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8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CCA8A1-A72A-E6F5-1081-55CB2ED45931}" v="1" dt="2025-11-13T14:41:14.814"/>
    <p1510:client id="{2C0DB7B4-DCDB-4C85-0400-1925505C6E09}" v="2" dt="2025-11-13T16:23:53.898"/>
    <p1510:client id="{47226C3D-2BB6-4995-8D08-9F912587793A}" v="1" dt="2025-11-13T16:26:17.302"/>
    <p1510:client id="{5533BE4F-F5E3-043B-B583-C8F51DDC5CFB}" v="2" dt="2025-11-13T15:48:10.085"/>
    <p1510:client id="{DE576224-65D3-4815-88C3-59249E9BA174}" v="44" dt="2025-11-13T16:15:54.9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704"/>
  </p:normalViewPr>
  <p:slideViewPr>
    <p:cSldViewPr snapToGrid="0" snapToObjects="1">
      <p:cViewPr varScale="1">
        <p:scale>
          <a:sx n="78" d="100"/>
          <a:sy n="78" d="100"/>
        </p:scale>
        <p:origin x="206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89DF8-23B7-BC49-8AE2-6905BAD64306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6D198-A71F-4F4A-9310-7BE142134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33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96D198-A71F-4F4A-9310-7BE142134F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562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364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035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88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20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9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731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844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60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58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84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20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stretch>
            <a:fillRect t="-2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C4213-4E3E-D743-8BF1-D752912F70FF}" type="datetimeFigureOut">
              <a:rPr lang="en-GB" smtClean="0"/>
              <a:t>13/11/2025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1C3D6-C34B-B94C-9C11-7BA2B1EF4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19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e.Genetics@wales.nhs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3137B-476C-01B4-DF4E-28F31ABE8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80B96-1350-0E91-8E51-0427231E7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842" y="212621"/>
            <a:ext cx="5913556" cy="54558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GB" sz="2400" dirty="0">
                <a:ea typeface="Calibri Light"/>
                <a:cs typeface="Calibri Light"/>
              </a:rPr>
              <a:t>Lynch syndrome – colorectal  testing pathway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E32319DB-2FE8-C16E-1951-686502642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5992" y="781452"/>
            <a:ext cx="2178542" cy="3367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MSI/IHC testing initiated (reflex test or by MDT request)</a:t>
            </a:r>
            <a:endParaRPr lang="en-US" sz="9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56A8F48D-965A-74B8-F243-D42A5FE45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3349" y="1458931"/>
            <a:ext cx="2532873" cy="8406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MMR deficient result (one of following results)</a:t>
            </a:r>
          </a:p>
          <a:p>
            <a:pPr marL="17145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MSI detected</a:t>
            </a:r>
          </a:p>
          <a:p>
            <a:pPr marL="17145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900" dirty="0"/>
              <a:t>Loss of MLH1 and PMS2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/>
              <a:t>Loss of MLH1 alone – MLH1 promoter methylation testing will be activated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16E0DCD9-D553-6C45-BC4D-3359868AF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553" y="1502093"/>
            <a:ext cx="1335478" cy="63629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MMR proficient result – </a:t>
            </a:r>
            <a:r>
              <a:rPr lang="en-US" sz="9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tumour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microsatellite stable (MSS) 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all MMR proteins retained 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F5C4DCC3-8B0E-45C3-9271-5DCEE34C6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2879" y="2600367"/>
            <a:ext cx="1920781" cy="32861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n-US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BRAF 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V600E and</a:t>
            </a:r>
            <a:r>
              <a:rPr lang="en-US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MLH1 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promoter methylation testing initiated by Lab</a:t>
            </a: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1F5913FD-0810-BE0D-68F6-F8299CEAC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931" y="3220259"/>
            <a:ext cx="1603639" cy="3429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BRAF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V600E present and </a:t>
            </a:r>
            <a:r>
              <a:rPr lang="en-US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MLH1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promoter methylation present</a:t>
            </a: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2130B346-5F1E-450D-7346-63652F37F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830" y="3777144"/>
            <a:ext cx="1080153" cy="3429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further testing – </a:t>
            </a:r>
            <a:r>
              <a:rPr lang="en-US" sz="9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LS excluded</a:t>
            </a:r>
            <a:endParaRPr lang="en-US" sz="900" b="1" dirty="0">
              <a:ln>
                <a:solidFill>
                  <a:srgbClr val="00B050"/>
                </a:solidFill>
              </a:ln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28">
            <a:extLst>
              <a:ext uri="{FF2B5EF4-FFF2-40B4-BE49-F238E27FC236}">
                <a16:creationId xmlns:a16="http://schemas.microsoft.com/office/drawing/2014/main" id="{E0B14BBD-4710-C4AB-04EA-45BD5B0753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3129" y="2311744"/>
            <a:ext cx="2389475" cy="107042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Initiate mainstream  germline testing of R210 panel (4 Lynch syndrome genes)</a:t>
            </a:r>
          </a:p>
          <a:p>
            <a:pPr marL="17145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Blood sample (EDTA).  </a:t>
            </a:r>
            <a:r>
              <a:rPr lang="en-US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patient has had DPYD testing activate testing on stored DNA sample</a:t>
            </a:r>
          </a:p>
          <a:p>
            <a:pPr marL="17145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Consent form</a:t>
            </a:r>
          </a:p>
          <a:p>
            <a:pPr marL="17145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 information leaflet</a:t>
            </a:r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C2F66E34-E034-7656-DC40-8372B64FA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491" y="4445529"/>
            <a:ext cx="1641209" cy="66867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r>
              <a:rPr lang="en-GB" sz="900" dirty="0"/>
              <a:t>Does the patient have a personal and/or family history of cancer that </a:t>
            </a:r>
            <a:r>
              <a:rPr lang="en-GB" sz="900" u="sng" dirty="0"/>
              <a:t>meets AWMGS referral criteria</a:t>
            </a:r>
            <a:r>
              <a:rPr lang="en-GB" sz="900" dirty="0"/>
              <a:t>?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FE4F789-DEE4-3D77-D0F3-C221F5B2C6FC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1236751" y="3563159"/>
            <a:ext cx="2156" cy="2139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1E73018B-C420-8350-E3C6-FEF53E8C2093}"/>
              </a:ext>
            </a:extLst>
          </p:cNvPr>
          <p:cNvCxnSpPr>
            <a:cxnSpLocks/>
          </p:cNvCxnSpPr>
          <p:nvPr/>
        </p:nvCxnSpPr>
        <p:spPr>
          <a:xfrm rot="10800000" flipV="1">
            <a:off x="1236751" y="2763603"/>
            <a:ext cx="916128" cy="45558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862F8115-3723-9907-5791-0822F246FE75}"/>
              </a:ext>
            </a:extLst>
          </p:cNvPr>
          <p:cNvCxnSpPr>
            <a:cxnSpLocks/>
            <a:stCxn id="7" idx="3"/>
            <a:endCxn id="87" idx="0"/>
          </p:cNvCxnSpPr>
          <p:nvPr/>
        </p:nvCxnSpPr>
        <p:spPr>
          <a:xfrm>
            <a:off x="4073660" y="2764674"/>
            <a:ext cx="927510" cy="48440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B6798B9-E084-D168-B1B5-9FAF394B7475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5840431" y="1697451"/>
            <a:ext cx="57989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0" name="TextBox 33">
            <a:extLst>
              <a:ext uri="{FF2B5EF4-FFF2-40B4-BE49-F238E27FC236}">
                <a16:creationId xmlns:a16="http://schemas.microsoft.com/office/drawing/2014/main" id="{B37EBAC5-9EBB-E0D9-BF75-3B9A0E7CCF8A}"/>
              </a:ext>
            </a:extLst>
          </p:cNvPr>
          <p:cNvSpPr txBox="1"/>
          <p:nvPr/>
        </p:nvSpPr>
        <p:spPr>
          <a:xfrm>
            <a:off x="4477850" y="1450801"/>
            <a:ext cx="1362581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MMR deficient result </a:t>
            </a:r>
          </a:p>
          <a:p>
            <a:r>
              <a:rPr lang="en-GB" sz="900" dirty="0"/>
              <a:t>Loss of MHS2 and MSH6</a:t>
            </a:r>
          </a:p>
          <a:p>
            <a:r>
              <a:rPr lang="en-GB" sz="900" u="sng" dirty="0"/>
              <a:t>OR</a:t>
            </a:r>
            <a:r>
              <a:rPr lang="en-GB" sz="900" dirty="0"/>
              <a:t> loss of MSH6 alone</a:t>
            </a:r>
          </a:p>
          <a:p>
            <a:r>
              <a:rPr lang="en-GB" sz="900" u="sng" dirty="0"/>
              <a:t>OR</a:t>
            </a:r>
            <a:r>
              <a:rPr lang="en-GB" sz="900" dirty="0"/>
              <a:t> loss of PMS2 alone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F25FE02A-409B-0F22-2FAC-2BDA11AC50E3}"/>
              </a:ext>
            </a:extLst>
          </p:cNvPr>
          <p:cNvCxnSpPr>
            <a:cxnSpLocks/>
          </p:cNvCxnSpPr>
          <p:nvPr/>
        </p:nvCxnSpPr>
        <p:spPr>
          <a:xfrm>
            <a:off x="8113776" y="3963300"/>
            <a:ext cx="0" cy="2217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7" name="TextBox 76">
            <a:extLst>
              <a:ext uri="{FF2B5EF4-FFF2-40B4-BE49-F238E27FC236}">
                <a16:creationId xmlns:a16="http://schemas.microsoft.com/office/drawing/2014/main" id="{007A421E-5450-6A35-5C5C-374D0F353373}"/>
              </a:ext>
            </a:extLst>
          </p:cNvPr>
          <p:cNvSpPr txBox="1"/>
          <p:nvPr/>
        </p:nvSpPr>
        <p:spPr>
          <a:xfrm>
            <a:off x="6423129" y="3593968"/>
            <a:ext cx="2398655" cy="36933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Result - Is there a Pathogenic Variant/likely pathogenic?</a:t>
            </a:r>
            <a:endParaRPr lang="en-GB" sz="900" dirty="0"/>
          </a:p>
        </p:txBody>
      </p:sp>
      <p:sp>
        <p:nvSpPr>
          <p:cNvPr id="168" name="TextBox 88">
            <a:extLst>
              <a:ext uri="{FF2B5EF4-FFF2-40B4-BE49-F238E27FC236}">
                <a16:creationId xmlns:a16="http://schemas.microsoft.com/office/drawing/2014/main" id="{F4637DAB-A2A9-31C8-04B4-B82D5BB125D5}"/>
              </a:ext>
            </a:extLst>
          </p:cNvPr>
          <p:cNvSpPr txBox="1"/>
          <p:nvPr/>
        </p:nvSpPr>
        <p:spPr>
          <a:xfrm>
            <a:off x="6287336" y="3990126"/>
            <a:ext cx="4083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No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16E4DFF-5ACF-FB13-FF30-83A9F59F3B12}"/>
              </a:ext>
            </a:extLst>
          </p:cNvPr>
          <p:cNvSpPr txBox="1"/>
          <p:nvPr/>
        </p:nvSpPr>
        <p:spPr>
          <a:xfrm>
            <a:off x="7403714" y="4185021"/>
            <a:ext cx="1654203" cy="175432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900" b="1" dirty="0">
                <a:solidFill>
                  <a:schemeClr val="tx1"/>
                </a:solidFill>
              </a:rPr>
              <a:t>Result letter A</a:t>
            </a:r>
            <a:endParaRPr lang="en-US" sz="900" dirty="0">
              <a:solidFill>
                <a:schemeClr val="tx1"/>
              </a:solidFill>
            </a:endParaRP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900" dirty="0"/>
              <a:t>Email completed ‘accelerated referral’ form to AWMGS with copy of variant report (email address for local team on form </a:t>
            </a:r>
            <a:r>
              <a:rPr lang="en-US" sz="900" u="sng" dirty="0">
                <a:hlinkClick r:id="rId3"/>
              </a:rPr>
              <a:t>Se.Genetics@wales.nhs.uk</a:t>
            </a:r>
            <a:r>
              <a:rPr lang="en-US" sz="900" dirty="0"/>
              <a:t>)​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900" dirty="0"/>
              <a:t>Advise patient they will be contacted within two weeks to arrange an appointment</a:t>
            </a:r>
            <a:endParaRPr lang="en-GB" sz="900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40B8B872-C3F5-FC75-7A28-20ED62A24C75}"/>
              </a:ext>
            </a:extLst>
          </p:cNvPr>
          <p:cNvSpPr txBox="1"/>
          <p:nvPr/>
        </p:nvSpPr>
        <p:spPr>
          <a:xfrm>
            <a:off x="3580049" y="5648018"/>
            <a:ext cx="3539862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900" u="sng" dirty="0"/>
              <a:t>Routine referral letter to AWMGS </a:t>
            </a:r>
            <a:r>
              <a:rPr lang="en-US" sz="900" dirty="0"/>
              <a:t>with copy of laboratory report and details of family history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sz="900" dirty="0"/>
              <a:t>Advise patient they will be sent a family history questionnaire initially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E05FDAAD-DA0E-BBEC-E110-CB6814EBF36D}"/>
              </a:ext>
            </a:extLst>
          </p:cNvPr>
          <p:cNvSpPr txBox="1"/>
          <p:nvPr/>
        </p:nvSpPr>
        <p:spPr>
          <a:xfrm>
            <a:off x="13234" y="6351861"/>
            <a:ext cx="189338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b="1" u="sng" dirty="0"/>
              <a:t>ABBREVIATIONS</a:t>
            </a:r>
          </a:p>
          <a:p>
            <a:r>
              <a:rPr lang="en-GB" sz="600" b="1" dirty="0"/>
              <a:t>EC - Endometrial cancer</a:t>
            </a:r>
          </a:p>
          <a:p>
            <a:r>
              <a:rPr lang="en-GB" sz="600" b="1" dirty="0"/>
              <a:t>CRC - Colorectal cancer</a:t>
            </a:r>
          </a:p>
          <a:p>
            <a:r>
              <a:rPr lang="en-GB" sz="600" b="1" dirty="0"/>
              <a:t>FDR - First degree relative (parent, child, full sibling)</a:t>
            </a:r>
          </a:p>
        </p:txBody>
      </p:sp>
      <p:sp>
        <p:nvSpPr>
          <p:cNvPr id="20" name="Text Box 28">
            <a:extLst>
              <a:ext uri="{FF2B5EF4-FFF2-40B4-BE49-F238E27FC236}">
                <a16:creationId xmlns:a16="http://schemas.microsoft.com/office/drawing/2014/main" id="{5CC871A4-E039-2625-1140-2A841D0B0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0325" y="1256515"/>
            <a:ext cx="2389475" cy="88187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r>
              <a:rPr lang="en-GB" sz="900" dirty="0"/>
              <a:t>Patient eligible for germline testing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/>
              <a:t>Check if patient has previously had testing for Lynch syndrome due to previous diagnosis or may have had predictive testing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/>
              <a:t>Check if they have a confirmed family history of Lynch Syndrome</a:t>
            </a:r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0262DB8E-0EE8-0FD7-D728-F666774697C7}"/>
              </a:ext>
            </a:extLst>
          </p:cNvPr>
          <p:cNvCxnSpPr>
            <a:cxnSpLocks/>
            <a:stCxn id="87" idx="3"/>
          </p:cNvCxnSpPr>
          <p:nvPr/>
        </p:nvCxnSpPr>
        <p:spPr>
          <a:xfrm flipV="1">
            <a:off x="5800719" y="1690941"/>
            <a:ext cx="309956" cy="172958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E2FE43B-C823-9947-C7D1-C44DB0A73C2D}"/>
              </a:ext>
            </a:extLst>
          </p:cNvPr>
          <p:cNvCxnSpPr>
            <a:cxnSpLocks/>
          </p:cNvCxnSpPr>
          <p:nvPr/>
        </p:nvCxnSpPr>
        <p:spPr>
          <a:xfrm flipH="1">
            <a:off x="1034292" y="1256515"/>
            <a:ext cx="412484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C5008A4-511C-4CE2-BD59-412FB1F78F75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1034292" y="1256515"/>
            <a:ext cx="0" cy="2455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2770347-8A38-88E9-E0F0-866167D65D0A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3105263" y="1118234"/>
            <a:ext cx="4523" cy="340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AC5F2AA-E93B-B6AE-0D33-04162767A671}"/>
              </a:ext>
            </a:extLst>
          </p:cNvPr>
          <p:cNvCxnSpPr>
            <a:endCxn id="150" idx="0"/>
          </p:cNvCxnSpPr>
          <p:nvPr/>
        </p:nvCxnSpPr>
        <p:spPr>
          <a:xfrm>
            <a:off x="5159140" y="1256515"/>
            <a:ext cx="1" cy="1942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Text Box 2">
            <a:extLst>
              <a:ext uri="{FF2B5EF4-FFF2-40B4-BE49-F238E27FC236}">
                <a16:creationId xmlns:a16="http://schemas.microsoft.com/office/drawing/2014/main" id="{A62AEFEB-29F0-F243-5587-A50FA78C8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0269" y="3231555"/>
            <a:ext cx="1573207" cy="3429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BRAF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V600E absent and </a:t>
            </a:r>
            <a:r>
              <a:rPr lang="en-US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MLH1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promoter methylation present</a:t>
            </a:r>
          </a:p>
        </p:txBody>
      </p:sp>
      <p:sp>
        <p:nvSpPr>
          <p:cNvPr id="87" name="Text Box 2">
            <a:extLst>
              <a:ext uri="{FF2B5EF4-FFF2-40B4-BE49-F238E27FC236}">
                <a16:creationId xmlns:a16="http://schemas.microsoft.com/office/drawing/2014/main" id="{C50439B1-91FA-1D90-E92F-9B0F37080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1621" y="3249079"/>
            <a:ext cx="1599098" cy="3429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BRAF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V600E absent and </a:t>
            </a:r>
            <a:r>
              <a:rPr lang="en-US" sz="9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MLH1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promoter methylation absent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0B18F42B-3DFF-4E04-87BB-864290171336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>
            <a:off x="3109786" y="2299543"/>
            <a:ext cx="3484" cy="3008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F85B1AE9-509C-71B9-2C35-214A47175DAB}"/>
              </a:ext>
            </a:extLst>
          </p:cNvPr>
          <p:cNvCxnSpPr>
            <a:cxnSpLocks/>
            <a:stCxn id="7" idx="2"/>
            <a:endCxn id="67" idx="0"/>
          </p:cNvCxnSpPr>
          <p:nvPr/>
        </p:nvCxnSpPr>
        <p:spPr>
          <a:xfrm>
            <a:off x="3113270" y="2928980"/>
            <a:ext cx="3603" cy="3025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D8C4CF12-2473-5636-A9E2-8A4A197489AA}"/>
              </a:ext>
            </a:extLst>
          </p:cNvPr>
          <p:cNvCxnSpPr>
            <a:cxnSpLocks/>
            <a:stCxn id="12" idx="2"/>
            <a:endCxn id="21" idx="0"/>
          </p:cNvCxnSpPr>
          <p:nvPr/>
        </p:nvCxnSpPr>
        <p:spPr>
          <a:xfrm>
            <a:off x="1238907" y="4120044"/>
            <a:ext cx="2189" cy="3254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9" name="TextBox 84">
            <a:extLst>
              <a:ext uri="{FF2B5EF4-FFF2-40B4-BE49-F238E27FC236}">
                <a16:creationId xmlns:a16="http://schemas.microsoft.com/office/drawing/2014/main" id="{EC2B952D-7D26-654D-1A77-FBF38B4687A7}"/>
              </a:ext>
            </a:extLst>
          </p:cNvPr>
          <p:cNvSpPr txBox="1"/>
          <p:nvPr/>
        </p:nvSpPr>
        <p:spPr>
          <a:xfrm>
            <a:off x="516357" y="5523900"/>
            <a:ext cx="1440787" cy="36933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Does </a:t>
            </a:r>
            <a:r>
              <a:rPr lang="en-GB" sz="900" b="1" dirty="0"/>
              <a:t>not</a:t>
            </a:r>
            <a:r>
              <a:rPr lang="en-GB" sz="900" dirty="0"/>
              <a:t> require referral to Clinical Genetics </a:t>
            </a:r>
          </a:p>
        </p:txBody>
      </p:sp>
      <p:cxnSp>
        <p:nvCxnSpPr>
          <p:cNvPr id="187" name="Connector: Elbow 186">
            <a:extLst>
              <a:ext uri="{FF2B5EF4-FFF2-40B4-BE49-F238E27FC236}">
                <a16:creationId xmlns:a16="http://schemas.microsoft.com/office/drawing/2014/main" id="{34B662E8-CA12-0620-8AB0-A7A053C4352B}"/>
              </a:ext>
            </a:extLst>
          </p:cNvPr>
          <p:cNvCxnSpPr>
            <a:cxnSpLocks/>
            <a:stCxn id="6" idx="1"/>
            <a:endCxn id="21" idx="1"/>
          </p:cNvCxnSpPr>
          <p:nvPr/>
        </p:nvCxnSpPr>
        <p:spPr>
          <a:xfrm rot="10800000" flipH="1" flipV="1">
            <a:off x="366553" y="1820239"/>
            <a:ext cx="53938" cy="2959627"/>
          </a:xfrm>
          <a:prstGeom prst="bentConnector3">
            <a:avLst>
              <a:gd name="adj1" fmla="val -42382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0" name="TextBox 92">
            <a:extLst>
              <a:ext uri="{FF2B5EF4-FFF2-40B4-BE49-F238E27FC236}">
                <a16:creationId xmlns:a16="http://schemas.microsoft.com/office/drawing/2014/main" id="{A58E3ED4-DD64-C95C-038C-51A5B7C43195}"/>
              </a:ext>
            </a:extLst>
          </p:cNvPr>
          <p:cNvSpPr txBox="1"/>
          <p:nvPr/>
        </p:nvSpPr>
        <p:spPr>
          <a:xfrm flipH="1">
            <a:off x="2321359" y="4478330"/>
            <a:ext cx="4056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Yes</a:t>
            </a:r>
          </a:p>
        </p:txBody>
      </p:sp>
      <p:sp>
        <p:nvSpPr>
          <p:cNvPr id="191" name="TextBox 48">
            <a:extLst>
              <a:ext uri="{FF2B5EF4-FFF2-40B4-BE49-F238E27FC236}">
                <a16:creationId xmlns:a16="http://schemas.microsoft.com/office/drawing/2014/main" id="{F0AFA34D-2636-0E66-2692-79F0D6AE8543}"/>
              </a:ext>
            </a:extLst>
          </p:cNvPr>
          <p:cNvSpPr txBox="1"/>
          <p:nvPr/>
        </p:nvSpPr>
        <p:spPr>
          <a:xfrm>
            <a:off x="864669" y="5194928"/>
            <a:ext cx="32293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No</a:t>
            </a:r>
          </a:p>
        </p:txBody>
      </p: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ECBFBF34-F239-58F0-516F-6057E78D4C1E}"/>
              </a:ext>
            </a:extLst>
          </p:cNvPr>
          <p:cNvCxnSpPr>
            <a:cxnSpLocks/>
            <a:stCxn id="21" idx="2"/>
            <a:endCxn id="119" idx="0"/>
          </p:cNvCxnSpPr>
          <p:nvPr/>
        </p:nvCxnSpPr>
        <p:spPr>
          <a:xfrm flipH="1">
            <a:off x="1236751" y="5114204"/>
            <a:ext cx="4345" cy="4096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2" name="TextBox 92">
            <a:extLst>
              <a:ext uri="{FF2B5EF4-FFF2-40B4-BE49-F238E27FC236}">
                <a16:creationId xmlns:a16="http://schemas.microsoft.com/office/drawing/2014/main" id="{F5225215-7FBF-5215-5AA4-7B2A757E2523}"/>
              </a:ext>
            </a:extLst>
          </p:cNvPr>
          <p:cNvSpPr txBox="1"/>
          <p:nvPr/>
        </p:nvSpPr>
        <p:spPr>
          <a:xfrm flipH="1">
            <a:off x="8110630" y="3963302"/>
            <a:ext cx="4056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Yes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487AFB10-BF17-35E3-BE97-822F6713A995}"/>
              </a:ext>
            </a:extLst>
          </p:cNvPr>
          <p:cNvSpPr txBox="1"/>
          <p:nvPr/>
        </p:nvSpPr>
        <p:spPr>
          <a:xfrm>
            <a:off x="4137961" y="4511524"/>
            <a:ext cx="2984891" cy="92333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GB" sz="900" dirty="0">
                <a:solidFill>
                  <a:schemeClr val="tx1"/>
                </a:solidFill>
              </a:rPr>
              <a:t>Patient diagnosed &lt;60yrs - </a:t>
            </a:r>
            <a:r>
              <a:rPr lang="en-GB" sz="900" b="1" dirty="0">
                <a:solidFill>
                  <a:schemeClr val="tx1"/>
                </a:solidFill>
              </a:rPr>
              <a:t>Result letter C</a:t>
            </a:r>
            <a:endParaRPr lang="en-GB" sz="900" b="1" dirty="0">
              <a:solidFill>
                <a:schemeClr val="tx1"/>
              </a:solidFill>
              <a:ea typeface="Calibri"/>
              <a:cs typeface="Calibri"/>
            </a:endParaRPr>
          </a:p>
          <a:p>
            <a:r>
              <a:rPr lang="en-GB" sz="900" dirty="0">
                <a:solidFill>
                  <a:schemeClr val="tx1"/>
                </a:solidFill>
              </a:rPr>
              <a:t>Or</a:t>
            </a:r>
            <a:endParaRPr lang="en-GB" sz="900" dirty="0">
              <a:solidFill>
                <a:schemeClr val="tx1"/>
              </a:solidFill>
              <a:ea typeface="Calibri"/>
              <a:cs typeface="Calibri"/>
            </a:endParaRPr>
          </a:p>
          <a:p>
            <a:r>
              <a:rPr lang="en-GB" sz="900" dirty="0">
                <a:solidFill>
                  <a:schemeClr val="tx1"/>
                </a:solidFill>
              </a:rPr>
              <a:t>Diagnosed &gt;60yrs and has family history that meets AWMGS referral criteria - </a:t>
            </a:r>
            <a:r>
              <a:rPr lang="en-GB" sz="900" b="1" dirty="0">
                <a:solidFill>
                  <a:schemeClr val="tx1"/>
                </a:solidFill>
              </a:rPr>
              <a:t>Result letter C</a:t>
            </a:r>
            <a:endParaRPr lang="en-GB" sz="900" dirty="0">
              <a:solidFill>
                <a:schemeClr val="tx1"/>
              </a:solidFill>
              <a:ea typeface="Calibri"/>
              <a:cs typeface="Calibri"/>
            </a:endParaRPr>
          </a:p>
          <a:p>
            <a:r>
              <a:rPr lang="en-GB" sz="900" dirty="0">
                <a:solidFill>
                  <a:schemeClr val="tx1"/>
                </a:solidFill>
              </a:rPr>
              <a:t>Or </a:t>
            </a:r>
            <a:endParaRPr lang="en-GB" sz="900" dirty="0">
              <a:solidFill>
                <a:schemeClr val="tx1"/>
              </a:solidFill>
              <a:ea typeface="Calibri"/>
              <a:cs typeface="Calibri"/>
            </a:endParaRPr>
          </a:p>
          <a:p>
            <a:r>
              <a:rPr lang="en-GB" sz="900" dirty="0">
                <a:solidFill>
                  <a:schemeClr val="tx1"/>
                </a:solidFill>
              </a:rPr>
              <a:t>Variant of Unknown Significance identified - </a:t>
            </a:r>
            <a:r>
              <a:rPr lang="en-GB" sz="900" b="1" dirty="0">
                <a:solidFill>
                  <a:schemeClr val="tx1"/>
                </a:solidFill>
              </a:rPr>
              <a:t>Result letter B</a:t>
            </a:r>
            <a:endParaRPr lang="en-GB" sz="900" b="1" dirty="0">
              <a:solidFill>
                <a:schemeClr val="tx1"/>
              </a:solidFill>
              <a:ea typeface="Calibri"/>
              <a:cs typeface="Calibri"/>
            </a:endParaRPr>
          </a:p>
        </p:txBody>
      </p:sp>
      <p:sp>
        <p:nvSpPr>
          <p:cNvPr id="223" name="TextBox 92">
            <a:extLst>
              <a:ext uri="{FF2B5EF4-FFF2-40B4-BE49-F238E27FC236}">
                <a16:creationId xmlns:a16="http://schemas.microsoft.com/office/drawing/2014/main" id="{8EC148D0-66C0-AB9B-6C85-F8399CA49785}"/>
              </a:ext>
            </a:extLst>
          </p:cNvPr>
          <p:cNvSpPr txBox="1"/>
          <p:nvPr/>
        </p:nvSpPr>
        <p:spPr>
          <a:xfrm flipH="1">
            <a:off x="5394636" y="5426605"/>
            <a:ext cx="3426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Yes</a:t>
            </a:r>
          </a:p>
        </p:txBody>
      </p:sp>
      <p:sp>
        <p:nvSpPr>
          <p:cNvPr id="227" name="TextBox 88">
            <a:extLst>
              <a:ext uri="{FF2B5EF4-FFF2-40B4-BE49-F238E27FC236}">
                <a16:creationId xmlns:a16="http://schemas.microsoft.com/office/drawing/2014/main" id="{2FB39B18-9846-836F-4EDD-6469B5BD1CFB}"/>
              </a:ext>
            </a:extLst>
          </p:cNvPr>
          <p:cNvSpPr txBox="1"/>
          <p:nvPr/>
        </p:nvSpPr>
        <p:spPr>
          <a:xfrm>
            <a:off x="3786162" y="4866686"/>
            <a:ext cx="4083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No</a:t>
            </a:r>
          </a:p>
        </p:txBody>
      </p:sp>
      <p:cxnSp>
        <p:nvCxnSpPr>
          <p:cNvPr id="244" name="Straight Arrow Connector 243">
            <a:extLst>
              <a:ext uri="{FF2B5EF4-FFF2-40B4-BE49-F238E27FC236}">
                <a16:creationId xmlns:a16="http://schemas.microsoft.com/office/drawing/2014/main" id="{DE9444F4-76AA-2A16-F1F1-09640B3F8966}"/>
              </a:ext>
            </a:extLst>
          </p:cNvPr>
          <p:cNvCxnSpPr>
            <a:cxnSpLocks/>
            <a:stCxn id="20" idx="2"/>
            <a:endCxn id="18" idx="0"/>
          </p:cNvCxnSpPr>
          <p:nvPr/>
        </p:nvCxnSpPr>
        <p:spPr>
          <a:xfrm>
            <a:off x="7615063" y="2138386"/>
            <a:ext cx="2804" cy="1733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6" name="Straight Arrow Connector 245">
            <a:extLst>
              <a:ext uri="{FF2B5EF4-FFF2-40B4-BE49-F238E27FC236}">
                <a16:creationId xmlns:a16="http://schemas.microsoft.com/office/drawing/2014/main" id="{BF360595-B317-156D-00B4-145CB847F33D}"/>
              </a:ext>
            </a:extLst>
          </p:cNvPr>
          <p:cNvCxnSpPr>
            <a:stCxn id="18" idx="2"/>
            <a:endCxn id="167" idx="0"/>
          </p:cNvCxnSpPr>
          <p:nvPr/>
        </p:nvCxnSpPr>
        <p:spPr>
          <a:xfrm>
            <a:off x="7617867" y="3382170"/>
            <a:ext cx="4590" cy="211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0" name="Connector: Elbow 249">
            <a:extLst>
              <a:ext uri="{FF2B5EF4-FFF2-40B4-BE49-F238E27FC236}">
                <a16:creationId xmlns:a16="http://schemas.microsoft.com/office/drawing/2014/main" id="{945D3C71-0DD5-CA94-E03C-E88DF247EFCD}"/>
              </a:ext>
            </a:extLst>
          </p:cNvPr>
          <p:cNvCxnSpPr>
            <a:cxnSpLocks/>
          </p:cNvCxnSpPr>
          <p:nvPr/>
        </p:nvCxnSpPr>
        <p:spPr>
          <a:xfrm rot="5400000">
            <a:off x="6053023" y="3995595"/>
            <a:ext cx="548226" cy="483641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7C983-D2BF-CAE5-D14A-56959B2F8EF7}"/>
              </a:ext>
            </a:extLst>
          </p:cNvPr>
          <p:cNvCxnSpPr>
            <a:cxnSpLocks/>
            <a:endCxn id="170" idx="0"/>
          </p:cNvCxnSpPr>
          <p:nvPr/>
        </p:nvCxnSpPr>
        <p:spPr>
          <a:xfrm>
            <a:off x="5345572" y="5434854"/>
            <a:ext cx="4408" cy="2131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73AEE6EE-5F49-E298-523C-B52C90B6C2DF}"/>
              </a:ext>
            </a:extLst>
          </p:cNvPr>
          <p:cNvCxnSpPr>
            <a:cxnSpLocks/>
          </p:cNvCxnSpPr>
          <p:nvPr/>
        </p:nvCxnSpPr>
        <p:spPr>
          <a:xfrm>
            <a:off x="2070032" y="4677888"/>
            <a:ext cx="1652635" cy="970130"/>
          </a:xfrm>
          <a:prstGeom prst="bentConnector3">
            <a:avLst>
              <a:gd name="adj1" fmla="val 99797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84">
            <a:extLst>
              <a:ext uri="{FF2B5EF4-FFF2-40B4-BE49-F238E27FC236}">
                <a16:creationId xmlns:a16="http://schemas.microsoft.com/office/drawing/2014/main" id="{14B16078-B114-A2E6-DA96-26C42C717085}"/>
              </a:ext>
            </a:extLst>
          </p:cNvPr>
          <p:cNvSpPr txBox="1"/>
          <p:nvPr/>
        </p:nvSpPr>
        <p:spPr>
          <a:xfrm>
            <a:off x="2487573" y="4904226"/>
            <a:ext cx="924607" cy="36933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1" dirty="0"/>
              <a:t>Result letter D </a:t>
            </a:r>
            <a:r>
              <a:rPr lang="en-GB" sz="900" dirty="0"/>
              <a:t>to patient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D8DACC4-4F57-8FB3-7F26-A59962EF251D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3412180" y="5088892"/>
            <a:ext cx="7257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AE61E260-AF06-4427-937F-3E82441419BB}"/>
              </a:ext>
            </a:extLst>
          </p:cNvPr>
          <p:cNvCxnSpPr>
            <a:stCxn id="24" idx="1"/>
            <a:endCxn id="119" idx="3"/>
          </p:cNvCxnSpPr>
          <p:nvPr/>
        </p:nvCxnSpPr>
        <p:spPr>
          <a:xfrm rot="10800000" flipV="1">
            <a:off x="1957145" y="5088892"/>
            <a:ext cx="530429" cy="61967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1">
            <a:extLst>
              <a:ext uri="{FF2B5EF4-FFF2-40B4-BE49-F238E27FC236}">
                <a16:creationId xmlns:a16="http://schemas.microsoft.com/office/drawing/2014/main" id="{75CA099B-7CFA-26C4-C481-8ED85D506FC9}"/>
              </a:ext>
            </a:extLst>
          </p:cNvPr>
          <p:cNvSpPr txBox="1"/>
          <p:nvPr/>
        </p:nvSpPr>
        <p:spPr>
          <a:xfrm>
            <a:off x="1981976" y="6355240"/>
            <a:ext cx="155049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b="1" u="sng" dirty="0"/>
              <a:t>Key</a:t>
            </a:r>
          </a:p>
          <a:p>
            <a:r>
              <a:rPr lang="en-GB" sz="600" dirty="0"/>
              <a:t>Blue boxes – tumour testing</a:t>
            </a:r>
          </a:p>
          <a:p>
            <a:r>
              <a:rPr lang="en-GB" sz="600" dirty="0"/>
              <a:t>Green boxes – germline genetic testing</a:t>
            </a:r>
          </a:p>
          <a:p>
            <a:r>
              <a:rPr lang="en-GB" sz="600" dirty="0"/>
              <a:t>Orange boxes – Results and onward referral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34391E20-93E8-EB09-B46C-8F9F7DFF9E8A}"/>
              </a:ext>
            </a:extLst>
          </p:cNvPr>
          <p:cNvCxnSpPr>
            <a:cxnSpLocks/>
          </p:cNvCxnSpPr>
          <p:nvPr/>
        </p:nvCxnSpPr>
        <p:spPr>
          <a:xfrm rot="5400000">
            <a:off x="1832314" y="3582440"/>
            <a:ext cx="873185" cy="852995"/>
          </a:xfrm>
          <a:prstGeom prst="bentConnector3">
            <a:avLst>
              <a:gd name="adj1" fmla="val 7618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">
            <a:extLst>
              <a:ext uri="{FF2B5EF4-FFF2-40B4-BE49-F238E27FC236}">
                <a16:creationId xmlns:a16="http://schemas.microsoft.com/office/drawing/2014/main" id="{FD1B210E-621B-73EB-571E-B635944DED9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14507" y="5679423"/>
            <a:ext cx="85196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6D41306-4394-4FF7-0ACA-914C51FB1E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724574"/>
              </p:ext>
            </p:extLst>
          </p:nvPr>
        </p:nvGraphicFramePr>
        <p:xfrm>
          <a:off x="5163559" y="6516995"/>
          <a:ext cx="3918585" cy="28289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63581">
                  <a:extLst>
                    <a:ext uri="{9D8B030D-6E8A-4147-A177-3AD203B41FA5}">
                      <a16:colId xmlns:a16="http://schemas.microsoft.com/office/drawing/2014/main" val="3461441797"/>
                    </a:ext>
                  </a:extLst>
                </a:gridCol>
                <a:gridCol w="989002">
                  <a:extLst>
                    <a:ext uri="{9D8B030D-6E8A-4147-A177-3AD203B41FA5}">
                      <a16:colId xmlns:a16="http://schemas.microsoft.com/office/drawing/2014/main" val="1769505954"/>
                    </a:ext>
                  </a:extLst>
                </a:gridCol>
                <a:gridCol w="1566002">
                  <a:extLst>
                    <a:ext uri="{9D8B030D-6E8A-4147-A177-3AD203B41FA5}">
                      <a16:colId xmlns:a16="http://schemas.microsoft.com/office/drawing/2014/main" val="2350384349"/>
                    </a:ext>
                  </a:extLst>
                </a:gridCol>
              </a:tblGrid>
              <a:tr h="71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600" kern="100" dirty="0">
                          <a:effectLst/>
                        </a:rPr>
                        <a:t>Cardiff &amp; Vale University Health Board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600" kern="100" dirty="0">
                          <a:effectLst/>
                        </a:rPr>
                        <a:t>Revision 2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600" kern="100">
                          <a:effectLst/>
                        </a:rPr>
                        <a:t>Filename: Mainstream R210 CRC pathway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75195"/>
                  </a:ext>
                </a:extLst>
              </a:tr>
              <a:tr h="71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600" kern="100" dirty="0">
                          <a:effectLst/>
                        </a:rPr>
                        <a:t>All Wales Medical Genomics Service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600" kern="100" dirty="0">
                          <a:effectLst/>
                        </a:rPr>
                        <a:t>Author: S Nisbet &amp; B Jones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600" kern="100">
                          <a:effectLst/>
                        </a:rPr>
                        <a:t>Authorised by: Dr A Murray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332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600" kern="100">
                          <a:effectLst/>
                        </a:rPr>
                        <a:t>Clinical Genetics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600" kern="100">
                          <a:effectLst/>
                        </a:rPr>
                        <a:t>Date of Issue: Nov 2025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600" kern="100" dirty="0">
                          <a:effectLst/>
                        </a:rPr>
                        <a:t>Page: 1 of 1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05677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87E9D4C-0087-39BE-18E8-4FDA23976540}"/>
              </a:ext>
            </a:extLst>
          </p:cNvPr>
          <p:cNvGraphicFramePr>
            <a:graphicFrameLocks noGrp="1"/>
          </p:cNvGraphicFramePr>
          <p:nvPr/>
        </p:nvGraphicFramePr>
        <p:xfrm>
          <a:off x="10368915" y="5532120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31963056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09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870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353</TotalTime>
  <Words>437</Words>
  <Application>Microsoft Office PowerPoint</Application>
  <PresentationFormat>On-screen Show (4:3)</PresentationFormat>
  <Paragraphs>62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Times New Roman</vt:lpstr>
      <vt:lpstr>Office Theme</vt:lpstr>
      <vt:lpstr>Lynch syndrome – colorectal  testing pathway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Sian Nisbet</dc:creator>
  <cp:lastModifiedBy>Sian Nisbet (Cardiff and Vale UHB - AWMGS)</cp:lastModifiedBy>
  <cp:revision>19</cp:revision>
  <dcterms:created xsi:type="dcterms:W3CDTF">2020-01-23T20:16:44Z</dcterms:created>
  <dcterms:modified xsi:type="dcterms:W3CDTF">2025-11-13T16:26:17Z</dcterms:modified>
</cp:coreProperties>
</file>