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385B52-603C-4933-9EE3-5A2B67D138AB}" v="1" dt="2024-04-17T21:19:55.7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6" autoAdjust="0"/>
    <p:restoredTop sz="75310" autoAdjust="0"/>
  </p:normalViewPr>
  <p:slideViewPr>
    <p:cSldViewPr snapToGrid="0">
      <p:cViewPr varScale="1">
        <p:scale>
          <a:sx n="122" d="100"/>
          <a:sy n="122" d="100"/>
        </p:scale>
        <p:origin x="178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customXml" Target="../customXml/item2.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zga Ali (Public Health Wales - Microbiology)" userId="8bb950c5-be42-4e66-9023-eec4130212e1" providerId="ADAL" clId="{0F385B52-603C-4933-9EE3-5A2B67D138AB}"/>
    <pc:docChg chg="modSld">
      <pc:chgData name="Bazga Ali (Public Health Wales - Microbiology)" userId="8bb950c5-be42-4e66-9023-eec4130212e1" providerId="ADAL" clId="{0F385B52-603C-4933-9EE3-5A2B67D138AB}" dt="2024-04-17T21:20:11.213" v="1" actId="1076"/>
      <pc:docMkLst>
        <pc:docMk/>
      </pc:docMkLst>
      <pc:sldChg chg="modSp mod">
        <pc:chgData name="Bazga Ali (Public Health Wales - Microbiology)" userId="8bb950c5-be42-4e66-9023-eec4130212e1" providerId="ADAL" clId="{0F385B52-603C-4933-9EE3-5A2B67D138AB}" dt="2024-04-17T21:20:11.213" v="1" actId="1076"/>
        <pc:sldMkLst>
          <pc:docMk/>
          <pc:sldMk cId="2344208757" sldId="256"/>
        </pc:sldMkLst>
        <pc:picChg chg="mod">
          <ac:chgData name="Bazga Ali (Public Health Wales - Microbiology)" userId="8bb950c5-be42-4e66-9023-eec4130212e1" providerId="ADAL" clId="{0F385B52-603C-4933-9EE3-5A2B67D138AB}" dt="2024-04-17T21:20:11.213" v="1" actId="1076"/>
          <ac:picMkLst>
            <pc:docMk/>
            <pc:sldMk cId="2344208757" sldId="256"/>
            <ac:picMk id="5" creationId="{8E76487B-4150-31C1-B590-6D76C8BF61A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512B03-A0B1-4114-9C0D-2930F58EE0A1}" type="datetimeFigureOut">
              <a:rPr lang="en-GB" smtClean="0"/>
              <a:t>17/04/2024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B7923A-23D6-4914-AB8D-708D88CEEC60}" type="slidenum">
              <a:rPr lang="en-GB" smtClean="0"/>
              <a:t>‹#›</a:t>
            </a:fld>
            <a:endParaRPr lang="en-GB"/>
          </a:p>
        </p:txBody>
      </p:sp>
    </p:spTree>
    <p:extLst>
      <p:ext uri="{BB962C8B-B14F-4D97-AF65-F5344CB8AC3E}">
        <p14:creationId xmlns:p14="http://schemas.microsoft.com/office/powerpoint/2010/main" val="2767440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 not sure I can add cartography to my skill set as what I did was really simple and done mostly for my own benefit.</a:t>
            </a:r>
          </a:p>
          <a:p>
            <a:endParaRPr lang="en-GB" dirty="0"/>
          </a:p>
          <a:p>
            <a:r>
              <a:rPr lang="en-GB" dirty="0"/>
              <a:t>There appeared to be loads of people in loads of silos delivering HCV care. Each team (silo) had its own uninterpretable acronym, was funded apparently through organisations which had their own </a:t>
            </a:r>
            <a:r>
              <a:rPr lang="en-GB" dirty="0" err="1"/>
              <a:t>accronyms</a:t>
            </a:r>
            <a:r>
              <a:rPr lang="en-GB" dirty="0"/>
              <a:t>. So mostly I felt like I was quite confused with a </a:t>
            </a:r>
            <a:r>
              <a:rPr lang="en-GB" dirty="0" err="1"/>
              <a:t>minimental</a:t>
            </a:r>
            <a:r>
              <a:rPr lang="en-GB" dirty="0"/>
              <a:t> of about 2/10. </a:t>
            </a:r>
          </a:p>
          <a:p>
            <a:endParaRPr lang="en-GB" dirty="0"/>
          </a:p>
          <a:p>
            <a:r>
              <a:rPr lang="en-GB" dirty="0"/>
              <a:t>So when I took over the infectious hepatitis elimination role in Cardiff and Vale I was asked to support writing the CAV recovery plan. </a:t>
            </a:r>
          </a:p>
          <a:p>
            <a:endParaRPr lang="en-GB" dirty="0"/>
          </a:p>
          <a:p>
            <a:r>
              <a:rPr lang="en-GB" dirty="0"/>
              <a:t>I didn’t feel able to contribute to the recovery plan without understanding what we had available to us.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i="1" dirty="0">
                <a:solidFill>
                  <a:srgbClr val="1F497D"/>
                </a:solidFill>
                <a:effectLst/>
                <a:latin typeface="Calibri" panose="020F0502020204030204" pitchFamily="34" charset="0"/>
                <a:ea typeface="Calibri" panose="020F0502020204030204" pitchFamily="34" charset="0"/>
              </a:rPr>
              <a:t>. ‘The WHO estimate that 296 million people were living with chronic hepatitis B and 58 million people living with hepatitis C infection in 2019 with 1.5 million new infections each year for each infection. Deaths are estimated at 820 000 for hepatitis b and 290 000 for hepatitis c with most deaths attributed to cirrhosis and hepatocellular carcinoma (primary liver cancer).</a:t>
            </a:r>
            <a:endParaRPr lang="en-GB" sz="1800" dirty="0">
              <a:effectLst/>
              <a:latin typeface="Calibri" panose="020F0502020204030204" pitchFamily="34" charset="0"/>
              <a:ea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9DB7923A-23D6-4914-AB8D-708D88CEEC60}" type="slidenum">
              <a:rPr lang="en-GB" smtClean="0"/>
              <a:t>1</a:t>
            </a:fld>
            <a:endParaRPr lang="en-GB"/>
          </a:p>
        </p:txBody>
      </p:sp>
    </p:spTree>
    <p:extLst>
      <p:ext uri="{BB962C8B-B14F-4D97-AF65-F5344CB8AC3E}">
        <p14:creationId xmlns:p14="http://schemas.microsoft.com/office/powerpoint/2010/main" val="2177120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When I mapped our service in Cardiff, I did it like this, because it made the most sense to me, however </a:t>
            </a:r>
            <a:r>
              <a:rPr lang="en-GB" dirty="0" err="1"/>
              <a:t>theres</a:t>
            </a:r>
            <a:r>
              <a:rPr lang="en-GB" dirty="0"/>
              <a:t> obviously loads of ways to skin the </a:t>
            </a:r>
            <a:r>
              <a:rPr lang="en-GB" dirty="0" err="1"/>
              <a:t>preverbial</a:t>
            </a:r>
            <a:r>
              <a:rPr lang="en-GB" dirty="0"/>
              <a:t> cat!</a:t>
            </a:r>
          </a:p>
          <a:p>
            <a:endParaRPr lang="en-GB" dirty="0"/>
          </a:p>
          <a:p>
            <a:r>
              <a:rPr lang="en-GB" dirty="0"/>
              <a:t>I split it up by thinking about NHS and Non NHS organisations which are stake holders in delivering Hepatitis care, either intentionally or as a byproduct of working with higher risk populations </a:t>
            </a:r>
          </a:p>
          <a:p>
            <a:endParaRPr lang="en-GB" dirty="0"/>
          </a:p>
          <a:p>
            <a:r>
              <a:rPr lang="en-GB" dirty="0"/>
              <a:t>The NHS was split into primary and secondary care</a:t>
            </a:r>
          </a:p>
          <a:p>
            <a:endParaRPr lang="en-GB" dirty="0"/>
          </a:p>
          <a:p>
            <a:r>
              <a:rPr lang="en-GB" dirty="0"/>
              <a:t>And broadly approached non NHS organisations as separate entities. (although the homeless outreach team are now actually part of CAVHIS)</a:t>
            </a:r>
          </a:p>
          <a:p>
            <a:endParaRPr lang="en-GB" dirty="0"/>
          </a:p>
          <a:p>
            <a:r>
              <a:rPr lang="en-GB" dirty="0"/>
              <a:t>Some of the Non NHS partnerships we have pre-existing relationships with – and have seen many of their cohorts. Others are untapped reservoirs of infection </a:t>
            </a:r>
          </a:p>
          <a:p>
            <a:r>
              <a:rPr lang="en-GB" dirty="0"/>
              <a:t>e.g. bodybuilding gyms</a:t>
            </a:r>
          </a:p>
          <a:p>
            <a:endParaRPr lang="en-GB" dirty="0"/>
          </a:p>
          <a:p>
            <a:r>
              <a:rPr lang="en-GB" dirty="0"/>
              <a:t>Community pharmacies ended up with their own mapping page because their services/ skills are very variable and inconsistent between businesses</a:t>
            </a:r>
          </a:p>
        </p:txBody>
      </p:sp>
      <p:sp>
        <p:nvSpPr>
          <p:cNvPr id="4" name="Slide Number Placeholder 3"/>
          <p:cNvSpPr>
            <a:spLocks noGrp="1"/>
          </p:cNvSpPr>
          <p:nvPr>
            <p:ph type="sldNum" sz="quarter" idx="5"/>
          </p:nvPr>
        </p:nvSpPr>
        <p:spPr/>
        <p:txBody>
          <a:bodyPr/>
          <a:lstStyle/>
          <a:p>
            <a:fld id="{9DB7923A-23D6-4914-AB8D-708D88CEEC60}" type="slidenum">
              <a:rPr lang="en-GB" smtClean="0"/>
              <a:t>2</a:t>
            </a:fld>
            <a:endParaRPr lang="en-GB"/>
          </a:p>
        </p:txBody>
      </p:sp>
    </p:spTree>
    <p:extLst>
      <p:ext uri="{BB962C8B-B14F-4D97-AF65-F5344CB8AC3E}">
        <p14:creationId xmlns:p14="http://schemas.microsoft.com/office/powerpoint/2010/main" val="2779202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Slightly mad diagram – but this is a map of all the CAV pharmacies with links to hepatitis work.</a:t>
            </a:r>
          </a:p>
          <a:p>
            <a:endParaRPr lang="en-GB" dirty="0"/>
          </a:p>
          <a:p>
            <a:r>
              <a:rPr lang="en-GB" dirty="0"/>
              <a:t>Additionally it shows clearly – those with active NSPs and which sites are active/ commissioned for testing for HCV.</a:t>
            </a:r>
          </a:p>
          <a:p>
            <a:endParaRPr lang="en-GB" dirty="0"/>
          </a:p>
          <a:p>
            <a:r>
              <a:rPr lang="en-GB" dirty="0"/>
              <a:t>It gives a clear diagrammatic view of where we could easily approach to encourage testing (red circles)</a:t>
            </a:r>
          </a:p>
        </p:txBody>
      </p:sp>
      <p:sp>
        <p:nvSpPr>
          <p:cNvPr id="4" name="Slide Number Placeholder 3"/>
          <p:cNvSpPr>
            <a:spLocks noGrp="1"/>
          </p:cNvSpPr>
          <p:nvPr>
            <p:ph type="sldNum" sz="quarter" idx="5"/>
          </p:nvPr>
        </p:nvSpPr>
        <p:spPr/>
        <p:txBody>
          <a:bodyPr/>
          <a:lstStyle/>
          <a:p>
            <a:fld id="{9DB7923A-23D6-4914-AB8D-708D88CEEC60}" type="slidenum">
              <a:rPr lang="en-GB" smtClean="0"/>
              <a:t>3</a:t>
            </a:fld>
            <a:endParaRPr lang="en-GB"/>
          </a:p>
        </p:txBody>
      </p:sp>
    </p:spTree>
    <p:extLst>
      <p:ext uri="{BB962C8B-B14F-4D97-AF65-F5344CB8AC3E}">
        <p14:creationId xmlns:p14="http://schemas.microsoft.com/office/powerpoint/2010/main" val="89008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this final ‘map’ is of the populations at risk. In Cardiff the majority of our untreated HCV lies within the homeless/ prison/ DU population BUT there are other untapped communities that we should be thinking about. But if we don’t clearly identify them as target populations, they will always be missed.</a:t>
            </a:r>
          </a:p>
          <a:p>
            <a:endParaRPr lang="en-GB" dirty="0"/>
          </a:p>
          <a:p>
            <a:endParaRPr lang="en-GB" dirty="0"/>
          </a:p>
        </p:txBody>
      </p:sp>
      <p:sp>
        <p:nvSpPr>
          <p:cNvPr id="4" name="Slide Number Placeholder 3"/>
          <p:cNvSpPr>
            <a:spLocks noGrp="1"/>
          </p:cNvSpPr>
          <p:nvPr>
            <p:ph type="sldNum" sz="quarter" idx="5"/>
          </p:nvPr>
        </p:nvSpPr>
        <p:spPr/>
        <p:txBody>
          <a:bodyPr/>
          <a:lstStyle/>
          <a:p>
            <a:fld id="{9DB7923A-23D6-4914-AB8D-708D88CEEC60}" type="slidenum">
              <a:rPr lang="en-GB" smtClean="0"/>
              <a:t>4</a:t>
            </a:fld>
            <a:endParaRPr lang="en-GB"/>
          </a:p>
        </p:txBody>
      </p:sp>
    </p:spTree>
    <p:extLst>
      <p:ext uri="{BB962C8B-B14F-4D97-AF65-F5344CB8AC3E}">
        <p14:creationId xmlns:p14="http://schemas.microsoft.com/office/powerpoint/2010/main" val="27590395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maps are essentially like hit lists. So we can be systematic in our approach. </a:t>
            </a:r>
          </a:p>
        </p:txBody>
      </p:sp>
      <p:sp>
        <p:nvSpPr>
          <p:cNvPr id="4" name="Slide Number Placeholder 3"/>
          <p:cNvSpPr>
            <a:spLocks noGrp="1"/>
          </p:cNvSpPr>
          <p:nvPr>
            <p:ph type="sldNum" sz="quarter" idx="5"/>
          </p:nvPr>
        </p:nvSpPr>
        <p:spPr/>
        <p:txBody>
          <a:bodyPr/>
          <a:lstStyle/>
          <a:p>
            <a:fld id="{9DB7923A-23D6-4914-AB8D-708D88CEEC60}" type="slidenum">
              <a:rPr lang="en-GB" smtClean="0"/>
              <a:t>5</a:t>
            </a:fld>
            <a:endParaRPr lang="en-GB"/>
          </a:p>
        </p:txBody>
      </p:sp>
    </p:spTree>
    <p:extLst>
      <p:ext uri="{BB962C8B-B14F-4D97-AF65-F5344CB8AC3E}">
        <p14:creationId xmlns:p14="http://schemas.microsoft.com/office/powerpoint/2010/main" val="31335068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43F6E660-1F0C-4C36-B60C-D8B135041F49}" type="datetimeFigureOut">
              <a:rPr lang="en-GB" smtClean="0"/>
              <a:t>17/04/2024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4E8F93B-7CB5-4992-B560-747A3F9E9A1E}" type="slidenum">
              <a:rPr lang="en-GB" smtClean="0"/>
              <a:t>‹#›</a:t>
            </a:fld>
            <a:endParaRPr lang="en-GB"/>
          </a:p>
        </p:txBody>
      </p:sp>
    </p:spTree>
    <p:extLst>
      <p:ext uri="{BB962C8B-B14F-4D97-AF65-F5344CB8AC3E}">
        <p14:creationId xmlns:p14="http://schemas.microsoft.com/office/powerpoint/2010/main" val="51734526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3F6E660-1F0C-4C36-B60C-D8B135041F49}" type="datetimeFigureOut">
              <a:rPr lang="en-GB" smtClean="0"/>
              <a:t>17/04/2024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E8F93B-7CB5-4992-B560-747A3F9E9A1E}" type="slidenum">
              <a:rPr lang="en-GB" smtClean="0"/>
              <a:t>‹#›</a:t>
            </a:fld>
            <a:endParaRPr lang="en-GB"/>
          </a:p>
        </p:txBody>
      </p:sp>
    </p:spTree>
    <p:extLst>
      <p:ext uri="{BB962C8B-B14F-4D97-AF65-F5344CB8AC3E}">
        <p14:creationId xmlns:p14="http://schemas.microsoft.com/office/powerpoint/2010/main" val="2533564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3F6E660-1F0C-4C36-B60C-D8B135041F49}" type="datetimeFigureOut">
              <a:rPr lang="en-GB" smtClean="0"/>
              <a:t>17/04/2024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E8F93B-7CB5-4992-B560-747A3F9E9A1E}" type="slidenum">
              <a:rPr lang="en-GB" smtClean="0"/>
              <a:t>‹#›</a:t>
            </a:fld>
            <a:endParaRPr lang="en-GB"/>
          </a:p>
        </p:txBody>
      </p:sp>
    </p:spTree>
    <p:extLst>
      <p:ext uri="{BB962C8B-B14F-4D97-AF65-F5344CB8AC3E}">
        <p14:creationId xmlns:p14="http://schemas.microsoft.com/office/powerpoint/2010/main" val="3488446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3F6E660-1F0C-4C36-B60C-D8B135041F49}" type="datetimeFigureOut">
              <a:rPr lang="en-GB" smtClean="0"/>
              <a:t>17/04/2024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4E8F93B-7CB5-4992-B560-747A3F9E9A1E}" type="slidenum">
              <a:rPr lang="en-GB" smtClean="0"/>
              <a:t>‹#›</a:t>
            </a:fld>
            <a:endParaRPr lang="en-GB"/>
          </a:p>
        </p:txBody>
      </p:sp>
    </p:spTree>
    <p:extLst>
      <p:ext uri="{BB962C8B-B14F-4D97-AF65-F5344CB8AC3E}">
        <p14:creationId xmlns:p14="http://schemas.microsoft.com/office/powerpoint/2010/main" val="2911326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43F6E660-1F0C-4C36-B60C-D8B135041F49}" type="datetimeFigureOut">
              <a:rPr lang="en-GB" smtClean="0"/>
              <a:t>17/04/2024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4E8F93B-7CB5-4992-B560-747A3F9E9A1E}" type="slidenum">
              <a:rPr lang="en-GB" smtClean="0"/>
              <a:t>‹#›</a:t>
            </a:fld>
            <a:endParaRPr lang="en-GB"/>
          </a:p>
        </p:txBody>
      </p:sp>
    </p:spTree>
    <p:extLst>
      <p:ext uri="{BB962C8B-B14F-4D97-AF65-F5344CB8AC3E}">
        <p14:creationId xmlns:p14="http://schemas.microsoft.com/office/powerpoint/2010/main" val="32490341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43F6E660-1F0C-4C36-B60C-D8B135041F49}" type="datetimeFigureOut">
              <a:rPr lang="en-GB" smtClean="0"/>
              <a:t>17/04/2024</a:t>
            </a:fld>
            <a:endParaRPr lang="en-GB"/>
          </a:p>
        </p:txBody>
      </p:sp>
      <p:sp>
        <p:nvSpPr>
          <p:cNvPr id="9" name="Footer Placeholder 8"/>
          <p:cNvSpPr>
            <a:spLocks noGrp="1"/>
          </p:cNvSpPr>
          <p:nvPr>
            <p:ph type="ftr" sz="quarter" idx="11"/>
          </p:nvPr>
        </p:nvSpPr>
        <p:spPr/>
        <p:txBody>
          <a:bodyPr/>
          <a:lstStyle/>
          <a:p>
            <a:endParaRPr lang="en-GB"/>
          </a:p>
        </p:txBody>
      </p:sp>
      <p:sp>
        <p:nvSpPr>
          <p:cNvPr id="10" name="Slide Number Placeholder 9"/>
          <p:cNvSpPr>
            <a:spLocks noGrp="1"/>
          </p:cNvSpPr>
          <p:nvPr>
            <p:ph type="sldNum" sz="quarter" idx="12"/>
          </p:nvPr>
        </p:nvSpPr>
        <p:spPr/>
        <p:txBody>
          <a:bodyPr/>
          <a:lstStyle/>
          <a:p>
            <a:fld id="{94E8F93B-7CB5-4992-B560-747A3F9E9A1E}" type="slidenum">
              <a:rPr lang="en-GB" smtClean="0"/>
              <a:t>‹#›</a:t>
            </a:fld>
            <a:endParaRPr lang="en-GB"/>
          </a:p>
        </p:txBody>
      </p:sp>
    </p:spTree>
    <p:extLst>
      <p:ext uri="{BB962C8B-B14F-4D97-AF65-F5344CB8AC3E}">
        <p14:creationId xmlns:p14="http://schemas.microsoft.com/office/powerpoint/2010/main" val="6666525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43F6E660-1F0C-4C36-B60C-D8B135041F49}" type="datetimeFigureOut">
              <a:rPr lang="en-GB" smtClean="0"/>
              <a:t>17/04/2024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4E8F93B-7CB5-4992-B560-747A3F9E9A1E}" type="slidenum">
              <a:rPr lang="en-GB" smtClean="0"/>
              <a:t>‹#›</a:t>
            </a:fld>
            <a:endParaRPr lang="en-GB"/>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538197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3F6E660-1F0C-4C36-B60C-D8B135041F49}" type="datetimeFigureOut">
              <a:rPr lang="en-GB" smtClean="0"/>
              <a:t>17/04/2024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4E8F93B-7CB5-4992-B560-747A3F9E9A1E}" type="slidenum">
              <a:rPr lang="en-GB" smtClean="0"/>
              <a:t>‹#›</a:t>
            </a:fld>
            <a:endParaRPr lang="en-GB"/>
          </a:p>
        </p:txBody>
      </p:sp>
    </p:spTree>
    <p:extLst>
      <p:ext uri="{BB962C8B-B14F-4D97-AF65-F5344CB8AC3E}">
        <p14:creationId xmlns:p14="http://schemas.microsoft.com/office/powerpoint/2010/main" val="3325352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F6E660-1F0C-4C36-B60C-D8B135041F49}" type="datetimeFigureOut">
              <a:rPr lang="en-GB" smtClean="0"/>
              <a:t>17/04/2024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4E8F93B-7CB5-4992-B560-747A3F9E9A1E}" type="slidenum">
              <a:rPr lang="en-GB" smtClean="0"/>
              <a:t>‹#›</a:t>
            </a:fld>
            <a:endParaRPr lang="en-GB"/>
          </a:p>
        </p:txBody>
      </p:sp>
    </p:spTree>
    <p:extLst>
      <p:ext uri="{BB962C8B-B14F-4D97-AF65-F5344CB8AC3E}">
        <p14:creationId xmlns:p14="http://schemas.microsoft.com/office/powerpoint/2010/main" val="2394852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43F6E660-1F0C-4C36-B60C-D8B135041F49}" type="datetimeFigureOut">
              <a:rPr lang="en-GB" smtClean="0"/>
              <a:t>17/04/2024</a:t>
            </a:fld>
            <a:endParaRPr lang="en-GB"/>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GB"/>
          </a:p>
        </p:txBody>
      </p:sp>
      <p:sp>
        <p:nvSpPr>
          <p:cNvPr id="11" name="Slide Number Placeholder 10"/>
          <p:cNvSpPr>
            <a:spLocks noGrp="1"/>
          </p:cNvSpPr>
          <p:nvPr>
            <p:ph type="sldNum" sz="quarter" idx="12"/>
          </p:nvPr>
        </p:nvSpPr>
        <p:spPr/>
        <p:txBody>
          <a:bodyPr/>
          <a:lstStyle/>
          <a:p>
            <a:fld id="{94E8F93B-7CB5-4992-B560-747A3F9E9A1E}" type="slidenum">
              <a:rPr lang="en-GB" smtClean="0"/>
              <a:t>‹#›</a:t>
            </a:fld>
            <a:endParaRPr lang="en-GB"/>
          </a:p>
        </p:txBody>
      </p:sp>
    </p:spTree>
    <p:extLst>
      <p:ext uri="{BB962C8B-B14F-4D97-AF65-F5344CB8AC3E}">
        <p14:creationId xmlns:p14="http://schemas.microsoft.com/office/powerpoint/2010/main" val="4018624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43F6E660-1F0C-4C36-B60C-D8B135041F49}" type="datetimeFigureOut">
              <a:rPr lang="en-GB" smtClean="0"/>
              <a:t>17/04/2024</a:t>
            </a:fld>
            <a:endParaRPr lang="en-GB"/>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GB"/>
          </a:p>
        </p:txBody>
      </p:sp>
      <p:sp>
        <p:nvSpPr>
          <p:cNvPr id="10" name="Slide Number Placeholder 9"/>
          <p:cNvSpPr>
            <a:spLocks noGrp="1"/>
          </p:cNvSpPr>
          <p:nvPr>
            <p:ph type="sldNum" sz="quarter" idx="12"/>
          </p:nvPr>
        </p:nvSpPr>
        <p:spPr/>
        <p:txBody>
          <a:bodyPr/>
          <a:lstStyle/>
          <a:p>
            <a:fld id="{94E8F93B-7CB5-4992-B560-747A3F9E9A1E}" type="slidenum">
              <a:rPr lang="en-GB" smtClean="0"/>
              <a:t>‹#›</a:t>
            </a:fld>
            <a:endParaRPr lang="en-GB"/>
          </a:p>
        </p:txBody>
      </p:sp>
    </p:spTree>
    <p:extLst>
      <p:ext uri="{BB962C8B-B14F-4D97-AF65-F5344CB8AC3E}">
        <p14:creationId xmlns:p14="http://schemas.microsoft.com/office/powerpoint/2010/main" val="568681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43F6E660-1F0C-4C36-B60C-D8B135041F49}" type="datetimeFigureOut">
              <a:rPr lang="en-GB" smtClean="0"/>
              <a:t>17/04/2024</a:t>
            </a:fld>
            <a:endParaRPr lang="en-GB"/>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GB"/>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94E8F93B-7CB5-4992-B560-747A3F9E9A1E}" type="slidenum">
              <a:rPr lang="en-GB" smtClean="0"/>
              <a:t>‹#›</a:t>
            </a:fld>
            <a:endParaRPr lang="en-GB"/>
          </a:p>
        </p:txBody>
      </p:sp>
    </p:spTree>
    <p:extLst>
      <p:ext uri="{BB962C8B-B14F-4D97-AF65-F5344CB8AC3E}">
        <p14:creationId xmlns:p14="http://schemas.microsoft.com/office/powerpoint/2010/main" val="33203399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E76487B-4150-31C1-B590-6D76C8BF61A5}"/>
              </a:ext>
            </a:extLst>
          </p:cNvPr>
          <p:cNvPicPr>
            <a:picLocks noChangeAspect="1"/>
          </p:cNvPicPr>
          <p:nvPr/>
        </p:nvPicPr>
        <p:blipFill>
          <a:blip r:embed="rId3"/>
          <a:stretch>
            <a:fillRect/>
          </a:stretch>
        </p:blipFill>
        <p:spPr>
          <a:xfrm>
            <a:off x="1993560" y="377582"/>
            <a:ext cx="8485102" cy="2966547"/>
          </a:xfrm>
          <a:prstGeom prst="rect">
            <a:avLst/>
          </a:prstGeom>
        </p:spPr>
      </p:pic>
      <p:sp>
        <p:nvSpPr>
          <p:cNvPr id="2" name="Title 1">
            <a:extLst>
              <a:ext uri="{FF2B5EF4-FFF2-40B4-BE49-F238E27FC236}">
                <a16:creationId xmlns:a16="http://schemas.microsoft.com/office/drawing/2014/main" id="{BA5315E4-8D7A-C32E-8147-6E59EB5A00FD}"/>
              </a:ext>
            </a:extLst>
          </p:cNvPr>
          <p:cNvSpPr>
            <a:spLocks noGrp="1"/>
          </p:cNvSpPr>
          <p:nvPr>
            <p:ph type="ctrTitle"/>
          </p:nvPr>
        </p:nvSpPr>
        <p:spPr>
          <a:xfrm>
            <a:off x="1617784" y="3818671"/>
            <a:ext cx="9144000" cy="1480160"/>
          </a:xfrm>
        </p:spPr>
        <p:txBody>
          <a:bodyPr/>
          <a:lstStyle/>
          <a:p>
            <a:r>
              <a:rPr lang="en-GB" dirty="0"/>
              <a:t>Mapping Out Your Service </a:t>
            </a:r>
          </a:p>
        </p:txBody>
      </p:sp>
      <p:sp>
        <p:nvSpPr>
          <p:cNvPr id="3" name="Subtitle 2">
            <a:extLst>
              <a:ext uri="{FF2B5EF4-FFF2-40B4-BE49-F238E27FC236}">
                <a16:creationId xmlns:a16="http://schemas.microsoft.com/office/drawing/2014/main" id="{8DDC8873-2847-2373-5C56-CA878FF7A378}"/>
              </a:ext>
            </a:extLst>
          </p:cNvPr>
          <p:cNvSpPr>
            <a:spLocks noGrp="1"/>
          </p:cNvSpPr>
          <p:nvPr>
            <p:ph type="subTitle" idx="1"/>
          </p:nvPr>
        </p:nvSpPr>
        <p:spPr>
          <a:xfrm>
            <a:off x="1524000" y="5529934"/>
            <a:ext cx="9144000" cy="1655762"/>
          </a:xfrm>
        </p:spPr>
        <p:txBody>
          <a:bodyPr/>
          <a:lstStyle/>
          <a:p>
            <a:r>
              <a:rPr lang="en-GB" dirty="0"/>
              <a:t>Dr Bazga Ali</a:t>
            </a:r>
          </a:p>
          <a:p>
            <a:r>
              <a:rPr lang="en-GB" dirty="0"/>
              <a:t>(Consultant Infectious Diseases)</a:t>
            </a:r>
          </a:p>
        </p:txBody>
      </p:sp>
    </p:spTree>
    <p:extLst>
      <p:ext uri="{BB962C8B-B14F-4D97-AF65-F5344CB8AC3E}">
        <p14:creationId xmlns:p14="http://schemas.microsoft.com/office/powerpoint/2010/main" val="23442087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FC9128E-5668-825F-E456-A6B9BAF5CD1C}"/>
              </a:ext>
            </a:extLst>
          </p:cNvPr>
          <p:cNvPicPr>
            <a:picLocks noChangeAspect="1"/>
          </p:cNvPicPr>
          <p:nvPr/>
        </p:nvPicPr>
        <p:blipFill>
          <a:blip r:embed="rId3"/>
          <a:stretch>
            <a:fillRect/>
          </a:stretch>
        </p:blipFill>
        <p:spPr>
          <a:xfrm>
            <a:off x="1243555" y="0"/>
            <a:ext cx="9704889" cy="6858000"/>
          </a:xfrm>
          <a:prstGeom prst="rect">
            <a:avLst/>
          </a:prstGeom>
        </p:spPr>
      </p:pic>
    </p:spTree>
    <p:extLst>
      <p:ext uri="{BB962C8B-B14F-4D97-AF65-F5344CB8AC3E}">
        <p14:creationId xmlns:p14="http://schemas.microsoft.com/office/powerpoint/2010/main" val="2303629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67BF363-FF90-938B-4BC8-C36B3CEF1441}"/>
              </a:ext>
            </a:extLst>
          </p:cNvPr>
          <p:cNvPicPr>
            <a:picLocks noChangeAspect="1"/>
          </p:cNvPicPr>
          <p:nvPr/>
        </p:nvPicPr>
        <p:blipFill>
          <a:blip r:embed="rId3"/>
          <a:stretch>
            <a:fillRect/>
          </a:stretch>
        </p:blipFill>
        <p:spPr>
          <a:xfrm>
            <a:off x="1042987" y="47625"/>
            <a:ext cx="10106025" cy="6762750"/>
          </a:xfrm>
          <a:prstGeom prst="rect">
            <a:avLst/>
          </a:prstGeom>
        </p:spPr>
      </p:pic>
    </p:spTree>
    <p:extLst>
      <p:ext uri="{BB962C8B-B14F-4D97-AF65-F5344CB8AC3E}">
        <p14:creationId xmlns:p14="http://schemas.microsoft.com/office/powerpoint/2010/main" val="3859519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B2A1591-04F4-9D8D-C8A1-EB350254D312}"/>
              </a:ext>
            </a:extLst>
          </p:cNvPr>
          <p:cNvPicPr>
            <a:picLocks noChangeAspect="1"/>
          </p:cNvPicPr>
          <p:nvPr/>
        </p:nvPicPr>
        <p:blipFill>
          <a:blip r:embed="rId3"/>
          <a:stretch>
            <a:fillRect/>
          </a:stretch>
        </p:blipFill>
        <p:spPr>
          <a:xfrm>
            <a:off x="2571750" y="823912"/>
            <a:ext cx="7048500" cy="5210175"/>
          </a:xfrm>
          <a:prstGeom prst="rect">
            <a:avLst/>
          </a:prstGeom>
        </p:spPr>
      </p:pic>
    </p:spTree>
    <p:extLst>
      <p:ext uri="{BB962C8B-B14F-4D97-AF65-F5344CB8AC3E}">
        <p14:creationId xmlns:p14="http://schemas.microsoft.com/office/powerpoint/2010/main" val="4122075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363C5C7-8B8C-2D07-955C-9B00B1E0102C}"/>
              </a:ext>
            </a:extLst>
          </p:cNvPr>
          <p:cNvPicPr>
            <a:picLocks noChangeAspect="1"/>
          </p:cNvPicPr>
          <p:nvPr/>
        </p:nvPicPr>
        <p:blipFill>
          <a:blip r:embed="rId3"/>
          <a:stretch>
            <a:fillRect/>
          </a:stretch>
        </p:blipFill>
        <p:spPr>
          <a:xfrm>
            <a:off x="3409339" y="688364"/>
            <a:ext cx="5248275" cy="5153025"/>
          </a:xfrm>
          <a:prstGeom prst="rect">
            <a:avLst/>
          </a:prstGeom>
        </p:spPr>
      </p:pic>
    </p:spTree>
    <p:extLst>
      <p:ext uri="{BB962C8B-B14F-4D97-AF65-F5344CB8AC3E}">
        <p14:creationId xmlns:p14="http://schemas.microsoft.com/office/powerpoint/2010/main" val="3979933429"/>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D053D06D3EEF498E1D6603D9F64235" ma:contentTypeVersion="16" ma:contentTypeDescription="Create a new document." ma:contentTypeScope="" ma:versionID="6c0ccdb867515f29bb5de8f53a0fb588">
  <xsd:schema xmlns:xsd="http://www.w3.org/2001/XMLSchema" xmlns:xs="http://www.w3.org/2001/XMLSchema" xmlns:p="http://schemas.microsoft.com/office/2006/metadata/properties" xmlns:ns1="http://schemas.microsoft.com/sharepoint/v3" xmlns:ns2="d533af8e-90fc-435e-9c6f-bd5f3a7a0686" xmlns:ns3="343c576e-92ca-4e81-9a49-c8620aa7a76a" targetNamespace="http://schemas.microsoft.com/office/2006/metadata/properties" ma:root="true" ma:fieldsID="7d28e8fab493ec77995aa479876d7ae5" ns1:_="" ns2:_="" ns3:_="">
    <xsd:import namespace="http://schemas.microsoft.com/sharepoint/v3"/>
    <xsd:import namespace="d533af8e-90fc-435e-9c6f-bd5f3a7a0686"/>
    <xsd:import namespace="343c576e-92ca-4e81-9a49-c8620aa7a76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2:MediaServiceObjectDetectorVersions" minOccurs="0"/>
                <xsd:element ref="ns1:_ip_UnifiedCompliancePolicyProperties" minOccurs="0"/>
                <xsd:element ref="ns1:_ip_UnifiedCompliancePolicyUIAc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1" nillable="true" ma:displayName="Unified Compliance Policy Properties" ma:hidden="true" ma:internalName="_ip_UnifiedCompliancePolicyProperties">
      <xsd:simpleType>
        <xsd:restriction base="dms:Note"/>
      </xsd:simpleType>
    </xsd:element>
    <xsd:element name="_ip_UnifiedCompliancePolicyUIAction" ma:index="2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533af8e-90fc-435e-9c6f-bd5f3a7a06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43c576e-92ca-4e81-9a49-c8620aa7a76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11a023f4-1925-4445-8afb-3af4fddacb3f}" ma:internalName="TaxCatchAll" ma:showField="CatchAllData" ma:web="343c576e-92ca-4e81-9a49-c8620aa7a7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d533af8e-90fc-435e-9c6f-bd5f3a7a0686">
      <Terms xmlns="http://schemas.microsoft.com/office/infopath/2007/PartnerControls"/>
    </lcf76f155ced4ddcb4097134ff3c332f>
    <TaxCatchAll xmlns="343c576e-92ca-4e81-9a49-c8620aa7a76a"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D305E4C3-71EF-4CEA-89A4-0EC4319D29CF}"/>
</file>

<file path=customXml/itemProps2.xml><?xml version="1.0" encoding="utf-8"?>
<ds:datastoreItem xmlns:ds="http://schemas.openxmlformats.org/officeDocument/2006/customXml" ds:itemID="{0A8C76BB-03BD-4AF3-AA26-E7E1A962333D}"/>
</file>

<file path=customXml/itemProps3.xml><?xml version="1.0" encoding="utf-8"?>
<ds:datastoreItem xmlns:ds="http://schemas.openxmlformats.org/officeDocument/2006/customXml" ds:itemID="{3E9BCC26-CF22-4BF2-8266-994D186A9A91}"/>
</file>

<file path=docProps/app.xml><?xml version="1.0" encoding="utf-8"?>
<Properties xmlns="http://schemas.openxmlformats.org/officeDocument/2006/extended-properties" xmlns:vt="http://schemas.openxmlformats.org/officeDocument/2006/docPropsVTypes">
  <Template>TM10001115[[fn=Parcel]]</Template>
  <TotalTime>70</TotalTime>
  <Words>496</Words>
  <Application>Microsoft Office PowerPoint</Application>
  <PresentationFormat>Widescreen</PresentationFormat>
  <Paragraphs>36</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Gill Sans MT</vt:lpstr>
      <vt:lpstr>Parcel</vt:lpstr>
      <vt:lpstr>Mapping Out Your Service </vt:lpstr>
      <vt:lpstr>PowerPoint Presentation</vt:lpstr>
      <vt:lpstr>PowerPoint Presentation</vt:lpstr>
      <vt:lpstr>PowerPoint Presentation</vt:lpstr>
      <vt:lpstr>PowerPoint Presentation</vt:lpstr>
    </vt:vector>
  </TitlesOfParts>
  <Company>Public Health Wales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Mapping Out Your Service</dc:title>
  <dc:creator>Bazga Ali</dc:creator>
  <cp:lastModifiedBy>Bazga Ali (Public Health Wales - Microbiology)</cp:lastModifiedBy>
  <cp:revision>2</cp:revision>
  <dcterms:created xsi:type="dcterms:W3CDTF">2024-04-16T20:22:00Z</dcterms:created>
  <dcterms:modified xsi:type="dcterms:W3CDTF">2024-04-17T21:20:15Z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0x0101003DD053D06D3EEF498E1D6603D9F64235</vt:lpwstr>
  </property>
</Properties>
</file>