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8" r:id="rId9"/>
    <p:sldId id="263" r:id="rId10"/>
    <p:sldId id="269" r:id="rId11"/>
    <p:sldId id="270" r:id="rId12"/>
    <p:sldId id="272" r:id="rId13"/>
    <p:sldId id="266" r:id="rId14"/>
    <p:sldId id="271" r:id="rId15"/>
    <p:sldId id="274" r:id="rId16"/>
  </p:sldIdLst>
  <p:sldSz cx="18288000" cy="10287000"/>
  <p:notesSz cx="6858000" cy="9144000"/>
  <p:embeddedFontLst>
    <p:embeddedFont>
      <p:font typeface="Calibri" panose="020F0502020204030204" pitchFamily="34" charset="0"/>
      <p:regular r:id="rId18"/>
      <p:bold r:id="rId19"/>
      <p:italic r:id="rId20"/>
      <p:boldItalic r:id="rId21"/>
    </p:embeddedFont>
    <p:embeddedFont>
      <p:font typeface="Now" panose="020B0604020202020204" charset="0"/>
      <p:regular r:id="rId22"/>
    </p:embeddedFont>
    <p:embeddedFont>
      <p:font typeface="Now Bold" panose="020B0604020202020204" charset="0"/>
      <p:regular r:id="rId23"/>
    </p:embeddedFont>
    <p:embeddedFont>
      <p:font typeface="Now Light" panose="020B0604020202020204" charset="0"/>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0519" autoAdjust="0"/>
  </p:normalViewPr>
  <p:slideViewPr>
    <p:cSldViewPr>
      <p:cViewPr varScale="1">
        <p:scale>
          <a:sx n="39" d="100"/>
          <a:sy n="39" d="100"/>
        </p:scale>
        <p:origin x="1176"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theme" Target="theme/theme1.xml"/><Relationship Id="rId30"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an Bowden (Aneurin Bevan UHB - Public Health Team)" userId="30c44bf0-d0df-466b-bd91-dd6c8884cf59" providerId="ADAL" clId="{FD826154-C44F-40AB-B10C-0EF0CBE073DA}"/>
    <pc:docChg chg="custSel addSld delSld modSld sldOrd">
      <pc:chgData name="Bethan Bowden (Aneurin Bevan UHB - Public Health Team)" userId="30c44bf0-d0df-466b-bd91-dd6c8884cf59" providerId="ADAL" clId="{FD826154-C44F-40AB-B10C-0EF0CBE073DA}" dt="2024-04-17T15:42:35.863" v="2225" actId="20577"/>
      <pc:docMkLst>
        <pc:docMk/>
      </pc:docMkLst>
      <pc:sldChg chg="modSp mod">
        <pc:chgData name="Bethan Bowden (Aneurin Bevan UHB - Public Health Team)" userId="30c44bf0-d0df-466b-bd91-dd6c8884cf59" providerId="ADAL" clId="{FD826154-C44F-40AB-B10C-0EF0CBE073DA}" dt="2024-04-16T13:15:53.489" v="957" actId="113"/>
        <pc:sldMkLst>
          <pc:docMk/>
          <pc:sldMk cId="0" sldId="256"/>
        </pc:sldMkLst>
        <pc:spChg chg="mod">
          <ac:chgData name="Bethan Bowden (Aneurin Bevan UHB - Public Health Team)" userId="30c44bf0-d0df-466b-bd91-dd6c8884cf59" providerId="ADAL" clId="{FD826154-C44F-40AB-B10C-0EF0CBE073DA}" dt="2024-04-16T13:15:53.489" v="957" actId="113"/>
          <ac:spMkLst>
            <pc:docMk/>
            <pc:sldMk cId="0" sldId="256"/>
            <ac:spMk id="4" creationId="{00000000-0000-0000-0000-000000000000}"/>
          </ac:spMkLst>
        </pc:spChg>
      </pc:sldChg>
      <pc:sldChg chg="modSp mod">
        <pc:chgData name="Bethan Bowden (Aneurin Bevan UHB - Public Health Team)" userId="30c44bf0-d0df-466b-bd91-dd6c8884cf59" providerId="ADAL" clId="{FD826154-C44F-40AB-B10C-0EF0CBE073DA}" dt="2024-04-16T13:16:15.877" v="961" actId="1076"/>
        <pc:sldMkLst>
          <pc:docMk/>
          <pc:sldMk cId="0" sldId="257"/>
        </pc:sldMkLst>
        <pc:spChg chg="mod">
          <ac:chgData name="Bethan Bowden (Aneurin Bevan UHB - Public Health Team)" userId="30c44bf0-d0df-466b-bd91-dd6c8884cf59" providerId="ADAL" clId="{FD826154-C44F-40AB-B10C-0EF0CBE073DA}" dt="2024-04-16T13:16:15.877" v="961" actId="1076"/>
          <ac:spMkLst>
            <pc:docMk/>
            <pc:sldMk cId="0" sldId="257"/>
            <ac:spMk id="2" creationId="{00000000-0000-0000-0000-000000000000}"/>
          </ac:spMkLst>
        </pc:spChg>
        <pc:spChg chg="mod">
          <ac:chgData name="Bethan Bowden (Aneurin Bevan UHB - Public Health Team)" userId="30c44bf0-d0df-466b-bd91-dd6c8884cf59" providerId="ADAL" clId="{FD826154-C44F-40AB-B10C-0EF0CBE073DA}" dt="2024-04-16T13:16:00.053" v="958" actId="113"/>
          <ac:spMkLst>
            <pc:docMk/>
            <pc:sldMk cId="0" sldId="257"/>
            <ac:spMk id="3" creationId="{00000000-0000-0000-0000-000000000000}"/>
          </ac:spMkLst>
        </pc:spChg>
        <pc:spChg chg="mod">
          <ac:chgData name="Bethan Bowden (Aneurin Bevan UHB - Public Health Team)" userId="30c44bf0-d0df-466b-bd91-dd6c8884cf59" providerId="ADAL" clId="{FD826154-C44F-40AB-B10C-0EF0CBE073DA}" dt="2024-04-16T13:16:07.561" v="959" actId="1076"/>
          <ac:spMkLst>
            <pc:docMk/>
            <pc:sldMk cId="0" sldId="257"/>
            <ac:spMk id="4" creationId="{00000000-0000-0000-0000-000000000000}"/>
          </ac:spMkLst>
        </pc:spChg>
        <pc:spChg chg="mod">
          <ac:chgData name="Bethan Bowden (Aneurin Bevan UHB - Public Health Team)" userId="30c44bf0-d0df-466b-bd91-dd6c8884cf59" providerId="ADAL" clId="{FD826154-C44F-40AB-B10C-0EF0CBE073DA}" dt="2024-04-16T13:16:13.303" v="960" actId="1076"/>
          <ac:spMkLst>
            <pc:docMk/>
            <pc:sldMk cId="0" sldId="257"/>
            <ac:spMk id="5" creationId="{00000000-0000-0000-0000-000000000000}"/>
          </ac:spMkLst>
        </pc:spChg>
      </pc:sldChg>
      <pc:sldChg chg="modSp mod">
        <pc:chgData name="Bethan Bowden (Aneurin Bevan UHB - Public Health Team)" userId="30c44bf0-d0df-466b-bd91-dd6c8884cf59" providerId="ADAL" clId="{FD826154-C44F-40AB-B10C-0EF0CBE073DA}" dt="2024-04-16T13:17:31.915" v="984" actId="20577"/>
        <pc:sldMkLst>
          <pc:docMk/>
          <pc:sldMk cId="0" sldId="258"/>
        </pc:sldMkLst>
        <pc:spChg chg="mod">
          <ac:chgData name="Bethan Bowden (Aneurin Bevan UHB - Public Health Team)" userId="30c44bf0-d0df-466b-bd91-dd6c8884cf59" providerId="ADAL" clId="{FD826154-C44F-40AB-B10C-0EF0CBE073DA}" dt="2024-04-16T13:16:29.719" v="962" actId="113"/>
          <ac:spMkLst>
            <pc:docMk/>
            <pc:sldMk cId="0" sldId="258"/>
            <ac:spMk id="4" creationId="{00000000-0000-0000-0000-000000000000}"/>
          </ac:spMkLst>
        </pc:spChg>
        <pc:spChg chg="mod">
          <ac:chgData name="Bethan Bowden (Aneurin Bevan UHB - Public Health Team)" userId="30c44bf0-d0df-466b-bd91-dd6c8884cf59" providerId="ADAL" clId="{FD826154-C44F-40AB-B10C-0EF0CBE073DA}" dt="2024-04-16T13:17:31.915" v="984" actId="20577"/>
          <ac:spMkLst>
            <pc:docMk/>
            <pc:sldMk cId="0" sldId="258"/>
            <ac:spMk id="5" creationId="{00000000-0000-0000-0000-000000000000}"/>
          </ac:spMkLst>
        </pc:spChg>
        <pc:spChg chg="mod">
          <ac:chgData name="Bethan Bowden (Aneurin Bevan UHB - Public Health Team)" userId="30c44bf0-d0df-466b-bd91-dd6c8884cf59" providerId="ADAL" clId="{FD826154-C44F-40AB-B10C-0EF0CBE073DA}" dt="2024-04-16T13:16:51.906" v="965" actId="255"/>
          <ac:spMkLst>
            <pc:docMk/>
            <pc:sldMk cId="0" sldId="258"/>
            <ac:spMk id="6" creationId="{00000000-0000-0000-0000-000000000000}"/>
          </ac:spMkLst>
        </pc:spChg>
      </pc:sldChg>
      <pc:sldChg chg="modSp mod">
        <pc:chgData name="Bethan Bowden (Aneurin Bevan UHB - Public Health Team)" userId="30c44bf0-d0df-466b-bd91-dd6c8884cf59" providerId="ADAL" clId="{FD826154-C44F-40AB-B10C-0EF0CBE073DA}" dt="2024-04-16T13:17:37.471" v="985" actId="113"/>
        <pc:sldMkLst>
          <pc:docMk/>
          <pc:sldMk cId="0" sldId="259"/>
        </pc:sldMkLst>
        <pc:spChg chg="mod">
          <ac:chgData name="Bethan Bowden (Aneurin Bevan UHB - Public Health Team)" userId="30c44bf0-d0df-466b-bd91-dd6c8884cf59" providerId="ADAL" clId="{FD826154-C44F-40AB-B10C-0EF0CBE073DA}" dt="2024-04-16T13:17:37.471" v="985" actId="113"/>
          <ac:spMkLst>
            <pc:docMk/>
            <pc:sldMk cId="0" sldId="259"/>
            <ac:spMk id="4" creationId="{00000000-0000-0000-0000-000000000000}"/>
          </ac:spMkLst>
        </pc:spChg>
      </pc:sldChg>
      <pc:sldChg chg="modSp mod">
        <pc:chgData name="Bethan Bowden (Aneurin Bevan UHB - Public Health Team)" userId="30c44bf0-d0df-466b-bd91-dd6c8884cf59" providerId="ADAL" clId="{FD826154-C44F-40AB-B10C-0EF0CBE073DA}" dt="2024-04-16T13:18:00.639" v="988" actId="113"/>
        <pc:sldMkLst>
          <pc:docMk/>
          <pc:sldMk cId="0" sldId="260"/>
        </pc:sldMkLst>
        <pc:spChg chg="mod">
          <ac:chgData name="Bethan Bowden (Aneurin Bevan UHB - Public Health Team)" userId="30c44bf0-d0df-466b-bd91-dd6c8884cf59" providerId="ADAL" clId="{FD826154-C44F-40AB-B10C-0EF0CBE073DA}" dt="2024-04-16T13:17:52.008" v="986" actId="113"/>
          <ac:spMkLst>
            <pc:docMk/>
            <pc:sldMk cId="0" sldId="260"/>
            <ac:spMk id="4" creationId="{00000000-0000-0000-0000-000000000000}"/>
          </ac:spMkLst>
        </pc:spChg>
        <pc:spChg chg="mod">
          <ac:chgData name="Bethan Bowden (Aneurin Bevan UHB - Public Health Team)" userId="30c44bf0-d0df-466b-bd91-dd6c8884cf59" providerId="ADAL" clId="{FD826154-C44F-40AB-B10C-0EF0CBE073DA}" dt="2024-04-16T13:18:00.639" v="988" actId="113"/>
          <ac:spMkLst>
            <pc:docMk/>
            <pc:sldMk cId="0" sldId="260"/>
            <ac:spMk id="5" creationId="{00000000-0000-0000-0000-000000000000}"/>
          </ac:spMkLst>
        </pc:spChg>
      </pc:sldChg>
      <pc:sldChg chg="modSp mod">
        <pc:chgData name="Bethan Bowden (Aneurin Bevan UHB - Public Health Team)" userId="30c44bf0-d0df-466b-bd91-dd6c8884cf59" providerId="ADAL" clId="{FD826154-C44F-40AB-B10C-0EF0CBE073DA}" dt="2024-04-16T13:18:19.577" v="990" actId="1076"/>
        <pc:sldMkLst>
          <pc:docMk/>
          <pc:sldMk cId="0" sldId="261"/>
        </pc:sldMkLst>
        <pc:spChg chg="mod">
          <ac:chgData name="Bethan Bowden (Aneurin Bevan UHB - Public Health Team)" userId="30c44bf0-d0df-466b-bd91-dd6c8884cf59" providerId="ADAL" clId="{FD826154-C44F-40AB-B10C-0EF0CBE073DA}" dt="2024-04-16T13:18:19.577" v="990" actId="1076"/>
          <ac:spMkLst>
            <pc:docMk/>
            <pc:sldMk cId="0" sldId="261"/>
            <ac:spMk id="2" creationId="{00000000-0000-0000-0000-000000000000}"/>
          </ac:spMkLst>
        </pc:spChg>
        <pc:spChg chg="mod">
          <ac:chgData name="Bethan Bowden (Aneurin Bevan UHB - Public Health Team)" userId="30c44bf0-d0df-466b-bd91-dd6c8884cf59" providerId="ADAL" clId="{FD826154-C44F-40AB-B10C-0EF0CBE073DA}" dt="2024-04-16T13:18:16.288" v="989" actId="113"/>
          <ac:spMkLst>
            <pc:docMk/>
            <pc:sldMk cId="0" sldId="261"/>
            <ac:spMk id="5" creationId="{00000000-0000-0000-0000-000000000000}"/>
          </ac:spMkLst>
        </pc:spChg>
      </pc:sldChg>
      <pc:sldChg chg="addSp delSp modSp mod">
        <pc:chgData name="Bethan Bowden (Aneurin Bevan UHB - Public Health Team)" userId="30c44bf0-d0df-466b-bd91-dd6c8884cf59" providerId="ADAL" clId="{FD826154-C44F-40AB-B10C-0EF0CBE073DA}" dt="2024-04-16T13:18:50.997" v="993" actId="1076"/>
        <pc:sldMkLst>
          <pc:docMk/>
          <pc:sldMk cId="0" sldId="262"/>
        </pc:sldMkLst>
        <pc:spChg chg="mod">
          <ac:chgData name="Bethan Bowden (Aneurin Bevan UHB - Public Health Team)" userId="30c44bf0-d0df-466b-bd91-dd6c8884cf59" providerId="ADAL" clId="{FD826154-C44F-40AB-B10C-0EF0CBE073DA}" dt="2024-04-16T13:18:50.997" v="993" actId="1076"/>
          <ac:spMkLst>
            <pc:docMk/>
            <pc:sldMk cId="0" sldId="262"/>
            <ac:spMk id="2" creationId="{00000000-0000-0000-0000-000000000000}"/>
          </ac:spMkLst>
        </pc:spChg>
        <pc:spChg chg="mod">
          <ac:chgData name="Bethan Bowden (Aneurin Bevan UHB - Public Health Team)" userId="30c44bf0-d0df-466b-bd91-dd6c8884cf59" providerId="ADAL" clId="{FD826154-C44F-40AB-B10C-0EF0CBE073DA}" dt="2024-04-16T13:04:23.980" v="538" actId="20577"/>
          <ac:spMkLst>
            <pc:docMk/>
            <pc:sldMk cId="0" sldId="262"/>
            <ac:spMk id="3" creationId="{00000000-0000-0000-0000-000000000000}"/>
          </ac:spMkLst>
        </pc:spChg>
        <pc:spChg chg="mod">
          <ac:chgData name="Bethan Bowden (Aneurin Bevan UHB - Public Health Team)" userId="30c44bf0-d0df-466b-bd91-dd6c8884cf59" providerId="ADAL" clId="{FD826154-C44F-40AB-B10C-0EF0CBE073DA}" dt="2024-04-16T13:18:39.710" v="991" actId="113"/>
          <ac:spMkLst>
            <pc:docMk/>
            <pc:sldMk cId="0" sldId="262"/>
            <ac:spMk id="4" creationId="{00000000-0000-0000-0000-000000000000}"/>
          </ac:spMkLst>
        </pc:spChg>
        <pc:spChg chg="add del mod">
          <ac:chgData name="Bethan Bowden (Aneurin Bevan UHB - Public Health Team)" userId="30c44bf0-d0df-466b-bd91-dd6c8884cf59" providerId="ADAL" clId="{FD826154-C44F-40AB-B10C-0EF0CBE073DA}" dt="2024-04-16T13:05:13.919" v="544" actId="478"/>
          <ac:spMkLst>
            <pc:docMk/>
            <pc:sldMk cId="0" sldId="262"/>
            <ac:spMk id="5" creationId="{76DB99D3-B20F-42B8-81C0-2DF68E98BD7A}"/>
          </ac:spMkLst>
        </pc:spChg>
        <pc:spChg chg="add mod">
          <ac:chgData name="Bethan Bowden (Aneurin Bevan UHB - Public Health Team)" userId="30c44bf0-d0df-466b-bd91-dd6c8884cf59" providerId="ADAL" clId="{FD826154-C44F-40AB-B10C-0EF0CBE073DA}" dt="2024-04-16T13:18:46.988" v="992"/>
          <ac:spMkLst>
            <pc:docMk/>
            <pc:sldMk cId="0" sldId="262"/>
            <ac:spMk id="6" creationId="{F29243C6-1669-483B-813E-1155EE3067CE}"/>
          </ac:spMkLst>
        </pc:spChg>
      </pc:sldChg>
      <pc:sldChg chg="addSp delSp modSp mod modNotesTx">
        <pc:chgData name="Bethan Bowden (Aneurin Bevan UHB - Public Health Team)" userId="30c44bf0-d0df-466b-bd91-dd6c8884cf59" providerId="ADAL" clId="{FD826154-C44F-40AB-B10C-0EF0CBE073DA}" dt="2024-04-16T13:21:36.599" v="1147" actId="20577"/>
        <pc:sldMkLst>
          <pc:docMk/>
          <pc:sldMk cId="0" sldId="263"/>
        </pc:sldMkLst>
        <pc:spChg chg="mod">
          <ac:chgData name="Bethan Bowden (Aneurin Bevan UHB - Public Health Team)" userId="30c44bf0-d0df-466b-bd91-dd6c8884cf59" providerId="ADAL" clId="{FD826154-C44F-40AB-B10C-0EF0CBE073DA}" dt="2024-04-16T13:20:01.924" v="1031" actId="113"/>
          <ac:spMkLst>
            <pc:docMk/>
            <pc:sldMk cId="0" sldId="263"/>
            <ac:spMk id="2" creationId="{00000000-0000-0000-0000-000000000000}"/>
          </ac:spMkLst>
        </pc:spChg>
        <pc:spChg chg="mod">
          <ac:chgData name="Bethan Bowden (Aneurin Bevan UHB - Public Health Team)" userId="30c44bf0-d0df-466b-bd91-dd6c8884cf59" providerId="ADAL" clId="{FD826154-C44F-40AB-B10C-0EF0CBE073DA}" dt="2024-04-16T13:21:36.599" v="1147" actId="20577"/>
          <ac:spMkLst>
            <pc:docMk/>
            <pc:sldMk cId="0" sldId="263"/>
            <ac:spMk id="3" creationId="{00000000-0000-0000-0000-000000000000}"/>
          </ac:spMkLst>
        </pc:spChg>
        <pc:spChg chg="add mod">
          <ac:chgData name="Bethan Bowden (Aneurin Bevan UHB - Public Health Team)" userId="30c44bf0-d0df-466b-bd91-dd6c8884cf59" providerId="ADAL" clId="{FD826154-C44F-40AB-B10C-0EF0CBE073DA}" dt="2024-04-16T13:21:01.365" v="1043"/>
          <ac:spMkLst>
            <pc:docMk/>
            <pc:sldMk cId="0" sldId="263"/>
            <ac:spMk id="6" creationId="{D4FEBCA8-0CC7-4E46-B588-0B68F8EEA434}"/>
          </ac:spMkLst>
        </pc:spChg>
        <pc:graphicFrameChg chg="add del mod modGraphic">
          <ac:chgData name="Bethan Bowden (Aneurin Bevan UHB - Public Health Team)" userId="30c44bf0-d0df-466b-bd91-dd6c8884cf59" providerId="ADAL" clId="{FD826154-C44F-40AB-B10C-0EF0CBE073DA}" dt="2024-04-16T12:36:20.643" v="192" actId="478"/>
          <ac:graphicFrameMkLst>
            <pc:docMk/>
            <pc:sldMk cId="0" sldId="263"/>
            <ac:graphicFrameMk id="4" creationId="{CCE4DA54-F0B5-4C4B-A0EE-162E6FB7F679}"/>
          </ac:graphicFrameMkLst>
        </pc:graphicFrameChg>
        <pc:graphicFrameChg chg="add del modGraphic">
          <ac:chgData name="Bethan Bowden (Aneurin Bevan UHB - Public Health Team)" userId="30c44bf0-d0df-466b-bd91-dd6c8884cf59" providerId="ADAL" clId="{FD826154-C44F-40AB-B10C-0EF0CBE073DA}" dt="2024-04-16T12:43:33.420" v="332" actId="478"/>
          <ac:graphicFrameMkLst>
            <pc:docMk/>
            <pc:sldMk cId="0" sldId="263"/>
            <ac:graphicFrameMk id="5" creationId="{6626D93E-BC92-429E-BFA4-E3B18D628ACA}"/>
          </ac:graphicFrameMkLst>
        </pc:graphicFrameChg>
      </pc:sldChg>
      <pc:sldChg chg="addSp delSp modSp del mod">
        <pc:chgData name="Bethan Bowden (Aneurin Bevan UHB - Public Health Team)" userId="30c44bf0-d0df-466b-bd91-dd6c8884cf59" providerId="ADAL" clId="{FD826154-C44F-40AB-B10C-0EF0CBE073DA}" dt="2024-04-16T13:02:56.075" v="484" actId="2696"/>
        <pc:sldMkLst>
          <pc:docMk/>
          <pc:sldMk cId="0" sldId="264"/>
        </pc:sldMkLst>
        <pc:graphicFrameChg chg="del">
          <ac:chgData name="Bethan Bowden (Aneurin Bevan UHB - Public Health Team)" userId="30c44bf0-d0df-466b-bd91-dd6c8884cf59" providerId="ADAL" clId="{FD826154-C44F-40AB-B10C-0EF0CBE073DA}" dt="2024-04-16T13:02:23.181" v="479" actId="478"/>
          <ac:graphicFrameMkLst>
            <pc:docMk/>
            <pc:sldMk cId="0" sldId="264"/>
            <ac:graphicFrameMk id="2" creationId="{00000000-0000-0000-0000-000000000000}"/>
          </ac:graphicFrameMkLst>
        </pc:graphicFrameChg>
        <pc:graphicFrameChg chg="add mod modGraphic">
          <ac:chgData name="Bethan Bowden (Aneurin Bevan UHB - Public Health Team)" userId="30c44bf0-d0df-466b-bd91-dd6c8884cf59" providerId="ADAL" clId="{FD826154-C44F-40AB-B10C-0EF0CBE073DA}" dt="2024-04-16T13:02:53.049" v="483" actId="20577"/>
          <ac:graphicFrameMkLst>
            <pc:docMk/>
            <pc:sldMk cId="0" sldId="264"/>
            <ac:graphicFrameMk id="4" creationId="{875F9C6B-4FBB-4D2E-B907-3BA1BD3F3C9D}"/>
          </ac:graphicFrameMkLst>
        </pc:graphicFrameChg>
      </pc:sldChg>
      <pc:sldChg chg="delSp modSp del mod ord">
        <pc:chgData name="Bethan Bowden (Aneurin Bevan UHB - Public Health Team)" userId="30c44bf0-d0df-466b-bd91-dd6c8884cf59" providerId="ADAL" clId="{FD826154-C44F-40AB-B10C-0EF0CBE073DA}" dt="2024-04-16T13:25:28.687" v="1305" actId="2696"/>
        <pc:sldMkLst>
          <pc:docMk/>
          <pc:sldMk cId="0" sldId="265"/>
        </pc:sldMkLst>
        <pc:spChg chg="del">
          <ac:chgData name="Bethan Bowden (Aneurin Bevan UHB - Public Health Team)" userId="30c44bf0-d0df-466b-bd91-dd6c8884cf59" providerId="ADAL" clId="{FD826154-C44F-40AB-B10C-0EF0CBE073DA}" dt="2024-04-16T13:25:04.658" v="1300" actId="21"/>
          <ac:spMkLst>
            <pc:docMk/>
            <pc:sldMk cId="0" sldId="265"/>
            <ac:spMk id="2" creationId="{00000000-0000-0000-0000-000000000000}"/>
          </ac:spMkLst>
        </pc:spChg>
        <pc:spChg chg="mod">
          <ac:chgData name="Bethan Bowden (Aneurin Bevan UHB - Public Health Team)" userId="30c44bf0-d0df-466b-bd91-dd6c8884cf59" providerId="ADAL" clId="{FD826154-C44F-40AB-B10C-0EF0CBE073DA}" dt="2024-04-16T13:25:21.521" v="1303" actId="21"/>
          <ac:spMkLst>
            <pc:docMk/>
            <pc:sldMk cId="0" sldId="265"/>
            <ac:spMk id="4" creationId="{00000000-0000-0000-0000-000000000000}"/>
          </ac:spMkLst>
        </pc:spChg>
      </pc:sldChg>
      <pc:sldChg chg="addSp modSp mod ord modNotesTx">
        <pc:chgData name="Bethan Bowden (Aneurin Bevan UHB - Public Health Team)" userId="30c44bf0-d0df-466b-bd91-dd6c8884cf59" providerId="ADAL" clId="{FD826154-C44F-40AB-B10C-0EF0CBE073DA}" dt="2024-04-16T13:26:41.999" v="1309" actId="113"/>
        <pc:sldMkLst>
          <pc:docMk/>
          <pc:sldMk cId="0" sldId="266"/>
        </pc:sldMkLst>
        <pc:spChg chg="mod">
          <ac:chgData name="Bethan Bowden (Aneurin Bevan UHB - Public Health Team)" userId="30c44bf0-d0df-466b-bd91-dd6c8884cf59" providerId="ADAL" clId="{FD826154-C44F-40AB-B10C-0EF0CBE073DA}" dt="2024-04-16T13:26:41.999" v="1309" actId="113"/>
          <ac:spMkLst>
            <pc:docMk/>
            <pc:sldMk cId="0" sldId="266"/>
            <ac:spMk id="2" creationId="{00000000-0000-0000-0000-000000000000}"/>
          </ac:spMkLst>
        </pc:spChg>
        <pc:spChg chg="mod">
          <ac:chgData name="Bethan Bowden (Aneurin Bevan UHB - Public Health Team)" userId="30c44bf0-d0df-466b-bd91-dd6c8884cf59" providerId="ADAL" clId="{FD826154-C44F-40AB-B10C-0EF0CBE073DA}" dt="2024-04-16T13:24:57.753" v="1299" actId="20577"/>
          <ac:spMkLst>
            <pc:docMk/>
            <pc:sldMk cId="0" sldId="266"/>
            <ac:spMk id="3" creationId="{00000000-0000-0000-0000-000000000000}"/>
          </ac:spMkLst>
        </pc:spChg>
        <pc:spChg chg="add mod">
          <ac:chgData name="Bethan Bowden (Aneurin Bevan UHB - Public Health Team)" userId="30c44bf0-d0df-466b-bd91-dd6c8884cf59" providerId="ADAL" clId="{FD826154-C44F-40AB-B10C-0EF0CBE073DA}" dt="2024-04-16T13:26:35.126" v="1308"/>
          <ac:spMkLst>
            <pc:docMk/>
            <pc:sldMk cId="0" sldId="266"/>
            <ac:spMk id="5" creationId="{91308D21-627A-48DB-8713-AB0749D92033}"/>
          </ac:spMkLst>
        </pc:spChg>
        <pc:picChg chg="add mod">
          <ac:chgData name="Bethan Bowden (Aneurin Bevan UHB - Public Health Team)" userId="30c44bf0-d0df-466b-bd91-dd6c8884cf59" providerId="ADAL" clId="{FD826154-C44F-40AB-B10C-0EF0CBE073DA}" dt="2024-04-16T13:25:13.401" v="1302" actId="1076"/>
          <ac:picMkLst>
            <pc:docMk/>
            <pc:sldMk cId="0" sldId="266"/>
            <ac:picMk id="4" creationId="{DFF1CC9E-072F-40B5-A91E-2E9111BBB26D}"/>
          </ac:picMkLst>
        </pc:picChg>
      </pc:sldChg>
      <pc:sldChg chg="new del">
        <pc:chgData name="Bethan Bowden (Aneurin Bevan UHB - Public Health Team)" userId="30c44bf0-d0df-466b-bd91-dd6c8884cf59" providerId="ADAL" clId="{FD826154-C44F-40AB-B10C-0EF0CBE073DA}" dt="2024-04-16T13:11:00.346" v="953" actId="2696"/>
        <pc:sldMkLst>
          <pc:docMk/>
          <pc:sldMk cId="3470288165" sldId="267"/>
        </pc:sldMkLst>
      </pc:sldChg>
      <pc:sldChg chg="addSp delSp modSp add mod">
        <pc:chgData name="Bethan Bowden (Aneurin Bevan UHB - Public Health Team)" userId="30c44bf0-d0df-466b-bd91-dd6c8884cf59" providerId="ADAL" clId="{FD826154-C44F-40AB-B10C-0EF0CBE073DA}" dt="2024-04-16T13:19:52.772" v="1030"/>
        <pc:sldMkLst>
          <pc:docMk/>
          <pc:sldMk cId="3604863990" sldId="268"/>
        </pc:sldMkLst>
        <pc:spChg chg="del">
          <ac:chgData name="Bethan Bowden (Aneurin Bevan UHB - Public Health Team)" userId="30c44bf0-d0df-466b-bd91-dd6c8884cf59" providerId="ADAL" clId="{FD826154-C44F-40AB-B10C-0EF0CBE073DA}" dt="2024-04-16T13:05:39.226" v="564" actId="478"/>
          <ac:spMkLst>
            <pc:docMk/>
            <pc:sldMk cId="3604863990" sldId="268"/>
            <ac:spMk id="2" creationId="{00000000-0000-0000-0000-000000000000}"/>
          </ac:spMkLst>
        </pc:spChg>
        <pc:spChg chg="mod">
          <ac:chgData name="Bethan Bowden (Aneurin Bevan UHB - Public Health Team)" userId="30c44bf0-d0df-466b-bd91-dd6c8884cf59" providerId="ADAL" clId="{FD826154-C44F-40AB-B10C-0EF0CBE073DA}" dt="2024-04-16T13:19:34.267" v="1029" actId="20577"/>
          <ac:spMkLst>
            <pc:docMk/>
            <pc:sldMk cId="3604863990" sldId="268"/>
            <ac:spMk id="3" creationId="{00000000-0000-0000-0000-000000000000}"/>
          </ac:spMkLst>
        </pc:spChg>
        <pc:spChg chg="mod">
          <ac:chgData name="Bethan Bowden (Aneurin Bevan UHB - Public Health Team)" userId="30c44bf0-d0df-466b-bd91-dd6c8884cf59" providerId="ADAL" clId="{FD826154-C44F-40AB-B10C-0EF0CBE073DA}" dt="2024-04-16T13:19:05.651" v="994" actId="113"/>
          <ac:spMkLst>
            <pc:docMk/>
            <pc:sldMk cId="3604863990" sldId="268"/>
            <ac:spMk id="4" creationId="{00000000-0000-0000-0000-000000000000}"/>
          </ac:spMkLst>
        </pc:spChg>
        <pc:spChg chg="add mod">
          <ac:chgData name="Bethan Bowden (Aneurin Bevan UHB - Public Health Team)" userId="30c44bf0-d0df-466b-bd91-dd6c8884cf59" providerId="ADAL" clId="{FD826154-C44F-40AB-B10C-0EF0CBE073DA}" dt="2024-04-16T13:19:52.772" v="1030"/>
          <ac:spMkLst>
            <pc:docMk/>
            <pc:sldMk cId="3604863990" sldId="268"/>
            <ac:spMk id="7" creationId="{D2F31D66-F56B-4130-80A9-944D0CDF8197}"/>
          </ac:spMkLst>
        </pc:spChg>
        <pc:graphicFrameChg chg="add del mod modGraphic">
          <ac:chgData name="Bethan Bowden (Aneurin Bevan UHB - Public Health Team)" userId="30c44bf0-d0df-466b-bd91-dd6c8884cf59" providerId="ADAL" clId="{FD826154-C44F-40AB-B10C-0EF0CBE073DA}" dt="2024-04-16T13:05:58.956" v="569" actId="478"/>
          <ac:graphicFrameMkLst>
            <pc:docMk/>
            <pc:sldMk cId="3604863990" sldId="268"/>
            <ac:graphicFrameMk id="5" creationId="{2796DC16-00FD-4C1C-873C-143655D671CB}"/>
          </ac:graphicFrameMkLst>
        </pc:graphicFrameChg>
        <pc:graphicFrameChg chg="add mod modGraphic">
          <ac:chgData name="Bethan Bowden (Aneurin Bevan UHB - Public Health Team)" userId="30c44bf0-d0df-466b-bd91-dd6c8884cf59" providerId="ADAL" clId="{FD826154-C44F-40AB-B10C-0EF0CBE073DA}" dt="2024-04-16T13:09:57.561" v="769" actId="1076"/>
          <ac:graphicFrameMkLst>
            <pc:docMk/>
            <pc:sldMk cId="3604863990" sldId="268"/>
            <ac:graphicFrameMk id="6" creationId="{8AF3ACCD-00A2-4C53-9932-2343A692267F}"/>
          </ac:graphicFrameMkLst>
        </pc:graphicFrameChg>
      </pc:sldChg>
      <pc:sldChg chg="modSp add mod">
        <pc:chgData name="Bethan Bowden (Aneurin Bevan UHB - Public Health Team)" userId="30c44bf0-d0df-466b-bd91-dd6c8884cf59" providerId="ADAL" clId="{FD826154-C44F-40AB-B10C-0EF0CBE073DA}" dt="2024-04-16T13:23:22.705" v="1161" actId="207"/>
        <pc:sldMkLst>
          <pc:docMk/>
          <pc:sldMk cId="996843394" sldId="269"/>
        </pc:sldMkLst>
        <pc:spChg chg="mod">
          <ac:chgData name="Bethan Bowden (Aneurin Bevan UHB - Public Health Team)" userId="30c44bf0-d0df-466b-bd91-dd6c8884cf59" providerId="ADAL" clId="{FD826154-C44F-40AB-B10C-0EF0CBE073DA}" dt="2024-04-16T13:23:22.705" v="1161" actId="207"/>
          <ac:spMkLst>
            <pc:docMk/>
            <pc:sldMk cId="996843394" sldId="269"/>
            <ac:spMk id="3" creationId="{7C1BDEDF-C3A9-40F7-988F-3982A097FEED}"/>
          </ac:spMkLst>
        </pc:spChg>
        <pc:spChg chg="mod">
          <ac:chgData name="Bethan Bowden (Aneurin Bevan UHB - Public Health Team)" userId="30c44bf0-d0df-466b-bd91-dd6c8884cf59" providerId="ADAL" clId="{FD826154-C44F-40AB-B10C-0EF0CBE073DA}" dt="2024-04-16T13:23:03.011" v="1157" actId="1076"/>
          <ac:spMkLst>
            <pc:docMk/>
            <pc:sldMk cId="996843394" sldId="269"/>
            <ac:spMk id="8" creationId="{AEE52BEF-BD6F-4872-9359-5CB00A415AF9}"/>
          </ac:spMkLst>
        </pc:spChg>
      </pc:sldChg>
      <pc:sldChg chg="add">
        <pc:chgData name="Bethan Bowden (Aneurin Bevan UHB - Public Health Team)" userId="30c44bf0-d0df-466b-bd91-dd6c8884cf59" providerId="ADAL" clId="{FD826154-C44F-40AB-B10C-0EF0CBE073DA}" dt="2024-04-16T13:14:37.248" v="954"/>
        <pc:sldMkLst>
          <pc:docMk/>
          <pc:sldMk cId="307109759" sldId="270"/>
        </pc:sldMkLst>
      </pc:sldChg>
      <pc:sldChg chg="add ord">
        <pc:chgData name="Bethan Bowden (Aneurin Bevan UHB - Public Health Team)" userId="30c44bf0-d0df-466b-bd91-dd6c8884cf59" providerId="ADAL" clId="{FD826154-C44F-40AB-B10C-0EF0CBE073DA}" dt="2024-04-16T13:25:47.479" v="1307"/>
        <pc:sldMkLst>
          <pc:docMk/>
          <pc:sldMk cId="560114992" sldId="271"/>
        </pc:sldMkLst>
      </pc:sldChg>
      <pc:sldChg chg="add">
        <pc:chgData name="Bethan Bowden (Aneurin Bevan UHB - Public Health Team)" userId="30c44bf0-d0df-466b-bd91-dd6c8884cf59" providerId="ADAL" clId="{FD826154-C44F-40AB-B10C-0EF0CBE073DA}" dt="2024-04-16T13:14:37.248" v="954"/>
        <pc:sldMkLst>
          <pc:docMk/>
          <pc:sldMk cId="1812709501" sldId="272"/>
        </pc:sldMkLst>
      </pc:sldChg>
      <pc:sldChg chg="new del">
        <pc:chgData name="Bethan Bowden (Aneurin Bevan UHB - Public Health Team)" userId="30c44bf0-d0df-466b-bd91-dd6c8884cf59" providerId="ADAL" clId="{FD826154-C44F-40AB-B10C-0EF0CBE073DA}" dt="2024-04-17T09:51:57.125" v="1314" actId="2696"/>
        <pc:sldMkLst>
          <pc:docMk/>
          <pc:sldMk cId="3753255127" sldId="273"/>
        </pc:sldMkLst>
      </pc:sldChg>
      <pc:sldChg chg="modSp add mod ord modNotesTx">
        <pc:chgData name="Bethan Bowden (Aneurin Bevan UHB - Public Health Team)" userId="30c44bf0-d0df-466b-bd91-dd6c8884cf59" providerId="ADAL" clId="{FD826154-C44F-40AB-B10C-0EF0CBE073DA}" dt="2024-04-17T15:42:35.863" v="2225" actId="20577"/>
        <pc:sldMkLst>
          <pc:docMk/>
          <pc:sldMk cId="847470693" sldId="274"/>
        </pc:sldMkLst>
        <pc:spChg chg="mod">
          <ac:chgData name="Bethan Bowden (Aneurin Bevan UHB - Public Health Team)" userId="30c44bf0-d0df-466b-bd91-dd6c8884cf59" providerId="ADAL" clId="{FD826154-C44F-40AB-B10C-0EF0CBE073DA}" dt="2024-04-17T09:52:06.356" v="1324" actId="20577"/>
          <ac:spMkLst>
            <pc:docMk/>
            <pc:sldMk cId="847470693" sldId="274"/>
            <ac:spMk id="2" creationId="{00000000-0000-0000-0000-000000000000}"/>
          </ac:spMkLst>
        </pc:spChg>
        <pc:spChg chg="mod">
          <ac:chgData name="Bethan Bowden (Aneurin Bevan UHB - Public Health Team)" userId="30c44bf0-d0df-466b-bd91-dd6c8884cf59" providerId="ADAL" clId="{FD826154-C44F-40AB-B10C-0EF0CBE073DA}" dt="2024-04-17T15:42:35.863" v="2225" actId="20577"/>
          <ac:spMkLst>
            <pc:docMk/>
            <pc:sldMk cId="847470693" sldId="274"/>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E9CD6F-3AC7-44D8-95AA-FBBC3F48B441}" type="datetimeFigureOut">
              <a:rPr lang="en-GB" smtClean="0"/>
              <a:t>17/04/2024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64C1CE-9D8E-437E-A40E-B05DC5DC1567}" type="slidenum">
              <a:rPr lang="en-GB" smtClean="0"/>
              <a:t>‹#›</a:t>
            </a:fld>
            <a:endParaRPr lang="en-GB"/>
          </a:p>
        </p:txBody>
      </p:sp>
    </p:spTree>
    <p:extLst>
      <p:ext uri="{BB962C8B-B14F-4D97-AF65-F5344CB8AC3E}">
        <p14:creationId xmlns:p14="http://schemas.microsoft.com/office/powerpoint/2010/main" val="3554296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90881" lvl="1" indent="-345440">
              <a:lnSpc>
                <a:spcPts val="4480"/>
              </a:lnSpc>
              <a:buFont typeface="Arial"/>
              <a:buChar char="•"/>
            </a:pPr>
            <a:r>
              <a:rPr lang="en-US" sz="1200" dirty="0">
                <a:solidFill>
                  <a:srgbClr val="000000"/>
                </a:solidFill>
                <a:latin typeface="Now"/>
              </a:rPr>
              <a:t>Probation service data indicated 657 unique appointments scheduled</a:t>
            </a:r>
          </a:p>
          <a:p>
            <a:pPr marL="690881" lvl="1" indent="-345440">
              <a:lnSpc>
                <a:spcPts val="4480"/>
              </a:lnSpc>
              <a:buFont typeface="Arial"/>
              <a:buChar char="•"/>
            </a:pPr>
            <a:r>
              <a:rPr lang="en-US" sz="1200" dirty="0">
                <a:solidFill>
                  <a:srgbClr val="000000"/>
                </a:solidFill>
                <a:latin typeface="Now"/>
              </a:rPr>
              <a:t>139 individuals took up offer</a:t>
            </a:r>
          </a:p>
          <a:p>
            <a:endParaRPr lang="en-GB" dirty="0"/>
          </a:p>
        </p:txBody>
      </p:sp>
      <p:sp>
        <p:nvSpPr>
          <p:cNvPr id="4" name="Slide Number Placeholder 3"/>
          <p:cNvSpPr>
            <a:spLocks noGrp="1"/>
          </p:cNvSpPr>
          <p:nvPr>
            <p:ph type="sldNum" sz="quarter" idx="5"/>
          </p:nvPr>
        </p:nvSpPr>
        <p:spPr/>
        <p:txBody>
          <a:bodyPr/>
          <a:lstStyle/>
          <a:p>
            <a:fld id="{ED64C1CE-9D8E-437E-A40E-B05DC5DC1567}" type="slidenum">
              <a:rPr lang="en-GB" smtClean="0"/>
              <a:t>9</a:t>
            </a:fld>
            <a:endParaRPr lang="en-GB"/>
          </a:p>
        </p:txBody>
      </p:sp>
    </p:spTree>
    <p:extLst>
      <p:ext uri="{BB962C8B-B14F-4D97-AF65-F5344CB8AC3E}">
        <p14:creationId xmlns:p14="http://schemas.microsoft.com/office/powerpoint/2010/main" val="2125522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7AA4967-E805-4BD5-A756-C2AA1C56810E}" type="slidenum">
              <a:rPr lang="en-GB" smtClean="0"/>
              <a:t>10</a:t>
            </a:fld>
            <a:endParaRPr lang="en-GB" dirty="0"/>
          </a:p>
        </p:txBody>
      </p:sp>
    </p:spTree>
    <p:extLst>
      <p:ext uri="{BB962C8B-B14F-4D97-AF65-F5344CB8AC3E}">
        <p14:creationId xmlns:p14="http://schemas.microsoft.com/office/powerpoint/2010/main" val="1391081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Capability: </a:t>
            </a:r>
            <a:r>
              <a:rPr lang="en-GB" sz="1800" dirty="0">
                <a:effectLst/>
                <a:latin typeface="Calibri" panose="020F0502020204030204" pitchFamily="34" charset="0"/>
                <a:ea typeface="Calibri" panose="020F0502020204030204" pitchFamily="34" charset="0"/>
                <a:cs typeface="Times New Roman" panose="02020603050405020304" pitchFamily="18" charset="0"/>
              </a:rPr>
              <a:t>The reasons given for declining the screening offer suggest that not all people attending probation appointments had the psychological capability needed to make informed decisions and carry out the behaviour.  </a:t>
            </a:r>
          </a:p>
          <a:p>
            <a:pPr>
              <a:lnSpc>
                <a:spcPct val="107000"/>
              </a:lnSpc>
              <a:spcAft>
                <a:spcPts val="800"/>
              </a:spcAft>
            </a:pPr>
            <a:endParaRPr lang="en-GB" sz="1800" dirty="0">
              <a:latin typeface="Calibri"/>
              <a:ea typeface="Calibri"/>
              <a:cs typeface="Calibri"/>
            </a:endParaRPr>
          </a:p>
          <a:p>
            <a:pPr>
              <a:lnSpc>
                <a:spcPct val="107000"/>
              </a:lnSpc>
              <a:spcAft>
                <a:spcPts val="800"/>
              </a:spcAft>
            </a:pPr>
            <a:r>
              <a:rPr lang="en-GB" sz="1800" dirty="0">
                <a:effectLst/>
                <a:latin typeface="Calibri"/>
                <a:ea typeface="Calibri"/>
                <a:cs typeface="Calibri"/>
              </a:rPr>
              <a:t>For example, there was a misconception by a small number that BBV screening was not needed if someone did not take drugs.</a:t>
            </a:r>
            <a:r>
              <a:rPr lang="en-GB" sz="1800" dirty="0">
                <a:latin typeface="Calibri"/>
                <a:ea typeface="Calibri"/>
                <a:cs typeface="Calibri"/>
              </a:rPr>
              <a:t> </a:t>
            </a:r>
            <a:endParaRPr lang="en-GB" dirty="0"/>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a:ea typeface="Calibri"/>
                <a:cs typeface="Calibri"/>
              </a:rPr>
              <a:t>There is also the potential that those who rejected the offer because they had previously been screened for BBV, had been exposed to BBVs since having their last test. Along with those who gave no reason for not getting tested, or who were not interested, </a:t>
            </a:r>
            <a:r>
              <a:rPr lang="en-GB" sz="1800" dirty="0">
                <a:latin typeface="Calibri"/>
                <a:ea typeface="Calibri"/>
                <a:cs typeface="Calibri"/>
              </a:rPr>
              <a:t>these respondents </a:t>
            </a:r>
            <a:r>
              <a:rPr lang="en-GB" sz="1800" dirty="0">
                <a:effectLst/>
                <a:latin typeface="Calibri"/>
                <a:ea typeface="Calibri"/>
                <a:cs typeface="Calibri"/>
              </a:rPr>
              <a:t>may or may not have understood the potential health consequences of not engaging with the behaviour.</a:t>
            </a:r>
            <a:r>
              <a:rPr lang="en-GB" sz="1800" dirty="0">
                <a:latin typeface="Calibri"/>
                <a:ea typeface="Calibri"/>
                <a:cs typeface="Calibri"/>
              </a:rPr>
              <a:t> </a:t>
            </a:r>
            <a:endParaRPr lang="en-GB" sz="1800" dirty="0">
              <a:effectLst/>
              <a:latin typeface="Calibri" panose="020F0502020204030204" pitchFamily="34" charset="0"/>
              <a:ea typeface="Calibri" panose="020F0502020204030204" pitchFamily="34" charset="0"/>
              <a:cs typeface="Calibri"/>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Opportunity: </a:t>
            </a:r>
            <a:r>
              <a:rPr lang="en-GB" sz="1800" dirty="0">
                <a:effectLst/>
                <a:latin typeface="Calibri" panose="020F0502020204030204" pitchFamily="34" charset="0"/>
                <a:ea typeface="Calibri" panose="020F0502020204030204" pitchFamily="34" charset="0"/>
                <a:cs typeface="Times New Roman" panose="02020603050405020304" pitchFamily="18" charset="0"/>
              </a:rPr>
              <a:t>A small number of the reasons given for declining the screening offer suggest that not all people attending probation appointments had the physical or social opportunity needed to carry out the behaviour. Personal circumstances, such as experiencing homelessness, or just getting out of prison, were cited as reasons for declining the screening offer, suggesting some people on probation saw these as barriers.</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Motivation: </a:t>
            </a:r>
            <a:r>
              <a:rPr lang="en-GB" sz="1800" dirty="0">
                <a:effectLst/>
                <a:latin typeface="Calibri" panose="020F0502020204030204" pitchFamily="34" charset="0"/>
                <a:ea typeface="Calibri" panose="020F0502020204030204" pitchFamily="34" charset="0"/>
                <a:cs typeface="Times New Roman" panose="02020603050405020304" pitchFamily="18" charset="0"/>
              </a:rPr>
              <a:t>The reasons given for declining the screening offer suggest that not all people attending probation appointments had the reflective or automatic motivation needed to carry out the behaviour.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Motivation must always be considered in the moment. The respondents who said they had already been tested for BBVs, were not motivated at the point of this testing pilot to engage in the behaviour, despite having been so previously. On the other hand, suggestions that people would get screened at another setting where they believed incentives were being offered show that while motivation may have been lacking for some at that moment, they may be motivated to take up the offer in the future.</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Concerns around privacy, and not wanting to share any more personal information, suggest some people on probation were motivated to make conscious decisions not to engage in the behaviour. Those who stated that they just did not want it or were not really interested, may have also declined through conscious decision-making, may have been automatically motivated to decline, or may have just lacked the motivation needed to engage in the behaviour all together.</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7AA4967-E805-4BD5-A756-C2AA1C56810E}" type="slidenum">
              <a:rPr lang="en-GB" smtClean="0"/>
              <a:t>11</a:t>
            </a:fld>
            <a:endParaRPr lang="en-GB" dirty="0"/>
          </a:p>
        </p:txBody>
      </p:sp>
    </p:spTree>
    <p:extLst>
      <p:ext uri="{BB962C8B-B14F-4D97-AF65-F5344CB8AC3E}">
        <p14:creationId xmlns:p14="http://schemas.microsoft.com/office/powerpoint/2010/main" val="4294574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survey has gone out to clinical, support and probation staff who were involved in the pilot. Initial results of a staff survey show largely positive opinions on how well the event went, how prepared people felt, how well staff worked together and how valuable and appropriate staff felt BBV testing in probation was. We are going to wait for more results to come in before analysing the results, but answers are generally positive that it should run in the future and there are some good suggestions coming through on how we can improve on the offer for those future events – including ideas about how we communicate and how we incentivise the offer.</a:t>
            </a:r>
          </a:p>
          <a:p>
            <a:endParaRPr lang="en-GB" dirty="0"/>
          </a:p>
          <a:p>
            <a:endParaRPr lang="en-GB" dirty="0"/>
          </a:p>
        </p:txBody>
      </p:sp>
      <p:sp>
        <p:nvSpPr>
          <p:cNvPr id="4" name="Slide Number Placeholder 3"/>
          <p:cNvSpPr>
            <a:spLocks noGrp="1"/>
          </p:cNvSpPr>
          <p:nvPr>
            <p:ph type="sldNum" sz="quarter" idx="5"/>
          </p:nvPr>
        </p:nvSpPr>
        <p:spPr/>
        <p:txBody>
          <a:bodyPr/>
          <a:lstStyle/>
          <a:p>
            <a:fld id="{07AA4967-E805-4BD5-A756-C2AA1C56810E}" type="slidenum">
              <a:rPr lang="en-GB" smtClean="0"/>
              <a:t>12</a:t>
            </a:fld>
            <a:endParaRPr lang="en-GB" dirty="0"/>
          </a:p>
        </p:txBody>
      </p:sp>
    </p:spTree>
    <p:extLst>
      <p:ext uri="{BB962C8B-B14F-4D97-AF65-F5344CB8AC3E}">
        <p14:creationId xmlns:p14="http://schemas.microsoft.com/office/powerpoint/2010/main" val="2747235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81761" lvl="2" indent="-460587">
              <a:lnSpc>
                <a:spcPts val="4480"/>
              </a:lnSpc>
              <a:buAutoNum type="alphaLcPeriod"/>
            </a:pPr>
            <a:r>
              <a:rPr lang="en-US" sz="1200" dirty="0">
                <a:solidFill>
                  <a:srgbClr val="000000"/>
                </a:solidFill>
                <a:latin typeface="Now"/>
              </a:rPr>
              <a:t>Mondays had less appointments than Wednesdays</a:t>
            </a:r>
          </a:p>
          <a:p>
            <a:pPr marL="1381761" lvl="2" indent="-460587" algn="l">
              <a:lnSpc>
                <a:spcPts val="4480"/>
              </a:lnSpc>
              <a:spcBef>
                <a:spcPct val="0"/>
              </a:spcBef>
              <a:buAutoNum type="alphaLcPeriod"/>
            </a:pPr>
            <a:r>
              <a:rPr lang="en-US" sz="1200" dirty="0">
                <a:solidFill>
                  <a:srgbClr val="000000"/>
                </a:solidFill>
                <a:latin typeface="Now"/>
              </a:rPr>
              <a:t>Greatest number of tests on Wednesdays</a:t>
            </a:r>
          </a:p>
          <a:p>
            <a:endParaRPr lang="en-GB" dirty="0"/>
          </a:p>
        </p:txBody>
      </p:sp>
      <p:sp>
        <p:nvSpPr>
          <p:cNvPr id="4" name="Slide Number Placeholder 3"/>
          <p:cNvSpPr>
            <a:spLocks noGrp="1"/>
          </p:cNvSpPr>
          <p:nvPr>
            <p:ph type="sldNum" sz="quarter" idx="5"/>
          </p:nvPr>
        </p:nvSpPr>
        <p:spPr/>
        <p:txBody>
          <a:bodyPr/>
          <a:lstStyle/>
          <a:p>
            <a:fld id="{ED64C1CE-9D8E-437E-A40E-B05DC5DC1567}" type="slidenum">
              <a:rPr lang="en-GB" smtClean="0"/>
              <a:t>13</a:t>
            </a:fld>
            <a:endParaRPr lang="en-GB"/>
          </a:p>
        </p:txBody>
      </p:sp>
    </p:spTree>
    <p:extLst>
      <p:ext uri="{BB962C8B-B14F-4D97-AF65-F5344CB8AC3E}">
        <p14:creationId xmlns:p14="http://schemas.microsoft.com/office/powerpoint/2010/main" val="4188605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solidFill>
                  <a:srgbClr val="212121"/>
                </a:solidFill>
                <a:effectLst/>
                <a:latin typeface="Calibri" panose="020F0502020204030204" pitchFamily="34" charset="0"/>
                <a:ea typeface="Calibri" panose="020F0502020204030204" pitchFamily="34" charset="0"/>
              </a:rPr>
              <a:t>Information: </a:t>
            </a:r>
            <a:r>
              <a:rPr lang="en-GB" sz="1800" dirty="0">
                <a:solidFill>
                  <a:srgbClr val="212121"/>
                </a:solidFill>
                <a:effectLst/>
                <a:latin typeface="Calibri" panose="020F0502020204030204" pitchFamily="34" charset="0"/>
                <a:ea typeface="Calibri" panose="020F0502020204030204" pitchFamily="34" charset="0"/>
              </a:rPr>
              <a:t>The Theory and Techniques tool suggests that by providing information about health, social and environmental consequences of getting tested for BBVs (or not) to people on probation, their knowledge about, attitude towards and intention to carry out the behaviour could be increased. </a:t>
            </a:r>
          </a:p>
          <a:p>
            <a:endParaRPr lang="en-GB" sz="1800" dirty="0">
              <a:solidFill>
                <a:srgbClr val="212121"/>
              </a:solidFill>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Information could not only </a:t>
            </a:r>
            <a:r>
              <a:rPr lang="en-GB" sz="1800" dirty="0">
                <a:solidFill>
                  <a:srgbClr val="212121"/>
                </a:solidFill>
                <a:effectLst/>
                <a:latin typeface="Calibri" panose="020F0502020204030204" pitchFamily="34" charset="0"/>
                <a:ea typeface="Calibri" panose="020F0502020204030204" pitchFamily="34" charset="0"/>
              </a:rPr>
              <a:t>change their beliefs about the consequences of engaging in testing, but also their perceived susceptibility and vulnerability to BBVs. Information on consequences and providing this in a way that is memorable, could </a:t>
            </a:r>
            <a:r>
              <a:rPr lang="en-GB" sz="180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reduce misconceptions about how BBVs are transmitted, for example, by helping them understand snorting or injecting drugs is not the only way BBVs are contracted. </a:t>
            </a:r>
            <a:endParaRPr lang="en-GB" sz="1800" dirty="0">
              <a:solidFill>
                <a:srgbClr val="212121"/>
              </a:solidFill>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Very early analysis of information from a small number of professionals involved in the pilot suggest careful consideration should be given to how, when and by who information on BBV testing is communicated. For example, providing easy read leaflets during appointments and advance verbal briefings from health care staff to both probation services users and staff have been suggested. </a:t>
            </a:r>
          </a:p>
          <a:p>
            <a:pPr>
              <a:lnSpc>
                <a:spcPct val="107000"/>
              </a:lnSpc>
              <a:spcAft>
                <a:spcPts val="800"/>
              </a:spcAft>
            </a:pPr>
            <a:endParaRPr lang="en-GB" sz="1800" b="1" dirty="0">
              <a:solidFill>
                <a:srgbClr val="212121"/>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Pros and Cons: </a:t>
            </a:r>
            <a:r>
              <a:rPr lang="en-GB" sz="1800" dirty="0">
                <a:effectLst/>
                <a:latin typeface="Calibri" panose="020F0502020204030204" pitchFamily="34" charset="0"/>
                <a:ea typeface="Calibri" panose="020F0502020204030204" pitchFamily="34" charset="0"/>
                <a:cs typeface="Times New Roman" panose="02020603050405020304" pitchFamily="18" charset="0"/>
              </a:rPr>
              <a:t>Following on from receiving appropriate health, social and environmental information, people on probation could be advised to identify and compare their reasons for wanting, and not wanting, to engage in BBV testing. This could affect their general attitudes and beliefs; attitudes about BBVs and testing; beliefs about the consequences; and their motivation to carry out the behaviour.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Weighing up the pros and cons could support those asking about incentives or concerned about privacy, to engage in testing despite their concerns.</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Incentives: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Informing people on probation that a reward will be delivered if they engage in BBV testing could influence their beliefs about consequences about the behaviour, along with their intention and motivation to carry it out. Food, small financial rewards or honorariums have been suggested by professionals responding to a survey on the pilot, however further discussions would need to take place over the most appropriate incentives and any ethical implications.</a:t>
            </a:r>
          </a:p>
          <a:p>
            <a:pPr>
              <a:lnSpc>
                <a:spcPct val="107000"/>
              </a:lnSpc>
              <a:spcAft>
                <a:spcPts val="800"/>
              </a:spcAft>
            </a:pPr>
            <a:endParaRPr lang="en-GB" sz="1800" dirty="0">
              <a:solidFill>
                <a:srgbClr val="212121"/>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800" b="1"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Practical Support: </a:t>
            </a:r>
            <a:r>
              <a:rPr lang="en-GB" sz="1800" b="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This includes </a:t>
            </a:r>
            <a:r>
              <a:rPr lang="en-GB" sz="1800" dirty="0">
                <a:effectLst/>
                <a:latin typeface="Calibri" panose="020F0502020204030204" pitchFamily="34" charset="0"/>
                <a:ea typeface="Calibri" panose="020F0502020204030204" pitchFamily="34" charset="0"/>
                <a:cs typeface="Times New Roman" panose="02020603050405020304" pitchFamily="18" charset="0"/>
              </a:rPr>
              <a:t>advising, arranging or providing practical help from friends, relatives or staff for the performance of a behaviour. For BBV testing, this could effectively influence the environmental context and resources that are a barrier for some people on probation, such as those experiencing homelessness and those very recently released from prison. </a:t>
            </a:r>
            <a:r>
              <a:rPr lang="en-GB" sz="180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S</a:t>
            </a:r>
            <a:r>
              <a:rPr lang="en-GB" sz="1800" dirty="0">
                <a:effectLst/>
                <a:latin typeface="Calibri" panose="020F0502020204030204" pitchFamily="34" charset="0"/>
                <a:ea typeface="Calibri" panose="020F0502020204030204" pitchFamily="34" charset="0"/>
                <a:cs typeface="Times New Roman" panose="02020603050405020304" pitchFamily="18" charset="0"/>
              </a:rPr>
              <a:t>ocial support would not only need to support people on probation with having the test, but also with any implications of testing, such as accessing and processing results and supporting any follow up behaviours or treatment needed.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7AA4967-E805-4BD5-A756-C2AA1C56810E}" type="slidenum">
              <a:rPr lang="en-GB" smtClean="0"/>
              <a:t>14</a:t>
            </a:fld>
            <a:endParaRPr lang="en-GB" dirty="0"/>
          </a:p>
        </p:txBody>
      </p:sp>
    </p:spTree>
    <p:extLst>
      <p:ext uri="{BB962C8B-B14F-4D97-AF65-F5344CB8AC3E}">
        <p14:creationId xmlns:p14="http://schemas.microsoft.com/office/powerpoint/2010/main" val="2857598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D64C1CE-9D8E-437E-A40E-B05DC5DC1567}" type="slidenum">
              <a:rPr lang="en-GB" smtClean="0"/>
              <a:t>15</a:t>
            </a:fld>
            <a:endParaRPr lang="en-GB"/>
          </a:p>
        </p:txBody>
      </p:sp>
    </p:spTree>
    <p:extLst>
      <p:ext uri="{BB962C8B-B14F-4D97-AF65-F5344CB8AC3E}">
        <p14:creationId xmlns:p14="http://schemas.microsoft.com/office/powerpoint/2010/main" val="1142413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323203" y="7812378"/>
            <a:ext cx="5693018" cy="2095031"/>
          </a:xfrm>
          <a:custGeom>
            <a:avLst/>
            <a:gdLst/>
            <a:ahLst/>
            <a:cxnLst/>
            <a:rect l="l" t="t" r="r" b="b"/>
            <a:pathLst>
              <a:path w="5693018" h="2095031">
                <a:moveTo>
                  <a:pt x="0" y="0"/>
                </a:moveTo>
                <a:lnTo>
                  <a:pt x="5693018" y="0"/>
                </a:lnTo>
                <a:lnTo>
                  <a:pt x="5693018" y="2095031"/>
                </a:lnTo>
                <a:lnTo>
                  <a:pt x="0" y="2095031"/>
                </a:lnTo>
                <a:lnTo>
                  <a:pt x="0" y="0"/>
                </a:lnTo>
                <a:close/>
              </a:path>
            </a:pathLst>
          </a:custGeom>
          <a:blipFill>
            <a:blip r:embed="rId2"/>
            <a:stretch>
              <a:fillRect/>
            </a:stretch>
          </a:blipFill>
        </p:spPr>
      </p:sp>
      <p:sp>
        <p:nvSpPr>
          <p:cNvPr id="3" name="Freeform 3"/>
          <p:cNvSpPr/>
          <p:nvPr/>
        </p:nvSpPr>
        <p:spPr>
          <a:xfrm>
            <a:off x="3849487" y="399066"/>
            <a:ext cx="10097382" cy="2981255"/>
          </a:xfrm>
          <a:custGeom>
            <a:avLst/>
            <a:gdLst/>
            <a:ahLst/>
            <a:cxnLst/>
            <a:rect l="l" t="t" r="r" b="b"/>
            <a:pathLst>
              <a:path w="10097382" h="2981255">
                <a:moveTo>
                  <a:pt x="0" y="0"/>
                </a:moveTo>
                <a:lnTo>
                  <a:pt x="10097382" y="0"/>
                </a:lnTo>
                <a:lnTo>
                  <a:pt x="10097382" y="2981256"/>
                </a:lnTo>
                <a:lnTo>
                  <a:pt x="0" y="2981256"/>
                </a:lnTo>
                <a:lnTo>
                  <a:pt x="0" y="0"/>
                </a:lnTo>
                <a:close/>
              </a:path>
            </a:pathLst>
          </a:custGeom>
          <a:blipFill>
            <a:blip r:embed="rId3"/>
            <a:stretch>
              <a:fillRect/>
            </a:stretch>
          </a:blipFill>
        </p:spPr>
      </p:sp>
      <p:sp>
        <p:nvSpPr>
          <p:cNvPr id="4" name="TextBox 4"/>
          <p:cNvSpPr txBox="1"/>
          <p:nvPr/>
        </p:nvSpPr>
        <p:spPr>
          <a:xfrm>
            <a:off x="3836174" y="3830492"/>
            <a:ext cx="10793016" cy="913776"/>
          </a:xfrm>
          <a:prstGeom prst="rect">
            <a:avLst/>
          </a:prstGeom>
        </p:spPr>
        <p:txBody>
          <a:bodyPr lIns="0" tIns="0" rIns="0" bIns="0" rtlCol="0" anchor="t">
            <a:spAutoFit/>
          </a:bodyPr>
          <a:lstStyle/>
          <a:p>
            <a:pPr algn="ctr">
              <a:lnSpc>
                <a:spcPts val="7559"/>
              </a:lnSpc>
            </a:pPr>
            <a:r>
              <a:rPr lang="en-US" sz="5399" b="1" dirty="0">
                <a:solidFill>
                  <a:srgbClr val="000000"/>
                </a:solidFill>
                <a:latin typeface="Omnes"/>
              </a:rPr>
              <a:t>Probation testing : Newport Style</a:t>
            </a:r>
          </a:p>
        </p:txBody>
      </p:sp>
      <p:sp>
        <p:nvSpPr>
          <p:cNvPr id="5" name="TextBox 5"/>
          <p:cNvSpPr txBox="1"/>
          <p:nvPr/>
        </p:nvSpPr>
        <p:spPr>
          <a:xfrm>
            <a:off x="3813964" y="5198505"/>
            <a:ext cx="10837435" cy="2137401"/>
          </a:xfrm>
          <a:prstGeom prst="rect">
            <a:avLst/>
          </a:prstGeom>
        </p:spPr>
        <p:txBody>
          <a:bodyPr lIns="0" tIns="0" rIns="0" bIns="0" rtlCol="0" anchor="t">
            <a:spAutoFit/>
          </a:bodyPr>
          <a:lstStyle/>
          <a:p>
            <a:pPr algn="ctr">
              <a:lnSpc>
                <a:spcPts val="5698"/>
              </a:lnSpc>
            </a:pPr>
            <a:r>
              <a:rPr lang="en-US" sz="4070">
                <a:solidFill>
                  <a:srgbClr val="000000"/>
                </a:solidFill>
                <a:latin typeface="Now Light"/>
              </a:rPr>
              <a:t>Bethan Bowden</a:t>
            </a:r>
          </a:p>
          <a:p>
            <a:pPr algn="ctr">
              <a:lnSpc>
                <a:spcPts val="5698"/>
              </a:lnSpc>
            </a:pPr>
            <a:r>
              <a:rPr lang="en-US" sz="4070">
                <a:solidFill>
                  <a:srgbClr val="000000"/>
                </a:solidFill>
                <a:latin typeface="Now Light"/>
              </a:rPr>
              <a:t>Consultant in Public Health</a:t>
            </a:r>
          </a:p>
          <a:p>
            <a:pPr algn="ctr">
              <a:lnSpc>
                <a:spcPts val="5698"/>
              </a:lnSpc>
            </a:pPr>
            <a:r>
              <a:rPr lang="en-US" sz="4070">
                <a:solidFill>
                  <a:srgbClr val="000000"/>
                </a:solidFill>
                <a:latin typeface="Now Light"/>
              </a:rPr>
              <a:t>Aneurin Bevan University Health Board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C1BDEDF-C3A9-40F7-988F-3982A097FEED}"/>
              </a:ext>
            </a:extLst>
          </p:cNvPr>
          <p:cNvSpPr>
            <a:spLocks noGrp="1"/>
          </p:cNvSpPr>
          <p:nvPr>
            <p:ph type="subTitle" idx="1"/>
          </p:nvPr>
        </p:nvSpPr>
        <p:spPr>
          <a:xfrm>
            <a:off x="1123121" y="1565414"/>
            <a:ext cx="16041756" cy="8628843"/>
          </a:xfrm>
        </p:spPr>
        <p:txBody>
          <a:bodyPr vert="horz" lIns="137160" tIns="68580" rIns="137160" bIns="68580" rtlCol="0" anchor="t">
            <a:normAutofit fontScale="92500"/>
          </a:bodyPr>
          <a:lstStyle/>
          <a:p>
            <a:pPr marL="685800" indent="-685800" algn="l">
              <a:buFont typeface="Arial" panose="020B0604020202020204" pitchFamily="34" charset="0"/>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685800" indent="-685800" algn="l">
              <a:buFont typeface="Arial" panose="020B0604020202020204" pitchFamily="34" charset="0"/>
              <a:buChar char="•"/>
            </a:pPr>
            <a:r>
              <a:rPr lang="en-GB" dirty="0">
                <a:solidFill>
                  <a:schemeClr val="tx1"/>
                </a:solidFill>
                <a:latin typeface="Now" panose="020B0604020202020204" charset="0"/>
                <a:ea typeface="Calibri" panose="020F0502020204030204" pitchFamily="34" charset="0"/>
                <a:cs typeface="Times New Roman" panose="02020603050405020304" pitchFamily="18" charset="0"/>
              </a:rPr>
              <a:t>The m</a:t>
            </a:r>
            <a:r>
              <a:rPr lang="en-GB" dirty="0">
                <a:solidFill>
                  <a:schemeClr val="tx1"/>
                </a:solidFill>
                <a:effectLst/>
                <a:latin typeface="Now" panose="020B0604020202020204" charset="0"/>
                <a:ea typeface="Calibri" panose="020F0502020204030204" pitchFamily="34" charset="0"/>
                <a:cs typeface="Times New Roman" panose="02020603050405020304" pitchFamily="18" charset="0"/>
              </a:rPr>
              <a:t>ajority of people offered BBV testing during their probation appointments as part of this pilot, did not take up the test. </a:t>
            </a:r>
          </a:p>
          <a:p>
            <a:pPr marL="685800" indent="-685800" algn="l">
              <a:buFont typeface="Arial" panose="020B0604020202020204" pitchFamily="34" charset="0"/>
              <a:buChar char="•"/>
            </a:pPr>
            <a:r>
              <a:rPr lang="en-GB" dirty="0">
                <a:solidFill>
                  <a:schemeClr val="tx1"/>
                </a:solidFill>
                <a:effectLst/>
                <a:latin typeface="Now" panose="020B0604020202020204" charset="0"/>
                <a:ea typeface="Calibri" panose="020F0502020204030204" pitchFamily="34" charset="0"/>
                <a:cs typeface="Times New Roman" panose="02020603050405020304" pitchFamily="18" charset="0"/>
              </a:rPr>
              <a:t>Approximately 59 people who declined the offer provided a reason for doing so </a:t>
            </a:r>
          </a:p>
          <a:p>
            <a:pPr marL="685800" indent="-685800" algn="l">
              <a:buFont typeface="Arial" panose="020B0604020202020204" pitchFamily="34" charset="0"/>
              <a:buChar char="•"/>
            </a:pPr>
            <a:r>
              <a:rPr lang="en-GB" dirty="0">
                <a:solidFill>
                  <a:schemeClr val="tx1"/>
                </a:solidFill>
                <a:latin typeface="Now" panose="020B0604020202020204" charset="0"/>
                <a:ea typeface="Calibri"/>
                <a:cs typeface="Times New Roman"/>
              </a:rPr>
              <a:t>T</a:t>
            </a:r>
            <a:r>
              <a:rPr lang="en-GB" dirty="0">
                <a:solidFill>
                  <a:schemeClr val="tx1"/>
                </a:solidFill>
                <a:effectLst/>
                <a:latin typeface="Now" panose="020B0604020202020204" charset="0"/>
                <a:ea typeface="Calibri"/>
                <a:cs typeface="Times New Roman"/>
              </a:rPr>
              <a:t>he majority of respondents gave no reason, just didn’t want it, or were not really interested, however 8 </a:t>
            </a:r>
            <a:r>
              <a:rPr lang="en-GB" dirty="0">
                <a:solidFill>
                  <a:schemeClr val="tx1"/>
                </a:solidFill>
                <a:latin typeface="Now" panose="020B0604020202020204" charset="0"/>
                <a:ea typeface="Calibri"/>
                <a:cs typeface="Times New Roman"/>
              </a:rPr>
              <a:t>broad</a:t>
            </a:r>
            <a:r>
              <a:rPr lang="en-GB" dirty="0">
                <a:solidFill>
                  <a:schemeClr val="tx1"/>
                </a:solidFill>
                <a:effectLst/>
                <a:latin typeface="Now" panose="020B0604020202020204" charset="0"/>
                <a:ea typeface="Calibri"/>
                <a:cs typeface="Times New Roman"/>
              </a:rPr>
              <a:t> themes were identified in total.</a:t>
            </a:r>
          </a:p>
          <a:p>
            <a:pPr algn="l"/>
            <a:endParaRPr lang="en-GB" dirty="0">
              <a:latin typeface="Calibri" panose="020F0502020204030204" pitchFamily="34" charset="0"/>
              <a:ea typeface="Calibri" panose="020F0502020204030204" pitchFamily="34" charset="0"/>
              <a:cs typeface="Times New Roman" panose="02020603050405020304" pitchFamily="18" charset="0"/>
            </a:endParaRPr>
          </a:p>
          <a:p>
            <a:pPr algn="l"/>
            <a:endParaRPr lang="en-GB" dirty="0">
              <a:latin typeface="Calibri" panose="020F0502020204030204" pitchFamily="34" charset="0"/>
              <a:ea typeface="Calibri" panose="020F0502020204030204" pitchFamily="34" charset="0"/>
              <a:cs typeface="Times New Roman" panose="02020603050405020304" pitchFamily="18" charset="0"/>
            </a:endParaRPr>
          </a:p>
          <a:p>
            <a:pPr algn="l"/>
            <a:endParaRPr lang="en-GB" dirty="0">
              <a:latin typeface="Calibri" panose="020F0502020204030204" pitchFamily="34" charset="0"/>
              <a:ea typeface="Calibri" panose="020F0502020204030204" pitchFamily="34" charset="0"/>
              <a:cs typeface="Times New Roman" panose="02020603050405020304" pitchFamily="18" charset="0"/>
            </a:endParaRPr>
          </a:p>
          <a:p>
            <a:pPr algn="l"/>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428625" indent="-428625" algn="l">
              <a:buFont typeface="Arial" panose="020B0604020202020204" pitchFamily="34" charset="0"/>
              <a:buChar char="•"/>
            </a:pPr>
            <a:r>
              <a:rPr lang="en-GB" dirty="0">
                <a:solidFill>
                  <a:schemeClr val="tx1"/>
                </a:solidFill>
                <a:latin typeface="Now" panose="020B0604020202020204" charset="0"/>
                <a:ea typeface="Calibri" panose="020F0502020204030204" pitchFamily="34" charset="0"/>
                <a:cs typeface="Times New Roman" panose="02020603050405020304" pitchFamily="18" charset="0"/>
              </a:rPr>
              <a:t>A</a:t>
            </a:r>
            <a:r>
              <a:rPr lang="en-GB" dirty="0">
                <a:solidFill>
                  <a:schemeClr val="tx1"/>
                </a:solidFill>
                <a:effectLst/>
                <a:latin typeface="Now" panose="020B0604020202020204" charset="0"/>
                <a:ea typeface="Calibri" panose="020F0502020204030204" pitchFamily="34" charset="0"/>
                <a:cs typeface="Times New Roman" panose="02020603050405020304" pitchFamily="18" charset="0"/>
              </a:rPr>
              <a:t>ll responses were coded and analysed using the COM-B Model and The Theory and Technique Tool, which links Modes of Actions to Behaviour Change Techniques. </a:t>
            </a:r>
          </a:p>
          <a:p>
            <a:pPr algn="l"/>
            <a:endParaRPr lang="en-GB" sz="2700" dirty="0">
              <a:latin typeface="Calibri" panose="020F0502020204030204" pitchFamily="34" charset="0"/>
              <a:ea typeface="Calibri" panose="020F0502020204030204" pitchFamily="34" charset="0"/>
              <a:cs typeface="Times New Roman" panose="02020603050405020304" pitchFamily="18" charset="0"/>
            </a:endParaRPr>
          </a:p>
          <a:p>
            <a:pPr algn="l"/>
            <a:endParaRPr lang="en-GB" sz="2700" dirty="0">
              <a:latin typeface="Calibri" panose="020F0502020204030204" pitchFamily="34" charset="0"/>
              <a:ea typeface="Calibri" panose="020F0502020204030204" pitchFamily="34" charset="0"/>
              <a:cs typeface="Times New Roman" panose="02020603050405020304" pitchFamily="18" charset="0"/>
            </a:endParaRPr>
          </a:p>
          <a:p>
            <a:pPr algn="l"/>
            <a:endParaRPr lang="en-GB" sz="2700" dirty="0">
              <a:latin typeface="Calibri" panose="020F0502020204030204" pitchFamily="34" charset="0"/>
              <a:ea typeface="Calibri" panose="020F0502020204030204" pitchFamily="34" charset="0"/>
              <a:cs typeface="Times New Roman" panose="02020603050405020304" pitchFamily="18" charset="0"/>
            </a:endParaRPr>
          </a:p>
          <a:p>
            <a:pPr algn="l"/>
            <a:endParaRPr lang="en-GB" sz="2700" dirty="0">
              <a:latin typeface="Calibri" panose="020F0502020204030204" pitchFamily="34" charset="0"/>
              <a:ea typeface="Calibri" panose="020F0502020204030204" pitchFamily="34" charset="0"/>
              <a:cs typeface="Times New Roman" panose="02020603050405020304" pitchFamily="18" charset="0"/>
            </a:endParaRPr>
          </a:p>
          <a:p>
            <a:pPr algn="l"/>
            <a:endParaRPr lang="en-GB" sz="2700" dirty="0">
              <a:latin typeface="Calibri" panose="020F0502020204030204" pitchFamily="34" charset="0"/>
              <a:cs typeface="Times New Roman" panose="02020603050405020304" pitchFamily="18" charset="0"/>
            </a:endParaRPr>
          </a:p>
          <a:p>
            <a:pPr algn="l"/>
            <a:endParaRPr lang="en-GB" dirty="0"/>
          </a:p>
        </p:txBody>
      </p:sp>
      <p:graphicFrame>
        <p:nvGraphicFramePr>
          <p:cNvPr id="7" name="Table 7">
            <a:extLst>
              <a:ext uri="{FF2B5EF4-FFF2-40B4-BE49-F238E27FC236}">
                <a16:creationId xmlns:a16="http://schemas.microsoft.com/office/drawing/2014/main" id="{159AD28C-4414-48D0-89B5-9332E194999D}"/>
              </a:ext>
            </a:extLst>
          </p:cNvPr>
          <p:cNvGraphicFramePr>
            <a:graphicFrameLocks noGrp="1"/>
          </p:cNvGraphicFramePr>
          <p:nvPr/>
        </p:nvGraphicFramePr>
        <p:xfrm>
          <a:off x="2913821" y="5292163"/>
          <a:ext cx="12192000" cy="31394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762170371"/>
                    </a:ext>
                  </a:extLst>
                </a:gridCol>
                <a:gridCol w="4064000">
                  <a:extLst>
                    <a:ext uri="{9D8B030D-6E8A-4147-A177-3AD203B41FA5}">
                      <a16:colId xmlns:a16="http://schemas.microsoft.com/office/drawing/2014/main" val="2494620050"/>
                    </a:ext>
                  </a:extLst>
                </a:gridCol>
                <a:gridCol w="4064000">
                  <a:extLst>
                    <a:ext uri="{9D8B030D-6E8A-4147-A177-3AD203B41FA5}">
                      <a16:colId xmlns:a16="http://schemas.microsoft.com/office/drawing/2014/main" val="1272088911"/>
                    </a:ext>
                  </a:extLst>
                </a:gridCol>
              </a:tblGrid>
              <a:tr h="860966">
                <a:tc>
                  <a:txBody>
                    <a:bodyPr/>
                    <a:lstStyle/>
                    <a:p>
                      <a:pPr>
                        <a:lnSpc>
                          <a:spcPct val="107000"/>
                        </a:lnSpc>
                        <a:spcAft>
                          <a:spcPts val="800"/>
                        </a:spcAft>
                      </a:pPr>
                      <a:r>
                        <a:rPr lang="en-GB" sz="2700" dirty="0">
                          <a:effectLst/>
                        </a:rPr>
                        <a:t>Most commonly stated (≥5)</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Next most commonly stated (&lt;5)</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Least commonly stated (&lt;5)</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extLst>
                  <a:ext uri="{0D108BD9-81ED-4DB2-BD59-A6C34878D82A}">
                    <a16:rowId xmlns:a16="http://schemas.microsoft.com/office/drawing/2014/main" val="2655526383"/>
                  </a:ext>
                </a:extLst>
              </a:tr>
              <a:tr h="860966">
                <a:tc>
                  <a:txBody>
                    <a:bodyPr/>
                    <a:lstStyle/>
                    <a:p>
                      <a:pPr>
                        <a:lnSpc>
                          <a:spcPct val="107000"/>
                        </a:lnSpc>
                        <a:spcAft>
                          <a:spcPts val="800"/>
                        </a:spcAft>
                      </a:pPr>
                      <a:r>
                        <a:rPr lang="en-GB" sz="2700" dirty="0">
                          <a:effectLst/>
                        </a:rPr>
                        <a:t>No reason given/didn’t want it</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Lack of financial incentive </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Planned future screening</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extLst>
                  <a:ext uri="{0D108BD9-81ED-4DB2-BD59-A6C34878D82A}">
                    <a16:rowId xmlns:a16="http://schemas.microsoft.com/office/drawing/2014/main" val="557200792"/>
                  </a:ext>
                </a:extLst>
              </a:tr>
              <a:tr h="556260">
                <a:tc>
                  <a:txBody>
                    <a:bodyPr/>
                    <a:lstStyle/>
                    <a:p>
                      <a:pPr>
                        <a:lnSpc>
                          <a:spcPct val="107000"/>
                        </a:lnSpc>
                        <a:spcAft>
                          <a:spcPts val="800"/>
                        </a:spcAft>
                      </a:pPr>
                      <a:r>
                        <a:rPr lang="en-GB" sz="2700" dirty="0">
                          <a:effectLst/>
                        </a:rPr>
                        <a:t>Previously screened</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Personal circumstances</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Privacy concerns</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extLst>
                  <a:ext uri="{0D108BD9-81ED-4DB2-BD59-A6C34878D82A}">
                    <a16:rowId xmlns:a16="http://schemas.microsoft.com/office/drawing/2014/main" val="3205732050"/>
                  </a:ext>
                </a:extLst>
              </a:tr>
              <a:tr h="860966">
                <a:tc>
                  <a:txBody>
                    <a:bodyPr/>
                    <a:lstStyle/>
                    <a:p>
                      <a:pPr>
                        <a:lnSpc>
                          <a:spcPct val="107000"/>
                        </a:lnSpc>
                        <a:spcAft>
                          <a:spcPts val="800"/>
                        </a:spcAft>
                      </a:pPr>
                      <a:r>
                        <a:rPr lang="en-GB" sz="2700" dirty="0">
                          <a:effectLst/>
                        </a:rPr>
                        <a:t>Disinterested</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Transmission misconceptions</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tc>
                  <a:txBody>
                    <a:bodyPr/>
                    <a:lstStyle/>
                    <a:p>
                      <a:pPr>
                        <a:lnSpc>
                          <a:spcPct val="107000"/>
                        </a:lnSpc>
                        <a:spcAft>
                          <a:spcPts val="800"/>
                        </a:spcAft>
                      </a:pPr>
                      <a:r>
                        <a:rPr lang="en-GB" sz="2700" dirty="0">
                          <a:effectLst/>
                        </a:rPr>
                        <a:t> </a:t>
                      </a:r>
                      <a:endParaRPr lang="en-GB" sz="2700" dirty="0">
                        <a:effectLst/>
                        <a:latin typeface="Calibri" panose="020F0502020204030204" pitchFamily="34" charset="0"/>
                        <a:ea typeface="Calibri" panose="020F0502020204030204" pitchFamily="34" charset="0"/>
                        <a:cs typeface="Times New Roman" panose="02020603050405020304" pitchFamily="18" charset="0"/>
                      </a:endParaRPr>
                    </a:p>
                  </a:txBody>
                  <a:tcPr marL="102870" marR="102870" marT="0" marB="0"/>
                </a:tc>
                <a:extLst>
                  <a:ext uri="{0D108BD9-81ED-4DB2-BD59-A6C34878D82A}">
                    <a16:rowId xmlns:a16="http://schemas.microsoft.com/office/drawing/2014/main" val="3526168414"/>
                  </a:ext>
                </a:extLst>
              </a:tr>
            </a:tbl>
          </a:graphicData>
        </a:graphic>
      </p:graphicFrame>
      <p:sp>
        <p:nvSpPr>
          <p:cNvPr id="8" name="TextBox 7">
            <a:extLst>
              <a:ext uri="{FF2B5EF4-FFF2-40B4-BE49-F238E27FC236}">
                <a16:creationId xmlns:a16="http://schemas.microsoft.com/office/drawing/2014/main" id="{AEE52BEF-BD6F-4872-9359-5CB00A415AF9}"/>
              </a:ext>
            </a:extLst>
          </p:cNvPr>
          <p:cNvSpPr txBox="1"/>
          <p:nvPr/>
        </p:nvSpPr>
        <p:spPr>
          <a:xfrm>
            <a:off x="1876009" y="419100"/>
            <a:ext cx="14535979" cy="1800493"/>
          </a:xfrm>
          <a:prstGeom prst="rect">
            <a:avLst/>
          </a:prstGeom>
          <a:noFill/>
        </p:spPr>
        <p:txBody>
          <a:bodyPr wrap="square" rtlCol="0">
            <a:spAutoFit/>
          </a:bodyPr>
          <a:lstStyle/>
          <a:p>
            <a:pPr algn="ctr"/>
            <a:r>
              <a:rPr lang="en-GB" sz="4200" b="1" dirty="0">
                <a:latin typeface="Omnes"/>
                <a:ea typeface="Calibri" panose="020F0502020204030204" pitchFamily="34" charset="0"/>
                <a:cs typeface="Times New Roman" panose="02020603050405020304" pitchFamily="18" charset="0"/>
              </a:rPr>
              <a:t>Behavioural Insights approach to </a:t>
            </a:r>
          </a:p>
          <a:p>
            <a:pPr algn="ctr"/>
            <a:r>
              <a:rPr lang="en-GB" sz="4200" b="1" dirty="0">
                <a:latin typeface="Omnes"/>
                <a:ea typeface="Calibri" panose="020F0502020204030204" pitchFamily="34" charset="0"/>
                <a:cs typeface="Times New Roman" panose="02020603050405020304" pitchFamily="18" charset="0"/>
              </a:rPr>
              <a:t>identify and address barriers to BBV testing</a:t>
            </a:r>
            <a:endParaRPr lang="en-GB" sz="4200" dirty="0">
              <a:latin typeface="Omnes"/>
              <a:ea typeface="Calibri" panose="020F0502020204030204" pitchFamily="34" charset="0"/>
              <a:cs typeface="Times New Roman" panose="02020603050405020304" pitchFamily="18" charset="0"/>
            </a:endParaRPr>
          </a:p>
          <a:p>
            <a:pPr algn="ctr"/>
            <a:endParaRPr lang="en-GB" sz="2700" dirty="0"/>
          </a:p>
        </p:txBody>
      </p:sp>
    </p:spTree>
    <p:extLst>
      <p:ext uri="{BB962C8B-B14F-4D97-AF65-F5344CB8AC3E}">
        <p14:creationId xmlns:p14="http://schemas.microsoft.com/office/powerpoint/2010/main" val="996843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0AC713C8-3C9A-4E4D-A80C-F56B9FFDF966}"/>
              </a:ext>
            </a:extLst>
          </p:cNvPr>
          <p:cNvSpPr/>
          <p:nvPr/>
        </p:nvSpPr>
        <p:spPr>
          <a:xfrm>
            <a:off x="182875" y="224337"/>
            <a:ext cx="4046225" cy="265176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137160" tIns="68580" rIns="137160" bIns="68580" rtlCol="0" anchor="ctr"/>
          <a:lstStyle/>
          <a:p>
            <a:pPr algn="ctr"/>
            <a:r>
              <a:rPr lang="en-GB" sz="3600" b="1" dirty="0"/>
              <a:t>Psychological</a:t>
            </a:r>
            <a:r>
              <a:rPr lang="en-GB" sz="3900" b="1" dirty="0"/>
              <a:t> Capability </a:t>
            </a:r>
          </a:p>
        </p:txBody>
      </p:sp>
      <p:sp>
        <p:nvSpPr>
          <p:cNvPr id="14" name="Oval 13">
            <a:extLst>
              <a:ext uri="{FF2B5EF4-FFF2-40B4-BE49-F238E27FC236}">
                <a16:creationId xmlns:a16="http://schemas.microsoft.com/office/drawing/2014/main" id="{D6A362E2-ECF2-4BF5-9A21-EF07D711F664}"/>
              </a:ext>
            </a:extLst>
          </p:cNvPr>
          <p:cNvSpPr/>
          <p:nvPr/>
        </p:nvSpPr>
        <p:spPr>
          <a:xfrm>
            <a:off x="182873" y="3211848"/>
            <a:ext cx="4046225" cy="2651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Physical &amp; Social  Opportunity  </a:t>
            </a:r>
          </a:p>
        </p:txBody>
      </p:sp>
      <p:sp>
        <p:nvSpPr>
          <p:cNvPr id="15" name="Oval 14">
            <a:extLst>
              <a:ext uri="{FF2B5EF4-FFF2-40B4-BE49-F238E27FC236}">
                <a16:creationId xmlns:a16="http://schemas.microsoft.com/office/drawing/2014/main" id="{984773DC-C366-4538-A787-1F93DEC39D7D}"/>
              </a:ext>
            </a:extLst>
          </p:cNvPr>
          <p:cNvSpPr/>
          <p:nvPr/>
        </p:nvSpPr>
        <p:spPr>
          <a:xfrm>
            <a:off x="182875" y="6993852"/>
            <a:ext cx="3897632" cy="265176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Reflective and Automatic Motivation</a:t>
            </a:r>
          </a:p>
        </p:txBody>
      </p:sp>
      <p:sp>
        <p:nvSpPr>
          <p:cNvPr id="17" name="Rectangle: Rounded Corners 16">
            <a:extLst>
              <a:ext uri="{FF2B5EF4-FFF2-40B4-BE49-F238E27FC236}">
                <a16:creationId xmlns:a16="http://schemas.microsoft.com/office/drawing/2014/main" id="{90004FAB-5D5C-4374-ABC5-14D8CB30F43B}"/>
              </a:ext>
            </a:extLst>
          </p:cNvPr>
          <p:cNvSpPr/>
          <p:nvPr/>
        </p:nvSpPr>
        <p:spPr>
          <a:xfrm>
            <a:off x="4314818" y="615842"/>
            <a:ext cx="6812280" cy="89154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Transmission misconceptions</a:t>
            </a:r>
          </a:p>
        </p:txBody>
      </p:sp>
      <p:sp>
        <p:nvSpPr>
          <p:cNvPr id="18" name="Rectangle: Rounded Corners 17">
            <a:extLst>
              <a:ext uri="{FF2B5EF4-FFF2-40B4-BE49-F238E27FC236}">
                <a16:creationId xmlns:a16="http://schemas.microsoft.com/office/drawing/2014/main" id="{C3744A2C-952B-4B8E-A806-639FBF6009B6}"/>
              </a:ext>
            </a:extLst>
          </p:cNvPr>
          <p:cNvSpPr/>
          <p:nvPr/>
        </p:nvSpPr>
        <p:spPr>
          <a:xfrm>
            <a:off x="11212817" y="589973"/>
            <a:ext cx="6812280" cy="89154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Previously screened </a:t>
            </a:r>
          </a:p>
        </p:txBody>
      </p:sp>
      <p:sp>
        <p:nvSpPr>
          <p:cNvPr id="19" name="Rectangle: Rounded Corners 18">
            <a:extLst>
              <a:ext uri="{FF2B5EF4-FFF2-40B4-BE49-F238E27FC236}">
                <a16:creationId xmlns:a16="http://schemas.microsoft.com/office/drawing/2014/main" id="{2365185F-878C-4022-A494-F502D763ACAD}"/>
              </a:ext>
            </a:extLst>
          </p:cNvPr>
          <p:cNvSpPr/>
          <p:nvPr/>
        </p:nvSpPr>
        <p:spPr>
          <a:xfrm>
            <a:off x="7806677" y="1674143"/>
            <a:ext cx="6812280" cy="1092929"/>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No reason given/Didn’t want it/ Disinterested</a:t>
            </a:r>
          </a:p>
        </p:txBody>
      </p:sp>
      <p:sp>
        <p:nvSpPr>
          <p:cNvPr id="20" name="Rectangle: Rounded Corners 19">
            <a:extLst>
              <a:ext uri="{FF2B5EF4-FFF2-40B4-BE49-F238E27FC236}">
                <a16:creationId xmlns:a16="http://schemas.microsoft.com/office/drawing/2014/main" id="{845752A7-4D48-4595-8CCB-12381C0AA5AC}"/>
              </a:ext>
            </a:extLst>
          </p:cNvPr>
          <p:cNvSpPr/>
          <p:nvPr/>
        </p:nvSpPr>
        <p:spPr>
          <a:xfrm>
            <a:off x="4732014" y="4091958"/>
            <a:ext cx="6812280" cy="8915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Personal circumstances</a:t>
            </a:r>
          </a:p>
        </p:txBody>
      </p:sp>
      <p:sp>
        <p:nvSpPr>
          <p:cNvPr id="21" name="Rectangle: Rounded Corners 20">
            <a:extLst>
              <a:ext uri="{FF2B5EF4-FFF2-40B4-BE49-F238E27FC236}">
                <a16:creationId xmlns:a16="http://schemas.microsoft.com/office/drawing/2014/main" id="{B0AC62B3-0BBB-4F5C-84A1-E5577F7D7899}"/>
              </a:ext>
            </a:extLst>
          </p:cNvPr>
          <p:cNvSpPr/>
          <p:nvPr/>
        </p:nvSpPr>
        <p:spPr>
          <a:xfrm>
            <a:off x="11289962" y="8007834"/>
            <a:ext cx="6812280" cy="92582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No reason given/Didn’t want it/ Disinterested</a:t>
            </a:r>
          </a:p>
        </p:txBody>
      </p:sp>
      <p:sp>
        <p:nvSpPr>
          <p:cNvPr id="22" name="Rectangle: Rounded Corners 21">
            <a:extLst>
              <a:ext uri="{FF2B5EF4-FFF2-40B4-BE49-F238E27FC236}">
                <a16:creationId xmlns:a16="http://schemas.microsoft.com/office/drawing/2014/main" id="{910FF83F-D83E-4C2C-A12F-C66D7A1DD715}"/>
              </a:ext>
            </a:extLst>
          </p:cNvPr>
          <p:cNvSpPr/>
          <p:nvPr/>
        </p:nvSpPr>
        <p:spPr>
          <a:xfrm>
            <a:off x="11292849" y="6993852"/>
            <a:ext cx="6812277" cy="8915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Privacy concerns </a:t>
            </a:r>
          </a:p>
        </p:txBody>
      </p:sp>
      <p:sp>
        <p:nvSpPr>
          <p:cNvPr id="23" name="Rectangle: Rounded Corners 22">
            <a:extLst>
              <a:ext uri="{FF2B5EF4-FFF2-40B4-BE49-F238E27FC236}">
                <a16:creationId xmlns:a16="http://schemas.microsoft.com/office/drawing/2014/main" id="{89BBD1AF-E39F-4F45-A42F-D13F07FD144C}"/>
              </a:ext>
            </a:extLst>
          </p:cNvPr>
          <p:cNvSpPr/>
          <p:nvPr/>
        </p:nvSpPr>
        <p:spPr>
          <a:xfrm>
            <a:off x="4323392" y="7008158"/>
            <a:ext cx="6812277" cy="8915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Lack of financial incentive </a:t>
            </a:r>
          </a:p>
        </p:txBody>
      </p:sp>
      <p:sp>
        <p:nvSpPr>
          <p:cNvPr id="25" name="Rectangle: Rounded Corners 24">
            <a:extLst>
              <a:ext uri="{FF2B5EF4-FFF2-40B4-BE49-F238E27FC236}">
                <a16:creationId xmlns:a16="http://schemas.microsoft.com/office/drawing/2014/main" id="{6502363C-BA4F-4641-B1AF-8D68CA090141}"/>
              </a:ext>
            </a:extLst>
          </p:cNvPr>
          <p:cNvSpPr/>
          <p:nvPr/>
        </p:nvSpPr>
        <p:spPr>
          <a:xfrm>
            <a:off x="4291961" y="8064687"/>
            <a:ext cx="6812280" cy="8915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Previously screened </a:t>
            </a:r>
          </a:p>
        </p:txBody>
      </p:sp>
      <p:sp>
        <p:nvSpPr>
          <p:cNvPr id="26" name="Rectangle: Rounded Corners 25">
            <a:extLst>
              <a:ext uri="{FF2B5EF4-FFF2-40B4-BE49-F238E27FC236}">
                <a16:creationId xmlns:a16="http://schemas.microsoft.com/office/drawing/2014/main" id="{0C0CC49D-3A4E-49DE-8C31-FEC35C7D498C}"/>
              </a:ext>
            </a:extLst>
          </p:cNvPr>
          <p:cNvSpPr/>
          <p:nvPr/>
        </p:nvSpPr>
        <p:spPr>
          <a:xfrm>
            <a:off x="7806677" y="9056103"/>
            <a:ext cx="6812280" cy="8915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b="1" dirty="0"/>
              <a:t>Planned future screening </a:t>
            </a:r>
          </a:p>
        </p:txBody>
      </p:sp>
      <p:cxnSp>
        <p:nvCxnSpPr>
          <p:cNvPr id="28" name="Straight Arrow Connector 27">
            <a:extLst>
              <a:ext uri="{FF2B5EF4-FFF2-40B4-BE49-F238E27FC236}">
                <a16:creationId xmlns:a16="http://schemas.microsoft.com/office/drawing/2014/main" id="{31B30B0E-FD29-43DD-8B2B-F14A3B562EC6}"/>
              </a:ext>
            </a:extLst>
          </p:cNvPr>
          <p:cNvCxnSpPr>
            <a:cxnSpLocks/>
          </p:cNvCxnSpPr>
          <p:nvPr/>
        </p:nvCxnSpPr>
        <p:spPr>
          <a:xfrm flipV="1">
            <a:off x="11704320" y="3963585"/>
            <a:ext cx="720090" cy="2547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64F976A-08C5-4979-97CD-CAF6C90DDDD8}"/>
              </a:ext>
            </a:extLst>
          </p:cNvPr>
          <p:cNvCxnSpPr>
            <a:cxnSpLocks/>
          </p:cNvCxnSpPr>
          <p:nvPr/>
        </p:nvCxnSpPr>
        <p:spPr>
          <a:xfrm>
            <a:off x="11704320" y="4997672"/>
            <a:ext cx="720090" cy="2547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235013F8-279C-46DE-B513-37FFD62BA8C9}"/>
              </a:ext>
            </a:extLst>
          </p:cNvPr>
          <p:cNvSpPr/>
          <p:nvPr/>
        </p:nvSpPr>
        <p:spPr>
          <a:xfrm>
            <a:off x="12584436" y="3338506"/>
            <a:ext cx="5543538" cy="987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Experiencing homelessness</a:t>
            </a:r>
          </a:p>
        </p:txBody>
      </p:sp>
      <p:sp>
        <p:nvSpPr>
          <p:cNvPr id="34" name="Rectangle: Rounded Corners 33">
            <a:extLst>
              <a:ext uri="{FF2B5EF4-FFF2-40B4-BE49-F238E27FC236}">
                <a16:creationId xmlns:a16="http://schemas.microsoft.com/office/drawing/2014/main" id="{3B82B065-994B-490F-966F-2C15266361FF}"/>
              </a:ext>
            </a:extLst>
          </p:cNvPr>
          <p:cNvSpPr/>
          <p:nvPr/>
        </p:nvSpPr>
        <p:spPr>
          <a:xfrm>
            <a:off x="12584437" y="4997672"/>
            <a:ext cx="5543537" cy="865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Proximity to release date</a:t>
            </a:r>
          </a:p>
        </p:txBody>
      </p:sp>
    </p:spTree>
    <p:extLst>
      <p:ext uri="{BB962C8B-B14F-4D97-AF65-F5344CB8AC3E}">
        <p14:creationId xmlns:p14="http://schemas.microsoft.com/office/powerpoint/2010/main" val="307109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B0812-F861-43C4-ADFF-62CA77B82FCA}"/>
              </a:ext>
            </a:extLst>
          </p:cNvPr>
          <p:cNvSpPr>
            <a:spLocks noGrp="1"/>
          </p:cNvSpPr>
          <p:nvPr>
            <p:ph type="title"/>
          </p:nvPr>
        </p:nvSpPr>
        <p:spPr/>
        <p:txBody>
          <a:bodyPr/>
          <a:lstStyle/>
          <a:p>
            <a:r>
              <a:rPr lang="en-GB" dirty="0"/>
              <a:t>Staff Survey – 7 responses so far</a:t>
            </a:r>
          </a:p>
        </p:txBody>
      </p:sp>
      <p:sp>
        <p:nvSpPr>
          <p:cNvPr id="3" name="Content Placeholder 2">
            <a:extLst>
              <a:ext uri="{FF2B5EF4-FFF2-40B4-BE49-F238E27FC236}">
                <a16:creationId xmlns:a16="http://schemas.microsoft.com/office/drawing/2014/main" id="{6DCD0B53-DC70-4737-98B6-FD086D074842}"/>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7" name="Picture 6">
            <a:extLst>
              <a:ext uri="{FF2B5EF4-FFF2-40B4-BE49-F238E27FC236}">
                <a16:creationId xmlns:a16="http://schemas.microsoft.com/office/drawing/2014/main" id="{C6BCA2A7-7B75-4D5F-AF9E-86515CAFBA29}"/>
              </a:ext>
            </a:extLst>
          </p:cNvPr>
          <p:cNvPicPr>
            <a:picLocks noChangeAspect="1"/>
          </p:cNvPicPr>
          <p:nvPr/>
        </p:nvPicPr>
        <p:blipFill>
          <a:blip r:embed="rId3"/>
          <a:stretch>
            <a:fillRect/>
          </a:stretch>
        </p:blipFill>
        <p:spPr>
          <a:xfrm>
            <a:off x="1021246" y="2424299"/>
            <a:ext cx="13986842" cy="1094930"/>
          </a:xfrm>
          <a:prstGeom prst="rect">
            <a:avLst/>
          </a:prstGeom>
        </p:spPr>
      </p:pic>
      <p:pic>
        <p:nvPicPr>
          <p:cNvPr id="9" name="Picture 8">
            <a:extLst>
              <a:ext uri="{FF2B5EF4-FFF2-40B4-BE49-F238E27FC236}">
                <a16:creationId xmlns:a16="http://schemas.microsoft.com/office/drawing/2014/main" id="{1C307DBC-230A-439D-8001-E4AE55443041}"/>
              </a:ext>
            </a:extLst>
          </p:cNvPr>
          <p:cNvPicPr>
            <a:picLocks noChangeAspect="1"/>
          </p:cNvPicPr>
          <p:nvPr/>
        </p:nvPicPr>
        <p:blipFill>
          <a:blip r:embed="rId4"/>
          <a:stretch>
            <a:fillRect/>
          </a:stretch>
        </p:blipFill>
        <p:spPr>
          <a:xfrm>
            <a:off x="15330488" y="2173589"/>
            <a:ext cx="2714625" cy="1428750"/>
          </a:xfrm>
          <a:prstGeom prst="rect">
            <a:avLst/>
          </a:prstGeom>
        </p:spPr>
      </p:pic>
      <p:pic>
        <p:nvPicPr>
          <p:cNvPr id="11" name="Picture 10">
            <a:extLst>
              <a:ext uri="{FF2B5EF4-FFF2-40B4-BE49-F238E27FC236}">
                <a16:creationId xmlns:a16="http://schemas.microsoft.com/office/drawing/2014/main" id="{A9593E11-8996-4B30-A171-C2D967F28AA9}"/>
              </a:ext>
            </a:extLst>
          </p:cNvPr>
          <p:cNvPicPr>
            <a:picLocks noChangeAspect="1"/>
          </p:cNvPicPr>
          <p:nvPr/>
        </p:nvPicPr>
        <p:blipFill>
          <a:blip r:embed="rId5"/>
          <a:stretch>
            <a:fillRect/>
          </a:stretch>
        </p:blipFill>
        <p:spPr>
          <a:xfrm>
            <a:off x="1021245" y="3622893"/>
            <a:ext cx="14781528" cy="1094928"/>
          </a:xfrm>
          <a:prstGeom prst="rect">
            <a:avLst/>
          </a:prstGeom>
        </p:spPr>
      </p:pic>
      <p:pic>
        <p:nvPicPr>
          <p:cNvPr id="13" name="Picture 12">
            <a:extLst>
              <a:ext uri="{FF2B5EF4-FFF2-40B4-BE49-F238E27FC236}">
                <a16:creationId xmlns:a16="http://schemas.microsoft.com/office/drawing/2014/main" id="{58742ABF-C729-4199-B8C7-54604F2E8DBA}"/>
              </a:ext>
            </a:extLst>
          </p:cNvPr>
          <p:cNvPicPr>
            <a:picLocks noChangeAspect="1"/>
          </p:cNvPicPr>
          <p:nvPr/>
        </p:nvPicPr>
        <p:blipFill>
          <a:blip r:embed="rId6"/>
          <a:stretch>
            <a:fillRect/>
          </a:stretch>
        </p:blipFill>
        <p:spPr>
          <a:xfrm>
            <a:off x="15658788" y="3327048"/>
            <a:ext cx="2600325" cy="1743075"/>
          </a:xfrm>
          <a:prstGeom prst="rect">
            <a:avLst/>
          </a:prstGeom>
        </p:spPr>
      </p:pic>
      <p:pic>
        <p:nvPicPr>
          <p:cNvPr id="15" name="Picture 14">
            <a:extLst>
              <a:ext uri="{FF2B5EF4-FFF2-40B4-BE49-F238E27FC236}">
                <a16:creationId xmlns:a16="http://schemas.microsoft.com/office/drawing/2014/main" id="{0244A59E-E2C9-4C54-9AE7-DC0B60EBF53F}"/>
              </a:ext>
            </a:extLst>
          </p:cNvPr>
          <p:cNvPicPr>
            <a:picLocks noChangeAspect="1"/>
          </p:cNvPicPr>
          <p:nvPr/>
        </p:nvPicPr>
        <p:blipFill>
          <a:blip r:embed="rId7"/>
          <a:stretch>
            <a:fillRect/>
          </a:stretch>
        </p:blipFill>
        <p:spPr>
          <a:xfrm>
            <a:off x="1006802" y="5055694"/>
            <a:ext cx="14666430" cy="1460138"/>
          </a:xfrm>
          <a:prstGeom prst="rect">
            <a:avLst/>
          </a:prstGeom>
        </p:spPr>
      </p:pic>
      <p:pic>
        <p:nvPicPr>
          <p:cNvPr id="19" name="Picture 18">
            <a:extLst>
              <a:ext uri="{FF2B5EF4-FFF2-40B4-BE49-F238E27FC236}">
                <a16:creationId xmlns:a16="http://schemas.microsoft.com/office/drawing/2014/main" id="{02E89A03-A1F4-43EF-9BDA-19D27DBCF907}"/>
              </a:ext>
            </a:extLst>
          </p:cNvPr>
          <p:cNvPicPr>
            <a:picLocks noChangeAspect="1"/>
          </p:cNvPicPr>
          <p:nvPr/>
        </p:nvPicPr>
        <p:blipFill>
          <a:blip r:embed="rId8"/>
          <a:stretch>
            <a:fillRect/>
          </a:stretch>
        </p:blipFill>
        <p:spPr>
          <a:xfrm>
            <a:off x="1021247" y="6677855"/>
            <a:ext cx="14637543" cy="1184847"/>
          </a:xfrm>
          <a:prstGeom prst="rect">
            <a:avLst/>
          </a:prstGeom>
        </p:spPr>
      </p:pic>
      <p:pic>
        <p:nvPicPr>
          <p:cNvPr id="21" name="Picture 20">
            <a:extLst>
              <a:ext uri="{FF2B5EF4-FFF2-40B4-BE49-F238E27FC236}">
                <a16:creationId xmlns:a16="http://schemas.microsoft.com/office/drawing/2014/main" id="{3355FD27-7ED6-4ABD-8526-59EB6DDE4E7B}"/>
              </a:ext>
            </a:extLst>
          </p:cNvPr>
          <p:cNvPicPr>
            <a:picLocks noChangeAspect="1"/>
          </p:cNvPicPr>
          <p:nvPr/>
        </p:nvPicPr>
        <p:blipFill>
          <a:blip r:embed="rId9"/>
          <a:stretch>
            <a:fillRect/>
          </a:stretch>
        </p:blipFill>
        <p:spPr>
          <a:xfrm>
            <a:off x="1021245" y="8427497"/>
            <a:ext cx="14637543" cy="1076568"/>
          </a:xfrm>
          <a:prstGeom prst="rect">
            <a:avLst/>
          </a:prstGeom>
        </p:spPr>
      </p:pic>
      <p:pic>
        <p:nvPicPr>
          <p:cNvPr id="23" name="Picture 22">
            <a:extLst>
              <a:ext uri="{FF2B5EF4-FFF2-40B4-BE49-F238E27FC236}">
                <a16:creationId xmlns:a16="http://schemas.microsoft.com/office/drawing/2014/main" id="{7B35040B-9D66-4325-85A1-5B46742D4F04}"/>
              </a:ext>
            </a:extLst>
          </p:cNvPr>
          <p:cNvPicPr>
            <a:picLocks noChangeAspect="1"/>
          </p:cNvPicPr>
          <p:nvPr/>
        </p:nvPicPr>
        <p:blipFill>
          <a:blip r:embed="rId10"/>
          <a:stretch>
            <a:fillRect/>
          </a:stretch>
        </p:blipFill>
        <p:spPr>
          <a:xfrm>
            <a:off x="15844837" y="4742738"/>
            <a:ext cx="2043113" cy="1171575"/>
          </a:xfrm>
          <a:prstGeom prst="rect">
            <a:avLst/>
          </a:prstGeom>
        </p:spPr>
      </p:pic>
      <p:pic>
        <p:nvPicPr>
          <p:cNvPr id="25" name="Picture 24">
            <a:extLst>
              <a:ext uri="{FF2B5EF4-FFF2-40B4-BE49-F238E27FC236}">
                <a16:creationId xmlns:a16="http://schemas.microsoft.com/office/drawing/2014/main" id="{B63A01E9-9087-4875-84C7-92EDD04CB356}"/>
              </a:ext>
            </a:extLst>
          </p:cNvPr>
          <p:cNvPicPr>
            <a:picLocks noChangeAspect="1"/>
          </p:cNvPicPr>
          <p:nvPr/>
        </p:nvPicPr>
        <p:blipFill>
          <a:blip r:embed="rId11"/>
          <a:stretch>
            <a:fillRect/>
          </a:stretch>
        </p:blipFill>
        <p:spPr>
          <a:xfrm>
            <a:off x="16008832" y="7951609"/>
            <a:ext cx="1900238" cy="1157288"/>
          </a:xfrm>
          <a:prstGeom prst="rect">
            <a:avLst/>
          </a:prstGeom>
        </p:spPr>
      </p:pic>
      <p:pic>
        <p:nvPicPr>
          <p:cNvPr id="27" name="Picture 26">
            <a:extLst>
              <a:ext uri="{FF2B5EF4-FFF2-40B4-BE49-F238E27FC236}">
                <a16:creationId xmlns:a16="http://schemas.microsoft.com/office/drawing/2014/main" id="{92698747-4167-4851-AB06-2DF73CB1DC4C}"/>
              </a:ext>
            </a:extLst>
          </p:cNvPr>
          <p:cNvPicPr>
            <a:picLocks noChangeAspect="1"/>
          </p:cNvPicPr>
          <p:nvPr/>
        </p:nvPicPr>
        <p:blipFill>
          <a:blip r:embed="rId11"/>
          <a:stretch>
            <a:fillRect/>
          </a:stretch>
        </p:blipFill>
        <p:spPr>
          <a:xfrm>
            <a:off x="15844837" y="6505465"/>
            <a:ext cx="1900238" cy="1157288"/>
          </a:xfrm>
          <a:prstGeom prst="rect">
            <a:avLst/>
          </a:prstGeom>
        </p:spPr>
      </p:pic>
    </p:spTree>
    <p:extLst>
      <p:ext uri="{BB962C8B-B14F-4D97-AF65-F5344CB8AC3E}">
        <p14:creationId xmlns:p14="http://schemas.microsoft.com/office/powerpoint/2010/main" val="1812709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453360" y="914400"/>
            <a:ext cx="7381280"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What would we do next time?</a:t>
            </a:r>
          </a:p>
        </p:txBody>
      </p:sp>
      <p:sp>
        <p:nvSpPr>
          <p:cNvPr id="3" name="TextBox 3"/>
          <p:cNvSpPr txBox="1"/>
          <p:nvPr/>
        </p:nvSpPr>
        <p:spPr>
          <a:xfrm>
            <a:off x="1028700" y="1879119"/>
            <a:ext cx="13449300" cy="2285177"/>
          </a:xfrm>
          <a:prstGeom prst="rect">
            <a:avLst/>
          </a:prstGeom>
        </p:spPr>
        <p:txBody>
          <a:bodyPr wrap="square" lIns="0" tIns="0" rIns="0" bIns="0" rtlCol="0" anchor="t">
            <a:spAutoFit/>
          </a:bodyPr>
          <a:lstStyle/>
          <a:p>
            <a:pPr marL="690881" lvl="1" indent="-345440">
              <a:lnSpc>
                <a:spcPts val="4480"/>
              </a:lnSpc>
              <a:buFont typeface="Arial"/>
              <a:buChar char="•"/>
            </a:pPr>
            <a:r>
              <a:rPr lang="en-US" sz="3200" dirty="0">
                <a:solidFill>
                  <a:srgbClr val="000000"/>
                </a:solidFill>
                <a:latin typeface="Now"/>
              </a:rPr>
              <a:t>More information and training for probation staff</a:t>
            </a:r>
          </a:p>
          <a:p>
            <a:pPr marL="690881" lvl="1" indent="-345440">
              <a:lnSpc>
                <a:spcPts val="4480"/>
              </a:lnSpc>
              <a:buFont typeface="Arial"/>
              <a:buChar char="•"/>
            </a:pPr>
            <a:r>
              <a:rPr lang="en-US" sz="3200" dirty="0">
                <a:solidFill>
                  <a:srgbClr val="000000"/>
                </a:solidFill>
                <a:latin typeface="Now"/>
              </a:rPr>
              <a:t>Clearer information leaflets for people on probation</a:t>
            </a:r>
          </a:p>
          <a:p>
            <a:pPr marL="690881" lvl="1" indent="-345440">
              <a:lnSpc>
                <a:spcPts val="4480"/>
              </a:lnSpc>
              <a:buFont typeface="Arial"/>
              <a:buChar char="•"/>
            </a:pPr>
            <a:r>
              <a:rPr lang="en-US" sz="3200" dirty="0">
                <a:solidFill>
                  <a:srgbClr val="000000"/>
                </a:solidFill>
                <a:latin typeface="Now"/>
              </a:rPr>
              <a:t>Broaden offer of STI testing</a:t>
            </a:r>
          </a:p>
          <a:p>
            <a:pPr marL="690881" lvl="1" indent="-345440">
              <a:lnSpc>
                <a:spcPts val="4480"/>
              </a:lnSpc>
              <a:buFont typeface="Arial"/>
              <a:buChar char="•"/>
            </a:pPr>
            <a:r>
              <a:rPr lang="en-US" sz="3200" dirty="0">
                <a:solidFill>
                  <a:srgbClr val="000000"/>
                </a:solidFill>
                <a:latin typeface="Now"/>
              </a:rPr>
              <a:t>Targeted days as part of sustainable model</a:t>
            </a:r>
          </a:p>
        </p:txBody>
      </p:sp>
      <p:pic>
        <p:nvPicPr>
          <p:cNvPr id="4" name="Picture 3">
            <a:extLst>
              <a:ext uri="{FF2B5EF4-FFF2-40B4-BE49-F238E27FC236}">
                <a16:creationId xmlns:a16="http://schemas.microsoft.com/office/drawing/2014/main" id="{DFF1CC9E-072F-40B5-A91E-2E9111BBB26D}"/>
              </a:ext>
            </a:extLst>
          </p:cNvPr>
          <p:cNvPicPr>
            <a:picLocks noChangeAspect="1"/>
          </p:cNvPicPr>
          <p:nvPr/>
        </p:nvPicPr>
        <p:blipFill>
          <a:blip r:embed="rId3"/>
          <a:stretch>
            <a:fillRect/>
          </a:stretch>
        </p:blipFill>
        <p:spPr>
          <a:xfrm>
            <a:off x="3285236" y="4412426"/>
            <a:ext cx="11717528" cy="5060119"/>
          </a:xfrm>
          <a:prstGeom prst="rect">
            <a:avLst/>
          </a:prstGeom>
        </p:spPr>
      </p:pic>
      <p:sp>
        <p:nvSpPr>
          <p:cNvPr id="5" name="Freeform 3">
            <a:extLst>
              <a:ext uri="{FF2B5EF4-FFF2-40B4-BE49-F238E27FC236}">
                <a16:creationId xmlns:a16="http://schemas.microsoft.com/office/drawing/2014/main" id="{91308D21-627A-48DB-8713-AB0749D92033}"/>
              </a:ext>
            </a:extLst>
          </p:cNvPr>
          <p:cNvSpPr/>
          <p:nvPr/>
        </p:nvSpPr>
        <p:spPr>
          <a:xfrm>
            <a:off x="13382090" y="8280346"/>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4"/>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3D0A64AE-B9F1-4950-A242-5518382A1EEA}"/>
              </a:ext>
            </a:extLst>
          </p:cNvPr>
          <p:cNvSpPr/>
          <p:nvPr/>
        </p:nvSpPr>
        <p:spPr>
          <a:xfrm>
            <a:off x="1280160" y="914399"/>
            <a:ext cx="16047720" cy="2351963"/>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dirty="0"/>
              <a:t>Improve </a:t>
            </a:r>
            <a:r>
              <a:rPr lang="en-GB" sz="4800" b="1" dirty="0"/>
              <a:t>capability </a:t>
            </a:r>
            <a:r>
              <a:rPr lang="en-GB" sz="4800" dirty="0"/>
              <a:t>through </a:t>
            </a:r>
            <a:r>
              <a:rPr lang="en-GB" sz="4800" b="1" dirty="0">
                <a:latin typeface="Calibri" panose="020F0502020204030204" pitchFamily="34" charset="0"/>
                <a:cs typeface="Times New Roman" panose="02020603050405020304" pitchFamily="18" charset="0"/>
              </a:rPr>
              <a:t>i</a:t>
            </a:r>
            <a:r>
              <a:rPr lang="en-GB" sz="4800" b="1" dirty="0">
                <a:latin typeface="Calibri" panose="020F0502020204030204" pitchFamily="34" charset="0"/>
                <a:ea typeface="Calibri" panose="020F0502020204030204" pitchFamily="34" charset="0"/>
                <a:cs typeface="Times New Roman" panose="02020603050405020304" pitchFamily="18" charset="0"/>
              </a:rPr>
              <a:t>nformation about health, social and environmental consequences and the salience of them</a:t>
            </a:r>
          </a:p>
          <a:p>
            <a:pPr algn="ctr"/>
            <a:r>
              <a:rPr lang="en-GB" sz="2700" dirty="0"/>
              <a:t> </a:t>
            </a:r>
          </a:p>
        </p:txBody>
      </p:sp>
      <p:sp>
        <p:nvSpPr>
          <p:cNvPr id="12" name="Rectangle: Rounded Corners 11">
            <a:extLst>
              <a:ext uri="{FF2B5EF4-FFF2-40B4-BE49-F238E27FC236}">
                <a16:creationId xmlns:a16="http://schemas.microsoft.com/office/drawing/2014/main" id="{1E7661E6-0326-48BC-A606-1DB104C9E4DC}"/>
              </a:ext>
            </a:extLst>
          </p:cNvPr>
          <p:cNvSpPr/>
          <p:nvPr/>
        </p:nvSpPr>
        <p:spPr>
          <a:xfrm>
            <a:off x="1280160" y="7030760"/>
            <a:ext cx="16047720" cy="235196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dirty="0"/>
              <a:t>Improve </a:t>
            </a:r>
            <a:r>
              <a:rPr lang="en-GB" sz="4800" b="1" dirty="0"/>
              <a:t>opportunity </a:t>
            </a:r>
            <a:r>
              <a:rPr lang="en-GB" sz="4800" dirty="0"/>
              <a:t>through providing </a:t>
            </a:r>
            <a:r>
              <a:rPr lang="en-GB" sz="4800" b="1" dirty="0"/>
              <a:t>practical social support </a:t>
            </a:r>
            <a:r>
              <a:rPr lang="en-GB" sz="4800" dirty="0"/>
              <a:t>to those who need it</a:t>
            </a:r>
            <a:endParaRPr lang="en-GB" sz="2700" dirty="0"/>
          </a:p>
        </p:txBody>
      </p:sp>
      <p:sp>
        <p:nvSpPr>
          <p:cNvPr id="13" name="Rectangle: Rounded Corners 12">
            <a:extLst>
              <a:ext uri="{FF2B5EF4-FFF2-40B4-BE49-F238E27FC236}">
                <a16:creationId xmlns:a16="http://schemas.microsoft.com/office/drawing/2014/main" id="{9246E8F6-A755-41A5-B5F8-09AB693F9E22}"/>
              </a:ext>
            </a:extLst>
          </p:cNvPr>
          <p:cNvSpPr/>
          <p:nvPr/>
        </p:nvSpPr>
        <p:spPr>
          <a:xfrm>
            <a:off x="1280160" y="3972578"/>
            <a:ext cx="16047720" cy="235196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dirty="0"/>
              <a:t>Improve </a:t>
            </a:r>
            <a:r>
              <a:rPr lang="en-GB" sz="4800" b="1" dirty="0"/>
              <a:t>motivation</a:t>
            </a:r>
            <a:r>
              <a:rPr lang="en-GB" sz="4800" dirty="0"/>
              <a:t> through advising people on probation to </a:t>
            </a:r>
            <a:r>
              <a:rPr lang="en-GB" sz="4800" b="1" dirty="0"/>
              <a:t>identify and compare the pros and cons </a:t>
            </a:r>
            <a:r>
              <a:rPr lang="en-GB" sz="4800" dirty="0"/>
              <a:t>of the behaviour and consider providing them with an </a:t>
            </a:r>
            <a:r>
              <a:rPr lang="en-GB" sz="4800" b="1" dirty="0"/>
              <a:t>incentive </a:t>
            </a:r>
            <a:endParaRPr lang="en-GB" sz="2700" b="1" dirty="0"/>
          </a:p>
        </p:txBody>
      </p:sp>
    </p:spTree>
    <p:extLst>
      <p:ext uri="{BB962C8B-B14F-4D97-AF65-F5344CB8AC3E}">
        <p14:creationId xmlns:p14="http://schemas.microsoft.com/office/powerpoint/2010/main" val="560114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404321" y="914400"/>
            <a:ext cx="7479357"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Next steps</a:t>
            </a:r>
          </a:p>
        </p:txBody>
      </p:sp>
      <p:sp>
        <p:nvSpPr>
          <p:cNvPr id="3" name="TextBox 3"/>
          <p:cNvSpPr txBox="1"/>
          <p:nvPr/>
        </p:nvSpPr>
        <p:spPr>
          <a:xfrm>
            <a:off x="1066800" y="2122344"/>
            <a:ext cx="16840200" cy="8767721"/>
          </a:xfrm>
          <a:prstGeom prst="rect">
            <a:avLst/>
          </a:prstGeom>
        </p:spPr>
        <p:txBody>
          <a:bodyPr wrap="square" lIns="0" tIns="0" rIns="0" bIns="0" rtlCol="0" anchor="t">
            <a:spAutoFit/>
          </a:bodyPr>
          <a:lstStyle/>
          <a:p>
            <a:pPr marL="690881" lvl="1" indent="-345440">
              <a:lnSpc>
                <a:spcPts val="4480"/>
              </a:lnSpc>
              <a:buFont typeface="Arial"/>
              <a:buChar char="•"/>
            </a:pPr>
            <a:r>
              <a:rPr lang="en-US" sz="3200" dirty="0">
                <a:solidFill>
                  <a:srgbClr val="000000"/>
                </a:solidFill>
                <a:latin typeface="Now"/>
              </a:rPr>
              <a:t>Complete formal evaluation of pilot – probation, clinical and support staff</a:t>
            </a:r>
          </a:p>
          <a:p>
            <a:pPr marL="690881" lvl="1" indent="-345440">
              <a:lnSpc>
                <a:spcPts val="4480"/>
              </a:lnSpc>
              <a:buFont typeface="Arial"/>
              <a:buChar char="•"/>
            </a:pPr>
            <a:r>
              <a:rPr lang="en-US" sz="3200" dirty="0">
                <a:solidFill>
                  <a:srgbClr val="000000"/>
                </a:solidFill>
                <a:latin typeface="Now"/>
              </a:rPr>
              <a:t>Sustainable model for ongoing BBV testing within probation setting</a:t>
            </a:r>
          </a:p>
          <a:p>
            <a:pPr marL="690881" lvl="1" indent="-345440">
              <a:lnSpc>
                <a:spcPts val="4480"/>
              </a:lnSpc>
              <a:buFont typeface="Arial"/>
              <a:buChar char="•"/>
            </a:pPr>
            <a:r>
              <a:rPr lang="en-US" sz="3200" dirty="0">
                <a:solidFill>
                  <a:srgbClr val="000000"/>
                </a:solidFill>
                <a:latin typeface="Now"/>
              </a:rPr>
              <a:t>Consider alternative Probation Delivery Units in Gwent (Caerphilly)</a:t>
            </a:r>
          </a:p>
          <a:p>
            <a:pPr marL="690881" lvl="1" indent="-345440">
              <a:lnSpc>
                <a:spcPts val="4480"/>
              </a:lnSpc>
              <a:buFont typeface="Arial"/>
              <a:buChar char="•"/>
            </a:pPr>
            <a:r>
              <a:rPr lang="en-US" sz="3200" dirty="0">
                <a:solidFill>
                  <a:srgbClr val="000000"/>
                </a:solidFill>
                <a:latin typeface="Now"/>
              </a:rPr>
              <a:t>Planning ongoing with HMPPS and other Health Board areas</a:t>
            </a:r>
          </a:p>
          <a:p>
            <a:pPr marL="690881" lvl="1" indent="-345440">
              <a:lnSpc>
                <a:spcPts val="4480"/>
              </a:lnSpc>
              <a:buFont typeface="Arial"/>
              <a:buChar char="•"/>
            </a:pPr>
            <a:r>
              <a:rPr lang="en-US" sz="3200" dirty="0">
                <a:solidFill>
                  <a:srgbClr val="000000"/>
                </a:solidFill>
                <a:latin typeface="Now"/>
              </a:rPr>
              <a:t>Opportunities for Probation Delivery Units as setting for other health and wellbeing interventions</a:t>
            </a:r>
          </a:p>
          <a:p>
            <a:pPr marL="345441" lvl="1">
              <a:lnSpc>
                <a:spcPts val="4480"/>
              </a:lnSpc>
            </a:pPr>
            <a:endParaRPr lang="en-US" sz="3200" dirty="0">
              <a:solidFill>
                <a:srgbClr val="000000"/>
              </a:solidFill>
              <a:latin typeface="Now"/>
            </a:endParaRPr>
          </a:p>
          <a:p>
            <a:pPr marL="345441" lvl="1">
              <a:lnSpc>
                <a:spcPts val="4480"/>
              </a:lnSpc>
            </a:pPr>
            <a:r>
              <a:rPr lang="en-US" sz="3200" dirty="0">
                <a:solidFill>
                  <a:srgbClr val="000000"/>
                </a:solidFill>
                <a:latin typeface="Now"/>
              </a:rPr>
              <a:t>Thanks to all involved in delivering </a:t>
            </a:r>
            <a:r>
              <a:rPr lang="en-US" sz="3200">
                <a:solidFill>
                  <a:srgbClr val="000000"/>
                </a:solidFill>
                <a:latin typeface="Now"/>
              </a:rPr>
              <a:t>the project:</a:t>
            </a:r>
            <a:endParaRPr lang="en-US" sz="3200" dirty="0">
              <a:solidFill>
                <a:srgbClr val="000000"/>
              </a:solidFill>
              <a:latin typeface="Now"/>
            </a:endParaRPr>
          </a:p>
          <a:p>
            <a:pPr marL="802641" lvl="1" indent="-457200">
              <a:lnSpc>
                <a:spcPts val="4480"/>
              </a:lnSpc>
              <a:buFontTx/>
              <a:buChar char="-"/>
            </a:pPr>
            <a:r>
              <a:rPr lang="en-US" sz="3200" dirty="0">
                <a:solidFill>
                  <a:srgbClr val="000000"/>
                </a:solidFill>
                <a:latin typeface="Now"/>
              </a:rPr>
              <a:t>Gavin Hardcastle </a:t>
            </a:r>
          </a:p>
          <a:p>
            <a:pPr marL="802641" lvl="1" indent="-457200">
              <a:lnSpc>
                <a:spcPts val="4480"/>
              </a:lnSpc>
              <a:buFontTx/>
              <a:buChar char="-"/>
            </a:pPr>
            <a:r>
              <a:rPr lang="en-US" sz="3200" dirty="0">
                <a:solidFill>
                  <a:srgbClr val="000000"/>
                </a:solidFill>
                <a:latin typeface="Now"/>
              </a:rPr>
              <a:t>Sadie </a:t>
            </a:r>
            <a:r>
              <a:rPr lang="en-US" sz="3200" dirty="0" err="1">
                <a:solidFill>
                  <a:srgbClr val="000000"/>
                </a:solidFill>
                <a:latin typeface="Now"/>
              </a:rPr>
              <a:t>FosterJohn</a:t>
            </a:r>
            <a:r>
              <a:rPr lang="en-US" sz="3200" dirty="0">
                <a:solidFill>
                  <a:srgbClr val="000000"/>
                </a:solidFill>
                <a:latin typeface="Now"/>
              </a:rPr>
              <a:t> from HMPPS</a:t>
            </a:r>
          </a:p>
          <a:p>
            <a:pPr marL="802641" lvl="1" indent="-457200">
              <a:lnSpc>
                <a:spcPts val="4480"/>
              </a:lnSpc>
              <a:buFontTx/>
              <a:buChar char="-"/>
            </a:pPr>
            <a:r>
              <a:rPr lang="en-US" sz="3200" dirty="0">
                <a:solidFill>
                  <a:srgbClr val="000000"/>
                </a:solidFill>
                <a:latin typeface="Now"/>
              </a:rPr>
              <a:t>Georgina O’Connor and Chris Lewis from GDAS</a:t>
            </a:r>
          </a:p>
          <a:p>
            <a:pPr marL="802641" lvl="1" indent="-457200">
              <a:lnSpc>
                <a:spcPts val="4480"/>
              </a:lnSpc>
              <a:buFontTx/>
              <a:buChar char="-"/>
            </a:pPr>
            <a:r>
              <a:rPr lang="en-US" sz="3200" dirty="0">
                <a:solidFill>
                  <a:srgbClr val="000000"/>
                </a:solidFill>
                <a:latin typeface="Now"/>
              </a:rPr>
              <a:t>Lisa, Sania and Ross from Health Protection</a:t>
            </a:r>
          </a:p>
          <a:p>
            <a:pPr marL="802641" lvl="1" indent="-457200">
              <a:lnSpc>
                <a:spcPts val="4480"/>
              </a:lnSpc>
              <a:buFontTx/>
              <a:buChar char="-"/>
            </a:pPr>
            <a:r>
              <a:rPr lang="en-US" sz="3200" dirty="0">
                <a:solidFill>
                  <a:srgbClr val="000000"/>
                </a:solidFill>
                <a:latin typeface="Now"/>
              </a:rPr>
              <a:t>HCSW from Sampling and Testing Team</a:t>
            </a:r>
          </a:p>
          <a:p>
            <a:pPr marL="690881" lvl="1" indent="-345440">
              <a:lnSpc>
                <a:spcPts val="4480"/>
              </a:lnSpc>
              <a:buFont typeface="Arial"/>
              <a:buChar char="•"/>
            </a:pPr>
            <a:endParaRPr lang="en-US" sz="3200" dirty="0">
              <a:solidFill>
                <a:srgbClr val="000000"/>
              </a:solidFill>
              <a:latin typeface="Now"/>
            </a:endParaRPr>
          </a:p>
          <a:p>
            <a:pPr algn="ctr">
              <a:lnSpc>
                <a:spcPts val="5880"/>
              </a:lnSpc>
              <a:spcBef>
                <a:spcPct val="0"/>
              </a:spcBef>
            </a:pPr>
            <a:endParaRPr lang="en-US" sz="3200" dirty="0">
              <a:solidFill>
                <a:srgbClr val="000000"/>
              </a:solidFill>
              <a:latin typeface="Now"/>
            </a:endParaRPr>
          </a:p>
        </p:txBody>
      </p:sp>
      <p:sp>
        <p:nvSpPr>
          <p:cNvPr id="6" name="Freeform 3">
            <a:extLst>
              <a:ext uri="{FF2B5EF4-FFF2-40B4-BE49-F238E27FC236}">
                <a16:creationId xmlns:a16="http://schemas.microsoft.com/office/drawing/2014/main" id="{D4FEBCA8-0CC7-4E46-B588-0B68F8EEA434}"/>
              </a:ext>
            </a:extLst>
          </p:cNvPr>
          <p:cNvSpPr/>
          <p:nvPr/>
        </p:nvSpPr>
        <p:spPr>
          <a:xfrm>
            <a:off x="13382090" y="8280346"/>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3"/>
            <a:stretch>
              <a:fillRect/>
            </a:stretch>
          </a:blipFill>
        </p:spPr>
      </p:sp>
    </p:spTree>
    <p:extLst>
      <p:ext uri="{BB962C8B-B14F-4D97-AF65-F5344CB8AC3E}">
        <p14:creationId xmlns:p14="http://schemas.microsoft.com/office/powerpoint/2010/main" val="847470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039481" y="8265967"/>
            <a:ext cx="4559986" cy="1678075"/>
          </a:xfrm>
          <a:custGeom>
            <a:avLst/>
            <a:gdLst/>
            <a:ahLst/>
            <a:cxnLst/>
            <a:rect l="l" t="t" r="r" b="b"/>
            <a:pathLst>
              <a:path w="4559986" h="1678075">
                <a:moveTo>
                  <a:pt x="0" y="0"/>
                </a:moveTo>
                <a:lnTo>
                  <a:pt x="4559986" y="0"/>
                </a:lnTo>
                <a:lnTo>
                  <a:pt x="4559986" y="1678074"/>
                </a:lnTo>
                <a:lnTo>
                  <a:pt x="0" y="1678074"/>
                </a:lnTo>
                <a:lnTo>
                  <a:pt x="0" y="0"/>
                </a:lnTo>
                <a:close/>
              </a:path>
            </a:pathLst>
          </a:custGeom>
          <a:blipFill>
            <a:blip r:embed="rId2"/>
            <a:stretch>
              <a:fillRect/>
            </a:stretch>
          </a:blipFill>
        </p:spPr>
      </p:sp>
      <p:sp>
        <p:nvSpPr>
          <p:cNvPr id="3" name="TextBox 3"/>
          <p:cNvSpPr txBox="1"/>
          <p:nvPr/>
        </p:nvSpPr>
        <p:spPr>
          <a:xfrm>
            <a:off x="5227736" y="436476"/>
            <a:ext cx="7832527"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Gwent approach to elimination</a:t>
            </a:r>
          </a:p>
        </p:txBody>
      </p:sp>
      <p:sp>
        <p:nvSpPr>
          <p:cNvPr id="4" name="TextBox 4"/>
          <p:cNvSpPr txBox="1"/>
          <p:nvPr/>
        </p:nvSpPr>
        <p:spPr>
          <a:xfrm>
            <a:off x="5029200" y="1146157"/>
            <a:ext cx="7832527" cy="622935"/>
          </a:xfrm>
          <a:prstGeom prst="rect">
            <a:avLst/>
          </a:prstGeom>
        </p:spPr>
        <p:txBody>
          <a:bodyPr lIns="0" tIns="0" rIns="0" bIns="0" rtlCol="0" anchor="t">
            <a:spAutoFit/>
          </a:bodyPr>
          <a:lstStyle/>
          <a:p>
            <a:pPr algn="ctr">
              <a:lnSpc>
                <a:spcPts val="5040"/>
              </a:lnSpc>
            </a:pPr>
            <a:r>
              <a:rPr lang="en-US" sz="3600" dirty="0">
                <a:solidFill>
                  <a:srgbClr val="000000"/>
                </a:solidFill>
                <a:latin typeface="Now Light"/>
              </a:rPr>
              <a:t>Key themes</a:t>
            </a:r>
          </a:p>
        </p:txBody>
      </p:sp>
      <p:sp>
        <p:nvSpPr>
          <p:cNvPr id="5" name="TextBox 5"/>
          <p:cNvSpPr txBox="1"/>
          <p:nvPr/>
        </p:nvSpPr>
        <p:spPr>
          <a:xfrm>
            <a:off x="762000" y="2294255"/>
            <a:ext cx="15828633" cy="5698490"/>
          </a:xfrm>
          <a:prstGeom prst="rect">
            <a:avLst/>
          </a:prstGeom>
        </p:spPr>
        <p:txBody>
          <a:bodyPr lIns="0" tIns="0" rIns="0" bIns="0" rtlCol="0" anchor="t">
            <a:spAutoFit/>
          </a:bodyPr>
          <a:lstStyle/>
          <a:p>
            <a:pPr>
              <a:lnSpc>
                <a:spcPts val="4060"/>
              </a:lnSpc>
            </a:pPr>
            <a:r>
              <a:rPr lang="en-US" sz="2900" dirty="0">
                <a:solidFill>
                  <a:srgbClr val="000000"/>
                </a:solidFill>
                <a:latin typeface="Now"/>
              </a:rPr>
              <a:t>1. Building </a:t>
            </a:r>
            <a:r>
              <a:rPr lang="en-US" sz="2900" dirty="0">
                <a:solidFill>
                  <a:srgbClr val="000000"/>
                </a:solidFill>
                <a:latin typeface="Now Bold"/>
              </a:rPr>
              <a:t>partnerships for collaborative working</a:t>
            </a:r>
            <a:r>
              <a:rPr lang="en-US" sz="2900" dirty="0">
                <a:solidFill>
                  <a:srgbClr val="000000"/>
                </a:solidFill>
                <a:latin typeface="Now"/>
              </a:rPr>
              <a:t> across health, social care and commissioned services and with communities (Addressing WHC Action 1 and 2)</a:t>
            </a:r>
          </a:p>
          <a:p>
            <a:pPr>
              <a:lnSpc>
                <a:spcPts val="4060"/>
              </a:lnSpc>
            </a:pPr>
            <a:r>
              <a:rPr lang="en-US" sz="2900" dirty="0">
                <a:solidFill>
                  <a:srgbClr val="000000"/>
                </a:solidFill>
                <a:latin typeface="Now"/>
              </a:rPr>
              <a:t>2. </a:t>
            </a:r>
            <a:r>
              <a:rPr lang="en-US" sz="2900" dirty="0">
                <a:solidFill>
                  <a:srgbClr val="000000"/>
                </a:solidFill>
                <a:latin typeface="Now Bold"/>
              </a:rPr>
              <a:t>Prevention of infection</a:t>
            </a:r>
            <a:r>
              <a:rPr lang="en-US" sz="2900" dirty="0">
                <a:solidFill>
                  <a:srgbClr val="000000"/>
                </a:solidFill>
                <a:latin typeface="Now"/>
              </a:rPr>
              <a:t> through hepatitis B vaccination and provision of clean injecting equipment (Addressing WHC Action 3)</a:t>
            </a:r>
          </a:p>
          <a:p>
            <a:pPr>
              <a:lnSpc>
                <a:spcPts val="4060"/>
              </a:lnSpc>
            </a:pPr>
            <a:r>
              <a:rPr lang="en-US" sz="2900" dirty="0">
                <a:solidFill>
                  <a:srgbClr val="000000"/>
                </a:solidFill>
                <a:latin typeface="Now"/>
              </a:rPr>
              <a:t>3. Increase </a:t>
            </a:r>
            <a:r>
              <a:rPr lang="en-US" sz="2900" dirty="0">
                <a:solidFill>
                  <a:srgbClr val="000000"/>
                </a:solidFill>
                <a:latin typeface="Now Bold"/>
              </a:rPr>
              <a:t>testing in groups who are at greatest risk</a:t>
            </a:r>
            <a:r>
              <a:rPr lang="en-US" sz="2900" dirty="0">
                <a:solidFill>
                  <a:srgbClr val="000000"/>
                </a:solidFill>
                <a:latin typeface="Now"/>
              </a:rPr>
              <a:t> of hepatitis B and C infection through flexible testing models and </a:t>
            </a:r>
            <a:r>
              <a:rPr lang="en-US" sz="2900" dirty="0">
                <a:solidFill>
                  <a:srgbClr val="000000"/>
                </a:solidFill>
                <a:latin typeface="Now Bold"/>
              </a:rPr>
              <a:t>increased awareness of risk factors for infection</a:t>
            </a:r>
            <a:r>
              <a:rPr lang="en-US" sz="2900" dirty="0">
                <a:solidFill>
                  <a:srgbClr val="000000"/>
                </a:solidFill>
                <a:latin typeface="Now"/>
              </a:rPr>
              <a:t> (Addressing WHC Action 4, 5, 6, 7 and 9)</a:t>
            </a:r>
          </a:p>
          <a:p>
            <a:pPr>
              <a:lnSpc>
                <a:spcPts val="4060"/>
              </a:lnSpc>
            </a:pPr>
            <a:r>
              <a:rPr lang="en-US" sz="2900" dirty="0">
                <a:solidFill>
                  <a:srgbClr val="000000"/>
                </a:solidFill>
                <a:latin typeface="Now"/>
              </a:rPr>
              <a:t>4. Improving access to treatment through </a:t>
            </a:r>
            <a:r>
              <a:rPr lang="en-US" sz="2900" dirty="0">
                <a:solidFill>
                  <a:srgbClr val="000000"/>
                </a:solidFill>
                <a:latin typeface="Now Bold"/>
              </a:rPr>
              <a:t>flexible treatment models</a:t>
            </a:r>
            <a:r>
              <a:rPr lang="en-US" sz="2900" dirty="0">
                <a:solidFill>
                  <a:srgbClr val="000000"/>
                </a:solidFill>
                <a:latin typeface="Now"/>
              </a:rPr>
              <a:t> (Addressing Action 8, 10 and 11)</a:t>
            </a:r>
          </a:p>
          <a:p>
            <a:pPr>
              <a:lnSpc>
                <a:spcPts val="4060"/>
              </a:lnSpc>
            </a:pPr>
            <a:r>
              <a:rPr lang="en-US" sz="2900" dirty="0">
                <a:solidFill>
                  <a:srgbClr val="000000"/>
                </a:solidFill>
                <a:latin typeface="Now"/>
              </a:rPr>
              <a:t>5. Develop our </a:t>
            </a:r>
            <a:r>
              <a:rPr lang="en-US" sz="2900" dirty="0">
                <a:solidFill>
                  <a:srgbClr val="000000"/>
                </a:solidFill>
                <a:latin typeface="Now Bold"/>
              </a:rPr>
              <a:t>understanding of our local data</a:t>
            </a:r>
            <a:r>
              <a:rPr lang="en-US" sz="2900" dirty="0">
                <a:solidFill>
                  <a:srgbClr val="000000"/>
                </a:solidFill>
                <a:latin typeface="Now"/>
              </a:rPr>
              <a:t> to identify those at greatest risk and target interventions at those at greatest need (Addressing WHC Action 12 and 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5309893" y="4695466"/>
            <a:ext cx="2681263" cy="1680688"/>
          </a:xfrm>
          <a:custGeom>
            <a:avLst/>
            <a:gdLst/>
            <a:ahLst/>
            <a:cxnLst/>
            <a:rect l="l" t="t" r="r" b="b"/>
            <a:pathLst>
              <a:path w="2681263" h="1680688">
                <a:moveTo>
                  <a:pt x="0" y="0"/>
                </a:moveTo>
                <a:lnTo>
                  <a:pt x="2681263" y="0"/>
                </a:lnTo>
                <a:lnTo>
                  <a:pt x="2681263" y="1680688"/>
                </a:lnTo>
                <a:lnTo>
                  <a:pt x="0" y="1680688"/>
                </a:lnTo>
                <a:lnTo>
                  <a:pt x="0" y="0"/>
                </a:lnTo>
                <a:close/>
              </a:path>
            </a:pathLst>
          </a:custGeom>
          <a:blipFill>
            <a:blip r:embed="rId2"/>
            <a:stretch>
              <a:fillRect t="-10132" r="-1700" b="-10132"/>
            </a:stretch>
          </a:blipFill>
        </p:spPr>
      </p:sp>
      <p:sp>
        <p:nvSpPr>
          <p:cNvPr id="3" name="Freeform 3"/>
          <p:cNvSpPr/>
          <p:nvPr/>
        </p:nvSpPr>
        <p:spPr>
          <a:xfrm>
            <a:off x="13431170" y="8099569"/>
            <a:ext cx="4559986" cy="1678075"/>
          </a:xfrm>
          <a:custGeom>
            <a:avLst/>
            <a:gdLst/>
            <a:ahLst/>
            <a:cxnLst/>
            <a:rect l="l" t="t" r="r" b="b"/>
            <a:pathLst>
              <a:path w="4559986" h="1678075">
                <a:moveTo>
                  <a:pt x="0" y="0"/>
                </a:moveTo>
                <a:lnTo>
                  <a:pt x="4559986" y="0"/>
                </a:lnTo>
                <a:lnTo>
                  <a:pt x="4559986" y="1678074"/>
                </a:lnTo>
                <a:lnTo>
                  <a:pt x="0" y="1678074"/>
                </a:lnTo>
                <a:lnTo>
                  <a:pt x="0" y="0"/>
                </a:lnTo>
                <a:close/>
              </a:path>
            </a:pathLst>
          </a:custGeom>
          <a:blipFill>
            <a:blip r:embed="rId3"/>
            <a:stretch>
              <a:fillRect/>
            </a:stretch>
          </a:blipFill>
        </p:spPr>
      </p:sp>
      <p:sp>
        <p:nvSpPr>
          <p:cNvPr id="4" name="TextBox 4"/>
          <p:cNvSpPr txBox="1"/>
          <p:nvPr/>
        </p:nvSpPr>
        <p:spPr>
          <a:xfrm>
            <a:off x="2835312" y="914400"/>
            <a:ext cx="12942540"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Key theme: Increase testing within high-risk groups</a:t>
            </a:r>
          </a:p>
        </p:txBody>
      </p:sp>
      <p:sp>
        <p:nvSpPr>
          <p:cNvPr id="5" name="TextBox 5"/>
          <p:cNvSpPr txBox="1"/>
          <p:nvPr/>
        </p:nvSpPr>
        <p:spPr>
          <a:xfrm>
            <a:off x="325165" y="2894757"/>
            <a:ext cx="17962835" cy="4016421"/>
          </a:xfrm>
          <a:prstGeom prst="rect">
            <a:avLst/>
          </a:prstGeom>
        </p:spPr>
        <p:txBody>
          <a:bodyPr lIns="0" tIns="0" rIns="0" bIns="0" rtlCol="0" anchor="t">
            <a:spAutoFit/>
          </a:bodyPr>
          <a:lstStyle/>
          <a:p>
            <a:pPr algn="ctr">
              <a:lnSpc>
                <a:spcPts val="4480"/>
              </a:lnSpc>
            </a:pPr>
            <a:endParaRPr dirty="0"/>
          </a:p>
          <a:p>
            <a:pPr marL="690881" lvl="1" indent="-345440" algn="ctr">
              <a:lnSpc>
                <a:spcPts val="4480"/>
              </a:lnSpc>
              <a:buFont typeface="Arial"/>
              <a:buChar char="•"/>
            </a:pPr>
            <a:r>
              <a:rPr lang="en-US" sz="3200" dirty="0">
                <a:solidFill>
                  <a:srgbClr val="000000"/>
                </a:solidFill>
                <a:latin typeface="Now"/>
              </a:rPr>
              <a:t>Joint Recovery Plan identified settings of custody suites, probation services and prisons</a:t>
            </a:r>
          </a:p>
          <a:p>
            <a:pPr marL="690881" lvl="1" indent="-345440">
              <a:lnSpc>
                <a:spcPts val="4480"/>
              </a:lnSpc>
              <a:buFont typeface="Arial"/>
              <a:buChar char="•"/>
            </a:pPr>
            <a:r>
              <a:rPr lang="en-US" sz="3200" dirty="0">
                <a:solidFill>
                  <a:srgbClr val="000000"/>
                </a:solidFill>
                <a:latin typeface="Now"/>
              </a:rPr>
              <a:t>Developed partnership with HMPPS through Health and Justice Partnership Coordinator</a:t>
            </a:r>
          </a:p>
          <a:p>
            <a:pPr marL="690881" lvl="1" indent="-345440">
              <a:lnSpc>
                <a:spcPts val="4480"/>
              </a:lnSpc>
              <a:buFont typeface="Arial"/>
              <a:buChar char="•"/>
            </a:pPr>
            <a:r>
              <a:rPr lang="en-US" sz="3200" dirty="0">
                <a:solidFill>
                  <a:srgbClr val="000000"/>
                </a:solidFill>
                <a:latin typeface="Now"/>
              </a:rPr>
              <a:t>Standing on the shoulders of Swansea Bay Probation Delivery Unit pilot</a:t>
            </a:r>
          </a:p>
          <a:p>
            <a:pPr marL="690881" lvl="1" indent="-345440">
              <a:lnSpc>
                <a:spcPts val="4480"/>
              </a:lnSpc>
              <a:buFont typeface="Arial"/>
              <a:buChar char="•"/>
            </a:pPr>
            <a:r>
              <a:rPr lang="en-US" sz="3200" dirty="0">
                <a:solidFill>
                  <a:srgbClr val="000000"/>
                </a:solidFill>
                <a:latin typeface="Now"/>
              </a:rPr>
              <a:t>High intensity testing event</a:t>
            </a:r>
          </a:p>
          <a:p>
            <a:pPr marL="690881" lvl="1" indent="-345440" algn="l">
              <a:lnSpc>
                <a:spcPts val="4480"/>
              </a:lnSpc>
              <a:buFont typeface="Arial"/>
              <a:buChar char="•"/>
            </a:pPr>
            <a:r>
              <a:rPr lang="en-US" sz="3200" dirty="0">
                <a:solidFill>
                  <a:srgbClr val="000000"/>
                </a:solidFill>
                <a:latin typeface="Now"/>
              </a:rPr>
              <a:t>Explore Probation Delivery Unit as setting for healthcare intervention </a:t>
            </a:r>
          </a:p>
        </p:txBody>
      </p:sp>
      <p:sp>
        <p:nvSpPr>
          <p:cNvPr id="6" name="TextBox 6"/>
          <p:cNvSpPr txBox="1"/>
          <p:nvPr/>
        </p:nvSpPr>
        <p:spPr>
          <a:xfrm>
            <a:off x="3438066" y="1800279"/>
            <a:ext cx="11737032" cy="684483"/>
          </a:xfrm>
          <a:prstGeom prst="rect">
            <a:avLst/>
          </a:prstGeom>
        </p:spPr>
        <p:txBody>
          <a:bodyPr lIns="0" tIns="0" rIns="0" bIns="0" rtlCol="0" anchor="t">
            <a:spAutoFit/>
          </a:bodyPr>
          <a:lstStyle/>
          <a:p>
            <a:pPr algn="ctr">
              <a:lnSpc>
                <a:spcPts val="5698"/>
              </a:lnSpc>
              <a:spcBef>
                <a:spcPct val="0"/>
              </a:spcBef>
            </a:pPr>
            <a:r>
              <a:rPr lang="en-US" sz="3600" b="1" dirty="0">
                <a:solidFill>
                  <a:srgbClr val="7030A0"/>
                </a:solidFill>
                <a:latin typeface="Now Light"/>
              </a:rPr>
              <a:t>People in contact with criminal justice system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185604" y="3940673"/>
            <a:ext cx="9639284" cy="4324892"/>
          </a:xfrm>
          <a:custGeom>
            <a:avLst/>
            <a:gdLst/>
            <a:ahLst/>
            <a:cxnLst/>
            <a:rect l="l" t="t" r="r" b="b"/>
            <a:pathLst>
              <a:path w="9639284" h="4324892">
                <a:moveTo>
                  <a:pt x="0" y="0"/>
                </a:moveTo>
                <a:lnTo>
                  <a:pt x="9639284" y="0"/>
                </a:lnTo>
                <a:lnTo>
                  <a:pt x="9639284" y="4324892"/>
                </a:lnTo>
                <a:lnTo>
                  <a:pt x="0" y="4324892"/>
                </a:lnTo>
                <a:lnTo>
                  <a:pt x="0" y="0"/>
                </a:lnTo>
                <a:close/>
              </a:path>
            </a:pathLst>
          </a:custGeom>
          <a:blipFill>
            <a:blip r:embed="rId2"/>
            <a:stretch>
              <a:fillRect/>
            </a:stretch>
          </a:blipFill>
        </p:spPr>
      </p:sp>
      <p:sp>
        <p:nvSpPr>
          <p:cNvPr id="3" name="Freeform 3"/>
          <p:cNvSpPr/>
          <p:nvPr/>
        </p:nvSpPr>
        <p:spPr>
          <a:xfrm>
            <a:off x="13337750" y="8265565"/>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3"/>
            <a:stretch>
              <a:fillRect/>
            </a:stretch>
          </a:blipFill>
        </p:spPr>
      </p:sp>
      <p:sp>
        <p:nvSpPr>
          <p:cNvPr id="4" name="TextBox 4"/>
          <p:cNvSpPr txBox="1"/>
          <p:nvPr/>
        </p:nvSpPr>
        <p:spPr>
          <a:xfrm>
            <a:off x="6510732" y="1068777"/>
            <a:ext cx="3758952"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Why Newport?</a:t>
            </a:r>
          </a:p>
        </p:txBody>
      </p:sp>
      <p:sp>
        <p:nvSpPr>
          <p:cNvPr id="5" name="TextBox 5"/>
          <p:cNvSpPr txBox="1"/>
          <p:nvPr/>
        </p:nvSpPr>
        <p:spPr>
          <a:xfrm>
            <a:off x="2166778" y="2292000"/>
            <a:ext cx="14454364" cy="1109345"/>
          </a:xfrm>
          <a:prstGeom prst="rect">
            <a:avLst/>
          </a:prstGeom>
        </p:spPr>
        <p:txBody>
          <a:bodyPr lIns="0" tIns="0" rIns="0" bIns="0" rtlCol="0" anchor="t">
            <a:spAutoFit/>
          </a:bodyPr>
          <a:lstStyle/>
          <a:p>
            <a:pPr marL="690881" lvl="1" indent="-345440">
              <a:lnSpc>
                <a:spcPts val="4480"/>
              </a:lnSpc>
              <a:buFont typeface="Arial"/>
              <a:buChar char="•"/>
            </a:pPr>
            <a:r>
              <a:rPr lang="en-US" sz="3200">
                <a:solidFill>
                  <a:srgbClr val="000000"/>
                </a:solidFill>
                <a:latin typeface="Now Light"/>
              </a:rPr>
              <a:t>Highest numbers and rates of people with Hep C in ABUHB</a:t>
            </a:r>
          </a:p>
          <a:p>
            <a:pPr marL="690881" lvl="1" indent="-345440">
              <a:lnSpc>
                <a:spcPts val="4480"/>
              </a:lnSpc>
              <a:spcBef>
                <a:spcPct val="0"/>
              </a:spcBef>
              <a:buFont typeface="Arial"/>
              <a:buChar char="•"/>
            </a:pPr>
            <a:r>
              <a:rPr lang="en-US" sz="3200">
                <a:solidFill>
                  <a:srgbClr val="000000"/>
                </a:solidFill>
                <a:latin typeface="Now Light"/>
              </a:rPr>
              <a:t>Highest footfall within Probation Delivery Unit in ABUHB areas</a:t>
            </a:r>
          </a:p>
        </p:txBody>
      </p:sp>
      <p:grpSp>
        <p:nvGrpSpPr>
          <p:cNvPr id="6" name="Group 6"/>
          <p:cNvGrpSpPr/>
          <p:nvPr/>
        </p:nvGrpSpPr>
        <p:grpSpPr>
          <a:xfrm>
            <a:off x="7918132" y="6175058"/>
            <a:ext cx="5750242" cy="479107"/>
            <a:chOff x="0" y="0"/>
            <a:chExt cx="7666990" cy="638810"/>
          </a:xfrm>
        </p:grpSpPr>
        <p:sp>
          <p:nvSpPr>
            <p:cNvPr id="7" name="Freeform 7"/>
            <p:cNvSpPr/>
            <p:nvPr/>
          </p:nvSpPr>
          <p:spPr>
            <a:xfrm>
              <a:off x="-17780" y="-39370"/>
              <a:ext cx="7715250" cy="645160"/>
            </a:xfrm>
            <a:custGeom>
              <a:avLst/>
              <a:gdLst/>
              <a:ahLst/>
              <a:cxnLst/>
              <a:rect l="l" t="t" r="r" b="b"/>
              <a:pathLst>
                <a:path w="7715250" h="645160">
                  <a:moveTo>
                    <a:pt x="101600" y="91440"/>
                  </a:moveTo>
                  <a:cubicBezTo>
                    <a:pt x="668020" y="140970"/>
                    <a:pt x="828040" y="146050"/>
                    <a:pt x="1032510" y="149860"/>
                  </a:cubicBezTo>
                  <a:cubicBezTo>
                    <a:pt x="1314450" y="154940"/>
                    <a:pt x="1808480" y="157480"/>
                    <a:pt x="2038350" y="149860"/>
                  </a:cubicBezTo>
                  <a:cubicBezTo>
                    <a:pt x="2159000" y="146050"/>
                    <a:pt x="2174240" y="135890"/>
                    <a:pt x="2312670" y="130810"/>
                  </a:cubicBezTo>
                  <a:cubicBezTo>
                    <a:pt x="2741930" y="115570"/>
                    <a:pt x="4333240" y="118110"/>
                    <a:pt x="4955540" y="130810"/>
                  </a:cubicBezTo>
                  <a:cubicBezTo>
                    <a:pt x="5295900" y="137160"/>
                    <a:pt x="5482590" y="156210"/>
                    <a:pt x="5745480" y="162560"/>
                  </a:cubicBezTo>
                  <a:cubicBezTo>
                    <a:pt x="6005830" y="168910"/>
                    <a:pt x="6292850" y="181610"/>
                    <a:pt x="6523990" y="170180"/>
                  </a:cubicBezTo>
                  <a:cubicBezTo>
                    <a:pt x="6710680" y="160020"/>
                    <a:pt x="6852920" y="124460"/>
                    <a:pt x="7029450" y="111760"/>
                  </a:cubicBezTo>
                  <a:cubicBezTo>
                    <a:pt x="7222490" y="97790"/>
                    <a:pt x="7539990" y="0"/>
                    <a:pt x="7633970" y="90170"/>
                  </a:cubicBezTo>
                  <a:cubicBezTo>
                    <a:pt x="7715250" y="168910"/>
                    <a:pt x="7715250" y="463550"/>
                    <a:pt x="7633970" y="547370"/>
                  </a:cubicBezTo>
                  <a:cubicBezTo>
                    <a:pt x="7539990" y="645160"/>
                    <a:pt x="7189470" y="553720"/>
                    <a:pt x="7031990" y="568960"/>
                  </a:cubicBezTo>
                  <a:cubicBezTo>
                    <a:pt x="6929120" y="579120"/>
                    <a:pt x="6864350" y="601980"/>
                    <a:pt x="6779260" y="612140"/>
                  </a:cubicBezTo>
                  <a:cubicBezTo>
                    <a:pt x="6694170" y="621030"/>
                    <a:pt x="6630670" y="623570"/>
                    <a:pt x="6523990" y="627380"/>
                  </a:cubicBezTo>
                  <a:cubicBezTo>
                    <a:pt x="6342380" y="631190"/>
                    <a:pt x="6040120" y="628650"/>
                    <a:pt x="5787390" y="622300"/>
                  </a:cubicBezTo>
                  <a:cubicBezTo>
                    <a:pt x="5518150" y="615950"/>
                    <a:pt x="5312410" y="594360"/>
                    <a:pt x="4955540" y="588010"/>
                  </a:cubicBezTo>
                  <a:cubicBezTo>
                    <a:pt x="4311650" y="574040"/>
                    <a:pt x="2687320" y="574040"/>
                    <a:pt x="2246630" y="589280"/>
                  </a:cubicBezTo>
                  <a:cubicBezTo>
                    <a:pt x="2103120" y="593090"/>
                    <a:pt x="2078990" y="603250"/>
                    <a:pt x="1963420" y="607060"/>
                  </a:cubicBezTo>
                  <a:cubicBezTo>
                    <a:pt x="1779270" y="613410"/>
                    <a:pt x="1489710" y="610870"/>
                    <a:pt x="1247140" y="607060"/>
                  </a:cubicBezTo>
                  <a:cubicBezTo>
                    <a:pt x="998220" y="603250"/>
                    <a:pt x="702310" y="598170"/>
                    <a:pt x="486410" y="586740"/>
                  </a:cubicBezTo>
                  <a:cubicBezTo>
                    <a:pt x="326390" y="577850"/>
                    <a:pt x="135890" y="628650"/>
                    <a:pt x="68580" y="552450"/>
                  </a:cubicBezTo>
                  <a:cubicBezTo>
                    <a:pt x="0" y="471170"/>
                    <a:pt x="101600" y="91440"/>
                    <a:pt x="101600" y="91440"/>
                  </a:cubicBezTo>
                </a:path>
              </a:pathLst>
            </a:custGeom>
            <a:solidFill>
              <a:srgbClr val="827AF5">
                <a:alpha val="49804"/>
              </a:srgbClr>
            </a:solidFill>
            <a:ln cap="sq">
              <a:noFill/>
              <a:prstDash val="solid"/>
              <a:miter/>
            </a:ln>
          </p:spPr>
        </p:sp>
      </p:grpSp>
      <p:grpSp>
        <p:nvGrpSpPr>
          <p:cNvPr id="8" name="Group 8"/>
          <p:cNvGrpSpPr/>
          <p:nvPr/>
        </p:nvGrpSpPr>
        <p:grpSpPr>
          <a:xfrm>
            <a:off x="8020050" y="6530340"/>
            <a:ext cx="5735003" cy="463868"/>
            <a:chOff x="0" y="0"/>
            <a:chExt cx="7646670" cy="618490"/>
          </a:xfrm>
        </p:grpSpPr>
        <p:sp>
          <p:nvSpPr>
            <p:cNvPr id="9" name="Freeform 9"/>
            <p:cNvSpPr/>
            <p:nvPr/>
          </p:nvSpPr>
          <p:spPr>
            <a:xfrm>
              <a:off x="-6350" y="30480"/>
              <a:ext cx="7636510" cy="558800"/>
            </a:xfrm>
            <a:custGeom>
              <a:avLst/>
              <a:gdLst/>
              <a:ahLst/>
              <a:cxnLst/>
              <a:rect l="l" t="t" r="r" b="b"/>
              <a:pathLst>
                <a:path w="7636510" h="558800">
                  <a:moveTo>
                    <a:pt x="57150" y="39370"/>
                  </a:moveTo>
                  <a:cubicBezTo>
                    <a:pt x="1464310" y="71120"/>
                    <a:pt x="4043680" y="77470"/>
                    <a:pt x="4545330" y="59690"/>
                  </a:cubicBezTo>
                  <a:cubicBezTo>
                    <a:pt x="4668520" y="55880"/>
                    <a:pt x="4668520" y="46990"/>
                    <a:pt x="4773930" y="43180"/>
                  </a:cubicBezTo>
                  <a:cubicBezTo>
                    <a:pt x="5017770" y="34290"/>
                    <a:pt x="5661660" y="46990"/>
                    <a:pt x="5972810" y="39370"/>
                  </a:cubicBezTo>
                  <a:cubicBezTo>
                    <a:pt x="6170930" y="35560"/>
                    <a:pt x="6330950" y="5080"/>
                    <a:pt x="6460490" y="20320"/>
                  </a:cubicBezTo>
                  <a:cubicBezTo>
                    <a:pt x="6549390" y="31750"/>
                    <a:pt x="6590030" y="71120"/>
                    <a:pt x="6681470" y="83820"/>
                  </a:cubicBezTo>
                  <a:cubicBezTo>
                    <a:pt x="6817360" y="102870"/>
                    <a:pt x="7047230" y="83820"/>
                    <a:pt x="7204710" y="78740"/>
                  </a:cubicBezTo>
                  <a:cubicBezTo>
                    <a:pt x="7336790" y="74930"/>
                    <a:pt x="7500620" y="0"/>
                    <a:pt x="7564120" y="59690"/>
                  </a:cubicBezTo>
                  <a:cubicBezTo>
                    <a:pt x="7636510" y="127000"/>
                    <a:pt x="7545070" y="511810"/>
                    <a:pt x="7565390" y="516890"/>
                  </a:cubicBezTo>
                  <a:cubicBezTo>
                    <a:pt x="7574280" y="519430"/>
                    <a:pt x="7609840" y="459740"/>
                    <a:pt x="7602220" y="449580"/>
                  </a:cubicBezTo>
                  <a:cubicBezTo>
                    <a:pt x="7585710" y="431800"/>
                    <a:pt x="7439660" y="519430"/>
                    <a:pt x="7332980" y="535940"/>
                  </a:cubicBezTo>
                  <a:cubicBezTo>
                    <a:pt x="7186930" y="558800"/>
                    <a:pt x="6946900" y="546100"/>
                    <a:pt x="6794500" y="534670"/>
                  </a:cubicBezTo>
                  <a:cubicBezTo>
                    <a:pt x="6681470" y="525780"/>
                    <a:pt x="6592570" y="499110"/>
                    <a:pt x="6499860" y="490220"/>
                  </a:cubicBezTo>
                  <a:cubicBezTo>
                    <a:pt x="6416040" y="483870"/>
                    <a:pt x="6374130" y="485140"/>
                    <a:pt x="6261100" y="485140"/>
                  </a:cubicBezTo>
                  <a:cubicBezTo>
                    <a:pt x="5980430" y="482600"/>
                    <a:pt x="5080000" y="488950"/>
                    <a:pt x="4794250" y="500380"/>
                  </a:cubicBezTo>
                  <a:cubicBezTo>
                    <a:pt x="4677410" y="505460"/>
                    <a:pt x="4678680" y="511810"/>
                    <a:pt x="4545330" y="516890"/>
                  </a:cubicBezTo>
                  <a:cubicBezTo>
                    <a:pt x="4009390" y="534670"/>
                    <a:pt x="1047750" y="535940"/>
                    <a:pt x="488950" y="515620"/>
                  </a:cubicBezTo>
                  <a:cubicBezTo>
                    <a:pt x="344170" y="510540"/>
                    <a:pt x="294640" y="499110"/>
                    <a:pt x="214630" y="496570"/>
                  </a:cubicBezTo>
                  <a:cubicBezTo>
                    <a:pt x="154940" y="495300"/>
                    <a:pt x="90170" y="533400"/>
                    <a:pt x="57150" y="501650"/>
                  </a:cubicBezTo>
                  <a:cubicBezTo>
                    <a:pt x="0" y="447040"/>
                    <a:pt x="57150" y="39370"/>
                    <a:pt x="57150" y="39370"/>
                  </a:cubicBezTo>
                </a:path>
              </a:pathLst>
            </a:custGeom>
            <a:solidFill>
              <a:srgbClr val="827AF5">
                <a:alpha val="49804"/>
              </a:srgbClr>
            </a:solidFill>
            <a:ln cap="sq">
              <a:noFill/>
              <a:prstDash val="solid"/>
              <a:miter/>
            </a:ln>
          </p:spPr>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443464" y="2825065"/>
            <a:ext cx="15578435" cy="5887344"/>
          </a:xfrm>
          <a:prstGeom prst="rect">
            <a:avLst/>
          </a:prstGeom>
        </p:spPr>
        <p:txBody>
          <a:bodyPr lIns="0" tIns="0" rIns="0" bIns="0" rtlCol="0" anchor="t">
            <a:spAutoFit/>
          </a:bodyPr>
          <a:lstStyle/>
          <a:p>
            <a:pPr marL="721067" lvl="1" indent="-360533">
              <a:lnSpc>
                <a:spcPts val="4675"/>
              </a:lnSpc>
              <a:buFont typeface="Arial"/>
              <a:buChar char="•"/>
            </a:pPr>
            <a:r>
              <a:rPr lang="en-US" sz="3339" dirty="0">
                <a:solidFill>
                  <a:srgbClr val="000000"/>
                </a:solidFill>
                <a:latin typeface="Now"/>
              </a:rPr>
              <a:t>Initial conversations summer 2023</a:t>
            </a:r>
          </a:p>
          <a:p>
            <a:pPr marL="721067" lvl="1" indent="-360533">
              <a:lnSpc>
                <a:spcPts val="4675"/>
              </a:lnSpc>
              <a:buFont typeface="Arial"/>
              <a:buChar char="•"/>
            </a:pPr>
            <a:r>
              <a:rPr lang="en-US" sz="3339" dirty="0">
                <a:solidFill>
                  <a:srgbClr val="000000"/>
                </a:solidFill>
                <a:latin typeface="Now"/>
              </a:rPr>
              <a:t>Detailed planning October/November 2023</a:t>
            </a:r>
          </a:p>
          <a:p>
            <a:pPr marL="721067" lvl="1" indent="-360533">
              <a:lnSpc>
                <a:spcPts val="4675"/>
              </a:lnSpc>
              <a:buFont typeface="Arial"/>
              <a:buChar char="•"/>
            </a:pPr>
            <a:r>
              <a:rPr lang="en-US" sz="3339" dirty="0">
                <a:solidFill>
                  <a:srgbClr val="000000"/>
                </a:solidFill>
                <a:latin typeface="Now"/>
              </a:rPr>
              <a:t>Key members of team:</a:t>
            </a:r>
          </a:p>
          <a:p>
            <a:pPr marL="1442133" lvl="2" indent="-480711">
              <a:lnSpc>
                <a:spcPts val="4675"/>
              </a:lnSpc>
              <a:buFont typeface="Arial"/>
              <a:buChar char="⚬"/>
            </a:pPr>
            <a:r>
              <a:rPr lang="en-US" sz="3339" dirty="0">
                <a:solidFill>
                  <a:srgbClr val="000000"/>
                </a:solidFill>
                <a:latin typeface="Now"/>
              </a:rPr>
              <a:t>ABUHB - BBV Clinical Specialist, Health Protection Team, Public Health</a:t>
            </a:r>
          </a:p>
          <a:p>
            <a:pPr marL="1442133" lvl="2" indent="-480711">
              <a:lnSpc>
                <a:spcPts val="4675"/>
              </a:lnSpc>
              <a:buFont typeface="Arial"/>
              <a:buChar char="⚬"/>
            </a:pPr>
            <a:r>
              <a:rPr lang="en-US" sz="3339" dirty="0">
                <a:solidFill>
                  <a:srgbClr val="000000"/>
                </a:solidFill>
                <a:latin typeface="Now"/>
              </a:rPr>
              <a:t>Gwent Drug and Alcohol services - BBV Clinical Lead and Criminal Justice service</a:t>
            </a:r>
          </a:p>
          <a:p>
            <a:pPr marL="1442133" lvl="2" indent="-480711">
              <a:lnSpc>
                <a:spcPts val="4675"/>
              </a:lnSpc>
              <a:buFont typeface="Arial"/>
              <a:buChar char="⚬"/>
            </a:pPr>
            <a:r>
              <a:rPr lang="en-US" sz="3339" dirty="0">
                <a:solidFill>
                  <a:srgbClr val="000000"/>
                </a:solidFill>
                <a:latin typeface="Now"/>
              </a:rPr>
              <a:t>HMPPS - Health and Wellbeing Partnership Coordinator</a:t>
            </a:r>
          </a:p>
          <a:p>
            <a:pPr marL="721067" lvl="1" indent="-360533">
              <a:lnSpc>
                <a:spcPts val="4675"/>
              </a:lnSpc>
              <a:buFont typeface="Arial"/>
              <a:buChar char="•"/>
            </a:pPr>
            <a:r>
              <a:rPr lang="en-US" sz="3339" dirty="0">
                <a:solidFill>
                  <a:srgbClr val="4F00A3"/>
                </a:solidFill>
                <a:latin typeface="Now Bold"/>
              </a:rPr>
              <a:t>Pilot to run for four weeks from 8 January to 2 February 2024</a:t>
            </a:r>
          </a:p>
          <a:p>
            <a:pPr>
              <a:lnSpc>
                <a:spcPts val="4675"/>
              </a:lnSpc>
            </a:pPr>
            <a:endParaRPr lang="en-US" sz="3339" dirty="0">
              <a:solidFill>
                <a:srgbClr val="4F00A3"/>
              </a:solidFill>
              <a:latin typeface="Now Bold"/>
            </a:endParaRPr>
          </a:p>
        </p:txBody>
      </p:sp>
      <p:sp>
        <p:nvSpPr>
          <p:cNvPr id="3" name="Freeform 3"/>
          <p:cNvSpPr/>
          <p:nvPr/>
        </p:nvSpPr>
        <p:spPr>
          <a:xfrm>
            <a:off x="13515113" y="8419263"/>
            <a:ext cx="4559986" cy="1678075"/>
          </a:xfrm>
          <a:custGeom>
            <a:avLst/>
            <a:gdLst/>
            <a:ahLst/>
            <a:cxnLst/>
            <a:rect l="l" t="t" r="r" b="b"/>
            <a:pathLst>
              <a:path w="4559986" h="1678075">
                <a:moveTo>
                  <a:pt x="0" y="0"/>
                </a:moveTo>
                <a:lnTo>
                  <a:pt x="4559986" y="0"/>
                </a:lnTo>
                <a:lnTo>
                  <a:pt x="4559986" y="1678074"/>
                </a:lnTo>
                <a:lnTo>
                  <a:pt x="0" y="1678074"/>
                </a:lnTo>
                <a:lnTo>
                  <a:pt x="0" y="0"/>
                </a:lnTo>
                <a:close/>
              </a:path>
            </a:pathLst>
          </a:custGeom>
          <a:blipFill>
            <a:blip r:embed="rId2"/>
            <a:stretch>
              <a:fillRect/>
            </a:stretch>
          </a:blipFill>
        </p:spPr>
      </p:sp>
      <p:sp>
        <p:nvSpPr>
          <p:cNvPr id="4" name="TextBox 4"/>
          <p:cNvSpPr txBox="1"/>
          <p:nvPr/>
        </p:nvSpPr>
        <p:spPr>
          <a:xfrm>
            <a:off x="1680865" y="914400"/>
            <a:ext cx="14926270"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Key theme: Building partnerships for collaborative working</a:t>
            </a:r>
          </a:p>
        </p:txBody>
      </p:sp>
      <p:sp>
        <p:nvSpPr>
          <p:cNvPr id="5" name="TextBox 5"/>
          <p:cNvSpPr txBox="1"/>
          <p:nvPr/>
        </p:nvSpPr>
        <p:spPr>
          <a:xfrm>
            <a:off x="1769546" y="1750848"/>
            <a:ext cx="14926270" cy="622935"/>
          </a:xfrm>
          <a:prstGeom prst="rect">
            <a:avLst/>
          </a:prstGeom>
        </p:spPr>
        <p:txBody>
          <a:bodyPr lIns="0" tIns="0" rIns="0" bIns="0" rtlCol="0" anchor="t">
            <a:spAutoFit/>
          </a:bodyPr>
          <a:lstStyle/>
          <a:p>
            <a:pPr algn="ctr">
              <a:lnSpc>
                <a:spcPts val="5040"/>
              </a:lnSpc>
            </a:pPr>
            <a:r>
              <a:rPr lang="en-US" sz="3600" b="1" dirty="0">
                <a:solidFill>
                  <a:srgbClr val="7030A0"/>
                </a:solidFill>
                <a:latin typeface="Now Light"/>
              </a:rPr>
              <a:t>Gwent approach to collaboration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85292" y="2081530"/>
            <a:ext cx="12796798" cy="7291070"/>
          </a:xfrm>
          <a:prstGeom prst="rect">
            <a:avLst/>
          </a:prstGeom>
        </p:spPr>
        <p:txBody>
          <a:bodyPr lIns="0" tIns="0" rIns="0" bIns="0" rtlCol="0" anchor="t">
            <a:spAutoFit/>
          </a:bodyPr>
          <a:lstStyle/>
          <a:p>
            <a:pPr marL="690881" lvl="1" indent="-345440">
              <a:lnSpc>
                <a:spcPts val="4480"/>
              </a:lnSpc>
              <a:buFont typeface="Arial"/>
              <a:buChar char="•"/>
            </a:pPr>
            <a:r>
              <a:rPr lang="en-US" sz="3200" dirty="0">
                <a:solidFill>
                  <a:srgbClr val="000000"/>
                </a:solidFill>
                <a:latin typeface="Now"/>
              </a:rPr>
              <a:t>Site visit to consider best set-up and H+S requirements</a:t>
            </a:r>
          </a:p>
          <a:p>
            <a:pPr marL="690881" lvl="1" indent="-345440">
              <a:lnSpc>
                <a:spcPts val="4480"/>
              </a:lnSpc>
              <a:buFont typeface="Arial"/>
              <a:buChar char="•"/>
            </a:pPr>
            <a:r>
              <a:rPr lang="en-US" sz="3200" dirty="0">
                <a:solidFill>
                  <a:srgbClr val="000000"/>
                </a:solidFill>
                <a:latin typeface="Now"/>
              </a:rPr>
              <a:t>Developed SOPs, Information Sheets (BBV testing and DBST information sheets) and database</a:t>
            </a:r>
          </a:p>
          <a:p>
            <a:pPr marL="690881" lvl="1" indent="-345440">
              <a:lnSpc>
                <a:spcPts val="4480"/>
              </a:lnSpc>
              <a:buFont typeface="Arial"/>
              <a:buChar char="•"/>
            </a:pPr>
            <a:r>
              <a:rPr lang="en-US" sz="3200" dirty="0">
                <a:solidFill>
                  <a:srgbClr val="000000"/>
                </a:solidFill>
                <a:latin typeface="Now"/>
              </a:rPr>
              <a:t>Training for probation staff from Clinical Leads in GDAS and AB</a:t>
            </a:r>
          </a:p>
          <a:p>
            <a:pPr marL="690881" lvl="1" indent="-345440">
              <a:lnSpc>
                <a:spcPts val="4480"/>
              </a:lnSpc>
              <a:buFont typeface="Arial"/>
              <a:buChar char="•"/>
            </a:pPr>
            <a:r>
              <a:rPr lang="en-US" sz="3200" dirty="0">
                <a:solidFill>
                  <a:srgbClr val="000000"/>
                </a:solidFill>
                <a:latin typeface="Now"/>
              </a:rPr>
              <a:t>Additional training for HCSW on syphilis</a:t>
            </a:r>
          </a:p>
          <a:p>
            <a:pPr marL="690881" lvl="1" indent="-345440">
              <a:lnSpc>
                <a:spcPts val="4480"/>
              </a:lnSpc>
              <a:buFont typeface="Arial"/>
              <a:buChar char="•"/>
            </a:pPr>
            <a:r>
              <a:rPr lang="en-US" sz="3200" dirty="0">
                <a:solidFill>
                  <a:srgbClr val="000000"/>
                </a:solidFill>
                <a:latin typeface="Now"/>
              </a:rPr>
              <a:t>Linked with sexual health service around referral pathway</a:t>
            </a:r>
          </a:p>
          <a:p>
            <a:pPr marL="690881" lvl="1" indent="-345440">
              <a:lnSpc>
                <a:spcPts val="4480"/>
              </a:lnSpc>
              <a:buFont typeface="Arial"/>
              <a:buChar char="•"/>
            </a:pPr>
            <a:r>
              <a:rPr lang="en-US" sz="3200" dirty="0">
                <a:solidFill>
                  <a:srgbClr val="000000"/>
                </a:solidFill>
                <a:latin typeface="Now"/>
              </a:rPr>
              <a:t>Coordinated staffing from across Health Protection Team, Hepatology Team and GDAS - two members of staff present every day</a:t>
            </a:r>
          </a:p>
          <a:p>
            <a:pPr marL="690881" lvl="1" indent="-345440">
              <a:lnSpc>
                <a:spcPts val="4480"/>
              </a:lnSpc>
              <a:buFont typeface="Arial"/>
              <a:buChar char="•"/>
            </a:pPr>
            <a:r>
              <a:rPr lang="en-US" sz="3200" dirty="0">
                <a:solidFill>
                  <a:srgbClr val="000000"/>
                </a:solidFill>
                <a:latin typeface="Now"/>
              </a:rPr>
              <a:t>Text messages for negative results</a:t>
            </a:r>
          </a:p>
          <a:p>
            <a:pPr algn="l">
              <a:lnSpc>
                <a:spcPts val="4480"/>
              </a:lnSpc>
            </a:pPr>
            <a:endParaRPr lang="en-US" sz="3200" dirty="0">
              <a:solidFill>
                <a:srgbClr val="000000"/>
              </a:solidFill>
              <a:latin typeface="Now"/>
            </a:endParaRPr>
          </a:p>
          <a:p>
            <a:pPr algn="ctr">
              <a:lnSpc>
                <a:spcPts val="4480"/>
              </a:lnSpc>
            </a:pPr>
            <a:endParaRPr lang="en-US" sz="3200" dirty="0">
              <a:solidFill>
                <a:srgbClr val="000000"/>
              </a:solidFill>
              <a:latin typeface="Now"/>
            </a:endParaRPr>
          </a:p>
        </p:txBody>
      </p:sp>
      <p:sp>
        <p:nvSpPr>
          <p:cNvPr id="3" name="Freeform 3"/>
          <p:cNvSpPr/>
          <p:nvPr/>
        </p:nvSpPr>
        <p:spPr>
          <a:xfrm>
            <a:off x="13382090" y="8280346"/>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2"/>
            <a:stretch>
              <a:fillRect/>
            </a:stretch>
          </a:blipFill>
        </p:spPr>
      </p:sp>
      <p:sp>
        <p:nvSpPr>
          <p:cNvPr id="4" name="Freeform 4"/>
          <p:cNvSpPr/>
          <p:nvPr/>
        </p:nvSpPr>
        <p:spPr>
          <a:xfrm>
            <a:off x="13816913" y="1812290"/>
            <a:ext cx="3690341" cy="5930371"/>
          </a:xfrm>
          <a:custGeom>
            <a:avLst/>
            <a:gdLst/>
            <a:ahLst/>
            <a:cxnLst/>
            <a:rect l="l" t="t" r="r" b="b"/>
            <a:pathLst>
              <a:path w="3690341" h="5930371">
                <a:moveTo>
                  <a:pt x="0" y="0"/>
                </a:moveTo>
                <a:lnTo>
                  <a:pt x="3690341" y="0"/>
                </a:lnTo>
                <a:lnTo>
                  <a:pt x="3690341" y="5930371"/>
                </a:lnTo>
                <a:lnTo>
                  <a:pt x="0" y="5930371"/>
                </a:lnTo>
                <a:lnTo>
                  <a:pt x="0" y="0"/>
                </a:lnTo>
                <a:close/>
              </a:path>
            </a:pathLst>
          </a:custGeom>
          <a:blipFill>
            <a:blip r:embed="rId3"/>
            <a:stretch>
              <a:fillRect l="-10262" r="-10262"/>
            </a:stretch>
          </a:blipFill>
        </p:spPr>
      </p:sp>
      <p:sp>
        <p:nvSpPr>
          <p:cNvPr id="5" name="TextBox 5"/>
          <p:cNvSpPr txBox="1"/>
          <p:nvPr/>
        </p:nvSpPr>
        <p:spPr>
          <a:xfrm>
            <a:off x="6395766" y="914400"/>
            <a:ext cx="4609654"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Pre-pilot planning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00200" y="1866900"/>
            <a:ext cx="9222995" cy="6934200"/>
          </a:xfrm>
          <a:custGeom>
            <a:avLst/>
            <a:gdLst/>
            <a:ahLst/>
            <a:cxnLst/>
            <a:rect l="l" t="t" r="r" b="b"/>
            <a:pathLst>
              <a:path w="7553522" h="5257651">
                <a:moveTo>
                  <a:pt x="0" y="0"/>
                </a:moveTo>
                <a:lnTo>
                  <a:pt x="7553522" y="0"/>
                </a:lnTo>
                <a:lnTo>
                  <a:pt x="7553522" y="5257651"/>
                </a:lnTo>
                <a:lnTo>
                  <a:pt x="0" y="5257651"/>
                </a:lnTo>
                <a:lnTo>
                  <a:pt x="0" y="0"/>
                </a:lnTo>
                <a:close/>
              </a:path>
            </a:pathLst>
          </a:custGeom>
          <a:blipFill>
            <a:blip r:embed="rId2"/>
            <a:stretch>
              <a:fillRect l="-600" r="-384" b="-2203"/>
            </a:stretch>
          </a:blipFill>
        </p:spPr>
      </p:sp>
      <p:sp>
        <p:nvSpPr>
          <p:cNvPr id="3" name="TextBox 3"/>
          <p:cNvSpPr txBox="1"/>
          <p:nvPr/>
        </p:nvSpPr>
        <p:spPr>
          <a:xfrm>
            <a:off x="10972800" y="2628900"/>
            <a:ext cx="5330576" cy="2269980"/>
          </a:xfrm>
          <a:prstGeom prst="rect">
            <a:avLst/>
          </a:prstGeom>
        </p:spPr>
        <p:txBody>
          <a:bodyPr wrap="square" lIns="0" tIns="0" rIns="0" bIns="0" rtlCol="0" anchor="t">
            <a:spAutoFit/>
          </a:bodyPr>
          <a:lstStyle/>
          <a:p>
            <a:pPr marL="690881" lvl="1" indent="-345440">
              <a:lnSpc>
                <a:spcPts val="4480"/>
              </a:lnSpc>
              <a:buFont typeface="Arial"/>
              <a:buChar char="•"/>
            </a:pPr>
            <a:r>
              <a:rPr lang="en-US" sz="2800" dirty="0">
                <a:solidFill>
                  <a:srgbClr val="000000"/>
                </a:solidFill>
                <a:latin typeface="Now"/>
              </a:rPr>
              <a:t>139 people screened</a:t>
            </a:r>
          </a:p>
          <a:p>
            <a:pPr marL="690881" lvl="1" indent="-345440">
              <a:lnSpc>
                <a:spcPts val="4480"/>
              </a:lnSpc>
              <a:buFont typeface="Arial"/>
              <a:buChar char="•"/>
            </a:pPr>
            <a:r>
              <a:rPr lang="en-US" sz="2800" dirty="0">
                <a:solidFill>
                  <a:srgbClr val="000000"/>
                </a:solidFill>
                <a:latin typeface="Now"/>
              </a:rPr>
              <a:t>Nearly 1/4 screened were 35-39 years</a:t>
            </a:r>
          </a:p>
          <a:p>
            <a:pPr marL="690881" lvl="1" indent="-345440">
              <a:lnSpc>
                <a:spcPts val="4480"/>
              </a:lnSpc>
              <a:buFont typeface="Arial"/>
              <a:buChar char="•"/>
            </a:pPr>
            <a:r>
              <a:rPr lang="en-US" sz="2800" dirty="0">
                <a:solidFill>
                  <a:srgbClr val="000000"/>
                </a:solidFill>
                <a:latin typeface="Now"/>
              </a:rPr>
              <a:t>85% self-reported as male</a:t>
            </a:r>
          </a:p>
        </p:txBody>
      </p:sp>
      <p:sp>
        <p:nvSpPr>
          <p:cNvPr id="4" name="TextBox 4"/>
          <p:cNvSpPr txBox="1"/>
          <p:nvPr/>
        </p:nvSpPr>
        <p:spPr>
          <a:xfrm>
            <a:off x="6538468" y="596265"/>
            <a:ext cx="4974580"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Who did we screen?</a:t>
            </a:r>
          </a:p>
        </p:txBody>
      </p:sp>
      <p:sp>
        <p:nvSpPr>
          <p:cNvPr id="6" name="Freeform 3">
            <a:extLst>
              <a:ext uri="{FF2B5EF4-FFF2-40B4-BE49-F238E27FC236}">
                <a16:creationId xmlns:a16="http://schemas.microsoft.com/office/drawing/2014/main" id="{F29243C6-1669-483B-813E-1155EE3067CE}"/>
              </a:ext>
            </a:extLst>
          </p:cNvPr>
          <p:cNvSpPr/>
          <p:nvPr/>
        </p:nvSpPr>
        <p:spPr>
          <a:xfrm>
            <a:off x="13382090" y="8280346"/>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3"/>
            <a:stretch>
              <a:fillRect/>
            </a:stretch>
          </a:blipFill>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438400" y="5713341"/>
            <a:ext cx="13716000" cy="2269980"/>
          </a:xfrm>
          <a:prstGeom prst="rect">
            <a:avLst/>
          </a:prstGeom>
        </p:spPr>
        <p:txBody>
          <a:bodyPr wrap="square" lIns="0" tIns="0" rIns="0" bIns="0" rtlCol="0" anchor="t">
            <a:spAutoFit/>
          </a:bodyPr>
          <a:lstStyle/>
          <a:p>
            <a:pPr marL="345441" lvl="1">
              <a:lnSpc>
                <a:spcPts val="4480"/>
              </a:lnSpc>
            </a:pPr>
            <a:r>
              <a:rPr lang="en-US" sz="2800" b="1" dirty="0">
                <a:solidFill>
                  <a:srgbClr val="000000"/>
                </a:solidFill>
                <a:latin typeface="Now"/>
              </a:rPr>
              <a:t>Patient pathway</a:t>
            </a:r>
          </a:p>
          <a:p>
            <a:pPr marL="690881" lvl="1" indent="-345440">
              <a:lnSpc>
                <a:spcPts val="4480"/>
              </a:lnSpc>
              <a:buFont typeface="Arial"/>
              <a:buChar char="•"/>
            </a:pPr>
            <a:r>
              <a:rPr lang="en-US" sz="2800" dirty="0">
                <a:solidFill>
                  <a:srgbClr val="000000"/>
                </a:solidFill>
                <a:latin typeface="Now"/>
              </a:rPr>
              <a:t>All patients with positive results followed up by telephone</a:t>
            </a:r>
          </a:p>
          <a:p>
            <a:pPr marL="690881" lvl="1" indent="-345440">
              <a:lnSpc>
                <a:spcPts val="4480"/>
              </a:lnSpc>
              <a:buFont typeface="Arial"/>
              <a:buChar char="•"/>
            </a:pPr>
            <a:r>
              <a:rPr lang="en-US" sz="2800" dirty="0">
                <a:solidFill>
                  <a:srgbClr val="000000"/>
                </a:solidFill>
                <a:latin typeface="Now"/>
              </a:rPr>
              <a:t>Referral into sexual health services as needed</a:t>
            </a:r>
          </a:p>
          <a:p>
            <a:pPr marL="690881" lvl="1" indent="-345440">
              <a:lnSpc>
                <a:spcPts val="4480"/>
              </a:lnSpc>
              <a:buFont typeface="Arial"/>
              <a:buChar char="•"/>
            </a:pPr>
            <a:r>
              <a:rPr lang="en-US" sz="2800" dirty="0">
                <a:solidFill>
                  <a:srgbClr val="000000"/>
                </a:solidFill>
                <a:latin typeface="Now"/>
              </a:rPr>
              <a:t>Negative results via text</a:t>
            </a:r>
          </a:p>
        </p:txBody>
      </p:sp>
      <p:sp>
        <p:nvSpPr>
          <p:cNvPr id="4" name="TextBox 4"/>
          <p:cNvSpPr txBox="1"/>
          <p:nvPr/>
        </p:nvSpPr>
        <p:spPr>
          <a:xfrm>
            <a:off x="6538468" y="596265"/>
            <a:ext cx="4974580"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What did we find?</a:t>
            </a:r>
          </a:p>
        </p:txBody>
      </p:sp>
      <p:graphicFrame>
        <p:nvGraphicFramePr>
          <p:cNvPr id="6" name="Table 6">
            <a:extLst>
              <a:ext uri="{FF2B5EF4-FFF2-40B4-BE49-F238E27FC236}">
                <a16:creationId xmlns:a16="http://schemas.microsoft.com/office/drawing/2014/main" id="{8AF3ACCD-00A2-4C53-9932-2343A692267F}"/>
              </a:ext>
            </a:extLst>
          </p:cNvPr>
          <p:cNvGraphicFramePr>
            <a:graphicFrameLocks noGrp="1"/>
          </p:cNvGraphicFramePr>
          <p:nvPr>
            <p:extLst>
              <p:ext uri="{D42A27DB-BD31-4B8C-83A1-F6EECF244321}">
                <p14:modId xmlns:p14="http://schemas.microsoft.com/office/powerpoint/2010/main" val="806794441"/>
              </p:ext>
            </p:extLst>
          </p:nvPr>
        </p:nvGraphicFramePr>
        <p:xfrm>
          <a:off x="2438400" y="1955837"/>
          <a:ext cx="13716000" cy="2642068"/>
        </p:xfrm>
        <a:graphic>
          <a:graphicData uri="http://schemas.openxmlformats.org/drawingml/2006/table">
            <a:tbl>
              <a:tblPr firstRow="1" bandRow="1">
                <a:tableStyleId>{5C22544A-7EE6-4342-B048-85BDC9FD1C3A}</a:tableStyleId>
              </a:tblPr>
              <a:tblGrid>
                <a:gridCol w="1714500">
                  <a:extLst>
                    <a:ext uri="{9D8B030D-6E8A-4147-A177-3AD203B41FA5}">
                      <a16:colId xmlns:a16="http://schemas.microsoft.com/office/drawing/2014/main" val="616304993"/>
                    </a:ext>
                  </a:extLst>
                </a:gridCol>
                <a:gridCol w="1714500">
                  <a:extLst>
                    <a:ext uri="{9D8B030D-6E8A-4147-A177-3AD203B41FA5}">
                      <a16:colId xmlns:a16="http://schemas.microsoft.com/office/drawing/2014/main" val="4293081599"/>
                    </a:ext>
                  </a:extLst>
                </a:gridCol>
                <a:gridCol w="1714500">
                  <a:extLst>
                    <a:ext uri="{9D8B030D-6E8A-4147-A177-3AD203B41FA5}">
                      <a16:colId xmlns:a16="http://schemas.microsoft.com/office/drawing/2014/main" val="3418188259"/>
                    </a:ext>
                  </a:extLst>
                </a:gridCol>
                <a:gridCol w="1714500">
                  <a:extLst>
                    <a:ext uri="{9D8B030D-6E8A-4147-A177-3AD203B41FA5}">
                      <a16:colId xmlns:a16="http://schemas.microsoft.com/office/drawing/2014/main" val="2714598209"/>
                    </a:ext>
                  </a:extLst>
                </a:gridCol>
                <a:gridCol w="1714500">
                  <a:extLst>
                    <a:ext uri="{9D8B030D-6E8A-4147-A177-3AD203B41FA5}">
                      <a16:colId xmlns:a16="http://schemas.microsoft.com/office/drawing/2014/main" val="3319242484"/>
                    </a:ext>
                  </a:extLst>
                </a:gridCol>
                <a:gridCol w="1714500">
                  <a:extLst>
                    <a:ext uri="{9D8B030D-6E8A-4147-A177-3AD203B41FA5}">
                      <a16:colId xmlns:a16="http://schemas.microsoft.com/office/drawing/2014/main" val="2748623990"/>
                    </a:ext>
                  </a:extLst>
                </a:gridCol>
                <a:gridCol w="1714500">
                  <a:extLst>
                    <a:ext uri="{9D8B030D-6E8A-4147-A177-3AD203B41FA5}">
                      <a16:colId xmlns:a16="http://schemas.microsoft.com/office/drawing/2014/main" val="3273657769"/>
                    </a:ext>
                  </a:extLst>
                </a:gridCol>
                <a:gridCol w="1714500">
                  <a:extLst>
                    <a:ext uri="{9D8B030D-6E8A-4147-A177-3AD203B41FA5}">
                      <a16:colId xmlns:a16="http://schemas.microsoft.com/office/drawing/2014/main" val="784486455"/>
                    </a:ext>
                  </a:extLst>
                </a:gridCol>
              </a:tblGrid>
              <a:tr h="1812780">
                <a:tc>
                  <a:txBody>
                    <a:bodyPr/>
                    <a:lstStyle/>
                    <a:p>
                      <a:r>
                        <a:rPr lang="en-GB" sz="2400" dirty="0">
                          <a:latin typeface="Now" panose="020B0604020202020204" charset="0"/>
                        </a:rPr>
                        <a:t>Samples collected</a:t>
                      </a:r>
                    </a:p>
                  </a:txBody>
                  <a:tcPr/>
                </a:tc>
                <a:tc>
                  <a:txBody>
                    <a:bodyPr/>
                    <a:lstStyle/>
                    <a:p>
                      <a:r>
                        <a:rPr lang="en-GB" sz="2400" dirty="0">
                          <a:latin typeface="Now" panose="020B0604020202020204" charset="0"/>
                        </a:rPr>
                        <a:t>Hep B surface antigen (positive)</a:t>
                      </a:r>
                    </a:p>
                  </a:txBody>
                  <a:tcPr/>
                </a:tc>
                <a:tc>
                  <a:txBody>
                    <a:bodyPr/>
                    <a:lstStyle/>
                    <a:p>
                      <a:r>
                        <a:rPr lang="en-GB" sz="2400" dirty="0">
                          <a:latin typeface="Now" panose="020B0604020202020204" charset="0"/>
                        </a:rPr>
                        <a:t>Hep C antibody (positive)</a:t>
                      </a:r>
                    </a:p>
                  </a:txBody>
                  <a:tcPr/>
                </a:tc>
                <a:tc>
                  <a:txBody>
                    <a:bodyPr/>
                    <a:lstStyle/>
                    <a:p>
                      <a:r>
                        <a:rPr lang="en-GB" sz="2400" dirty="0">
                          <a:latin typeface="Now" panose="020B0604020202020204" charset="0"/>
                        </a:rPr>
                        <a:t>Hep C PCR (positive)</a:t>
                      </a:r>
                    </a:p>
                  </a:txBody>
                  <a:tcPr/>
                </a:tc>
                <a:tc>
                  <a:txBody>
                    <a:bodyPr/>
                    <a:lstStyle/>
                    <a:p>
                      <a:r>
                        <a:rPr lang="en-GB" sz="2400" dirty="0">
                          <a:latin typeface="Now" panose="020B0604020202020204" charset="0"/>
                        </a:rPr>
                        <a:t>Hep C antibody (</a:t>
                      </a:r>
                      <a:r>
                        <a:rPr lang="en-GB" sz="2400" dirty="0" err="1">
                          <a:latin typeface="Now" panose="020B0604020202020204" charset="0"/>
                        </a:rPr>
                        <a:t>Equiv</a:t>
                      </a:r>
                      <a:r>
                        <a:rPr lang="en-GB" sz="2400" dirty="0">
                          <a:latin typeface="Now" panose="020B0604020202020204" charset="0"/>
                        </a:rPr>
                        <a:t>)</a:t>
                      </a:r>
                    </a:p>
                  </a:txBody>
                  <a:tcPr/>
                </a:tc>
                <a:tc>
                  <a:txBody>
                    <a:bodyPr/>
                    <a:lstStyle/>
                    <a:p>
                      <a:r>
                        <a:rPr lang="en-GB" sz="2400" dirty="0">
                          <a:latin typeface="Now" panose="020B0604020202020204" charset="0"/>
                        </a:rPr>
                        <a:t>HIV (positive)</a:t>
                      </a:r>
                    </a:p>
                  </a:txBody>
                  <a:tcPr/>
                </a:tc>
                <a:tc>
                  <a:txBody>
                    <a:bodyPr/>
                    <a:lstStyle/>
                    <a:p>
                      <a:r>
                        <a:rPr lang="en-GB" sz="2400" dirty="0">
                          <a:latin typeface="Now" panose="020B0604020202020204" charset="0"/>
                        </a:rPr>
                        <a:t>Syphilis (positive)</a:t>
                      </a:r>
                    </a:p>
                  </a:txBody>
                  <a:tcPr/>
                </a:tc>
                <a:tc>
                  <a:txBody>
                    <a:bodyPr/>
                    <a:lstStyle/>
                    <a:p>
                      <a:r>
                        <a:rPr lang="en-GB" sz="2400" dirty="0">
                          <a:latin typeface="Now" panose="020B0604020202020204" charset="0"/>
                        </a:rPr>
                        <a:t>Void</a:t>
                      </a:r>
                    </a:p>
                  </a:txBody>
                  <a:tcPr/>
                </a:tc>
                <a:extLst>
                  <a:ext uri="{0D108BD9-81ED-4DB2-BD59-A6C34878D82A}">
                    <a16:rowId xmlns:a16="http://schemas.microsoft.com/office/drawing/2014/main" val="3225046675"/>
                  </a:ext>
                </a:extLst>
              </a:tr>
              <a:tr h="829288">
                <a:tc>
                  <a:txBody>
                    <a:bodyPr/>
                    <a:lstStyle/>
                    <a:p>
                      <a:r>
                        <a:rPr lang="en-GB" sz="2400" dirty="0">
                          <a:latin typeface="Now" panose="020B0604020202020204" charset="0"/>
                        </a:rPr>
                        <a:t>139</a:t>
                      </a:r>
                    </a:p>
                  </a:txBody>
                  <a:tcPr/>
                </a:tc>
                <a:tc>
                  <a:txBody>
                    <a:bodyPr/>
                    <a:lstStyle/>
                    <a:p>
                      <a:r>
                        <a:rPr lang="en-GB" sz="2400" dirty="0">
                          <a:latin typeface="Now" panose="020B0604020202020204" charset="0"/>
                        </a:rPr>
                        <a:t>1</a:t>
                      </a:r>
                    </a:p>
                  </a:txBody>
                  <a:tcPr/>
                </a:tc>
                <a:tc>
                  <a:txBody>
                    <a:bodyPr/>
                    <a:lstStyle/>
                    <a:p>
                      <a:r>
                        <a:rPr lang="en-GB" sz="2400" dirty="0">
                          <a:latin typeface="Now" panose="020B0604020202020204" charset="0"/>
                        </a:rPr>
                        <a:t>5</a:t>
                      </a:r>
                    </a:p>
                  </a:txBody>
                  <a:tcPr/>
                </a:tc>
                <a:tc>
                  <a:txBody>
                    <a:bodyPr/>
                    <a:lstStyle/>
                    <a:p>
                      <a:r>
                        <a:rPr lang="en-GB" sz="2400" dirty="0">
                          <a:latin typeface="Now" panose="020B0604020202020204" charset="0"/>
                        </a:rPr>
                        <a:t>1</a:t>
                      </a:r>
                    </a:p>
                  </a:txBody>
                  <a:tcPr/>
                </a:tc>
                <a:tc>
                  <a:txBody>
                    <a:bodyPr/>
                    <a:lstStyle/>
                    <a:p>
                      <a:r>
                        <a:rPr lang="en-GB" sz="2400" dirty="0">
                          <a:latin typeface="Now" panose="020B0604020202020204" charset="0"/>
                        </a:rPr>
                        <a:t>2</a:t>
                      </a:r>
                    </a:p>
                  </a:txBody>
                  <a:tcPr/>
                </a:tc>
                <a:tc>
                  <a:txBody>
                    <a:bodyPr/>
                    <a:lstStyle/>
                    <a:p>
                      <a:r>
                        <a:rPr lang="en-GB" sz="2400" dirty="0">
                          <a:latin typeface="Now" panose="020B0604020202020204" charset="0"/>
                        </a:rPr>
                        <a:t>0</a:t>
                      </a:r>
                    </a:p>
                  </a:txBody>
                  <a:tcPr/>
                </a:tc>
                <a:tc>
                  <a:txBody>
                    <a:bodyPr/>
                    <a:lstStyle/>
                    <a:p>
                      <a:r>
                        <a:rPr lang="en-GB" sz="2400" dirty="0">
                          <a:latin typeface="Now" panose="020B0604020202020204" charset="0"/>
                        </a:rPr>
                        <a:t>1</a:t>
                      </a:r>
                    </a:p>
                  </a:txBody>
                  <a:tcPr/>
                </a:tc>
                <a:tc>
                  <a:txBody>
                    <a:bodyPr/>
                    <a:lstStyle/>
                    <a:p>
                      <a:r>
                        <a:rPr lang="en-GB" sz="2400" dirty="0">
                          <a:latin typeface="Now" panose="020B0604020202020204" charset="0"/>
                        </a:rPr>
                        <a:t>3</a:t>
                      </a:r>
                    </a:p>
                  </a:txBody>
                  <a:tcPr/>
                </a:tc>
                <a:extLst>
                  <a:ext uri="{0D108BD9-81ED-4DB2-BD59-A6C34878D82A}">
                    <a16:rowId xmlns:a16="http://schemas.microsoft.com/office/drawing/2014/main" val="3061053542"/>
                  </a:ext>
                </a:extLst>
              </a:tr>
            </a:tbl>
          </a:graphicData>
        </a:graphic>
      </p:graphicFrame>
      <p:sp>
        <p:nvSpPr>
          <p:cNvPr id="7" name="Freeform 3">
            <a:extLst>
              <a:ext uri="{FF2B5EF4-FFF2-40B4-BE49-F238E27FC236}">
                <a16:creationId xmlns:a16="http://schemas.microsoft.com/office/drawing/2014/main" id="{D2F31D66-F56B-4130-80A9-944D0CDF8197}"/>
              </a:ext>
            </a:extLst>
          </p:cNvPr>
          <p:cNvSpPr/>
          <p:nvPr/>
        </p:nvSpPr>
        <p:spPr>
          <a:xfrm>
            <a:off x="13382090" y="8280346"/>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2"/>
            <a:stretch>
              <a:fillRect/>
            </a:stretch>
          </a:blipFill>
        </p:spPr>
      </p:sp>
    </p:spTree>
    <p:extLst>
      <p:ext uri="{BB962C8B-B14F-4D97-AF65-F5344CB8AC3E}">
        <p14:creationId xmlns:p14="http://schemas.microsoft.com/office/powerpoint/2010/main" val="3604863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404321" y="914400"/>
            <a:ext cx="7479357" cy="709681"/>
          </a:xfrm>
          <a:prstGeom prst="rect">
            <a:avLst/>
          </a:prstGeom>
        </p:spPr>
        <p:txBody>
          <a:bodyPr lIns="0" tIns="0" rIns="0" bIns="0" rtlCol="0" anchor="t">
            <a:spAutoFit/>
          </a:bodyPr>
          <a:lstStyle/>
          <a:p>
            <a:pPr algn="ctr">
              <a:lnSpc>
                <a:spcPts val="5880"/>
              </a:lnSpc>
            </a:pPr>
            <a:r>
              <a:rPr lang="en-US" sz="4200" b="1" dirty="0">
                <a:solidFill>
                  <a:srgbClr val="000000"/>
                </a:solidFill>
                <a:latin typeface="Omnes"/>
              </a:rPr>
              <a:t>Acceptability to service users</a:t>
            </a:r>
          </a:p>
        </p:txBody>
      </p:sp>
      <p:sp>
        <p:nvSpPr>
          <p:cNvPr id="3" name="TextBox 3"/>
          <p:cNvSpPr txBox="1"/>
          <p:nvPr/>
        </p:nvSpPr>
        <p:spPr>
          <a:xfrm>
            <a:off x="1066800" y="2122344"/>
            <a:ext cx="16840200" cy="5882316"/>
          </a:xfrm>
          <a:prstGeom prst="rect">
            <a:avLst/>
          </a:prstGeom>
        </p:spPr>
        <p:txBody>
          <a:bodyPr wrap="square" lIns="0" tIns="0" rIns="0" bIns="0" rtlCol="0" anchor="t">
            <a:spAutoFit/>
          </a:bodyPr>
          <a:lstStyle/>
          <a:p>
            <a:pPr marL="690881" lvl="1" indent="-345440">
              <a:lnSpc>
                <a:spcPts val="4480"/>
              </a:lnSpc>
              <a:buFont typeface="Arial"/>
              <a:buChar char="•"/>
            </a:pPr>
            <a:r>
              <a:rPr lang="en-US" sz="3200" dirty="0">
                <a:solidFill>
                  <a:srgbClr val="000000"/>
                </a:solidFill>
                <a:latin typeface="Now"/>
              </a:rPr>
              <a:t>Additional staff deployed by Health Protection service to support and ensure proactive offer within reception area</a:t>
            </a:r>
          </a:p>
          <a:p>
            <a:pPr marL="690881" lvl="1" indent="-345440">
              <a:lnSpc>
                <a:spcPts val="4480"/>
              </a:lnSpc>
              <a:buFont typeface="Arial"/>
              <a:buChar char="•"/>
            </a:pPr>
            <a:r>
              <a:rPr lang="en-US" sz="3200" dirty="0">
                <a:solidFill>
                  <a:srgbClr val="4F00A3"/>
                </a:solidFill>
                <a:latin typeface="Now Bold"/>
              </a:rPr>
              <a:t>21% uptake</a:t>
            </a:r>
            <a:r>
              <a:rPr lang="en-US" sz="3200" dirty="0">
                <a:solidFill>
                  <a:srgbClr val="000000"/>
                </a:solidFill>
                <a:latin typeface="Now"/>
              </a:rPr>
              <a:t> (139 tests from 657 unique appointments)</a:t>
            </a:r>
          </a:p>
          <a:p>
            <a:pPr marL="690881" lvl="1" indent="-345440">
              <a:lnSpc>
                <a:spcPts val="4480"/>
              </a:lnSpc>
              <a:buFont typeface="Arial"/>
              <a:buChar char="•"/>
            </a:pPr>
            <a:r>
              <a:rPr lang="en-US" sz="3200" dirty="0">
                <a:solidFill>
                  <a:srgbClr val="000000"/>
                </a:solidFill>
                <a:latin typeface="Now"/>
              </a:rPr>
              <a:t>Uptake varied from nearly 30% to 0% on the same day potentially due to repeated presentation</a:t>
            </a:r>
          </a:p>
          <a:p>
            <a:pPr marL="690881" lvl="1" indent="-345440">
              <a:lnSpc>
                <a:spcPts val="4480"/>
              </a:lnSpc>
              <a:buFont typeface="Arial"/>
              <a:buChar char="•"/>
            </a:pPr>
            <a:r>
              <a:rPr lang="en-US" sz="3200" dirty="0">
                <a:solidFill>
                  <a:srgbClr val="000000"/>
                </a:solidFill>
                <a:latin typeface="Now"/>
              </a:rPr>
              <a:t>Drop off through the pilot from 54 tests in week 1 to 17 tests in Week 4</a:t>
            </a:r>
          </a:p>
          <a:p>
            <a:pPr marL="690881" lvl="1" indent="-345440">
              <a:lnSpc>
                <a:spcPts val="4480"/>
              </a:lnSpc>
              <a:buFont typeface="Arial"/>
              <a:buChar char="•"/>
            </a:pPr>
            <a:r>
              <a:rPr lang="en-US" sz="3200" dirty="0">
                <a:solidFill>
                  <a:srgbClr val="000000"/>
                </a:solidFill>
                <a:latin typeface="Now"/>
              </a:rPr>
              <a:t>Health Protection team gathered insights into why individuals refused the offer</a:t>
            </a:r>
          </a:p>
          <a:p>
            <a:pPr marL="690881" lvl="1" indent="-345440">
              <a:lnSpc>
                <a:spcPts val="4480"/>
              </a:lnSpc>
              <a:buFont typeface="Arial"/>
              <a:buChar char="•"/>
            </a:pPr>
            <a:endParaRPr lang="en-US" sz="3200" dirty="0">
              <a:solidFill>
                <a:srgbClr val="000000"/>
              </a:solidFill>
              <a:latin typeface="Now"/>
            </a:endParaRPr>
          </a:p>
          <a:p>
            <a:pPr marL="690881" lvl="1" indent="-345440">
              <a:lnSpc>
                <a:spcPts val="4480"/>
              </a:lnSpc>
              <a:buFont typeface="Arial"/>
              <a:buChar char="•"/>
            </a:pPr>
            <a:endParaRPr lang="en-US" sz="3200" dirty="0">
              <a:solidFill>
                <a:srgbClr val="000000"/>
              </a:solidFill>
              <a:latin typeface="Now"/>
            </a:endParaRPr>
          </a:p>
          <a:p>
            <a:pPr algn="ctr">
              <a:lnSpc>
                <a:spcPts val="5880"/>
              </a:lnSpc>
              <a:spcBef>
                <a:spcPct val="0"/>
              </a:spcBef>
            </a:pPr>
            <a:endParaRPr lang="en-US" sz="3200" dirty="0">
              <a:solidFill>
                <a:srgbClr val="000000"/>
              </a:solidFill>
              <a:latin typeface="Now"/>
            </a:endParaRPr>
          </a:p>
        </p:txBody>
      </p:sp>
      <p:sp>
        <p:nvSpPr>
          <p:cNvPr id="6" name="Freeform 3">
            <a:extLst>
              <a:ext uri="{FF2B5EF4-FFF2-40B4-BE49-F238E27FC236}">
                <a16:creationId xmlns:a16="http://schemas.microsoft.com/office/drawing/2014/main" id="{D4FEBCA8-0CC7-4E46-B588-0B68F8EEA434}"/>
              </a:ext>
            </a:extLst>
          </p:cNvPr>
          <p:cNvSpPr/>
          <p:nvPr/>
        </p:nvSpPr>
        <p:spPr>
          <a:xfrm>
            <a:off x="13382090" y="8280346"/>
            <a:ext cx="4559986" cy="1678075"/>
          </a:xfrm>
          <a:custGeom>
            <a:avLst/>
            <a:gdLst/>
            <a:ahLst/>
            <a:cxnLst/>
            <a:rect l="l" t="t" r="r" b="b"/>
            <a:pathLst>
              <a:path w="4559986" h="1678075">
                <a:moveTo>
                  <a:pt x="0" y="0"/>
                </a:moveTo>
                <a:lnTo>
                  <a:pt x="4559986" y="0"/>
                </a:lnTo>
                <a:lnTo>
                  <a:pt x="4559986" y="1678075"/>
                </a:lnTo>
                <a:lnTo>
                  <a:pt x="0" y="1678075"/>
                </a:lnTo>
                <a:lnTo>
                  <a:pt x="0" y="0"/>
                </a:lnTo>
                <a:close/>
              </a:path>
            </a:pathLst>
          </a:custGeom>
          <a:blipFill>
            <a:blip r:embed="rId3"/>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6" ma:contentTypeDescription="Create a new document." ma:contentTypeScope="" ma:versionID="6c0ccdb867515f29bb5de8f53a0fb588">
  <xsd:schema xmlns:xsd="http://www.w3.org/2001/XMLSchema" xmlns:xs="http://www.w3.org/2001/XMLSchema" xmlns:p="http://schemas.microsoft.com/office/2006/metadata/properties" xmlns:ns1="http://schemas.microsoft.com/sharepoint/v3" xmlns:ns2="d533af8e-90fc-435e-9c6f-bd5f3a7a0686" xmlns:ns3="343c576e-92ca-4e81-9a49-c8620aa7a76a" targetNamespace="http://schemas.microsoft.com/office/2006/metadata/properties" ma:root="true" ma:fieldsID="7d28e8fab493ec77995aa479876d7ae5" ns1:_="" ns2:_="" ns3:_="">
    <xsd:import namespace="http://schemas.microsoft.com/sharepoint/v3"/>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d533af8e-90fc-435e-9c6f-bd5f3a7a0686">
      <Terms xmlns="http://schemas.microsoft.com/office/infopath/2007/PartnerControls"/>
    </lcf76f155ced4ddcb4097134ff3c332f>
    <TaxCatchAll xmlns="343c576e-92ca-4e81-9a49-c8620aa7a76a"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E4B47F6F-745B-4D0A-8BA5-E5742233C732}"/>
</file>

<file path=customXml/itemProps2.xml><?xml version="1.0" encoding="utf-8"?>
<ds:datastoreItem xmlns:ds="http://schemas.openxmlformats.org/officeDocument/2006/customXml" ds:itemID="{C0B55618-E4A2-49DB-8264-A6E6BC29FA02}"/>
</file>

<file path=customXml/itemProps3.xml><?xml version="1.0" encoding="utf-8"?>
<ds:datastoreItem xmlns:ds="http://schemas.openxmlformats.org/officeDocument/2006/customXml" ds:itemID="{DE21DA6B-6441-4A85-BBB3-80171AFB7D5A}"/>
</file>

<file path=docProps/app.xml><?xml version="1.0" encoding="utf-8"?>
<Properties xmlns="http://schemas.openxmlformats.org/officeDocument/2006/extended-properties" xmlns:vt="http://schemas.openxmlformats.org/officeDocument/2006/docPropsVTypes">
  <TotalTime>199</TotalTime>
  <Words>1950</Words>
  <Application>Microsoft Office PowerPoint</Application>
  <PresentationFormat>Custom</PresentationFormat>
  <Paragraphs>178</Paragraphs>
  <Slides>15</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Omnes</vt:lpstr>
      <vt:lpstr>Calibri</vt:lpstr>
      <vt:lpstr>Now</vt:lpstr>
      <vt:lpstr>Now Bold</vt:lpstr>
      <vt:lpstr>Arial</vt:lpstr>
      <vt:lpstr>Now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Staff Survey – 7 responses so far</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Probation testing : Newport Style</dc:title>
  <cp:lastModifiedBy>Bethan Bowden (Aneurin Bevan UHB - Public Health Team)</cp:lastModifiedBy>
  <cp:revision>7</cp:revision>
  <dcterms:created xsi:type="dcterms:W3CDTF">2006-08-16T00:00:00Z</dcterms:created>
  <dcterms:modified xsi:type="dcterms:W3CDTF">2024-04-17T15:42:49Z</dcterms:modified>
  <dc:identifier>DAGCHYx1Q4s</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