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4"/>
  </p:sld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2" r:id="rId12"/>
    <p:sldId id="263" r:id="rId13"/>
    <p:sldId id="264" r:id="rId14"/>
    <p:sldId id="266" r:id="rId15"/>
    <p:sldId id="267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01583-35BF-4F61-9E78-4AA6FCA0B64E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D80D5-C736-4092-9C36-99D41BB8A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0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36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08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0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45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73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31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20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8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1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72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97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CA42429-2BA8-4A49-99F3-FB3943D81562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71E9F72-ED3B-4ECF-8E5D-6EC19FBAB389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67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Community treatment – accelerated treatment in action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Liz Hurry  - April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144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accelerated is “accelerated</a:t>
            </a:r>
            <a:r>
              <a:rPr lang="en-GB" dirty="0" smtClean="0"/>
              <a:t>”? - 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 smtClean="0"/>
              <a:t>Patient B</a:t>
            </a:r>
          </a:p>
          <a:p>
            <a:r>
              <a:rPr lang="en-GB" sz="2400" dirty="0" smtClean="0"/>
              <a:t>Got tested because he wanted a voucher</a:t>
            </a:r>
          </a:p>
          <a:p>
            <a:r>
              <a:rPr lang="en-GB" sz="2400" dirty="0" smtClean="0"/>
              <a:t>Positive result was a total shock</a:t>
            </a:r>
          </a:p>
          <a:p>
            <a:r>
              <a:rPr lang="en-GB" sz="2400" dirty="0" smtClean="0"/>
              <a:t>He came back several weeks running to cry, shout a bit, and tell us how unfair it was that he had hep C</a:t>
            </a:r>
          </a:p>
          <a:p>
            <a:r>
              <a:rPr lang="en-GB" sz="2400" dirty="0" smtClean="0"/>
              <a:t>Wouldn’t have bloods but there were some from a recent hospital visit</a:t>
            </a:r>
          </a:p>
          <a:p>
            <a:r>
              <a:rPr lang="en-GB" sz="2400" dirty="0" smtClean="0"/>
              <a:t>We had medication ready after 1 week but he wasn’t ready to start for around a month</a:t>
            </a:r>
          </a:p>
          <a:p>
            <a:r>
              <a:rPr lang="en-GB" sz="2400" dirty="0" smtClean="0"/>
              <a:t>Treatment completed and SVR achieved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4441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accelerated is “accelerated</a:t>
            </a:r>
            <a:r>
              <a:rPr lang="en-GB" dirty="0" smtClean="0"/>
              <a:t>”? -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100" b="1" dirty="0" smtClean="0"/>
              <a:t>Patient C</a:t>
            </a:r>
          </a:p>
          <a:p>
            <a:r>
              <a:rPr lang="en-GB" sz="2100" dirty="0" smtClean="0"/>
              <a:t>We met him in 2019. Positive but wanted a phone more than he wanted treatment. Much persuasion needed. Refused bloods</a:t>
            </a:r>
          </a:p>
          <a:p>
            <a:r>
              <a:rPr lang="en-GB" sz="2100" dirty="0" smtClean="0"/>
              <a:t>Admitted to hospital one week we planned to start, stalled a bit, made a plan to start then </a:t>
            </a:r>
            <a:r>
              <a:rPr lang="en-GB" sz="2100" dirty="0" err="1" smtClean="0"/>
              <a:t>Covid</a:t>
            </a:r>
            <a:r>
              <a:rPr lang="en-GB" sz="2100" dirty="0" smtClean="0"/>
              <a:t> hit</a:t>
            </a:r>
          </a:p>
          <a:p>
            <a:r>
              <a:rPr lang="en-GB" sz="2100" dirty="0" smtClean="0"/>
              <a:t>Seen again 2021. Persuaded lots of people to get tested but said treatment wasn’t for him</a:t>
            </a:r>
          </a:p>
          <a:p>
            <a:r>
              <a:rPr lang="en-GB" sz="2100" dirty="0" smtClean="0"/>
              <a:t>Seen several times over the years and sometimes expressed a wish to start treatment but then did not engage</a:t>
            </a:r>
          </a:p>
          <a:p>
            <a:r>
              <a:rPr lang="en-GB" sz="2100" dirty="0" smtClean="0"/>
              <a:t>Started in prison Jan 23. Didn’t take after release – failed</a:t>
            </a:r>
          </a:p>
          <a:p>
            <a:r>
              <a:rPr lang="en-GB" sz="2100" dirty="0" smtClean="0"/>
              <a:t>Finally successfully treated Sept 23.(Still refusing bloods) SVR this year!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842841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questions/comments?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0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Preferred accelerated treatment algorithm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 smtClean="0"/>
              <a:t>What the algorithm says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Bloods for FBC, U&amp;E, </a:t>
            </a:r>
            <a:r>
              <a:rPr lang="en-GB" sz="2200" dirty="0" err="1" smtClean="0"/>
              <a:t>eGFR</a:t>
            </a:r>
            <a:r>
              <a:rPr lang="en-GB" sz="2200" dirty="0" smtClean="0"/>
              <a:t>, LFT, AST, GGT, INR, genotype, confirmatory viral load, (hep B core)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Perform </a:t>
            </a:r>
            <a:r>
              <a:rPr lang="en-GB" sz="2200" dirty="0" err="1" smtClean="0"/>
              <a:t>Fibroscan</a:t>
            </a:r>
            <a:r>
              <a:rPr lang="en-GB" sz="2200" dirty="0" smtClean="0"/>
              <a:t> or calculate APRI and FIB-4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Review with team if </a:t>
            </a:r>
            <a:r>
              <a:rPr lang="en-GB" sz="2200" dirty="0" err="1" smtClean="0"/>
              <a:t>Fibroscan</a:t>
            </a:r>
            <a:r>
              <a:rPr lang="en-GB" sz="2200" dirty="0" smtClean="0"/>
              <a:t> &gt;13, APRI &gt;1 or FIB-4 &gt;1.45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Otherwise offer </a:t>
            </a:r>
            <a:r>
              <a:rPr lang="en-GB" sz="2200" dirty="0" err="1" smtClean="0"/>
              <a:t>pangenotypic</a:t>
            </a:r>
            <a:r>
              <a:rPr lang="en-GB" sz="2200" dirty="0" smtClean="0"/>
              <a:t> treatment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Check bloods 2-4 weeks into treatment: U&amp;E, LFT, FBC, </a:t>
            </a:r>
            <a:r>
              <a:rPr lang="en-GB" sz="2200" dirty="0" err="1" smtClean="0"/>
              <a:t>eGFR</a:t>
            </a:r>
            <a:r>
              <a:rPr lang="en-GB" sz="2200" dirty="0" smtClean="0"/>
              <a:t>, viral load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200" dirty="0" smtClean="0"/>
              <a:t>Venous PCR 12 weeks after treatment completion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705210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blood test/ </a:t>
            </a:r>
            <a:r>
              <a:rPr lang="en-GB" dirty="0" err="1" smtClean="0"/>
              <a:t>Fibroscan</a:t>
            </a:r>
            <a:r>
              <a:rPr lang="en-GB" dirty="0" smtClean="0"/>
              <a:t> not possible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DBST for HCV antibody with reflex PCR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Assess for signs of advanced liver disease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Refer for assessment or discuss with team if signs identified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Otherwise </a:t>
            </a:r>
            <a:r>
              <a:rPr lang="en-GB" sz="2400" dirty="0" err="1" smtClean="0"/>
              <a:t>pangenotypic</a:t>
            </a:r>
            <a:r>
              <a:rPr lang="en-GB" sz="2400" dirty="0" smtClean="0"/>
              <a:t> treatment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Venepuncture 12 weeks post treatment for SVR (Only if venepuncture not possible – DBST at 24 weeks but suboptimal)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5187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it started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216A2CB-E369-4DBE-AB35-5C72777275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6469" r="25085"/>
          <a:stretch/>
        </p:blipFill>
        <p:spPr>
          <a:xfrm>
            <a:off x="686117" y="1907177"/>
            <a:ext cx="4792913" cy="424978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47657" y="1825625"/>
            <a:ext cx="5918479" cy="4351338"/>
          </a:xfrm>
        </p:spPr>
        <p:txBody>
          <a:bodyPr>
            <a:normAutofit/>
          </a:bodyPr>
          <a:lstStyle/>
          <a:p>
            <a:r>
              <a:rPr lang="en-GB" sz="2200" dirty="0" smtClean="0"/>
              <a:t>Wrexham community care hub</a:t>
            </a:r>
          </a:p>
          <a:p>
            <a:r>
              <a:rPr lang="en-GB" sz="2200" dirty="0" smtClean="0"/>
              <a:t>Street homeless or very vulnerable</a:t>
            </a:r>
          </a:p>
          <a:p>
            <a:r>
              <a:rPr lang="en-GB" sz="2200" dirty="0" smtClean="0"/>
              <a:t>Cepheid machine</a:t>
            </a:r>
          </a:p>
          <a:p>
            <a:r>
              <a:rPr lang="en-GB" sz="2200" dirty="0" smtClean="0"/>
              <a:t>Challenging venepuncture but generally achieved</a:t>
            </a:r>
          </a:p>
          <a:p>
            <a:r>
              <a:rPr lang="en-GB" sz="2200" dirty="0" err="1" smtClean="0"/>
              <a:t>Pangenotypic</a:t>
            </a:r>
            <a:r>
              <a:rPr lang="en-GB" sz="2200" dirty="0" smtClean="0"/>
              <a:t> treatment taken to hub</a:t>
            </a:r>
          </a:p>
          <a:p>
            <a:r>
              <a:rPr lang="en-GB" sz="2200" dirty="0" smtClean="0"/>
              <a:t>Seeing the people weekly so ideal for accelerated treatment – but pace driven by patient – more on this later….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17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Covid</a:t>
            </a:r>
            <a:r>
              <a:rPr lang="en-GB" dirty="0" smtClean="0"/>
              <a:t> times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816634" cy="4351338"/>
          </a:xfrm>
        </p:spPr>
        <p:txBody>
          <a:bodyPr>
            <a:normAutofit/>
          </a:bodyPr>
          <a:lstStyle/>
          <a:p>
            <a:r>
              <a:rPr lang="en-GB" sz="2200" dirty="0" smtClean="0"/>
              <a:t>Hub closed</a:t>
            </a:r>
          </a:p>
          <a:p>
            <a:r>
              <a:rPr lang="en-GB" sz="2200" dirty="0" smtClean="0"/>
              <a:t>Able to see patients at SMS after a few months</a:t>
            </a:r>
          </a:p>
          <a:p>
            <a:r>
              <a:rPr lang="en-GB" sz="2200" dirty="0" smtClean="0"/>
              <a:t>Could this work with appointments?</a:t>
            </a:r>
          </a:p>
          <a:p>
            <a:r>
              <a:rPr lang="en-GB" sz="2200" dirty="0" smtClean="0"/>
              <a:t>Use of Teams calls to limit unnecessary contact</a:t>
            </a:r>
          </a:p>
          <a:p>
            <a:r>
              <a:rPr lang="en-GB" sz="2200" dirty="0" smtClean="0"/>
              <a:t>Harder to get key worker support </a:t>
            </a:r>
            <a:r>
              <a:rPr lang="en-GB" sz="2200" dirty="0" err="1" smtClean="0"/>
              <a:t>etc</a:t>
            </a:r>
            <a:endParaRPr lang="en-GB" sz="2200" dirty="0" smtClean="0"/>
          </a:p>
          <a:p>
            <a:r>
              <a:rPr lang="en-GB" sz="2200" dirty="0" smtClean="0"/>
              <a:t>But we still had success</a:t>
            </a:r>
            <a:endParaRPr lang="en-GB" sz="2200" dirty="0"/>
          </a:p>
        </p:txBody>
      </p:sp>
      <p:pic>
        <p:nvPicPr>
          <p:cNvPr id="1026" name="Picture 2" descr="https://assets.publishing.service.gov.uk/government/uploads/system/uploads/image_data/file/104631/s300_HFS_for_Gov.u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829" y="1970561"/>
            <a:ext cx="3431177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24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Rollout</a:t>
            </a:r>
            <a:endParaRPr lang="en-GB" dirty="0"/>
          </a:p>
        </p:txBody>
      </p:sp>
      <p:pic>
        <p:nvPicPr>
          <p:cNvPr id="6" name="Picture 2" descr="Betsi Cadwaladr: NHS health board back in special measures - BBC New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28" y="1886585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643154" y="1825624"/>
            <a:ext cx="5710646" cy="4636135"/>
          </a:xfrm>
        </p:spPr>
        <p:txBody>
          <a:bodyPr>
            <a:normAutofit/>
          </a:bodyPr>
          <a:lstStyle/>
          <a:p>
            <a:r>
              <a:rPr lang="en-GB" sz="2200" dirty="0" smtClean="0"/>
              <a:t>Rolled out community clinics across North Wales</a:t>
            </a:r>
          </a:p>
          <a:p>
            <a:r>
              <a:rPr lang="en-GB" sz="2200" dirty="0" smtClean="0"/>
              <a:t>Some known positives </a:t>
            </a:r>
          </a:p>
          <a:p>
            <a:r>
              <a:rPr lang="en-GB" sz="2200" dirty="0" smtClean="0"/>
              <a:t>Testing projects</a:t>
            </a:r>
          </a:p>
          <a:p>
            <a:r>
              <a:rPr lang="en-GB" sz="2200" dirty="0" smtClean="0"/>
              <a:t>Almost all get pre-treatment </a:t>
            </a:r>
            <a:r>
              <a:rPr lang="en-GB" sz="2200" dirty="0" smtClean="0"/>
              <a:t>bloods </a:t>
            </a:r>
            <a:endParaRPr lang="en-GB" sz="2200" dirty="0" smtClean="0"/>
          </a:p>
          <a:p>
            <a:r>
              <a:rPr lang="en-GB" sz="2200" dirty="0" err="1" smtClean="0"/>
              <a:t>Pangenotypic</a:t>
            </a:r>
            <a:r>
              <a:rPr lang="en-GB" sz="2200" dirty="0" smtClean="0"/>
              <a:t> treatment</a:t>
            </a:r>
          </a:p>
          <a:p>
            <a:r>
              <a:rPr lang="en-GB" sz="2200" dirty="0" smtClean="0"/>
              <a:t>Often only do mid-treatment bloods if 1</a:t>
            </a:r>
            <a:r>
              <a:rPr lang="en-GB" sz="2200" baseline="30000" dirty="0" smtClean="0"/>
              <a:t>st</a:t>
            </a:r>
            <a:r>
              <a:rPr lang="en-GB" sz="2200" dirty="0" smtClean="0"/>
              <a:t> bloods abnormal, but mid way PCR</a:t>
            </a:r>
          </a:p>
        </p:txBody>
      </p:sp>
    </p:spTree>
    <p:extLst>
      <p:ext uri="{BB962C8B-B14F-4D97-AF65-F5344CB8AC3E}">
        <p14:creationId xmlns:p14="http://schemas.microsoft.com/office/powerpoint/2010/main" val="356968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97731" cy="1325563"/>
          </a:xfrm>
        </p:spPr>
        <p:txBody>
          <a:bodyPr/>
          <a:lstStyle/>
          <a:p>
            <a:r>
              <a:rPr lang="en-GB" dirty="0" smtClean="0"/>
              <a:t>Successes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Over 175 patients treated across North Wales</a:t>
            </a:r>
          </a:p>
          <a:p>
            <a:r>
              <a:rPr lang="en-GB" sz="2400" dirty="0" smtClean="0"/>
              <a:t>Many had failed to engage with treatment previously -  one man finally managed treatment 23 years after diagnosis</a:t>
            </a:r>
          </a:p>
          <a:p>
            <a:r>
              <a:rPr lang="en-GB" sz="2400" dirty="0" smtClean="0"/>
              <a:t>People now come and ask for tests and/or treatment and we hear patients telling their friends how easy treatment is</a:t>
            </a:r>
          </a:p>
          <a:p>
            <a:r>
              <a:rPr lang="en-GB" sz="2400" dirty="0" smtClean="0"/>
              <a:t>Treatment can have impact beyond clearing the virus</a:t>
            </a:r>
          </a:p>
        </p:txBody>
      </p:sp>
      <p:pic>
        <p:nvPicPr>
          <p:cNvPr id="2052" name="Picture 4" descr="https://encrypted-tbn0.gstatic.com/images?q=tbn:ANd9GcSZ4owBvC8-CLgkIrYy2t5KX7lLeFSkNP940UQNk9Fy3rebW2lz8hLQp2sr_w:https://markmanson.net/wp-content/uploads/2023/08/how-to-be-successful-in-life-cover.png&amp;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58" y="610629"/>
            <a:ext cx="2724398" cy="171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32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accelerated is “accelerated”?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Obtain bloods in most cases</a:t>
            </a:r>
          </a:p>
          <a:p>
            <a:r>
              <a:rPr lang="en-GB" sz="2400" dirty="0" smtClean="0"/>
              <a:t>Sometimes halfway between the preferred pathway and that for those who won’t have bloods</a:t>
            </a:r>
          </a:p>
          <a:p>
            <a:r>
              <a:rPr lang="en-GB" sz="2400" dirty="0" smtClean="0"/>
              <a:t>Ability </a:t>
            </a:r>
            <a:r>
              <a:rPr lang="en-GB" sz="2400" dirty="0" smtClean="0"/>
              <a:t>to treat people the following week – team of nurses and pharmacists, </a:t>
            </a:r>
            <a:r>
              <a:rPr lang="en-GB" sz="2400" dirty="0" err="1" smtClean="0"/>
              <a:t>pangenotypic</a:t>
            </a:r>
            <a:r>
              <a:rPr lang="en-GB" sz="2400" dirty="0" smtClean="0"/>
              <a:t> treatment, support available for patients</a:t>
            </a:r>
          </a:p>
          <a:p>
            <a:r>
              <a:rPr lang="en-GB" sz="2400" dirty="0" smtClean="0"/>
              <a:t>But we have to treat the person at the right time for them – starting treatment more quickly than the patient is ready for makes our figures look good but doesn’t mean they will take it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82370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accelerated is “accelerated</a:t>
            </a:r>
            <a:r>
              <a:rPr lang="en-GB" dirty="0" smtClean="0"/>
              <a:t>”?  - 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Patient A</a:t>
            </a:r>
          </a:p>
          <a:p>
            <a:r>
              <a:rPr lang="en-GB" sz="2400" dirty="0" smtClean="0"/>
              <a:t>Came along to a testing event but already knew he was positive</a:t>
            </a:r>
          </a:p>
          <a:p>
            <a:r>
              <a:rPr lang="en-GB" sz="2400" dirty="0" smtClean="0"/>
              <a:t>Hates hospitals and had felt judged in A&amp;E previously so had never attended his appointments</a:t>
            </a:r>
          </a:p>
          <a:p>
            <a:r>
              <a:rPr lang="en-GB" sz="2400" dirty="0" smtClean="0"/>
              <a:t>Bloods taken and all fine</a:t>
            </a:r>
          </a:p>
          <a:p>
            <a:r>
              <a:rPr lang="en-GB" sz="2400" dirty="0" smtClean="0"/>
              <a:t>Started treatment a week later</a:t>
            </a:r>
          </a:p>
          <a:p>
            <a:r>
              <a:rPr lang="en-GB" sz="2400" dirty="0" smtClean="0"/>
              <a:t>SVR12 achieved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780456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BDBC5A-2D2E-4A6F-B133-85850AA6AAAF}"/>
</file>

<file path=customXml/itemProps2.xml><?xml version="1.0" encoding="utf-8"?>
<ds:datastoreItem xmlns:ds="http://schemas.openxmlformats.org/officeDocument/2006/customXml" ds:itemID="{EB8AB10D-B6D8-4330-BFD2-68319BFFE3E7}">
  <ds:schemaRefs>
    <ds:schemaRef ds:uri="http://purl.org/dc/terms/"/>
    <ds:schemaRef ds:uri="http://schemas.openxmlformats.org/package/2006/metadata/core-properties"/>
    <ds:schemaRef ds:uri="c3ca0e34-e389-4918-9b36-95d5e0e3aa54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265495d4-1215-401d-b036-d94bea333ba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BA32783-7011-4E68-BA8C-F919B07ED9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658</Words>
  <Application>Microsoft Office PowerPoint</Application>
  <PresentationFormat>Widescreen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Retrospect</vt:lpstr>
      <vt:lpstr>Community treatment – accelerated treatment in action</vt:lpstr>
      <vt:lpstr>Preferred accelerated treatment algorithm</vt:lpstr>
      <vt:lpstr>Where blood test/ Fibroscan not possible</vt:lpstr>
      <vt:lpstr>Where it started</vt:lpstr>
      <vt:lpstr>Covid times</vt:lpstr>
      <vt:lpstr>Rollout</vt:lpstr>
      <vt:lpstr>Successes </vt:lpstr>
      <vt:lpstr>How accelerated is “accelerated”?</vt:lpstr>
      <vt:lpstr>How accelerated is “accelerated”?  - A</vt:lpstr>
      <vt:lpstr>How accelerated is “accelerated”? - B</vt:lpstr>
      <vt:lpstr>How accelerated is “accelerated”? - C</vt:lpstr>
      <vt:lpstr>Any questions/comments?</vt:lpstr>
    </vt:vector>
  </TitlesOfParts>
  <Company>Betsi Cadwaladr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treatment – accelerated treatment in action</dc:title>
  <dc:creator>Elizabeth Hurry (BCUHB - Pharmacy)</dc:creator>
  <cp:lastModifiedBy>Elizabeth Hurry (BCUHB - Pharmacy)</cp:lastModifiedBy>
  <cp:revision>17</cp:revision>
  <cp:lastPrinted>2024-04-15T13:07:23Z</cp:lastPrinted>
  <dcterms:created xsi:type="dcterms:W3CDTF">2024-04-05T16:09:47Z</dcterms:created>
  <dcterms:modified xsi:type="dcterms:W3CDTF">2024-04-15T14:21:24Z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