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hart1.xml" ContentType="application/vnd.openxmlformats-officedocument.drawingml.chart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98" r:id="rId2"/>
    <p:sldId id="306" r:id="rId3"/>
    <p:sldId id="317" r:id="rId4"/>
    <p:sldId id="318" r:id="rId5"/>
    <p:sldId id="312" r:id="rId6"/>
    <p:sldId id="313" r:id="rId7"/>
    <p:sldId id="305" r:id="rId8"/>
    <p:sldId id="307" r:id="rId9"/>
    <p:sldId id="299" r:id="rId10"/>
    <p:sldId id="300" r:id="rId11"/>
    <p:sldId id="301" r:id="rId12"/>
    <p:sldId id="302" r:id="rId13"/>
    <p:sldId id="311" r:id="rId14"/>
    <p:sldId id="320" r:id="rId15"/>
    <p:sldId id="304" r:id="rId16"/>
    <p:sldId id="310" r:id="rId17"/>
    <p:sldId id="308" r:id="rId18"/>
    <p:sldId id="309" r:id="rId19"/>
    <p:sldId id="315" r:id="rId20"/>
    <p:sldId id="316" r:id="rId21"/>
    <p:sldId id="314" r:id="rId22"/>
    <p:sldId id="319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Individuals</a:t>
            </a:r>
            <a:r>
              <a:rPr lang="en-US" baseline="0"/>
              <a:t> screened by </a:t>
            </a:r>
            <a:r>
              <a:rPr lang="en-US"/>
              <a:t>Age and Sex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Sheet2!$O$5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0B2-4920-91BA-A4665D20B6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Sheet2!$N$6:$N$18</c:f>
              <c:strCache>
                <c:ptCount val="13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75+</c:v>
                </c:pt>
              </c:strCache>
            </c:strRef>
          </c:cat>
          <c:val>
            <c:numRef>
              <c:f>Sheet2!$O$6:$O$18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7</c:v>
                </c:pt>
                <c:pt idx="6">
                  <c:v>9</c:v>
                </c:pt>
                <c:pt idx="7">
                  <c:v>7</c:v>
                </c:pt>
                <c:pt idx="8">
                  <c:v>7</c:v>
                </c:pt>
                <c:pt idx="9">
                  <c:v>1</c:v>
                </c:pt>
                <c:pt idx="10">
                  <c:v>3</c:v>
                </c:pt>
                <c:pt idx="11">
                  <c:v>0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B2-4920-91BA-A4665D20B634}"/>
            </c:ext>
          </c:extLst>
        </c:ser>
        <c:ser>
          <c:idx val="1"/>
          <c:order val="1"/>
          <c:tx>
            <c:strRef>
              <c:f>Sheet2!$P$5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B2-4920-91BA-A4665D20B63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B2-4920-91BA-A4665D20B6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Sheet2!$N$6:$N$18</c:f>
              <c:strCache>
                <c:ptCount val="13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75+</c:v>
                </c:pt>
              </c:strCache>
            </c:strRef>
          </c:cat>
          <c:val>
            <c:numRef>
              <c:f>Sheet2!$P$6:$P$18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9</c:v>
                </c:pt>
                <c:pt idx="8">
                  <c:v>2</c:v>
                </c:pt>
                <c:pt idx="9">
                  <c:v>2</c:v>
                </c:pt>
                <c:pt idx="10">
                  <c:v>0</c:v>
                </c:pt>
                <c:pt idx="11">
                  <c:v>1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B2-4920-91BA-A4665D20B63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1972048"/>
        <c:axId val="501969968"/>
      </c:barChart>
      <c:catAx>
        <c:axId val="5019720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Age in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969968"/>
        <c:crosses val="autoZero"/>
        <c:auto val="1"/>
        <c:lblAlgn val="ctr"/>
        <c:lblOffset val="100"/>
        <c:noMultiLvlLbl val="0"/>
      </c:catAx>
      <c:valAx>
        <c:axId val="50196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9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/>
              </a:rPr>
              <a:t>Ethnicity data categorised as described by patients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Sheet1!$J$32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elete val="1"/>
          </c:dLbls>
          <c:cat>
            <c:strRef>
              <c:f>Sheet1!$I$33:$I$52</c:f>
              <c:strCache>
                <c:ptCount val="20"/>
                <c:pt idx="0">
                  <c:v>African</c:v>
                </c:pt>
                <c:pt idx="1">
                  <c:v>Asian </c:v>
                </c:pt>
                <c:pt idx="2">
                  <c:v>British / Asian Pakistani </c:v>
                </c:pt>
                <c:pt idx="3">
                  <c:v>Asian/ Bangladesh</c:v>
                </c:pt>
                <c:pt idx="4">
                  <c:v>Bangladesh </c:v>
                </c:pt>
                <c:pt idx="5">
                  <c:v>Bangladeshi British</c:v>
                </c:pt>
                <c:pt idx="6">
                  <c:v>Bengali</c:v>
                </c:pt>
                <c:pt idx="7">
                  <c:v>Black African</c:v>
                </c:pt>
                <c:pt idx="8">
                  <c:v>British  </c:v>
                </c:pt>
                <c:pt idx="9">
                  <c:v>British Asian </c:v>
                </c:pt>
                <c:pt idx="10">
                  <c:v>British / Pakistani</c:v>
                </c:pt>
                <c:pt idx="11">
                  <c:v>Irani/Kurdish</c:v>
                </c:pt>
                <c:pt idx="12">
                  <c:v>Muslim</c:v>
                </c:pt>
                <c:pt idx="13">
                  <c:v>Nigerian </c:v>
                </c:pt>
                <c:pt idx="14">
                  <c:v>Pakistani</c:v>
                </c:pt>
                <c:pt idx="15">
                  <c:v>Asian / Pakistani </c:v>
                </c:pt>
                <c:pt idx="16">
                  <c:v>sri lankan </c:v>
                </c:pt>
                <c:pt idx="17">
                  <c:v>turkish </c:v>
                </c:pt>
                <c:pt idx="18">
                  <c:v>White British</c:v>
                </c:pt>
                <c:pt idx="19">
                  <c:v>White Welsh </c:v>
                </c:pt>
              </c:strCache>
            </c:strRef>
          </c:cat>
          <c:val>
            <c:numRef>
              <c:f>Sheet1!$J$33:$J$52</c:f>
              <c:numCache>
                <c:formatCode>General</c:formatCode>
                <c:ptCount val="20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1</c:v>
                </c:pt>
                <c:pt idx="4">
                  <c:v>9</c:v>
                </c:pt>
                <c:pt idx="5">
                  <c:v>4</c:v>
                </c:pt>
                <c:pt idx="6">
                  <c:v>16</c:v>
                </c:pt>
                <c:pt idx="7">
                  <c:v>6</c:v>
                </c:pt>
                <c:pt idx="8">
                  <c:v>2</c:v>
                </c:pt>
                <c:pt idx="9">
                  <c:v>2</c:v>
                </c:pt>
                <c:pt idx="10">
                  <c:v>4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18</c:v>
                </c:pt>
                <c:pt idx="15">
                  <c:v>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67-4950-9839-3160C96925D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</c:dLbls>
        <c:gapWidth val="100"/>
        <c:axId val="353962304"/>
        <c:axId val="353951488"/>
      </c:barChart>
      <c:catAx>
        <c:axId val="35396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3951488"/>
        <c:crosses val="autoZero"/>
        <c:auto val="1"/>
        <c:lblAlgn val="ctr"/>
        <c:lblOffset val="100"/>
        <c:noMultiLvlLbl val="0"/>
      </c:catAx>
      <c:valAx>
        <c:axId val="35395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396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A7975E3-2BCF-47B3-8FE1-1E3330A0CF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F813-D198-4D84-A1E4-C85F501248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1D0A6-4185-4FD9-B53A-534B0F8BBF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A9BAA-10D1-41D4-A54E-90EC4FE1F2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F3B5D8-B86D-4D9D-883B-28CDA2481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5A5B7A-3A75-41BB-94FA-311F06151A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AB64CB-2110-4482-9940-D1BDD11A14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42D2F2-8432-4D4C-9311-26EA9D62F3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FC14-7CF5-4A89-9E80-7F11A66667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7F0B78-0972-4666-8096-2AC6EFC3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4CF000-460B-4843-B55D-0A4EA3A83F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5A9D1A5-F927-4DC6-9F43-EE6D29A61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4" r:id="rId2"/>
    <p:sldLayoutId id="2147483889" r:id="rId3"/>
    <p:sldLayoutId id="2147483890" r:id="rId4"/>
    <p:sldLayoutId id="2147483891" r:id="rId5"/>
    <p:sldLayoutId id="2147483892" r:id="rId6"/>
    <p:sldLayoutId id="2147483885" r:id="rId7"/>
    <p:sldLayoutId id="2147483893" r:id="rId8"/>
    <p:sldLayoutId id="2147483894" r:id="rId9"/>
    <p:sldLayoutId id="2147483886" r:id="rId10"/>
    <p:sldLayoutId id="214748388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382000" cy="5059363"/>
          </a:xfrm>
        </p:spPr>
        <p:txBody>
          <a:bodyPr>
            <a:normAutofit fontScale="92500" lnSpcReduction="1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GB" sz="4800" b="1" dirty="0"/>
              <a:t>Mosque BBV Testing in ABUHB</a:t>
            </a:r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GB" dirty="0"/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GB" dirty="0"/>
              <a:t>Gavin Hardcastle</a:t>
            </a:r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GB" dirty="0"/>
              <a:t>Hepatitis Clinical Nurse Specialist</a:t>
            </a:r>
          </a:p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GB" dirty="0"/>
              <a:t>Aneurin Bevan University Health Board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229600" cy="914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en-GB" sz="4000" dirty="0"/>
            </a:br>
            <a:br>
              <a:rPr lang="en-GB" sz="4000" dirty="0"/>
            </a:br>
            <a:br>
              <a:rPr lang="en-GB" sz="4000" dirty="0"/>
            </a:br>
            <a:endParaRPr lang="en-GB" sz="4000" dirty="0"/>
          </a:p>
        </p:txBody>
      </p:sp>
      <p:pic>
        <p:nvPicPr>
          <p:cNvPr id="10244" name="Picture 5" descr="Aneurin Bevan Health 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22098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19DFD2-1FDA-7025-1D85-FA76A1E84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Central Mosque, Stow Hill, Newport</a:t>
            </a:r>
          </a:p>
          <a:p>
            <a:r>
              <a:rPr lang="en-GB" dirty="0"/>
              <a:t>DBS only</a:t>
            </a:r>
          </a:p>
          <a:p>
            <a:r>
              <a:rPr lang="en-GB" dirty="0"/>
              <a:t>38 Tested</a:t>
            </a:r>
          </a:p>
          <a:p>
            <a:r>
              <a:rPr lang="en-GB" dirty="0"/>
              <a:t>Demand = Supply!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745656-1F53-55EB-54A2-F8727807A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November 2023	</a:t>
            </a:r>
          </a:p>
        </p:txBody>
      </p:sp>
    </p:spTree>
    <p:extLst>
      <p:ext uri="{BB962C8B-B14F-4D97-AF65-F5344CB8AC3E}">
        <p14:creationId xmlns:p14="http://schemas.microsoft.com/office/powerpoint/2010/main" val="1241232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F634B6-0FE3-C51A-C70D-B76E01433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Iqra Masjid Mosque &amp; Community Centre, Commercial Road, Newport.</a:t>
            </a:r>
          </a:p>
          <a:p>
            <a:pPr algn="l"/>
            <a:r>
              <a:rPr lang="en-GB" dirty="0">
                <a:solidFill>
                  <a:srgbClr val="1F1F1F"/>
                </a:solidFill>
                <a:highlight>
                  <a:srgbClr val="FFFFFF"/>
                </a:highlight>
              </a:rPr>
              <a:t>Venous bloods for BBV and T Spot</a:t>
            </a:r>
          </a:p>
          <a:p>
            <a:pPr algn="l"/>
            <a:r>
              <a:rPr lang="en-GB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DBS for BBV</a:t>
            </a:r>
          </a:p>
          <a:p>
            <a:pPr algn="l"/>
            <a:r>
              <a:rPr lang="en-GB" dirty="0">
                <a:solidFill>
                  <a:srgbClr val="1F1F1F"/>
                </a:solidFill>
                <a:highlight>
                  <a:srgbClr val="FFFFFF"/>
                </a:highlight>
              </a:rPr>
              <a:t>43 tested</a:t>
            </a:r>
          </a:p>
          <a:p>
            <a:pPr algn="l"/>
            <a:r>
              <a:rPr lang="en-GB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Demand = Supply</a:t>
            </a:r>
          </a:p>
          <a:p>
            <a:pPr algn="l"/>
            <a:r>
              <a:rPr lang="en-GB" dirty="0">
                <a:solidFill>
                  <a:srgbClr val="1F1F1F"/>
                </a:solidFill>
                <a:highlight>
                  <a:srgbClr val="FFFFFF"/>
                </a:highlight>
              </a:rPr>
              <a:t>TB Team</a:t>
            </a:r>
          </a:p>
          <a:p>
            <a:pPr algn="l"/>
            <a:r>
              <a:rPr lang="en-GB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Jo  Hughes and Karrina Goodwin </a:t>
            </a:r>
            <a:r>
              <a:rPr lang="en-GB" b="0" i="0" dirty="0" err="1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Fibroscanning</a:t>
            </a:r>
            <a:endParaRPr lang="en-GB" b="0" i="0" dirty="0">
              <a:solidFill>
                <a:srgbClr val="1F1F1F"/>
              </a:solidFill>
              <a:effectLst/>
              <a:highlight>
                <a:srgbClr val="FFFFFF"/>
              </a:highlight>
            </a:endParaRPr>
          </a:p>
          <a:p>
            <a:pPr algn="l"/>
            <a:r>
              <a:rPr lang="en-GB" dirty="0">
                <a:solidFill>
                  <a:srgbClr val="1F1F1F"/>
                </a:solidFill>
                <a:highlight>
                  <a:srgbClr val="FFFFFF"/>
                </a:highlight>
              </a:rPr>
              <a:t>Andrew Yeoman!!!</a:t>
            </a:r>
            <a:endParaRPr lang="en-GB" b="0" i="0" dirty="0">
              <a:solidFill>
                <a:srgbClr val="1F1F1F"/>
              </a:solidFill>
              <a:effectLst/>
              <a:highlight>
                <a:srgbClr val="FFFFFF"/>
              </a:highligh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3DE488-1C01-8E3B-FFFF-4CF2A75D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January 2024</a:t>
            </a:r>
          </a:p>
        </p:txBody>
      </p:sp>
    </p:spTree>
    <p:extLst>
      <p:ext uri="{BB962C8B-B14F-4D97-AF65-F5344CB8AC3E}">
        <p14:creationId xmlns:p14="http://schemas.microsoft.com/office/powerpoint/2010/main" val="1359189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65808A-7EA5-7A53-46E6-F6080D1CC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 a lot!</a:t>
            </a:r>
          </a:p>
          <a:p>
            <a:endParaRPr lang="en-GB" dirty="0"/>
          </a:p>
          <a:p>
            <a:r>
              <a:rPr lang="en-GB" dirty="0"/>
              <a:t>No Hep B or HIV</a:t>
            </a:r>
          </a:p>
          <a:p>
            <a:endParaRPr lang="en-GB" dirty="0"/>
          </a:p>
          <a:p>
            <a:r>
              <a:rPr lang="en-GB" dirty="0"/>
              <a:t>One person Hep C </a:t>
            </a:r>
            <a:r>
              <a:rPr lang="en-GB" dirty="0" err="1"/>
              <a:t>Ab+ve</a:t>
            </a:r>
            <a:r>
              <a:rPr lang="en-GB" dirty="0"/>
              <a:t> / PCR Not Detected (Previous Interferon Treatment)</a:t>
            </a:r>
          </a:p>
          <a:p>
            <a:endParaRPr lang="en-GB" dirty="0"/>
          </a:p>
          <a:p>
            <a:r>
              <a:rPr lang="en-GB" dirty="0"/>
              <a:t>Great news for all those attending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BEA2EF-EA8F-D77F-33EE-8BE8C7A1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did BBV testing find?	</a:t>
            </a:r>
          </a:p>
        </p:txBody>
      </p:sp>
    </p:spTree>
    <p:extLst>
      <p:ext uri="{BB962C8B-B14F-4D97-AF65-F5344CB8AC3E}">
        <p14:creationId xmlns:p14="http://schemas.microsoft.com/office/powerpoint/2010/main" val="1351352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7CECE1-F9A5-E590-CF6A-E6EBD9F55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Primary care have done it already?</a:t>
            </a:r>
          </a:p>
          <a:p>
            <a:endParaRPr lang="en-GB" dirty="0"/>
          </a:p>
          <a:p>
            <a:r>
              <a:rPr lang="en-GB" dirty="0"/>
              <a:t>Wrong Mosque to test in?</a:t>
            </a:r>
          </a:p>
          <a:p>
            <a:endParaRPr lang="en-GB" dirty="0"/>
          </a:p>
          <a:p>
            <a:r>
              <a:rPr lang="en-GB" dirty="0"/>
              <a:t>Do we have the prevalence we might expect?</a:t>
            </a:r>
          </a:p>
          <a:p>
            <a:endParaRPr lang="en-GB" dirty="0"/>
          </a:p>
          <a:p>
            <a:r>
              <a:rPr lang="en-GB" dirty="0"/>
              <a:t>Lets see what we find in other Mosques………..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07412-4641-3959-0A47-D83E1D162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138602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6E5CAC4-4463-DDF4-04F1-F6FF037EBC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754229"/>
              </p:ext>
            </p:extLst>
          </p:nvPr>
        </p:nvGraphicFramePr>
        <p:xfrm>
          <a:off x="1066800" y="1981199"/>
          <a:ext cx="6705599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2249">
                  <a:extLst>
                    <a:ext uri="{9D8B030D-6E8A-4147-A177-3AD203B41FA5}">
                      <a16:colId xmlns:a16="http://schemas.microsoft.com/office/drawing/2014/main" val="2469635371"/>
                    </a:ext>
                  </a:extLst>
                </a:gridCol>
                <a:gridCol w="3133350">
                  <a:extLst>
                    <a:ext uri="{9D8B030D-6E8A-4147-A177-3AD203B41FA5}">
                      <a16:colId xmlns:a16="http://schemas.microsoft.com/office/drawing/2014/main" val="414200757"/>
                    </a:ext>
                  </a:extLst>
                </a:gridCol>
              </a:tblGrid>
              <a:tr h="148590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highlight>
                            <a:srgbClr val="D0CECE"/>
                          </a:highlight>
                        </a:rPr>
                        <a:t> </a:t>
                      </a:r>
                    </a:p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D0CECE"/>
                          </a:highlight>
                        </a:rPr>
                        <a:t>Locality</a:t>
                      </a:r>
                      <a:endParaRPr lang="en-GB" sz="1100" dirty="0">
                        <a:effectLst/>
                        <a:highlight>
                          <a:srgbClr val="D0CECE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highlight>
                            <a:srgbClr val="D0CECE"/>
                          </a:highlight>
                        </a:rPr>
                        <a:t>No of individuals who answered ‘Muslim’ under religion category</a:t>
                      </a:r>
                      <a:endParaRPr lang="en-GB" sz="1100">
                        <a:effectLst/>
                        <a:highlight>
                          <a:srgbClr val="D0CECE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276383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Newport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11,276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139539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Caerphilly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592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299504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Monmouthshire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439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741594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Torfaen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368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099427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Blaenau Gwent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285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829156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4CE6362-4BD9-EB21-973C-2ECD9728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 of the iceberg??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F84A078-E847-E888-2F43-382947D0A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50598" y="-372395"/>
            <a:ext cx="15156274" cy="135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836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C672C7-B7DD-3119-FA8F-2CA46F8AE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Scanned after screening criteria</a:t>
            </a:r>
          </a:p>
          <a:p>
            <a:r>
              <a:rPr lang="en-GB" dirty="0"/>
              <a:t>44 Scanned</a:t>
            </a:r>
          </a:p>
          <a:p>
            <a:r>
              <a:rPr lang="en-GB" dirty="0"/>
              <a:t>8 raised and offered follow-up appointments</a:t>
            </a:r>
          </a:p>
          <a:p>
            <a:r>
              <a:rPr lang="en-GB" dirty="0"/>
              <a:t>4 of the 8 were NIDDM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2BD89B-3516-AD77-F362-36A9EB953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Fibroscan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95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2DA286-CD34-92CB-DD06-947F387AC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WEIGHT ­­________	BMI 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 OF BIRTH 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DIABETES TYPE 2	YES / 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other Concerns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Alcohol		YES / 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yes how often do you drink		Monthly 	2-4 time a month	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Weekly	Once a week	2/4 time a week      Daily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Overweight		YES/NO	BMI &gt;30	YES /NO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96BAAB-764A-01AA-E683-A4337C396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Fibroscan</a:t>
            </a:r>
            <a:r>
              <a:rPr lang="en-GB" dirty="0"/>
              <a:t> Criteria	</a:t>
            </a:r>
          </a:p>
        </p:txBody>
      </p:sp>
    </p:spTree>
    <p:extLst>
      <p:ext uri="{BB962C8B-B14F-4D97-AF65-F5344CB8AC3E}">
        <p14:creationId xmlns:p14="http://schemas.microsoft.com/office/powerpoint/2010/main" val="3614577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60EE3B-3ED8-48DA-4674-D62F9F58D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Demographics: Age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FA3938A-572E-4C3A-8014-E81064215A8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1340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346618-EA01-C9E8-86F8-E3818348D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Demographics: Ethnicity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6893BC0-8082-427A-9B42-2CDAE3C5CC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5822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485D96-E163-B7B8-01C1-2C20E0D23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Working in partnership with Muslim Doctors Cymru colleagues and developing links with Mosque committee members.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Huge acceptance for Hepatitis testing in community setting.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were s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upported by both MDC colleagues and people in the community to take up the offer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Developing this opportunity for further screening such as with </a:t>
            </a:r>
            <a:r>
              <a:rPr lang="en-GB" sz="2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fibroscan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BBV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screening as part of a broader offer to community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Dedicated admin support to ensure that data capture and follow up individuals results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DD8915-A41F-7749-1AA4-DAA3E5287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did well……</a:t>
            </a:r>
          </a:p>
        </p:txBody>
      </p:sp>
    </p:spTree>
    <p:extLst>
      <p:ext uri="{BB962C8B-B14F-4D97-AF65-F5344CB8AC3E}">
        <p14:creationId xmlns:p14="http://schemas.microsoft.com/office/powerpoint/2010/main" val="94967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06D37E-B037-8A90-518E-EA2DB1CDE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Key theme: Increase testing within high-risk groups</a:t>
            </a:r>
          </a:p>
          <a:p>
            <a:r>
              <a:rPr lang="en-GB" dirty="0"/>
              <a:t>Action 4: Increase case finding </a:t>
            </a:r>
          </a:p>
          <a:p>
            <a:r>
              <a:rPr lang="en-GB" dirty="0"/>
              <a:t>Action to improve outreach service</a:t>
            </a:r>
          </a:p>
          <a:p>
            <a:endParaRPr lang="en-GB" dirty="0"/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To engage with people from high prevalence countries of origin, a series of community screening events are planned</a:t>
            </a:r>
          </a:p>
          <a:p>
            <a:endParaRPr lang="en-GB" dirty="0"/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To prevent stigma associated with infectious diseases these were held as community health fairs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3968FC-00C7-9DD3-0951-62A813A02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Recovery Plan</a:t>
            </a:r>
          </a:p>
        </p:txBody>
      </p:sp>
    </p:spTree>
    <p:extLst>
      <p:ext uri="{BB962C8B-B14F-4D97-AF65-F5344CB8AC3E}">
        <p14:creationId xmlns:p14="http://schemas.microsoft.com/office/powerpoint/2010/main" val="2013138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10A7DD-C571-D612-5BA0-805849506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 venue is different with different capacity so need to think about flow through the venue and not having bottlenecks in system.</a:t>
            </a:r>
          </a:p>
          <a:p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 everyone who attended made it to BBV testing area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/>
              <a:t>Need to consider other faith communities e.g. Pakistani Christians……</a:t>
            </a:r>
          </a:p>
          <a:p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DC99D-E49B-B85C-9F79-55DADB0E3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did less well…..</a:t>
            </a:r>
          </a:p>
        </p:txBody>
      </p:sp>
    </p:spTree>
    <p:extLst>
      <p:ext uri="{BB962C8B-B14F-4D97-AF65-F5344CB8AC3E}">
        <p14:creationId xmlns:p14="http://schemas.microsoft.com/office/powerpoint/2010/main" val="1690202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E7F262-0303-474F-EBA8-8C921DEAE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Team!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F6BC87D-C4AC-D0FE-815E-3A17C20D9D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4985"/>
            <a:ext cx="8229600" cy="3998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75432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1766AB-C6E5-6706-3BE1-F237F3763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Kasim Ramzan (GP Newport)</a:t>
            </a:r>
          </a:p>
          <a:p>
            <a:r>
              <a:rPr lang="en-GB" sz="28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Muslim Doctors Cymru</a:t>
            </a:r>
          </a:p>
          <a:p>
            <a:r>
              <a:rPr lang="en-GB" sz="2800" dirty="0">
                <a:solidFill>
                  <a:srgbClr val="000000"/>
                </a:solidFill>
                <a:highlight>
                  <a:srgbClr val="FFFFFF"/>
                </a:highlight>
              </a:rPr>
              <a:t>Bethan Bowden – Public Health Consultant</a:t>
            </a:r>
          </a:p>
          <a:p>
            <a:r>
              <a:rPr lang="en-GB" sz="2800" dirty="0">
                <a:solidFill>
                  <a:srgbClr val="000000"/>
                </a:solidFill>
                <a:highlight>
                  <a:srgbClr val="FFFFFF"/>
                </a:highlight>
              </a:rPr>
              <a:t>Joanne Hughes, Karrina Mitchell &amp; Andrew Yeoman</a:t>
            </a:r>
          </a:p>
          <a:p>
            <a:r>
              <a:rPr lang="en-GB" sz="2800" dirty="0">
                <a:solidFill>
                  <a:srgbClr val="000000"/>
                </a:solidFill>
                <a:highlight>
                  <a:srgbClr val="FFFFFF"/>
                </a:highlight>
              </a:rPr>
              <a:t>Public Health Team: Rhian Hobbs, Lisa Verallo &amp; Sania Sadiq</a:t>
            </a:r>
            <a:endParaRPr lang="en-GB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986D52-7CCD-B190-CBB9-389DFDFFA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6998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7BDE52-9D09-ACA9-FAF2-1589845B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Wales is a low prevalence country for hepatitis B with the prevalence of chronic HBV estimated at 0.78% (PHW 2023). </a:t>
            </a:r>
          </a:p>
          <a:p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 cases of hepatitis B are acquired outside of the UK.</a:t>
            </a:r>
          </a:p>
          <a:p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 cases result from migration from high-prevalence including South East Asia, South Asia and Sub-Saharan Africa.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1BECC3-BC44-796C-1000-C98FD6A07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B in Wales</a:t>
            </a:r>
          </a:p>
        </p:txBody>
      </p:sp>
    </p:spTree>
    <p:extLst>
      <p:ext uri="{BB962C8B-B14F-4D97-AF65-F5344CB8AC3E}">
        <p14:creationId xmlns:p14="http://schemas.microsoft.com/office/powerpoint/2010/main" val="294709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BB517B-C0E0-5634-A4B5-49E083264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Newport has a higher proportion of the population from an ethnic minority background with 20% of the population from a non-white British/Welsh background.</a:t>
            </a:r>
          </a:p>
          <a:p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is compared to 10% across 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ales. .</a:t>
            </a:r>
          </a:p>
          <a:p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Communities where people’s country of origin is a high prevalence country are at higher risk of HBV infection.</a:t>
            </a:r>
          </a:p>
          <a:p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Risks include vertical transmission, horizontal transmission through childhood infection and from use of non-sterile medical equipment if undergone procedures or medical treatment.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F5E0D0-AB2C-55E4-4CE9-D09B643AA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B in Newport</a:t>
            </a:r>
          </a:p>
        </p:txBody>
      </p:sp>
    </p:spTree>
    <p:extLst>
      <p:ext uri="{BB962C8B-B14F-4D97-AF65-F5344CB8AC3E}">
        <p14:creationId xmlns:p14="http://schemas.microsoft.com/office/powerpoint/2010/main" val="195190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944963-EB30-8BE2-7EE9-DF8F81426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To increase </a:t>
            </a:r>
            <a:r>
              <a:rPr lang="en-GB" sz="2400" b="1" dirty="0"/>
              <a:t>awareness of communicable and non-communicable diseases within diverse communities in Newport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/>
              <a:t>To support community members to engage with </a:t>
            </a:r>
            <a:r>
              <a:rPr lang="en-GB" sz="2400" b="1" dirty="0"/>
              <a:t>preventative and diagnostic interventions </a:t>
            </a:r>
            <a:r>
              <a:rPr lang="en-GB" sz="2400" dirty="0"/>
              <a:t>including screening for high-risk groups.</a:t>
            </a:r>
          </a:p>
          <a:p>
            <a:endParaRPr lang="en-GB" sz="2400" dirty="0"/>
          </a:p>
          <a:p>
            <a:r>
              <a:rPr lang="en-GB" sz="2400" dirty="0"/>
              <a:t>To strengthen community engagement so members of the community are </a:t>
            </a:r>
            <a:r>
              <a:rPr lang="en-GB" sz="2400" b="1" dirty="0"/>
              <a:t>active participants with ownership of any future care</a:t>
            </a:r>
            <a:r>
              <a:rPr lang="en-GB" sz="2400" dirty="0"/>
              <a:t> or treatment required</a:t>
            </a:r>
            <a:r>
              <a:rPr lang="en-GB" sz="2800" dirty="0"/>
              <a:t>.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39E8DD-C139-D09B-8236-E864553DE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29776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1F1933-4E51-C989-880B-A7197FA86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ommunity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ealth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in Mosques in Newport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Worked i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partnership with Muslim Doctors Cymru as trusted voices.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mosques are not of suitable size utilise community centres or locations e.g. Community House Eton Road.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Original plan for the events to be held as bi-monthly events beginning in August 2023 to cover 6 locations over 1 year period.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Following evaluation, if successful, then to consider hosting regular events within communities.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084700-AF6D-C9AF-8117-0D48BF40A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did</a:t>
            </a:r>
          </a:p>
        </p:txBody>
      </p:sp>
    </p:spTree>
    <p:extLst>
      <p:ext uri="{BB962C8B-B14F-4D97-AF65-F5344CB8AC3E}">
        <p14:creationId xmlns:p14="http://schemas.microsoft.com/office/powerpoint/2010/main" val="2959942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51991-B760-1A75-4BC5-0151C6C1E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6000" dirty="0"/>
              <a:t>BBV Testing event?</a:t>
            </a:r>
          </a:p>
          <a:p>
            <a:r>
              <a:rPr lang="en-GB" sz="6000" b="1" dirty="0"/>
              <a:t>NO!</a:t>
            </a:r>
          </a:p>
          <a:p>
            <a:r>
              <a:rPr lang="en-GB" sz="6000" dirty="0"/>
              <a:t>Health event/fair?</a:t>
            </a:r>
          </a:p>
          <a:p>
            <a:r>
              <a:rPr lang="en-GB" sz="6000" b="1" dirty="0"/>
              <a:t>YES?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80B72-FB8D-755E-BCDE-019E506EC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Stigma??</a:t>
            </a:r>
          </a:p>
        </p:txBody>
      </p:sp>
    </p:spTree>
    <p:extLst>
      <p:ext uri="{BB962C8B-B14F-4D97-AF65-F5344CB8AC3E}">
        <p14:creationId xmlns:p14="http://schemas.microsoft.com/office/powerpoint/2010/main" val="278810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D27760-5336-6206-7DFD-7A4A2C5B5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525962"/>
          </a:xfrm>
        </p:spPr>
        <p:txBody>
          <a:bodyPr/>
          <a:lstStyle/>
          <a:p>
            <a:r>
              <a:rPr lang="en-GB" dirty="0"/>
              <a:t>Takes the focus from BBV and makes it part of  wider health assessment and advice.</a:t>
            </a:r>
          </a:p>
          <a:p>
            <a:r>
              <a:rPr lang="en-GB" dirty="0"/>
              <a:t>B/P, AF, BMI, TB, </a:t>
            </a:r>
            <a:r>
              <a:rPr lang="en-GB" dirty="0" err="1"/>
              <a:t>Fibroscan</a:t>
            </a:r>
            <a:r>
              <a:rPr lang="en-GB" dirty="0"/>
              <a:t> etc…………….</a:t>
            </a: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Health promotion advice including in relation to cancer screening, immunisation and smoking cessation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These have developed with each successive event……..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0286D-D052-8134-A06A-9126C56DE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Mosque Health Event</a:t>
            </a:r>
          </a:p>
        </p:txBody>
      </p:sp>
    </p:spTree>
    <p:extLst>
      <p:ext uri="{BB962C8B-B14F-4D97-AF65-F5344CB8AC3E}">
        <p14:creationId xmlns:p14="http://schemas.microsoft.com/office/powerpoint/2010/main" val="1579559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246FA5-7F41-0B7B-145B-C527AAFAF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Community House, Eton Rd, Newport</a:t>
            </a:r>
          </a:p>
          <a:p>
            <a:r>
              <a:rPr lang="en-GB" dirty="0">
                <a:highlight>
                  <a:srgbClr val="FFFFFF"/>
                </a:highlight>
              </a:rPr>
              <a:t>M</a:t>
            </a:r>
            <a:r>
              <a:rPr lang="en-GB" b="0" i="0" dirty="0">
                <a:effectLst/>
                <a:highlight>
                  <a:srgbClr val="FFFFFF"/>
                </a:highlight>
              </a:rPr>
              <a:t>ulti-cultural, multi-faith community centre in Newport, serving the neighbourhood of </a:t>
            </a:r>
            <a:r>
              <a:rPr lang="en-GB" b="0" i="0" dirty="0" err="1">
                <a:effectLst/>
                <a:highlight>
                  <a:srgbClr val="FFFFFF"/>
                </a:highlight>
              </a:rPr>
              <a:t>Maindee</a:t>
            </a:r>
            <a:r>
              <a:rPr lang="en-GB" b="0" i="0" dirty="0">
                <a:effectLst/>
                <a:highlight>
                  <a:srgbClr val="FFFFFF"/>
                </a:highlight>
              </a:rPr>
              <a:t> and beyond.</a:t>
            </a:r>
          </a:p>
          <a:p>
            <a:r>
              <a:rPr lang="en-GB" dirty="0">
                <a:highlight>
                  <a:srgbClr val="FFFFFF"/>
                </a:highlight>
              </a:rPr>
              <a:t>Targeting Al Noor Mosque</a:t>
            </a:r>
          </a:p>
          <a:p>
            <a:r>
              <a:rPr lang="en-GB" dirty="0">
                <a:highlight>
                  <a:srgbClr val="FFFFFF"/>
                </a:highlight>
              </a:rPr>
              <a:t>DBS Testing only</a:t>
            </a:r>
          </a:p>
          <a:p>
            <a:r>
              <a:rPr lang="en-GB" dirty="0">
                <a:highlight>
                  <a:srgbClr val="FFFFFF"/>
                </a:highlight>
              </a:rPr>
              <a:t>32 Tested</a:t>
            </a:r>
          </a:p>
          <a:p>
            <a:r>
              <a:rPr lang="en-GB" dirty="0">
                <a:highlight>
                  <a:srgbClr val="FFFFFF"/>
                </a:highlight>
              </a:rPr>
              <a:t>Demand greater than supply!</a:t>
            </a:r>
          </a:p>
          <a:p>
            <a:r>
              <a:rPr lang="en-GB" dirty="0">
                <a:highlight>
                  <a:srgbClr val="FFFFFF"/>
                </a:highlight>
              </a:rPr>
              <a:t>Bar the doors!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02ABEA-3BA5-0B91-312E-F618DCD8F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36750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00AB0B3-9B2F-4411-8549-61B96F539DD4}"/>
</file>

<file path=customXml/itemProps2.xml><?xml version="1.0" encoding="utf-8"?>
<ds:datastoreItem xmlns:ds="http://schemas.openxmlformats.org/officeDocument/2006/customXml" ds:itemID="{E69CDE63-4FF7-4AAC-A466-DC2634C11167}"/>
</file>

<file path=customXml/itemProps3.xml><?xml version="1.0" encoding="utf-8"?>
<ds:datastoreItem xmlns:ds="http://schemas.openxmlformats.org/officeDocument/2006/customXml" ds:itemID="{06DB3D07-DADC-4075-8387-41A691F97E38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10021</TotalTime>
  <Words>908</Words>
  <Application>Microsoft Office PowerPoint</Application>
  <PresentationFormat>On-screen Show (4:3)</PresentationFormat>
  <Paragraphs>153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Verdana</vt:lpstr>
      <vt:lpstr>Wingdings 2</vt:lpstr>
      <vt:lpstr>Wingdings 3</vt:lpstr>
      <vt:lpstr>Concourse</vt:lpstr>
      <vt:lpstr>   </vt:lpstr>
      <vt:lpstr>Joint Recovery Plan</vt:lpstr>
      <vt:lpstr>Hep B in Wales</vt:lpstr>
      <vt:lpstr>Hep B in Newport</vt:lpstr>
      <vt:lpstr>Purpose</vt:lpstr>
      <vt:lpstr>What we did</vt:lpstr>
      <vt:lpstr>Stigma??</vt:lpstr>
      <vt:lpstr>Mosque Health Event</vt:lpstr>
      <vt:lpstr>September 2023</vt:lpstr>
      <vt:lpstr>November 2023 </vt:lpstr>
      <vt:lpstr>January 2024</vt:lpstr>
      <vt:lpstr>What did BBV testing find? </vt:lpstr>
      <vt:lpstr>Why?</vt:lpstr>
      <vt:lpstr>Tip of the iceberg?? </vt:lpstr>
      <vt:lpstr>Fibroscan</vt:lpstr>
      <vt:lpstr>Fibroscan Criteria </vt:lpstr>
      <vt:lpstr>Demographics: Age</vt:lpstr>
      <vt:lpstr>Demographics: Ethnicity</vt:lpstr>
      <vt:lpstr>What we did well……</vt:lpstr>
      <vt:lpstr>What we did less well…..</vt:lpstr>
      <vt:lpstr>The Team!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Hardcastle (Aneurin Bevan UHB - Gastroenterology)</dc:creator>
  <cp:lastModifiedBy>Gavin Hardcastle (Aneurin Bevan UHB - Gastroenterology)</cp:lastModifiedBy>
  <cp:revision>637</cp:revision>
  <cp:lastPrinted>1601-01-01T00:00:00Z</cp:lastPrinted>
  <dcterms:created xsi:type="dcterms:W3CDTF">1601-01-01T00:00:00Z</dcterms:created>
  <dcterms:modified xsi:type="dcterms:W3CDTF">2024-04-15T10:01:17Z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0x0101003DD053D06D3EEF498E1D6603D9F64235</vt:lpwstr>
  </property>
</Properties>
</file>