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8.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7.xml" ContentType="application/vnd.openxmlformats-officedocument.presentationml.slide+xml"/>
  <Override PartName="/ppt/slides/slide13.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4.xml" ContentType="application/vnd.openxmlformats-officedocument.presentationml.slide+xml"/>
  <Override PartName="/ppt/notesSlides/notesSlide5.xml" ContentType="application/vnd.openxmlformats-officedocument.presentationml.notes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301" r:id="rId2"/>
    <p:sldId id="350" r:id="rId3"/>
    <p:sldId id="340" r:id="rId4"/>
    <p:sldId id="310" r:id="rId5"/>
    <p:sldId id="342" r:id="rId6"/>
    <p:sldId id="346" r:id="rId7"/>
    <p:sldId id="357" r:id="rId8"/>
    <p:sldId id="347" r:id="rId9"/>
    <p:sldId id="348" r:id="rId10"/>
    <p:sldId id="349" r:id="rId11"/>
    <p:sldId id="341" r:id="rId12"/>
    <p:sldId id="353" r:id="rId13"/>
    <p:sldId id="351" r:id="rId14"/>
    <p:sldId id="352" r:id="rId15"/>
    <p:sldId id="358" r:id="rId16"/>
    <p:sldId id="344" r:id="rId17"/>
    <p:sldId id="355" r:id="rId18"/>
    <p:sldId id="35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5A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96" autoAdjust="0"/>
    <p:restoredTop sz="94660"/>
  </p:normalViewPr>
  <p:slideViewPr>
    <p:cSldViewPr snapToGrid="0">
      <p:cViewPr varScale="1">
        <p:scale>
          <a:sx n="66" d="100"/>
          <a:sy n="66" d="100"/>
        </p:scale>
        <p:origin x="552" y="32"/>
      </p:cViewPr>
      <p:guideLst/>
    </p:cSldViewPr>
  </p:slideViewPr>
  <p:notesTextViewPr>
    <p:cViewPr>
      <p:scale>
        <a:sx n="1" d="1"/>
        <a:sy n="1" d="1"/>
      </p:scale>
      <p:origin x="0" y="0"/>
    </p:cViewPr>
  </p:notesTextViewPr>
  <p:sorterViewPr>
    <p:cViewPr>
      <p:scale>
        <a:sx n="59" d="100"/>
        <a:sy n="5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900C88-B2A6-405A-A3FD-F497885DAEA9}" type="datetimeFigureOut">
              <a:rPr lang="en-GB" smtClean="0"/>
              <a:t>17/04/2024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1283F9-FAF1-4F3B-84B7-209D55AEA4A8}" type="slidenum">
              <a:rPr lang="en-GB" smtClean="0"/>
              <a:t>‹#›</a:t>
            </a:fld>
            <a:endParaRPr lang="en-GB"/>
          </a:p>
        </p:txBody>
      </p:sp>
    </p:spTree>
    <p:extLst>
      <p:ext uri="{BB962C8B-B14F-4D97-AF65-F5344CB8AC3E}">
        <p14:creationId xmlns:p14="http://schemas.microsoft.com/office/powerpoint/2010/main" val="1963095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96A2B43F-3607-445D-A1A7-5FA1D1D9D4F9}" type="slidenum">
              <a:rPr lang="en-GB" smtClean="0"/>
              <a:pPr>
                <a:defRPr/>
              </a:pPr>
              <a:t>1</a:t>
            </a:fld>
            <a:endParaRPr lang="en-GB"/>
          </a:p>
        </p:txBody>
      </p:sp>
    </p:spTree>
    <p:extLst>
      <p:ext uri="{BB962C8B-B14F-4D97-AF65-F5344CB8AC3E}">
        <p14:creationId xmlns:p14="http://schemas.microsoft.com/office/powerpoint/2010/main" val="3177090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96A2B43F-3607-445D-A1A7-5FA1D1D9D4F9}" type="slidenum">
              <a:rPr lang="en-GB" smtClean="0"/>
              <a:pPr>
                <a:defRPr/>
              </a:pPr>
              <a:t>4</a:t>
            </a:fld>
            <a:endParaRPr lang="en-GB"/>
          </a:p>
        </p:txBody>
      </p:sp>
    </p:spTree>
    <p:extLst>
      <p:ext uri="{BB962C8B-B14F-4D97-AF65-F5344CB8AC3E}">
        <p14:creationId xmlns:p14="http://schemas.microsoft.com/office/powerpoint/2010/main" val="3725345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59563" y="1414463"/>
            <a:ext cx="6784975" cy="3816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7268E5-039A-46CF-96D2-55C294504959}" type="slidenum">
              <a:rPr kumimoji="0" lang="en-GB" sz="1200" b="0" i="0" u="none" strike="noStrike" kern="0" cap="none" spc="0" normalizeH="0" baseline="0" noProof="0" smtClean="0">
                <a:ln>
                  <a:noFill/>
                </a:ln>
                <a:solidFill>
                  <a:srgbClr val="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0" cap="none" spc="0" normalizeH="0" baseline="0" noProof="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255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59563" y="1414463"/>
            <a:ext cx="6784975" cy="3816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7268E5-039A-46CF-96D2-55C294504959}" type="slidenum">
              <a:rPr kumimoji="0" lang="en-GB" sz="1200" b="0" i="0" u="none" strike="noStrike" kern="0" cap="none" spc="0" normalizeH="0" baseline="0" noProof="0" smtClean="0">
                <a:ln>
                  <a:noFill/>
                </a:ln>
                <a:solidFill>
                  <a:srgbClr val="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0" cap="none" spc="0" normalizeH="0" baseline="0" noProof="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502727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the re engagement process an is basically to try and get people back into services where we have evidence of testing but no evidence that they've been treated for it or cleared the infection, so when we think about methods we need to think about how that would exhibit itself in our data</a:t>
            </a:r>
          </a:p>
          <a:p>
            <a:r>
              <a:rPr lang="en-GB" dirty="0"/>
              <a:t>that led us to go back to all of our test data in LIMS and we looked at all tests for hepatitis C right back to 1990 </a:t>
            </a:r>
          </a:p>
          <a:p>
            <a:r>
              <a:rPr lang="en-GB" dirty="0"/>
              <a:t>We can identify people who have been treated by seeing if they have SVR,  this is sustained virological response and basically you need to be negative for a prolonged period of 3 months following infection</a:t>
            </a:r>
          </a:p>
          <a:p>
            <a:r>
              <a:rPr lang="en-GB" dirty="0"/>
              <a:t>So what that looks like in the data is two negative PCR results three months apart following a positive PCR result and </a:t>
            </a:r>
            <a:r>
              <a:rPr lang="en-GB" dirty="0" err="1"/>
              <a:t>and</a:t>
            </a:r>
            <a:r>
              <a:rPr lang="en-GB" dirty="0"/>
              <a:t> that’s how we excluded people we thought were treated</a:t>
            </a:r>
          </a:p>
          <a:p>
            <a:r>
              <a:rPr lang="en-GB" dirty="0"/>
              <a:t>phase one was completed a couple of years ago, it looked at patients with a confirmed </a:t>
            </a:r>
            <a:r>
              <a:rPr lang="en-GB" dirty="0" err="1"/>
              <a:t>pcr</a:t>
            </a:r>
            <a:r>
              <a:rPr lang="en-GB" dirty="0"/>
              <a:t> positive only, and used an existing communication pathway so was only people who are registered with the GP and basically sent a letter through that system </a:t>
            </a:r>
          </a:p>
          <a:p>
            <a:r>
              <a:rPr lang="en-GB" dirty="0"/>
              <a:t>phase two is about more complex, we're looking at positive and equivocal results so maybe people that need further testing, and we're also including antibody results here so people haven't had that follow up test</a:t>
            </a:r>
          </a:p>
        </p:txBody>
      </p:sp>
      <p:sp>
        <p:nvSpPr>
          <p:cNvPr id="4" name="Slide Number Placeholder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AE38B26B-2A50-224A-A8F7-D49C19FE9A6D}" type="slidenum">
              <a:rPr kumimoji="0" lang="en-US" sz="1200" b="0" i="0" u="none" strike="noStrike" kern="0" cap="none" spc="0" normalizeH="0" baseline="0" noProof="0" smtClean="0">
                <a:ln>
                  <a:noFill/>
                </a:ln>
                <a:solidFill>
                  <a:sysClr val="windowText" lastClr="000000"/>
                </a:solidFill>
                <a:effectLst/>
                <a:uLnTx/>
                <a:uFillTx/>
              </a:rPr>
              <a:pPr marL="0" marR="0" lvl="0" indent="0" algn="r" defTabSz="914400" eaLnBrk="1" fontAlgn="auto" latinLnBrk="0" hangingPunct="1">
                <a:lnSpc>
                  <a:spcPct val="100000"/>
                </a:lnSpc>
                <a:spcBef>
                  <a:spcPts val="0"/>
                </a:spcBef>
                <a:spcAft>
                  <a:spcPts val="0"/>
                </a:spcAft>
                <a:buClrTx/>
                <a:buSzTx/>
                <a:buFontTx/>
                <a:buNone/>
                <a:tabLst/>
                <a:defRPr/>
              </a:pPr>
              <a:t>12</a:t>
            </a:fld>
            <a:endParaRPr kumimoji="0" lang="en-US" sz="12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929260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a:t>
            </a:r>
            <a:r>
              <a:rPr lang="en-GB" baseline="0" dirty="0"/>
              <a:t> reference, over half of patients on the updated follow up lists were successfully matched with the harm reduction database and/or WNDSM (which is the welsh national database for substance misuse). As touched on previously, this information provides an alternative point of contact for patients, one which they may be more likely to engage with. Otherwise, the vast majority of patients were registered with a GP, so we may utilise this communication pathway particularly where it is the only one identified.</a:t>
            </a:r>
            <a:endParaRPr lang="en-GB" dirty="0"/>
          </a:p>
        </p:txBody>
      </p:sp>
      <p:sp>
        <p:nvSpPr>
          <p:cNvPr id="4" name="Slide Number Placeholder 3"/>
          <p:cNvSpPr>
            <a:spLocks noGrp="1"/>
          </p:cNvSpPr>
          <p:nvPr>
            <p:ph type="sldNum" sz="quarter" idx="10"/>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AE38B26B-2A50-224A-A8F7-D49C19FE9A6D}" type="slidenum">
              <a:rPr kumimoji="0" lang="en-US" sz="1200" b="0" i="0" u="none" strike="noStrike" kern="0" cap="none" spc="0" normalizeH="0" baseline="0" noProof="0" smtClean="0">
                <a:ln>
                  <a:noFill/>
                </a:ln>
                <a:solidFill>
                  <a:sysClr val="windowText" lastClr="000000"/>
                </a:solidFill>
                <a:effectLst/>
                <a:uLnTx/>
                <a:uFillTx/>
              </a:rPr>
              <a:pPr marL="0" marR="0" lvl="0" indent="0" algn="r" defTabSz="914400" eaLnBrk="1" fontAlgn="auto" latinLnBrk="0" hangingPunct="1">
                <a:lnSpc>
                  <a:spcPct val="100000"/>
                </a:lnSpc>
                <a:spcBef>
                  <a:spcPts val="0"/>
                </a:spcBef>
                <a:spcAft>
                  <a:spcPts val="0"/>
                </a:spcAft>
                <a:buClrTx/>
                <a:buSzTx/>
                <a:buFontTx/>
                <a:buNone/>
                <a:tabLst/>
                <a:defRPr/>
              </a:pPr>
              <a:t>13</a:t>
            </a:fld>
            <a:endParaRPr kumimoji="0" lang="en-US" sz="12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0826235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a:t>
            </a:r>
            <a:r>
              <a:rPr lang="en-GB" baseline="0" dirty="0"/>
              <a:t> reference, over half of patients on the updated follow up lists were successfully matched with the harm reduction database and/or WNDSM (which is the welsh national database for substance misuse). As touched on previously, this information provides an alternative point of contact for patients, one which they may be more likely to engage with. Otherwise, the vast majority of patients were registered with a GP, so we may utilise this communication pathway particularly where it is the only one identified.</a:t>
            </a:r>
            <a:endParaRPr lang="en-GB" dirty="0"/>
          </a:p>
        </p:txBody>
      </p:sp>
      <p:sp>
        <p:nvSpPr>
          <p:cNvPr id="4" name="Slide Number Placeholder 3"/>
          <p:cNvSpPr>
            <a:spLocks noGrp="1"/>
          </p:cNvSpPr>
          <p:nvPr>
            <p:ph type="sldNum" sz="quarter" idx="10"/>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AE38B26B-2A50-224A-A8F7-D49C19FE9A6D}" type="slidenum">
              <a:rPr kumimoji="0" lang="en-US" sz="1200" b="0" i="0" u="none" strike="noStrike" kern="0" cap="none" spc="0" normalizeH="0" baseline="0" noProof="0" smtClean="0">
                <a:ln>
                  <a:noFill/>
                </a:ln>
                <a:solidFill>
                  <a:sysClr val="windowText" lastClr="000000"/>
                </a:solidFill>
                <a:effectLst/>
                <a:uLnTx/>
                <a:uFillTx/>
              </a:rPr>
              <a:pPr marL="0" marR="0" lvl="0" indent="0" algn="r" defTabSz="914400" eaLnBrk="1" fontAlgn="auto" latinLnBrk="0" hangingPunct="1">
                <a:lnSpc>
                  <a:spcPct val="100000"/>
                </a:lnSpc>
                <a:spcBef>
                  <a:spcPts val="0"/>
                </a:spcBef>
                <a:spcAft>
                  <a:spcPts val="0"/>
                </a:spcAft>
                <a:buClrTx/>
                <a:buSzTx/>
                <a:buFontTx/>
                <a:buNone/>
                <a:tabLst/>
                <a:defRPr/>
              </a:pPr>
              <a:t>14</a:t>
            </a:fld>
            <a:endParaRPr kumimoji="0" lang="en-US" sz="12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377299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B386E-079E-D4CF-DD58-29AED33CEC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C3B2CA4-5E0B-132A-E6A3-A2624E9EEDC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3E31CF3-24D0-F637-9283-62C506983EE7}"/>
              </a:ext>
            </a:extLst>
          </p:cNvPr>
          <p:cNvSpPr>
            <a:spLocks noGrp="1"/>
          </p:cNvSpPr>
          <p:nvPr>
            <p:ph type="dt" sz="half" idx="10"/>
          </p:nvPr>
        </p:nvSpPr>
        <p:spPr/>
        <p:txBody>
          <a:bodyPr/>
          <a:lstStyle/>
          <a:p>
            <a:fld id="{F70F57D6-990C-4F45-AB1A-908A8C0A11CA}" type="datetimeFigureOut">
              <a:rPr lang="en-GB" smtClean="0"/>
              <a:t>17/04/2024</a:t>
            </a:fld>
            <a:endParaRPr lang="en-GB"/>
          </a:p>
        </p:txBody>
      </p:sp>
      <p:sp>
        <p:nvSpPr>
          <p:cNvPr id="5" name="Footer Placeholder 4">
            <a:extLst>
              <a:ext uri="{FF2B5EF4-FFF2-40B4-BE49-F238E27FC236}">
                <a16:creationId xmlns:a16="http://schemas.microsoft.com/office/drawing/2014/main" id="{192F1EAE-CF5B-71F8-0570-8BD487A7222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CE02DCB-7002-5BDC-5CFA-D0DD3742857C}"/>
              </a:ext>
            </a:extLst>
          </p:cNvPr>
          <p:cNvSpPr>
            <a:spLocks noGrp="1"/>
          </p:cNvSpPr>
          <p:nvPr>
            <p:ph type="sldNum" sz="quarter" idx="12"/>
          </p:nvPr>
        </p:nvSpPr>
        <p:spPr/>
        <p:txBody>
          <a:bodyPr/>
          <a:lstStyle/>
          <a:p>
            <a:fld id="{9A03F772-71D1-46F5-AC5B-1A02A31B90BF}" type="slidenum">
              <a:rPr lang="en-GB" smtClean="0"/>
              <a:t>‹#›</a:t>
            </a:fld>
            <a:endParaRPr lang="en-GB"/>
          </a:p>
        </p:txBody>
      </p:sp>
    </p:spTree>
    <p:extLst>
      <p:ext uri="{BB962C8B-B14F-4D97-AF65-F5344CB8AC3E}">
        <p14:creationId xmlns:p14="http://schemas.microsoft.com/office/powerpoint/2010/main" val="3001220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81ADA-8CB2-F507-94A5-6A96C994330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D62EA72-0A10-B58B-6CDF-80051942C38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DE1D03D-6007-E6F2-9220-6AD4121373E6}"/>
              </a:ext>
            </a:extLst>
          </p:cNvPr>
          <p:cNvSpPr>
            <a:spLocks noGrp="1"/>
          </p:cNvSpPr>
          <p:nvPr>
            <p:ph type="dt" sz="half" idx="10"/>
          </p:nvPr>
        </p:nvSpPr>
        <p:spPr/>
        <p:txBody>
          <a:bodyPr/>
          <a:lstStyle/>
          <a:p>
            <a:fld id="{F70F57D6-990C-4F45-AB1A-908A8C0A11CA}" type="datetimeFigureOut">
              <a:rPr lang="en-GB" smtClean="0"/>
              <a:t>17/04/2024</a:t>
            </a:fld>
            <a:endParaRPr lang="en-GB"/>
          </a:p>
        </p:txBody>
      </p:sp>
      <p:sp>
        <p:nvSpPr>
          <p:cNvPr id="5" name="Footer Placeholder 4">
            <a:extLst>
              <a:ext uri="{FF2B5EF4-FFF2-40B4-BE49-F238E27FC236}">
                <a16:creationId xmlns:a16="http://schemas.microsoft.com/office/drawing/2014/main" id="{AF71DEF8-D508-8C6A-93CD-9A34CA0A28E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CAA632-14FD-03B6-ED7E-C1B9565E746D}"/>
              </a:ext>
            </a:extLst>
          </p:cNvPr>
          <p:cNvSpPr>
            <a:spLocks noGrp="1"/>
          </p:cNvSpPr>
          <p:nvPr>
            <p:ph type="sldNum" sz="quarter" idx="12"/>
          </p:nvPr>
        </p:nvSpPr>
        <p:spPr/>
        <p:txBody>
          <a:bodyPr/>
          <a:lstStyle/>
          <a:p>
            <a:fld id="{9A03F772-71D1-46F5-AC5B-1A02A31B90BF}" type="slidenum">
              <a:rPr lang="en-GB" smtClean="0"/>
              <a:t>‹#›</a:t>
            </a:fld>
            <a:endParaRPr lang="en-GB"/>
          </a:p>
        </p:txBody>
      </p:sp>
    </p:spTree>
    <p:extLst>
      <p:ext uri="{BB962C8B-B14F-4D97-AF65-F5344CB8AC3E}">
        <p14:creationId xmlns:p14="http://schemas.microsoft.com/office/powerpoint/2010/main" val="327081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C71BB4B-865D-6261-B4F6-079D2A68159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21A38AB-1AD2-F1BE-685A-FBA2A98DD94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0751C2D-D19E-4A74-21D3-316141F22A1D}"/>
              </a:ext>
            </a:extLst>
          </p:cNvPr>
          <p:cNvSpPr>
            <a:spLocks noGrp="1"/>
          </p:cNvSpPr>
          <p:nvPr>
            <p:ph type="dt" sz="half" idx="10"/>
          </p:nvPr>
        </p:nvSpPr>
        <p:spPr/>
        <p:txBody>
          <a:bodyPr/>
          <a:lstStyle/>
          <a:p>
            <a:fld id="{F70F57D6-990C-4F45-AB1A-908A8C0A11CA}" type="datetimeFigureOut">
              <a:rPr lang="en-GB" smtClean="0"/>
              <a:t>17/04/2024</a:t>
            </a:fld>
            <a:endParaRPr lang="en-GB"/>
          </a:p>
        </p:txBody>
      </p:sp>
      <p:sp>
        <p:nvSpPr>
          <p:cNvPr id="5" name="Footer Placeholder 4">
            <a:extLst>
              <a:ext uri="{FF2B5EF4-FFF2-40B4-BE49-F238E27FC236}">
                <a16:creationId xmlns:a16="http://schemas.microsoft.com/office/drawing/2014/main" id="{7E533D2F-E61E-B79C-BFF5-303FE1421F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93A924D-6D5B-18BA-4345-D45E19367D0F}"/>
              </a:ext>
            </a:extLst>
          </p:cNvPr>
          <p:cNvSpPr>
            <a:spLocks noGrp="1"/>
          </p:cNvSpPr>
          <p:nvPr>
            <p:ph type="sldNum" sz="quarter" idx="12"/>
          </p:nvPr>
        </p:nvSpPr>
        <p:spPr/>
        <p:txBody>
          <a:bodyPr/>
          <a:lstStyle/>
          <a:p>
            <a:fld id="{9A03F772-71D1-46F5-AC5B-1A02A31B90BF}" type="slidenum">
              <a:rPr lang="en-GB" smtClean="0"/>
              <a:t>‹#›</a:t>
            </a:fld>
            <a:endParaRPr lang="en-GB"/>
          </a:p>
        </p:txBody>
      </p:sp>
    </p:spTree>
    <p:extLst>
      <p:ext uri="{BB962C8B-B14F-4D97-AF65-F5344CB8AC3E}">
        <p14:creationId xmlns:p14="http://schemas.microsoft.com/office/powerpoint/2010/main" val="8905757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endParaRPr lang="en-US" dirty="0"/>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a:t>Presentation Title </a:t>
            </a:r>
            <a:br>
              <a:rPr lang="en-US" dirty="0"/>
            </a:br>
            <a:r>
              <a:rPr lang="en-US" dirty="0"/>
              <a:t>Two Lines Template</a:t>
            </a:r>
          </a:p>
        </p:txBody>
      </p:sp>
    </p:spTree>
    <p:extLst>
      <p:ext uri="{BB962C8B-B14F-4D97-AF65-F5344CB8AC3E}">
        <p14:creationId xmlns:p14="http://schemas.microsoft.com/office/powerpoint/2010/main" val="2435276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02637" y="6269580"/>
            <a:ext cx="7068309" cy="221599"/>
          </a:xfrm>
          <a:prstGeom prst="rect">
            <a:avLst/>
          </a:prstGeom>
        </p:spPr>
        <p:txBody>
          <a:bodyPr wrap="square" lIns="0" tIns="0" rIns="0" bIns="0">
            <a:spAutoFit/>
          </a:bodyPr>
          <a:lstStyle>
            <a:lvl1pPr marL="0" indent="0">
              <a:buNone/>
              <a:defRPr sz="1600" b="1" i="0" baseline="0">
                <a:solidFill>
                  <a:schemeClr val="bg1"/>
                </a:solidFill>
                <a:latin typeface="Ubuntu" charset="0"/>
                <a:ea typeface="Ubuntu" charset="0"/>
                <a:cs typeface="Ubuntu" charset="0"/>
              </a:defRPr>
            </a:lvl1pPr>
          </a:lstStyle>
          <a:p>
            <a:pPr lvl="0"/>
            <a:r>
              <a:rPr lang="en-US" dirty="0"/>
              <a:t>TB cohort review</a:t>
            </a:r>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1 Column Text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6588722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263492"/>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C44A8-F710-7795-4066-518C4CB7945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B96167-CCD9-479F-5D0E-07F08A80452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5E5BB62-25F5-77D1-E601-71C078572FF8}"/>
              </a:ext>
            </a:extLst>
          </p:cNvPr>
          <p:cNvSpPr>
            <a:spLocks noGrp="1"/>
          </p:cNvSpPr>
          <p:nvPr>
            <p:ph type="dt" sz="half" idx="10"/>
          </p:nvPr>
        </p:nvSpPr>
        <p:spPr/>
        <p:txBody>
          <a:bodyPr/>
          <a:lstStyle/>
          <a:p>
            <a:fld id="{F70F57D6-990C-4F45-AB1A-908A8C0A11CA}" type="datetimeFigureOut">
              <a:rPr lang="en-GB" smtClean="0"/>
              <a:t>17/04/2024</a:t>
            </a:fld>
            <a:endParaRPr lang="en-GB"/>
          </a:p>
        </p:txBody>
      </p:sp>
      <p:sp>
        <p:nvSpPr>
          <p:cNvPr id="5" name="Footer Placeholder 4">
            <a:extLst>
              <a:ext uri="{FF2B5EF4-FFF2-40B4-BE49-F238E27FC236}">
                <a16:creationId xmlns:a16="http://schemas.microsoft.com/office/drawing/2014/main" id="{A60637D6-3084-BCE3-E563-AD18100E72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000922-11B8-0722-44C8-88F4E8F6B633}"/>
              </a:ext>
            </a:extLst>
          </p:cNvPr>
          <p:cNvSpPr>
            <a:spLocks noGrp="1"/>
          </p:cNvSpPr>
          <p:nvPr>
            <p:ph type="sldNum" sz="quarter" idx="12"/>
          </p:nvPr>
        </p:nvSpPr>
        <p:spPr/>
        <p:txBody>
          <a:bodyPr/>
          <a:lstStyle/>
          <a:p>
            <a:fld id="{9A03F772-71D1-46F5-AC5B-1A02A31B90BF}" type="slidenum">
              <a:rPr lang="en-GB" smtClean="0"/>
              <a:t>‹#›</a:t>
            </a:fld>
            <a:endParaRPr lang="en-GB"/>
          </a:p>
        </p:txBody>
      </p:sp>
    </p:spTree>
    <p:extLst>
      <p:ext uri="{BB962C8B-B14F-4D97-AF65-F5344CB8AC3E}">
        <p14:creationId xmlns:p14="http://schemas.microsoft.com/office/powerpoint/2010/main" val="2327443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6D6AE-F526-4216-0569-FB77F20719B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BE304EA-DAE6-9E0B-AFB4-6F36E4C454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BA4A254-BC20-96D7-C4E2-45C2BD6249E9}"/>
              </a:ext>
            </a:extLst>
          </p:cNvPr>
          <p:cNvSpPr>
            <a:spLocks noGrp="1"/>
          </p:cNvSpPr>
          <p:nvPr>
            <p:ph type="dt" sz="half" idx="10"/>
          </p:nvPr>
        </p:nvSpPr>
        <p:spPr/>
        <p:txBody>
          <a:bodyPr/>
          <a:lstStyle/>
          <a:p>
            <a:fld id="{F70F57D6-990C-4F45-AB1A-908A8C0A11CA}" type="datetimeFigureOut">
              <a:rPr lang="en-GB" smtClean="0"/>
              <a:t>17/04/2024</a:t>
            </a:fld>
            <a:endParaRPr lang="en-GB"/>
          </a:p>
        </p:txBody>
      </p:sp>
      <p:sp>
        <p:nvSpPr>
          <p:cNvPr id="5" name="Footer Placeholder 4">
            <a:extLst>
              <a:ext uri="{FF2B5EF4-FFF2-40B4-BE49-F238E27FC236}">
                <a16:creationId xmlns:a16="http://schemas.microsoft.com/office/drawing/2014/main" id="{94309390-D535-3AEC-5325-A9615BC861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2A894A-D422-D30B-BFD1-40EDF685E459}"/>
              </a:ext>
            </a:extLst>
          </p:cNvPr>
          <p:cNvSpPr>
            <a:spLocks noGrp="1"/>
          </p:cNvSpPr>
          <p:nvPr>
            <p:ph type="sldNum" sz="quarter" idx="12"/>
          </p:nvPr>
        </p:nvSpPr>
        <p:spPr/>
        <p:txBody>
          <a:bodyPr/>
          <a:lstStyle/>
          <a:p>
            <a:fld id="{9A03F772-71D1-46F5-AC5B-1A02A31B90BF}" type="slidenum">
              <a:rPr lang="en-GB" smtClean="0"/>
              <a:t>‹#›</a:t>
            </a:fld>
            <a:endParaRPr lang="en-GB"/>
          </a:p>
        </p:txBody>
      </p:sp>
    </p:spTree>
    <p:extLst>
      <p:ext uri="{BB962C8B-B14F-4D97-AF65-F5344CB8AC3E}">
        <p14:creationId xmlns:p14="http://schemas.microsoft.com/office/powerpoint/2010/main" val="177322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49BD1-7CC5-1AF7-19ED-9B4C1AE9DF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9D352F1-48B5-B99F-126E-ECCDB716531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462DAC6-1AA0-B348-1836-86D6B176F45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D85ED68-B32F-FD88-22D4-4FC1D18DFDDB}"/>
              </a:ext>
            </a:extLst>
          </p:cNvPr>
          <p:cNvSpPr>
            <a:spLocks noGrp="1"/>
          </p:cNvSpPr>
          <p:nvPr>
            <p:ph type="dt" sz="half" idx="10"/>
          </p:nvPr>
        </p:nvSpPr>
        <p:spPr/>
        <p:txBody>
          <a:bodyPr/>
          <a:lstStyle/>
          <a:p>
            <a:fld id="{F70F57D6-990C-4F45-AB1A-908A8C0A11CA}" type="datetimeFigureOut">
              <a:rPr lang="en-GB" smtClean="0"/>
              <a:t>17/04/2024</a:t>
            </a:fld>
            <a:endParaRPr lang="en-GB"/>
          </a:p>
        </p:txBody>
      </p:sp>
      <p:sp>
        <p:nvSpPr>
          <p:cNvPr id="6" name="Footer Placeholder 5">
            <a:extLst>
              <a:ext uri="{FF2B5EF4-FFF2-40B4-BE49-F238E27FC236}">
                <a16:creationId xmlns:a16="http://schemas.microsoft.com/office/drawing/2014/main" id="{A3A64B92-7851-2E5F-FAB8-E846D58B385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A475A7F-5CED-21E8-0D41-04EEB7827E8F}"/>
              </a:ext>
            </a:extLst>
          </p:cNvPr>
          <p:cNvSpPr>
            <a:spLocks noGrp="1"/>
          </p:cNvSpPr>
          <p:nvPr>
            <p:ph type="sldNum" sz="quarter" idx="12"/>
          </p:nvPr>
        </p:nvSpPr>
        <p:spPr/>
        <p:txBody>
          <a:bodyPr/>
          <a:lstStyle/>
          <a:p>
            <a:fld id="{9A03F772-71D1-46F5-AC5B-1A02A31B90BF}" type="slidenum">
              <a:rPr lang="en-GB" smtClean="0"/>
              <a:t>‹#›</a:t>
            </a:fld>
            <a:endParaRPr lang="en-GB"/>
          </a:p>
        </p:txBody>
      </p:sp>
    </p:spTree>
    <p:extLst>
      <p:ext uri="{BB962C8B-B14F-4D97-AF65-F5344CB8AC3E}">
        <p14:creationId xmlns:p14="http://schemas.microsoft.com/office/powerpoint/2010/main" val="101318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E871C-3CEF-ED1F-B675-3CA368445F9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A8B62C6-8A51-CDF1-0B0D-34D54210C7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7F88F4C-52FB-860B-7834-CD356C20F6C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1ABA410-A5FD-C834-9F59-E89E5D76A6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4FBF57E-E530-AC6A-2885-7992DD9260C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93649A1-D4EC-00EE-30BD-3FD592BE41E0}"/>
              </a:ext>
            </a:extLst>
          </p:cNvPr>
          <p:cNvSpPr>
            <a:spLocks noGrp="1"/>
          </p:cNvSpPr>
          <p:nvPr>
            <p:ph type="dt" sz="half" idx="10"/>
          </p:nvPr>
        </p:nvSpPr>
        <p:spPr/>
        <p:txBody>
          <a:bodyPr/>
          <a:lstStyle/>
          <a:p>
            <a:fld id="{F70F57D6-990C-4F45-AB1A-908A8C0A11CA}" type="datetimeFigureOut">
              <a:rPr lang="en-GB" smtClean="0"/>
              <a:t>17/04/2024</a:t>
            </a:fld>
            <a:endParaRPr lang="en-GB"/>
          </a:p>
        </p:txBody>
      </p:sp>
      <p:sp>
        <p:nvSpPr>
          <p:cNvPr id="8" name="Footer Placeholder 7">
            <a:extLst>
              <a:ext uri="{FF2B5EF4-FFF2-40B4-BE49-F238E27FC236}">
                <a16:creationId xmlns:a16="http://schemas.microsoft.com/office/drawing/2014/main" id="{62F961D3-0BE3-421D-0D28-B9BBA1AE46B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4B2A468-23CF-B17D-947D-45DBFD3734B0}"/>
              </a:ext>
            </a:extLst>
          </p:cNvPr>
          <p:cNvSpPr>
            <a:spLocks noGrp="1"/>
          </p:cNvSpPr>
          <p:nvPr>
            <p:ph type="sldNum" sz="quarter" idx="12"/>
          </p:nvPr>
        </p:nvSpPr>
        <p:spPr/>
        <p:txBody>
          <a:bodyPr/>
          <a:lstStyle/>
          <a:p>
            <a:fld id="{9A03F772-71D1-46F5-AC5B-1A02A31B90BF}" type="slidenum">
              <a:rPr lang="en-GB" smtClean="0"/>
              <a:t>‹#›</a:t>
            </a:fld>
            <a:endParaRPr lang="en-GB"/>
          </a:p>
        </p:txBody>
      </p:sp>
    </p:spTree>
    <p:extLst>
      <p:ext uri="{BB962C8B-B14F-4D97-AF65-F5344CB8AC3E}">
        <p14:creationId xmlns:p14="http://schemas.microsoft.com/office/powerpoint/2010/main" val="1071669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BB44F-2D54-F2B4-163E-5C89E19A218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1BD52C9-4E19-D486-C511-8152627DD467}"/>
              </a:ext>
            </a:extLst>
          </p:cNvPr>
          <p:cNvSpPr>
            <a:spLocks noGrp="1"/>
          </p:cNvSpPr>
          <p:nvPr>
            <p:ph type="dt" sz="half" idx="10"/>
          </p:nvPr>
        </p:nvSpPr>
        <p:spPr/>
        <p:txBody>
          <a:bodyPr/>
          <a:lstStyle/>
          <a:p>
            <a:fld id="{F70F57D6-990C-4F45-AB1A-908A8C0A11CA}" type="datetimeFigureOut">
              <a:rPr lang="en-GB" smtClean="0"/>
              <a:t>17/04/2024</a:t>
            </a:fld>
            <a:endParaRPr lang="en-GB"/>
          </a:p>
        </p:txBody>
      </p:sp>
      <p:sp>
        <p:nvSpPr>
          <p:cNvPr id="4" name="Footer Placeholder 3">
            <a:extLst>
              <a:ext uri="{FF2B5EF4-FFF2-40B4-BE49-F238E27FC236}">
                <a16:creationId xmlns:a16="http://schemas.microsoft.com/office/drawing/2014/main" id="{9D71CB01-26B0-7910-19A3-CCC5A1D3B8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06CCB95-0A92-DB02-BE57-F64947AD9BD3}"/>
              </a:ext>
            </a:extLst>
          </p:cNvPr>
          <p:cNvSpPr>
            <a:spLocks noGrp="1"/>
          </p:cNvSpPr>
          <p:nvPr>
            <p:ph type="sldNum" sz="quarter" idx="12"/>
          </p:nvPr>
        </p:nvSpPr>
        <p:spPr/>
        <p:txBody>
          <a:bodyPr/>
          <a:lstStyle/>
          <a:p>
            <a:fld id="{9A03F772-71D1-46F5-AC5B-1A02A31B90BF}" type="slidenum">
              <a:rPr lang="en-GB" smtClean="0"/>
              <a:t>‹#›</a:t>
            </a:fld>
            <a:endParaRPr lang="en-GB"/>
          </a:p>
        </p:txBody>
      </p:sp>
    </p:spTree>
    <p:extLst>
      <p:ext uri="{BB962C8B-B14F-4D97-AF65-F5344CB8AC3E}">
        <p14:creationId xmlns:p14="http://schemas.microsoft.com/office/powerpoint/2010/main" val="3682284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677E9-059D-BC0C-33B4-EF2D8E9A07D6}"/>
              </a:ext>
            </a:extLst>
          </p:cNvPr>
          <p:cNvSpPr>
            <a:spLocks noGrp="1"/>
          </p:cNvSpPr>
          <p:nvPr>
            <p:ph type="dt" sz="half" idx="10"/>
          </p:nvPr>
        </p:nvSpPr>
        <p:spPr/>
        <p:txBody>
          <a:bodyPr/>
          <a:lstStyle/>
          <a:p>
            <a:fld id="{F70F57D6-990C-4F45-AB1A-908A8C0A11CA}" type="datetimeFigureOut">
              <a:rPr lang="en-GB" smtClean="0"/>
              <a:t>17/04/2024</a:t>
            </a:fld>
            <a:endParaRPr lang="en-GB"/>
          </a:p>
        </p:txBody>
      </p:sp>
      <p:sp>
        <p:nvSpPr>
          <p:cNvPr id="3" name="Footer Placeholder 2">
            <a:extLst>
              <a:ext uri="{FF2B5EF4-FFF2-40B4-BE49-F238E27FC236}">
                <a16:creationId xmlns:a16="http://schemas.microsoft.com/office/drawing/2014/main" id="{C160AAB7-4A51-75C7-CFC4-DE876D17156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C10DB43-0C39-D106-D3A1-EE2621793475}"/>
              </a:ext>
            </a:extLst>
          </p:cNvPr>
          <p:cNvSpPr>
            <a:spLocks noGrp="1"/>
          </p:cNvSpPr>
          <p:nvPr>
            <p:ph type="sldNum" sz="quarter" idx="12"/>
          </p:nvPr>
        </p:nvSpPr>
        <p:spPr/>
        <p:txBody>
          <a:bodyPr/>
          <a:lstStyle/>
          <a:p>
            <a:fld id="{9A03F772-71D1-46F5-AC5B-1A02A31B90BF}" type="slidenum">
              <a:rPr lang="en-GB" smtClean="0"/>
              <a:t>‹#›</a:t>
            </a:fld>
            <a:endParaRPr lang="en-GB"/>
          </a:p>
        </p:txBody>
      </p:sp>
    </p:spTree>
    <p:extLst>
      <p:ext uri="{BB962C8B-B14F-4D97-AF65-F5344CB8AC3E}">
        <p14:creationId xmlns:p14="http://schemas.microsoft.com/office/powerpoint/2010/main" val="19557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91797-4FF3-2716-D2A5-6D956F61AC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29FC816-9DBD-0CE3-4866-B376279D0DD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6B0A1BD-23B2-30E0-31CE-AC7D85D8B0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45965F-0ED2-8D78-F7F4-BB8E20241AA5}"/>
              </a:ext>
            </a:extLst>
          </p:cNvPr>
          <p:cNvSpPr>
            <a:spLocks noGrp="1"/>
          </p:cNvSpPr>
          <p:nvPr>
            <p:ph type="dt" sz="half" idx="10"/>
          </p:nvPr>
        </p:nvSpPr>
        <p:spPr/>
        <p:txBody>
          <a:bodyPr/>
          <a:lstStyle/>
          <a:p>
            <a:fld id="{F70F57D6-990C-4F45-AB1A-908A8C0A11CA}" type="datetimeFigureOut">
              <a:rPr lang="en-GB" smtClean="0"/>
              <a:t>17/04/2024</a:t>
            </a:fld>
            <a:endParaRPr lang="en-GB"/>
          </a:p>
        </p:txBody>
      </p:sp>
      <p:sp>
        <p:nvSpPr>
          <p:cNvPr id="6" name="Footer Placeholder 5">
            <a:extLst>
              <a:ext uri="{FF2B5EF4-FFF2-40B4-BE49-F238E27FC236}">
                <a16:creationId xmlns:a16="http://schemas.microsoft.com/office/drawing/2014/main" id="{D5A90FFF-1499-9ECB-F0D0-FC8D520C875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476B33A-6D7C-A172-97C3-FA752F94526F}"/>
              </a:ext>
            </a:extLst>
          </p:cNvPr>
          <p:cNvSpPr>
            <a:spLocks noGrp="1"/>
          </p:cNvSpPr>
          <p:nvPr>
            <p:ph type="sldNum" sz="quarter" idx="12"/>
          </p:nvPr>
        </p:nvSpPr>
        <p:spPr/>
        <p:txBody>
          <a:bodyPr/>
          <a:lstStyle/>
          <a:p>
            <a:fld id="{9A03F772-71D1-46F5-AC5B-1A02A31B90BF}" type="slidenum">
              <a:rPr lang="en-GB" smtClean="0"/>
              <a:t>‹#›</a:t>
            </a:fld>
            <a:endParaRPr lang="en-GB"/>
          </a:p>
        </p:txBody>
      </p:sp>
    </p:spTree>
    <p:extLst>
      <p:ext uri="{BB962C8B-B14F-4D97-AF65-F5344CB8AC3E}">
        <p14:creationId xmlns:p14="http://schemas.microsoft.com/office/powerpoint/2010/main" val="3632292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DFCA4-64CE-B1EB-A711-274D840B3F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F5EFD84-ED4C-133D-4C22-DA4767F078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1DA0282-8600-4305-29A7-55E92EF895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B00752-DA62-703B-E408-6BA00FCD9A76}"/>
              </a:ext>
            </a:extLst>
          </p:cNvPr>
          <p:cNvSpPr>
            <a:spLocks noGrp="1"/>
          </p:cNvSpPr>
          <p:nvPr>
            <p:ph type="dt" sz="half" idx="10"/>
          </p:nvPr>
        </p:nvSpPr>
        <p:spPr/>
        <p:txBody>
          <a:bodyPr/>
          <a:lstStyle/>
          <a:p>
            <a:fld id="{F70F57D6-990C-4F45-AB1A-908A8C0A11CA}" type="datetimeFigureOut">
              <a:rPr lang="en-GB" smtClean="0"/>
              <a:t>17/04/2024</a:t>
            </a:fld>
            <a:endParaRPr lang="en-GB"/>
          </a:p>
        </p:txBody>
      </p:sp>
      <p:sp>
        <p:nvSpPr>
          <p:cNvPr id="6" name="Footer Placeholder 5">
            <a:extLst>
              <a:ext uri="{FF2B5EF4-FFF2-40B4-BE49-F238E27FC236}">
                <a16:creationId xmlns:a16="http://schemas.microsoft.com/office/drawing/2014/main" id="{538E2E93-491A-239F-A8CF-114CC91BB8C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33B172D-582D-D642-88AF-C9213234BAB4}"/>
              </a:ext>
            </a:extLst>
          </p:cNvPr>
          <p:cNvSpPr>
            <a:spLocks noGrp="1"/>
          </p:cNvSpPr>
          <p:nvPr>
            <p:ph type="sldNum" sz="quarter" idx="12"/>
          </p:nvPr>
        </p:nvSpPr>
        <p:spPr/>
        <p:txBody>
          <a:bodyPr/>
          <a:lstStyle/>
          <a:p>
            <a:fld id="{9A03F772-71D1-46F5-AC5B-1A02A31B90BF}" type="slidenum">
              <a:rPr lang="en-GB" smtClean="0"/>
              <a:t>‹#›</a:t>
            </a:fld>
            <a:endParaRPr lang="en-GB"/>
          </a:p>
        </p:txBody>
      </p:sp>
    </p:spTree>
    <p:extLst>
      <p:ext uri="{BB962C8B-B14F-4D97-AF65-F5344CB8AC3E}">
        <p14:creationId xmlns:p14="http://schemas.microsoft.com/office/powerpoint/2010/main" val="1891439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2D1A78-2425-8F90-7781-1304B503F2F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6FE3CFC-1C3C-E329-8E9D-58D05D72CB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D094DE4-E4B7-9871-7F1A-52275C4FD9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0F57D6-990C-4F45-AB1A-908A8C0A11CA}" type="datetimeFigureOut">
              <a:rPr lang="en-GB" smtClean="0"/>
              <a:t>17/04/2024</a:t>
            </a:fld>
            <a:endParaRPr lang="en-GB"/>
          </a:p>
        </p:txBody>
      </p:sp>
      <p:sp>
        <p:nvSpPr>
          <p:cNvPr id="5" name="Footer Placeholder 4">
            <a:extLst>
              <a:ext uri="{FF2B5EF4-FFF2-40B4-BE49-F238E27FC236}">
                <a16:creationId xmlns:a16="http://schemas.microsoft.com/office/drawing/2014/main" id="{9CE27DBE-B22B-13A8-0EF0-46DDA5A2DB8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D546C22-554F-8B0A-B0F4-157F6E79BA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03F772-71D1-46F5-AC5B-1A02A31B90BF}" type="slidenum">
              <a:rPr lang="en-GB" smtClean="0"/>
              <a:t>‹#›</a:t>
            </a:fld>
            <a:endParaRPr lang="en-GB"/>
          </a:p>
        </p:txBody>
      </p:sp>
    </p:spTree>
    <p:extLst>
      <p:ext uri="{BB962C8B-B14F-4D97-AF65-F5344CB8AC3E}">
        <p14:creationId xmlns:p14="http://schemas.microsoft.com/office/powerpoint/2010/main" val="30702963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mailto:josie.smith@wales.nhs.uk" TargetMode="External"/><Relationship Id="rId2" Type="http://schemas.openxmlformats.org/officeDocument/2006/relationships/hyperlink" Target="mailto:savannah.king@wales.nhs.uk" TargetMode="External"/><Relationship Id="rId1" Type="http://schemas.openxmlformats.org/officeDocument/2006/relationships/slideLayout" Target="../slideLayouts/slideLayout12.xml"/><Relationship Id="rId4" Type="http://schemas.openxmlformats.org/officeDocument/2006/relationships/hyperlink" Target="mailto:Daniel.Harman@wales.nhs.u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normAutofit lnSpcReduction="10000"/>
          </a:bodyPr>
          <a:lstStyle/>
          <a:p>
            <a:r>
              <a:rPr lang="en-GB" dirty="0" smtClean="0"/>
              <a:t>BBV, STI, TB and Inequalities team, CDSC</a:t>
            </a:r>
            <a:endParaRPr lang="en-GB" dirty="0"/>
          </a:p>
        </p:txBody>
      </p:sp>
      <p:sp>
        <p:nvSpPr>
          <p:cNvPr id="2050" name="Title 1"/>
          <p:cNvSpPr>
            <a:spLocks noGrp="1"/>
          </p:cNvSpPr>
          <p:nvPr>
            <p:ph type="title"/>
          </p:nvPr>
        </p:nvSpPr>
        <p:spPr/>
        <p:txBody>
          <a:bodyPr>
            <a:normAutofit/>
          </a:bodyPr>
          <a:lstStyle/>
          <a:p>
            <a:pPr eaLnBrk="1" hangingPunct="1"/>
            <a:r>
              <a:rPr lang="en-GB" dirty="0" smtClean="0">
                <a:latin typeface="Arial" panose="020B0604020202020204" pitchFamily="34" charset="0"/>
                <a:cs typeface="Arial" panose="020B0604020202020204" pitchFamily="34" charset="0"/>
              </a:rPr>
              <a:t>Update from PHW</a:t>
            </a:r>
            <a:br>
              <a:rPr lang="en-GB" dirty="0" smtClean="0">
                <a:latin typeface="Arial" panose="020B0604020202020204" pitchFamily="34" charset="0"/>
                <a:cs typeface="Arial" panose="020B0604020202020204" pitchFamily="34" charset="0"/>
              </a:rPr>
            </a:br>
            <a:r>
              <a:rPr lang="en-GB" sz="2700" dirty="0" smtClean="0">
                <a:solidFill>
                  <a:srgbClr val="F45ACC"/>
                </a:solidFill>
                <a:latin typeface="Arial" panose="020B0604020202020204" pitchFamily="34" charset="0"/>
                <a:cs typeface="Arial" panose="020B0604020202020204" pitchFamily="34" charset="0"/>
              </a:rPr>
              <a:t>Hepatitis C National Workshop 2024</a:t>
            </a:r>
            <a:endParaRPr lang="en-GB" sz="2700" dirty="0">
              <a:solidFill>
                <a:srgbClr val="F45ACC"/>
              </a:solidFill>
              <a:latin typeface="Arial" panose="020B0604020202020204" pitchFamily="34" charset="0"/>
              <a:cs typeface="Arial" panose="020B0604020202020204" pitchFamily="34" charset="0"/>
            </a:endParaRPr>
          </a:p>
        </p:txBody>
      </p:sp>
      <p:sp>
        <p:nvSpPr>
          <p:cNvPr id="3" name="Content Placeholder 2"/>
          <p:cNvSpPr>
            <a:spLocks noGrp="1"/>
          </p:cNvSpPr>
          <p:nvPr>
            <p:ph sz="quarter" idx="14"/>
          </p:nvPr>
        </p:nvSpPr>
        <p:spPr/>
        <p:txBody>
          <a:bodyPr/>
          <a:lstStyle/>
          <a:p>
            <a:r>
              <a:rPr lang="en-GB" dirty="0" smtClean="0"/>
              <a:t>18.04.2024</a:t>
            </a:r>
            <a:endParaRPr lang="en-GB" dirty="0"/>
          </a:p>
        </p:txBody>
      </p:sp>
    </p:spTree>
    <p:extLst>
      <p:ext uri="{BB962C8B-B14F-4D97-AF65-F5344CB8AC3E}">
        <p14:creationId xmlns:p14="http://schemas.microsoft.com/office/powerpoint/2010/main" val="14732893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4"/>
          </p:nvPr>
        </p:nvPicPr>
        <p:blipFill>
          <a:blip r:embed="rId2"/>
          <a:stretch>
            <a:fillRect/>
          </a:stretch>
        </p:blipFill>
        <p:spPr>
          <a:xfrm>
            <a:off x="2273755" y="1863475"/>
            <a:ext cx="7416482" cy="2985251"/>
          </a:xfrm>
          <a:prstGeom prst="rect">
            <a:avLst/>
          </a:prstGeom>
        </p:spPr>
      </p:pic>
      <p:sp>
        <p:nvSpPr>
          <p:cNvPr id="4" name="Text Placeholder 3"/>
          <p:cNvSpPr>
            <a:spLocks noGrp="1"/>
          </p:cNvSpPr>
          <p:nvPr>
            <p:ph type="body" sz="quarter" idx="15"/>
          </p:nvPr>
        </p:nvSpPr>
        <p:spPr/>
        <p:txBody>
          <a:bodyPr/>
          <a:lstStyle/>
          <a:p>
            <a:r>
              <a:rPr lang="en-GB" dirty="0" smtClean="0"/>
              <a:t>Other improvements</a:t>
            </a:r>
            <a:endParaRPr lang="en-GB" dirty="0"/>
          </a:p>
        </p:txBody>
      </p:sp>
      <p:sp>
        <p:nvSpPr>
          <p:cNvPr id="5" name="Text Placeholder 4"/>
          <p:cNvSpPr>
            <a:spLocks noGrp="1"/>
          </p:cNvSpPr>
          <p:nvPr>
            <p:ph type="body" sz="quarter" idx="16"/>
          </p:nvPr>
        </p:nvSpPr>
        <p:spPr/>
        <p:txBody>
          <a:bodyPr/>
          <a:lstStyle/>
          <a:p>
            <a:r>
              <a:rPr lang="en-GB" dirty="0" smtClean="0"/>
              <a:t>Addition of Syphilis testing on DBST</a:t>
            </a:r>
            <a:endParaRPr lang="en-GB" dirty="0"/>
          </a:p>
        </p:txBody>
      </p:sp>
    </p:spTree>
    <p:extLst>
      <p:ext uri="{BB962C8B-B14F-4D97-AF65-F5344CB8AC3E}">
        <p14:creationId xmlns:p14="http://schemas.microsoft.com/office/powerpoint/2010/main" val="309559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0416" y="2789289"/>
            <a:ext cx="10064415" cy="664797"/>
          </a:xfrm>
        </p:spPr>
        <p:txBody>
          <a:bodyPr/>
          <a:lstStyle/>
          <a:p>
            <a:r>
              <a:rPr lang="en-GB" sz="4800" dirty="0">
                <a:solidFill>
                  <a:srgbClr val="F45ACC"/>
                </a:solidFill>
              </a:rPr>
              <a:t>Hep C reengagement project</a:t>
            </a:r>
          </a:p>
        </p:txBody>
      </p:sp>
    </p:spTree>
    <p:extLst>
      <p:ext uri="{BB962C8B-B14F-4D97-AF65-F5344CB8AC3E}">
        <p14:creationId xmlns:p14="http://schemas.microsoft.com/office/powerpoint/2010/main" val="4400961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8200" y="829147"/>
            <a:ext cx="10515600" cy="397519"/>
          </a:xfrm>
          <a:prstGeom prst="rect">
            <a:avLst/>
          </a:prstGeom>
        </p:spPr>
        <p:txBody>
          <a:bodyPr vert="horz" wrap="square" lIns="0" tIns="9627" rIns="0" bIns="0" rtlCol="0">
            <a:spAutoFit/>
          </a:bodyPr>
          <a:lstStyle/>
          <a:p>
            <a:pPr marL="7701">
              <a:spcBef>
                <a:spcPts val="76"/>
              </a:spcBef>
            </a:pPr>
            <a:r>
              <a:rPr lang="en-GB" sz="2800" b="1" dirty="0">
                <a:solidFill>
                  <a:srgbClr val="324F82"/>
                </a:solidFill>
                <a:latin typeface="Ubuntu" charset="0"/>
                <a:ea typeface="Ubuntu" charset="0"/>
                <a:cs typeface="Ubuntu" charset="0"/>
              </a:rPr>
              <a:t>Methods</a:t>
            </a:r>
            <a:endParaRPr sz="2800" b="1" dirty="0">
              <a:solidFill>
                <a:srgbClr val="324F82"/>
              </a:solidFill>
              <a:latin typeface="Ubuntu" charset="0"/>
              <a:ea typeface="Ubuntu" charset="0"/>
              <a:cs typeface="Ubuntu" charset="0"/>
            </a:endParaRPr>
          </a:p>
        </p:txBody>
      </p:sp>
      <p:sp>
        <p:nvSpPr>
          <p:cNvPr id="3" name="object 3"/>
          <p:cNvSpPr txBox="1">
            <a:spLocks noGrp="1"/>
          </p:cNvSpPr>
          <p:nvPr>
            <p:ph idx="1"/>
          </p:nvPr>
        </p:nvSpPr>
        <p:spPr>
          <a:xfrm>
            <a:off x="966019" y="1487743"/>
            <a:ext cx="10515600" cy="4666740"/>
          </a:xfrm>
          <a:prstGeom prst="rect">
            <a:avLst/>
          </a:prstGeom>
        </p:spPr>
        <p:txBody>
          <a:bodyPr vert="horz" wrap="square" lIns="0" tIns="7316" rIns="0" bIns="0" rtlCol="0">
            <a:spAutoFit/>
          </a:bodyPr>
          <a:lstStyle/>
          <a:p>
            <a:pPr marL="354259" marR="3081" indent="-346558">
              <a:lnSpc>
                <a:spcPct val="100400"/>
              </a:lnSpc>
              <a:spcBef>
                <a:spcPts val="58"/>
              </a:spcBef>
              <a:buFont typeface="Arial" panose="020B0604020202020204" pitchFamily="34" charset="0"/>
              <a:buChar char="•"/>
            </a:pPr>
            <a:r>
              <a:rPr lang="en-GB" sz="2426" spc="-12" dirty="0">
                <a:latin typeface="Ubuntu" panose="020B0504030602030204"/>
              </a:rPr>
              <a:t>All LIMS tests for Hep C since 1990</a:t>
            </a:r>
          </a:p>
          <a:p>
            <a:pPr marL="354259" marR="3081" indent="-346558">
              <a:lnSpc>
                <a:spcPct val="100400"/>
              </a:lnSpc>
              <a:spcBef>
                <a:spcPts val="58"/>
              </a:spcBef>
              <a:buFont typeface="Arial" panose="020B0604020202020204" pitchFamily="34" charset="0"/>
              <a:buChar char="•"/>
            </a:pPr>
            <a:r>
              <a:rPr lang="en-GB" sz="2426" spc="-12" dirty="0">
                <a:latin typeface="Ubuntu" panose="020B0504030602030204"/>
              </a:rPr>
              <a:t>Exclude those with evidence of </a:t>
            </a:r>
            <a:r>
              <a:rPr lang="en-GB" sz="2426" b="1" spc="-12" dirty="0">
                <a:latin typeface="Ubuntu" panose="020B0504030602030204"/>
              </a:rPr>
              <a:t>SVR </a:t>
            </a:r>
          </a:p>
          <a:p>
            <a:pPr marL="631505" marR="3081" lvl="1" indent="-346558">
              <a:lnSpc>
                <a:spcPct val="100400"/>
              </a:lnSpc>
              <a:spcBef>
                <a:spcPts val="58"/>
              </a:spcBef>
              <a:buFont typeface="Arial" panose="020B0604020202020204" pitchFamily="34" charset="0"/>
              <a:buChar char="•"/>
            </a:pPr>
            <a:r>
              <a:rPr lang="en-GB" sz="2426" spc="-12" dirty="0">
                <a:solidFill>
                  <a:schemeClr val="bg1">
                    <a:lumMod val="50000"/>
                  </a:schemeClr>
                </a:solidFill>
                <a:latin typeface="Ubuntu" panose="020B0504030602030204"/>
              </a:rPr>
              <a:t> 2 Negative PCR results 3 months apart following a positive PCR</a:t>
            </a:r>
          </a:p>
          <a:p>
            <a:pPr marL="284947" marR="3081" lvl="1">
              <a:lnSpc>
                <a:spcPct val="100400"/>
              </a:lnSpc>
              <a:spcBef>
                <a:spcPts val="58"/>
              </a:spcBef>
            </a:pPr>
            <a:endParaRPr lang="en-GB" sz="1213" spc="-12" dirty="0">
              <a:solidFill>
                <a:schemeClr val="bg1">
                  <a:lumMod val="50000"/>
                </a:schemeClr>
              </a:solidFill>
              <a:latin typeface="Ubuntu" panose="020B0504030602030204"/>
            </a:endParaRPr>
          </a:p>
          <a:p>
            <a:pPr marL="354259" marR="3081" indent="-346558">
              <a:lnSpc>
                <a:spcPct val="100400"/>
              </a:lnSpc>
              <a:spcBef>
                <a:spcPts val="58"/>
              </a:spcBef>
              <a:buFont typeface="Arial" panose="020B0604020202020204" pitchFamily="34" charset="0"/>
              <a:buChar char="•"/>
            </a:pPr>
            <a:r>
              <a:rPr lang="en-GB" sz="3093" b="1" spc="-12" dirty="0">
                <a:solidFill>
                  <a:schemeClr val="bg1">
                    <a:lumMod val="50000"/>
                  </a:schemeClr>
                </a:solidFill>
                <a:latin typeface="Ubuntu" panose="020B0504030602030204"/>
              </a:rPr>
              <a:t>Phase 1 (complete)</a:t>
            </a:r>
          </a:p>
          <a:p>
            <a:pPr marL="623804" lvl="1" indent="-346558">
              <a:buFont typeface="Arial" panose="020B0604020202020204" pitchFamily="34" charset="0"/>
              <a:buChar char="•"/>
            </a:pPr>
            <a:r>
              <a:rPr lang="en-GB" sz="2577" dirty="0">
                <a:solidFill>
                  <a:schemeClr val="bg1">
                    <a:lumMod val="50000"/>
                  </a:schemeClr>
                </a:solidFill>
                <a:latin typeface="Ubuntu" panose="020B0504030602030204"/>
              </a:rPr>
              <a:t>Patients with a </a:t>
            </a:r>
            <a:r>
              <a:rPr lang="en-GB" sz="2577" b="1" dirty="0">
                <a:solidFill>
                  <a:schemeClr val="bg1">
                    <a:lumMod val="50000"/>
                  </a:schemeClr>
                </a:solidFill>
                <a:latin typeface="Ubuntu" panose="020B0504030602030204"/>
              </a:rPr>
              <a:t>positive PCR </a:t>
            </a:r>
            <a:r>
              <a:rPr lang="en-GB" sz="2577" dirty="0">
                <a:solidFill>
                  <a:schemeClr val="bg1">
                    <a:lumMod val="50000"/>
                  </a:schemeClr>
                </a:solidFill>
                <a:latin typeface="Ubuntu" panose="020B0504030602030204"/>
              </a:rPr>
              <a:t>(without evidence of SVR)</a:t>
            </a:r>
          </a:p>
          <a:p>
            <a:pPr marL="623804" lvl="1" indent="-346558">
              <a:buFont typeface="Arial" panose="020B0604020202020204" pitchFamily="34" charset="0"/>
              <a:buChar char="•"/>
            </a:pPr>
            <a:r>
              <a:rPr lang="en-GB" sz="2577" b="1" dirty="0">
                <a:solidFill>
                  <a:schemeClr val="bg1">
                    <a:lumMod val="50000"/>
                  </a:schemeClr>
                </a:solidFill>
                <a:latin typeface="Ubuntu" panose="020B0504030602030204"/>
              </a:rPr>
              <a:t>Existing</a:t>
            </a:r>
            <a:r>
              <a:rPr lang="en-GB" sz="2577" dirty="0">
                <a:solidFill>
                  <a:schemeClr val="bg1">
                    <a:lumMod val="50000"/>
                  </a:schemeClr>
                </a:solidFill>
                <a:latin typeface="Ubuntu" panose="020B0504030602030204"/>
              </a:rPr>
              <a:t> communication pathway </a:t>
            </a:r>
            <a:r>
              <a:rPr lang="en-GB" sz="2577" b="1" dirty="0">
                <a:solidFill>
                  <a:schemeClr val="bg1">
                    <a:lumMod val="50000"/>
                  </a:schemeClr>
                </a:solidFill>
                <a:latin typeface="Ubuntu" panose="020B0504030602030204"/>
              </a:rPr>
              <a:t>via GP registration</a:t>
            </a:r>
          </a:p>
          <a:p>
            <a:pPr lvl="1"/>
            <a:endParaRPr lang="en-GB" sz="1455" b="1" dirty="0">
              <a:solidFill>
                <a:schemeClr val="bg1">
                  <a:lumMod val="50000"/>
                </a:schemeClr>
              </a:solidFill>
              <a:latin typeface="Ubuntu" panose="020B0504030602030204"/>
            </a:endParaRPr>
          </a:p>
          <a:p>
            <a:pPr marL="346558" indent="-346558">
              <a:buFont typeface="Arial" panose="020B0604020202020204" pitchFamily="34" charset="0"/>
              <a:buChar char="•"/>
            </a:pPr>
            <a:r>
              <a:rPr lang="en-GB" sz="2911" b="1" dirty="0">
                <a:solidFill>
                  <a:srgbClr val="315083"/>
                </a:solidFill>
                <a:latin typeface="Ubuntu" panose="020B0504030602030204"/>
              </a:rPr>
              <a:t>Phase 2 (in progress)</a:t>
            </a:r>
          </a:p>
          <a:p>
            <a:pPr marL="623804" lvl="1" indent="-346558">
              <a:buFont typeface="Arial" panose="020B0604020202020204" pitchFamily="34" charset="0"/>
              <a:buChar char="•"/>
            </a:pPr>
            <a:r>
              <a:rPr lang="en-GB" sz="2426" spc="-12" dirty="0">
                <a:solidFill>
                  <a:srgbClr val="315083"/>
                </a:solidFill>
                <a:latin typeface="Ubuntu" panose="020B0504030602030204"/>
              </a:rPr>
              <a:t>All </a:t>
            </a:r>
            <a:r>
              <a:rPr lang="en-GB" sz="2426" b="1" spc="-12" dirty="0">
                <a:solidFill>
                  <a:srgbClr val="315083"/>
                </a:solidFill>
                <a:latin typeface="Ubuntu" panose="020B0504030602030204"/>
              </a:rPr>
              <a:t>positive</a:t>
            </a:r>
            <a:r>
              <a:rPr lang="en-GB" sz="2426" spc="-12" dirty="0">
                <a:solidFill>
                  <a:srgbClr val="315083"/>
                </a:solidFill>
                <a:latin typeface="Ubuntu" panose="020B0504030602030204"/>
              </a:rPr>
              <a:t> and </a:t>
            </a:r>
            <a:r>
              <a:rPr lang="en-GB" sz="2426" b="1" spc="-12" dirty="0">
                <a:solidFill>
                  <a:srgbClr val="315083"/>
                </a:solidFill>
                <a:latin typeface="Ubuntu" panose="020B0504030602030204"/>
              </a:rPr>
              <a:t>equivocal</a:t>
            </a:r>
            <a:r>
              <a:rPr lang="en-GB" sz="2426" spc="-12" dirty="0">
                <a:solidFill>
                  <a:srgbClr val="315083"/>
                </a:solidFill>
                <a:latin typeface="Ubuntu" panose="020B0504030602030204"/>
              </a:rPr>
              <a:t> results (without evidence of SVR)</a:t>
            </a:r>
          </a:p>
          <a:p>
            <a:pPr marL="623804" lvl="1" indent="-346558">
              <a:buFont typeface="Arial" panose="020B0604020202020204" pitchFamily="34" charset="0"/>
              <a:buChar char="•"/>
            </a:pPr>
            <a:r>
              <a:rPr lang="en-GB" sz="2426" b="1" spc="-12" dirty="0">
                <a:solidFill>
                  <a:srgbClr val="315083"/>
                </a:solidFill>
                <a:latin typeface="Ubuntu" panose="020B0504030602030204"/>
              </a:rPr>
              <a:t>Antibody</a:t>
            </a:r>
            <a:r>
              <a:rPr lang="en-GB" sz="2426" spc="-12" dirty="0">
                <a:solidFill>
                  <a:srgbClr val="315083"/>
                </a:solidFill>
                <a:latin typeface="Ubuntu" panose="020B0504030602030204"/>
              </a:rPr>
              <a:t> or </a:t>
            </a:r>
            <a:r>
              <a:rPr lang="en-GB" sz="2426" b="1" spc="-12" dirty="0">
                <a:solidFill>
                  <a:srgbClr val="315083"/>
                </a:solidFill>
                <a:latin typeface="Ubuntu" panose="020B0504030602030204"/>
              </a:rPr>
              <a:t>PCR</a:t>
            </a:r>
            <a:r>
              <a:rPr lang="en-GB" sz="2426" spc="-12" dirty="0">
                <a:solidFill>
                  <a:srgbClr val="315083"/>
                </a:solidFill>
                <a:latin typeface="Ubuntu" panose="020B0504030602030204"/>
              </a:rPr>
              <a:t> results included</a:t>
            </a:r>
          </a:p>
          <a:p>
            <a:pPr marL="7701" marR="3081">
              <a:lnSpc>
                <a:spcPct val="100400"/>
              </a:lnSpc>
              <a:spcBef>
                <a:spcPts val="58"/>
              </a:spcBef>
            </a:pPr>
            <a:endParaRPr lang="en-GB" sz="2426" spc="-12" dirty="0">
              <a:latin typeface="Ubuntu" panose="020B0504030602030204"/>
            </a:endParaRPr>
          </a:p>
        </p:txBody>
      </p:sp>
      <p:sp>
        <p:nvSpPr>
          <p:cNvPr id="6" name="object 6"/>
          <p:cNvSpPr txBox="1">
            <a:spLocks noGrp="1"/>
          </p:cNvSpPr>
          <p:nvPr>
            <p:ph type="sldNum" sz="quarter" idx="4294967295"/>
          </p:nvPr>
        </p:nvSpPr>
        <p:spPr>
          <a:xfrm>
            <a:off x="12128500" y="3821113"/>
            <a:ext cx="63500" cy="323850"/>
          </a:xfrm>
          <a:prstGeom prst="rect">
            <a:avLst/>
          </a:prstGeom>
        </p:spPr>
        <p:txBody>
          <a:bodyPr vert="horz" wrap="square" lIns="0" tIns="1925" rIns="0" bIns="0" rtlCol="0">
            <a:spAutoFit/>
          </a:bodyPr>
          <a:lstStyle/>
          <a:p>
            <a:pPr marL="23104" defTabSz="554492">
              <a:spcBef>
                <a:spcPts val="15"/>
              </a:spcBef>
            </a:pPr>
            <a:fld id="{81D60167-4931-47E6-BA6A-407CBD079E47}" type="slidenum">
              <a:rPr kern="0" dirty="0"/>
              <a:pPr marL="23104" defTabSz="554492">
                <a:spcBef>
                  <a:spcPts val="15"/>
                </a:spcBef>
              </a:pPr>
              <a:t>12</a:t>
            </a:fld>
            <a:endParaRPr kern="0" dirty="0"/>
          </a:p>
        </p:txBody>
      </p:sp>
      <p:sp>
        <p:nvSpPr>
          <p:cNvPr id="4" name="object 4"/>
          <p:cNvSpPr txBox="1"/>
          <p:nvPr/>
        </p:nvSpPr>
        <p:spPr>
          <a:xfrm>
            <a:off x="310205" y="6300606"/>
            <a:ext cx="860234" cy="109217"/>
          </a:xfrm>
          <a:prstGeom prst="rect">
            <a:avLst/>
          </a:prstGeom>
        </p:spPr>
        <p:txBody>
          <a:bodyPr vert="horz" wrap="square" lIns="0" tIns="1925" rIns="0" bIns="0" rtlCol="0">
            <a:spAutoFit/>
          </a:bodyPr>
          <a:lstStyle/>
          <a:p>
            <a:pPr marL="7701" defTabSz="554492">
              <a:spcBef>
                <a:spcPts val="15"/>
              </a:spcBef>
            </a:pPr>
            <a:r>
              <a:rPr sz="697" b="1" kern="0" dirty="0">
                <a:solidFill>
                  <a:srgbClr val="315083"/>
                </a:solidFill>
                <a:latin typeface="Ubuntu"/>
                <a:cs typeface="Ubuntu"/>
              </a:rPr>
              <a:t>Public</a:t>
            </a:r>
            <a:r>
              <a:rPr sz="697" b="1" kern="0" spc="-6" dirty="0">
                <a:solidFill>
                  <a:srgbClr val="315083"/>
                </a:solidFill>
                <a:latin typeface="Ubuntu"/>
                <a:cs typeface="Ubuntu"/>
              </a:rPr>
              <a:t> </a:t>
            </a:r>
            <a:r>
              <a:rPr sz="697" b="1" kern="0" dirty="0">
                <a:solidFill>
                  <a:srgbClr val="315083"/>
                </a:solidFill>
                <a:latin typeface="Ubuntu"/>
                <a:cs typeface="Ubuntu"/>
              </a:rPr>
              <a:t>Health </a:t>
            </a:r>
            <a:r>
              <a:rPr sz="697" b="1" kern="0" spc="-6" dirty="0">
                <a:solidFill>
                  <a:srgbClr val="315083"/>
                </a:solidFill>
                <a:latin typeface="Ubuntu"/>
                <a:cs typeface="Ubuntu"/>
              </a:rPr>
              <a:t>Wales</a:t>
            </a:r>
            <a:endParaRPr sz="697" kern="0">
              <a:solidFill>
                <a:sysClr val="windowText" lastClr="000000"/>
              </a:solidFill>
              <a:latin typeface="Ubuntu"/>
              <a:cs typeface="Ubuntu"/>
            </a:endParaRPr>
          </a:p>
        </p:txBody>
      </p:sp>
      <p:sp>
        <p:nvSpPr>
          <p:cNvPr id="5" name="object 5"/>
          <p:cNvSpPr txBox="1"/>
          <p:nvPr/>
        </p:nvSpPr>
        <p:spPr>
          <a:xfrm>
            <a:off x="1325353" y="6300606"/>
            <a:ext cx="611868" cy="109217"/>
          </a:xfrm>
          <a:prstGeom prst="rect">
            <a:avLst/>
          </a:prstGeom>
        </p:spPr>
        <p:txBody>
          <a:bodyPr vert="horz" wrap="square" lIns="0" tIns="1925" rIns="0" bIns="0" rtlCol="0">
            <a:spAutoFit/>
          </a:bodyPr>
          <a:lstStyle/>
          <a:p>
            <a:pPr marL="7701" defTabSz="554492">
              <a:spcBef>
                <a:spcPts val="15"/>
              </a:spcBef>
            </a:pPr>
            <a:r>
              <a:rPr sz="697" kern="0" spc="-6" dirty="0">
                <a:solidFill>
                  <a:srgbClr val="315083"/>
                </a:solidFill>
                <a:latin typeface="Ubuntu-Light"/>
                <a:cs typeface="Ubuntu-Light"/>
              </a:rPr>
              <a:t>xxxxxxxxxxxxx</a:t>
            </a:r>
            <a:endParaRPr sz="697" kern="0">
              <a:solidFill>
                <a:sysClr val="windowText" lastClr="000000"/>
              </a:solidFill>
              <a:latin typeface="Ubuntu-Light"/>
              <a:cs typeface="Ubuntu-Light"/>
            </a:endParaRPr>
          </a:p>
        </p:txBody>
      </p:sp>
    </p:spTree>
    <p:extLst>
      <p:ext uri="{BB962C8B-B14F-4D97-AF65-F5344CB8AC3E}">
        <p14:creationId xmlns:p14="http://schemas.microsoft.com/office/powerpoint/2010/main" val="4360165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8200" y="673751"/>
            <a:ext cx="10515600" cy="708310"/>
          </a:xfrm>
          <a:prstGeom prst="rect">
            <a:avLst/>
          </a:prstGeom>
        </p:spPr>
        <p:txBody>
          <a:bodyPr vert="horz" wrap="square" lIns="0" tIns="9627" rIns="0" bIns="0" rtlCol="0">
            <a:spAutoFit/>
          </a:bodyPr>
          <a:lstStyle/>
          <a:p>
            <a:pPr marL="7701">
              <a:spcBef>
                <a:spcPts val="76"/>
              </a:spcBef>
            </a:pPr>
            <a:r>
              <a:rPr lang="en-GB" sz="2800" b="1" dirty="0">
                <a:solidFill>
                  <a:srgbClr val="324F82"/>
                </a:solidFill>
                <a:latin typeface="Ubuntu" charset="0"/>
                <a:ea typeface="Ubuntu" charset="0"/>
                <a:cs typeface="Ubuntu" charset="0"/>
              </a:rPr>
              <a:t>Re-engagement Phase 2</a:t>
            </a:r>
            <a:br>
              <a:rPr lang="en-GB" sz="2800" b="1" dirty="0">
                <a:solidFill>
                  <a:srgbClr val="324F82"/>
                </a:solidFill>
                <a:latin typeface="Ubuntu" charset="0"/>
                <a:ea typeface="Ubuntu" charset="0"/>
                <a:cs typeface="Ubuntu" charset="0"/>
              </a:rPr>
            </a:br>
            <a:r>
              <a:rPr lang="en-GB" sz="2244" b="0" spc="-6" dirty="0">
                <a:solidFill>
                  <a:srgbClr val="F43882"/>
                </a:solidFill>
                <a:latin typeface="Ubuntu-Light"/>
              </a:rPr>
              <a:t>Updating follow up lists</a:t>
            </a:r>
            <a:endParaRPr spc="-12" dirty="0"/>
          </a:p>
        </p:txBody>
      </p:sp>
      <p:sp>
        <p:nvSpPr>
          <p:cNvPr id="3" name="object 3"/>
          <p:cNvSpPr txBox="1">
            <a:spLocks noGrp="1"/>
          </p:cNvSpPr>
          <p:nvPr>
            <p:ph idx="1"/>
          </p:nvPr>
        </p:nvSpPr>
        <p:spPr>
          <a:xfrm>
            <a:off x="838200" y="1825625"/>
            <a:ext cx="10515600" cy="5002601"/>
          </a:xfrm>
          <a:prstGeom prst="rect">
            <a:avLst/>
          </a:prstGeom>
        </p:spPr>
        <p:txBody>
          <a:bodyPr vert="horz" wrap="square" lIns="0" tIns="7316" rIns="0" bIns="0" rtlCol="0">
            <a:spAutoFit/>
          </a:bodyPr>
          <a:lstStyle/>
          <a:p>
            <a:pPr>
              <a:spcAft>
                <a:spcPts val="0"/>
              </a:spcAft>
            </a:pPr>
            <a:r>
              <a:rPr lang="en-GB" sz="2400" dirty="0" smtClean="0">
                <a:latin typeface="Ubuntu" panose="020B0504030602030204"/>
                <a:ea typeface="Calibri" panose="020F0502020204030204" pitchFamily="34" charset="0"/>
              </a:rPr>
              <a:t> At start of Phase 1 – 3055 identified</a:t>
            </a:r>
          </a:p>
          <a:p>
            <a:pPr>
              <a:spcAft>
                <a:spcPts val="0"/>
              </a:spcAft>
            </a:pPr>
            <a:r>
              <a:rPr lang="en-GB" sz="2400" dirty="0" smtClean="0">
                <a:latin typeface="Ubuntu" panose="020B0504030602030204"/>
                <a:ea typeface="Calibri" panose="020F0502020204030204" pitchFamily="34" charset="0"/>
              </a:rPr>
              <a:t>Patients </a:t>
            </a:r>
            <a:r>
              <a:rPr lang="en-GB" sz="2400" dirty="0">
                <a:latin typeface="Ubuntu" panose="020B0504030602030204"/>
                <a:ea typeface="Calibri" panose="020F0502020204030204" pitchFamily="34" charset="0"/>
              </a:rPr>
              <a:t>were removed from reengagement lists using local intelligence if they had achieved SVR following treatment, naturally cleared the virus, declined treatment, were already engaging with services, or passed away.</a:t>
            </a:r>
          </a:p>
          <a:p>
            <a:pPr>
              <a:spcAft>
                <a:spcPts val="0"/>
              </a:spcAft>
            </a:pPr>
            <a:r>
              <a:rPr lang="en-GB" sz="2400" dirty="0">
                <a:latin typeface="Ubuntu" panose="020B0504030602030204"/>
                <a:ea typeface="Calibri" panose="020F0502020204030204" pitchFamily="34" charset="0"/>
              </a:rPr>
              <a:t> </a:t>
            </a:r>
            <a:r>
              <a:rPr lang="en-GB" sz="2400" dirty="0" smtClean="0">
                <a:latin typeface="Ubuntu" panose="020B0504030602030204"/>
                <a:ea typeface="Calibri" panose="020F0502020204030204" pitchFamily="34" charset="0"/>
              </a:rPr>
              <a:t>At start of Phase 2:</a:t>
            </a:r>
          </a:p>
          <a:p>
            <a:pPr lvl="1"/>
            <a:r>
              <a:rPr lang="en-GB" dirty="0" smtClean="0">
                <a:latin typeface="Ubuntu" panose="020B0504030602030204"/>
                <a:ea typeface="Calibri" panose="020F0502020204030204" pitchFamily="34" charset="0"/>
              </a:rPr>
              <a:t>1,517 </a:t>
            </a:r>
            <a:r>
              <a:rPr lang="en-GB" dirty="0">
                <a:latin typeface="Ubuntu" panose="020B0504030602030204"/>
                <a:ea typeface="Calibri" panose="020F0502020204030204" pitchFamily="34" charset="0"/>
              </a:rPr>
              <a:t>individuals remain on updated </a:t>
            </a:r>
            <a:r>
              <a:rPr lang="en-GB" dirty="0" smtClean="0">
                <a:latin typeface="Ubuntu" panose="020B0504030602030204"/>
                <a:ea typeface="Calibri" panose="020F0502020204030204" pitchFamily="34" charset="0"/>
              </a:rPr>
              <a:t>lists, of which: </a:t>
            </a:r>
          </a:p>
          <a:p>
            <a:pPr marL="1366838" lvl="2" indent="-452438"/>
            <a:r>
              <a:rPr lang="en-GB" sz="2400" dirty="0">
                <a:latin typeface="Ubuntu" panose="020B0504030602030204"/>
                <a:ea typeface="Calibri" panose="020F0502020204030204" pitchFamily="34" charset="0"/>
              </a:rPr>
              <a:t>1,352 (89</a:t>
            </a:r>
            <a:r>
              <a:rPr lang="en-GB" sz="2400" dirty="0" smtClean="0">
                <a:latin typeface="Ubuntu" panose="020B0504030602030204"/>
                <a:ea typeface="Calibri" panose="020F0502020204030204" pitchFamily="34" charset="0"/>
              </a:rPr>
              <a:t>%): registered </a:t>
            </a:r>
            <a:r>
              <a:rPr lang="en-GB" sz="2400" dirty="0">
                <a:latin typeface="Ubuntu" panose="020B0504030602030204"/>
                <a:ea typeface="Calibri" panose="020F0502020204030204" pitchFamily="34" charset="0"/>
              </a:rPr>
              <a:t>with a Welsh GP (and 17 with an 			  </a:t>
            </a:r>
            <a:r>
              <a:rPr lang="en-GB" sz="2400" dirty="0" smtClean="0">
                <a:latin typeface="Ubuntu" panose="020B0504030602030204"/>
                <a:ea typeface="Calibri" panose="020F0502020204030204" pitchFamily="34" charset="0"/>
              </a:rPr>
              <a:t>	      </a:t>
            </a:r>
            <a:r>
              <a:rPr lang="en-GB" sz="2400" dirty="0">
                <a:latin typeface="Ubuntu" panose="020B0504030602030204"/>
                <a:ea typeface="Calibri" panose="020F0502020204030204" pitchFamily="34" charset="0"/>
              </a:rPr>
              <a:t>English GP)</a:t>
            </a:r>
          </a:p>
          <a:p>
            <a:pPr marL="1366838" lvl="2" indent="-452438"/>
            <a:r>
              <a:rPr lang="en-GB" sz="2400" dirty="0" smtClean="0">
                <a:latin typeface="Ubuntu" panose="020B0504030602030204"/>
                <a:ea typeface="Calibri" panose="020F0502020204030204" pitchFamily="34" charset="0"/>
              </a:rPr>
              <a:t>764 (50%): matched </a:t>
            </a:r>
            <a:r>
              <a:rPr lang="en-GB" sz="2400" dirty="0">
                <a:latin typeface="Ubuntu" panose="020B0504030602030204"/>
                <a:ea typeface="Calibri" panose="020F0502020204030204" pitchFamily="34" charset="0"/>
              </a:rPr>
              <a:t>with substance misuse services (50 with HRD </a:t>
            </a:r>
            <a:r>
              <a:rPr lang="en-GB" sz="2400" dirty="0" smtClean="0">
                <a:latin typeface="Ubuntu" panose="020B0504030602030204"/>
                <a:ea typeface="Calibri" panose="020F0502020204030204" pitchFamily="34" charset="0"/>
              </a:rPr>
              <a:t>		   only</a:t>
            </a:r>
            <a:r>
              <a:rPr lang="en-GB" sz="2400" dirty="0">
                <a:latin typeface="Ubuntu" panose="020B0504030602030204"/>
                <a:ea typeface="Calibri" panose="020F0502020204030204" pitchFamily="34" charset="0"/>
              </a:rPr>
              <a:t>, 290 with </a:t>
            </a:r>
            <a:r>
              <a:rPr lang="en-GB" sz="2400" dirty="0" smtClean="0">
                <a:latin typeface="Ubuntu" panose="020B0504030602030204"/>
                <a:ea typeface="Calibri" panose="020F0502020204030204" pitchFamily="34" charset="0"/>
              </a:rPr>
              <a:t>WNDSM only</a:t>
            </a:r>
            <a:r>
              <a:rPr lang="en-GB" sz="2400" dirty="0">
                <a:latin typeface="Ubuntu" panose="020B0504030602030204"/>
                <a:ea typeface="Calibri" panose="020F0502020204030204" pitchFamily="34" charset="0"/>
              </a:rPr>
              <a:t>, 424 with both)</a:t>
            </a:r>
          </a:p>
          <a:p>
            <a:pPr marL="1371600" lvl="2" indent="-457200"/>
            <a:r>
              <a:rPr lang="en-GB" sz="2400" dirty="0" smtClean="0">
                <a:latin typeface="Ubuntu" panose="020B0504030602030204"/>
                <a:ea typeface="Calibri" panose="020F0502020204030204" pitchFamily="34" charset="0"/>
              </a:rPr>
              <a:t>132 (9%):   were </a:t>
            </a:r>
            <a:r>
              <a:rPr lang="en-GB" sz="2400" dirty="0">
                <a:latin typeface="Ubuntu" panose="020B0504030602030204"/>
                <a:ea typeface="Calibri" panose="020F0502020204030204" pitchFamily="34" charset="0"/>
              </a:rPr>
              <a:t>not matched with SMS or GP</a:t>
            </a:r>
          </a:p>
          <a:p>
            <a:pPr marL="354259" marR="3081" indent="-346558">
              <a:lnSpc>
                <a:spcPct val="100400"/>
              </a:lnSpc>
              <a:spcBef>
                <a:spcPts val="58"/>
              </a:spcBef>
              <a:buFont typeface="Arial" panose="020B0604020202020204" pitchFamily="34" charset="0"/>
              <a:buChar char="•"/>
            </a:pPr>
            <a:endParaRPr lang="en-GB" sz="2400" spc="-12" dirty="0">
              <a:latin typeface="Ubuntu" panose="020B0504030602030204"/>
            </a:endParaRPr>
          </a:p>
          <a:p>
            <a:pPr marL="7701" marR="3081">
              <a:lnSpc>
                <a:spcPct val="100400"/>
              </a:lnSpc>
              <a:spcBef>
                <a:spcPts val="58"/>
              </a:spcBef>
            </a:pPr>
            <a:endParaRPr spc="-12" dirty="0"/>
          </a:p>
        </p:txBody>
      </p:sp>
      <p:sp>
        <p:nvSpPr>
          <p:cNvPr id="6" name="object 6"/>
          <p:cNvSpPr txBox="1">
            <a:spLocks noGrp="1"/>
          </p:cNvSpPr>
          <p:nvPr>
            <p:ph type="sldNum" sz="quarter" idx="4294967295"/>
          </p:nvPr>
        </p:nvSpPr>
        <p:spPr>
          <a:xfrm>
            <a:off x="12128500" y="3821113"/>
            <a:ext cx="63500" cy="323850"/>
          </a:xfrm>
          <a:prstGeom prst="rect">
            <a:avLst/>
          </a:prstGeom>
        </p:spPr>
        <p:txBody>
          <a:bodyPr vert="horz" wrap="square" lIns="0" tIns="1925" rIns="0" bIns="0" rtlCol="0">
            <a:spAutoFit/>
          </a:bodyPr>
          <a:lstStyle/>
          <a:p>
            <a:pPr marL="23104" defTabSz="554492">
              <a:spcBef>
                <a:spcPts val="15"/>
              </a:spcBef>
            </a:pPr>
            <a:fld id="{81D60167-4931-47E6-BA6A-407CBD079E47}" type="slidenum">
              <a:rPr kern="0" dirty="0"/>
              <a:pPr marL="23104" defTabSz="554492">
                <a:spcBef>
                  <a:spcPts val="15"/>
                </a:spcBef>
              </a:pPr>
              <a:t>13</a:t>
            </a:fld>
            <a:endParaRPr kern="0" dirty="0"/>
          </a:p>
        </p:txBody>
      </p:sp>
      <p:sp>
        <p:nvSpPr>
          <p:cNvPr id="4" name="object 4"/>
          <p:cNvSpPr txBox="1"/>
          <p:nvPr/>
        </p:nvSpPr>
        <p:spPr>
          <a:xfrm>
            <a:off x="310205" y="6300606"/>
            <a:ext cx="860234" cy="109217"/>
          </a:xfrm>
          <a:prstGeom prst="rect">
            <a:avLst/>
          </a:prstGeom>
        </p:spPr>
        <p:txBody>
          <a:bodyPr vert="horz" wrap="square" lIns="0" tIns="1925" rIns="0" bIns="0" rtlCol="0">
            <a:spAutoFit/>
          </a:bodyPr>
          <a:lstStyle/>
          <a:p>
            <a:pPr marL="7701" defTabSz="554492">
              <a:spcBef>
                <a:spcPts val="15"/>
              </a:spcBef>
            </a:pPr>
            <a:r>
              <a:rPr sz="697" b="1" kern="0" dirty="0">
                <a:solidFill>
                  <a:srgbClr val="315083"/>
                </a:solidFill>
                <a:latin typeface="Ubuntu"/>
                <a:cs typeface="Ubuntu"/>
              </a:rPr>
              <a:t>Public</a:t>
            </a:r>
            <a:r>
              <a:rPr sz="697" b="1" kern="0" spc="-6" dirty="0">
                <a:solidFill>
                  <a:srgbClr val="315083"/>
                </a:solidFill>
                <a:latin typeface="Ubuntu"/>
                <a:cs typeface="Ubuntu"/>
              </a:rPr>
              <a:t> </a:t>
            </a:r>
            <a:r>
              <a:rPr sz="697" b="1" kern="0" dirty="0">
                <a:solidFill>
                  <a:srgbClr val="315083"/>
                </a:solidFill>
                <a:latin typeface="Ubuntu"/>
                <a:cs typeface="Ubuntu"/>
              </a:rPr>
              <a:t>Health </a:t>
            </a:r>
            <a:r>
              <a:rPr sz="697" b="1" kern="0" spc="-6" dirty="0">
                <a:solidFill>
                  <a:srgbClr val="315083"/>
                </a:solidFill>
                <a:latin typeface="Ubuntu"/>
                <a:cs typeface="Ubuntu"/>
              </a:rPr>
              <a:t>Wales</a:t>
            </a:r>
            <a:endParaRPr sz="697" kern="0">
              <a:solidFill>
                <a:sysClr val="windowText" lastClr="000000"/>
              </a:solidFill>
              <a:latin typeface="Ubuntu"/>
              <a:cs typeface="Ubuntu"/>
            </a:endParaRPr>
          </a:p>
        </p:txBody>
      </p:sp>
      <p:sp>
        <p:nvSpPr>
          <p:cNvPr id="5" name="object 5"/>
          <p:cNvSpPr txBox="1"/>
          <p:nvPr/>
        </p:nvSpPr>
        <p:spPr>
          <a:xfrm>
            <a:off x="1325353" y="6300606"/>
            <a:ext cx="611868" cy="109217"/>
          </a:xfrm>
          <a:prstGeom prst="rect">
            <a:avLst/>
          </a:prstGeom>
        </p:spPr>
        <p:txBody>
          <a:bodyPr vert="horz" wrap="square" lIns="0" tIns="1925" rIns="0" bIns="0" rtlCol="0">
            <a:spAutoFit/>
          </a:bodyPr>
          <a:lstStyle/>
          <a:p>
            <a:pPr marL="7701" defTabSz="554492">
              <a:spcBef>
                <a:spcPts val="15"/>
              </a:spcBef>
            </a:pPr>
            <a:r>
              <a:rPr sz="697" kern="0" spc="-6" dirty="0">
                <a:solidFill>
                  <a:srgbClr val="315083"/>
                </a:solidFill>
                <a:latin typeface="Ubuntu-Light"/>
                <a:cs typeface="Ubuntu-Light"/>
              </a:rPr>
              <a:t>xxxxxxxxxxxxx</a:t>
            </a:r>
            <a:endParaRPr sz="697" kern="0">
              <a:solidFill>
                <a:sysClr val="windowText" lastClr="000000"/>
              </a:solidFill>
              <a:latin typeface="Ubuntu-Light"/>
              <a:cs typeface="Ubuntu-Light"/>
            </a:endParaRPr>
          </a:p>
        </p:txBody>
      </p:sp>
    </p:spTree>
    <p:extLst>
      <p:ext uri="{BB962C8B-B14F-4D97-AF65-F5344CB8AC3E}">
        <p14:creationId xmlns:p14="http://schemas.microsoft.com/office/powerpoint/2010/main" val="3900306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8200" y="673751"/>
            <a:ext cx="10515600" cy="708310"/>
          </a:xfrm>
          <a:prstGeom prst="rect">
            <a:avLst/>
          </a:prstGeom>
        </p:spPr>
        <p:txBody>
          <a:bodyPr vert="horz" wrap="square" lIns="0" tIns="9627" rIns="0" bIns="0" rtlCol="0">
            <a:spAutoFit/>
          </a:bodyPr>
          <a:lstStyle/>
          <a:p>
            <a:pPr marL="7701">
              <a:spcBef>
                <a:spcPts val="76"/>
              </a:spcBef>
            </a:pPr>
            <a:r>
              <a:rPr lang="en-GB" sz="2800" b="1" dirty="0">
                <a:solidFill>
                  <a:srgbClr val="324F82"/>
                </a:solidFill>
                <a:latin typeface="Ubuntu" charset="0"/>
                <a:ea typeface="Ubuntu" charset="0"/>
                <a:cs typeface="Ubuntu" charset="0"/>
              </a:rPr>
              <a:t>Re-engagement Phase 2</a:t>
            </a:r>
            <a:br>
              <a:rPr lang="en-GB" sz="2800" b="1" dirty="0">
                <a:solidFill>
                  <a:srgbClr val="324F82"/>
                </a:solidFill>
                <a:latin typeface="Ubuntu" charset="0"/>
                <a:ea typeface="Ubuntu" charset="0"/>
                <a:cs typeface="Ubuntu" charset="0"/>
              </a:rPr>
            </a:br>
            <a:r>
              <a:rPr lang="en-GB" sz="2244" b="0" spc="-6" dirty="0" smtClean="0">
                <a:solidFill>
                  <a:srgbClr val="F43882"/>
                </a:solidFill>
                <a:latin typeface="Ubuntu-Light"/>
              </a:rPr>
              <a:t>next steps</a:t>
            </a:r>
            <a:endParaRPr spc="-12" dirty="0"/>
          </a:p>
        </p:txBody>
      </p:sp>
      <p:sp>
        <p:nvSpPr>
          <p:cNvPr id="3" name="object 3"/>
          <p:cNvSpPr txBox="1">
            <a:spLocks noGrp="1"/>
          </p:cNvSpPr>
          <p:nvPr>
            <p:ph idx="1"/>
          </p:nvPr>
        </p:nvSpPr>
        <p:spPr>
          <a:xfrm>
            <a:off x="838200" y="1825625"/>
            <a:ext cx="10515600" cy="4786645"/>
          </a:xfrm>
          <a:prstGeom prst="rect">
            <a:avLst/>
          </a:prstGeom>
        </p:spPr>
        <p:txBody>
          <a:bodyPr vert="horz" wrap="square" lIns="0" tIns="7316" rIns="0" bIns="0" rtlCol="0">
            <a:spAutoFit/>
          </a:bodyPr>
          <a:lstStyle/>
          <a:p>
            <a:pPr marL="806450" indent="-452438">
              <a:spcAft>
                <a:spcPts val="0"/>
              </a:spcAft>
            </a:pPr>
            <a:r>
              <a:rPr lang="en-GB" sz="2400" dirty="0" smtClean="0">
                <a:solidFill>
                  <a:schemeClr val="tx1"/>
                </a:solidFill>
                <a:latin typeface="Ubuntu" panose="020B0504030602030204"/>
                <a:ea typeface="Calibri" panose="020F0502020204030204" pitchFamily="34" charset="0"/>
              </a:rPr>
              <a:t>Early follow up data returned to PHW from Health Boards on 1</a:t>
            </a:r>
            <a:r>
              <a:rPr lang="en-GB" sz="2400" baseline="30000" dirty="0" smtClean="0">
                <a:solidFill>
                  <a:schemeClr val="tx1"/>
                </a:solidFill>
                <a:latin typeface="Ubuntu" panose="020B0504030602030204"/>
                <a:ea typeface="Calibri" panose="020F0502020204030204" pitchFamily="34" charset="0"/>
              </a:rPr>
              <a:t>st</a:t>
            </a:r>
            <a:r>
              <a:rPr lang="en-GB" sz="2400" dirty="0" smtClean="0">
                <a:solidFill>
                  <a:schemeClr val="tx1"/>
                </a:solidFill>
                <a:latin typeface="Ubuntu" panose="020B0504030602030204"/>
                <a:ea typeface="Calibri" panose="020F0502020204030204" pitchFamily="34" charset="0"/>
              </a:rPr>
              <a:t> March 2024, analysis ongoing for presentation at next implementation group</a:t>
            </a:r>
          </a:p>
          <a:p>
            <a:pPr marL="806450" indent="-452438">
              <a:spcAft>
                <a:spcPts val="0"/>
              </a:spcAft>
              <a:buFontTx/>
              <a:buChar char="-"/>
            </a:pPr>
            <a:r>
              <a:rPr lang="en-GB" sz="2400" b="1" dirty="0" smtClean="0">
                <a:solidFill>
                  <a:schemeClr val="tx1"/>
                </a:solidFill>
                <a:latin typeface="Ubuntu" panose="020B0504030602030204"/>
                <a:ea typeface="Calibri" panose="020F0502020204030204" pitchFamily="34" charset="0"/>
              </a:rPr>
              <a:t>Need to establish consensus on finish date for Phase 2 – marking the end of the reengagement project and start of business as usual</a:t>
            </a:r>
          </a:p>
          <a:p>
            <a:pPr marL="806450" indent="-452438">
              <a:spcAft>
                <a:spcPts val="0"/>
              </a:spcAft>
              <a:buFontTx/>
              <a:buChar char="-"/>
            </a:pPr>
            <a:r>
              <a:rPr lang="en-GB" sz="2400" dirty="0" smtClean="0">
                <a:solidFill>
                  <a:schemeClr val="tx1"/>
                </a:solidFill>
                <a:latin typeface="Ubuntu" panose="020B0504030602030204"/>
                <a:ea typeface="Calibri" panose="020F0502020204030204" pitchFamily="34" charset="0"/>
              </a:rPr>
              <a:t>Need to agree with all clinical teams, PHW and DHCW the automations and mechanisms to ensure that positive HCV-RNA results in referral to treatment and no one lost to follow up</a:t>
            </a:r>
          </a:p>
          <a:p>
            <a:pPr marL="354012" indent="0">
              <a:spcAft>
                <a:spcPts val="0"/>
              </a:spcAft>
              <a:buNone/>
            </a:pPr>
            <a:endParaRPr lang="en-GB" sz="2400" dirty="0" smtClean="0">
              <a:solidFill>
                <a:schemeClr val="tx1"/>
              </a:solidFill>
              <a:latin typeface="Ubuntu" panose="020B0504030602030204"/>
              <a:ea typeface="Calibri" panose="020F0502020204030204" pitchFamily="34" charset="0"/>
            </a:endParaRPr>
          </a:p>
          <a:p>
            <a:pPr marL="354012" indent="0" algn="ctr">
              <a:spcAft>
                <a:spcPts val="0"/>
              </a:spcAft>
              <a:buNone/>
            </a:pPr>
            <a:r>
              <a:rPr lang="en-GB" b="1" dirty="0" smtClean="0">
                <a:solidFill>
                  <a:srgbClr val="F45ACC"/>
                </a:solidFill>
                <a:latin typeface="Ubuntu" panose="020B0504030602030204"/>
                <a:ea typeface="Calibri" panose="020F0502020204030204" pitchFamily="34" charset="0"/>
              </a:rPr>
              <a:t>Thank you to all clinical teams for updating records and providing progress updates and look forward to working with you to establish HCV registry as business as usual</a:t>
            </a:r>
            <a:endParaRPr lang="en-GB" b="1" dirty="0">
              <a:solidFill>
                <a:srgbClr val="F45ACC"/>
              </a:solidFill>
              <a:latin typeface="Ubuntu" panose="020B0504030602030204"/>
              <a:ea typeface="Calibri" panose="020F0502020204030204" pitchFamily="34" charset="0"/>
            </a:endParaRPr>
          </a:p>
          <a:p>
            <a:pPr marL="7701" marR="3081">
              <a:lnSpc>
                <a:spcPct val="100400"/>
              </a:lnSpc>
              <a:spcBef>
                <a:spcPts val="58"/>
              </a:spcBef>
            </a:pPr>
            <a:endParaRPr spc="-12" dirty="0"/>
          </a:p>
        </p:txBody>
      </p:sp>
      <p:sp>
        <p:nvSpPr>
          <p:cNvPr id="6" name="object 6"/>
          <p:cNvSpPr txBox="1">
            <a:spLocks noGrp="1"/>
          </p:cNvSpPr>
          <p:nvPr>
            <p:ph type="sldNum" sz="quarter" idx="4294967295"/>
          </p:nvPr>
        </p:nvSpPr>
        <p:spPr>
          <a:xfrm>
            <a:off x="12128500" y="3821113"/>
            <a:ext cx="63500" cy="323850"/>
          </a:xfrm>
          <a:prstGeom prst="rect">
            <a:avLst/>
          </a:prstGeom>
        </p:spPr>
        <p:txBody>
          <a:bodyPr vert="horz" wrap="square" lIns="0" tIns="1925" rIns="0" bIns="0" rtlCol="0">
            <a:spAutoFit/>
          </a:bodyPr>
          <a:lstStyle/>
          <a:p>
            <a:pPr marL="23104" defTabSz="554492">
              <a:spcBef>
                <a:spcPts val="15"/>
              </a:spcBef>
            </a:pPr>
            <a:fld id="{81D60167-4931-47E6-BA6A-407CBD079E47}" type="slidenum">
              <a:rPr kern="0" dirty="0"/>
              <a:pPr marL="23104" defTabSz="554492">
                <a:spcBef>
                  <a:spcPts val="15"/>
                </a:spcBef>
              </a:pPr>
              <a:t>14</a:t>
            </a:fld>
            <a:endParaRPr kern="0" dirty="0"/>
          </a:p>
        </p:txBody>
      </p:sp>
      <p:sp>
        <p:nvSpPr>
          <p:cNvPr id="4" name="object 4"/>
          <p:cNvSpPr txBox="1"/>
          <p:nvPr/>
        </p:nvSpPr>
        <p:spPr>
          <a:xfrm>
            <a:off x="310205" y="6300606"/>
            <a:ext cx="860234" cy="109217"/>
          </a:xfrm>
          <a:prstGeom prst="rect">
            <a:avLst/>
          </a:prstGeom>
        </p:spPr>
        <p:txBody>
          <a:bodyPr vert="horz" wrap="square" lIns="0" tIns="1925" rIns="0" bIns="0" rtlCol="0">
            <a:spAutoFit/>
          </a:bodyPr>
          <a:lstStyle/>
          <a:p>
            <a:pPr marL="7701" defTabSz="554492">
              <a:spcBef>
                <a:spcPts val="15"/>
              </a:spcBef>
            </a:pPr>
            <a:r>
              <a:rPr sz="697" b="1" kern="0" dirty="0">
                <a:solidFill>
                  <a:srgbClr val="315083"/>
                </a:solidFill>
                <a:latin typeface="Ubuntu"/>
                <a:cs typeface="Ubuntu"/>
              </a:rPr>
              <a:t>Public</a:t>
            </a:r>
            <a:r>
              <a:rPr sz="697" b="1" kern="0" spc="-6" dirty="0">
                <a:solidFill>
                  <a:srgbClr val="315083"/>
                </a:solidFill>
                <a:latin typeface="Ubuntu"/>
                <a:cs typeface="Ubuntu"/>
              </a:rPr>
              <a:t> </a:t>
            </a:r>
            <a:r>
              <a:rPr sz="697" b="1" kern="0" dirty="0">
                <a:solidFill>
                  <a:srgbClr val="315083"/>
                </a:solidFill>
                <a:latin typeface="Ubuntu"/>
                <a:cs typeface="Ubuntu"/>
              </a:rPr>
              <a:t>Health </a:t>
            </a:r>
            <a:r>
              <a:rPr sz="697" b="1" kern="0" spc="-6" dirty="0">
                <a:solidFill>
                  <a:srgbClr val="315083"/>
                </a:solidFill>
                <a:latin typeface="Ubuntu"/>
                <a:cs typeface="Ubuntu"/>
              </a:rPr>
              <a:t>Wales</a:t>
            </a:r>
            <a:endParaRPr sz="697" kern="0" dirty="0">
              <a:solidFill>
                <a:sysClr val="windowText" lastClr="000000"/>
              </a:solidFill>
              <a:latin typeface="Ubuntu"/>
              <a:cs typeface="Ubuntu"/>
            </a:endParaRPr>
          </a:p>
        </p:txBody>
      </p:sp>
      <p:sp>
        <p:nvSpPr>
          <p:cNvPr id="5" name="object 5"/>
          <p:cNvSpPr txBox="1"/>
          <p:nvPr/>
        </p:nvSpPr>
        <p:spPr>
          <a:xfrm>
            <a:off x="1325353" y="6300606"/>
            <a:ext cx="611868" cy="109217"/>
          </a:xfrm>
          <a:prstGeom prst="rect">
            <a:avLst/>
          </a:prstGeom>
        </p:spPr>
        <p:txBody>
          <a:bodyPr vert="horz" wrap="square" lIns="0" tIns="1925" rIns="0" bIns="0" rtlCol="0">
            <a:spAutoFit/>
          </a:bodyPr>
          <a:lstStyle/>
          <a:p>
            <a:pPr marL="7701" defTabSz="554492">
              <a:spcBef>
                <a:spcPts val="15"/>
              </a:spcBef>
            </a:pPr>
            <a:r>
              <a:rPr sz="697" kern="0" spc="-6" dirty="0" err="1" smtClean="0">
                <a:solidFill>
                  <a:srgbClr val="315083"/>
                </a:solidFill>
                <a:latin typeface="Ubuntu-Light"/>
                <a:cs typeface="Ubuntu-Light"/>
              </a:rPr>
              <a:t>xxxxxxxxxxxx</a:t>
            </a:r>
            <a:endParaRPr sz="697" kern="0" dirty="0">
              <a:solidFill>
                <a:sysClr val="windowText" lastClr="000000"/>
              </a:solidFill>
              <a:latin typeface="Ubuntu-Light"/>
              <a:cs typeface="Ubuntu-Light"/>
            </a:endParaRPr>
          </a:p>
        </p:txBody>
      </p:sp>
    </p:spTree>
    <p:extLst>
      <p:ext uri="{BB962C8B-B14F-4D97-AF65-F5344CB8AC3E}">
        <p14:creationId xmlns:p14="http://schemas.microsoft.com/office/powerpoint/2010/main" val="4282627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0416" y="1792093"/>
            <a:ext cx="10064415" cy="2659190"/>
          </a:xfrm>
        </p:spPr>
        <p:txBody>
          <a:bodyPr/>
          <a:lstStyle/>
          <a:p>
            <a:r>
              <a:rPr lang="en-GB" sz="4800" dirty="0" smtClean="0">
                <a:solidFill>
                  <a:srgbClr val="F45ACC"/>
                </a:solidFill>
              </a:rPr>
              <a:t>KPI 6 – all those engaged with substance misuse services are offered testing on at least an annual basis</a:t>
            </a:r>
            <a:endParaRPr lang="en-GB" sz="4800" dirty="0">
              <a:solidFill>
                <a:srgbClr val="F45ACC"/>
              </a:solidFill>
            </a:endParaRPr>
          </a:p>
        </p:txBody>
      </p:sp>
    </p:spTree>
    <p:extLst>
      <p:ext uri="{BB962C8B-B14F-4D97-AF65-F5344CB8AC3E}">
        <p14:creationId xmlns:p14="http://schemas.microsoft.com/office/powerpoint/2010/main" val="37031962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t>Substance misuse Key performance indicator</a:t>
            </a:r>
            <a:endParaRPr lang="en-GB" dirty="0"/>
          </a:p>
        </p:txBody>
      </p:sp>
      <p:sp>
        <p:nvSpPr>
          <p:cNvPr id="3" name="Content Placeholder 2"/>
          <p:cNvSpPr>
            <a:spLocks noGrp="1"/>
          </p:cNvSpPr>
          <p:nvPr>
            <p:ph sz="quarter" idx="14"/>
          </p:nvPr>
        </p:nvSpPr>
        <p:spPr>
          <a:xfrm>
            <a:off x="715961" y="1672852"/>
            <a:ext cx="2027239" cy="4447371"/>
          </a:xfrm>
        </p:spPr>
        <p:txBody>
          <a:bodyPr/>
          <a:lstStyle/>
          <a:p>
            <a:pPr marL="0" indent="0">
              <a:buNone/>
            </a:pPr>
            <a:r>
              <a:rPr lang="en-GB" sz="1800" dirty="0" smtClean="0"/>
              <a:t>Work underway with DHCW to update KPI 6 monthly via dashboard at Health board, local authority and agency level</a:t>
            </a:r>
          </a:p>
          <a:p>
            <a:pPr marL="0" indent="0">
              <a:buNone/>
            </a:pPr>
            <a:r>
              <a:rPr lang="en-GB" sz="1800" dirty="0" smtClean="0"/>
              <a:t>Includes all NHS and third sector substance misuse services</a:t>
            </a:r>
            <a:endParaRPr lang="en-GB" sz="1800" dirty="0"/>
          </a:p>
          <a:p>
            <a:pPr marL="0" indent="0">
              <a:buNone/>
            </a:pPr>
            <a:endParaRPr lang="en-GB" dirty="0" smtClean="0"/>
          </a:p>
          <a:p>
            <a:endParaRPr lang="en-GB" dirty="0"/>
          </a:p>
        </p:txBody>
      </p:sp>
      <p:sp>
        <p:nvSpPr>
          <p:cNvPr id="2" name="Text Placeholder 1"/>
          <p:cNvSpPr>
            <a:spLocks noGrp="1"/>
          </p:cNvSpPr>
          <p:nvPr>
            <p:ph type="body" sz="quarter" idx="16"/>
          </p:nvPr>
        </p:nvSpPr>
        <p:spPr/>
        <p:txBody>
          <a:bodyPr>
            <a:normAutofit fontScale="62500" lnSpcReduction="20000"/>
          </a:bodyPr>
          <a:lstStyle/>
          <a:p>
            <a:r>
              <a:rPr lang="en-GB" dirty="0" smtClean="0"/>
              <a:t>KPI 6 – All those engaged with substance misuse services should be offered BBV testing on at least an annual basis</a:t>
            </a:r>
            <a:endParaRPr lang="en-GB" dirty="0"/>
          </a:p>
        </p:txBody>
      </p:sp>
      <p:pic>
        <p:nvPicPr>
          <p:cNvPr id="5" name="Picture 4"/>
          <p:cNvPicPr>
            <a:picLocks noChangeAspect="1"/>
          </p:cNvPicPr>
          <p:nvPr/>
        </p:nvPicPr>
        <p:blipFill>
          <a:blip r:embed="rId2"/>
          <a:stretch>
            <a:fillRect/>
          </a:stretch>
        </p:blipFill>
        <p:spPr>
          <a:xfrm>
            <a:off x="3299705" y="1399662"/>
            <a:ext cx="7937255" cy="4439753"/>
          </a:xfrm>
          <a:prstGeom prst="rect">
            <a:avLst/>
          </a:prstGeom>
        </p:spPr>
      </p:pic>
    </p:spTree>
    <p:extLst>
      <p:ext uri="{BB962C8B-B14F-4D97-AF65-F5344CB8AC3E}">
        <p14:creationId xmlns:p14="http://schemas.microsoft.com/office/powerpoint/2010/main" val="36459058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BC2CB4-6BEE-B56B-EF4B-099390296042}"/>
              </a:ext>
            </a:extLst>
          </p:cNvPr>
          <p:cNvPicPr>
            <a:picLocks noChangeAspect="1"/>
          </p:cNvPicPr>
          <p:nvPr/>
        </p:nvPicPr>
        <p:blipFill rotWithShape="1">
          <a:blip r:embed="rId2"/>
          <a:srcRect l="16161" t="22381" r="20982" b="14603"/>
          <a:stretch/>
        </p:blipFill>
        <p:spPr>
          <a:xfrm>
            <a:off x="167150" y="267569"/>
            <a:ext cx="11548254" cy="6512296"/>
          </a:xfrm>
          <a:prstGeom prst="rect">
            <a:avLst/>
          </a:prstGeom>
        </p:spPr>
      </p:pic>
    </p:spTree>
    <p:extLst>
      <p:ext uri="{BB962C8B-B14F-4D97-AF65-F5344CB8AC3E}">
        <p14:creationId xmlns:p14="http://schemas.microsoft.com/office/powerpoint/2010/main" val="35411971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a:xfrm>
            <a:off x="501445" y="3783519"/>
            <a:ext cx="10709212" cy="1253677"/>
          </a:xfrm>
          <a:solidFill>
            <a:schemeClr val="accent1">
              <a:lumMod val="40000"/>
              <a:lumOff val="60000"/>
            </a:schemeClr>
          </a:solidFill>
        </p:spPr>
        <p:txBody>
          <a:bodyPr/>
          <a:lstStyle/>
          <a:p>
            <a:r>
              <a:rPr lang="en-GB" dirty="0" smtClean="0">
                <a:solidFill>
                  <a:srgbClr val="F45ACC"/>
                </a:solidFill>
              </a:rPr>
              <a:t>Savannah King, Information </a:t>
            </a:r>
            <a:r>
              <a:rPr lang="en-GB" dirty="0">
                <a:solidFill>
                  <a:srgbClr val="F45ACC"/>
                </a:solidFill>
              </a:rPr>
              <a:t>A</a:t>
            </a:r>
            <a:r>
              <a:rPr lang="en-GB" dirty="0" smtClean="0">
                <a:solidFill>
                  <a:srgbClr val="F45ACC"/>
                </a:solidFill>
              </a:rPr>
              <a:t>nalyst Specialist: </a:t>
            </a:r>
            <a:r>
              <a:rPr lang="en-GB" dirty="0" smtClean="0">
                <a:solidFill>
                  <a:srgbClr val="F45ACC"/>
                </a:solidFill>
                <a:hlinkClick r:id="rId2"/>
              </a:rPr>
              <a:t>savannah.king@wales.nhs.uk</a:t>
            </a:r>
            <a:endParaRPr lang="en-GB" dirty="0" smtClean="0">
              <a:solidFill>
                <a:srgbClr val="F45ACC"/>
              </a:solidFill>
            </a:endParaRPr>
          </a:p>
          <a:p>
            <a:r>
              <a:rPr lang="en-GB" dirty="0" smtClean="0">
                <a:solidFill>
                  <a:srgbClr val="F45ACC"/>
                </a:solidFill>
              </a:rPr>
              <a:t>Josie Smith, Senior Epi:  </a:t>
            </a:r>
            <a:r>
              <a:rPr lang="en-GB" dirty="0" smtClean="0">
                <a:solidFill>
                  <a:srgbClr val="F45ACC"/>
                </a:solidFill>
                <a:hlinkClick r:id="rId3"/>
              </a:rPr>
              <a:t>josie.smith@wales.nhs.uk</a:t>
            </a:r>
            <a:r>
              <a:rPr lang="en-GB" dirty="0" smtClean="0">
                <a:solidFill>
                  <a:srgbClr val="F45ACC"/>
                </a:solidFill>
              </a:rPr>
              <a:t> </a:t>
            </a:r>
          </a:p>
          <a:p>
            <a:r>
              <a:rPr lang="en-GB" dirty="0" smtClean="0">
                <a:solidFill>
                  <a:srgbClr val="F45ACC"/>
                </a:solidFill>
              </a:rPr>
              <a:t>Daniel Harman, Harm Reduction Lead: </a:t>
            </a:r>
            <a:r>
              <a:rPr lang="en-GB" dirty="0" smtClean="0">
                <a:solidFill>
                  <a:srgbClr val="F45ACC"/>
                </a:solidFill>
                <a:hlinkClick r:id="rId4"/>
              </a:rPr>
              <a:t>Daniel.Harman@wales.nhs.uk</a:t>
            </a:r>
            <a:r>
              <a:rPr lang="en-GB" dirty="0" smtClean="0">
                <a:solidFill>
                  <a:srgbClr val="F45ACC"/>
                </a:solidFill>
              </a:rPr>
              <a:t> </a:t>
            </a:r>
            <a:endParaRPr lang="en-GB" dirty="0">
              <a:solidFill>
                <a:srgbClr val="F45ACC"/>
              </a:solidFill>
            </a:endParaRPr>
          </a:p>
        </p:txBody>
      </p:sp>
      <p:sp>
        <p:nvSpPr>
          <p:cNvPr id="3" name="Text Placeholder 2"/>
          <p:cNvSpPr>
            <a:spLocks noGrp="1"/>
          </p:cNvSpPr>
          <p:nvPr>
            <p:ph type="body" sz="quarter" idx="15"/>
          </p:nvPr>
        </p:nvSpPr>
        <p:spPr/>
        <p:txBody>
          <a:bodyPr>
            <a:normAutofit lnSpcReduction="10000"/>
          </a:bodyPr>
          <a:lstStyle/>
          <a:p>
            <a:r>
              <a:rPr lang="en-GB" dirty="0" smtClean="0"/>
              <a:t>Further information:</a:t>
            </a:r>
            <a:endParaRPr lang="en-GB" dirty="0"/>
          </a:p>
        </p:txBody>
      </p:sp>
      <p:sp>
        <p:nvSpPr>
          <p:cNvPr id="4" name="Title 3"/>
          <p:cNvSpPr>
            <a:spLocks noGrp="1"/>
          </p:cNvSpPr>
          <p:nvPr>
            <p:ph type="title"/>
          </p:nvPr>
        </p:nvSpPr>
        <p:spPr>
          <a:xfrm>
            <a:off x="718457" y="1137270"/>
            <a:ext cx="10492882" cy="830997"/>
          </a:xfrm>
        </p:spPr>
        <p:txBody>
          <a:bodyPr/>
          <a:lstStyle/>
          <a:p>
            <a:r>
              <a:rPr lang="en-GB" dirty="0" smtClean="0"/>
              <a:t>Thank you </a:t>
            </a:r>
            <a:endParaRPr lang="en-GB" dirty="0"/>
          </a:p>
        </p:txBody>
      </p:sp>
    </p:spTree>
    <p:extLst>
      <p:ext uri="{BB962C8B-B14F-4D97-AF65-F5344CB8AC3E}">
        <p14:creationId xmlns:p14="http://schemas.microsoft.com/office/powerpoint/2010/main" val="18565264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0416" y="2789289"/>
            <a:ext cx="10064415" cy="664797"/>
          </a:xfrm>
        </p:spPr>
        <p:txBody>
          <a:bodyPr/>
          <a:lstStyle/>
          <a:p>
            <a:r>
              <a:rPr lang="en-GB" sz="4800" dirty="0" smtClean="0">
                <a:solidFill>
                  <a:srgbClr val="F45ACC"/>
                </a:solidFill>
              </a:rPr>
              <a:t>BBV-PET </a:t>
            </a:r>
            <a:endParaRPr lang="en-GB" sz="4800" dirty="0">
              <a:solidFill>
                <a:srgbClr val="F45ACC"/>
              </a:solidFill>
            </a:endParaRPr>
          </a:p>
        </p:txBody>
      </p:sp>
    </p:spTree>
    <p:extLst>
      <p:ext uri="{BB962C8B-B14F-4D97-AF65-F5344CB8AC3E}">
        <p14:creationId xmlns:p14="http://schemas.microsoft.com/office/powerpoint/2010/main" val="10458942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5"/>
          </p:nvPr>
        </p:nvSpPr>
        <p:spPr>
          <a:xfrm>
            <a:off x="636451" y="413550"/>
            <a:ext cx="5486054" cy="608761"/>
          </a:xfrm>
        </p:spPr>
        <p:txBody>
          <a:bodyPr>
            <a:normAutofit/>
          </a:bodyPr>
          <a:lstStyle/>
          <a:p>
            <a:r>
              <a:rPr lang="en-GB" dirty="0" smtClean="0"/>
              <a:t>WHO and UNAIDS indicators</a:t>
            </a:r>
            <a:endParaRPr lang="en-GB" dirty="0"/>
          </a:p>
        </p:txBody>
      </p:sp>
      <p:sp>
        <p:nvSpPr>
          <p:cNvPr id="7" name="Text Placeholder 6"/>
          <p:cNvSpPr>
            <a:spLocks noGrp="1"/>
          </p:cNvSpPr>
          <p:nvPr>
            <p:ph type="body" sz="quarter" idx="16"/>
          </p:nvPr>
        </p:nvSpPr>
        <p:spPr>
          <a:xfrm>
            <a:off x="636451" y="1022311"/>
            <a:ext cx="4406948" cy="393542"/>
          </a:xfrm>
        </p:spPr>
        <p:txBody>
          <a:bodyPr>
            <a:normAutofit/>
          </a:bodyPr>
          <a:lstStyle/>
          <a:p>
            <a:r>
              <a:rPr lang="en-GB" dirty="0" smtClean="0"/>
              <a:t>Headline </a:t>
            </a:r>
            <a:r>
              <a:rPr lang="en-GB" dirty="0"/>
              <a:t>progress in Wales</a:t>
            </a:r>
          </a:p>
          <a:p>
            <a:endParaRPr lang="en-GB" dirty="0"/>
          </a:p>
        </p:txBody>
      </p:sp>
      <p:pic>
        <p:nvPicPr>
          <p:cNvPr id="11" name="Picture 10"/>
          <p:cNvPicPr>
            <a:picLocks noChangeAspect="1"/>
          </p:cNvPicPr>
          <p:nvPr/>
        </p:nvPicPr>
        <p:blipFill>
          <a:blip r:embed="rId2"/>
          <a:stretch>
            <a:fillRect/>
          </a:stretch>
        </p:blipFill>
        <p:spPr>
          <a:xfrm>
            <a:off x="270691" y="1501542"/>
            <a:ext cx="4955827" cy="4258055"/>
          </a:xfrm>
          <a:prstGeom prst="rect">
            <a:avLst/>
          </a:prstGeom>
        </p:spPr>
      </p:pic>
      <p:pic>
        <p:nvPicPr>
          <p:cNvPr id="3" name="Picture 2"/>
          <p:cNvPicPr>
            <a:picLocks noChangeAspect="1"/>
          </p:cNvPicPr>
          <p:nvPr/>
        </p:nvPicPr>
        <p:blipFill rotWithShape="1">
          <a:blip r:embed="rId3"/>
          <a:srcRect t="962" b="13418"/>
          <a:stretch/>
        </p:blipFill>
        <p:spPr>
          <a:xfrm>
            <a:off x="5524900" y="144379"/>
            <a:ext cx="6410425" cy="5804034"/>
          </a:xfrm>
          <a:prstGeom prst="rect">
            <a:avLst/>
          </a:prstGeom>
        </p:spPr>
      </p:pic>
      <p:pic>
        <p:nvPicPr>
          <p:cNvPr id="4" name="Picture 3"/>
          <p:cNvPicPr>
            <a:picLocks noChangeAspect="1"/>
          </p:cNvPicPr>
          <p:nvPr/>
        </p:nvPicPr>
        <p:blipFill>
          <a:blip r:embed="rId4"/>
          <a:stretch>
            <a:fillRect/>
          </a:stretch>
        </p:blipFill>
        <p:spPr>
          <a:xfrm>
            <a:off x="5717407" y="6106263"/>
            <a:ext cx="2096752" cy="568857"/>
          </a:xfrm>
          <a:prstGeom prst="rect">
            <a:avLst/>
          </a:prstGeom>
        </p:spPr>
      </p:pic>
    </p:spTree>
    <p:extLst>
      <p:ext uri="{BB962C8B-B14F-4D97-AF65-F5344CB8AC3E}">
        <p14:creationId xmlns:p14="http://schemas.microsoft.com/office/powerpoint/2010/main" val="3358182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531598" y="170050"/>
            <a:ext cx="10760075" cy="393542"/>
          </a:xfrm>
        </p:spPr>
        <p:txBody>
          <a:bodyPr/>
          <a:lstStyle/>
          <a:p>
            <a:r>
              <a:rPr lang="en-GB" dirty="0" smtClean="0"/>
              <a:t>Data definitions (formal, proxy and operational) and limitations</a:t>
            </a:r>
            <a:endParaRPr lang="en-GB" dirty="0"/>
          </a:p>
        </p:txBody>
      </p:sp>
      <p:sp>
        <p:nvSpPr>
          <p:cNvPr id="8" name="Subtitle 2"/>
          <p:cNvSpPr>
            <a:spLocks noGrp="1"/>
          </p:cNvSpPr>
          <p:nvPr>
            <p:ph type="body" sz="quarter" idx="16"/>
          </p:nvPr>
        </p:nvSpPr>
        <p:spPr>
          <a:xfrm>
            <a:off x="444969" y="563592"/>
            <a:ext cx="10760075" cy="393542"/>
          </a:xfrm>
          <a:prstGeom prst="rect">
            <a:avLst/>
          </a:prstGeom>
        </p:spPr>
        <p:txBody>
          <a:bodyPr rtlCol="0">
            <a:normAutofit/>
          </a:bodyPr>
          <a:lstStyle/>
          <a:p>
            <a:pPr>
              <a:defRPr/>
            </a:pPr>
            <a:r>
              <a:rPr lang="en-GB" dirty="0" smtClean="0"/>
              <a:t> Example</a:t>
            </a:r>
            <a:endParaRPr lang="en-GB" dirty="0"/>
          </a:p>
        </p:txBody>
      </p:sp>
      <p:sp>
        <p:nvSpPr>
          <p:cNvPr id="12" name="Rectangle 11"/>
          <p:cNvSpPr/>
          <p:nvPr/>
        </p:nvSpPr>
        <p:spPr>
          <a:xfrm>
            <a:off x="597969" y="1017101"/>
            <a:ext cx="10779760" cy="5293757"/>
          </a:xfrm>
          <a:prstGeom prst="rect">
            <a:avLst/>
          </a:prstGeom>
        </p:spPr>
        <p:txBody>
          <a:bodyPr wrap="square">
            <a:spAutoFit/>
          </a:bodyPr>
          <a:lstStyle/>
          <a:p>
            <a:r>
              <a:rPr lang="en-GB" sz="1600" b="1" dirty="0" smtClean="0">
                <a:solidFill>
                  <a:srgbClr val="000000"/>
                </a:solidFill>
              </a:rPr>
              <a:t>WHO indicator</a:t>
            </a:r>
            <a:r>
              <a:rPr lang="en-GB" sz="1600" dirty="0" smtClean="0">
                <a:solidFill>
                  <a:srgbClr val="000000"/>
                </a:solidFill>
              </a:rPr>
              <a:t>: ≥</a:t>
            </a:r>
            <a:r>
              <a:rPr lang="en-GB" sz="1600" dirty="0">
                <a:solidFill>
                  <a:srgbClr val="000000"/>
                </a:solidFill>
              </a:rPr>
              <a:t>90% of people with HBV diagnosed </a:t>
            </a:r>
            <a:r>
              <a:rPr lang="en-GB" sz="1600" dirty="0"/>
              <a:t> </a:t>
            </a:r>
            <a:endParaRPr lang="en-GB" sz="1600" dirty="0" smtClean="0"/>
          </a:p>
          <a:p>
            <a:endParaRPr lang="en-GB" sz="1600" dirty="0">
              <a:solidFill>
                <a:srgbClr val="000000"/>
              </a:solidFill>
            </a:endParaRPr>
          </a:p>
          <a:p>
            <a:r>
              <a:rPr lang="en-GB" sz="1600" b="1" dirty="0" smtClean="0">
                <a:solidFill>
                  <a:srgbClr val="000000"/>
                </a:solidFill>
              </a:rPr>
              <a:t>WHO statement</a:t>
            </a:r>
            <a:r>
              <a:rPr lang="en-GB" sz="1600" dirty="0" smtClean="0">
                <a:solidFill>
                  <a:srgbClr val="000000"/>
                </a:solidFill>
              </a:rPr>
              <a:t>: Focused </a:t>
            </a:r>
            <a:r>
              <a:rPr lang="en-GB" sz="1600" dirty="0">
                <a:solidFill>
                  <a:srgbClr val="000000"/>
                </a:solidFill>
              </a:rPr>
              <a:t>testing for hepatitis B </a:t>
            </a:r>
            <a:r>
              <a:rPr lang="en-GB" sz="1600" dirty="0" smtClean="0">
                <a:solidFill>
                  <a:srgbClr val="000000"/>
                </a:solidFill>
              </a:rPr>
              <a:t>infection </a:t>
            </a:r>
            <a:r>
              <a:rPr lang="en-GB" sz="1600" dirty="0">
                <a:solidFill>
                  <a:srgbClr val="000000"/>
                </a:solidFill>
              </a:rPr>
              <a:t>is recommended for individuals from populations most affected by HBV </a:t>
            </a:r>
            <a:r>
              <a:rPr lang="en-GB" sz="1600" dirty="0" smtClean="0">
                <a:solidFill>
                  <a:srgbClr val="000000"/>
                </a:solidFill>
              </a:rPr>
              <a:t>infection</a:t>
            </a:r>
            <a:r>
              <a:rPr lang="en-GB" sz="1600" dirty="0">
                <a:solidFill>
                  <a:srgbClr val="000000"/>
                </a:solidFill>
              </a:rPr>
              <a:t>. These include those who are either part of a population with a higher seroprevalence (e.g. mobile/migrant populations from countries with high/intermediate endemicity, and certain Indigenous populations), or who have a history of exposure to, or high-risk behaviours for HBV </a:t>
            </a:r>
            <a:r>
              <a:rPr lang="en-GB" sz="1600" dirty="0" smtClean="0">
                <a:solidFill>
                  <a:srgbClr val="000000"/>
                </a:solidFill>
              </a:rPr>
              <a:t>(</a:t>
            </a:r>
            <a:r>
              <a:rPr lang="en-GB" sz="1600" dirty="0">
                <a:solidFill>
                  <a:srgbClr val="000000"/>
                </a:solidFill>
              </a:rPr>
              <a:t>e.g. </a:t>
            </a:r>
            <a:r>
              <a:rPr lang="en-GB" sz="1600" dirty="0" smtClean="0">
                <a:solidFill>
                  <a:srgbClr val="000000"/>
                </a:solidFill>
              </a:rPr>
              <a:t>men </a:t>
            </a:r>
            <a:r>
              <a:rPr lang="en-GB" sz="1600" dirty="0">
                <a:solidFill>
                  <a:srgbClr val="000000"/>
                </a:solidFill>
              </a:rPr>
              <a:t>who have sex with men [MSM</a:t>
            </a:r>
            <a:r>
              <a:rPr lang="en-GB" sz="1600" dirty="0" smtClean="0">
                <a:solidFill>
                  <a:srgbClr val="000000"/>
                </a:solidFill>
              </a:rPr>
              <a:t>], people </a:t>
            </a:r>
            <a:r>
              <a:rPr lang="en-GB" sz="1600" dirty="0">
                <a:solidFill>
                  <a:srgbClr val="000000"/>
                </a:solidFill>
              </a:rPr>
              <a:t>living with HIV, their partners, family members and children of </a:t>
            </a:r>
            <a:r>
              <a:rPr lang="en-GB" sz="1600" dirty="0" smtClean="0">
                <a:solidFill>
                  <a:srgbClr val="000000"/>
                </a:solidFill>
              </a:rPr>
              <a:t>people </a:t>
            </a:r>
            <a:r>
              <a:rPr lang="en-GB" sz="1600" dirty="0">
                <a:solidFill>
                  <a:srgbClr val="000000"/>
                </a:solidFill>
              </a:rPr>
              <a:t>living with CHB).</a:t>
            </a:r>
            <a:r>
              <a:rPr lang="en-GB" sz="1600" dirty="0"/>
              <a:t> </a:t>
            </a:r>
            <a:r>
              <a:rPr lang="en-GB" sz="1600" b="1" dirty="0" smtClean="0"/>
              <a:t>Use of recent or multiple biomarker surveys and modelled estimates</a:t>
            </a:r>
          </a:p>
          <a:p>
            <a:endParaRPr lang="en-GB" sz="1600" dirty="0" smtClean="0">
              <a:solidFill>
                <a:srgbClr val="000000"/>
              </a:solidFill>
            </a:endParaRPr>
          </a:p>
          <a:p>
            <a:r>
              <a:rPr lang="en-GB" sz="1600" b="1" dirty="0" smtClean="0">
                <a:solidFill>
                  <a:srgbClr val="000000"/>
                </a:solidFill>
              </a:rPr>
              <a:t>Proxy interim definition for reporting against WHO indicator</a:t>
            </a:r>
            <a:endParaRPr lang="en-GB" sz="1600" b="1" dirty="0">
              <a:solidFill>
                <a:srgbClr val="000000"/>
              </a:solidFill>
            </a:endParaRPr>
          </a:p>
          <a:p>
            <a:r>
              <a:rPr lang="en-GB" sz="1600" dirty="0">
                <a:solidFill>
                  <a:srgbClr val="000000"/>
                </a:solidFill>
              </a:rPr>
              <a:t>Number of individuals without prior history of infection, tested for HBV infection (any test including Hepatitis B Surface Antigen (HBsAg), Hepatitis B e antigen (</a:t>
            </a:r>
            <a:r>
              <a:rPr lang="en-GB" sz="1600" dirty="0" err="1">
                <a:solidFill>
                  <a:srgbClr val="000000"/>
                </a:solidFill>
              </a:rPr>
              <a:t>HBeAg</a:t>
            </a:r>
            <a:r>
              <a:rPr lang="en-GB" sz="1600" dirty="0">
                <a:solidFill>
                  <a:srgbClr val="000000"/>
                </a:solidFill>
              </a:rPr>
              <a:t>), Antibody to </a:t>
            </a:r>
            <a:r>
              <a:rPr lang="en-GB" sz="1600" dirty="0" err="1">
                <a:solidFill>
                  <a:srgbClr val="000000"/>
                </a:solidFill>
              </a:rPr>
              <a:t>HBeAg</a:t>
            </a:r>
            <a:r>
              <a:rPr lang="en-GB" sz="1600" dirty="0">
                <a:solidFill>
                  <a:srgbClr val="000000"/>
                </a:solidFill>
              </a:rPr>
              <a:t> (Anti-</a:t>
            </a:r>
            <a:r>
              <a:rPr lang="en-GB" sz="1600" dirty="0" err="1">
                <a:solidFill>
                  <a:srgbClr val="000000"/>
                </a:solidFill>
              </a:rPr>
              <a:t>HBe</a:t>
            </a:r>
            <a:r>
              <a:rPr lang="en-GB" sz="1600" dirty="0">
                <a:solidFill>
                  <a:srgbClr val="000000"/>
                </a:solidFill>
              </a:rPr>
              <a:t>), Antibody to </a:t>
            </a:r>
            <a:r>
              <a:rPr lang="en-GB" sz="1600" dirty="0" err="1">
                <a:solidFill>
                  <a:srgbClr val="000000"/>
                </a:solidFill>
              </a:rPr>
              <a:t>HBcAg</a:t>
            </a:r>
            <a:r>
              <a:rPr lang="en-GB" sz="1600" dirty="0">
                <a:solidFill>
                  <a:srgbClr val="000000"/>
                </a:solidFill>
              </a:rPr>
              <a:t> (anti-HBc), IgM antibody to hepatitis core antigen (anti-HBc IgM)) and the number and proportion testing positive (stratified by acute, chronic and to be confirmed</a:t>
            </a:r>
            <a:r>
              <a:rPr lang="en-GB" sz="1600" dirty="0" smtClean="0">
                <a:solidFill>
                  <a:srgbClr val="000000"/>
                </a:solidFill>
              </a:rPr>
              <a:t>) by year</a:t>
            </a:r>
            <a:endParaRPr lang="en-GB" sz="1600" dirty="0">
              <a:solidFill>
                <a:srgbClr val="000000"/>
              </a:solidFill>
            </a:endParaRPr>
          </a:p>
          <a:p>
            <a:endParaRPr lang="en-GB" sz="1600" dirty="0">
              <a:solidFill>
                <a:srgbClr val="000000"/>
              </a:solidFill>
            </a:endParaRPr>
          </a:p>
          <a:p>
            <a:r>
              <a:rPr lang="en-GB" sz="1600" b="1" dirty="0" smtClean="0">
                <a:solidFill>
                  <a:srgbClr val="000000"/>
                </a:solidFill>
              </a:rPr>
              <a:t>Data source</a:t>
            </a:r>
            <a:r>
              <a:rPr lang="en-GB" sz="1600" dirty="0" smtClean="0">
                <a:solidFill>
                  <a:srgbClr val="000000"/>
                </a:solidFill>
              </a:rPr>
              <a:t>: Datastore </a:t>
            </a:r>
            <a:r>
              <a:rPr lang="en-GB" sz="1600" dirty="0">
                <a:solidFill>
                  <a:srgbClr val="000000"/>
                </a:solidFill>
              </a:rPr>
              <a:t>is a copy of the all Wales laboratory information management system LIMS. It holds the results of all laboratory tests performed in NHS Wales </a:t>
            </a:r>
            <a:r>
              <a:rPr lang="en-GB" sz="1600" dirty="0" smtClean="0">
                <a:solidFill>
                  <a:srgbClr val="000000"/>
                </a:solidFill>
              </a:rPr>
              <a:t>laboratories</a:t>
            </a:r>
          </a:p>
          <a:p>
            <a:r>
              <a:rPr lang="en-GB" sz="1600" dirty="0">
                <a:solidFill>
                  <a:srgbClr val="000000"/>
                </a:solidFill>
              </a:rPr>
              <a:t/>
            </a:r>
            <a:br>
              <a:rPr lang="en-GB" sz="1600" dirty="0">
                <a:solidFill>
                  <a:srgbClr val="000000"/>
                </a:solidFill>
              </a:rPr>
            </a:br>
            <a:r>
              <a:rPr lang="en-GB" sz="1600" b="1" dirty="0" smtClean="0">
                <a:solidFill>
                  <a:srgbClr val="000000"/>
                </a:solidFill>
              </a:rPr>
              <a:t>Data limitations</a:t>
            </a:r>
            <a:r>
              <a:rPr lang="en-GB" sz="1600" dirty="0" smtClean="0">
                <a:solidFill>
                  <a:srgbClr val="000000"/>
                </a:solidFill>
              </a:rPr>
              <a:t>: However</a:t>
            </a:r>
            <a:r>
              <a:rPr lang="en-GB" sz="1600" dirty="0">
                <a:solidFill>
                  <a:srgbClr val="000000"/>
                </a:solidFill>
              </a:rPr>
              <a:t>, it does not contain all laboratory results undertaken on Welsh residents. This is because some residents will have tests requested in other UK regions, especially near to the UK boarder. These tests results are not found on Datastore and, therefore, not included in this analysis.  </a:t>
            </a:r>
            <a:r>
              <a:rPr lang="en-GB" sz="1100" dirty="0">
                <a:solidFill>
                  <a:srgbClr val="000000"/>
                </a:solidFill>
                <a:latin typeface="Calibri" panose="020F0502020204030204" pitchFamily="34" charset="0"/>
              </a:rPr>
              <a:t/>
            </a:r>
            <a:br>
              <a:rPr lang="en-GB" sz="1100" dirty="0">
                <a:solidFill>
                  <a:srgbClr val="000000"/>
                </a:solidFill>
                <a:latin typeface="Calibri" panose="020F0502020204030204" pitchFamily="34" charset="0"/>
              </a:rPr>
            </a:br>
            <a:endParaRPr lang="en-GB" dirty="0"/>
          </a:p>
        </p:txBody>
      </p:sp>
    </p:spTree>
    <p:extLst>
      <p:ext uri="{BB962C8B-B14F-4D97-AF65-F5344CB8AC3E}">
        <p14:creationId xmlns:p14="http://schemas.microsoft.com/office/powerpoint/2010/main" val="12237615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6015789" y="2635285"/>
            <a:ext cx="1249279" cy="967987"/>
          </a:xfrm>
          <a:prstGeom prst="rect">
            <a:avLst/>
          </a:prstGeom>
        </p:spPr>
      </p:pic>
      <p:pic>
        <p:nvPicPr>
          <p:cNvPr id="4" name="Content Placeholder 3"/>
          <p:cNvPicPr>
            <a:picLocks noGrp="1" noChangeAspect="1"/>
          </p:cNvPicPr>
          <p:nvPr>
            <p:ph sz="quarter" idx="14"/>
          </p:nvPr>
        </p:nvPicPr>
        <p:blipFill>
          <a:blip r:embed="rId3"/>
          <a:stretch>
            <a:fillRect/>
          </a:stretch>
        </p:blipFill>
        <p:spPr>
          <a:xfrm>
            <a:off x="1145406" y="699174"/>
            <a:ext cx="9731140" cy="5039797"/>
          </a:xfrm>
          <a:prstGeom prst="rect">
            <a:avLst/>
          </a:prstGeom>
        </p:spPr>
      </p:pic>
      <p:pic>
        <p:nvPicPr>
          <p:cNvPr id="5" name="Picture 4"/>
          <p:cNvPicPr>
            <a:picLocks noChangeAspect="1"/>
          </p:cNvPicPr>
          <p:nvPr/>
        </p:nvPicPr>
        <p:blipFill>
          <a:blip r:embed="rId4"/>
          <a:stretch>
            <a:fillRect/>
          </a:stretch>
        </p:blipFill>
        <p:spPr>
          <a:xfrm>
            <a:off x="9387445" y="4349118"/>
            <a:ext cx="1694835" cy="1316850"/>
          </a:xfrm>
          <a:prstGeom prst="rect">
            <a:avLst/>
          </a:prstGeom>
        </p:spPr>
      </p:pic>
      <p:sp>
        <p:nvSpPr>
          <p:cNvPr id="6" name="Rectangle 5"/>
          <p:cNvSpPr/>
          <p:nvPr/>
        </p:nvSpPr>
        <p:spPr>
          <a:xfrm>
            <a:off x="420303" y="281716"/>
            <a:ext cx="11072261" cy="369332"/>
          </a:xfrm>
          <a:prstGeom prst="rect">
            <a:avLst/>
          </a:prstGeom>
        </p:spPr>
        <p:txBody>
          <a:bodyPr wrap="square">
            <a:spAutoFit/>
          </a:bodyPr>
          <a:lstStyle/>
          <a:p>
            <a:pPr algn="just"/>
            <a:r>
              <a:rPr lang="en-GB" b="1" dirty="0">
                <a:solidFill>
                  <a:srgbClr val="000000"/>
                </a:solidFill>
                <a:latin typeface="Ubuntu"/>
              </a:rPr>
              <a:t>M: Annual HCV incidence of ≤5/100,000 in general </a:t>
            </a:r>
            <a:r>
              <a:rPr lang="en-GB" b="1" dirty="0" smtClean="0">
                <a:solidFill>
                  <a:srgbClr val="000000"/>
                </a:solidFill>
                <a:latin typeface="Ubuntu"/>
              </a:rPr>
              <a:t>population.  In 2023, Wales rate: 8.33 per 100,000 </a:t>
            </a:r>
            <a:endParaRPr lang="en-GB" b="1" i="0" dirty="0">
              <a:solidFill>
                <a:srgbClr val="000000"/>
              </a:solidFill>
              <a:effectLst/>
              <a:latin typeface="Ubuntu"/>
            </a:endParaRPr>
          </a:p>
        </p:txBody>
      </p:sp>
      <p:sp>
        <p:nvSpPr>
          <p:cNvPr id="8" name="TextBox 7"/>
          <p:cNvSpPr txBox="1"/>
          <p:nvPr/>
        </p:nvSpPr>
        <p:spPr>
          <a:xfrm>
            <a:off x="259882" y="5903893"/>
            <a:ext cx="9050561" cy="954107"/>
          </a:xfrm>
          <a:prstGeom prst="rect">
            <a:avLst/>
          </a:prstGeom>
          <a:noFill/>
        </p:spPr>
        <p:txBody>
          <a:bodyPr wrap="square" rtlCol="0">
            <a:spAutoFit/>
          </a:bodyPr>
          <a:lstStyle/>
          <a:p>
            <a:r>
              <a:rPr lang="en-GB" sz="1400" dirty="0">
                <a:solidFill>
                  <a:schemeClr val="bg1"/>
                </a:solidFill>
              </a:rPr>
              <a:t>A proxy measure of annual incidence rate has been calculated as the number of individuals without prior history of infection, tested for HCV infection (HCV-RNA) and the number and proportion testing positive by year. It is important to note that from 2017-2023, amongst individuals testing anti-HCV positive, confirmatory testing for chronic HCV infection was not completed for 34.5% of individuals</a:t>
            </a:r>
          </a:p>
        </p:txBody>
      </p:sp>
    </p:spTree>
    <p:extLst>
      <p:ext uri="{BB962C8B-B14F-4D97-AF65-F5344CB8AC3E}">
        <p14:creationId xmlns:p14="http://schemas.microsoft.com/office/powerpoint/2010/main" val="41532220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4"/>
          </p:nvPr>
        </p:nvPicPr>
        <p:blipFill>
          <a:blip r:embed="rId2"/>
          <a:stretch>
            <a:fillRect/>
          </a:stretch>
        </p:blipFill>
        <p:spPr>
          <a:xfrm>
            <a:off x="152579" y="2211029"/>
            <a:ext cx="12039421" cy="2996237"/>
          </a:xfrm>
          <a:prstGeom prst="rect">
            <a:avLst/>
          </a:prstGeom>
        </p:spPr>
      </p:pic>
      <p:sp>
        <p:nvSpPr>
          <p:cNvPr id="4" name="Text Placeholder 3"/>
          <p:cNvSpPr>
            <a:spLocks noGrp="1"/>
          </p:cNvSpPr>
          <p:nvPr>
            <p:ph type="body" sz="quarter" idx="15"/>
          </p:nvPr>
        </p:nvSpPr>
        <p:spPr/>
        <p:txBody>
          <a:bodyPr/>
          <a:lstStyle/>
          <a:p>
            <a:r>
              <a:rPr lang="en-GB" dirty="0" smtClean="0"/>
              <a:t>Risk factor data essential </a:t>
            </a:r>
            <a:endParaRPr lang="en-GB" dirty="0"/>
          </a:p>
        </p:txBody>
      </p:sp>
      <p:sp>
        <p:nvSpPr>
          <p:cNvPr id="5" name="Text Placeholder 4"/>
          <p:cNvSpPr>
            <a:spLocks noGrp="1"/>
          </p:cNvSpPr>
          <p:nvPr>
            <p:ph type="body" sz="quarter" idx="16"/>
          </p:nvPr>
        </p:nvSpPr>
        <p:spPr>
          <a:xfrm>
            <a:off x="715962" y="1158975"/>
            <a:ext cx="10760075" cy="742014"/>
          </a:xfrm>
        </p:spPr>
        <p:txBody>
          <a:bodyPr>
            <a:normAutofit fontScale="92500" lnSpcReduction="20000"/>
          </a:bodyPr>
          <a:lstStyle/>
          <a:p>
            <a:r>
              <a:rPr lang="en-GB" dirty="0" smtClean="0"/>
              <a:t>Currently unable to evidence incidence by risk and general population</a:t>
            </a:r>
          </a:p>
          <a:p>
            <a:r>
              <a:rPr lang="en-GB" dirty="0" smtClean="0"/>
              <a:t>In 2023 – injecting risk factor data only asked for 29% individuals tested</a:t>
            </a:r>
            <a:endParaRPr lang="en-GB" dirty="0"/>
          </a:p>
        </p:txBody>
      </p:sp>
    </p:spTree>
    <p:extLst>
      <p:ext uri="{BB962C8B-B14F-4D97-AF65-F5344CB8AC3E}">
        <p14:creationId xmlns:p14="http://schemas.microsoft.com/office/powerpoint/2010/main" val="35763779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0416" y="2124492"/>
            <a:ext cx="10064415" cy="1994392"/>
          </a:xfrm>
        </p:spPr>
        <p:txBody>
          <a:bodyPr/>
          <a:lstStyle/>
          <a:p>
            <a:r>
              <a:rPr lang="en-GB" sz="4800" dirty="0" smtClean="0">
                <a:solidFill>
                  <a:srgbClr val="F45ACC"/>
                </a:solidFill>
              </a:rPr>
              <a:t>Developments within the BBV module of the Harm Reduction Database</a:t>
            </a:r>
            <a:endParaRPr lang="en-GB" sz="4800" dirty="0">
              <a:solidFill>
                <a:srgbClr val="F45ACC"/>
              </a:solidFill>
            </a:endParaRPr>
          </a:p>
        </p:txBody>
      </p:sp>
    </p:spTree>
    <p:extLst>
      <p:ext uri="{BB962C8B-B14F-4D97-AF65-F5344CB8AC3E}">
        <p14:creationId xmlns:p14="http://schemas.microsoft.com/office/powerpoint/2010/main" val="19604320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60282" y="892218"/>
            <a:ext cx="11638577" cy="5890293"/>
            <a:chOff x="149300" y="867417"/>
            <a:chExt cx="11638577" cy="5890293"/>
          </a:xfrm>
        </p:grpSpPr>
        <p:pic>
          <p:nvPicPr>
            <p:cNvPr id="8" name="Picture 7">
              <a:extLst>
                <a:ext uri="{FF2B5EF4-FFF2-40B4-BE49-F238E27FC236}">
                  <a16:creationId xmlns:a16="http://schemas.microsoft.com/office/drawing/2014/main" id="{97B1720F-E378-E183-8D0E-2DBE2E208D36}"/>
                </a:ext>
              </a:extLst>
            </p:cNvPr>
            <p:cNvPicPr>
              <a:picLocks noChangeAspect="1"/>
            </p:cNvPicPr>
            <p:nvPr/>
          </p:nvPicPr>
          <p:blipFill>
            <a:blip r:embed="rId3"/>
            <a:stretch>
              <a:fillRect/>
            </a:stretch>
          </p:blipFill>
          <p:spPr>
            <a:xfrm>
              <a:off x="149300" y="2887587"/>
              <a:ext cx="3898779" cy="1322697"/>
            </a:xfrm>
            <a:prstGeom prst="rect">
              <a:avLst/>
            </a:prstGeom>
          </p:spPr>
        </p:pic>
        <p:pic>
          <p:nvPicPr>
            <p:cNvPr id="10" name="Picture 9">
              <a:extLst>
                <a:ext uri="{FF2B5EF4-FFF2-40B4-BE49-F238E27FC236}">
                  <a16:creationId xmlns:a16="http://schemas.microsoft.com/office/drawing/2014/main" id="{8F073596-C719-1ADE-7687-D5FF335B043F}"/>
                </a:ext>
              </a:extLst>
            </p:cNvPr>
            <p:cNvPicPr>
              <a:picLocks noChangeAspect="1"/>
            </p:cNvPicPr>
            <p:nvPr/>
          </p:nvPicPr>
          <p:blipFill>
            <a:blip r:embed="rId4"/>
            <a:stretch>
              <a:fillRect/>
            </a:stretch>
          </p:blipFill>
          <p:spPr>
            <a:xfrm>
              <a:off x="160852" y="867418"/>
              <a:ext cx="3864123" cy="1969605"/>
            </a:xfrm>
            <a:prstGeom prst="rect">
              <a:avLst/>
            </a:prstGeom>
          </p:spPr>
        </p:pic>
        <p:pic>
          <p:nvPicPr>
            <p:cNvPr id="12" name="Picture 11">
              <a:extLst>
                <a:ext uri="{FF2B5EF4-FFF2-40B4-BE49-F238E27FC236}">
                  <a16:creationId xmlns:a16="http://schemas.microsoft.com/office/drawing/2014/main" id="{C92D9E4D-8289-AAB5-5341-CAFDE0942B7F}"/>
                </a:ext>
              </a:extLst>
            </p:cNvPr>
            <p:cNvPicPr>
              <a:picLocks noChangeAspect="1"/>
            </p:cNvPicPr>
            <p:nvPr/>
          </p:nvPicPr>
          <p:blipFill>
            <a:blip r:embed="rId5"/>
            <a:stretch>
              <a:fillRect/>
            </a:stretch>
          </p:blipFill>
          <p:spPr>
            <a:xfrm>
              <a:off x="172404" y="4210284"/>
              <a:ext cx="3881451" cy="1305369"/>
            </a:xfrm>
            <a:prstGeom prst="rect">
              <a:avLst/>
            </a:prstGeom>
          </p:spPr>
        </p:pic>
        <p:pic>
          <p:nvPicPr>
            <p:cNvPr id="14" name="Picture 13">
              <a:extLst>
                <a:ext uri="{FF2B5EF4-FFF2-40B4-BE49-F238E27FC236}">
                  <a16:creationId xmlns:a16="http://schemas.microsoft.com/office/drawing/2014/main" id="{C3ABF3DE-F056-6549-00B5-E0DD870109D4}"/>
                </a:ext>
              </a:extLst>
            </p:cNvPr>
            <p:cNvPicPr>
              <a:picLocks noChangeAspect="1"/>
            </p:cNvPicPr>
            <p:nvPr/>
          </p:nvPicPr>
          <p:blipFill>
            <a:blip r:embed="rId6"/>
            <a:stretch>
              <a:fillRect/>
            </a:stretch>
          </p:blipFill>
          <p:spPr>
            <a:xfrm>
              <a:off x="4024975" y="867417"/>
              <a:ext cx="3841019" cy="1247609"/>
            </a:xfrm>
            <a:prstGeom prst="rect">
              <a:avLst/>
            </a:prstGeom>
          </p:spPr>
        </p:pic>
        <p:pic>
          <p:nvPicPr>
            <p:cNvPr id="16" name="Picture 15">
              <a:extLst>
                <a:ext uri="{FF2B5EF4-FFF2-40B4-BE49-F238E27FC236}">
                  <a16:creationId xmlns:a16="http://schemas.microsoft.com/office/drawing/2014/main" id="{ED9752B7-3F92-463C-5438-90955F7F6DA4}"/>
                </a:ext>
              </a:extLst>
            </p:cNvPr>
            <p:cNvPicPr>
              <a:picLocks noChangeAspect="1"/>
            </p:cNvPicPr>
            <p:nvPr/>
          </p:nvPicPr>
          <p:blipFill>
            <a:blip r:embed="rId7"/>
            <a:stretch>
              <a:fillRect/>
            </a:stretch>
          </p:blipFill>
          <p:spPr>
            <a:xfrm>
              <a:off x="4030751" y="2115027"/>
              <a:ext cx="3875675" cy="1276489"/>
            </a:xfrm>
            <a:prstGeom prst="rect">
              <a:avLst/>
            </a:prstGeom>
          </p:spPr>
        </p:pic>
        <p:pic>
          <p:nvPicPr>
            <p:cNvPr id="18" name="Picture 17">
              <a:extLst>
                <a:ext uri="{FF2B5EF4-FFF2-40B4-BE49-F238E27FC236}">
                  <a16:creationId xmlns:a16="http://schemas.microsoft.com/office/drawing/2014/main" id="{ADFE5F7F-5664-AF43-865B-B4135500E96F}"/>
                </a:ext>
              </a:extLst>
            </p:cNvPr>
            <p:cNvPicPr>
              <a:picLocks noChangeAspect="1"/>
            </p:cNvPicPr>
            <p:nvPr/>
          </p:nvPicPr>
          <p:blipFill>
            <a:blip r:embed="rId8"/>
            <a:stretch>
              <a:fillRect/>
            </a:stretch>
          </p:blipFill>
          <p:spPr>
            <a:xfrm>
              <a:off x="4030751" y="3429000"/>
              <a:ext cx="3852571" cy="1299593"/>
            </a:xfrm>
            <a:prstGeom prst="rect">
              <a:avLst/>
            </a:prstGeom>
          </p:spPr>
        </p:pic>
        <p:pic>
          <p:nvPicPr>
            <p:cNvPr id="20" name="Picture 19">
              <a:extLst>
                <a:ext uri="{FF2B5EF4-FFF2-40B4-BE49-F238E27FC236}">
                  <a16:creationId xmlns:a16="http://schemas.microsoft.com/office/drawing/2014/main" id="{43F315B8-C2A3-5760-F5DA-4A55D2433857}"/>
                </a:ext>
              </a:extLst>
            </p:cNvPr>
            <p:cNvPicPr>
              <a:picLocks noChangeAspect="1"/>
            </p:cNvPicPr>
            <p:nvPr/>
          </p:nvPicPr>
          <p:blipFill>
            <a:blip r:embed="rId9"/>
            <a:stretch>
              <a:fillRect/>
            </a:stretch>
          </p:blipFill>
          <p:spPr>
            <a:xfrm>
              <a:off x="7842890" y="867417"/>
              <a:ext cx="3887227" cy="2165988"/>
            </a:xfrm>
            <a:prstGeom prst="rect">
              <a:avLst/>
            </a:prstGeom>
          </p:spPr>
        </p:pic>
        <p:pic>
          <p:nvPicPr>
            <p:cNvPr id="22" name="Picture 21">
              <a:extLst>
                <a:ext uri="{FF2B5EF4-FFF2-40B4-BE49-F238E27FC236}">
                  <a16:creationId xmlns:a16="http://schemas.microsoft.com/office/drawing/2014/main" id="{F1737BC6-A968-8468-A784-9E22C0CB87FC}"/>
                </a:ext>
              </a:extLst>
            </p:cNvPr>
            <p:cNvPicPr>
              <a:picLocks noChangeAspect="1"/>
            </p:cNvPicPr>
            <p:nvPr/>
          </p:nvPicPr>
          <p:blipFill>
            <a:blip r:embed="rId10"/>
            <a:stretch>
              <a:fillRect/>
            </a:stretch>
          </p:blipFill>
          <p:spPr>
            <a:xfrm>
              <a:off x="7900650" y="3087680"/>
              <a:ext cx="3887227" cy="1264937"/>
            </a:xfrm>
            <a:prstGeom prst="rect">
              <a:avLst/>
            </a:prstGeom>
          </p:spPr>
        </p:pic>
        <p:pic>
          <p:nvPicPr>
            <p:cNvPr id="24" name="Picture 23">
              <a:extLst>
                <a:ext uri="{FF2B5EF4-FFF2-40B4-BE49-F238E27FC236}">
                  <a16:creationId xmlns:a16="http://schemas.microsoft.com/office/drawing/2014/main" id="{4BDF9480-0CB1-289A-1C21-A0F2A839A8A5}"/>
                </a:ext>
              </a:extLst>
            </p:cNvPr>
            <p:cNvPicPr>
              <a:picLocks noChangeAspect="1"/>
            </p:cNvPicPr>
            <p:nvPr/>
          </p:nvPicPr>
          <p:blipFill>
            <a:blip r:embed="rId11"/>
            <a:stretch>
              <a:fillRect/>
            </a:stretch>
          </p:blipFill>
          <p:spPr>
            <a:xfrm>
              <a:off x="7883322" y="4365694"/>
              <a:ext cx="3898779" cy="1542184"/>
            </a:xfrm>
            <a:prstGeom prst="rect">
              <a:avLst/>
            </a:prstGeom>
          </p:spPr>
        </p:pic>
        <p:pic>
          <p:nvPicPr>
            <p:cNvPr id="26" name="Picture 25">
              <a:extLst>
                <a:ext uri="{FF2B5EF4-FFF2-40B4-BE49-F238E27FC236}">
                  <a16:creationId xmlns:a16="http://schemas.microsoft.com/office/drawing/2014/main" id="{6574FF1C-F0C9-CC51-A54D-A3559222DEE5}"/>
                </a:ext>
              </a:extLst>
            </p:cNvPr>
            <p:cNvPicPr>
              <a:picLocks noChangeAspect="1"/>
            </p:cNvPicPr>
            <p:nvPr/>
          </p:nvPicPr>
          <p:blipFill>
            <a:blip r:embed="rId12"/>
            <a:stretch>
              <a:fillRect/>
            </a:stretch>
          </p:blipFill>
          <p:spPr>
            <a:xfrm>
              <a:off x="4076959" y="4765001"/>
              <a:ext cx="3875675" cy="1992709"/>
            </a:xfrm>
            <a:prstGeom prst="rect">
              <a:avLst/>
            </a:prstGeom>
          </p:spPr>
        </p:pic>
      </p:grpSp>
      <p:sp>
        <p:nvSpPr>
          <p:cNvPr id="2" name="object 5">
            <a:extLst>
              <a:ext uri="{FF2B5EF4-FFF2-40B4-BE49-F238E27FC236}">
                <a16:creationId xmlns:a16="http://schemas.microsoft.com/office/drawing/2014/main" id="{AD441E32-2832-B100-AE53-2E0B5042558A}"/>
              </a:ext>
            </a:extLst>
          </p:cNvPr>
          <p:cNvSpPr txBox="1">
            <a:spLocks/>
          </p:cNvSpPr>
          <p:nvPr/>
        </p:nvSpPr>
        <p:spPr>
          <a:xfrm>
            <a:off x="2272762" y="72483"/>
            <a:ext cx="8784909" cy="569552"/>
          </a:xfrm>
          <a:prstGeom prst="rect">
            <a:avLst/>
          </a:prstGeom>
          <a:noFill/>
          <a:ln>
            <a:noFill/>
          </a:ln>
        </p:spPr>
        <p:txBody>
          <a:bodyPr vert="horz" wrap="square" lIns="0" tIns="9625" rIns="0" bIns="0" anchor="t" anchorCtr="0" compatLnSpc="1">
            <a:spAutoFit/>
          </a:bodyPr>
          <a:lstStyle>
            <a:lvl1pPr marL="0" marR="0" lvl="0" indent="0" defTabSz="914400" rtl="0" fontAlgn="auto" hangingPunct="1">
              <a:lnSpc>
                <a:spcPct val="100000"/>
              </a:lnSpc>
              <a:spcBef>
                <a:spcPts val="0"/>
              </a:spcBef>
              <a:spcAft>
                <a:spcPts val="0"/>
              </a:spcAft>
              <a:buNone/>
              <a:tabLst/>
              <a:defRPr lang="en-GB" sz="6000" b="1" i="0" u="none" strike="noStrike" kern="0" cap="none" spc="0" baseline="0">
                <a:solidFill>
                  <a:srgbClr val="315083"/>
                </a:solidFill>
                <a:uFillTx/>
                <a:latin typeface="Ubuntu"/>
                <a:cs typeface="Ubuntu"/>
              </a:defRPr>
            </a:lvl1pPr>
          </a:lstStyle>
          <a:p>
            <a:pPr marL="7702" algn="ctr" defTabSz="554492">
              <a:spcBef>
                <a:spcPts val="76"/>
              </a:spcBef>
            </a:pPr>
            <a:r>
              <a:rPr lang="en-GB" sz="3638" spc="-12" dirty="0">
                <a:solidFill>
                  <a:prstClr val="white"/>
                </a:solidFill>
              </a:rPr>
              <a:t>Risk Questionnaire</a:t>
            </a:r>
          </a:p>
        </p:txBody>
      </p:sp>
      <p:sp>
        <p:nvSpPr>
          <p:cNvPr id="3" name="object 4">
            <a:extLst>
              <a:ext uri="{FF2B5EF4-FFF2-40B4-BE49-F238E27FC236}">
                <a16:creationId xmlns:a16="http://schemas.microsoft.com/office/drawing/2014/main" id="{4ECAC1EC-88CB-85C0-09D8-130108EE2DA8}"/>
              </a:ext>
            </a:extLst>
          </p:cNvPr>
          <p:cNvSpPr txBox="1"/>
          <p:nvPr/>
        </p:nvSpPr>
        <p:spPr>
          <a:xfrm>
            <a:off x="310206" y="6300603"/>
            <a:ext cx="860235" cy="109216"/>
          </a:xfrm>
          <a:prstGeom prst="rect">
            <a:avLst/>
          </a:prstGeom>
          <a:noFill/>
          <a:ln cap="flat">
            <a:noFill/>
          </a:ln>
        </p:spPr>
        <p:txBody>
          <a:bodyPr vert="horz" wrap="square" lIns="0" tIns="1924" rIns="0" bIns="0" anchor="t" anchorCtr="0" compatLnSpc="1">
            <a:spAutoFit/>
          </a:bodyPr>
          <a:lstStyle/>
          <a:p>
            <a:pPr marL="7702" defTabSz="554492">
              <a:spcBef>
                <a:spcPts val="15"/>
              </a:spcBef>
              <a:defRPr sz="1800" b="0" i="0" u="none" strike="noStrike" kern="0" cap="none" spc="0" baseline="0">
                <a:solidFill>
                  <a:srgbClr val="000000"/>
                </a:solidFill>
                <a:uFillTx/>
              </a:defRPr>
            </a:pPr>
            <a:r>
              <a:rPr lang="en-GB" sz="697" b="1" kern="0" dirty="0">
                <a:solidFill>
                  <a:srgbClr val="315083"/>
                </a:solidFill>
                <a:latin typeface="Ubuntu"/>
                <a:cs typeface="Ubuntu"/>
              </a:rPr>
              <a:t>Public</a:t>
            </a:r>
            <a:r>
              <a:rPr lang="en-GB" sz="697" b="1" kern="0" spc="-6" dirty="0">
                <a:solidFill>
                  <a:srgbClr val="315083"/>
                </a:solidFill>
                <a:latin typeface="Ubuntu"/>
                <a:cs typeface="Ubuntu"/>
              </a:rPr>
              <a:t> </a:t>
            </a:r>
            <a:r>
              <a:rPr lang="en-GB" sz="697" b="1" kern="0" dirty="0">
                <a:solidFill>
                  <a:srgbClr val="315083"/>
                </a:solidFill>
                <a:latin typeface="Ubuntu"/>
                <a:cs typeface="Ubuntu"/>
              </a:rPr>
              <a:t>Health </a:t>
            </a:r>
            <a:r>
              <a:rPr lang="en-GB" sz="697" b="1" kern="0" spc="-6" dirty="0">
                <a:solidFill>
                  <a:srgbClr val="315083"/>
                </a:solidFill>
                <a:latin typeface="Ubuntu"/>
                <a:cs typeface="Ubuntu"/>
              </a:rPr>
              <a:t>Wales</a:t>
            </a:r>
            <a:endParaRPr lang="en-GB" sz="697" kern="0" dirty="0">
              <a:solidFill>
                <a:srgbClr val="000000"/>
              </a:solidFill>
              <a:latin typeface="Ubuntu"/>
              <a:cs typeface="Ubuntu"/>
            </a:endParaRPr>
          </a:p>
        </p:txBody>
      </p:sp>
      <p:sp>
        <p:nvSpPr>
          <p:cNvPr id="6" name="Text Placeholder 5"/>
          <p:cNvSpPr>
            <a:spLocks noGrp="1"/>
          </p:cNvSpPr>
          <p:nvPr>
            <p:ph type="body" sz="quarter" idx="15"/>
          </p:nvPr>
        </p:nvSpPr>
        <p:spPr>
          <a:xfrm>
            <a:off x="302637" y="284901"/>
            <a:ext cx="10760075" cy="393542"/>
          </a:xfrm>
        </p:spPr>
        <p:txBody>
          <a:bodyPr>
            <a:normAutofit/>
          </a:bodyPr>
          <a:lstStyle/>
          <a:p>
            <a:r>
              <a:rPr lang="en-GB" sz="2400" dirty="0" smtClean="0"/>
              <a:t>To improve risk factor data collection (and provide HR intervention)</a:t>
            </a:r>
            <a:endParaRPr lang="en-GB" sz="2400" dirty="0"/>
          </a:p>
        </p:txBody>
      </p:sp>
      <p:sp>
        <p:nvSpPr>
          <p:cNvPr id="9" name="Multiply 8"/>
          <p:cNvSpPr/>
          <p:nvPr/>
        </p:nvSpPr>
        <p:spPr>
          <a:xfrm>
            <a:off x="5174027" y="1041342"/>
            <a:ext cx="1442594" cy="810806"/>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Multiply 18"/>
          <p:cNvSpPr/>
          <p:nvPr/>
        </p:nvSpPr>
        <p:spPr>
          <a:xfrm>
            <a:off x="5174027" y="3559347"/>
            <a:ext cx="1442594" cy="810806"/>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Multiply 20"/>
          <p:cNvSpPr/>
          <p:nvPr/>
        </p:nvSpPr>
        <p:spPr>
          <a:xfrm>
            <a:off x="8863811" y="3184683"/>
            <a:ext cx="1442594" cy="810806"/>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Multiply 22"/>
          <p:cNvSpPr/>
          <p:nvPr/>
        </p:nvSpPr>
        <p:spPr>
          <a:xfrm>
            <a:off x="8835817" y="1384382"/>
            <a:ext cx="1442594" cy="810806"/>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Multiply 24"/>
          <p:cNvSpPr/>
          <p:nvPr/>
        </p:nvSpPr>
        <p:spPr>
          <a:xfrm>
            <a:off x="8868535" y="4755931"/>
            <a:ext cx="1442594" cy="810806"/>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Multiply 26"/>
          <p:cNvSpPr/>
          <p:nvPr/>
        </p:nvSpPr>
        <p:spPr>
          <a:xfrm>
            <a:off x="5258274" y="4731383"/>
            <a:ext cx="1442594" cy="810806"/>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32919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9" grpId="0" animBg="1"/>
      <p:bldP spid="21" grpId="0" animBg="1"/>
      <p:bldP spid="23" grpId="0" animBg="1"/>
      <p:bldP spid="25" grpId="0" animBg="1"/>
      <p:bldP spid="2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7B1720F-E378-E183-8D0E-2DBE2E208D36}"/>
              </a:ext>
            </a:extLst>
          </p:cNvPr>
          <p:cNvPicPr>
            <a:picLocks noChangeAspect="1"/>
          </p:cNvPicPr>
          <p:nvPr/>
        </p:nvPicPr>
        <p:blipFill>
          <a:blip r:embed="rId3"/>
          <a:stretch>
            <a:fillRect/>
          </a:stretch>
        </p:blipFill>
        <p:spPr>
          <a:xfrm>
            <a:off x="8177669" y="3414464"/>
            <a:ext cx="3898779" cy="1322697"/>
          </a:xfrm>
          <a:prstGeom prst="rect">
            <a:avLst/>
          </a:prstGeom>
        </p:spPr>
      </p:pic>
      <p:pic>
        <p:nvPicPr>
          <p:cNvPr id="10" name="Picture 9">
            <a:extLst>
              <a:ext uri="{FF2B5EF4-FFF2-40B4-BE49-F238E27FC236}">
                <a16:creationId xmlns:a16="http://schemas.microsoft.com/office/drawing/2014/main" id="{8F073596-C719-1ADE-7687-D5FF335B043F}"/>
              </a:ext>
            </a:extLst>
          </p:cNvPr>
          <p:cNvPicPr>
            <a:picLocks noChangeAspect="1"/>
          </p:cNvPicPr>
          <p:nvPr/>
        </p:nvPicPr>
        <p:blipFill>
          <a:blip r:embed="rId4"/>
          <a:stretch>
            <a:fillRect/>
          </a:stretch>
        </p:blipFill>
        <p:spPr>
          <a:xfrm>
            <a:off x="8194998" y="1444859"/>
            <a:ext cx="3864123" cy="1969605"/>
          </a:xfrm>
          <a:prstGeom prst="rect">
            <a:avLst/>
          </a:prstGeom>
        </p:spPr>
      </p:pic>
      <p:pic>
        <p:nvPicPr>
          <p:cNvPr id="12" name="Picture 11">
            <a:extLst>
              <a:ext uri="{FF2B5EF4-FFF2-40B4-BE49-F238E27FC236}">
                <a16:creationId xmlns:a16="http://schemas.microsoft.com/office/drawing/2014/main" id="{C92D9E4D-8289-AAB5-5341-CAFDE0942B7F}"/>
              </a:ext>
            </a:extLst>
          </p:cNvPr>
          <p:cNvPicPr>
            <a:picLocks noChangeAspect="1"/>
          </p:cNvPicPr>
          <p:nvPr/>
        </p:nvPicPr>
        <p:blipFill>
          <a:blip r:embed="rId5"/>
          <a:stretch>
            <a:fillRect/>
          </a:stretch>
        </p:blipFill>
        <p:spPr>
          <a:xfrm>
            <a:off x="4095161" y="1384156"/>
            <a:ext cx="3881451" cy="1305369"/>
          </a:xfrm>
          <a:prstGeom prst="rect">
            <a:avLst/>
          </a:prstGeom>
        </p:spPr>
      </p:pic>
      <p:pic>
        <p:nvPicPr>
          <p:cNvPr id="16" name="Picture 15">
            <a:extLst>
              <a:ext uri="{FF2B5EF4-FFF2-40B4-BE49-F238E27FC236}">
                <a16:creationId xmlns:a16="http://schemas.microsoft.com/office/drawing/2014/main" id="{ED9752B7-3F92-463C-5438-90955F7F6DA4}"/>
              </a:ext>
            </a:extLst>
          </p:cNvPr>
          <p:cNvPicPr>
            <a:picLocks noChangeAspect="1"/>
          </p:cNvPicPr>
          <p:nvPr/>
        </p:nvPicPr>
        <p:blipFill>
          <a:blip r:embed="rId6"/>
          <a:stretch>
            <a:fillRect/>
          </a:stretch>
        </p:blipFill>
        <p:spPr>
          <a:xfrm>
            <a:off x="79303" y="1384156"/>
            <a:ext cx="3875675" cy="1276489"/>
          </a:xfrm>
          <a:prstGeom prst="rect">
            <a:avLst/>
          </a:prstGeom>
        </p:spPr>
      </p:pic>
      <p:sp>
        <p:nvSpPr>
          <p:cNvPr id="2" name="object 5">
            <a:extLst>
              <a:ext uri="{FF2B5EF4-FFF2-40B4-BE49-F238E27FC236}">
                <a16:creationId xmlns:a16="http://schemas.microsoft.com/office/drawing/2014/main" id="{AD441E32-2832-B100-AE53-2E0B5042558A}"/>
              </a:ext>
            </a:extLst>
          </p:cNvPr>
          <p:cNvSpPr txBox="1">
            <a:spLocks/>
          </p:cNvSpPr>
          <p:nvPr/>
        </p:nvSpPr>
        <p:spPr>
          <a:xfrm>
            <a:off x="2272762" y="72483"/>
            <a:ext cx="8784909" cy="569552"/>
          </a:xfrm>
          <a:prstGeom prst="rect">
            <a:avLst/>
          </a:prstGeom>
          <a:noFill/>
          <a:ln>
            <a:noFill/>
          </a:ln>
        </p:spPr>
        <p:txBody>
          <a:bodyPr vert="horz" wrap="square" lIns="0" tIns="9625" rIns="0" bIns="0" anchor="t" anchorCtr="0" compatLnSpc="1">
            <a:spAutoFit/>
          </a:bodyPr>
          <a:lstStyle>
            <a:lvl1pPr marL="0" marR="0" lvl="0" indent="0" defTabSz="914400" rtl="0" fontAlgn="auto" hangingPunct="1">
              <a:lnSpc>
                <a:spcPct val="100000"/>
              </a:lnSpc>
              <a:spcBef>
                <a:spcPts val="0"/>
              </a:spcBef>
              <a:spcAft>
                <a:spcPts val="0"/>
              </a:spcAft>
              <a:buNone/>
              <a:tabLst/>
              <a:defRPr lang="en-GB" sz="6000" b="1" i="0" u="none" strike="noStrike" kern="0" cap="none" spc="0" baseline="0">
                <a:solidFill>
                  <a:srgbClr val="315083"/>
                </a:solidFill>
                <a:uFillTx/>
                <a:latin typeface="Ubuntu"/>
                <a:cs typeface="Ubuntu"/>
              </a:defRPr>
            </a:lvl1pPr>
          </a:lstStyle>
          <a:p>
            <a:pPr marL="7702" algn="ctr" defTabSz="554492">
              <a:spcBef>
                <a:spcPts val="76"/>
              </a:spcBef>
            </a:pPr>
            <a:r>
              <a:rPr lang="en-GB" sz="3638" spc="-12" dirty="0">
                <a:solidFill>
                  <a:prstClr val="white"/>
                </a:solidFill>
              </a:rPr>
              <a:t>Risk Questionnaire</a:t>
            </a:r>
          </a:p>
        </p:txBody>
      </p:sp>
      <p:sp>
        <p:nvSpPr>
          <p:cNvPr id="3" name="object 4">
            <a:extLst>
              <a:ext uri="{FF2B5EF4-FFF2-40B4-BE49-F238E27FC236}">
                <a16:creationId xmlns:a16="http://schemas.microsoft.com/office/drawing/2014/main" id="{4ECAC1EC-88CB-85C0-09D8-130108EE2DA8}"/>
              </a:ext>
            </a:extLst>
          </p:cNvPr>
          <p:cNvSpPr txBox="1"/>
          <p:nvPr/>
        </p:nvSpPr>
        <p:spPr>
          <a:xfrm>
            <a:off x="310206" y="6300603"/>
            <a:ext cx="860235" cy="109216"/>
          </a:xfrm>
          <a:prstGeom prst="rect">
            <a:avLst/>
          </a:prstGeom>
          <a:noFill/>
          <a:ln cap="flat">
            <a:noFill/>
          </a:ln>
        </p:spPr>
        <p:txBody>
          <a:bodyPr vert="horz" wrap="square" lIns="0" tIns="1924" rIns="0" bIns="0" anchor="t" anchorCtr="0" compatLnSpc="1">
            <a:spAutoFit/>
          </a:bodyPr>
          <a:lstStyle/>
          <a:p>
            <a:pPr marL="7702" defTabSz="554492">
              <a:spcBef>
                <a:spcPts val="15"/>
              </a:spcBef>
              <a:defRPr sz="1800" b="0" i="0" u="none" strike="noStrike" kern="0" cap="none" spc="0" baseline="0">
                <a:solidFill>
                  <a:srgbClr val="000000"/>
                </a:solidFill>
                <a:uFillTx/>
              </a:defRPr>
            </a:pPr>
            <a:r>
              <a:rPr lang="en-GB" sz="697" b="1" kern="0" dirty="0">
                <a:solidFill>
                  <a:srgbClr val="315083"/>
                </a:solidFill>
                <a:latin typeface="Ubuntu"/>
                <a:cs typeface="Ubuntu"/>
              </a:rPr>
              <a:t>Public</a:t>
            </a:r>
            <a:r>
              <a:rPr lang="en-GB" sz="697" b="1" kern="0" spc="-6" dirty="0">
                <a:solidFill>
                  <a:srgbClr val="315083"/>
                </a:solidFill>
                <a:latin typeface="Ubuntu"/>
                <a:cs typeface="Ubuntu"/>
              </a:rPr>
              <a:t> </a:t>
            </a:r>
            <a:r>
              <a:rPr lang="en-GB" sz="697" b="1" kern="0" dirty="0">
                <a:solidFill>
                  <a:srgbClr val="315083"/>
                </a:solidFill>
                <a:latin typeface="Ubuntu"/>
                <a:cs typeface="Ubuntu"/>
              </a:rPr>
              <a:t>Health </a:t>
            </a:r>
            <a:r>
              <a:rPr lang="en-GB" sz="697" b="1" kern="0" spc="-6" dirty="0">
                <a:solidFill>
                  <a:srgbClr val="315083"/>
                </a:solidFill>
                <a:latin typeface="Ubuntu"/>
                <a:cs typeface="Ubuntu"/>
              </a:rPr>
              <a:t>Wales</a:t>
            </a:r>
            <a:endParaRPr lang="en-GB" sz="697" kern="0" dirty="0">
              <a:solidFill>
                <a:srgbClr val="000000"/>
              </a:solidFill>
              <a:latin typeface="Ubuntu"/>
              <a:cs typeface="Ubuntu"/>
            </a:endParaRPr>
          </a:p>
        </p:txBody>
      </p:sp>
      <p:sp>
        <p:nvSpPr>
          <p:cNvPr id="6" name="Text Placeholder 5"/>
          <p:cNvSpPr>
            <a:spLocks noGrp="1"/>
          </p:cNvSpPr>
          <p:nvPr>
            <p:ph type="body" sz="quarter" idx="15"/>
          </p:nvPr>
        </p:nvSpPr>
        <p:spPr>
          <a:xfrm>
            <a:off x="302637" y="284901"/>
            <a:ext cx="10760075" cy="393542"/>
          </a:xfrm>
        </p:spPr>
        <p:txBody>
          <a:bodyPr>
            <a:normAutofit fontScale="92500"/>
          </a:bodyPr>
          <a:lstStyle/>
          <a:p>
            <a:r>
              <a:rPr lang="en-GB" dirty="0" smtClean="0"/>
              <a:t>To improve risk factor data collection (and provide HR intervention)</a:t>
            </a:r>
            <a:endParaRPr lang="en-GB" dirty="0"/>
          </a:p>
        </p:txBody>
      </p:sp>
      <p:sp>
        <p:nvSpPr>
          <p:cNvPr id="5" name="TextBox 4"/>
          <p:cNvSpPr txBox="1"/>
          <p:nvPr/>
        </p:nvSpPr>
        <p:spPr>
          <a:xfrm>
            <a:off x="1170441" y="1014824"/>
            <a:ext cx="1993864" cy="369332"/>
          </a:xfrm>
          <a:prstGeom prst="rect">
            <a:avLst/>
          </a:prstGeom>
          <a:noFill/>
        </p:spPr>
        <p:txBody>
          <a:bodyPr wrap="square" rtlCol="0">
            <a:spAutoFit/>
          </a:bodyPr>
          <a:lstStyle/>
          <a:p>
            <a:r>
              <a:rPr lang="en-GB" dirty="0" smtClean="0"/>
              <a:t>Prison</a:t>
            </a:r>
            <a:endParaRPr lang="en-GB" dirty="0"/>
          </a:p>
        </p:txBody>
      </p:sp>
      <p:sp>
        <p:nvSpPr>
          <p:cNvPr id="28" name="TextBox 27"/>
          <p:cNvSpPr txBox="1"/>
          <p:nvPr/>
        </p:nvSpPr>
        <p:spPr>
          <a:xfrm>
            <a:off x="8966923" y="1077149"/>
            <a:ext cx="2824024" cy="369332"/>
          </a:xfrm>
          <a:prstGeom prst="rect">
            <a:avLst/>
          </a:prstGeom>
          <a:noFill/>
        </p:spPr>
        <p:txBody>
          <a:bodyPr wrap="square" rtlCol="0">
            <a:spAutoFit/>
          </a:bodyPr>
          <a:lstStyle/>
          <a:p>
            <a:r>
              <a:rPr lang="en-GB" dirty="0" smtClean="0"/>
              <a:t>Substance use </a:t>
            </a:r>
            <a:r>
              <a:rPr lang="en-GB" dirty="0" err="1" smtClean="0"/>
              <a:t>inc.</a:t>
            </a:r>
            <a:r>
              <a:rPr lang="en-GB" dirty="0" smtClean="0"/>
              <a:t> injecting</a:t>
            </a:r>
            <a:endParaRPr lang="en-GB" dirty="0"/>
          </a:p>
        </p:txBody>
      </p:sp>
      <p:sp>
        <p:nvSpPr>
          <p:cNvPr id="29" name="TextBox 28"/>
          <p:cNvSpPr txBox="1"/>
          <p:nvPr/>
        </p:nvSpPr>
        <p:spPr>
          <a:xfrm>
            <a:off x="5319332" y="1075527"/>
            <a:ext cx="1993864" cy="369332"/>
          </a:xfrm>
          <a:prstGeom prst="rect">
            <a:avLst/>
          </a:prstGeom>
          <a:noFill/>
        </p:spPr>
        <p:txBody>
          <a:bodyPr wrap="square" rtlCol="0">
            <a:spAutoFit/>
          </a:bodyPr>
          <a:lstStyle/>
          <a:p>
            <a:r>
              <a:rPr lang="en-GB" dirty="0" smtClean="0"/>
              <a:t>Sex</a:t>
            </a:r>
            <a:endParaRPr lang="en-GB" dirty="0"/>
          </a:p>
        </p:txBody>
      </p:sp>
      <p:sp>
        <p:nvSpPr>
          <p:cNvPr id="7" name="TextBox 6"/>
          <p:cNvSpPr txBox="1"/>
          <p:nvPr/>
        </p:nvSpPr>
        <p:spPr>
          <a:xfrm>
            <a:off x="385011" y="2817685"/>
            <a:ext cx="7236994" cy="3600986"/>
          </a:xfrm>
          <a:prstGeom prst="rect">
            <a:avLst/>
          </a:prstGeom>
          <a:noFill/>
        </p:spPr>
        <p:txBody>
          <a:bodyPr wrap="square" rtlCol="0">
            <a:spAutoFit/>
          </a:bodyPr>
          <a:lstStyle/>
          <a:p>
            <a:pPr marL="285750" indent="-285750">
              <a:buFont typeface="Arial" panose="020B0604020202020204" pitchFamily="34" charset="0"/>
              <a:buChar char="•"/>
            </a:pPr>
            <a:r>
              <a:rPr lang="en-GB" dirty="0" smtClean="0">
                <a:solidFill>
                  <a:schemeClr val="accent1">
                    <a:lumMod val="75000"/>
                  </a:schemeClr>
                </a:solidFill>
              </a:rPr>
              <a:t>Keep substance use </a:t>
            </a:r>
            <a:r>
              <a:rPr lang="en-GB" dirty="0" err="1" smtClean="0">
                <a:solidFill>
                  <a:schemeClr val="accent1">
                    <a:lumMod val="75000"/>
                  </a:schemeClr>
                </a:solidFill>
              </a:rPr>
              <a:t>inc</a:t>
            </a:r>
            <a:r>
              <a:rPr lang="en-GB" dirty="0" smtClean="0">
                <a:solidFill>
                  <a:schemeClr val="accent1">
                    <a:lumMod val="75000"/>
                  </a:schemeClr>
                </a:solidFill>
              </a:rPr>
              <a:t> injecting, sexual activity</a:t>
            </a:r>
            <a:r>
              <a:rPr lang="en-GB" dirty="0">
                <a:solidFill>
                  <a:schemeClr val="accent1">
                    <a:lumMod val="75000"/>
                  </a:schemeClr>
                </a:solidFill>
              </a:rPr>
              <a:t>, and </a:t>
            </a:r>
            <a:r>
              <a:rPr lang="en-GB" dirty="0" smtClean="0">
                <a:solidFill>
                  <a:schemeClr val="accent1">
                    <a:lumMod val="75000"/>
                  </a:schemeClr>
                </a:solidFill>
              </a:rPr>
              <a:t>Prison</a:t>
            </a:r>
          </a:p>
          <a:p>
            <a:pPr marL="285750" indent="-285750">
              <a:buFont typeface="Arial" panose="020B0604020202020204" pitchFamily="34" charset="0"/>
              <a:buChar char="•"/>
            </a:pPr>
            <a:r>
              <a:rPr lang="en-GB" dirty="0" smtClean="0">
                <a:solidFill>
                  <a:schemeClr val="accent1">
                    <a:lumMod val="75000"/>
                  </a:schemeClr>
                </a:solidFill>
              </a:rPr>
              <a:t>Sexual risk questions changing to</a:t>
            </a:r>
            <a:r>
              <a:rPr lang="en-GB" dirty="0">
                <a:solidFill>
                  <a:schemeClr val="accent1">
                    <a:lumMod val="75000"/>
                  </a:schemeClr>
                </a:solidFill>
              </a:rPr>
              <a:t>: </a:t>
            </a:r>
            <a:endParaRPr lang="en-GB" dirty="0" smtClean="0">
              <a:solidFill>
                <a:schemeClr val="accent1">
                  <a:lumMod val="75000"/>
                </a:schemeClr>
              </a:solidFill>
            </a:endParaRPr>
          </a:p>
          <a:p>
            <a:r>
              <a:rPr lang="en-GB" dirty="0">
                <a:solidFill>
                  <a:schemeClr val="accent1">
                    <a:lumMod val="75000"/>
                  </a:schemeClr>
                </a:solidFill>
              </a:rPr>
              <a:t>	</a:t>
            </a:r>
            <a:r>
              <a:rPr lang="en-GB" dirty="0" smtClean="0">
                <a:solidFill>
                  <a:schemeClr val="accent1">
                    <a:lumMod val="75000"/>
                  </a:schemeClr>
                </a:solidFill>
              </a:rPr>
              <a:t>“</a:t>
            </a:r>
            <a:r>
              <a:rPr lang="en-GB" dirty="0">
                <a:solidFill>
                  <a:schemeClr val="accent1">
                    <a:lumMod val="75000"/>
                  </a:schemeClr>
                </a:solidFill>
              </a:rPr>
              <a:t>Have you been sexually active in the last 12 months</a:t>
            </a:r>
            <a:r>
              <a:rPr lang="en-GB" dirty="0" smtClean="0">
                <a:solidFill>
                  <a:schemeClr val="accent1">
                    <a:lumMod val="75000"/>
                  </a:schemeClr>
                </a:solidFill>
              </a:rPr>
              <a:t>?” followed 	up with offer of Self-test STI kit</a:t>
            </a:r>
          </a:p>
          <a:p>
            <a:r>
              <a:rPr lang="en-GB" dirty="0">
                <a:solidFill>
                  <a:schemeClr val="accent1">
                    <a:lumMod val="75000"/>
                  </a:schemeClr>
                </a:solidFill>
              </a:rPr>
              <a:t>	</a:t>
            </a:r>
            <a:r>
              <a:rPr lang="en-GB" sz="1200" dirty="0" smtClean="0">
                <a:solidFill>
                  <a:schemeClr val="accent1">
                    <a:lumMod val="75000"/>
                  </a:schemeClr>
                </a:solidFill>
              </a:rPr>
              <a:t>If </a:t>
            </a:r>
            <a:r>
              <a:rPr lang="en-GB" sz="1200" dirty="0">
                <a:solidFill>
                  <a:schemeClr val="accent1">
                    <a:lumMod val="75000"/>
                  </a:schemeClr>
                </a:solidFill>
              </a:rPr>
              <a:t>STI Home Test is selected, fields appear below, to gather the following information:</a:t>
            </a:r>
          </a:p>
          <a:p>
            <a:r>
              <a:rPr lang="en-GB" sz="1200" dirty="0" smtClean="0">
                <a:solidFill>
                  <a:schemeClr val="accent1">
                    <a:lumMod val="75000"/>
                  </a:schemeClr>
                </a:solidFill>
              </a:rPr>
              <a:t>	Date </a:t>
            </a:r>
            <a:r>
              <a:rPr lang="en-GB" sz="1200" dirty="0">
                <a:solidFill>
                  <a:schemeClr val="accent1">
                    <a:lumMod val="75000"/>
                  </a:schemeClr>
                </a:solidFill>
              </a:rPr>
              <a:t>test kit </a:t>
            </a:r>
            <a:r>
              <a:rPr lang="en-GB" sz="1200" dirty="0" smtClean="0">
                <a:solidFill>
                  <a:schemeClr val="accent1">
                    <a:lumMod val="75000"/>
                  </a:schemeClr>
                </a:solidFill>
              </a:rPr>
              <a:t>provided and type of kit (drop down):</a:t>
            </a:r>
            <a:endParaRPr lang="en-GB" sz="1200" dirty="0">
              <a:solidFill>
                <a:schemeClr val="accent1">
                  <a:lumMod val="75000"/>
                </a:schemeClr>
              </a:solidFill>
            </a:endParaRPr>
          </a:p>
          <a:p>
            <a:r>
              <a:rPr lang="en-GB" sz="1200" dirty="0">
                <a:solidFill>
                  <a:schemeClr val="accent1">
                    <a:lumMod val="75000"/>
                  </a:schemeClr>
                </a:solidFill>
              </a:rPr>
              <a:t>		Penile (green bag)</a:t>
            </a:r>
          </a:p>
          <a:p>
            <a:r>
              <a:rPr lang="en-GB" sz="1200" dirty="0">
                <a:solidFill>
                  <a:schemeClr val="accent1">
                    <a:lumMod val="75000"/>
                  </a:schemeClr>
                </a:solidFill>
              </a:rPr>
              <a:t>	</a:t>
            </a:r>
            <a:r>
              <a:rPr lang="en-GB" sz="1200" dirty="0" smtClean="0">
                <a:solidFill>
                  <a:schemeClr val="accent1">
                    <a:lumMod val="75000"/>
                  </a:schemeClr>
                </a:solidFill>
              </a:rPr>
              <a:t>	Vaginal </a:t>
            </a:r>
            <a:r>
              <a:rPr lang="en-GB" sz="1200" dirty="0">
                <a:solidFill>
                  <a:schemeClr val="accent1">
                    <a:lumMod val="75000"/>
                  </a:schemeClr>
                </a:solidFill>
              </a:rPr>
              <a:t>(white bag)</a:t>
            </a:r>
          </a:p>
          <a:p>
            <a:r>
              <a:rPr lang="en-GB" sz="1200" dirty="0">
                <a:solidFill>
                  <a:schemeClr val="accent1">
                    <a:lumMod val="75000"/>
                  </a:schemeClr>
                </a:solidFill>
              </a:rPr>
              <a:t>	</a:t>
            </a:r>
            <a:r>
              <a:rPr lang="en-GB" sz="1200" dirty="0" smtClean="0">
                <a:solidFill>
                  <a:schemeClr val="accent1">
                    <a:lumMod val="75000"/>
                  </a:schemeClr>
                </a:solidFill>
              </a:rPr>
              <a:t>	Universal </a:t>
            </a:r>
            <a:r>
              <a:rPr lang="en-GB" sz="1200" dirty="0">
                <a:solidFill>
                  <a:schemeClr val="accent1">
                    <a:lumMod val="75000"/>
                  </a:schemeClr>
                </a:solidFill>
              </a:rPr>
              <a:t>(red bag) </a:t>
            </a:r>
            <a:endParaRPr lang="en-GB" sz="1200" dirty="0" smtClean="0">
              <a:solidFill>
                <a:schemeClr val="accent1">
                  <a:lumMod val="75000"/>
                </a:schemeClr>
              </a:solidFill>
            </a:endParaRPr>
          </a:p>
          <a:p>
            <a:pPr marL="285750" indent="-285750">
              <a:buFont typeface="Arial" panose="020B0604020202020204" pitchFamily="34" charset="0"/>
              <a:buChar char="•"/>
            </a:pPr>
            <a:r>
              <a:rPr lang="en-GB" dirty="0">
                <a:solidFill>
                  <a:schemeClr val="accent1">
                    <a:lumMod val="75000"/>
                  </a:schemeClr>
                </a:solidFill>
              </a:rPr>
              <a:t>Harm Reduction Database BBV module remains only mechanism to record risk behaviours and HR advice in a number of settings </a:t>
            </a:r>
            <a:r>
              <a:rPr lang="en-GB" dirty="0" err="1">
                <a:solidFill>
                  <a:schemeClr val="accent1">
                    <a:lumMod val="75000"/>
                  </a:schemeClr>
                </a:solidFill>
              </a:rPr>
              <a:t>inc.</a:t>
            </a:r>
            <a:r>
              <a:rPr lang="en-GB" dirty="0">
                <a:solidFill>
                  <a:schemeClr val="accent1">
                    <a:lumMod val="75000"/>
                  </a:schemeClr>
                </a:solidFill>
              </a:rPr>
              <a:t> homeless hostels</a:t>
            </a:r>
          </a:p>
          <a:p>
            <a:pPr marL="285750" indent="-285750">
              <a:buFont typeface="Arial" panose="020B0604020202020204" pitchFamily="34" charset="0"/>
              <a:buChar char="•"/>
            </a:pPr>
            <a:endParaRPr lang="en-GB" dirty="0" smtClean="0">
              <a:solidFill>
                <a:srgbClr val="FF0000"/>
              </a:solidFill>
            </a:endParaRPr>
          </a:p>
          <a:p>
            <a:endParaRPr lang="en-GB" dirty="0">
              <a:solidFill>
                <a:srgbClr val="FF0000"/>
              </a:solidFill>
            </a:endParaRPr>
          </a:p>
        </p:txBody>
      </p:sp>
    </p:spTree>
    <p:extLst>
      <p:ext uri="{BB962C8B-B14F-4D97-AF65-F5344CB8AC3E}">
        <p14:creationId xmlns:p14="http://schemas.microsoft.com/office/powerpoint/2010/main" val="2815337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7">
                                            <p:txEl>
                                              <p:pRg st="3" end="3"/>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7">
                                            <p:txEl>
                                              <p:pRg st="4" end="4"/>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7">
                                            <p:txEl>
                                              <p:pRg st="5" end="5"/>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7">
                                            <p:txEl>
                                              <p:pRg st="6" end="6"/>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6" ma:contentTypeDescription="Create a new document." ma:contentTypeScope="" ma:versionID="6c0ccdb867515f29bb5de8f53a0fb588">
  <xsd:schema xmlns:xsd="http://www.w3.org/2001/XMLSchema" xmlns:xs="http://www.w3.org/2001/XMLSchema" xmlns:p="http://schemas.microsoft.com/office/2006/metadata/properties" xmlns:ns1="http://schemas.microsoft.com/sharepoint/v3" xmlns:ns2="d533af8e-90fc-435e-9c6f-bd5f3a7a0686" xmlns:ns3="343c576e-92ca-4e81-9a49-c8620aa7a76a" targetNamespace="http://schemas.microsoft.com/office/2006/metadata/properties" ma:root="true" ma:fieldsID="7d28e8fab493ec77995aa479876d7ae5" ns1:_="" ns2:_="" ns3:_="">
    <xsd:import namespace="http://schemas.microsoft.com/sharepoint/v3"/>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ObjectDetectorVersions"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Unified Compliance Policy Properties" ma:hidden="true" ma:internalName="_ip_UnifiedCompliancePolicyProperties">
      <xsd:simpleType>
        <xsd:restriction base="dms:Note"/>
      </xsd:simpleType>
    </xsd:element>
    <xsd:element name="_ip_UnifiedCompliancePolicyUIAction" ma:index="2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d533af8e-90fc-435e-9c6f-bd5f3a7a0686">
      <Terms xmlns="http://schemas.microsoft.com/office/infopath/2007/PartnerControls"/>
    </lcf76f155ced4ddcb4097134ff3c332f>
    <TaxCatchAll xmlns="343c576e-92ca-4e81-9a49-c8620aa7a76a"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98096F61-78B1-499A-B314-7268396B1B21}"/>
</file>

<file path=customXml/itemProps2.xml><?xml version="1.0" encoding="utf-8"?>
<ds:datastoreItem xmlns:ds="http://schemas.openxmlformats.org/officeDocument/2006/customXml" ds:itemID="{C52183F0-0E14-4033-89DF-B7BAE9D17A61}"/>
</file>

<file path=customXml/itemProps3.xml><?xml version="1.0" encoding="utf-8"?>
<ds:datastoreItem xmlns:ds="http://schemas.openxmlformats.org/officeDocument/2006/customXml" ds:itemID="{A446D9D1-929F-4EBC-8449-93053E79BF55}"/>
</file>

<file path=docProps/app.xml><?xml version="1.0" encoding="utf-8"?>
<Properties xmlns="http://schemas.openxmlformats.org/officeDocument/2006/extended-properties" xmlns:vt="http://schemas.openxmlformats.org/officeDocument/2006/docPropsVTypes">
  <TotalTime>10310</TotalTime>
  <Words>1471</Words>
  <Application>Microsoft Office PowerPoint</Application>
  <PresentationFormat>Widescreen</PresentationFormat>
  <Paragraphs>104</Paragraphs>
  <Slides>18</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Calibri</vt:lpstr>
      <vt:lpstr>Calibri Light</vt:lpstr>
      <vt:lpstr>Courier New</vt:lpstr>
      <vt:lpstr>Ubuntu</vt:lpstr>
      <vt:lpstr>Ubuntu-Light</vt:lpstr>
      <vt:lpstr>Verdana</vt:lpstr>
      <vt:lpstr>Office Theme</vt:lpstr>
      <vt:lpstr>Update from PHW Hepatitis C National Workshop 2024</vt:lpstr>
      <vt:lpstr>BBV-PET </vt:lpstr>
      <vt:lpstr>PowerPoint Presentation</vt:lpstr>
      <vt:lpstr>PowerPoint Presentation</vt:lpstr>
      <vt:lpstr>PowerPoint Presentation</vt:lpstr>
      <vt:lpstr>PowerPoint Presentation</vt:lpstr>
      <vt:lpstr>Developments within the BBV module of the Harm Reduction Database</vt:lpstr>
      <vt:lpstr>PowerPoint Presentation</vt:lpstr>
      <vt:lpstr>PowerPoint Presentation</vt:lpstr>
      <vt:lpstr>PowerPoint Presentation</vt:lpstr>
      <vt:lpstr>Hep C reengagement project</vt:lpstr>
      <vt:lpstr>Methods</vt:lpstr>
      <vt:lpstr>Re-engagement Phase 2 Updating follow up lists</vt:lpstr>
      <vt:lpstr>Re-engagement Phase 2 next steps</vt:lpstr>
      <vt:lpstr>KPI 6 – all those engaged with substance misuse services are offered testing on at least an annual basis</vt:lpstr>
      <vt:lpstr>PowerPoint Presentation</vt:lpstr>
      <vt:lpstr>PowerPoint Presentation</vt:lpstr>
      <vt:lpstr>Thank you </vt:lpstr>
    </vt:vector>
  </TitlesOfParts>
  <Company>Public Health Wales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HIV Late Diagnoses Cohort Review</dc:title>
  <dc:creator>Matthew Rumble (Public Health Wales - No. 2 Capital Quarter)</dc:creator>
  <cp:lastModifiedBy>Josie Smith (Public Health Wales - No. 2 Capital Quarter)</cp:lastModifiedBy>
  <cp:revision>98</cp:revision>
  <dcterms:created xsi:type="dcterms:W3CDTF">2023-10-16T16:57:25Z</dcterms:created>
  <dcterms:modified xsi:type="dcterms:W3CDTF">2024-04-17T14:54:19Z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