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7" r:id="rId4"/>
    <p:sldId id="268" r:id="rId5"/>
    <p:sldId id="265" r:id="rId6"/>
    <p:sldId id="275" r:id="rId7"/>
    <p:sldId id="264" r:id="rId8"/>
    <p:sldId id="269" r:id="rId9"/>
    <p:sldId id="266" r:id="rId10"/>
    <p:sldId id="270" r:id="rId11"/>
    <p:sldId id="273" r:id="rId12"/>
    <p:sldId id="272" r:id="rId13"/>
    <p:sldId id="271" r:id="rId14"/>
    <p:sldId id="27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4C5B"/>
    <a:srgbClr val="EB6E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/>
              <a:t>Number of BBV tests completed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Number of BBV tests completed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b="1" dirty="0"/>
                      <a:t>2023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4189-4215-BF84-7712D55B0BB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b="1" dirty="0"/>
                      <a:t>2022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4189-4215-BF84-7712D55B0BB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b="1" dirty="0"/>
                      <a:t>2021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4189-4215-BF84-7712D55B0B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Lit>
              <c:formatCode>General</c:formatCode>
              <c:ptCount val="1"/>
              <c:pt idx="0">
                <c:v>2023</c:v>
              </c:pt>
            </c:numLit>
          </c:cat>
          <c:val>
            <c:numRef>
              <c:f>Sheet1!$B$2:$D$2</c:f>
              <c:numCache>
                <c:formatCode>General</c:formatCode>
                <c:ptCount val="3"/>
                <c:pt idx="0">
                  <c:v>1982</c:v>
                </c:pt>
                <c:pt idx="1">
                  <c:v>1054</c:v>
                </c:pt>
                <c:pt idx="2">
                  <c:v>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189-4215-BF84-7712D55B0BB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61688048"/>
        <c:axId val="75183392"/>
      </c:barChart>
      <c:catAx>
        <c:axId val="19616880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5183392"/>
        <c:crosses val="autoZero"/>
        <c:auto val="1"/>
        <c:lblAlgn val="ctr"/>
        <c:lblOffset val="100"/>
        <c:noMultiLvlLbl val="0"/>
      </c:catAx>
      <c:valAx>
        <c:axId val="75183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168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45BC-7B30-4508-90CB-C5BA77F40033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27F5-4410-45A6-85F2-DC83A424AA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8654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45BC-7B30-4508-90CB-C5BA77F40033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27F5-4410-45A6-85F2-DC83A424AA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37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45BC-7B30-4508-90CB-C5BA77F40033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27F5-4410-45A6-85F2-DC83A424AA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006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45BC-7B30-4508-90CB-C5BA77F40033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27F5-4410-45A6-85F2-DC83A424AA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215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45BC-7B30-4508-90CB-C5BA77F40033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27F5-4410-45A6-85F2-DC83A424AA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408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45BC-7B30-4508-90CB-C5BA77F40033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27F5-4410-45A6-85F2-DC83A424AA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3425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45BC-7B30-4508-90CB-C5BA77F40033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27F5-4410-45A6-85F2-DC83A424AA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214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45BC-7B30-4508-90CB-C5BA77F40033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27F5-4410-45A6-85F2-DC83A424AA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33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45BC-7B30-4508-90CB-C5BA77F40033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27F5-4410-45A6-85F2-DC83A424AA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30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45BC-7B30-4508-90CB-C5BA77F40033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27F5-4410-45A6-85F2-DC83A424AA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6042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45BC-7B30-4508-90CB-C5BA77F40033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27F5-4410-45A6-85F2-DC83A424AA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732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D45BC-7B30-4508-90CB-C5BA77F40033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127F5-4410-45A6-85F2-DC83A424AA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2675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64291"/>
            <a:ext cx="10515600" cy="2637380"/>
          </a:xfrm>
        </p:spPr>
        <p:txBody>
          <a:bodyPr/>
          <a:lstStyle/>
          <a:p>
            <a:pPr algn="ctr"/>
            <a:r>
              <a:rPr lang="en-GB" b="1" dirty="0"/>
              <a:t>Matthew Rafferty </a:t>
            </a:r>
            <a:br>
              <a:rPr lang="en-GB" b="1" dirty="0"/>
            </a:br>
            <a:r>
              <a:rPr lang="en-GB" b="1" dirty="0"/>
              <a:t>Harm Reduction Lead</a:t>
            </a:r>
            <a:br>
              <a:rPr lang="en-GB" b="1" dirty="0"/>
            </a:br>
            <a:r>
              <a:rPr lang="en-GB" b="1" dirty="0"/>
              <a:t>Western Bay Area Planning Board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2400"/>
            <a:ext cx="12192000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2051" name="Picture 3" descr="Newid 72dpi transparent-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387" y="5306436"/>
            <a:ext cx="655161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7" name="Picture 6" descr="cid:image001.jpg@01D57D31.B370EED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767" y="388505"/>
            <a:ext cx="3940465" cy="1301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8046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150743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PSALT </a:t>
            </a:r>
            <a:br>
              <a:rPr lang="en-GB" sz="3600" dirty="0"/>
            </a:br>
            <a:r>
              <a:rPr lang="en-GB" sz="3600" dirty="0"/>
              <a:t>(Low Threshold Prescribing of OST)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2400"/>
            <a:ext cx="12192000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2051" name="Picture 3" descr="Newid 72dpi transparent-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387" y="5306436"/>
            <a:ext cx="655161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5" name="Picture 4" descr="A logo with a spiral of dots&#10;&#10;Description automatically generated">
            <a:extLst>
              <a:ext uri="{FF2B5EF4-FFF2-40B4-BE49-F238E27FC236}">
                <a16:creationId xmlns:a16="http://schemas.microsoft.com/office/drawing/2014/main" id="{DFCAF01C-988F-356F-523A-F086F63AA2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5863" y="43552"/>
            <a:ext cx="2917119" cy="2207201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15E7A5A-093F-7ED3-3724-381BDE30C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870" y="156590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Then…..</a:t>
            </a:r>
          </a:p>
          <a:p>
            <a:r>
              <a:rPr lang="en-GB" sz="2000" b="1" dirty="0"/>
              <a:t>3</a:t>
            </a:r>
            <a:r>
              <a:rPr lang="en-GB" sz="2000" dirty="0"/>
              <a:t> Tests completed in 8 years </a:t>
            </a:r>
          </a:p>
          <a:p>
            <a:r>
              <a:rPr lang="en-GB" sz="2000" dirty="0"/>
              <a:t>Notion that this patient group were not at risk, deemed “low risk”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Now…….</a:t>
            </a:r>
          </a:p>
          <a:p>
            <a:r>
              <a:rPr lang="en-GB" sz="2000" b="1" dirty="0"/>
              <a:t>228</a:t>
            </a:r>
            <a:r>
              <a:rPr lang="en-GB" sz="2000" dirty="0"/>
              <a:t> tests completed since Oct 2022</a:t>
            </a:r>
          </a:p>
          <a:p>
            <a:r>
              <a:rPr lang="en-GB" sz="2000" dirty="0"/>
              <a:t>Employed a BBV SPOC  within the organisation</a:t>
            </a:r>
          </a:p>
          <a:p>
            <a:r>
              <a:rPr lang="en-GB" sz="2000" dirty="0"/>
              <a:t>Test on entry, along with 6 monthly re-test</a:t>
            </a:r>
          </a:p>
          <a:p>
            <a:r>
              <a:rPr lang="en-GB" sz="2000" dirty="0"/>
              <a:t>On-site treatment pathway </a:t>
            </a:r>
          </a:p>
        </p:txBody>
      </p:sp>
    </p:spTree>
    <p:extLst>
      <p:ext uri="{BB962C8B-B14F-4D97-AF65-F5344CB8AC3E}">
        <p14:creationId xmlns:p14="http://schemas.microsoft.com/office/powerpoint/2010/main" val="189153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237114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Dyfodol Swansea and NPT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2400"/>
            <a:ext cx="12192000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2051" name="Picture 3" descr="Newid 72dpi transparent-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387" y="5306436"/>
            <a:ext cx="655161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5" name="Picture 4" descr="A logo with a lighthouse and waves&#10;&#10;Description automatically generated">
            <a:extLst>
              <a:ext uri="{FF2B5EF4-FFF2-40B4-BE49-F238E27FC236}">
                <a16:creationId xmlns:a16="http://schemas.microsoft.com/office/drawing/2014/main" id="{05D635C0-6ECC-74AF-3BB4-2D1C37A43C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962" y="237114"/>
            <a:ext cx="3949513" cy="1448251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53A3226-AFD9-BED3-DE76-D5C72FEAE35C}"/>
              </a:ext>
            </a:extLst>
          </p:cNvPr>
          <p:cNvSpPr txBox="1">
            <a:spLocks/>
          </p:cNvSpPr>
          <p:nvPr/>
        </p:nvSpPr>
        <p:spPr>
          <a:xfrm>
            <a:off x="631452" y="149253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Then…..</a:t>
            </a:r>
          </a:p>
          <a:p>
            <a:r>
              <a:rPr lang="en-GB" sz="2000" dirty="0"/>
              <a:t>Peaks of troughs of testing, sometimes recording 6+ months with zero activity.</a:t>
            </a:r>
          </a:p>
          <a:p>
            <a:r>
              <a:rPr lang="en-GB" sz="2000" dirty="0"/>
              <a:t>Reliant on the support of BBV Lead or BBV Clinical Team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Now…….</a:t>
            </a:r>
          </a:p>
          <a:p>
            <a:r>
              <a:rPr lang="en-GB" sz="2000" b="1" dirty="0"/>
              <a:t>437</a:t>
            </a:r>
            <a:r>
              <a:rPr lang="en-GB" sz="2000" dirty="0"/>
              <a:t> tests completed since Jan 2023 (testing approx. 30 people per month)</a:t>
            </a:r>
          </a:p>
          <a:p>
            <a:r>
              <a:rPr lang="en-GB" sz="2000" dirty="0"/>
              <a:t>BBV Testing and Naloxone forms part of every medical/non-medical assessment on entry</a:t>
            </a:r>
          </a:p>
          <a:p>
            <a:r>
              <a:rPr lang="en-GB" sz="2000" dirty="0"/>
              <a:t>Standard 6 monthly re-test as part of monitoring</a:t>
            </a:r>
          </a:p>
          <a:p>
            <a:r>
              <a:rPr lang="en-GB" sz="2000" dirty="0"/>
              <a:t>Streamlined treatment pathway in place with the BBV Team delivering on-site clinics.</a:t>
            </a:r>
          </a:p>
        </p:txBody>
      </p:sp>
    </p:spTree>
    <p:extLst>
      <p:ext uri="{BB962C8B-B14F-4D97-AF65-F5344CB8AC3E}">
        <p14:creationId xmlns:p14="http://schemas.microsoft.com/office/powerpoint/2010/main" val="318610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Rapid Access Prescribing Service (RAPs)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12323"/>
            <a:ext cx="10515600" cy="4351338"/>
          </a:xfrm>
        </p:spPr>
        <p:txBody>
          <a:bodyPr/>
          <a:lstStyle/>
          <a:p>
            <a:r>
              <a:rPr lang="en-GB" sz="2400" dirty="0"/>
              <a:t>First service to make “test on entry” as part of standard practice.</a:t>
            </a:r>
          </a:p>
          <a:p>
            <a:r>
              <a:rPr lang="en-GB" sz="2400" dirty="0"/>
              <a:t>Post-pandemic RAP’s has consistently screened 100% of caseload.</a:t>
            </a:r>
          </a:p>
          <a:p>
            <a:r>
              <a:rPr lang="en-GB" sz="2400" dirty="0"/>
              <a:t>First service in WB to deliver outreach in the community in its truest form. </a:t>
            </a:r>
          </a:p>
          <a:p>
            <a:r>
              <a:rPr lang="en-GB" sz="2400" dirty="0"/>
              <a:t>RAP’s have become the first service in WB to meet micro-elimination criteria (mirroring the criteria set in England).</a:t>
            </a:r>
          </a:p>
          <a:p>
            <a:r>
              <a:rPr lang="en-GB" sz="2400" dirty="0"/>
              <a:t>Project ADDER funding has allowed Dyfodol to expand this model.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2400"/>
            <a:ext cx="12192000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2051" name="Picture 3" descr="Newid 72dpi transparent-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387" y="5306436"/>
            <a:ext cx="655161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7925995-ECA7-0215-BB87-6E9BA0DF9A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4329" y="291242"/>
            <a:ext cx="2440732" cy="120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14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587" y="128011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Peer Interventions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2" y="1228165"/>
            <a:ext cx="6154270" cy="4508926"/>
          </a:xfrm>
        </p:spPr>
        <p:txBody>
          <a:bodyPr/>
          <a:lstStyle/>
          <a:p>
            <a:r>
              <a:rPr lang="en-GB" sz="2000" dirty="0"/>
              <a:t>Successful peer led project delivered since March 2022. </a:t>
            </a:r>
          </a:p>
          <a:p>
            <a:r>
              <a:rPr lang="en-GB" sz="2000" dirty="0"/>
              <a:t>Offering all 3 specialist harm reduction interventions- BBV Screening, NSP &amp; THN. </a:t>
            </a:r>
          </a:p>
          <a:p>
            <a:r>
              <a:rPr lang="en-GB" sz="2000" dirty="0"/>
              <a:t>Supported the BBV Team in the delivery x2 HIT days across Neath Port Talbot and Swansea.</a:t>
            </a:r>
          </a:p>
          <a:p>
            <a:r>
              <a:rPr lang="en-GB" sz="2000" dirty="0"/>
              <a:t>A member of the Peer Interventions Project supports The Wallich Welfare Vehicle (WWV). </a:t>
            </a:r>
          </a:p>
          <a:p>
            <a:r>
              <a:rPr lang="en-GB" sz="2000" dirty="0"/>
              <a:t>Provide services outside of “normal” working hours. </a:t>
            </a:r>
          </a:p>
          <a:p>
            <a:r>
              <a:rPr lang="en-GB" sz="2000" dirty="0"/>
              <a:t>Pivotal in supporting and testing, those not known to services in the region (make up around 50% of DRD’s each year). </a:t>
            </a:r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2400"/>
            <a:ext cx="12192000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2051" name="Picture 3" descr="Newid 72dpi transparent-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387" y="5306436"/>
            <a:ext cx="655161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5" name="Picture 4" descr="A hand holding a cigarette&#10;&#10;Description automatically generated">
            <a:extLst>
              <a:ext uri="{FF2B5EF4-FFF2-40B4-BE49-F238E27FC236}">
                <a16:creationId xmlns:a16="http://schemas.microsoft.com/office/drawing/2014/main" id="{5BCDE9C8-AD6E-B04F-3046-36C121C138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263" y="365125"/>
            <a:ext cx="5051848" cy="1625599"/>
          </a:xfrm>
          <a:prstGeom prst="rect">
            <a:avLst/>
          </a:prstGeom>
        </p:spPr>
      </p:pic>
      <p:pic>
        <p:nvPicPr>
          <p:cNvPr id="1026" name="EE1D8193-566E-4771-967C-EF1B9BC002E3" descr="PHOTO-2024-03-20-16-58-30.jpg">
            <a:extLst>
              <a:ext uri="{FF2B5EF4-FFF2-40B4-BE49-F238E27FC236}">
                <a16:creationId xmlns:a16="http://schemas.microsoft.com/office/drawing/2014/main" id="{37671828-4CFD-D924-6D1A-16E4F5210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263" y="2090418"/>
            <a:ext cx="5051848" cy="2904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86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2400"/>
            <a:ext cx="12192000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2051" name="Picture 3" descr="Newid 72dpi transparent-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387" y="5306436"/>
            <a:ext cx="655161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8" name="Picture 7" descr="Question mark against red wall">
            <a:extLst>
              <a:ext uri="{FF2B5EF4-FFF2-40B4-BE49-F238E27FC236}">
                <a16:creationId xmlns:a16="http://schemas.microsoft.com/office/drawing/2014/main" id="{BB5E5806-9B1D-39F0-9330-96A9435C09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075" y="344923"/>
            <a:ext cx="6918624" cy="418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097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2400"/>
            <a:ext cx="12192000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49" name="Picture 3" descr="Newid 72dpi transparent-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387" y="5306436"/>
            <a:ext cx="655161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DC0DD1-187B-EEB2-B6DC-E6118063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850" y="127443"/>
            <a:ext cx="10515600" cy="900113"/>
          </a:xfrm>
        </p:spPr>
        <p:txBody>
          <a:bodyPr/>
          <a:lstStyle/>
          <a:p>
            <a:r>
              <a:rPr lang="en-GB" dirty="0"/>
              <a:t>Background and Context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9DE17B3-0A28-FA60-792E-E170057F10CD}"/>
              </a:ext>
            </a:extLst>
          </p:cNvPr>
          <p:cNvSpPr txBox="1">
            <a:spLocks/>
          </p:cNvSpPr>
          <p:nvPr/>
        </p:nvSpPr>
        <p:spPr>
          <a:xfrm>
            <a:off x="704850" y="735853"/>
            <a:ext cx="10515600" cy="900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(How Harm Reduction Leads were feeling)</a:t>
            </a:r>
          </a:p>
        </p:txBody>
      </p:sp>
      <p:pic>
        <p:nvPicPr>
          <p:cNvPr id="1026" name="Picture 2" descr="7 Reasons Don't Pull Your Teeth In Quarantine Burlington | DIY Home Tooth  Extraction Dangers | Complete Dental Care">
            <a:extLst>
              <a:ext uri="{FF2B5EF4-FFF2-40B4-BE49-F238E27FC236}">
                <a16:creationId xmlns:a16="http://schemas.microsoft.com/office/drawing/2014/main" id="{B080922F-97E6-8F93-6DD0-FB4CB061BE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715690"/>
            <a:ext cx="3867150" cy="290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oing Around Circles Stock Photos and Pictures - 2,943 Images | Shutterstock">
            <a:extLst>
              <a:ext uri="{FF2B5EF4-FFF2-40B4-BE49-F238E27FC236}">
                <a16:creationId xmlns:a16="http://schemas.microsoft.com/office/drawing/2014/main" id="{B66A725E-F21F-DE95-343D-E917D4F7EE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425" y="1710002"/>
            <a:ext cx="3867150" cy="290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cholalia - Wikipedia">
            <a:extLst>
              <a:ext uri="{FF2B5EF4-FFF2-40B4-BE49-F238E27FC236}">
                <a16:creationId xmlns:a16="http://schemas.microsoft.com/office/drawing/2014/main" id="{2C544D5C-4854-526A-0E05-4FCD571BE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300" y="1710003"/>
            <a:ext cx="3867150" cy="290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0492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2400"/>
            <a:ext cx="12192000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49" name="Picture 3" descr="Newid 72dpi transparent-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387" y="5306436"/>
            <a:ext cx="655161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DC0DD1-187B-EEB2-B6DC-E6118063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850" y="127443"/>
            <a:ext cx="10515600" cy="900113"/>
          </a:xfrm>
        </p:spPr>
        <p:txBody>
          <a:bodyPr/>
          <a:lstStyle/>
          <a:p>
            <a:r>
              <a:rPr lang="en-GB" dirty="0"/>
              <a:t>Background and Context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9DE17B3-0A28-FA60-792E-E170057F10CD}"/>
              </a:ext>
            </a:extLst>
          </p:cNvPr>
          <p:cNvSpPr txBox="1">
            <a:spLocks/>
          </p:cNvSpPr>
          <p:nvPr/>
        </p:nvSpPr>
        <p:spPr>
          <a:xfrm>
            <a:off x="704850" y="735853"/>
            <a:ext cx="10515600" cy="900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(How services were feeling)</a:t>
            </a:r>
          </a:p>
        </p:txBody>
      </p:sp>
      <p:pic>
        <p:nvPicPr>
          <p:cNvPr id="2050" name="Picture 2" descr="Oh No Not You Again Doormat - 60 x 40cm Coir Door Mat - Welcome Mat - Funny  Mat for Couriers - Natural Eco Friendly Mat - Housewarming Gift">
            <a:extLst>
              <a:ext uri="{FF2B5EF4-FFF2-40B4-BE49-F238E27FC236}">
                <a16:creationId xmlns:a16="http://schemas.microsoft.com/office/drawing/2014/main" id="{58F3F82A-FAF1-8217-97CE-B46DB81506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1801906"/>
            <a:ext cx="3653118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 Love Admin Badges">
            <a:extLst>
              <a:ext uri="{FF2B5EF4-FFF2-40B4-BE49-F238E27FC236}">
                <a16:creationId xmlns:a16="http://schemas.microsoft.com/office/drawing/2014/main" id="{D5766AFF-CD9F-7EEB-B383-14F03AE34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25" y="1801905"/>
            <a:ext cx="3810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ist with dictatorship text icon protest related Vector Image">
            <a:extLst>
              <a:ext uri="{FF2B5EF4-FFF2-40B4-BE49-F238E27FC236}">
                <a16:creationId xmlns:a16="http://schemas.microsoft.com/office/drawing/2014/main" id="{6CA7ECA8-F07A-5DB4-9635-85A09850B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6882" y="1635966"/>
            <a:ext cx="3653118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847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2400"/>
            <a:ext cx="12192000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49" name="Picture 3" descr="Newid 72dpi transparent-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387" y="5306436"/>
            <a:ext cx="655161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DC0DD1-187B-EEB2-B6DC-E6118063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850" y="127443"/>
            <a:ext cx="10515600" cy="900113"/>
          </a:xfrm>
        </p:spPr>
        <p:txBody>
          <a:bodyPr/>
          <a:lstStyle/>
          <a:p>
            <a:r>
              <a:rPr lang="en-GB" dirty="0"/>
              <a:t>Then along came……..</a:t>
            </a:r>
          </a:p>
        </p:txBody>
      </p:sp>
      <p:pic>
        <p:nvPicPr>
          <p:cNvPr id="3074" name="Picture 2" descr="COVID-19 Tracker - European Audiovisual Observatory">
            <a:extLst>
              <a:ext uri="{FF2B5EF4-FFF2-40B4-BE49-F238E27FC236}">
                <a16:creationId xmlns:a16="http://schemas.microsoft.com/office/drawing/2014/main" id="{521ED27E-79F1-0273-20DA-AB6E33307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1475990"/>
            <a:ext cx="3338605" cy="330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452F1B95-3779-AFF0-F645-D7AA9D80ACE3}"/>
              </a:ext>
            </a:extLst>
          </p:cNvPr>
          <p:cNvSpPr/>
          <p:nvPr/>
        </p:nvSpPr>
        <p:spPr>
          <a:xfrm rot="20400054">
            <a:off x="4084642" y="1344650"/>
            <a:ext cx="2701450" cy="71717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076" name="Picture 4" descr="Working through chaos: Iowa research details how the pandemic affected  employee well-being – University of Iowa College of Public Health">
            <a:extLst>
              <a:ext uri="{FF2B5EF4-FFF2-40B4-BE49-F238E27FC236}">
                <a16:creationId xmlns:a16="http://schemas.microsoft.com/office/drawing/2014/main" id="{5838DD89-1ED6-C42A-BB77-35621509F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730" y="352495"/>
            <a:ext cx="2415428" cy="161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AA0757CC-C4CF-A44E-B575-365AF16854E4}"/>
              </a:ext>
            </a:extLst>
          </p:cNvPr>
          <p:cNvSpPr/>
          <p:nvPr/>
        </p:nvSpPr>
        <p:spPr>
          <a:xfrm>
            <a:off x="4261367" y="2624262"/>
            <a:ext cx="2701450" cy="71717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078" name="Picture 6" descr="Which COVID-19 test is right for you? | Healthwatch Bexley">
            <a:extLst>
              <a:ext uri="{FF2B5EF4-FFF2-40B4-BE49-F238E27FC236}">
                <a16:creationId xmlns:a16="http://schemas.microsoft.com/office/drawing/2014/main" id="{26A73D23-9FE6-B0F8-3290-77BFFE484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279" y="2251589"/>
            <a:ext cx="2415428" cy="124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F7F0E603-D326-18CA-1F07-74AC5CC39A18}"/>
              </a:ext>
            </a:extLst>
          </p:cNvPr>
          <p:cNvSpPr/>
          <p:nvPr/>
        </p:nvSpPr>
        <p:spPr>
          <a:xfrm rot="904340">
            <a:off x="4142179" y="3699854"/>
            <a:ext cx="2851514" cy="71717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080" name="Picture 8" descr="Career Plus Services - Closed Operations">
            <a:extLst>
              <a:ext uri="{FF2B5EF4-FFF2-40B4-BE49-F238E27FC236}">
                <a16:creationId xmlns:a16="http://schemas.microsoft.com/office/drawing/2014/main" id="{FE258B03-0E6B-834A-6E9A-7D75BFD7C5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729" y="3723206"/>
            <a:ext cx="2469953" cy="13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11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2400"/>
            <a:ext cx="12192000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49" name="Picture 3" descr="Newid 72dpi transparent-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387" y="5306436"/>
            <a:ext cx="655161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8CC3BE5-8853-0B71-E868-F9DF5D0528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1810" y="924983"/>
            <a:ext cx="8597153" cy="33259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7B15F03-9B5E-FDFF-368F-6F05583CC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9529" y="4250889"/>
            <a:ext cx="6302189" cy="900113"/>
          </a:xfrm>
        </p:spPr>
        <p:txBody>
          <a:bodyPr>
            <a:normAutofit/>
          </a:bodyPr>
          <a:lstStyle/>
          <a:p>
            <a:pPr algn="r"/>
            <a:r>
              <a:rPr lang="en-GB" sz="2000" dirty="0"/>
              <a:t>Data Source: </a:t>
            </a:r>
            <a:r>
              <a:rPr lang="en-GB" sz="2000" i="1" dirty="0"/>
              <a:t>PHW Infectious Disease Report</a:t>
            </a:r>
            <a:endParaRPr lang="en-GB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AD6213E-87AE-E7A5-2170-0BF2D2AE519A}"/>
              </a:ext>
            </a:extLst>
          </p:cNvPr>
          <p:cNvSpPr txBox="1">
            <a:spLocks/>
          </p:cNvSpPr>
          <p:nvPr/>
        </p:nvSpPr>
        <p:spPr>
          <a:xfrm>
            <a:off x="857250" y="279843"/>
            <a:ext cx="10515600" cy="900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The reality………..</a:t>
            </a:r>
          </a:p>
        </p:txBody>
      </p:sp>
    </p:spTree>
    <p:extLst>
      <p:ext uri="{BB962C8B-B14F-4D97-AF65-F5344CB8AC3E}">
        <p14:creationId xmlns:p14="http://schemas.microsoft.com/office/powerpoint/2010/main" val="3761994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2400"/>
            <a:ext cx="12192000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2051" name="Picture 3" descr="Newid 72dpi transparent-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387" y="5306436"/>
            <a:ext cx="655161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15E7A5A-093F-7ED3-3724-381BDE30C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1014" y="711634"/>
            <a:ext cx="14235926" cy="4351338"/>
          </a:xfrm>
        </p:spPr>
        <p:txBody>
          <a:bodyPr/>
          <a:lstStyle/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</p:txBody>
      </p:sp>
      <p:pic>
        <p:nvPicPr>
          <p:cNvPr id="1026" name="2EC34A7E-A12B-48E6-A0D7-98874196C304" descr="IMG_3386.JPG">
            <a:extLst>
              <a:ext uri="{FF2B5EF4-FFF2-40B4-BE49-F238E27FC236}">
                <a16:creationId xmlns:a16="http://schemas.microsoft.com/office/drawing/2014/main" id="{75264C34-8905-EE3F-EE53-9CA8C04ED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523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8477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67071">
            <a:off x="-192951" y="3394800"/>
            <a:ext cx="5028670" cy="1325563"/>
          </a:xfrm>
        </p:spPr>
        <p:txBody>
          <a:bodyPr>
            <a:normAutofit/>
          </a:bodyPr>
          <a:lstStyle/>
          <a:p>
            <a:pPr algn="ctr"/>
            <a:r>
              <a:rPr lang="en-GB" sz="2800" dirty="0"/>
              <a:t>“We haven’t been vaccinated”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2400"/>
            <a:ext cx="12192000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2051" name="Picture 3" descr="Newid 72dpi transparent-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387" y="5306436"/>
            <a:ext cx="655161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5BE049E-45E1-BDD7-B9CF-BD1A0AB2C455}"/>
              </a:ext>
            </a:extLst>
          </p:cNvPr>
          <p:cNvSpPr txBox="1">
            <a:spLocks/>
          </p:cNvSpPr>
          <p:nvPr/>
        </p:nvSpPr>
        <p:spPr>
          <a:xfrm rot="20474196">
            <a:off x="7803266" y="3637510"/>
            <a:ext cx="50286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/>
              <a:t>“I haven’t been trained”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770BDF5-8D5F-B02B-C096-2F2E37A3DAA5}"/>
              </a:ext>
            </a:extLst>
          </p:cNvPr>
          <p:cNvSpPr txBox="1">
            <a:spLocks/>
          </p:cNvSpPr>
          <p:nvPr/>
        </p:nvSpPr>
        <p:spPr>
          <a:xfrm rot="20529522">
            <a:off x="-809603" y="83919"/>
            <a:ext cx="50286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/>
              <a:t>“I’m not a nurse”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1667312-A337-2C25-A564-3F6F49C1944E}"/>
              </a:ext>
            </a:extLst>
          </p:cNvPr>
          <p:cNvSpPr txBox="1">
            <a:spLocks/>
          </p:cNvSpPr>
          <p:nvPr/>
        </p:nvSpPr>
        <p:spPr>
          <a:xfrm rot="20888023">
            <a:off x="-141316" y="1319747"/>
            <a:ext cx="50286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/>
              <a:t>“Haven’t got NEO access”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F786DB4-ACD8-5549-4280-8091D2F5BE78}"/>
              </a:ext>
            </a:extLst>
          </p:cNvPr>
          <p:cNvSpPr txBox="1">
            <a:spLocks/>
          </p:cNvSpPr>
          <p:nvPr/>
        </p:nvSpPr>
        <p:spPr>
          <a:xfrm>
            <a:off x="3649007" y="631540"/>
            <a:ext cx="50286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/>
              <a:t>“Not my job”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5FB4151-9D18-DEB4-96DF-96C321952CCA}"/>
              </a:ext>
            </a:extLst>
          </p:cNvPr>
          <p:cNvSpPr txBox="1">
            <a:spLocks/>
          </p:cNvSpPr>
          <p:nvPr/>
        </p:nvSpPr>
        <p:spPr>
          <a:xfrm rot="1058913">
            <a:off x="7058898" y="672926"/>
            <a:ext cx="50286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/>
              <a:t>“They drink alcohol so don’t need a test”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D25F61A-25E4-3256-7296-9B828FEB0A44}"/>
              </a:ext>
            </a:extLst>
          </p:cNvPr>
          <p:cNvSpPr txBox="1">
            <a:spLocks/>
          </p:cNvSpPr>
          <p:nvPr/>
        </p:nvSpPr>
        <p:spPr>
          <a:xfrm>
            <a:off x="3328459" y="1786889"/>
            <a:ext cx="553507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Arial Black" panose="020B0A04020102020204" pitchFamily="34" charset="0"/>
              </a:rPr>
              <a:t>“</a:t>
            </a:r>
            <a:r>
              <a:rPr lang="en-GB" sz="3200" b="1" dirty="0">
                <a:latin typeface="Arial Black" panose="020B0A04020102020204" pitchFamily="34" charset="0"/>
              </a:rPr>
              <a:t>NO ONE WANTS TO BE TESTED</a:t>
            </a:r>
            <a:r>
              <a:rPr lang="en-GB" sz="3200" dirty="0">
                <a:latin typeface="Arial Black" panose="020B0A04020102020204" pitchFamily="34" charset="0"/>
              </a:rPr>
              <a:t>”</a:t>
            </a:r>
          </a:p>
        </p:txBody>
      </p:sp>
      <p:pic>
        <p:nvPicPr>
          <p:cNvPr id="6146" name="Picture 2" descr="Mind Blown Emoji - what it means and how to use it.">
            <a:extLst>
              <a:ext uri="{FF2B5EF4-FFF2-40B4-BE49-F238E27FC236}">
                <a16:creationId xmlns:a16="http://schemas.microsoft.com/office/drawing/2014/main" id="{429820A9-6416-45EF-7F43-D044315C8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572" y="2863970"/>
            <a:ext cx="4162855" cy="23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167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2400"/>
            <a:ext cx="12192000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49" name="Picture 3" descr="Newid 72dpi transparent-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387" y="5306436"/>
            <a:ext cx="655161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DC0DD1-187B-EEB2-B6DC-E6118063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49" y="139945"/>
            <a:ext cx="10515600" cy="900113"/>
          </a:xfrm>
        </p:spPr>
        <p:txBody>
          <a:bodyPr/>
          <a:lstStyle/>
          <a:p>
            <a:r>
              <a:rPr lang="en-GB" dirty="0"/>
              <a:t>Through adversity came opportunity….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9DE17B3-0A28-FA60-792E-E170057F10CD}"/>
              </a:ext>
            </a:extLst>
          </p:cNvPr>
          <p:cNvSpPr txBox="1">
            <a:spLocks/>
          </p:cNvSpPr>
          <p:nvPr/>
        </p:nvSpPr>
        <p:spPr>
          <a:xfrm>
            <a:off x="704850" y="735853"/>
            <a:ext cx="10515600" cy="900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pic>
        <p:nvPicPr>
          <p:cNvPr id="4100" name="Picture 4" descr="BBV Team">
            <a:extLst>
              <a:ext uri="{FF2B5EF4-FFF2-40B4-BE49-F238E27FC236}">
                <a16:creationId xmlns:a16="http://schemas.microsoft.com/office/drawing/2014/main" id="{B6847B36-B251-DE5C-9F16-3204AFF452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49" y="1027556"/>
            <a:ext cx="11772901" cy="383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276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2400"/>
            <a:ext cx="12192000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49" name="Picture 3" descr="Newid 72dpi transparent-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387" y="5306436"/>
            <a:ext cx="655161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F8F748-28FF-A0F4-97C5-C6B6FB5124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740749"/>
              </p:ext>
            </p:extLst>
          </p:nvPr>
        </p:nvGraphicFramePr>
        <p:xfrm>
          <a:off x="407612" y="1486391"/>
          <a:ext cx="5161058" cy="12998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84409">
                  <a:extLst>
                    <a:ext uri="{9D8B030D-6E8A-4147-A177-3AD203B41FA5}">
                      <a16:colId xmlns:a16="http://schemas.microsoft.com/office/drawing/2014/main" val="1615623907"/>
                    </a:ext>
                  </a:extLst>
                </a:gridCol>
                <a:gridCol w="817855">
                  <a:extLst>
                    <a:ext uri="{9D8B030D-6E8A-4147-A177-3AD203B41FA5}">
                      <a16:colId xmlns:a16="http://schemas.microsoft.com/office/drawing/2014/main" val="2061941353"/>
                    </a:ext>
                  </a:extLst>
                </a:gridCol>
                <a:gridCol w="817855">
                  <a:extLst>
                    <a:ext uri="{9D8B030D-6E8A-4147-A177-3AD203B41FA5}">
                      <a16:colId xmlns:a16="http://schemas.microsoft.com/office/drawing/2014/main" val="383488769"/>
                    </a:ext>
                  </a:extLst>
                </a:gridCol>
                <a:gridCol w="840939">
                  <a:extLst>
                    <a:ext uri="{9D8B030D-6E8A-4147-A177-3AD203B41FA5}">
                      <a16:colId xmlns:a16="http://schemas.microsoft.com/office/drawing/2014/main" val="2993746855"/>
                    </a:ext>
                  </a:extLst>
                </a:gridCol>
              </a:tblGrid>
              <a:tr h="654424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50" dirty="0">
                          <a:effectLst/>
                        </a:rPr>
                        <a:t>Year </a:t>
                      </a:r>
                      <a:endParaRPr lang="en-GB" sz="1800" b="1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50" dirty="0">
                          <a:effectLst/>
                        </a:rPr>
                        <a:t>2023</a:t>
                      </a:r>
                      <a:endParaRPr lang="en-GB" sz="1800" b="1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50" dirty="0">
                          <a:effectLst/>
                        </a:rPr>
                        <a:t>2022</a:t>
                      </a:r>
                      <a:endParaRPr lang="en-GB" sz="1800" b="1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50" dirty="0">
                          <a:effectLst/>
                        </a:rPr>
                        <a:t>2021</a:t>
                      </a:r>
                      <a:endParaRPr lang="en-GB" sz="1800" b="1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1913427"/>
                  </a:ext>
                </a:extLst>
              </a:tr>
              <a:tr h="645459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50" dirty="0">
                          <a:effectLst/>
                        </a:rPr>
                        <a:t>Number of BBV tests completed</a:t>
                      </a:r>
                      <a:endParaRPr lang="en-GB" sz="1800" b="1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50" dirty="0">
                          <a:effectLst/>
                        </a:rPr>
                        <a:t>1982</a:t>
                      </a:r>
                      <a:endParaRPr lang="en-GB" sz="1800" b="1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50" dirty="0">
                          <a:effectLst/>
                        </a:rPr>
                        <a:t>1054</a:t>
                      </a:r>
                      <a:endParaRPr lang="en-GB" sz="1800" b="1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50" dirty="0">
                          <a:effectLst/>
                        </a:rPr>
                        <a:t>335</a:t>
                      </a:r>
                      <a:endParaRPr lang="en-GB" sz="1800" b="1" kern="1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315272"/>
                  </a:ext>
                </a:extLst>
              </a:tr>
            </a:tbl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9502854-0329-C8AF-9C11-88A42B7465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4451626"/>
              </p:ext>
            </p:extLst>
          </p:nvPr>
        </p:nvGraphicFramePr>
        <p:xfrm>
          <a:off x="5952565" y="1425388"/>
          <a:ext cx="5567081" cy="334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C7479144-7DAF-EDFD-0A4E-062038600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846" y="237114"/>
            <a:ext cx="7032812" cy="1325563"/>
          </a:xfrm>
        </p:spPr>
        <p:txBody>
          <a:bodyPr/>
          <a:lstStyle/>
          <a:p>
            <a:r>
              <a:rPr lang="en-GB" dirty="0"/>
              <a:t>Progress to date…..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5DB97DB-EE5D-4A37-93F9-20D8B6FFC76A}"/>
              </a:ext>
            </a:extLst>
          </p:cNvPr>
          <p:cNvSpPr txBox="1">
            <a:spLocks/>
          </p:cNvSpPr>
          <p:nvPr/>
        </p:nvSpPr>
        <p:spPr>
          <a:xfrm>
            <a:off x="672354" y="3097263"/>
            <a:ext cx="496803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b="1" dirty="0"/>
              <a:t>492% </a:t>
            </a:r>
            <a:r>
              <a:rPr lang="en-GB" sz="4000" dirty="0"/>
              <a:t>increase in screening rates.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F0F53F-0159-D6E5-6C21-3EF7F626430A}"/>
              </a:ext>
            </a:extLst>
          </p:cNvPr>
          <p:cNvSpPr txBox="1"/>
          <p:nvPr/>
        </p:nvSpPr>
        <p:spPr>
          <a:xfrm>
            <a:off x="6378387" y="4810620"/>
            <a:ext cx="47154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dirty="0"/>
              <a:t>Data Source: Harm Reduction Database, Wales</a:t>
            </a:r>
          </a:p>
        </p:txBody>
      </p:sp>
    </p:spTree>
    <p:extLst>
      <p:ext uri="{BB962C8B-B14F-4D97-AF65-F5344CB8AC3E}">
        <p14:creationId xmlns:p14="http://schemas.microsoft.com/office/powerpoint/2010/main" val="413644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6" ma:contentTypeDescription="Create a new document." ma:contentTypeScope="" ma:versionID="6c0ccdb867515f29bb5de8f53a0fb588">
  <xsd:schema xmlns:xsd="http://www.w3.org/2001/XMLSchema" xmlns:xs="http://www.w3.org/2001/XMLSchema" xmlns:p="http://schemas.microsoft.com/office/2006/metadata/properties" xmlns:ns1="http://schemas.microsoft.com/sharepoint/v3" xmlns:ns2="d533af8e-90fc-435e-9c6f-bd5f3a7a0686" xmlns:ns3="343c576e-92ca-4e81-9a49-c8620aa7a76a" targetNamespace="http://schemas.microsoft.com/office/2006/metadata/properties" ma:root="true" ma:fieldsID="7d28e8fab493ec77995aa479876d7ae5" ns1:_="" ns2:_="" ns3:_="">
    <xsd:import namespace="http://schemas.microsoft.com/sharepoint/v3"/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35987D1-C262-4684-B629-04A3BBC3270E}"/>
</file>

<file path=customXml/itemProps2.xml><?xml version="1.0" encoding="utf-8"?>
<ds:datastoreItem xmlns:ds="http://schemas.openxmlformats.org/officeDocument/2006/customXml" ds:itemID="{3346B2E4-359D-434E-B2A0-EC1180928C52}"/>
</file>

<file path=customXml/itemProps3.xml><?xml version="1.0" encoding="utf-8"?>
<ds:datastoreItem xmlns:ds="http://schemas.openxmlformats.org/officeDocument/2006/customXml" ds:itemID="{029FA7F8-34EA-41B5-9661-9D2521CEFF7D}"/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450</Words>
  <Application>Microsoft Office PowerPoint</Application>
  <PresentationFormat>Widescreen</PresentationFormat>
  <Paragraphs>65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Office Theme</vt:lpstr>
      <vt:lpstr>Matthew Rafferty  Harm Reduction Lead Western Bay Area Planning Board</vt:lpstr>
      <vt:lpstr>Background and Context</vt:lpstr>
      <vt:lpstr>Background and Context</vt:lpstr>
      <vt:lpstr>Then along came……..</vt:lpstr>
      <vt:lpstr>Data Source: PHW Infectious Disease Report</vt:lpstr>
      <vt:lpstr>PowerPoint Presentation</vt:lpstr>
      <vt:lpstr>“We haven’t been vaccinated”</vt:lpstr>
      <vt:lpstr>Through adversity came opportunity….</vt:lpstr>
      <vt:lpstr>Progress to date…..</vt:lpstr>
      <vt:lpstr>PSALT  (Low Threshold Prescribing of OST)</vt:lpstr>
      <vt:lpstr>Dyfodol Swansea and NPT</vt:lpstr>
      <vt:lpstr>Rapid Access Prescribing Service (RAPs)</vt:lpstr>
      <vt:lpstr>Peer Interventions</vt:lpstr>
      <vt:lpstr>PowerPoint Presentation</vt:lpstr>
    </vt:vector>
  </TitlesOfParts>
  <Company>NPTCBC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Rafferty</dc:creator>
  <cp:lastModifiedBy>Matthew Rafferty</cp:lastModifiedBy>
  <cp:revision>17</cp:revision>
  <dcterms:created xsi:type="dcterms:W3CDTF">2023-05-12T14:36:22Z</dcterms:created>
  <dcterms:modified xsi:type="dcterms:W3CDTF">2024-04-17T13:35:31Z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