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2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BBF726-CBCF-CADA-37DE-C94F99A701F5}" v="16" dt="2024-04-15T10:44:56.0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 Reeve (Hywel Dda UHB - Lead Nurse Hepatology)" userId="S::nicola.reeve@wales.nhs.uk::8e57d126-5991-4080-baef-3ce137b5077a" providerId="AD" clId="Web-{BEBBF726-CBCF-CADA-37DE-C94F99A701F5}"/>
    <pc:docChg chg="modSld">
      <pc:chgData name="Nicola Reeve (Hywel Dda UHB - Lead Nurse Hepatology)" userId="S::nicola.reeve@wales.nhs.uk::8e57d126-5991-4080-baef-3ce137b5077a" providerId="AD" clId="Web-{BEBBF726-CBCF-CADA-37DE-C94F99A701F5}" dt="2024-04-15T10:44:56.011" v="14" actId="20577"/>
      <pc:docMkLst>
        <pc:docMk/>
      </pc:docMkLst>
      <pc:sldChg chg="modSp">
        <pc:chgData name="Nicola Reeve (Hywel Dda UHB - Lead Nurse Hepatology)" userId="S::nicola.reeve@wales.nhs.uk::8e57d126-5991-4080-baef-3ce137b5077a" providerId="AD" clId="Web-{BEBBF726-CBCF-CADA-37DE-C94F99A701F5}" dt="2024-04-15T10:44:31.495" v="11" actId="20577"/>
        <pc:sldMkLst>
          <pc:docMk/>
          <pc:sldMk cId="1747630099" sldId="259"/>
        </pc:sldMkLst>
        <pc:spChg chg="mod">
          <ac:chgData name="Nicola Reeve (Hywel Dda UHB - Lead Nurse Hepatology)" userId="S::nicola.reeve@wales.nhs.uk::8e57d126-5991-4080-baef-3ce137b5077a" providerId="AD" clId="Web-{BEBBF726-CBCF-CADA-37DE-C94F99A701F5}" dt="2024-04-15T10:44:31.495" v="11" actId="20577"/>
          <ac:spMkLst>
            <pc:docMk/>
            <pc:sldMk cId="1747630099" sldId="259"/>
            <ac:spMk id="2" creationId="{00000000-0000-0000-0000-000000000000}"/>
          </ac:spMkLst>
        </pc:spChg>
      </pc:sldChg>
      <pc:sldChg chg="modSp">
        <pc:chgData name="Nicola Reeve (Hywel Dda UHB - Lead Nurse Hepatology)" userId="S::nicola.reeve@wales.nhs.uk::8e57d126-5991-4080-baef-3ce137b5077a" providerId="AD" clId="Web-{BEBBF726-CBCF-CADA-37DE-C94F99A701F5}" dt="2024-04-15T10:44:56.011" v="14" actId="20577"/>
        <pc:sldMkLst>
          <pc:docMk/>
          <pc:sldMk cId="1233899921" sldId="262"/>
        </pc:sldMkLst>
        <pc:spChg chg="mod">
          <ac:chgData name="Nicola Reeve (Hywel Dda UHB - Lead Nurse Hepatology)" userId="S::nicola.reeve@wales.nhs.uk::8e57d126-5991-4080-baef-3ce137b5077a" providerId="AD" clId="Web-{BEBBF726-CBCF-CADA-37DE-C94F99A701F5}" dt="2024-04-15T10:44:56.011" v="14" actId="20577"/>
          <ac:spMkLst>
            <pc:docMk/>
            <pc:sldMk cId="1233899921" sldId="262"/>
            <ac:spMk id="12" creationId="{453AD38D-9AFC-FB99-1051-438DE973641A}"/>
          </ac:spMkLst>
        </pc:spChg>
      </pc:sldChg>
    </pc:docChg>
  </pc:docChgLst>
  <pc:docChgLst>
    <pc:chgData name="Keith Neal (Public Health Wales - No. 2 Capital Quarter)" userId="a672999f-934b-424d-b5b4-e61931016f35" providerId="ADAL" clId="{08D6568D-C218-4D39-818B-8466FD5D717A}"/>
    <pc:docChg chg="modSld">
      <pc:chgData name="Keith Neal (Public Health Wales - No. 2 Capital Quarter)" userId="a672999f-934b-424d-b5b4-e61931016f35" providerId="ADAL" clId="{08D6568D-C218-4D39-818B-8466FD5D717A}" dt="2024-04-12T10:45:42.164" v="0" actId="11529"/>
      <pc:docMkLst>
        <pc:docMk/>
      </pc:docMkLst>
      <pc:sldChg chg="addSp mod">
        <pc:chgData name="Keith Neal (Public Health Wales - No. 2 Capital Quarter)" userId="a672999f-934b-424d-b5b4-e61931016f35" providerId="ADAL" clId="{08D6568D-C218-4D39-818B-8466FD5D717A}" dt="2024-04-12T10:45:42.164" v="0" actId="11529"/>
        <pc:sldMkLst>
          <pc:docMk/>
          <pc:sldMk cId="1233899921" sldId="262"/>
        </pc:sldMkLst>
        <pc:cxnChg chg="add">
          <ac:chgData name="Keith Neal (Public Health Wales - No. 2 Capital Quarter)" userId="a672999f-934b-424d-b5b4-e61931016f35" providerId="ADAL" clId="{08D6568D-C218-4D39-818B-8466FD5D717A}" dt="2024-04-12T10:45:42.164" v="0" actId="11529"/>
          <ac:cxnSpMkLst>
            <pc:docMk/>
            <pc:sldMk cId="1233899921" sldId="262"/>
            <ac:cxnSpMk id="39" creationId="{9238E88B-4421-902F-3192-611C3F2D86D6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315F-683A-469B-B6F1-0A13BB8C13A9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7746-7309-492E-BE8D-4ACEEE3555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939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315F-683A-469B-B6F1-0A13BB8C13A9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7746-7309-492E-BE8D-4ACEEE3555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322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315F-683A-469B-B6F1-0A13BB8C13A9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7746-7309-492E-BE8D-4ACEEE3555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813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 b="0" i="0" u="none" strike="noStrike" kern="1200" cap="none" spc="0" baseline="0">
                <a:solidFill>
                  <a:srgbClr val="374265"/>
                </a:solidFill>
                <a:uFillTx/>
                <a:latin typeface="Arial" pitchFamily="34"/>
                <a:cs typeface="Arial" pitchFamily="34"/>
              </a:defRPr>
            </a:lvl1pPr>
          </a:lstStyle>
          <a:p>
            <a:pPr lvl="0"/>
            <a:fld id="{498014CC-509E-49AD-8F7A-C0E5279F2641}" type="datetime1">
              <a:rPr lang="en-GB"/>
              <a:pPr lvl="0"/>
              <a:t>15/04/2024</a:t>
            </a:fld>
            <a:endParaRPr lang="en-GB"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 b="0" i="0" u="none" strike="noStrike" kern="1200" cap="none" spc="0" baseline="0">
                <a:solidFill>
                  <a:srgbClr val="374265"/>
                </a:solidFill>
                <a:uFillTx/>
                <a:latin typeface="Arial" pitchFamily="34"/>
                <a:cs typeface="Arial" pitchFamily="34"/>
              </a:defRPr>
            </a:lvl1pPr>
          </a:lstStyle>
          <a:p>
            <a:pPr lvl="0"/>
            <a:endParaRPr lang="en-GB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 b="0" i="0" u="none" strike="noStrike" kern="1200" cap="none" spc="0" baseline="0">
                <a:solidFill>
                  <a:srgbClr val="374265"/>
                </a:solidFill>
                <a:uFillTx/>
                <a:latin typeface="Arial" pitchFamily="34"/>
                <a:cs typeface="Arial" pitchFamily="34"/>
              </a:defRPr>
            </a:lvl1pPr>
          </a:lstStyle>
          <a:p>
            <a:pPr lvl="0"/>
            <a:fld id="{7E495833-EF42-4801-9B17-F81BC4C60EF0}" type="slidenum">
              <a:t>‹#›</a:t>
            </a:fld>
            <a:endParaRPr lang="en-GB"/>
          </a:p>
        </p:txBody>
      </p:sp>
      <p:sp>
        <p:nvSpPr>
          <p:cNvPr id="5" name="Rectangle 6"/>
          <p:cNvSpPr/>
          <p:nvPr/>
        </p:nvSpPr>
        <p:spPr>
          <a:xfrm>
            <a:off x="0" y="0"/>
            <a:ext cx="12191996" cy="1124657"/>
          </a:xfrm>
          <a:prstGeom prst="rect">
            <a:avLst/>
          </a:prstGeom>
          <a:solidFill>
            <a:srgbClr val="3A4972"/>
          </a:solidFill>
          <a:ln w="12701" cap="flat">
            <a:solidFill>
              <a:srgbClr val="262E4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 pitchFamily="34"/>
              <a:cs typeface="Arial" pitchFamily="34"/>
            </a:endParaRPr>
          </a:p>
        </p:txBody>
      </p:sp>
      <p:pic>
        <p:nvPicPr>
          <p:cNvPr id="6" name="Picture 7" descr="A picture containing text&#10;&#10;Description automatically generat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2308" y="166329"/>
            <a:ext cx="3123709" cy="79199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itle 1"/>
          <p:cNvSpPr txBox="1">
            <a:spLocks noGrp="1"/>
          </p:cNvSpPr>
          <p:nvPr>
            <p:ph type="title"/>
          </p:nvPr>
        </p:nvSpPr>
        <p:spPr>
          <a:xfrm>
            <a:off x="335356" y="166329"/>
            <a:ext cx="10515600" cy="7919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defTabSz="914372" fontAlgn="auto">
              <a:spcBef>
                <a:spcPts val="0"/>
              </a:spcBef>
              <a:spcAft>
                <a:spcPts val="0"/>
              </a:spcAft>
              <a:tabLst/>
              <a:defRPr lang="en-US" sz="2800" b="1" i="0" u="none" strike="noStrike" cap="none" spc="0" baseline="0">
                <a:solidFill>
                  <a:srgbClr val="FFFFFF"/>
                </a:solidFill>
                <a:uFillTx/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14720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315F-683A-469B-B6F1-0A13BB8C13A9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7746-7309-492E-BE8D-4ACEEE3555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70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315F-683A-469B-B6F1-0A13BB8C13A9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7746-7309-492E-BE8D-4ACEEE3555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51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315F-683A-469B-B6F1-0A13BB8C13A9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7746-7309-492E-BE8D-4ACEEE3555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737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315F-683A-469B-B6F1-0A13BB8C13A9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7746-7309-492E-BE8D-4ACEEE3555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32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315F-683A-469B-B6F1-0A13BB8C13A9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7746-7309-492E-BE8D-4ACEEE3555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481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315F-683A-469B-B6F1-0A13BB8C13A9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7746-7309-492E-BE8D-4ACEEE3555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638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315F-683A-469B-B6F1-0A13BB8C13A9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7746-7309-492E-BE8D-4ACEEE3555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498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315F-683A-469B-B6F1-0A13BB8C13A9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7746-7309-492E-BE8D-4ACEEE3555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499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2315F-683A-469B-B6F1-0A13BB8C13A9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A7746-7309-492E-BE8D-4ACEEE3555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228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/>
          <p:cNvSpPr txBox="1">
            <a:spLocks noGrp="1"/>
          </p:cNvSpPr>
          <p:nvPr>
            <p:ph type="body" sz="quarter" idx="4294967295"/>
          </p:nvPr>
        </p:nvSpPr>
        <p:spPr>
          <a:xfrm>
            <a:off x="335356" y="1340766"/>
            <a:ext cx="11018437" cy="48361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r>
              <a:rPr lang="en-GB" sz="4000" dirty="0"/>
              <a:t>HEPATITIS C CLUSTER INVESTIGATION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NICOLA REEVE – LEAD NURSE HEPATOLOGY</a:t>
            </a:r>
          </a:p>
        </p:txBody>
      </p:sp>
      <p:sp>
        <p:nvSpPr>
          <p:cNvPr id="3" name="Title 4"/>
          <p:cNvSpPr txBox="1">
            <a:spLocks noGrp="1"/>
          </p:cNvSpPr>
          <p:nvPr>
            <p:ph type="title"/>
          </p:nvPr>
        </p:nvSpPr>
        <p:spPr>
          <a:xfrm>
            <a:off x="335356" y="166329"/>
            <a:ext cx="11708598" cy="791998"/>
          </a:xfrm>
        </p:spPr>
        <p:txBody>
          <a:bodyPr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799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/>
          <p:cNvSpPr txBox="1">
            <a:spLocks noGrp="1"/>
          </p:cNvSpPr>
          <p:nvPr>
            <p:ph type="body" sz="quarter" idx="4294967295"/>
          </p:nvPr>
        </p:nvSpPr>
        <p:spPr>
          <a:xfrm>
            <a:off x="335356" y="1340766"/>
            <a:ext cx="11018437" cy="48361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r>
              <a:rPr lang="en-GB" sz="4000" dirty="0"/>
              <a:t>Initial case picked up from liver surveillance. 55 year old male known Alcohol related liver disease with cirrhosis. Declared IV crack cocaine use in clinic. Past PWID, testing negative</a:t>
            </a:r>
          </a:p>
          <a:p>
            <a:r>
              <a:rPr lang="en-GB" sz="4000" dirty="0"/>
              <a:t>Positive HCV PCR</a:t>
            </a:r>
          </a:p>
          <a:p>
            <a:r>
              <a:rPr lang="en-GB" sz="4000" dirty="0"/>
              <a:t>Contact tracing (known to have regular people calling to his flat)</a:t>
            </a:r>
          </a:p>
          <a:p>
            <a:r>
              <a:rPr lang="en-GB" sz="4000" dirty="0"/>
              <a:t>Supported by the </a:t>
            </a:r>
            <a:r>
              <a:rPr lang="en-GB" sz="4000" dirty="0" err="1"/>
              <a:t>Wallich</a:t>
            </a:r>
            <a:r>
              <a:rPr lang="en-GB" sz="4000" dirty="0"/>
              <a:t>, floating support. </a:t>
            </a:r>
          </a:p>
        </p:txBody>
      </p:sp>
      <p:sp>
        <p:nvSpPr>
          <p:cNvPr id="3" name="Title 4"/>
          <p:cNvSpPr txBox="1">
            <a:spLocks noGrp="1"/>
          </p:cNvSpPr>
          <p:nvPr>
            <p:ph type="title"/>
          </p:nvPr>
        </p:nvSpPr>
        <p:spPr>
          <a:xfrm>
            <a:off x="335356" y="166329"/>
            <a:ext cx="11708598" cy="791998"/>
          </a:xfrm>
        </p:spPr>
        <p:txBody>
          <a:bodyPr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5436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/>
          <p:cNvSpPr txBox="1">
            <a:spLocks noGrp="1"/>
          </p:cNvSpPr>
          <p:nvPr>
            <p:ph type="body" sz="quarter" idx="4294967295"/>
          </p:nvPr>
        </p:nvSpPr>
        <p:spPr>
          <a:xfrm>
            <a:off x="335356" y="1340766"/>
            <a:ext cx="11018437" cy="48361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r>
              <a:rPr lang="en-GB" dirty="0"/>
              <a:t>55 year old case number 1</a:t>
            </a:r>
          </a:p>
          <a:p>
            <a:r>
              <a:rPr lang="en-GB" dirty="0"/>
              <a:t>Contact tracing lead to 38 names being passed onto support worker</a:t>
            </a:r>
          </a:p>
          <a:p>
            <a:r>
              <a:rPr lang="en-GB" dirty="0"/>
              <a:t>Breakdown of cluster:-</a:t>
            </a:r>
            <a:endParaRPr lang="en-GB">
              <a:ea typeface="Calibri"/>
              <a:cs typeface="Calibri"/>
            </a:endParaRPr>
          </a:p>
          <a:p>
            <a:r>
              <a:rPr lang="en-GB" sz="1800" dirty="0">
                <a:ea typeface="Calibri"/>
                <a:cs typeface="Calibri"/>
              </a:rPr>
              <a:t>SVR positive - 17</a:t>
            </a:r>
            <a:endParaRPr lang="en-GB" sz="1800" dirty="0"/>
          </a:p>
          <a:p>
            <a:r>
              <a:rPr lang="en-GB" sz="1800" dirty="0"/>
              <a:t>Number of cases known to BBV CNS – 6</a:t>
            </a:r>
            <a:endParaRPr lang="en-GB"/>
          </a:p>
          <a:p>
            <a:r>
              <a:rPr lang="en-GB" sz="1800" dirty="0"/>
              <a:t>Number previously treated but no SVR follow up – 3 </a:t>
            </a:r>
          </a:p>
          <a:p>
            <a:r>
              <a:rPr lang="en-GB" sz="1800" dirty="0"/>
              <a:t>Number of cases re-infected – 5</a:t>
            </a:r>
          </a:p>
          <a:p>
            <a:r>
              <a:rPr lang="en-GB" sz="1800" dirty="0"/>
              <a:t>Number tested PCR negative – 10</a:t>
            </a:r>
          </a:p>
          <a:p>
            <a:r>
              <a:rPr lang="en-GB" sz="1800" dirty="0"/>
              <a:t>Acute HCV – 1 </a:t>
            </a:r>
          </a:p>
          <a:p>
            <a:r>
              <a:rPr lang="en-GB" sz="1800" dirty="0"/>
              <a:t>Number not yet seen – 10</a:t>
            </a:r>
          </a:p>
          <a:p>
            <a:r>
              <a:rPr lang="en-GB" sz="1800" dirty="0"/>
              <a:t>Number treated  to date – 8</a:t>
            </a:r>
          </a:p>
          <a:p>
            <a:r>
              <a:rPr lang="en-GB" sz="1800" dirty="0"/>
              <a:t>Cases not on list but have since been linked to names on list - 3</a:t>
            </a:r>
          </a:p>
          <a:p>
            <a:endParaRPr lang="en-GB" sz="2400" dirty="0"/>
          </a:p>
          <a:p>
            <a:endParaRPr lang="en-GB" sz="3200" dirty="0"/>
          </a:p>
        </p:txBody>
      </p:sp>
      <p:sp>
        <p:nvSpPr>
          <p:cNvPr id="3" name="Title 4"/>
          <p:cNvSpPr txBox="1">
            <a:spLocks noGrp="1"/>
          </p:cNvSpPr>
          <p:nvPr>
            <p:ph type="title"/>
          </p:nvPr>
        </p:nvSpPr>
        <p:spPr>
          <a:xfrm>
            <a:off x="335356" y="166329"/>
            <a:ext cx="11708598" cy="791998"/>
          </a:xfrm>
        </p:spPr>
        <p:txBody>
          <a:bodyPr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630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13CF4-DAFD-0864-58B0-B0CE298C5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56" y="243951"/>
            <a:ext cx="8275244" cy="832370"/>
          </a:xfrm>
        </p:spPr>
        <p:txBody>
          <a:bodyPr/>
          <a:lstStyle/>
          <a:p>
            <a:r>
              <a:rPr lang="en-GB" dirty="0"/>
              <a:t>Contact tracing lead to 38 names being passed onto support worker by case</a:t>
            </a:r>
            <a:br>
              <a:rPr lang="en-GB" dirty="0"/>
            </a:b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971681-0BC4-8631-22C3-48837FD8D8C3}"/>
              </a:ext>
            </a:extLst>
          </p:cNvPr>
          <p:cNvSpPr/>
          <p:nvPr/>
        </p:nvSpPr>
        <p:spPr>
          <a:xfrm>
            <a:off x="3695700" y="1566860"/>
            <a:ext cx="2047875" cy="7143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38 names provided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578C41-50A4-A8E8-6805-D1521A413764}"/>
              </a:ext>
            </a:extLst>
          </p:cNvPr>
          <p:cNvSpPr/>
          <p:nvPr/>
        </p:nvSpPr>
        <p:spPr>
          <a:xfrm>
            <a:off x="7800975" y="1571624"/>
            <a:ext cx="4000500" cy="7143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 previously  known to BBV service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7C5CD5-950A-BE6D-FF64-64FBA2C55942}"/>
              </a:ext>
            </a:extLst>
          </p:cNvPr>
          <p:cNvSpPr/>
          <p:nvPr/>
        </p:nvSpPr>
        <p:spPr>
          <a:xfrm>
            <a:off x="7800975" y="2657476"/>
            <a:ext cx="3324225" cy="9620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3 previously treated but no SVR follow up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C932A9-F33E-20F1-5CCD-705925D988B4}"/>
              </a:ext>
            </a:extLst>
          </p:cNvPr>
          <p:cNvSpPr/>
          <p:nvPr/>
        </p:nvSpPr>
        <p:spPr>
          <a:xfrm>
            <a:off x="485775" y="4071936"/>
            <a:ext cx="1626794" cy="7919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/>
              <a:t>5 reinfections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4936D2-822C-20C5-2E8F-6ED16726A337}"/>
              </a:ext>
            </a:extLst>
          </p:cNvPr>
          <p:cNvSpPr/>
          <p:nvPr/>
        </p:nvSpPr>
        <p:spPr>
          <a:xfrm>
            <a:off x="6322219" y="3933828"/>
            <a:ext cx="2514600" cy="914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/>
              <a:t>10 tested PCR negative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624B7E-DBC2-3A1B-3B1D-BE8E39C83FF3}"/>
              </a:ext>
            </a:extLst>
          </p:cNvPr>
          <p:cNvSpPr/>
          <p:nvPr/>
        </p:nvSpPr>
        <p:spPr>
          <a:xfrm>
            <a:off x="335356" y="5405440"/>
            <a:ext cx="2047875" cy="59567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 acute HCV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3AD38D-9AFC-FB99-1051-438DE973641A}"/>
              </a:ext>
            </a:extLst>
          </p:cNvPr>
          <p:cNvSpPr/>
          <p:nvPr/>
        </p:nvSpPr>
        <p:spPr>
          <a:xfrm>
            <a:off x="2671763" y="3255561"/>
            <a:ext cx="2047875" cy="7919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17 PCR positive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D5614E-C537-AFBF-B012-92EFC5EEA779}"/>
              </a:ext>
            </a:extLst>
          </p:cNvPr>
          <p:cNvSpPr/>
          <p:nvPr/>
        </p:nvSpPr>
        <p:spPr>
          <a:xfrm>
            <a:off x="3462337" y="5405440"/>
            <a:ext cx="2514600" cy="7143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 treated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1A2FAA-E042-E2D4-A1A5-3CA05CCC67FF}"/>
              </a:ext>
            </a:extLst>
          </p:cNvPr>
          <p:cNvSpPr/>
          <p:nvPr/>
        </p:nvSpPr>
        <p:spPr>
          <a:xfrm>
            <a:off x="9772650" y="4371977"/>
            <a:ext cx="2028825" cy="9143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 new cases identified from other sources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C4BF98-AE6F-1410-8EBA-1C44C10B19B2}"/>
              </a:ext>
            </a:extLst>
          </p:cNvPr>
          <p:cNvSpPr/>
          <p:nvPr/>
        </p:nvSpPr>
        <p:spPr>
          <a:xfrm>
            <a:off x="485775" y="1509711"/>
            <a:ext cx="1704975" cy="90011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10 not yet seen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ABF3CBD-CF51-026E-98DA-C7ECDA6E4824}"/>
              </a:ext>
            </a:extLst>
          </p:cNvPr>
          <p:cNvCxnSpPr/>
          <p:nvPr/>
        </p:nvCxnSpPr>
        <p:spPr>
          <a:xfrm flipH="1">
            <a:off x="2383231" y="1828800"/>
            <a:ext cx="10791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947EA1C-007C-BCC1-CE9C-46F7966E2F6E}"/>
              </a:ext>
            </a:extLst>
          </p:cNvPr>
          <p:cNvCxnSpPr/>
          <p:nvPr/>
        </p:nvCxnSpPr>
        <p:spPr>
          <a:xfrm>
            <a:off x="5976937" y="1924047"/>
            <a:ext cx="15287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A67EA63-E7A9-9AB1-9115-5D338F7FE20A}"/>
              </a:ext>
            </a:extLst>
          </p:cNvPr>
          <p:cNvCxnSpPr/>
          <p:nvPr/>
        </p:nvCxnSpPr>
        <p:spPr>
          <a:xfrm>
            <a:off x="6096000" y="2114550"/>
            <a:ext cx="1483519" cy="1023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794971A-69FD-5E8D-8B84-E730ACD6A3A8}"/>
              </a:ext>
            </a:extLst>
          </p:cNvPr>
          <p:cNvCxnSpPr/>
          <p:nvPr/>
        </p:nvCxnSpPr>
        <p:spPr>
          <a:xfrm flipH="1">
            <a:off x="4048125" y="2416969"/>
            <a:ext cx="200025" cy="669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A23EB0B-D225-86CF-2F30-BD12B6A13550}"/>
              </a:ext>
            </a:extLst>
          </p:cNvPr>
          <p:cNvCxnSpPr/>
          <p:nvPr/>
        </p:nvCxnSpPr>
        <p:spPr>
          <a:xfrm flipH="1">
            <a:off x="1359293" y="3429000"/>
            <a:ext cx="1202932" cy="504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8DFFB89-0164-59D4-9A36-C5334F93194F}"/>
              </a:ext>
            </a:extLst>
          </p:cNvPr>
          <p:cNvCxnSpPr/>
          <p:nvPr/>
        </p:nvCxnSpPr>
        <p:spPr>
          <a:xfrm flipH="1">
            <a:off x="2457450" y="4229100"/>
            <a:ext cx="1004887" cy="10572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DB62ECD-F618-94F0-9C4F-037FA7813ED5}"/>
              </a:ext>
            </a:extLst>
          </p:cNvPr>
          <p:cNvCxnSpPr/>
          <p:nvPr/>
        </p:nvCxnSpPr>
        <p:spPr>
          <a:xfrm>
            <a:off x="2190750" y="4371977"/>
            <a:ext cx="1676400" cy="790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FB14A2A-4BE6-2BC6-4EDC-52AB8236651C}"/>
              </a:ext>
            </a:extLst>
          </p:cNvPr>
          <p:cNvCxnSpPr/>
          <p:nvPr/>
        </p:nvCxnSpPr>
        <p:spPr>
          <a:xfrm>
            <a:off x="2671763" y="5703275"/>
            <a:ext cx="5572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3A2FDE6-36B2-AF6B-C574-C0E479E05929}"/>
              </a:ext>
            </a:extLst>
          </p:cNvPr>
          <p:cNvCxnSpPr/>
          <p:nvPr/>
        </p:nvCxnSpPr>
        <p:spPr>
          <a:xfrm>
            <a:off x="5238750" y="2409825"/>
            <a:ext cx="1190625" cy="1271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238E88B-4421-902F-3192-611C3F2D86D6}"/>
              </a:ext>
            </a:extLst>
          </p:cNvPr>
          <p:cNvCxnSpPr/>
          <p:nvPr/>
        </p:nvCxnSpPr>
        <p:spPr>
          <a:xfrm>
            <a:off x="4048125" y="4290449"/>
            <a:ext cx="581025" cy="974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3899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/>
          <p:cNvSpPr txBox="1">
            <a:spLocks noGrp="1"/>
          </p:cNvSpPr>
          <p:nvPr>
            <p:ph type="body" sz="quarter" idx="4294967295"/>
          </p:nvPr>
        </p:nvSpPr>
        <p:spPr>
          <a:xfrm>
            <a:off x="335356" y="1340766"/>
            <a:ext cx="11018437" cy="48361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indent="0">
              <a:buNone/>
            </a:pPr>
            <a:r>
              <a:rPr lang="en-GB" dirty="0"/>
              <a:t>Initial actions:-</a:t>
            </a:r>
          </a:p>
          <a:p>
            <a:r>
              <a:rPr lang="en-GB" dirty="0"/>
              <a:t>Urgent meeting with PHW, APB, Community drug and alcohol service</a:t>
            </a:r>
          </a:p>
          <a:p>
            <a:r>
              <a:rPr lang="en-GB" dirty="0"/>
              <a:t>DBST testing needed to be increased in DDAS &amp; CDAT </a:t>
            </a:r>
          </a:p>
          <a:p>
            <a:r>
              <a:rPr lang="en-GB" dirty="0"/>
              <a:t>Strong links with HMP Swansea and HMP Eastwood Park to test and treat those on contact tracing list</a:t>
            </a:r>
          </a:p>
          <a:p>
            <a:r>
              <a:rPr lang="en-GB" dirty="0"/>
              <a:t>Plan for outreach vehicle to be placed in the area of main concern. </a:t>
            </a:r>
          </a:p>
          <a:p>
            <a:r>
              <a:rPr lang="en-GB" dirty="0"/>
              <a:t>Ongoing fortnightly meetings with PHW and Health Protection</a:t>
            </a:r>
          </a:p>
          <a:p>
            <a:r>
              <a:rPr lang="en-GB" dirty="0"/>
              <a:t>Increased testing in Prince Philip Hospital for at risk groups</a:t>
            </a:r>
          </a:p>
          <a:p>
            <a:r>
              <a:rPr lang="en-GB" dirty="0"/>
              <a:t>Health protection team attend weekly BBV outreach clinic to offer Vaccinations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4"/>
          <p:cNvSpPr txBox="1">
            <a:spLocks noGrp="1"/>
          </p:cNvSpPr>
          <p:nvPr>
            <p:ph type="title"/>
          </p:nvPr>
        </p:nvSpPr>
        <p:spPr>
          <a:xfrm>
            <a:off x="335356" y="166329"/>
            <a:ext cx="11708598" cy="791998"/>
          </a:xfrm>
        </p:spPr>
        <p:txBody>
          <a:bodyPr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457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/>
          <p:cNvSpPr txBox="1">
            <a:spLocks noGrp="1"/>
          </p:cNvSpPr>
          <p:nvPr>
            <p:ph type="body" sz="quarter" idx="4294967295"/>
          </p:nvPr>
        </p:nvSpPr>
        <p:spPr>
          <a:xfrm>
            <a:off x="335356" y="1340766"/>
            <a:ext cx="11018437" cy="48361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indent="0" algn="ctr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sz="5400" dirty="0">
                <a:solidFill>
                  <a:srgbClr val="FF0000"/>
                </a:solidFill>
              </a:rPr>
              <a:t>Thank you</a:t>
            </a:r>
          </a:p>
          <a:p>
            <a:pPr marL="0" indent="0" algn="ctr">
              <a:buNone/>
            </a:pPr>
            <a:r>
              <a:rPr lang="en-GB" sz="5400" dirty="0">
                <a:solidFill>
                  <a:srgbClr val="FF0000"/>
                </a:solidFill>
              </a:rPr>
              <a:t>Any Questions. </a:t>
            </a:r>
          </a:p>
        </p:txBody>
      </p:sp>
      <p:sp>
        <p:nvSpPr>
          <p:cNvPr id="3" name="Title 4"/>
          <p:cNvSpPr txBox="1">
            <a:spLocks noGrp="1"/>
          </p:cNvSpPr>
          <p:nvPr>
            <p:ph type="title"/>
          </p:nvPr>
        </p:nvSpPr>
        <p:spPr>
          <a:xfrm>
            <a:off x="335356" y="166329"/>
            <a:ext cx="11708598" cy="791998"/>
          </a:xfrm>
        </p:spPr>
        <p:txBody>
          <a:bodyPr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7170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6" ma:contentTypeDescription="Create a new document." ma:contentTypeScope="" ma:versionID="6c0ccdb867515f29bb5de8f53a0fb588">
  <xsd:schema xmlns:xsd="http://www.w3.org/2001/XMLSchema" xmlns:xs="http://www.w3.org/2001/XMLSchema" xmlns:p="http://schemas.microsoft.com/office/2006/metadata/properties" xmlns:ns1="http://schemas.microsoft.com/sharepoint/v3" xmlns:ns2="d533af8e-90fc-435e-9c6f-bd5f3a7a0686" xmlns:ns3="343c576e-92ca-4e81-9a49-c8620aa7a76a" targetNamespace="http://schemas.microsoft.com/office/2006/metadata/properties" ma:root="true" ma:fieldsID="7d28e8fab493ec77995aa479876d7ae5" ns1:_="" ns2:_="" ns3:_="">
    <xsd:import namespace="http://schemas.microsoft.com/sharepoint/v3"/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04781F-91DF-4164-A3D7-8CE02E52CB9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ee8746d6-0e70-4dab-b276-28e422542d2f"/>
    <ds:schemaRef ds:uri="http://schemas.microsoft.com/office/infopath/2007/PartnerControls"/>
    <ds:schemaRef ds:uri="c8c88429-e1a5-4fcd-9b6a-57468ba8afe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022F2B4-C351-4507-92E3-3002628873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F87F96-9403-463B-89DA-231C05F2D4BE}"/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297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Contact tracing lead to 38 names being passed onto support worker by case </vt:lpstr>
      <vt:lpstr>PowerPoint Presentation</vt:lpstr>
      <vt:lpstr>PowerPoint Presentation</vt:lpstr>
    </vt:vector>
  </TitlesOfParts>
  <Company>Hywel Dda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Reeve (Hywel Dda UHB - Lead Nurse Hepatology)</dc:creator>
  <cp:lastModifiedBy>Keith Neal (Public Health Wales - No. 2 Capital Quarter)</cp:lastModifiedBy>
  <cp:revision>14</cp:revision>
  <dcterms:created xsi:type="dcterms:W3CDTF">2024-03-26T10:36:55Z</dcterms:created>
  <dcterms:modified xsi:type="dcterms:W3CDTF">2024-04-15T10:44:56Z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