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4"/>
  </p:sldMasterIdLst>
  <p:notesMasterIdLst>
    <p:notesMasterId r:id="rId35"/>
  </p:notesMasterIdLst>
  <p:sldIdLst>
    <p:sldId id="256" r:id="rId5"/>
    <p:sldId id="337" r:id="rId6"/>
    <p:sldId id="266" r:id="rId7"/>
    <p:sldId id="267" r:id="rId8"/>
    <p:sldId id="268" r:id="rId9"/>
    <p:sldId id="270" r:id="rId10"/>
    <p:sldId id="338" r:id="rId11"/>
    <p:sldId id="313" r:id="rId12"/>
    <p:sldId id="334" r:id="rId13"/>
    <p:sldId id="314" r:id="rId14"/>
    <p:sldId id="312" r:id="rId15"/>
    <p:sldId id="271" r:id="rId16"/>
    <p:sldId id="318" r:id="rId17"/>
    <p:sldId id="321" r:id="rId18"/>
    <p:sldId id="319" r:id="rId19"/>
    <p:sldId id="322" r:id="rId20"/>
    <p:sldId id="328" r:id="rId21"/>
    <p:sldId id="329" r:id="rId22"/>
    <p:sldId id="330" r:id="rId23"/>
    <p:sldId id="335" r:id="rId24"/>
    <p:sldId id="333" r:id="rId25"/>
    <p:sldId id="331" r:id="rId26"/>
    <p:sldId id="336" r:id="rId27"/>
    <p:sldId id="298" r:id="rId28"/>
    <p:sldId id="339" r:id="rId29"/>
    <p:sldId id="269" r:id="rId30"/>
    <p:sldId id="287" r:id="rId31"/>
    <p:sldId id="323" r:id="rId32"/>
    <p:sldId id="327" r:id="rId33"/>
    <p:sldId id="326" r:id="rId34"/>
  </p:sldIdLst>
  <p:sldSz cx="20104100" cy="11309350"/>
  <p:notesSz cx="20104100" cy="11309350"/>
  <p:custDataLst>
    <p:tags r:id="rId36"/>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dry Williams (Public Health Wales - No. 2 Capital Quarter)" initials="KW(HW-N2CQ" lastIdx="9" clrIdx="0">
    <p:extLst>
      <p:ext uri="{19B8F6BF-5375-455C-9EA6-DF929625EA0E}">
        <p15:presenceInfo xmlns:p15="http://schemas.microsoft.com/office/powerpoint/2012/main" userId="S-1-5-21-978635462-3828570294-627434887-791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1035CD-06DF-449B-A2E5-2C6C76A26F26}" v="7" dt="2024-04-17T14:15:27.97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71930" autoAdjust="0"/>
  </p:normalViewPr>
  <p:slideViewPr>
    <p:cSldViewPr>
      <p:cViewPr varScale="1">
        <p:scale>
          <a:sx n="50" d="100"/>
          <a:sy n="50" d="100"/>
        </p:scale>
        <p:origin x="1626" y="54"/>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nah Froude (Public Health Wales - Microbiology)" userId="30417b69-0609-431a-9b3d-0b155f99621d" providerId="ADAL" clId="{F31035CD-06DF-449B-A2E5-2C6C76A26F26}"/>
    <pc:docChg chg="custSel modSld">
      <pc:chgData name="Susannah Froude (Public Health Wales - Microbiology)" userId="30417b69-0609-431a-9b3d-0b155f99621d" providerId="ADAL" clId="{F31035CD-06DF-449B-A2E5-2C6C76A26F26}" dt="2024-04-17T14:16:28.898" v="42" actId="14100"/>
      <pc:docMkLst>
        <pc:docMk/>
      </pc:docMkLst>
      <pc:sldChg chg="addSp delSp modSp mod">
        <pc:chgData name="Susannah Froude (Public Health Wales - Microbiology)" userId="30417b69-0609-431a-9b3d-0b155f99621d" providerId="ADAL" clId="{F31035CD-06DF-449B-A2E5-2C6C76A26F26}" dt="2024-04-17T14:16:28.898" v="42" actId="14100"/>
        <pc:sldMkLst>
          <pc:docMk/>
          <pc:sldMk cId="3949569857" sldId="268"/>
        </pc:sldMkLst>
        <pc:spChg chg="add mod">
          <ac:chgData name="Susannah Froude (Public Health Wales - Microbiology)" userId="30417b69-0609-431a-9b3d-0b155f99621d" providerId="ADAL" clId="{F31035CD-06DF-449B-A2E5-2C6C76A26F26}" dt="2024-04-17T14:16:28.898" v="42" actId="14100"/>
          <ac:spMkLst>
            <pc:docMk/>
            <pc:sldMk cId="3949569857" sldId="268"/>
            <ac:spMk id="3" creationId="{0EB07951-7124-4DF0-67E1-12E0962496AE}"/>
          </ac:spMkLst>
        </pc:spChg>
        <pc:spChg chg="mod">
          <ac:chgData name="Susannah Froude (Public Health Wales - Microbiology)" userId="30417b69-0609-431a-9b3d-0b155f99621d" providerId="ADAL" clId="{F31035CD-06DF-449B-A2E5-2C6C76A26F26}" dt="2024-04-17T14:15:11.752" v="39" actId="27636"/>
          <ac:spMkLst>
            <pc:docMk/>
            <pc:sldMk cId="3949569857" sldId="268"/>
            <ac:spMk id="5" creationId="{00000000-0000-0000-0000-000000000000}"/>
          </ac:spMkLst>
        </pc:spChg>
        <pc:picChg chg="del">
          <ac:chgData name="Susannah Froude (Public Health Wales - Microbiology)" userId="30417b69-0609-431a-9b3d-0b155f99621d" providerId="ADAL" clId="{F31035CD-06DF-449B-A2E5-2C6C76A26F26}" dt="2024-04-16T08:35:01.911" v="0" actId="478"/>
          <ac:picMkLst>
            <pc:docMk/>
            <pc:sldMk cId="3949569857" sldId="268"/>
            <ac:picMk id="8" creationId="{93C27869-DD96-578E-1B6F-4B4841342427}"/>
          </ac:picMkLst>
        </pc:picChg>
        <pc:picChg chg="add mod">
          <ac:chgData name="Susannah Froude (Public Health Wales - Microbiology)" userId="30417b69-0609-431a-9b3d-0b155f99621d" providerId="ADAL" clId="{F31035CD-06DF-449B-A2E5-2C6C76A26F26}" dt="2024-04-17T14:15:03.446" v="21" actId="1076"/>
          <ac:picMkLst>
            <pc:docMk/>
            <pc:sldMk cId="3949569857" sldId="268"/>
            <ac:picMk id="1026" creationId="{1C5D7619-7521-D006-E887-B71240C918D4}"/>
          </ac:picMkLst>
        </pc:picChg>
      </pc:sldChg>
      <pc:sldChg chg="modSp mod">
        <pc:chgData name="Susannah Froude (Public Health Wales - Microbiology)" userId="30417b69-0609-431a-9b3d-0b155f99621d" providerId="ADAL" clId="{F31035CD-06DF-449B-A2E5-2C6C76A26F26}" dt="2024-04-17T13:39:27.865" v="15" actId="20577"/>
        <pc:sldMkLst>
          <pc:docMk/>
          <pc:sldMk cId="1444854444" sldId="338"/>
        </pc:sldMkLst>
        <pc:spChg chg="mod">
          <ac:chgData name="Susannah Froude (Public Health Wales - Microbiology)" userId="30417b69-0609-431a-9b3d-0b155f99621d" providerId="ADAL" clId="{F31035CD-06DF-449B-A2E5-2C6C76A26F26}" dt="2024-04-17T13:39:27.865" v="15" actId="20577"/>
          <ac:spMkLst>
            <pc:docMk/>
            <pc:sldMk cId="1444854444" sldId="338"/>
            <ac:spMk id="8" creationId="{3F666089-952E-2CC7-56AD-589E29D8258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Reasons</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2CB1-4FE0-AD7C-33D8DC3E314D}"/>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2CB1-4FE0-AD7C-33D8DC3E314D}"/>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2CB1-4FE0-AD7C-33D8DC3E314D}"/>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2CB1-4FE0-AD7C-33D8DC3E314D}"/>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2CB1-4FE0-AD7C-33D8DC3E314D}"/>
              </c:ext>
            </c:extLst>
          </c:dPt>
          <c:dLbls>
            <c:dLbl>
              <c:idx val="0"/>
              <c:layout>
                <c:manualLayout>
                  <c:x val="3.8952800145723609E-2"/>
                  <c:y val="0"/>
                </c:manualLayout>
              </c:layout>
              <c:tx>
                <c:rich>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fld id="{3DB23FA1-7BCE-4A03-B717-A4E9E03B9E4E}" type="CATEGORYNAME">
                      <a:rPr lang="en-US" smtClean="0">
                        <a:solidFill>
                          <a:schemeClr val="tx2">
                            <a:lumMod val="75000"/>
                          </a:schemeClr>
                        </a:solidFill>
                        <a:latin typeface="Corbel" panose="020B0503020204020204" pitchFamily="34" charset="0"/>
                      </a:rPr>
                      <a:pPr>
                        <a:defRPr sz="1800">
                          <a:solidFill>
                            <a:schemeClr val="tx2">
                              <a:lumMod val="75000"/>
                            </a:schemeClr>
                          </a:solidFill>
                          <a:latin typeface="Corbel" panose="020B0503020204020204" pitchFamily="34" charset="0"/>
                        </a:defRPr>
                      </a:pPr>
                      <a:t>[CATEGORY NAME]</a:t>
                    </a:fld>
                    <a:r>
                      <a:rPr lang="en-US" dirty="0">
                        <a:solidFill>
                          <a:schemeClr val="tx2">
                            <a:lumMod val="75000"/>
                          </a:schemeClr>
                        </a:solidFill>
                        <a:latin typeface="Corbel" panose="020B0503020204020204" pitchFamily="34" charset="0"/>
                      </a:rPr>
                      <a:t> (2)</a:t>
                    </a: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layout>
                    <c:manualLayout>
                      <c:w val="0.30747122282672151"/>
                      <c:h val="0.32119254888199456"/>
                    </c:manualLayout>
                  </c15:layout>
                  <c15:dlblFieldTable/>
                  <c15:showDataLabelsRange val="0"/>
                </c:ext>
                <c:ext xmlns:c16="http://schemas.microsoft.com/office/drawing/2014/chart" uri="{C3380CC4-5D6E-409C-BE32-E72D297353CC}">
                  <c16:uniqueId val="{00000001-2CB1-4FE0-AD7C-33D8DC3E314D}"/>
                </c:ext>
              </c:extLst>
            </c:dLbl>
            <c:dLbl>
              <c:idx val="1"/>
              <c:layout>
                <c:manualLayout>
                  <c:x val="-2.7229992094479627E-8"/>
                  <c:y val="3.2076964873418982E-2"/>
                </c:manualLayout>
              </c:layout>
              <c:tx>
                <c:rich>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fld id="{B9767585-6A71-4A8E-AA7D-71CF19B53C10}" type="CATEGORYNAME">
                      <a:rPr lang="en-GB" smtClean="0">
                        <a:solidFill>
                          <a:schemeClr val="tx2">
                            <a:lumMod val="75000"/>
                          </a:schemeClr>
                        </a:solidFill>
                        <a:latin typeface="Corbel" panose="020B0503020204020204" pitchFamily="34" charset="0"/>
                      </a:rPr>
                      <a:pPr>
                        <a:defRPr sz="1800">
                          <a:solidFill>
                            <a:schemeClr val="tx2">
                              <a:lumMod val="75000"/>
                            </a:schemeClr>
                          </a:solidFill>
                          <a:latin typeface="Corbel" panose="020B0503020204020204" pitchFamily="34" charset="0"/>
                        </a:defRPr>
                      </a:pPr>
                      <a:t>[CATEGORY NAME]</a:t>
                    </a:fld>
                    <a:r>
                      <a:rPr lang="en-GB" dirty="0">
                        <a:solidFill>
                          <a:schemeClr val="tx2">
                            <a:lumMod val="75000"/>
                          </a:schemeClr>
                        </a:solidFill>
                        <a:latin typeface="Corbel" panose="020B0503020204020204" pitchFamily="34" charset="0"/>
                      </a:rPr>
                      <a:t> (1)</a:t>
                    </a: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layout>
                    <c:manualLayout>
                      <c:w val="0.27449285107063115"/>
                      <c:h val="0.43662503809109754"/>
                    </c:manualLayout>
                  </c15:layout>
                  <c15:dlblFieldTable/>
                  <c15:showDataLabelsRange val="0"/>
                </c:ext>
                <c:ext xmlns:c16="http://schemas.microsoft.com/office/drawing/2014/chart" uri="{C3380CC4-5D6E-409C-BE32-E72D297353CC}">
                  <c16:uniqueId val="{00000003-2CB1-4FE0-AD7C-33D8DC3E314D}"/>
                </c:ext>
              </c:extLst>
            </c:dLbl>
            <c:dLbl>
              <c:idx val="2"/>
              <c:tx>
                <c:rich>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fld id="{502B233B-0D50-4252-9473-73540ECA4A8A}" type="CATEGORYNAME">
                      <a:rPr lang="en-GB" smtClean="0">
                        <a:solidFill>
                          <a:schemeClr val="tx2">
                            <a:lumMod val="75000"/>
                          </a:schemeClr>
                        </a:solidFill>
                        <a:latin typeface="Corbel" panose="020B0503020204020204" pitchFamily="34" charset="0"/>
                      </a:rPr>
                      <a:pPr>
                        <a:defRPr sz="1800">
                          <a:solidFill>
                            <a:schemeClr val="tx2">
                              <a:lumMod val="75000"/>
                            </a:schemeClr>
                          </a:solidFill>
                          <a:latin typeface="Corbel" panose="020B0503020204020204" pitchFamily="34" charset="0"/>
                        </a:defRPr>
                      </a:pPr>
                      <a:t>[CATEGORY NAME]</a:t>
                    </a:fld>
                    <a:r>
                      <a:rPr lang="en-GB" dirty="0">
                        <a:solidFill>
                          <a:schemeClr val="tx2">
                            <a:lumMod val="75000"/>
                          </a:schemeClr>
                        </a:solidFill>
                        <a:latin typeface="Corbel" panose="020B0503020204020204" pitchFamily="34" charset="0"/>
                      </a:rPr>
                      <a:t> (2)</a:t>
                    </a: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manualLayout>
                      <c:w val="0.41170687133399725"/>
                      <c:h val="0.12563336999085273"/>
                    </c:manualLayout>
                  </c15:layout>
                  <c15:dlblFieldTable/>
                  <c15:showDataLabelsRange val="0"/>
                </c:ext>
                <c:ext xmlns:c16="http://schemas.microsoft.com/office/drawing/2014/chart" uri="{C3380CC4-5D6E-409C-BE32-E72D297353CC}">
                  <c16:uniqueId val="{00000005-2CB1-4FE0-AD7C-33D8DC3E314D}"/>
                </c:ext>
              </c:extLst>
            </c:dLbl>
            <c:dLbl>
              <c:idx val="3"/>
              <c:layout>
                <c:manualLayout>
                  <c:x val="-4.5310319714564245E-3"/>
                  <c:y val="4.6618196067539216E-3"/>
                </c:manualLayout>
              </c:layout>
              <c:tx>
                <c:rich>
                  <a:bodyPr rot="0" spcFirstLastPara="1" vertOverflow="ellipsis" vert="horz" wrap="square" lIns="38100" tIns="19050" rIns="38100" bIns="19050" anchor="ctr" anchorCtr="1">
                    <a:sp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fld id="{5B02BE36-BD2B-4BDC-96EA-894B4FC9027B}" type="CATEGORYNAME">
                      <a:rPr lang="en-US" smtClean="0">
                        <a:solidFill>
                          <a:schemeClr val="tx2">
                            <a:lumMod val="75000"/>
                          </a:schemeClr>
                        </a:solidFill>
                        <a:latin typeface="Corbel" panose="020B0503020204020204" pitchFamily="34" charset="0"/>
                      </a:rPr>
                      <a:pPr>
                        <a:defRPr sz="1800">
                          <a:solidFill>
                            <a:schemeClr val="tx2">
                              <a:lumMod val="75000"/>
                            </a:schemeClr>
                          </a:solidFill>
                          <a:latin typeface="Corbel" panose="020B0503020204020204" pitchFamily="34" charset="0"/>
                        </a:defRPr>
                      </a:pPr>
                      <a:t>[CATEGORY NAME]</a:t>
                    </a:fld>
                    <a:r>
                      <a:rPr lang="en-US" dirty="0">
                        <a:solidFill>
                          <a:schemeClr val="tx2">
                            <a:lumMod val="75000"/>
                          </a:schemeClr>
                        </a:solidFill>
                        <a:latin typeface="Corbel" panose="020B0503020204020204" pitchFamily="34" charset="0"/>
                      </a:rPr>
                      <a:t> (1)</a:t>
                    </a:r>
                  </a:p>
                </c:rich>
              </c:tx>
              <c:spPr>
                <a:noFill/>
                <a:ln>
                  <a:noFill/>
                </a:ln>
                <a:effectLst/>
              </c:spPr>
              <c:txPr>
                <a:bodyPr rot="0" spcFirstLastPara="1" vertOverflow="ellipsis" vert="horz" wrap="square" lIns="38100" tIns="19050" rIns="38100" bIns="19050" anchor="ctr" anchorCtr="1">
                  <a:sp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bestFit"/>
              <c:showLegendKey val="0"/>
              <c:showVal val="0"/>
              <c:showCatName val="1"/>
              <c:showSerName val="0"/>
              <c:showPercent val="0"/>
              <c:showBubbleSize val="0"/>
              <c:extLst>
                <c:ext xmlns:c15="http://schemas.microsoft.com/office/drawing/2012/chart" uri="{CE6537A1-D6FC-4f65-9D91-7224C49458BB}">
                  <c15:layout>
                    <c:manualLayout>
                      <c:w val="0.21917442215327193"/>
                      <c:h val="0.2637142325146935"/>
                    </c:manualLayout>
                  </c15:layout>
                  <c15:dlblFieldTable/>
                  <c15:showDataLabelsRange val="0"/>
                </c:ext>
                <c:ext xmlns:c16="http://schemas.microsoft.com/office/drawing/2014/chart" uri="{C3380CC4-5D6E-409C-BE32-E72D297353CC}">
                  <c16:uniqueId val="{00000007-2CB1-4FE0-AD7C-33D8DC3E314D}"/>
                </c:ext>
              </c:extLst>
            </c:dLbl>
            <c:dLbl>
              <c:idx val="4"/>
              <c:tx>
                <c:rich>
                  <a:bodyPr rot="0" spcFirstLastPara="1" vertOverflow="ellipsis" vert="horz" wrap="square" lIns="38100" tIns="19050" rIns="38100" bIns="19050" anchor="ctr" anchorCtr="1">
                    <a:sp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fld id="{332C0F60-FA6D-4A0E-A78E-1124778746BC}" type="CATEGORYNAME">
                      <a:rPr lang="en-US" smtClean="0">
                        <a:solidFill>
                          <a:schemeClr val="tx2">
                            <a:lumMod val="75000"/>
                          </a:schemeClr>
                        </a:solidFill>
                        <a:latin typeface="Corbel" panose="020B0503020204020204" pitchFamily="34" charset="0"/>
                      </a:rPr>
                      <a:pPr>
                        <a:defRPr sz="1800">
                          <a:solidFill>
                            <a:schemeClr val="tx2">
                              <a:lumMod val="75000"/>
                            </a:schemeClr>
                          </a:solidFill>
                          <a:latin typeface="Corbel" panose="020B0503020204020204" pitchFamily="34" charset="0"/>
                        </a:defRPr>
                      </a:pPr>
                      <a:t>[CATEGORY NAME]</a:t>
                    </a:fld>
                    <a:r>
                      <a:rPr lang="en-US">
                        <a:solidFill>
                          <a:schemeClr val="tx2">
                            <a:lumMod val="75000"/>
                          </a:schemeClr>
                        </a:solidFill>
                        <a:latin typeface="Corbel" panose="020B0503020204020204" pitchFamily="34" charset="0"/>
                      </a:rPr>
                      <a:t> (2)</a:t>
                    </a:r>
                  </a:p>
                </c:rich>
              </c:tx>
              <c:spPr>
                <a:noFill/>
                <a:ln>
                  <a:noFill/>
                </a:ln>
                <a:effectLst/>
              </c:spPr>
              <c:txPr>
                <a:bodyPr rot="0" spcFirstLastPara="1" vertOverflow="ellipsis" vert="horz" wrap="square" lIns="38100" tIns="19050" rIns="38100" bIns="19050" anchor="ctr" anchorCtr="1">
                  <a:sp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layout>
                    <c:manualLayout>
                      <c:w val="0.25909090836881615"/>
                      <c:h val="0.21886778185790484"/>
                    </c:manualLayout>
                  </c15:layout>
                  <c15:dlblFieldTable/>
                  <c15:showDataLabelsRange val="0"/>
                </c:ext>
                <c:ext xmlns:c16="http://schemas.microsoft.com/office/drawing/2014/chart" uri="{C3380CC4-5D6E-409C-BE32-E72D297353CC}">
                  <c16:uniqueId val="{00000009-2CB1-4FE0-AD7C-33D8DC3E314D}"/>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spc="0" baseline="0">
                    <a:solidFill>
                      <a:schemeClr val="tx2">
                        <a:lumMod val="75000"/>
                      </a:schemeClr>
                    </a:solidFill>
                    <a:latin typeface="Corbel" panose="020B0503020204020204" pitchFamily="34" charset="0"/>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Delivered before appointment</c:v>
                </c:pt>
                <c:pt idx="1">
                  <c:v>Did not attend appointment</c:v>
                </c:pt>
                <c:pt idx="2">
                  <c:v>Moved out of area</c:v>
                </c:pt>
                <c:pt idx="3">
                  <c:v>Miscarriage</c:v>
                </c:pt>
                <c:pt idx="4">
                  <c:v>Unknown</c:v>
                </c:pt>
              </c:strCache>
            </c:strRef>
          </c:cat>
          <c:val>
            <c:numRef>
              <c:f>Sheet1!$B$2:$B$6</c:f>
              <c:numCache>
                <c:formatCode>General</c:formatCode>
                <c:ptCount val="5"/>
                <c:pt idx="0">
                  <c:v>2</c:v>
                </c:pt>
                <c:pt idx="1">
                  <c:v>1</c:v>
                </c:pt>
                <c:pt idx="2">
                  <c:v>2</c:v>
                </c:pt>
                <c:pt idx="3">
                  <c:v>1</c:v>
                </c:pt>
                <c:pt idx="4">
                  <c:v>2</c:v>
                </c:pt>
              </c:numCache>
            </c:numRef>
          </c:val>
          <c:extLst>
            <c:ext xmlns:c16="http://schemas.microsoft.com/office/drawing/2014/chart" uri="{C3380CC4-5D6E-409C-BE32-E72D297353CC}">
              <c16:uniqueId val="{0000000A-2CB1-4FE0-AD7C-33D8DC3E314D}"/>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Negative / no change</c:v>
                </c:pt>
              </c:strCache>
            </c:strRef>
          </c:tx>
          <c:spPr>
            <a:solidFill>
              <a:schemeClr val="accent1"/>
            </a:solidFill>
            <a:ln>
              <a:noFill/>
            </a:ln>
            <a:effectLst/>
          </c:spPr>
          <c:invertIfNegative val="0"/>
          <c:cat>
            <c:numRef>
              <c:f>Sheet1!$A$2:$A$3</c:f>
              <c:numCache>
                <c:formatCode>General</c:formatCode>
                <c:ptCount val="2"/>
                <c:pt idx="0">
                  <c:v>2017</c:v>
                </c:pt>
                <c:pt idx="1">
                  <c:v>2021</c:v>
                </c:pt>
              </c:numCache>
            </c:numRef>
          </c:cat>
          <c:val>
            <c:numRef>
              <c:f>Sheet1!$B$2:$B$3</c:f>
              <c:numCache>
                <c:formatCode>General</c:formatCode>
                <c:ptCount val="2"/>
                <c:pt idx="0">
                  <c:v>34</c:v>
                </c:pt>
                <c:pt idx="1">
                  <c:v>35</c:v>
                </c:pt>
              </c:numCache>
            </c:numRef>
          </c:val>
          <c:extLst>
            <c:ext xmlns:c16="http://schemas.microsoft.com/office/drawing/2014/chart" uri="{C3380CC4-5D6E-409C-BE32-E72D297353CC}">
              <c16:uniqueId val="{00000000-04F5-4716-B366-FE3BA6D65A65}"/>
            </c:ext>
          </c:extLst>
        </c:ser>
        <c:ser>
          <c:idx val="1"/>
          <c:order val="1"/>
          <c:tx>
            <c:strRef>
              <c:f>Sheet1!$C$1</c:f>
              <c:strCache>
                <c:ptCount val="1"/>
                <c:pt idx="0">
                  <c:v>Positive </c:v>
                </c:pt>
              </c:strCache>
            </c:strRef>
          </c:tx>
          <c:spPr>
            <a:solidFill>
              <a:schemeClr val="accent2"/>
            </a:solidFill>
            <a:ln>
              <a:noFill/>
            </a:ln>
            <a:effectLst/>
          </c:spPr>
          <c:invertIfNegative val="0"/>
          <c:cat>
            <c:numRef>
              <c:f>Sheet1!$A$2:$A$3</c:f>
              <c:numCache>
                <c:formatCode>General</c:formatCode>
                <c:ptCount val="2"/>
                <c:pt idx="0">
                  <c:v>2017</c:v>
                </c:pt>
                <c:pt idx="1">
                  <c:v>2021</c:v>
                </c:pt>
              </c:numCache>
            </c:numRef>
          </c:cat>
          <c:val>
            <c:numRef>
              <c:f>Sheet1!$C$2:$C$3</c:f>
              <c:numCache>
                <c:formatCode>General</c:formatCode>
                <c:ptCount val="2"/>
                <c:pt idx="0">
                  <c:v>0</c:v>
                </c:pt>
                <c:pt idx="1">
                  <c:v>0</c:v>
                </c:pt>
              </c:numCache>
            </c:numRef>
          </c:val>
          <c:extLst>
            <c:ext xmlns:c16="http://schemas.microsoft.com/office/drawing/2014/chart" uri="{C3380CC4-5D6E-409C-BE32-E72D297353CC}">
              <c16:uniqueId val="{00000001-04F5-4716-B366-FE3BA6D65A65}"/>
            </c:ext>
          </c:extLst>
        </c:ser>
        <c:ser>
          <c:idx val="2"/>
          <c:order val="2"/>
          <c:tx>
            <c:strRef>
              <c:f>Sheet1!$D$1</c:f>
              <c:strCache>
                <c:ptCount val="1"/>
                <c:pt idx="0">
                  <c:v>Insufficient to test </c:v>
                </c:pt>
              </c:strCache>
            </c:strRef>
          </c:tx>
          <c:spPr>
            <a:solidFill>
              <a:schemeClr val="accent3">
                <a:lumMod val="75000"/>
              </a:schemeClr>
            </a:solidFill>
            <a:ln>
              <a:noFill/>
            </a:ln>
            <a:effectLst/>
          </c:spPr>
          <c:invertIfNegative val="0"/>
          <c:cat>
            <c:numRef>
              <c:f>Sheet1!$A$2:$A$3</c:f>
              <c:numCache>
                <c:formatCode>General</c:formatCode>
                <c:ptCount val="2"/>
                <c:pt idx="0">
                  <c:v>2017</c:v>
                </c:pt>
                <c:pt idx="1">
                  <c:v>2021</c:v>
                </c:pt>
              </c:numCache>
            </c:numRef>
          </c:cat>
          <c:val>
            <c:numRef>
              <c:f>Sheet1!$D$2:$D$3</c:f>
              <c:numCache>
                <c:formatCode>General</c:formatCode>
                <c:ptCount val="2"/>
                <c:pt idx="0">
                  <c:v>1</c:v>
                </c:pt>
                <c:pt idx="1">
                  <c:v>0</c:v>
                </c:pt>
              </c:numCache>
            </c:numRef>
          </c:val>
          <c:extLst>
            <c:ext xmlns:c16="http://schemas.microsoft.com/office/drawing/2014/chart" uri="{C3380CC4-5D6E-409C-BE32-E72D297353CC}">
              <c16:uniqueId val="{00000002-04F5-4716-B366-FE3BA6D65A65}"/>
            </c:ext>
          </c:extLst>
        </c:ser>
        <c:ser>
          <c:idx val="3"/>
          <c:order val="3"/>
          <c:tx>
            <c:strRef>
              <c:f>Sheet1!$E$1</c:f>
              <c:strCache>
                <c:ptCount val="1"/>
                <c:pt idx="0">
                  <c:v>Sample not sent </c:v>
                </c:pt>
              </c:strCache>
            </c:strRef>
          </c:tx>
          <c:spPr>
            <a:solidFill>
              <a:schemeClr val="accent3">
                <a:lumMod val="60000"/>
                <a:lumOff val="40000"/>
              </a:schemeClr>
            </a:solidFill>
            <a:ln>
              <a:noFill/>
            </a:ln>
            <a:effectLst/>
          </c:spPr>
          <c:invertIfNegative val="0"/>
          <c:cat>
            <c:numRef>
              <c:f>Sheet1!$A$2:$A$3</c:f>
              <c:numCache>
                <c:formatCode>General</c:formatCode>
                <c:ptCount val="2"/>
                <c:pt idx="0">
                  <c:v>2017</c:v>
                </c:pt>
                <c:pt idx="1">
                  <c:v>2021</c:v>
                </c:pt>
              </c:numCache>
            </c:numRef>
          </c:cat>
          <c:val>
            <c:numRef>
              <c:f>Sheet1!$E$2:$E$3</c:f>
              <c:numCache>
                <c:formatCode>General</c:formatCode>
                <c:ptCount val="2"/>
                <c:pt idx="0">
                  <c:v>3</c:v>
                </c:pt>
                <c:pt idx="1">
                  <c:v>9</c:v>
                </c:pt>
              </c:numCache>
            </c:numRef>
          </c:val>
          <c:extLst>
            <c:ext xmlns:c16="http://schemas.microsoft.com/office/drawing/2014/chart" uri="{C3380CC4-5D6E-409C-BE32-E72D297353CC}">
              <c16:uniqueId val="{00000003-04F5-4716-B366-FE3BA6D65A65}"/>
            </c:ext>
          </c:extLst>
        </c:ser>
        <c:dLbls>
          <c:showLegendKey val="0"/>
          <c:showVal val="0"/>
          <c:showCatName val="0"/>
          <c:showSerName val="0"/>
          <c:showPercent val="0"/>
          <c:showBubbleSize val="0"/>
        </c:dLbls>
        <c:gapWidth val="150"/>
        <c:overlap val="100"/>
        <c:axId val="1178135872"/>
        <c:axId val="887117360"/>
      </c:barChart>
      <c:catAx>
        <c:axId val="117813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887117360"/>
        <c:crosses val="autoZero"/>
        <c:auto val="1"/>
        <c:lblAlgn val="ctr"/>
        <c:lblOffset val="100"/>
        <c:noMultiLvlLbl val="0"/>
      </c:catAx>
      <c:valAx>
        <c:axId val="8871173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a:t>Number of women</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78135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0683623855052522"/>
          <c:y val="4.8699970836573715E-2"/>
          <c:w val="0.66370630854274826"/>
          <c:h val="0.64602387929118987"/>
        </c:manualLayout>
      </c:layout>
      <c:barChart>
        <c:barDir val="col"/>
        <c:grouping val="clustered"/>
        <c:varyColors val="0"/>
        <c:ser>
          <c:idx val="0"/>
          <c:order val="0"/>
          <c:tx>
            <c:strRef>
              <c:f>Sheet1!$B$1</c:f>
              <c:strCache>
                <c:ptCount val="1"/>
                <c:pt idx="0">
                  <c:v>Sample received within 6 weeks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New – TAT to repeat serology sample </c:v>
                </c:pt>
                <c:pt idx="1">
                  <c:v>New – TAT to HBV DNA viral load sample </c:v>
                </c:pt>
                <c:pt idx="2">
                  <c:v>Known – TAT to HBV DNA viral load sample </c:v>
                </c:pt>
              </c:strCache>
            </c:strRef>
          </c:cat>
          <c:val>
            <c:numRef>
              <c:f>Sheet1!$B$2:$B$4</c:f>
              <c:numCache>
                <c:formatCode>General</c:formatCode>
                <c:ptCount val="3"/>
                <c:pt idx="0">
                  <c:v>86</c:v>
                </c:pt>
                <c:pt idx="1">
                  <c:v>86</c:v>
                </c:pt>
                <c:pt idx="2">
                  <c:v>69</c:v>
                </c:pt>
              </c:numCache>
            </c:numRef>
          </c:val>
          <c:extLst>
            <c:ext xmlns:c16="http://schemas.microsoft.com/office/drawing/2014/chart" uri="{C3380CC4-5D6E-409C-BE32-E72D297353CC}">
              <c16:uniqueId val="{00000000-B4F4-467E-AE2C-632B69731C5D}"/>
            </c:ext>
          </c:extLst>
        </c:ser>
        <c:ser>
          <c:idx val="1"/>
          <c:order val="1"/>
          <c:tx>
            <c:strRef>
              <c:f>Sheet1!$C$1</c:f>
              <c:strCache>
                <c:ptCount val="1"/>
                <c:pt idx="0">
                  <c:v>Sample received after 6 weeks </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2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New – TAT to repeat serology sample </c:v>
                </c:pt>
                <c:pt idx="1">
                  <c:v>New – TAT to HBV DNA viral load sample </c:v>
                </c:pt>
                <c:pt idx="2">
                  <c:v>Known – TAT to HBV DNA viral load sample </c:v>
                </c:pt>
              </c:strCache>
            </c:strRef>
          </c:cat>
          <c:val>
            <c:numRef>
              <c:f>Sheet1!$C$2:$C$4</c:f>
              <c:numCache>
                <c:formatCode>General</c:formatCode>
                <c:ptCount val="3"/>
                <c:pt idx="0">
                  <c:v>14</c:v>
                </c:pt>
                <c:pt idx="1">
                  <c:v>14</c:v>
                </c:pt>
                <c:pt idx="2">
                  <c:v>25</c:v>
                </c:pt>
              </c:numCache>
            </c:numRef>
          </c:val>
          <c:extLst>
            <c:ext xmlns:c16="http://schemas.microsoft.com/office/drawing/2014/chart" uri="{C3380CC4-5D6E-409C-BE32-E72D297353CC}">
              <c16:uniqueId val="{00000001-B4F4-467E-AE2C-632B69731C5D}"/>
            </c:ext>
          </c:extLst>
        </c:ser>
        <c:ser>
          <c:idx val="2"/>
          <c:order val="2"/>
          <c:tx>
            <c:strRef>
              <c:f>Sheet1!$D$1</c:f>
              <c:strCache>
                <c:ptCount val="1"/>
                <c:pt idx="0">
                  <c:v>No sample received</c:v>
                </c:pt>
              </c:strCache>
            </c:strRef>
          </c:tx>
          <c:spPr>
            <a:solidFill>
              <a:schemeClr val="accent5"/>
            </a:solidFill>
            <a:ln>
              <a:noFill/>
            </a:ln>
            <a:effectLst/>
          </c:spPr>
          <c:invertIfNegative val="0"/>
          <c:dLbls>
            <c:numFmt formatCode="General" sourceLinked="0"/>
            <c:spPr>
              <a:noFill/>
              <a:ln>
                <a:noFill/>
              </a:ln>
              <a:effectLst/>
            </c:spPr>
            <c:txPr>
              <a:bodyPr rot="0" spcFirstLastPara="1" vertOverflow="ellipsis" vert="horz" wrap="square" anchor="ctr" anchorCtr="1"/>
              <a:lstStyle/>
              <a:p>
                <a:pPr>
                  <a:defRPr sz="2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New – TAT to repeat serology sample </c:v>
                </c:pt>
                <c:pt idx="1">
                  <c:v>New – TAT to HBV DNA viral load sample </c:v>
                </c:pt>
                <c:pt idx="2">
                  <c:v>Known – TAT to HBV DNA viral load sample </c:v>
                </c:pt>
              </c:strCache>
            </c:strRef>
          </c:cat>
          <c:val>
            <c:numRef>
              <c:f>Sheet1!$D$2:$D$4</c:f>
              <c:numCache>
                <c:formatCode>General</c:formatCode>
                <c:ptCount val="3"/>
                <c:pt idx="0">
                  <c:v>0</c:v>
                </c:pt>
                <c:pt idx="1">
                  <c:v>0</c:v>
                </c:pt>
                <c:pt idx="2">
                  <c:v>6</c:v>
                </c:pt>
              </c:numCache>
            </c:numRef>
          </c:val>
          <c:extLst>
            <c:ext xmlns:c16="http://schemas.microsoft.com/office/drawing/2014/chart" uri="{C3380CC4-5D6E-409C-BE32-E72D297353CC}">
              <c16:uniqueId val="{00000002-B4F4-467E-AE2C-632B69731C5D}"/>
            </c:ext>
          </c:extLst>
        </c:ser>
        <c:dLbls>
          <c:dLblPos val="outEnd"/>
          <c:showLegendKey val="0"/>
          <c:showVal val="1"/>
          <c:showCatName val="0"/>
          <c:showSerName val="0"/>
          <c:showPercent val="0"/>
          <c:showBubbleSize val="0"/>
        </c:dLbls>
        <c:gapWidth val="219"/>
        <c:overlap val="-27"/>
        <c:axId val="580379503"/>
        <c:axId val="468983807"/>
      </c:barChart>
      <c:catAx>
        <c:axId val="5803795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468983807"/>
        <c:crosses val="autoZero"/>
        <c:auto val="1"/>
        <c:lblAlgn val="ctr"/>
        <c:lblOffset val="100"/>
        <c:noMultiLvlLbl val="0"/>
      </c:catAx>
      <c:valAx>
        <c:axId val="46898380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a:t>% of samples</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580379503"/>
        <c:crosses val="autoZero"/>
        <c:crossBetween val="between"/>
      </c:valAx>
      <c:spPr>
        <a:noFill/>
        <a:ln>
          <a:noFill/>
        </a:ln>
        <a:effectLst/>
      </c:spPr>
    </c:plotArea>
    <c:legend>
      <c:legendPos val="b"/>
      <c:layout>
        <c:manualLayout>
          <c:xMode val="edge"/>
          <c:yMode val="edge"/>
          <c:x val="3.5363134254924053E-3"/>
          <c:y val="0.31692589712254199"/>
          <c:w val="0.18333010741862016"/>
          <c:h val="0.43395247750249971"/>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Sheet1!$C$1</c:f>
              <c:strCache>
                <c:ptCount val="1"/>
                <c:pt idx="0">
                  <c:v>Known to services </c:v>
                </c:pt>
              </c:strCache>
            </c:strRef>
          </c:tx>
          <c:spPr>
            <a:solidFill>
              <a:schemeClr val="accent1">
                <a:lumMod val="60000"/>
                <a:lumOff val="40000"/>
              </a:schemeClr>
            </a:solidFill>
            <a:ln>
              <a:solidFill>
                <a:schemeClr val="accent5">
                  <a:lumMod val="60000"/>
                  <a:lumOff val="40000"/>
                </a:schemeClr>
              </a:solidFill>
            </a:ln>
            <a:effectLst/>
          </c:spPr>
          <c:invertIfNegative val="0"/>
          <c:cat>
            <c:strRef>
              <c:f>Sheet1!$B$2:$B$5</c:f>
              <c:strCache>
                <c:ptCount val="4"/>
                <c:pt idx="0">
                  <c:v>2017 - New diagnosis </c:v>
                </c:pt>
                <c:pt idx="1">
                  <c:v>2017 - Previously known </c:v>
                </c:pt>
                <c:pt idx="2">
                  <c:v>2021 - New diagnosis </c:v>
                </c:pt>
                <c:pt idx="3">
                  <c:v>2021 - Previously known </c:v>
                </c:pt>
              </c:strCache>
            </c:strRef>
          </c:cat>
          <c:val>
            <c:numRef>
              <c:f>Sheet1!$C$2:$C$5</c:f>
              <c:numCache>
                <c:formatCode>General</c:formatCode>
                <c:ptCount val="4"/>
                <c:pt idx="0">
                  <c:v>0</c:v>
                </c:pt>
                <c:pt idx="2">
                  <c:v>0</c:v>
                </c:pt>
                <c:pt idx="3">
                  <c:v>12</c:v>
                </c:pt>
              </c:numCache>
            </c:numRef>
          </c:val>
          <c:extLst>
            <c:ext xmlns:c16="http://schemas.microsoft.com/office/drawing/2014/chart" uri="{C3380CC4-5D6E-409C-BE32-E72D297353CC}">
              <c16:uniqueId val="{00000000-AC64-4DD5-BA3F-C12CCD1193AD}"/>
            </c:ext>
          </c:extLst>
        </c:ser>
        <c:ser>
          <c:idx val="1"/>
          <c:order val="1"/>
          <c:tx>
            <c:strRef>
              <c:f>Sheet1!$D$1</c:f>
              <c:strCache>
                <c:ptCount val="1"/>
                <c:pt idx="0">
                  <c:v>Evidence of referral </c:v>
                </c:pt>
              </c:strCache>
            </c:strRef>
          </c:tx>
          <c:spPr>
            <a:solidFill>
              <a:schemeClr val="accent1">
                <a:lumMod val="75000"/>
              </a:schemeClr>
            </a:solidFill>
            <a:ln>
              <a:noFill/>
            </a:ln>
            <a:effectLst/>
          </c:spPr>
          <c:invertIfNegative val="0"/>
          <c:cat>
            <c:strRef>
              <c:f>Sheet1!$B$2:$B$5</c:f>
              <c:strCache>
                <c:ptCount val="4"/>
                <c:pt idx="0">
                  <c:v>2017 - New diagnosis </c:v>
                </c:pt>
                <c:pt idx="1">
                  <c:v>2017 - Previously known </c:v>
                </c:pt>
                <c:pt idx="2">
                  <c:v>2021 - New diagnosis </c:v>
                </c:pt>
                <c:pt idx="3">
                  <c:v>2021 - Previously known </c:v>
                </c:pt>
              </c:strCache>
            </c:strRef>
          </c:cat>
          <c:val>
            <c:numRef>
              <c:f>Sheet1!$D$2:$D$5</c:f>
              <c:numCache>
                <c:formatCode>General</c:formatCode>
                <c:ptCount val="4"/>
                <c:pt idx="0">
                  <c:v>25</c:v>
                </c:pt>
                <c:pt idx="1">
                  <c:v>19</c:v>
                </c:pt>
                <c:pt idx="2">
                  <c:v>4</c:v>
                </c:pt>
                <c:pt idx="3">
                  <c:v>2</c:v>
                </c:pt>
              </c:numCache>
            </c:numRef>
          </c:val>
          <c:extLst>
            <c:ext xmlns:c16="http://schemas.microsoft.com/office/drawing/2014/chart" uri="{C3380CC4-5D6E-409C-BE32-E72D297353CC}">
              <c16:uniqueId val="{00000001-AC64-4DD5-BA3F-C12CCD1193AD}"/>
            </c:ext>
          </c:extLst>
        </c:ser>
        <c:ser>
          <c:idx val="2"/>
          <c:order val="2"/>
          <c:tx>
            <c:strRef>
              <c:f>Sheet1!$E$1</c:f>
              <c:strCache>
                <c:ptCount val="1"/>
                <c:pt idx="0">
                  <c:v>No evidence of referral </c:v>
                </c:pt>
              </c:strCache>
            </c:strRef>
          </c:tx>
          <c:spPr>
            <a:solidFill>
              <a:schemeClr val="accent3">
                <a:lumMod val="40000"/>
                <a:lumOff val="60000"/>
              </a:schemeClr>
            </a:solidFill>
            <a:ln>
              <a:noFill/>
            </a:ln>
            <a:effectLst/>
          </c:spPr>
          <c:invertIfNegative val="0"/>
          <c:cat>
            <c:strRef>
              <c:f>Sheet1!$B$2:$B$5</c:f>
              <c:strCache>
                <c:ptCount val="4"/>
                <c:pt idx="0">
                  <c:v>2017 - New diagnosis </c:v>
                </c:pt>
                <c:pt idx="1">
                  <c:v>2017 - Previously known </c:v>
                </c:pt>
                <c:pt idx="2">
                  <c:v>2021 - New diagnosis </c:v>
                </c:pt>
                <c:pt idx="3">
                  <c:v>2021 - Previously known </c:v>
                </c:pt>
              </c:strCache>
            </c:strRef>
          </c:cat>
          <c:val>
            <c:numRef>
              <c:f>Sheet1!$E$2:$E$5</c:f>
              <c:numCache>
                <c:formatCode>General</c:formatCode>
                <c:ptCount val="4"/>
                <c:pt idx="0">
                  <c:v>1</c:v>
                </c:pt>
                <c:pt idx="1">
                  <c:v>14</c:v>
                </c:pt>
                <c:pt idx="2">
                  <c:v>3</c:v>
                </c:pt>
                <c:pt idx="3">
                  <c:v>2</c:v>
                </c:pt>
              </c:numCache>
            </c:numRef>
          </c:val>
          <c:extLst>
            <c:ext xmlns:c16="http://schemas.microsoft.com/office/drawing/2014/chart" uri="{C3380CC4-5D6E-409C-BE32-E72D297353CC}">
              <c16:uniqueId val="{00000002-AC64-4DD5-BA3F-C12CCD1193AD}"/>
            </c:ext>
          </c:extLst>
        </c:ser>
        <c:dLbls>
          <c:showLegendKey val="0"/>
          <c:showVal val="0"/>
          <c:showCatName val="0"/>
          <c:showSerName val="0"/>
          <c:showPercent val="0"/>
          <c:showBubbleSize val="0"/>
        </c:dLbls>
        <c:gapWidth val="150"/>
        <c:overlap val="100"/>
        <c:axId val="1116897472"/>
        <c:axId val="1127451712"/>
      </c:barChart>
      <c:catAx>
        <c:axId val="111689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27451712"/>
        <c:crosses val="autoZero"/>
        <c:auto val="1"/>
        <c:lblAlgn val="ctr"/>
        <c:lblOffset val="100"/>
        <c:noMultiLvlLbl val="0"/>
      </c:catAx>
      <c:valAx>
        <c:axId val="11274517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dirty="0"/>
                  <a:t>% of women</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168974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Reviewed within 6 weeks </c:v>
                </c:pt>
              </c:strCache>
            </c:strRef>
          </c:tx>
          <c:spPr>
            <a:solidFill>
              <a:schemeClr val="accent1">
                <a:lumMod val="75000"/>
              </a:schemeClr>
            </a:solidFill>
            <a:ln>
              <a:noFill/>
            </a:ln>
            <a:effectLst/>
          </c:spPr>
          <c:invertIfNegative val="0"/>
          <c:cat>
            <c:strRef>
              <c:f>Sheet1!$A$2:$A$3</c:f>
              <c:strCache>
                <c:ptCount val="2"/>
                <c:pt idx="0">
                  <c:v>New diagnosis </c:v>
                </c:pt>
                <c:pt idx="1">
                  <c:v>Previously known </c:v>
                </c:pt>
              </c:strCache>
            </c:strRef>
          </c:cat>
          <c:val>
            <c:numRef>
              <c:f>Sheet1!$B$2:$B$3</c:f>
              <c:numCache>
                <c:formatCode>General</c:formatCode>
                <c:ptCount val="2"/>
                <c:pt idx="0">
                  <c:v>3</c:v>
                </c:pt>
                <c:pt idx="1">
                  <c:v>6</c:v>
                </c:pt>
              </c:numCache>
            </c:numRef>
          </c:val>
          <c:extLst>
            <c:ext xmlns:c16="http://schemas.microsoft.com/office/drawing/2014/chart" uri="{C3380CC4-5D6E-409C-BE32-E72D297353CC}">
              <c16:uniqueId val="{00000000-0015-4B6E-8235-AC99200BE465}"/>
            </c:ext>
          </c:extLst>
        </c:ser>
        <c:ser>
          <c:idx val="1"/>
          <c:order val="1"/>
          <c:tx>
            <c:strRef>
              <c:f>Sheet1!$C$1</c:f>
              <c:strCache>
                <c:ptCount val="1"/>
                <c:pt idx="0">
                  <c:v>Reviewed after 6 weeks </c:v>
                </c:pt>
              </c:strCache>
            </c:strRef>
          </c:tx>
          <c:spPr>
            <a:solidFill>
              <a:schemeClr val="accent5">
                <a:lumMod val="60000"/>
                <a:lumOff val="40000"/>
              </a:schemeClr>
            </a:solidFill>
            <a:ln>
              <a:noFill/>
            </a:ln>
            <a:effectLst/>
          </c:spPr>
          <c:invertIfNegative val="0"/>
          <c:cat>
            <c:strRef>
              <c:f>Sheet1!$A$2:$A$3</c:f>
              <c:strCache>
                <c:ptCount val="2"/>
                <c:pt idx="0">
                  <c:v>New diagnosis </c:v>
                </c:pt>
                <c:pt idx="1">
                  <c:v>Previously known </c:v>
                </c:pt>
              </c:strCache>
            </c:strRef>
          </c:cat>
          <c:val>
            <c:numRef>
              <c:f>Sheet1!$C$2:$C$3</c:f>
              <c:numCache>
                <c:formatCode>General</c:formatCode>
                <c:ptCount val="2"/>
                <c:pt idx="0">
                  <c:v>3</c:v>
                </c:pt>
                <c:pt idx="1">
                  <c:v>5</c:v>
                </c:pt>
              </c:numCache>
            </c:numRef>
          </c:val>
          <c:extLst>
            <c:ext xmlns:c16="http://schemas.microsoft.com/office/drawing/2014/chart" uri="{C3380CC4-5D6E-409C-BE32-E72D297353CC}">
              <c16:uniqueId val="{00000001-0015-4B6E-8235-AC99200BE465}"/>
            </c:ext>
          </c:extLst>
        </c:ser>
        <c:ser>
          <c:idx val="2"/>
          <c:order val="2"/>
          <c:tx>
            <c:strRef>
              <c:f>Sheet1!$D$1</c:f>
              <c:strCache>
                <c:ptCount val="1"/>
                <c:pt idx="0">
                  <c:v>Reviewed earlier in pregnancy </c:v>
                </c:pt>
              </c:strCache>
            </c:strRef>
          </c:tx>
          <c:spPr>
            <a:solidFill>
              <a:schemeClr val="accent5">
                <a:lumMod val="20000"/>
                <a:lumOff val="80000"/>
              </a:schemeClr>
            </a:solidFill>
            <a:ln>
              <a:noFill/>
            </a:ln>
            <a:effectLst/>
          </c:spPr>
          <c:invertIfNegative val="0"/>
          <c:cat>
            <c:strRef>
              <c:f>Sheet1!$A$2:$A$3</c:f>
              <c:strCache>
                <c:ptCount val="2"/>
                <c:pt idx="0">
                  <c:v>New diagnosis </c:v>
                </c:pt>
                <c:pt idx="1">
                  <c:v>Previously known </c:v>
                </c:pt>
              </c:strCache>
            </c:strRef>
          </c:cat>
          <c:val>
            <c:numRef>
              <c:f>Sheet1!$D$2:$D$3</c:f>
              <c:numCache>
                <c:formatCode>General</c:formatCode>
                <c:ptCount val="2"/>
                <c:pt idx="0">
                  <c:v>0</c:v>
                </c:pt>
                <c:pt idx="1">
                  <c:v>2</c:v>
                </c:pt>
              </c:numCache>
            </c:numRef>
          </c:val>
          <c:extLst>
            <c:ext xmlns:c16="http://schemas.microsoft.com/office/drawing/2014/chart" uri="{C3380CC4-5D6E-409C-BE32-E72D297353CC}">
              <c16:uniqueId val="{00000002-0015-4B6E-8235-AC99200BE465}"/>
            </c:ext>
          </c:extLst>
        </c:ser>
        <c:ser>
          <c:idx val="3"/>
          <c:order val="3"/>
          <c:tx>
            <c:strRef>
              <c:f>Sheet1!$E$1</c:f>
              <c:strCache>
                <c:ptCount val="1"/>
                <c:pt idx="0">
                  <c:v>No evidence of review </c:v>
                </c:pt>
              </c:strCache>
            </c:strRef>
          </c:tx>
          <c:spPr>
            <a:solidFill>
              <a:schemeClr val="accent3">
                <a:lumMod val="60000"/>
                <a:lumOff val="40000"/>
              </a:schemeClr>
            </a:solidFill>
            <a:ln>
              <a:noFill/>
            </a:ln>
            <a:effectLst/>
          </c:spPr>
          <c:invertIfNegative val="0"/>
          <c:cat>
            <c:strRef>
              <c:f>Sheet1!$A$2:$A$3</c:f>
              <c:strCache>
                <c:ptCount val="2"/>
                <c:pt idx="0">
                  <c:v>New diagnosis </c:v>
                </c:pt>
                <c:pt idx="1">
                  <c:v>Previously known </c:v>
                </c:pt>
              </c:strCache>
            </c:strRef>
          </c:cat>
          <c:val>
            <c:numRef>
              <c:f>Sheet1!$E$2:$E$3</c:f>
              <c:numCache>
                <c:formatCode>General</c:formatCode>
                <c:ptCount val="2"/>
                <c:pt idx="0">
                  <c:v>0</c:v>
                </c:pt>
                <c:pt idx="1">
                  <c:v>3</c:v>
                </c:pt>
              </c:numCache>
            </c:numRef>
          </c:val>
          <c:extLst>
            <c:ext xmlns:c16="http://schemas.microsoft.com/office/drawing/2014/chart" uri="{C3380CC4-5D6E-409C-BE32-E72D297353CC}">
              <c16:uniqueId val="{00000003-0015-4B6E-8235-AC99200BE465}"/>
            </c:ext>
          </c:extLst>
        </c:ser>
        <c:dLbls>
          <c:showLegendKey val="0"/>
          <c:showVal val="0"/>
          <c:showCatName val="0"/>
          <c:showSerName val="0"/>
          <c:showPercent val="0"/>
          <c:showBubbleSize val="0"/>
        </c:dLbls>
        <c:gapWidth val="150"/>
        <c:overlap val="100"/>
        <c:axId val="1134140432"/>
        <c:axId val="1166758256"/>
      </c:barChart>
      <c:catAx>
        <c:axId val="1134140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66758256"/>
        <c:crosses val="autoZero"/>
        <c:auto val="1"/>
        <c:lblAlgn val="ctr"/>
        <c:lblOffset val="100"/>
        <c:noMultiLvlLbl val="0"/>
      </c:catAx>
      <c:valAx>
        <c:axId val="1166758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dirty="0"/>
                  <a:t>% of women</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341404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Yes</c:v>
                </c:pt>
              </c:strCache>
            </c:strRef>
          </c:tx>
          <c:spPr>
            <a:solidFill>
              <a:schemeClr val="accent1"/>
            </a:solidFill>
            <a:ln>
              <a:noFill/>
            </a:ln>
            <a:effectLst/>
          </c:spPr>
          <c:invertIfNegative val="0"/>
          <c:cat>
            <c:strRef>
              <c:f>Sheet1!$A$2:$A$3</c:f>
              <c:strCache>
                <c:ptCount val="2"/>
                <c:pt idx="0">
                  <c:v>HBIG indicated</c:v>
                </c:pt>
                <c:pt idx="1">
                  <c:v>HBIG given on time</c:v>
                </c:pt>
              </c:strCache>
            </c:strRef>
          </c:cat>
          <c:val>
            <c:numRef>
              <c:f>Sheet1!$B$2:$B$3</c:f>
              <c:numCache>
                <c:formatCode>General</c:formatCode>
                <c:ptCount val="2"/>
                <c:pt idx="0">
                  <c:v>2</c:v>
                </c:pt>
                <c:pt idx="1">
                  <c:v>2</c:v>
                </c:pt>
              </c:numCache>
            </c:numRef>
          </c:val>
          <c:extLst>
            <c:ext xmlns:c16="http://schemas.microsoft.com/office/drawing/2014/chart" uri="{C3380CC4-5D6E-409C-BE32-E72D297353CC}">
              <c16:uniqueId val="{00000000-E4DA-41ED-944B-6EB1EC2A18CA}"/>
            </c:ext>
          </c:extLst>
        </c:ser>
        <c:ser>
          <c:idx val="1"/>
          <c:order val="1"/>
          <c:tx>
            <c:strRef>
              <c:f>Sheet1!$C$1</c:f>
              <c:strCache>
                <c:ptCount val="1"/>
                <c:pt idx="0">
                  <c:v>No </c:v>
                </c:pt>
              </c:strCache>
            </c:strRef>
          </c:tx>
          <c:spPr>
            <a:solidFill>
              <a:schemeClr val="accent3">
                <a:lumMod val="60000"/>
                <a:lumOff val="40000"/>
              </a:schemeClr>
            </a:solidFill>
            <a:ln>
              <a:noFill/>
            </a:ln>
            <a:effectLst/>
          </c:spPr>
          <c:invertIfNegative val="0"/>
          <c:cat>
            <c:strRef>
              <c:f>Sheet1!$A$2:$A$3</c:f>
              <c:strCache>
                <c:ptCount val="2"/>
                <c:pt idx="0">
                  <c:v>HBIG indicated</c:v>
                </c:pt>
                <c:pt idx="1">
                  <c:v>HBIG given on time</c:v>
                </c:pt>
              </c:strCache>
            </c:strRef>
          </c:cat>
          <c:val>
            <c:numRef>
              <c:f>Sheet1!$C$2:$C$3</c:f>
              <c:numCache>
                <c:formatCode>General</c:formatCode>
                <c:ptCount val="2"/>
                <c:pt idx="0">
                  <c:v>17</c:v>
                </c:pt>
              </c:numCache>
            </c:numRef>
          </c:val>
          <c:extLst>
            <c:ext xmlns:c16="http://schemas.microsoft.com/office/drawing/2014/chart" uri="{C3380CC4-5D6E-409C-BE32-E72D297353CC}">
              <c16:uniqueId val="{00000001-E4DA-41ED-944B-6EB1EC2A18CA}"/>
            </c:ext>
          </c:extLst>
        </c:ser>
        <c:dLbls>
          <c:showLegendKey val="0"/>
          <c:showVal val="0"/>
          <c:showCatName val="0"/>
          <c:showSerName val="0"/>
          <c:showPercent val="0"/>
          <c:showBubbleSize val="0"/>
        </c:dLbls>
        <c:gapWidth val="150"/>
        <c:overlap val="100"/>
        <c:axId val="1180448880"/>
        <c:axId val="1127450752"/>
      </c:barChart>
      <c:catAx>
        <c:axId val="1180448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27450752"/>
        <c:crosses val="autoZero"/>
        <c:auto val="1"/>
        <c:lblAlgn val="ctr"/>
        <c:lblOffset val="100"/>
        <c:noMultiLvlLbl val="0"/>
      </c:catAx>
      <c:valAx>
        <c:axId val="11274507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a:t>Number of babies</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1804488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Vaccine given on time </c:v>
                </c:pt>
              </c:strCache>
            </c:strRef>
          </c:tx>
          <c:spPr>
            <a:solidFill>
              <a:schemeClr val="accent1"/>
            </a:solidFill>
            <a:ln>
              <a:noFill/>
            </a:ln>
            <a:effectLst/>
          </c:spPr>
          <c:invertIfNegative val="0"/>
          <c:cat>
            <c:strRef>
              <c:f>Sheet1!$A$2:$A$7</c:f>
              <c:strCache>
                <c:ptCount val="6"/>
                <c:pt idx="0">
                  <c:v>Dose 1 (at birth) </c:v>
                </c:pt>
                <c:pt idx="1">
                  <c:v>Dose 2 (at 4 weeks) </c:v>
                </c:pt>
                <c:pt idx="2">
                  <c:v>Dose 3 (at 8 weeks) </c:v>
                </c:pt>
                <c:pt idx="3">
                  <c:v>Dose 4 (at 12 weeks) </c:v>
                </c:pt>
                <c:pt idx="4">
                  <c:v>Dose 5 (at 16 weeks) </c:v>
                </c:pt>
                <c:pt idx="5">
                  <c:v>Dose 6 (at 12-13 months) </c:v>
                </c:pt>
              </c:strCache>
            </c:strRef>
          </c:cat>
          <c:val>
            <c:numRef>
              <c:f>Sheet1!$B$2:$B$7</c:f>
              <c:numCache>
                <c:formatCode>General</c:formatCode>
                <c:ptCount val="6"/>
                <c:pt idx="0">
                  <c:v>19</c:v>
                </c:pt>
                <c:pt idx="1">
                  <c:v>8</c:v>
                </c:pt>
                <c:pt idx="2">
                  <c:v>12</c:v>
                </c:pt>
                <c:pt idx="3">
                  <c:v>15</c:v>
                </c:pt>
                <c:pt idx="4">
                  <c:v>10</c:v>
                </c:pt>
                <c:pt idx="5">
                  <c:v>8</c:v>
                </c:pt>
              </c:numCache>
            </c:numRef>
          </c:val>
          <c:extLst>
            <c:ext xmlns:c16="http://schemas.microsoft.com/office/drawing/2014/chart" uri="{C3380CC4-5D6E-409C-BE32-E72D297353CC}">
              <c16:uniqueId val="{00000000-87C8-4492-A149-AD1B6E039D05}"/>
            </c:ext>
          </c:extLst>
        </c:ser>
        <c:ser>
          <c:idx val="1"/>
          <c:order val="1"/>
          <c:tx>
            <c:strRef>
              <c:f>Sheet1!$C$1</c:f>
              <c:strCache>
                <c:ptCount val="1"/>
                <c:pt idx="0">
                  <c:v>Vaccine not given on time </c:v>
                </c:pt>
              </c:strCache>
            </c:strRef>
          </c:tx>
          <c:spPr>
            <a:solidFill>
              <a:schemeClr val="accent5">
                <a:lumMod val="60000"/>
                <a:lumOff val="40000"/>
              </a:schemeClr>
            </a:solidFill>
            <a:ln>
              <a:noFill/>
            </a:ln>
            <a:effectLst/>
          </c:spPr>
          <c:invertIfNegative val="0"/>
          <c:cat>
            <c:strRef>
              <c:f>Sheet1!$A$2:$A$7</c:f>
              <c:strCache>
                <c:ptCount val="6"/>
                <c:pt idx="0">
                  <c:v>Dose 1 (at birth) </c:v>
                </c:pt>
                <c:pt idx="1">
                  <c:v>Dose 2 (at 4 weeks) </c:v>
                </c:pt>
                <c:pt idx="2">
                  <c:v>Dose 3 (at 8 weeks) </c:v>
                </c:pt>
                <c:pt idx="3">
                  <c:v>Dose 4 (at 12 weeks) </c:v>
                </c:pt>
                <c:pt idx="4">
                  <c:v>Dose 5 (at 16 weeks) </c:v>
                </c:pt>
                <c:pt idx="5">
                  <c:v>Dose 6 (at 12-13 months) </c:v>
                </c:pt>
              </c:strCache>
            </c:strRef>
          </c:cat>
          <c:val>
            <c:numRef>
              <c:f>Sheet1!$C$2:$C$7</c:f>
              <c:numCache>
                <c:formatCode>General</c:formatCode>
                <c:ptCount val="6"/>
                <c:pt idx="0">
                  <c:v>0</c:v>
                </c:pt>
                <c:pt idx="1">
                  <c:v>5</c:v>
                </c:pt>
                <c:pt idx="2">
                  <c:v>7</c:v>
                </c:pt>
                <c:pt idx="3">
                  <c:v>3</c:v>
                </c:pt>
                <c:pt idx="4">
                  <c:v>8</c:v>
                </c:pt>
                <c:pt idx="5">
                  <c:v>7</c:v>
                </c:pt>
              </c:numCache>
            </c:numRef>
          </c:val>
          <c:extLst>
            <c:ext xmlns:c16="http://schemas.microsoft.com/office/drawing/2014/chart" uri="{C3380CC4-5D6E-409C-BE32-E72D297353CC}">
              <c16:uniqueId val="{00000001-87C8-4492-A149-AD1B6E039D05}"/>
            </c:ext>
          </c:extLst>
        </c:ser>
        <c:ser>
          <c:idx val="2"/>
          <c:order val="2"/>
          <c:tx>
            <c:strRef>
              <c:f>Sheet1!$D$1</c:f>
              <c:strCache>
                <c:ptCount val="1"/>
                <c:pt idx="0">
                  <c:v>Vaccine not given </c:v>
                </c:pt>
              </c:strCache>
            </c:strRef>
          </c:tx>
          <c:spPr>
            <a:solidFill>
              <a:schemeClr val="accent3">
                <a:lumMod val="60000"/>
                <a:lumOff val="40000"/>
              </a:schemeClr>
            </a:solidFill>
            <a:ln>
              <a:noFill/>
            </a:ln>
            <a:effectLst/>
          </c:spPr>
          <c:invertIfNegative val="0"/>
          <c:cat>
            <c:strRef>
              <c:f>Sheet1!$A$2:$A$7</c:f>
              <c:strCache>
                <c:ptCount val="6"/>
                <c:pt idx="0">
                  <c:v>Dose 1 (at birth) </c:v>
                </c:pt>
                <c:pt idx="1">
                  <c:v>Dose 2 (at 4 weeks) </c:v>
                </c:pt>
                <c:pt idx="2">
                  <c:v>Dose 3 (at 8 weeks) </c:v>
                </c:pt>
                <c:pt idx="3">
                  <c:v>Dose 4 (at 12 weeks) </c:v>
                </c:pt>
                <c:pt idx="4">
                  <c:v>Dose 5 (at 16 weeks) </c:v>
                </c:pt>
                <c:pt idx="5">
                  <c:v>Dose 6 (at 12-13 months) </c:v>
                </c:pt>
              </c:strCache>
            </c:strRef>
          </c:cat>
          <c:val>
            <c:numRef>
              <c:f>Sheet1!$D$2:$D$7</c:f>
              <c:numCache>
                <c:formatCode>General</c:formatCode>
                <c:ptCount val="6"/>
                <c:pt idx="0">
                  <c:v>0</c:v>
                </c:pt>
                <c:pt idx="1">
                  <c:v>6</c:v>
                </c:pt>
                <c:pt idx="2">
                  <c:v>0</c:v>
                </c:pt>
                <c:pt idx="3">
                  <c:v>1</c:v>
                </c:pt>
                <c:pt idx="4">
                  <c:v>1</c:v>
                </c:pt>
                <c:pt idx="5">
                  <c:v>4</c:v>
                </c:pt>
              </c:numCache>
            </c:numRef>
          </c:val>
          <c:extLst>
            <c:ext xmlns:c16="http://schemas.microsoft.com/office/drawing/2014/chart" uri="{C3380CC4-5D6E-409C-BE32-E72D297353CC}">
              <c16:uniqueId val="{00000002-87C8-4492-A149-AD1B6E039D05}"/>
            </c:ext>
          </c:extLst>
        </c:ser>
        <c:dLbls>
          <c:showLegendKey val="0"/>
          <c:showVal val="0"/>
          <c:showCatName val="0"/>
          <c:showSerName val="0"/>
          <c:showPercent val="0"/>
          <c:showBubbleSize val="0"/>
        </c:dLbls>
        <c:gapWidth val="219"/>
        <c:overlap val="100"/>
        <c:axId val="1044074959"/>
        <c:axId val="685139583"/>
      </c:barChart>
      <c:catAx>
        <c:axId val="1044074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685139583"/>
        <c:crosses val="autoZero"/>
        <c:auto val="1"/>
        <c:lblAlgn val="ctr"/>
        <c:lblOffset val="100"/>
        <c:noMultiLvlLbl val="0"/>
      </c:catAx>
      <c:valAx>
        <c:axId val="685139583"/>
        <c:scaling>
          <c:orientation val="minMax"/>
          <c:max val="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a:t>Number of babies</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0440749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03696135864784E-2"/>
          <c:y val="9.2480705125187426E-2"/>
          <c:w val="0.93689608812234071"/>
          <c:h val="0.89374189812769433"/>
        </c:manualLayout>
      </c:layout>
      <c:pieChart>
        <c:varyColors val="1"/>
        <c:ser>
          <c:idx val="0"/>
          <c:order val="0"/>
          <c:tx>
            <c:strRef>
              <c:f>Sheet1!$B$1</c:f>
              <c:strCache>
                <c:ptCount val="1"/>
                <c:pt idx="0">
                  <c:v>2021-2023</c:v>
                </c:pt>
              </c:strCache>
            </c:strRef>
          </c:tx>
          <c:dPt>
            <c:idx val="0"/>
            <c:bubble3D val="0"/>
            <c:spPr>
              <a:solidFill>
                <a:srgbClr val="0070C0"/>
              </a:solidFill>
              <a:ln>
                <a:noFill/>
              </a:ln>
              <a:effectLst/>
            </c:spPr>
            <c:extLst>
              <c:ext xmlns:c16="http://schemas.microsoft.com/office/drawing/2014/chart" uri="{C3380CC4-5D6E-409C-BE32-E72D297353CC}">
                <c16:uniqueId val="{0000000C-73C2-4024-B001-A521C58CF0B3}"/>
              </c:ext>
            </c:extLst>
          </c:dPt>
          <c:dPt>
            <c:idx val="1"/>
            <c:bubble3D val="0"/>
            <c:spPr>
              <a:solidFill>
                <a:schemeClr val="accent3">
                  <a:lumMod val="60000"/>
                  <a:lumOff val="40000"/>
                </a:schemeClr>
              </a:solidFill>
              <a:ln>
                <a:noFill/>
              </a:ln>
              <a:effectLst/>
            </c:spPr>
            <c:extLst>
              <c:ext xmlns:c16="http://schemas.microsoft.com/office/drawing/2014/chart" uri="{C3380CC4-5D6E-409C-BE32-E72D297353CC}">
                <c16:uniqueId val="{00000007-73C2-4024-B001-A521C58CF0B3}"/>
              </c:ext>
            </c:extLst>
          </c:dPt>
          <c:dPt>
            <c:idx val="2"/>
            <c:bubble3D val="0"/>
            <c:spPr>
              <a:solidFill>
                <a:schemeClr val="accent4"/>
              </a:solidFill>
              <a:ln>
                <a:noFill/>
              </a:ln>
              <a:effectLst/>
            </c:spPr>
            <c:extLst>
              <c:ext xmlns:c16="http://schemas.microsoft.com/office/drawing/2014/chart" uri="{C3380CC4-5D6E-409C-BE32-E72D297353CC}">
                <c16:uniqueId val="{00000008-73C2-4024-B001-A521C58CF0B3}"/>
              </c:ext>
            </c:extLst>
          </c:dPt>
          <c:dPt>
            <c:idx val="3"/>
            <c:bubble3D val="0"/>
            <c:spPr>
              <a:solidFill>
                <a:schemeClr val="accent6">
                  <a:lumMod val="60000"/>
                </a:schemeClr>
              </a:solidFill>
              <a:ln>
                <a:noFill/>
              </a:ln>
              <a:effectLst/>
            </c:spPr>
            <c:extLst>
              <c:ext xmlns:c16="http://schemas.microsoft.com/office/drawing/2014/chart" uri="{C3380CC4-5D6E-409C-BE32-E72D297353CC}">
                <c16:uniqueId val="{00000009-73C2-4024-B001-A521C58CF0B3}"/>
              </c:ext>
            </c:extLst>
          </c:dPt>
          <c:dPt>
            <c:idx val="4"/>
            <c:bubble3D val="0"/>
            <c:spPr>
              <a:solidFill>
                <a:schemeClr val="accent5">
                  <a:lumMod val="60000"/>
                </a:schemeClr>
              </a:solidFill>
              <a:ln>
                <a:noFill/>
              </a:ln>
              <a:effectLst/>
            </c:spPr>
            <c:extLst>
              <c:ext xmlns:c16="http://schemas.microsoft.com/office/drawing/2014/chart" uri="{C3380CC4-5D6E-409C-BE32-E72D297353CC}">
                <c16:uniqueId val="{0000000A-73C2-4024-B001-A521C58CF0B3}"/>
              </c:ext>
            </c:extLst>
          </c:dPt>
          <c:dPt>
            <c:idx val="5"/>
            <c:bubble3D val="0"/>
            <c:spPr>
              <a:solidFill>
                <a:schemeClr val="accent4">
                  <a:lumMod val="60000"/>
                </a:schemeClr>
              </a:solidFill>
              <a:ln>
                <a:noFill/>
              </a:ln>
              <a:effectLst/>
            </c:spPr>
            <c:extLst>
              <c:ext xmlns:c16="http://schemas.microsoft.com/office/drawing/2014/chart" uri="{C3380CC4-5D6E-409C-BE32-E72D297353CC}">
                <c16:uniqueId val="{0000000B-73C2-4024-B001-A521C58CF0B3}"/>
              </c:ext>
            </c:extLst>
          </c:dPt>
          <c:dPt>
            <c:idx val="6"/>
            <c:bubble3D val="0"/>
            <c:spPr>
              <a:solidFill>
                <a:schemeClr val="accent6">
                  <a:lumMod val="80000"/>
                  <a:lumOff val="20000"/>
                </a:schemeClr>
              </a:solidFill>
              <a:ln>
                <a:noFill/>
              </a:ln>
              <a:effectLst/>
            </c:spPr>
            <c:extLst>
              <c:ext xmlns:c16="http://schemas.microsoft.com/office/drawing/2014/chart" uri="{C3380CC4-5D6E-409C-BE32-E72D297353CC}">
                <c16:uniqueId val="{0000000D-77B6-4EAF-9B28-2E9DD7D3D370}"/>
              </c:ext>
            </c:extLst>
          </c:dPt>
          <c:dLbls>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2000" b="1" i="0" u="none" strike="noStrike" kern="1200" baseline="0">
                    <a:solidFill>
                      <a:schemeClr val="dk1">
                        <a:lumMod val="65000"/>
                        <a:lumOff val="35000"/>
                      </a:schemeClr>
                    </a:solidFill>
                    <a:latin typeface="+mn-lt"/>
                    <a:ea typeface="+mn-ea"/>
                    <a:cs typeface="+mn-cs"/>
                  </a:defRPr>
                </a:pPr>
                <a:endParaRPr lang="en-US"/>
              </a:p>
            </c:txPr>
            <c:dLblPos val="in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Sheet1!$A$2:$A$8</c:f>
              <c:strCache>
                <c:ptCount val="2"/>
                <c:pt idx="0">
                  <c:v>Yes </c:v>
                </c:pt>
                <c:pt idx="1">
                  <c:v>No</c:v>
                </c:pt>
              </c:strCache>
            </c:strRef>
          </c:cat>
          <c:val>
            <c:numRef>
              <c:f>Sheet1!$B$2:$B$8</c:f>
              <c:numCache>
                <c:formatCode>0%</c:formatCode>
                <c:ptCount val="7"/>
                <c:pt idx="0">
                  <c:v>0.84</c:v>
                </c:pt>
                <c:pt idx="1">
                  <c:v>0.16</c:v>
                </c:pt>
              </c:numCache>
            </c:numRef>
          </c:val>
          <c:extLst>
            <c:ext xmlns:c16="http://schemas.microsoft.com/office/drawing/2014/chart" uri="{C3380CC4-5D6E-409C-BE32-E72D297353CC}">
              <c16:uniqueId val="{00000000-73C2-4024-B001-A521C58CF0B3}"/>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40355990979795"/>
          <c:y val="8.6822667139704379E-2"/>
          <c:w val="0.93689608812234071"/>
          <c:h val="0.89374189812769433"/>
        </c:manualLayout>
      </c:layout>
      <c:pieChart>
        <c:varyColors val="1"/>
        <c:ser>
          <c:idx val="0"/>
          <c:order val="0"/>
          <c:tx>
            <c:strRef>
              <c:f>Sheet1!$B$1</c:f>
              <c:strCache>
                <c:ptCount val="1"/>
                <c:pt idx="0">
                  <c:v>2021-2023</c:v>
                </c:pt>
              </c:strCache>
            </c:strRef>
          </c:tx>
          <c:spPr>
            <a:solidFill>
              <a:srgbClr val="0070C0"/>
            </a:solidFill>
          </c:spPr>
          <c:dPt>
            <c:idx val="0"/>
            <c:bubble3D val="0"/>
            <c:spPr>
              <a:solidFill>
                <a:srgbClr val="0070C0"/>
              </a:solidFill>
              <a:ln>
                <a:noFill/>
              </a:ln>
              <a:effectLst/>
            </c:spPr>
            <c:extLst>
              <c:ext xmlns:c16="http://schemas.microsoft.com/office/drawing/2014/chart" uri="{C3380CC4-5D6E-409C-BE32-E72D297353CC}">
                <c16:uniqueId val="{00000001-9573-4688-BE4C-0AC1E98BA41E}"/>
              </c:ext>
            </c:extLst>
          </c:dPt>
          <c:dPt>
            <c:idx val="1"/>
            <c:bubble3D val="0"/>
            <c:spPr>
              <a:solidFill>
                <a:srgbClr val="0070C0"/>
              </a:solidFill>
              <a:ln>
                <a:noFill/>
              </a:ln>
              <a:effectLst/>
            </c:spPr>
            <c:extLst>
              <c:ext xmlns:c16="http://schemas.microsoft.com/office/drawing/2014/chart" uri="{C3380CC4-5D6E-409C-BE32-E72D297353CC}">
                <c16:uniqueId val="{00000003-9573-4688-BE4C-0AC1E98BA41E}"/>
              </c:ext>
            </c:extLst>
          </c:dPt>
          <c:dPt>
            <c:idx val="2"/>
            <c:bubble3D val="0"/>
            <c:spPr>
              <a:solidFill>
                <a:srgbClr val="0070C0"/>
              </a:solidFill>
              <a:ln>
                <a:noFill/>
              </a:ln>
              <a:effectLst/>
            </c:spPr>
            <c:extLst>
              <c:ext xmlns:c16="http://schemas.microsoft.com/office/drawing/2014/chart" uri="{C3380CC4-5D6E-409C-BE32-E72D297353CC}">
                <c16:uniqueId val="{00000005-9573-4688-BE4C-0AC1E98BA41E}"/>
              </c:ext>
            </c:extLst>
          </c:dPt>
          <c:dPt>
            <c:idx val="3"/>
            <c:bubble3D val="0"/>
            <c:spPr>
              <a:solidFill>
                <a:srgbClr val="0070C0"/>
              </a:solidFill>
              <a:ln>
                <a:noFill/>
              </a:ln>
              <a:effectLst/>
            </c:spPr>
            <c:extLst>
              <c:ext xmlns:c16="http://schemas.microsoft.com/office/drawing/2014/chart" uri="{C3380CC4-5D6E-409C-BE32-E72D297353CC}">
                <c16:uniqueId val="{00000007-9573-4688-BE4C-0AC1E98BA41E}"/>
              </c:ext>
            </c:extLst>
          </c:dPt>
          <c:dPt>
            <c:idx val="4"/>
            <c:bubble3D val="0"/>
            <c:spPr>
              <a:solidFill>
                <a:srgbClr val="0070C0"/>
              </a:solidFill>
              <a:ln>
                <a:noFill/>
              </a:ln>
              <a:effectLst/>
            </c:spPr>
            <c:extLst>
              <c:ext xmlns:c16="http://schemas.microsoft.com/office/drawing/2014/chart" uri="{C3380CC4-5D6E-409C-BE32-E72D297353CC}">
                <c16:uniqueId val="{00000009-9573-4688-BE4C-0AC1E98BA41E}"/>
              </c:ext>
            </c:extLst>
          </c:dPt>
          <c:dPt>
            <c:idx val="5"/>
            <c:bubble3D val="0"/>
            <c:spPr>
              <a:solidFill>
                <a:srgbClr val="0070C0"/>
              </a:solidFill>
              <a:ln>
                <a:noFill/>
              </a:ln>
              <a:effectLst/>
            </c:spPr>
            <c:extLst>
              <c:ext xmlns:c16="http://schemas.microsoft.com/office/drawing/2014/chart" uri="{C3380CC4-5D6E-409C-BE32-E72D297353CC}">
                <c16:uniqueId val="{0000000B-9573-4688-BE4C-0AC1E98BA41E}"/>
              </c:ext>
            </c:extLst>
          </c:dPt>
          <c:dPt>
            <c:idx val="6"/>
            <c:bubble3D val="0"/>
            <c:spPr>
              <a:solidFill>
                <a:srgbClr val="0070C0"/>
              </a:solidFill>
              <a:ln>
                <a:noFill/>
              </a:ln>
              <a:effectLst/>
            </c:spPr>
            <c:extLst>
              <c:ext xmlns:c16="http://schemas.microsoft.com/office/drawing/2014/chart" uri="{C3380CC4-5D6E-409C-BE32-E72D297353CC}">
                <c16:uniqueId val="{0000000D-9573-4688-BE4C-0AC1E98BA41E}"/>
              </c:ext>
            </c:extLst>
          </c:dPt>
          <c:dLbls>
            <c:dLbl>
              <c:idx val="0"/>
              <c:layout>
                <c:manualLayout>
                  <c:x val="0.25445645988444021"/>
                  <c:y val="1.5285612856844359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573-4688-BE4C-0AC1E98BA41E}"/>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2000" b="1" i="0" u="none" strike="noStrike" kern="1200" baseline="0">
                    <a:solidFill>
                      <a:schemeClr val="dk1">
                        <a:lumMod val="65000"/>
                        <a:lumOff val="35000"/>
                      </a:schemeClr>
                    </a:solidFill>
                    <a:latin typeface="+mn-lt"/>
                    <a:ea typeface="+mn-ea"/>
                    <a:cs typeface="+mn-cs"/>
                  </a:defRPr>
                </a:pPr>
                <a:endParaRPr lang="en-US"/>
              </a:p>
            </c:txPr>
            <c:dLblPos val="in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Sheet1!$A$2:$A$8</c:f>
              <c:strCache>
                <c:ptCount val="2"/>
                <c:pt idx="0">
                  <c:v>Hepatitis B positive</c:v>
                </c:pt>
                <c:pt idx="1">
                  <c:v>Hepatitis B negative</c:v>
                </c:pt>
              </c:strCache>
            </c:strRef>
          </c:cat>
          <c:val>
            <c:numRef>
              <c:f>Sheet1!$B$2:$B$8</c:f>
              <c:numCache>
                <c:formatCode>0%</c:formatCode>
                <c:ptCount val="7"/>
                <c:pt idx="0">
                  <c:v>0</c:v>
                </c:pt>
                <c:pt idx="1">
                  <c:v>1</c:v>
                </c:pt>
              </c:numCache>
            </c:numRef>
          </c:val>
          <c:extLst>
            <c:ext xmlns:c16="http://schemas.microsoft.com/office/drawing/2014/chart" uri="{C3380CC4-5D6E-409C-BE32-E72D297353CC}">
              <c16:uniqueId val="{0000000E-9573-4688-BE4C-0AC1E98BA41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TAT: sample receipt to result reporting </c:v>
                </c:pt>
                <c:pt idx="1">
                  <c:v>TAT: informing ANC of reactive result to repeat sample </c:v>
                </c:pt>
              </c:strCache>
            </c:strRef>
          </c:cat>
          <c:val>
            <c:numRef>
              <c:f>Sheet1!$B$2:$B$3</c:f>
              <c:numCache>
                <c:formatCode>General</c:formatCode>
                <c:ptCount val="2"/>
                <c:pt idx="0">
                  <c:v>6</c:v>
                </c:pt>
                <c:pt idx="1">
                  <c:v>24</c:v>
                </c:pt>
              </c:numCache>
            </c:numRef>
          </c:val>
          <c:extLst>
            <c:ext xmlns:c16="http://schemas.microsoft.com/office/drawing/2014/chart" uri="{C3380CC4-5D6E-409C-BE32-E72D297353CC}">
              <c16:uniqueId val="{00000000-62B3-4C09-8FA6-23FFBEAEC1AF}"/>
            </c:ext>
          </c:extLst>
        </c:ser>
        <c:dLbls>
          <c:showLegendKey val="0"/>
          <c:showVal val="0"/>
          <c:showCatName val="0"/>
          <c:showSerName val="0"/>
          <c:showPercent val="0"/>
          <c:showBubbleSize val="0"/>
        </c:dLbls>
        <c:gapWidth val="219"/>
        <c:axId val="473240895"/>
        <c:axId val="579719759"/>
      </c:barChart>
      <c:catAx>
        <c:axId val="4732408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579719759"/>
        <c:crosses val="autoZero"/>
        <c:auto val="1"/>
        <c:lblAlgn val="ctr"/>
        <c:lblOffset val="100"/>
        <c:noMultiLvlLbl val="0"/>
      </c:catAx>
      <c:valAx>
        <c:axId val="5797197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GB"/>
                  <a:t>Days</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47324089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661EAA-8027-4040-813E-E66C225220A5}" type="doc">
      <dgm:prSet loTypeId="urn:microsoft.com/office/officeart/2005/8/layout/hList1" loCatId="list" qsTypeId="urn:microsoft.com/office/officeart/2005/8/quickstyle/simple1" qsCatId="simple" csTypeId="urn:microsoft.com/office/officeart/2005/8/colors/accent5_2" csCatId="accent5" phldr="1"/>
      <dgm:spPr/>
      <dgm:t>
        <a:bodyPr/>
        <a:lstStyle/>
        <a:p>
          <a:endParaRPr lang="en-GB"/>
        </a:p>
      </dgm:t>
    </dgm:pt>
    <dgm:pt modelId="{C8FF900F-A013-4F2D-A2ED-785BDC305601}">
      <dgm:prSet phldrT="[Text]"/>
      <dgm:spPr/>
      <dgm:t>
        <a:bodyPr/>
        <a:lstStyle/>
        <a:p>
          <a:r>
            <a:rPr lang="en-GB" dirty="0"/>
            <a:t>Acute hepatitis </a:t>
          </a:r>
        </a:p>
      </dgm:t>
    </dgm:pt>
    <dgm:pt modelId="{AB20E41A-295F-43DB-A0C2-493E78584149}" type="parTrans" cxnId="{BF20CF97-0B5B-48CE-A5FE-BBBC68C49E0C}">
      <dgm:prSet/>
      <dgm:spPr/>
      <dgm:t>
        <a:bodyPr/>
        <a:lstStyle/>
        <a:p>
          <a:endParaRPr lang="en-GB"/>
        </a:p>
      </dgm:t>
    </dgm:pt>
    <dgm:pt modelId="{4DB92934-35DB-49CB-B943-FD795982510F}" type="sibTrans" cxnId="{BF20CF97-0B5B-48CE-A5FE-BBBC68C49E0C}">
      <dgm:prSet/>
      <dgm:spPr/>
      <dgm:t>
        <a:bodyPr/>
        <a:lstStyle/>
        <a:p>
          <a:endParaRPr lang="en-GB"/>
        </a:p>
      </dgm:t>
    </dgm:pt>
    <dgm:pt modelId="{C27FE6E9-B9A1-4402-8DE7-8E9E5206DA04}">
      <dgm:prSet phldrT="[Text]" custT="1"/>
      <dgm:spPr/>
      <dgm:t>
        <a:bodyPr/>
        <a:lstStyle/>
        <a:p>
          <a:pPr>
            <a:buFont typeface="Arial" panose="020B0604020202020204" pitchFamily="34" charset="0"/>
            <a:buChar char="•"/>
          </a:pPr>
          <a:r>
            <a:rPr lang="en-GB" sz="2800"/>
            <a:t>Jaundice, fatigue, nausea, vomiting, abdominal pains</a:t>
          </a:r>
          <a:endParaRPr lang="en-GB" sz="2800" dirty="0"/>
        </a:p>
      </dgm:t>
    </dgm:pt>
    <dgm:pt modelId="{328D1A15-3824-4B61-9DD9-AD663034BCA7}" type="parTrans" cxnId="{C857DAAC-949A-4108-9841-94AC116C9FCF}">
      <dgm:prSet/>
      <dgm:spPr/>
      <dgm:t>
        <a:bodyPr/>
        <a:lstStyle/>
        <a:p>
          <a:endParaRPr lang="en-GB"/>
        </a:p>
      </dgm:t>
    </dgm:pt>
    <dgm:pt modelId="{643C1C83-676D-4211-8E74-C5AD8D54C2BB}" type="sibTrans" cxnId="{C857DAAC-949A-4108-9841-94AC116C9FCF}">
      <dgm:prSet/>
      <dgm:spPr/>
      <dgm:t>
        <a:bodyPr/>
        <a:lstStyle/>
        <a:p>
          <a:endParaRPr lang="en-GB"/>
        </a:p>
      </dgm:t>
    </dgm:pt>
    <dgm:pt modelId="{95573F81-CB87-4616-99D4-1AB88EC2A4B0}">
      <dgm:prSet phldrT="[Text]"/>
      <dgm:spPr/>
      <dgm:t>
        <a:bodyPr/>
        <a:lstStyle/>
        <a:p>
          <a:r>
            <a:rPr lang="en-GB" dirty="0"/>
            <a:t>Chronic hepatitis </a:t>
          </a:r>
        </a:p>
      </dgm:t>
    </dgm:pt>
    <dgm:pt modelId="{6783EEC8-29C0-485D-9E7C-37DD52E2EFA8}" type="parTrans" cxnId="{8D0CE51F-FCA7-471A-AE63-DC67C24687D0}">
      <dgm:prSet/>
      <dgm:spPr/>
      <dgm:t>
        <a:bodyPr/>
        <a:lstStyle/>
        <a:p>
          <a:endParaRPr lang="en-GB"/>
        </a:p>
      </dgm:t>
    </dgm:pt>
    <dgm:pt modelId="{5DFE1C58-95EA-4424-AA36-46A2D40428A5}" type="sibTrans" cxnId="{8D0CE51F-FCA7-471A-AE63-DC67C24687D0}">
      <dgm:prSet/>
      <dgm:spPr/>
      <dgm:t>
        <a:bodyPr/>
        <a:lstStyle/>
        <a:p>
          <a:endParaRPr lang="en-GB"/>
        </a:p>
      </dgm:t>
    </dgm:pt>
    <dgm:pt modelId="{A8DDA404-6091-4E5E-99D4-C76B75447473}">
      <dgm:prSet phldrT="[Text]" custT="1"/>
      <dgm:spPr/>
      <dgm:t>
        <a:bodyPr/>
        <a:lstStyle/>
        <a:p>
          <a:pPr>
            <a:buFont typeface="Arial" panose="020B0604020202020204" pitchFamily="34" charset="0"/>
            <a:buChar char="•"/>
          </a:pPr>
          <a:r>
            <a:rPr lang="en-GB" sz="2800"/>
            <a:t>&gt;6 months</a:t>
          </a:r>
          <a:endParaRPr lang="en-GB" sz="2800" dirty="0"/>
        </a:p>
      </dgm:t>
    </dgm:pt>
    <dgm:pt modelId="{13FD31CD-BC7B-4B7B-BBF1-C588D5A3CB74}" type="parTrans" cxnId="{5ADA065E-815E-4C2F-906A-D7606571CADD}">
      <dgm:prSet/>
      <dgm:spPr/>
      <dgm:t>
        <a:bodyPr/>
        <a:lstStyle/>
        <a:p>
          <a:endParaRPr lang="en-GB"/>
        </a:p>
      </dgm:t>
    </dgm:pt>
    <dgm:pt modelId="{BFE584E1-F47D-47A8-9BD3-34DF87331604}" type="sibTrans" cxnId="{5ADA065E-815E-4C2F-906A-D7606571CADD}">
      <dgm:prSet/>
      <dgm:spPr/>
      <dgm:t>
        <a:bodyPr/>
        <a:lstStyle/>
        <a:p>
          <a:endParaRPr lang="en-GB"/>
        </a:p>
      </dgm:t>
    </dgm:pt>
    <dgm:pt modelId="{D8E16C16-A289-4FB3-8D93-1006529E6D87}">
      <dgm:prSet custT="1"/>
      <dgm:spPr/>
      <dgm:t>
        <a:bodyPr/>
        <a:lstStyle/>
        <a:p>
          <a:r>
            <a:rPr lang="en-GB" sz="2800" b="1" dirty="0"/>
            <a:t>Can also be asymptomatic</a:t>
          </a:r>
        </a:p>
      </dgm:t>
    </dgm:pt>
    <dgm:pt modelId="{31731521-9E41-4F9A-A4AD-E0323DD5775F}" type="parTrans" cxnId="{0A98DC80-03AB-4D3E-BBEB-315A97EE6252}">
      <dgm:prSet/>
      <dgm:spPr/>
      <dgm:t>
        <a:bodyPr/>
        <a:lstStyle/>
        <a:p>
          <a:endParaRPr lang="en-GB"/>
        </a:p>
      </dgm:t>
    </dgm:pt>
    <dgm:pt modelId="{5FDACFEB-FECC-4FB3-B75E-FD4B68A84D77}" type="sibTrans" cxnId="{0A98DC80-03AB-4D3E-BBEB-315A97EE6252}">
      <dgm:prSet/>
      <dgm:spPr/>
      <dgm:t>
        <a:bodyPr/>
        <a:lstStyle/>
        <a:p>
          <a:endParaRPr lang="en-GB"/>
        </a:p>
      </dgm:t>
    </dgm:pt>
    <dgm:pt modelId="{4C5FF327-FBB2-4A7C-8087-D11D2679CA85}">
      <dgm:prSet custT="1"/>
      <dgm:spPr/>
      <dgm:t>
        <a:bodyPr/>
        <a:lstStyle/>
        <a:p>
          <a:r>
            <a:rPr lang="en-GB" sz="2800" dirty="0"/>
            <a:t>Fulminant hepatitis</a:t>
          </a:r>
        </a:p>
      </dgm:t>
    </dgm:pt>
    <dgm:pt modelId="{029F77FE-0CB1-4E9B-8D41-DCCDE1BEDD38}" type="parTrans" cxnId="{4410F570-8A7B-4CBC-B2C1-271C73CFD3B2}">
      <dgm:prSet/>
      <dgm:spPr/>
      <dgm:t>
        <a:bodyPr/>
        <a:lstStyle/>
        <a:p>
          <a:endParaRPr lang="en-GB"/>
        </a:p>
      </dgm:t>
    </dgm:pt>
    <dgm:pt modelId="{8E15BD01-A812-43B8-BDF5-C0B9369D51C5}" type="sibTrans" cxnId="{4410F570-8A7B-4CBC-B2C1-271C73CFD3B2}">
      <dgm:prSet/>
      <dgm:spPr/>
      <dgm:t>
        <a:bodyPr/>
        <a:lstStyle/>
        <a:p>
          <a:endParaRPr lang="en-GB"/>
        </a:p>
      </dgm:t>
    </dgm:pt>
    <dgm:pt modelId="{5397A34F-6A64-49E5-9AF7-F5826D4FAA8B}">
      <dgm:prSet custT="1"/>
      <dgm:spPr/>
      <dgm:t>
        <a:bodyPr/>
        <a:lstStyle/>
        <a:p>
          <a:r>
            <a:rPr lang="en-GB" sz="2800"/>
            <a:t>Usually &lt;6 months</a:t>
          </a:r>
          <a:endParaRPr lang="en-GB" sz="2800" dirty="0"/>
        </a:p>
      </dgm:t>
    </dgm:pt>
    <dgm:pt modelId="{655477C4-C440-4014-A312-B9DE12AFF840}" type="parTrans" cxnId="{AF267195-5B75-47CB-BA96-685C39D4FC4B}">
      <dgm:prSet/>
      <dgm:spPr/>
      <dgm:t>
        <a:bodyPr/>
        <a:lstStyle/>
        <a:p>
          <a:endParaRPr lang="en-GB"/>
        </a:p>
      </dgm:t>
    </dgm:pt>
    <dgm:pt modelId="{76D5AB95-853A-4D9A-A7F7-B8B1701A1FFE}" type="sibTrans" cxnId="{AF267195-5B75-47CB-BA96-685C39D4FC4B}">
      <dgm:prSet/>
      <dgm:spPr/>
      <dgm:t>
        <a:bodyPr/>
        <a:lstStyle/>
        <a:p>
          <a:endParaRPr lang="en-GB"/>
        </a:p>
      </dgm:t>
    </dgm:pt>
    <dgm:pt modelId="{91742443-0D38-4C9F-A546-2205E9758CFE}">
      <dgm:prSet custT="1"/>
      <dgm:spPr/>
      <dgm:t>
        <a:bodyPr/>
        <a:lstStyle/>
        <a:p>
          <a:r>
            <a:rPr lang="en-GB" sz="2800"/>
            <a:t>Often asymptomatic; over the long term </a:t>
          </a:r>
          <a:r>
            <a:rPr lang="en-GB" sz="2800">
              <a:sym typeface="Wingdings" panose="05000000000000000000" pitchFamily="2" charset="2"/>
            </a:rPr>
            <a:t> </a:t>
          </a:r>
          <a:r>
            <a:rPr lang="en-GB" sz="2800"/>
            <a:t>cirrhosis, liver failure, hepatocellular carcinoma</a:t>
          </a:r>
          <a:endParaRPr lang="en-GB" sz="2800" dirty="0"/>
        </a:p>
      </dgm:t>
    </dgm:pt>
    <dgm:pt modelId="{4DFE4F83-5DEA-4A3E-90F0-89443930B44C}" type="parTrans" cxnId="{61D29C87-0C1F-48A2-B8BB-915411F69565}">
      <dgm:prSet/>
      <dgm:spPr/>
      <dgm:t>
        <a:bodyPr/>
        <a:lstStyle/>
        <a:p>
          <a:endParaRPr lang="en-GB"/>
        </a:p>
      </dgm:t>
    </dgm:pt>
    <dgm:pt modelId="{798FB1AE-3913-4796-9F16-8FFD22850932}" type="sibTrans" cxnId="{61D29C87-0C1F-48A2-B8BB-915411F69565}">
      <dgm:prSet/>
      <dgm:spPr/>
      <dgm:t>
        <a:bodyPr/>
        <a:lstStyle/>
        <a:p>
          <a:endParaRPr lang="en-GB"/>
        </a:p>
      </dgm:t>
    </dgm:pt>
    <dgm:pt modelId="{AC25FDBA-2229-4393-A31B-F7A66AFC861A}">
      <dgm:prSet custT="1"/>
      <dgm:spPr/>
      <dgm:t>
        <a:bodyPr/>
        <a:lstStyle/>
        <a:p>
          <a:r>
            <a:rPr lang="en-GB" sz="2800" b="1" dirty="0"/>
            <a:t>Risk of chronic hepatitis B is inverse to age when the virus is acquired:</a:t>
          </a:r>
        </a:p>
      </dgm:t>
    </dgm:pt>
    <dgm:pt modelId="{F2598E30-8D74-46D4-B0BF-5FA794B00EC5}" type="parTrans" cxnId="{B9FF630E-0E2C-4416-B720-B9163D233F74}">
      <dgm:prSet/>
      <dgm:spPr/>
      <dgm:t>
        <a:bodyPr/>
        <a:lstStyle/>
        <a:p>
          <a:endParaRPr lang="en-GB"/>
        </a:p>
      </dgm:t>
    </dgm:pt>
    <dgm:pt modelId="{63DEE264-673D-4053-B15E-87DD3566B259}" type="sibTrans" cxnId="{B9FF630E-0E2C-4416-B720-B9163D233F74}">
      <dgm:prSet/>
      <dgm:spPr/>
      <dgm:t>
        <a:bodyPr/>
        <a:lstStyle/>
        <a:p>
          <a:endParaRPr lang="en-GB"/>
        </a:p>
      </dgm:t>
    </dgm:pt>
    <dgm:pt modelId="{4D202F90-8BCC-45B8-BF87-EB22FBCA7D92}">
      <dgm:prSet custT="1"/>
      <dgm:spPr/>
      <dgm:t>
        <a:bodyPr/>
        <a:lstStyle/>
        <a:p>
          <a:r>
            <a:rPr lang="en-GB" sz="2800" b="1" dirty="0"/>
            <a:t>Under 1 year old: &gt;90%</a:t>
          </a:r>
        </a:p>
      </dgm:t>
    </dgm:pt>
    <dgm:pt modelId="{A4935A32-1677-4E69-AB2A-57E5198ABCEF}" type="parTrans" cxnId="{0813C791-B812-40B2-B460-BCDC32065360}">
      <dgm:prSet/>
      <dgm:spPr/>
      <dgm:t>
        <a:bodyPr/>
        <a:lstStyle/>
        <a:p>
          <a:endParaRPr lang="en-GB"/>
        </a:p>
      </dgm:t>
    </dgm:pt>
    <dgm:pt modelId="{B6327A32-BFA0-4614-A8A5-183E17F5A810}" type="sibTrans" cxnId="{0813C791-B812-40B2-B460-BCDC32065360}">
      <dgm:prSet/>
      <dgm:spPr/>
      <dgm:t>
        <a:bodyPr/>
        <a:lstStyle/>
        <a:p>
          <a:endParaRPr lang="en-GB"/>
        </a:p>
      </dgm:t>
    </dgm:pt>
    <dgm:pt modelId="{67E87518-25AD-4BE2-BFDD-7A0CF58C8ECB}">
      <dgm:prSet phldrT="[Text]"/>
      <dgm:spPr/>
      <dgm:t>
        <a:bodyPr/>
        <a:lstStyle/>
        <a:p>
          <a:r>
            <a:rPr lang="en-GB" dirty="0"/>
            <a:t>Transmission </a:t>
          </a:r>
        </a:p>
      </dgm:t>
    </dgm:pt>
    <dgm:pt modelId="{A7353112-A29F-4C9A-8F92-4ED07920FBF1}" type="parTrans" cxnId="{1485B71B-CEDB-4EBE-B207-FADD3C270DD5}">
      <dgm:prSet/>
      <dgm:spPr/>
      <dgm:t>
        <a:bodyPr/>
        <a:lstStyle/>
        <a:p>
          <a:endParaRPr lang="en-GB"/>
        </a:p>
      </dgm:t>
    </dgm:pt>
    <dgm:pt modelId="{367028D8-9DF1-4387-B543-80A4E5D6E90C}" type="sibTrans" cxnId="{1485B71B-CEDB-4EBE-B207-FADD3C270DD5}">
      <dgm:prSet/>
      <dgm:spPr/>
      <dgm:t>
        <a:bodyPr/>
        <a:lstStyle/>
        <a:p>
          <a:endParaRPr lang="en-GB"/>
        </a:p>
      </dgm:t>
    </dgm:pt>
    <dgm:pt modelId="{774FF409-A448-4508-8A8D-0957199090D5}">
      <dgm:prSet phldrT="[Text]" custT="1"/>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t>IV drug use</a:t>
          </a:r>
        </a:p>
      </dgm:t>
    </dgm:pt>
    <dgm:pt modelId="{4CD52E22-A8CA-4105-89A3-95FC881811FA}" type="parTrans" cxnId="{CEEC6387-534D-493B-AB65-771A260FFB91}">
      <dgm:prSet/>
      <dgm:spPr/>
      <dgm:t>
        <a:bodyPr/>
        <a:lstStyle/>
        <a:p>
          <a:endParaRPr lang="en-GB"/>
        </a:p>
      </dgm:t>
    </dgm:pt>
    <dgm:pt modelId="{0D07715F-46DB-442F-8429-EE1723DFA263}" type="sibTrans" cxnId="{CEEC6387-534D-493B-AB65-771A260FFB91}">
      <dgm:prSet/>
      <dgm:spPr/>
      <dgm:t>
        <a:bodyPr/>
        <a:lstStyle/>
        <a:p>
          <a:endParaRPr lang="en-GB"/>
        </a:p>
      </dgm:t>
    </dgm:pt>
    <dgm:pt modelId="{2D837062-0FC5-4116-9DFE-BC58BD383879}">
      <dgm:prSet custT="1"/>
      <dgm:spPr/>
      <dgm:t>
        <a:bodyPr/>
        <a:lstStyle/>
        <a:p>
          <a:r>
            <a:rPr lang="en-GB" sz="2800" b="0" dirty="0"/>
            <a:t>Children aged 1-5: &lt;50%</a:t>
          </a:r>
        </a:p>
      </dgm:t>
    </dgm:pt>
    <dgm:pt modelId="{EDA0193F-BE01-4AB4-BC0E-F1225CBFB8AA}" type="parTrans" cxnId="{9AD956E1-34E9-433C-B6FC-C52EC4107418}">
      <dgm:prSet/>
      <dgm:spPr/>
      <dgm:t>
        <a:bodyPr/>
        <a:lstStyle/>
        <a:p>
          <a:endParaRPr lang="en-GB"/>
        </a:p>
      </dgm:t>
    </dgm:pt>
    <dgm:pt modelId="{9642CC1D-6D86-427A-B8BE-42C1E1D0C9EB}" type="sibTrans" cxnId="{9AD956E1-34E9-433C-B6FC-C52EC4107418}">
      <dgm:prSet/>
      <dgm:spPr/>
      <dgm:t>
        <a:bodyPr/>
        <a:lstStyle/>
        <a:p>
          <a:endParaRPr lang="en-GB"/>
        </a:p>
      </dgm:t>
    </dgm:pt>
    <dgm:pt modelId="{70F31AAB-3472-44E1-9ADB-A7D455FD0058}">
      <dgm:prSet custT="1"/>
      <dgm:spPr/>
      <dgm:t>
        <a:bodyPr/>
        <a:lstStyle/>
        <a:p>
          <a:r>
            <a:rPr lang="en-GB" sz="2800" b="0" dirty="0"/>
            <a:t>Healthy adults: 5-10%</a:t>
          </a:r>
        </a:p>
      </dgm:t>
    </dgm:pt>
    <dgm:pt modelId="{E9870568-E900-4CA7-9CA2-9F0953523914}" type="parTrans" cxnId="{15ED954E-20C4-4B74-B42E-66D4F08D6061}">
      <dgm:prSet/>
      <dgm:spPr/>
      <dgm:t>
        <a:bodyPr/>
        <a:lstStyle/>
        <a:p>
          <a:endParaRPr lang="en-GB"/>
        </a:p>
      </dgm:t>
    </dgm:pt>
    <dgm:pt modelId="{78EBD512-FFBC-43D7-BE26-AD715DD07C72}" type="sibTrans" cxnId="{15ED954E-20C4-4B74-B42E-66D4F08D6061}">
      <dgm:prSet/>
      <dgm:spPr/>
      <dgm:t>
        <a:bodyPr/>
        <a:lstStyle/>
        <a:p>
          <a:endParaRPr lang="en-GB"/>
        </a:p>
      </dgm:t>
    </dgm:pt>
    <dgm:pt modelId="{DB00DA03-2ADE-4C8F-8486-CDDF071B1109}">
      <dgm:prSet phldrT="[Text]" custT="1"/>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b="1" dirty="0"/>
            <a:t>Vertical – mother to child</a:t>
          </a:r>
        </a:p>
      </dgm:t>
    </dgm:pt>
    <dgm:pt modelId="{CD630F16-AC01-467D-BEF8-18CE2F5129B1}" type="parTrans" cxnId="{099C5AEE-C716-41D0-9A78-66367B1842B8}">
      <dgm:prSet/>
      <dgm:spPr/>
      <dgm:t>
        <a:bodyPr/>
        <a:lstStyle/>
        <a:p>
          <a:endParaRPr lang="en-GB"/>
        </a:p>
      </dgm:t>
    </dgm:pt>
    <dgm:pt modelId="{25DD1522-E5A8-4103-B7F4-00D641FB1C09}" type="sibTrans" cxnId="{099C5AEE-C716-41D0-9A78-66367B1842B8}">
      <dgm:prSet/>
      <dgm:spPr/>
      <dgm:t>
        <a:bodyPr/>
        <a:lstStyle/>
        <a:p>
          <a:endParaRPr lang="en-GB"/>
        </a:p>
      </dgm:t>
    </dgm:pt>
    <dgm:pt modelId="{34B8A870-B715-45AE-AF83-8742E8DE12AE}">
      <dgm:prSet phldrT="[Text]" custT="1"/>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t>Bodily fluids – blood, semen, vaginal fluids</a:t>
          </a:r>
        </a:p>
      </dgm:t>
    </dgm:pt>
    <dgm:pt modelId="{0C6208EB-3441-4A10-823C-C23D85225B83}" type="parTrans" cxnId="{421EF3EA-EB5A-4DF5-847D-C89026D4DE59}">
      <dgm:prSet/>
      <dgm:spPr/>
      <dgm:t>
        <a:bodyPr/>
        <a:lstStyle/>
        <a:p>
          <a:endParaRPr lang="en-GB"/>
        </a:p>
      </dgm:t>
    </dgm:pt>
    <dgm:pt modelId="{A299458B-7E9D-429D-AF01-F1BDAD44CDC2}" type="sibTrans" cxnId="{421EF3EA-EB5A-4DF5-847D-C89026D4DE59}">
      <dgm:prSet/>
      <dgm:spPr/>
      <dgm:t>
        <a:bodyPr/>
        <a:lstStyle/>
        <a:p>
          <a:endParaRPr lang="en-GB"/>
        </a:p>
      </dgm:t>
    </dgm:pt>
    <dgm:pt modelId="{0A6DE269-DC56-47A0-8B45-41C6644440CB}" type="pres">
      <dgm:prSet presAssocID="{DA661EAA-8027-4040-813E-E66C225220A5}" presName="Name0" presStyleCnt="0">
        <dgm:presLayoutVars>
          <dgm:dir/>
          <dgm:animLvl val="lvl"/>
          <dgm:resizeHandles val="exact"/>
        </dgm:presLayoutVars>
      </dgm:prSet>
      <dgm:spPr/>
    </dgm:pt>
    <dgm:pt modelId="{21C2E3CD-6D1F-474C-8BF4-42F4AE42549A}" type="pres">
      <dgm:prSet presAssocID="{67E87518-25AD-4BE2-BFDD-7A0CF58C8ECB}" presName="composite" presStyleCnt="0"/>
      <dgm:spPr/>
    </dgm:pt>
    <dgm:pt modelId="{4A2703D9-039F-49D8-880C-B81D9E113FBD}" type="pres">
      <dgm:prSet presAssocID="{67E87518-25AD-4BE2-BFDD-7A0CF58C8ECB}" presName="parTx" presStyleLbl="alignNode1" presStyleIdx="0" presStyleCnt="3" custScaleX="55568">
        <dgm:presLayoutVars>
          <dgm:chMax val="0"/>
          <dgm:chPref val="0"/>
          <dgm:bulletEnabled val="1"/>
        </dgm:presLayoutVars>
      </dgm:prSet>
      <dgm:spPr/>
    </dgm:pt>
    <dgm:pt modelId="{9F018410-2B40-4231-8E67-00354BB3797B}" type="pres">
      <dgm:prSet presAssocID="{67E87518-25AD-4BE2-BFDD-7A0CF58C8ECB}" presName="desTx" presStyleLbl="alignAccFollowNode1" presStyleIdx="0" presStyleCnt="3" custScaleX="55946">
        <dgm:presLayoutVars>
          <dgm:bulletEnabled val="1"/>
        </dgm:presLayoutVars>
      </dgm:prSet>
      <dgm:spPr/>
    </dgm:pt>
    <dgm:pt modelId="{A92A0C81-509D-4F73-850C-68D7700875DE}" type="pres">
      <dgm:prSet presAssocID="{367028D8-9DF1-4387-B543-80A4E5D6E90C}" presName="space" presStyleCnt="0"/>
      <dgm:spPr/>
    </dgm:pt>
    <dgm:pt modelId="{51DCD9EB-F9C9-4CB3-ADD7-DA879097A11C}" type="pres">
      <dgm:prSet presAssocID="{C8FF900F-A013-4F2D-A2ED-785BDC305601}" presName="composite" presStyleCnt="0"/>
      <dgm:spPr/>
    </dgm:pt>
    <dgm:pt modelId="{7DAD8620-A14F-42EE-BCDD-60E5CDF2AEF8}" type="pres">
      <dgm:prSet presAssocID="{C8FF900F-A013-4F2D-A2ED-785BDC305601}" presName="parTx" presStyleLbl="alignNode1" presStyleIdx="1" presStyleCnt="3" custScaleX="55492">
        <dgm:presLayoutVars>
          <dgm:chMax val="0"/>
          <dgm:chPref val="0"/>
          <dgm:bulletEnabled val="1"/>
        </dgm:presLayoutVars>
      </dgm:prSet>
      <dgm:spPr/>
    </dgm:pt>
    <dgm:pt modelId="{C190B787-7BA9-4163-AE51-3CA82CE00015}" type="pres">
      <dgm:prSet presAssocID="{C8FF900F-A013-4F2D-A2ED-785BDC305601}" presName="desTx" presStyleLbl="alignAccFollowNode1" presStyleIdx="1" presStyleCnt="3" custScaleX="55492">
        <dgm:presLayoutVars>
          <dgm:bulletEnabled val="1"/>
        </dgm:presLayoutVars>
      </dgm:prSet>
      <dgm:spPr/>
    </dgm:pt>
    <dgm:pt modelId="{9671CF06-A895-4D48-945E-8A73045E09F3}" type="pres">
      <dgm:prSet presAssocID="{4DB92934-35DB-49CB-B943-FD795982510F}" presName="space" presStyleCnt="0"/>
      <dgm:spPr/>
    </dgm:pt>
    <dgm:pt modelId="{E1011F20-E8DC-406D-9E76-4144A0C0E466}" type="pres">
      <dgm:prSet presAssocID="{95573F81-CB87-4616-99D4-1AB88EC2A4B0}" presName="composite" presStyleCnt="0"/>
      <dgm:spPr/>
    </dgm:pt>
    <dgm:pt modelId="{D8300EE8-B6FD-44E4-BA41-99B36ECBEC24}" type="pres">
      <dgm:prSet presAssocID="{95573F81-CB87-4616-99D4-1AB88EC2A4B0}" presName="parTx" presStyleLbl="alignNode1" presStyleIdx="2" presStyleCnt="3">
        <dgm:presLayoutVars>
          <dgm:chMax val="0"/>
          <dgm:chPref val="0"/>
          <dgm:bulletEnabled val="1"/>
        </dgm:presLayoutVars>
      </dgm:prSet>
      <dgm:spPr/>
    </dgm:pt>
    <dgm:pt modelId="{6A1BC9F6-3416-49E5-84F5-13AE4EA0FD7B}" type="pres">
      <dgm:prSet presAssocID="{95573F81-CB87-4616-99D4-1AB88EC2A4B0}" presName="desTx" presStyleLbl="alignAccFollowNode1" presStyleIdx="2" presStyleCnt="3">
        <dgm:presLayoutVars>
          <dgm:bulletEnabled val="1"/>
        </dgm:presLayoutVars>
      </dgm:prSet>
      <dgm:spPr/>
    </dgm:pt>
  </dgm:ptLst>
  <dgm:cxnLst>
    <dgm:cxn modelId="{B9FF630E-0E2C-4416-B720-B9163D233F74}" srcId="{95573F81-CB87-4616-99D4-1AB88EC2A4B0}" destId="{AC25FDBA-2229-4393-A31B-F7A66AFC861A}" srcOrd="2" destOrd="0" parTransId="{F2598E30-8D74-46D4-B0BF-5FA794B00EC5}" sibTransId="{63DEE264-673D-4053-B15E-87DD3566B259}"/>
    <dgm:cxn modelId="{59AD3C1B-B15E-41C9-811B-BD42E24C4679}" type="presOf" srcId="{DA661EAA-8027-4040-813E-E66C225220A5}" destId="{0A6DE269-DC56-47A0-8B45-41C6644440CB}" srcOrd="0" destOrd="0" presId="urn:microsoft.com/office/officeart/2005/8/layout/hList1"/>
    <dgm:cxn modelId="{1485B71B-CEDB-4EBE-B207-FADD3C270DD5}" srcId="{DA661EAA-8027-4040-813E-E66C225220A5}" destId="{67E87518-25AD-4BE2-BFDD-7A0CF58C8ECB}" srcOrd="0" destOrd="0" parTransId="{A7353112-A29F-4C9A-8F92-4ED07920FBF1}" sibTransId="{367028D8-9DF1-4387-B543-80A4E5D6E90C}"/>
    <dgm:cxn modelId="{8D0CE51F-FCA7-471A-AE63-DC67C24687D0}" srcId="{DA661EAA-8027-4040-813E-E66C225220A5}" destId="{95573F81-CB87-4616-99D4-1AB88EC2A4B0}" srcOrd="2" destOrd="0" parTransId="{6783EEC8-29C0-485D-9E7C-37DD52E2EFA8}" sibTransId="{5DFE1C58-95EA-4424-AA36-46A2D40428A5}"/>
    <dgm:cxn modelId="{DE39F321-5B33-4FF3-9FEE-28AED0DB12B3}" type="presOf" srcId="{5397A34F-6A64-49E5-9AF7-F5826D4FAA8B}" destId="{C190B787-7BA9-4163-AE51-3CA82CE00015}" srcOrd="0" destOrd="3" presId="urn:microsoft.com/office/officeart/2005/8/layout/hList1"/>
    <dgm:cxn modelId="{CEFD2D23-ED9B-42A6-8162-923C672DAF8F}" type="presOf" srcId="{C27FE6E9-B9A1-4402-8DE7-8E9E5206DA04}" destId="{C190B787-7BA9-4163-AE51-3CA82CE00015}" srcOrd="0" destOrd="0" presId="urn:microsoft.com/office/officeart/2005/8/layout/hList1"/>
    <dgm:cxn modelId="{A9855023-F177-4BC7-9790-95908F5EBC75}" type="presOf" srcId="{D8E16C16-A289-4FB3-8D93-1006529E6D87}" destId="{C190B787-7BA9-4163-AE51-3CA82CE00015}" srcOrd="0" destOrd="1" presId="urn:microsoft.com/office/officeart/2005/8/layout/hList1"/>
    <dgm:cxn modelId="{BF71EA33-C228-43DF-A61A-AE32B6C78381}" type="presOf" srcId="{91742443-0D38-4C9F-A546-2205E9758CFE}" destId="{6A1BC9F6-3416-49E5-84F5-13AE4EA0FD7B}" srcOrd="0" destOrd="1" presId="urn:microsoft.com/office/officeart/2005/8/layout/hList1"/>
    <dgm:cxn modelId="{56C85334-4523-4AEC-AE3F-D752E14029FA}" type="presOf" srcId="{95573F81-CB87-4616-99D4-1AB88EC2A4B0}" destId="{D8300EE8-B6FD-44E4-BA41-99B36ECBEC24}" srcOrd="0" destOrd="0" presId="urn:microsoft.com/office/officeart/2005/8/layout/hList1"/>
    <dgm:cxn modelId="{5ADA065E-815E-4C2F-906A-D7606571CADD}" srcId="{95573F81-CB87-4616-99D4-1AB88EC2A4B0}" destId="{A8DDA404-6091-4E5E-99D4-C76B75447473}" srcOrd="0" destOrd="0" parTransId="{13FD31CD-BC7B-4B7B-BBF1-C588D5A3CB74}" sibTransId="{BFE584E1-F47D-47A8-9BD3-34DF87331604}"/>
    <dgm:cxn modelId="{41EB215E-9799-4712-8497-D9AFC76A477C}" type="presOf" srcId="{DB00DA03-2ADE-4C8F-8486-CDDF071B1109}" destId="{9F018410-2B40-4231-8E67-00354BB3797B}" srcOrd="0" destOrd="2" presId="urn:microsoft.com/office/officeart/2005/8/layout/hList1"/>
    <dgm:cxn modelId="{15ED954E-20C4-4B74-B42E-66D4F08D6061}" srcId="{AC25FDBA-2229-4393-A31B-F7A66AFC861A}" destId="{70F31AAB-3472-44E1-9ADB-A7D455FD0058}" srcOrd="2" destOrd="0" parTransId="{E9870568-E900-4CA7-9CA2-9F0953523914}" sibTransId="{78EBD512-FFBC-43D7-BE26-AD715DD07C72}"/>
    <dgm:cxn modelId="{56834850-9AB8-423D-8B52-CC1DBE98E7EF}" type="presOf" srcId="{70F31AAB-3472-44E1-9ADB-A7D455FD0058}" destId="{6A1BC9F6-3416-49E5-84F5-13AE4EA0FD7B}" srcOrd="0" destOrd="5" presId="urn:microsoft.com/office/officeart/2005/8/layout/hList1"/>
    <dgm:cxn modelId="{4410F570-8A7B-4CBC-B2C1-271C73CFD3B2}" srcId="{C8FF900F-A013-4F2D-A2ED-785BDC305601}" destId="{4C5FF327-FBB2-4A7C-8087-D11D2679CA85}" srcOrd="2" destOrd="0" parTransId="{029F77FE-0CB1-4E9B-8D41-DCCDE1BEDD38}" sibTransId="{8E15BD01-A812-43B8-BDF5-C0B9369D51C5}"/>
    <dgm:cxn modelId="{62938275-8E77-4006-8A26-27902173CEE0}" type="presOf" srcId="{67E87518-25AD-4BE2-BFDD-7A0CF58C8ECB}" destId="{4A2703D9-039F-49D8-880C-B81D9E113FBD}" srcOrd="0" destOrd="0" presId="urn:microsoft.com/office/officeart/2005/8/layout/hList1"/>
    <dgm:cxn modelId="{0A98DC80-03AB-4D3E-BBEB-315A97EE6252}" srcId="{C8FF900F-A013-4F2D-A2ED-785BDC305601}" destId="{D8E16C16-A289-4FB3-8D93-1006529E6D87}" srcOrd="1" destOrd="0" parTransId="{31731521-9E41-4F9A-A4AD-E0323DD5775F}" sibTransId="{5FDACFEB-FECC-4FB3-B75E-FD4B68A84D77}"/>
    <dgm:cxn modelId="{CEEC6387-534D-493B-AB65-771A260FFB91}" srcId="{67E87518-25AD-4BE2-BFDD-7A0CF58C8ECB}" destId="{774FF409-A448-4508-8A8D-0957199090D5}" srcOrd="0" destOrd="0" parTransId="{4CD52E22-A8CA-4105-89A3-95FC881811FA}" sibTransId="{0D07715F-46DB-442F-8429-EE1723DFA263}"/>
    <dgm:cxn modelId="{61D29C87-0C1F-48A2-B8BB-915411F69565}" srcId="{95573F81-CB87-4616-99D4-1AB88EC2A4B0}" destId="{91742443-0D38-4C9F-A546-2205E9758CFE}" srcOrd="1" destOrd="0" parTransId="{4DFE4F83-5DEA-4A3E-90F0-89443930B44C}" sibTransId="{798FB1AE-3913-4796-9F16-8FFD22850932}"/>
    <dgm:cxn modelId="{D91B328A-73BE-4DD2-BFAB-F964FDAB22BB}" type="presOf" srcId="{AC25FDBA-2229-4393-A31B-F7A66AFC861A}" destId="{6A1BC9F6-3416-49E5-84F5-13AE4EA0FD7B}" srcOrd="0" destOrd="2" presId="urn:microsoft.com/office/officeart/2005/8/layout/hList1"/>
    <dgm:cxn modelId="{0813C791-B812-40B2-B460-BCDC32065360}" srcId="{AC25FDBA-2229-4393-A31B-F7A66AFC861A}" destId="{4D202F90-8BCC-45B8-BF87-EB22FBCA7D92}" srcOrd="0" destOrd="0" parTransId="{A4935A32-1677-4E69-AB2A-57E5198ABCEF}" sibTransId="{B6327A32-BFA0-4614-A8A5-183E17F5A810}"/>
    <dgm:cxn modelId="{AF267195-5B75-47CB-BA96-685C39D4FC4B}" srcId="{C8FF900F-A013-4F2D-A2ED-785BDC305601}" destId="{5397A34F-6A64-49E5-9AF7-F5826D4FAA8B}" srcOrd="3" destOrd="0" parTransId="{655477C4-C440-4014-A312-B9DE12AFF840}" sibTransId="{76D5AB95-853A-4D9A-A7F7-B8B1701A1FFE}"/>
    <dgm:cxn modelId="{BF20CF97-0B5B-48CE-A5FE-BBBC68C49E0C}" srcId="{DA661EAA-8027-4040-813E-E66C225220A5}" destId="{C8FF900F-A013-4F2D-A2ED-785BDC305601}" srcOrd="1" destOrd="0" parTransId="{AB20E41A-295F-43DB-A0C2-493E78584149}" sibTransId="{4DB92934-35DB-49CB-B943-FD795982510F}"/>
    <dgm:cxn modelId="{F176F9A7-3821-44F5-A3C6-A7DF94708868}" type="presOf" srcId="{34B8A870-B715-45AE-AF83-8742E8DE12AE}" destId="{9F018410-2B40-4231-8E67-00354BB3797B}" srcOrd="0" destOrd="1" presId="urn:microsoft.com/office/officeart/2005/8/layout/hList1"/>
    <dgm:cxn modelId="{C857DAAC-949A-4108-9841-94AC116C9FCF}" srcId="{C8FF900F-A013-4F2D-A2ED-785BDC305601}" destId="{C27FE6E9-B9A1-4402-8DE7-8E9E5206DA04}" srcOrd="0" destOrd="0" parTransId="{328D1A15-3824-4B61-9DD9-AD663034BCA7}" sibTransId="{643C1C83-676D-4211-8E74-C5AD8D54C2BB}"/>
    <dgm:cxn modelId="{AE8D5DAF-33E0-442E-9995-5D50AEFC1CD9}" type="presOf" srcId="{C8FF900F-A013-4F2D-A2ED-785BDC305601}" destId="{7DAD8620-A14F-42EE-BCDD-60E5CDF2AEF8}" srcOrd="0" destOrd="0" presId="urn:microsoft.com/office/officeart/2005/8/layout/hList1"/>
    <dgm:cxn modelId="{3DDAE6BF-11E5-451A-9E2F-CF1BBB2F9BC7}" type="presOf" srcId="{4C5FF327-FBB2-4A7C-8087-D11D2679CA85}" destId="{C190B787-7BA9-4163-AE51-3CA82CE00015}" srcOrd="0" destOrd="2" presId="urn:microsoft.com/office/officeart/2005/8/layout/hList1"/>
    <dgm:cxn modelId="{563B25D4-36A8-4276-B5CC-75F6538F9E97}" type="presOf" srcId="{4D202F90-8BCC-45B8-BF87-EB22FBCA7D92}" destId="{6A1BC9F6-3416-49E5-84F5-13AE4EA0FD7B}" srcOrd="0" destOrd="3" presId="urn:microsoft.com/office/officeart/2005/8/layout/hList1"/>
    <dgm:cxn modelId="{9AD956E1-34E9-433C-B6FC-C52EC4107418}" srcId="{AC25FDBA-2229-4393-A31B-F7A66AFC861A}" destId="{2D837062-0FC5-4116-9DFE-BC58BD383879}" srcOrd="1" destOrd="0" parTransId="{EDA0193F-BE01-4AB4-BC0E-F1225CBFB8AA}" sibTransId="{9642CC1D-6D86-427A-B8BE-42C1E1D0C9EB}"/>
    <dgm:cxn modelId="{0B25DBE4-6014-478F-A02E-4C47FF75C505}" type="presOf" srcId="{774FF409-A448-4508-8A8D-0957199090D5}" destId="{9F018410-2B40-4231-8E67-00354BB3797B}" srcOrd="0" destOrd="0" presId="urn:microsoft.com/office/officeart/2005/8/layout/hList1"/>
    <dgm:cxn modelId="{7F680AE9-7541-4BEB-B09E-C10EE42E7912}" type="presOf" srcId="{2D837062-0FC5-4116-9DFE-BC58BD383879}" destId="{6A1BC9F6-3416-49E5-84F5-13AE4EA0FD7B}" srcOrd="0" destOrd="4" presId="urn:microsoft.com/office/officeart/2005/8/layout/hList1"/>
    <dgm:cxn modelId="{421EF3EA-EB5A-4DF5-847D-C89026D4DE59}" srcId="{67E87518-25AD-4BE2-BFDD-7A0CF58C8ECB}" destId="{34B8A870-B715-45AE-AF83-8742E8DE12AE}" srcOrd="1" destOrd="0" parTransId="{0C6208EB-3441-4A10-823C-C23D85225B83}" sibTransId="{A299458B-7E9D-429D-AF01-F1BDAD44CDC2}"/>
    <dgm:cxn modelId="{099C5AEE-C716-41D0-9A78-66367B1842B8}" srcId="{67E87518-25AD-4BE2-BFDD-7A0CF58C8ECB}" destId="{DB00DA03-2ADE-4C8F-8486-CDDF071B1109}" srcOrd="2" destOrd="0" parTransId="{CD630F16-AC01-467D-BEF8-18CE2F5129B1}" sibTransId="{25DD1522-E5A8-4103-B7F4-00D641FB1C09}"/>
    <dgm:cxn modelId="{7CF8A7F5-B54F-4259-8DE9-2F56BB12A1BA}" type="presOf" srcId="{A8DDA404-6091-4E5E-99D4-C76B75447473}" destId="{6A1BC9F6-3416-49E5-84F5-13AE4EA0FD7B}" srcOrd="0" destOrd="0" presId="urn:microsoft.com/office/officeart/2005/8/layout/hList1"/>
    <dgm:cxn modelId="{8AD05B56-42BF-4094-A454-498D2185DAE7}" type="presParOf" srcId="{0A6DE269-DC56-47A0-8B45-41C6644440CB}" destId="{21C2E3CD-6D1F-474C-8BF4-42F4AE42549A}" srcOrd="0" destOrd="0" presId="urn:microsoft.com/office/officeart/2005/8/layout/hList1"/>
    <dgm:cxn modelId="{250B2082-8500-486C-ABAD-15B9D2A1708F}" type="presParOf" srcId="{21C2E3CD-6D1F-474C-8BF4-42F4AE42549A}" destId="{4A2703D9-039F-49D8-880C-B81D9E113FBD}" srcOrd="0" destOrd="0" presId="urn:microsoft.com/office/officeart/2005/8/layout/hList1"/>
    <dgm:cxn modelId="{48E72715-E9E0-40EF-BA6C-BDFF5E1528C8}" type="presParOf" srcId="{21C2E3CD-6D1F-474C-8BF4-42F4AE42549A}" destId="{9F018410-2B40-4231-8E67-00354BB3797B}" srcOrd="1" destOrd="0" presId="urn:microsoft.com/office/officeart/2005/8/layout/hList1"/>
    <dgm:cxn modelId="{384A77E0-0285-4F3F-95C8-AEB03CDA6B4D}" type="presParOf" srcId="{0A6DE269-DC56-47A0-8B45-41C6644440CB}" destId="{A92A0C81-509D-4F73-850C-68D7700875DE}" srcOrd="1" destOrd="0" presId="urn:microsoft.com/office/officeart/2005/8/layout/hList1"/>
    <dgm:cxn modelId="{F577CAD2-3F38-4516-ADAF-CC858337DAFC}" type="presParOf" srcId="{0A6DE269-DC56-47A0-8B45-41C6644440CB}" destId="{51DCD9EB-F9C9-4CB3-ADD7-DA879097A11C}" srcOrd="2" destOrd="0" presId="urn:microsoft.com/office/officeart/2005/8/layout/hList1"/>
    <dgm:cxn modelId="{E90CC156-AD50-4BFD-9B88-0110572CAFEF}" type="presParOf" srcId="{51DCD9EB-F9C9-4CB3-ADD7-DA879097A11C}" destId="{7DAD8620-A14F-42EE-BCDD-60E5CDF2AEF8}" srcOrd="0" destOrd="0" presId="urn:microsoft.com/office/officeart/2005/8/layout/hList1"/>
    <dgm:cxn modelId="{8E57AB8E-8D25-48DF-98E5-AE795BC8B91D}" type="presParOf" srcId="{51DCD9EB-F9C9-4CB3-ADD7-DA879097A11C}" destId="{C190B787-7BA9-4163-AE51-3CA82CE00015}" srcOrd="1" destOrd="0" presId="urn:microsoft.com/office/officeart/2005/8/layout/hList1"/>
    <dgm:cxn modelId="{4338674E-424A-44D6-B74E-AAC7BC88C7A4}" type="presParOf" srcId="{0A6DE269-DC56-47A0-8B45-41C6644440CB}" destId="{9671CF06-A895-4D48-945E-8A73045E09F3}" srcOrd="3" destOrd="0" presId="urn:microsoft.com/office/officeart/2005/8/layout/hList1"/>
    <dgm:cxn modelId="{FF8FBAD3-D99C-4561-B4DA-A1F77254262F}" type="presParOf" srcId="{0A6DE269-DC56-47A0-8B45-41C6644440CB}" destId="{E1011F20-E8DC-406D-9E76-4144A0C0E466}" srcOrd="4" destOrd="0" presId="urn:microsoft.com/office/officeart/2005/8/layout/hList1"/>
    <dgm:cxn modelId="{ADDC3C56-2CAC-4A56-A6F6-2F601E18CFEB}" type="presParOf" srcId="{E1011F20-E8DC-406D-9E76-4144A0C0E466}" destId="{D8300EE8-B6FD-44E4-BA41-99B36ECBEC24}" srcOrd="0" destOrd="0" presId="urn:microsoft.com/office/officeart/2005/8/layout/hList1"/>
    <dgm:cxn modelId="{DC907558-9B37-4530-BE41-26332AE78433}" type="presParOf" srcId="{E1011F20-E8DC-406D-9E76-4144A0C0E466}" destId="{6A1BC9F6-3416-49E5-84F5-13AE4EA0FD7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2C13AB-FCF0-4F93-9608-E0E60C914AF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F5507BF4-A9D9-4802-9D51-6E9E02967205}">
      <dgm:prSet phldrT="[Text]" custT="1"/>
      <dgm:spPr/>
      <dgm:t>
        <a:bodyPr/>
        <a:lstStyle/>
        <a:p>
          <a:r>
            <a:rPr lang="en-GB" sz="2800" dirty="0"/>
            <a:t>Hepatitis B positive women:  23</a:t>
          </a:r>
        </a:p>
        <a:p>
          <a:r>
            <a:rPr lang="en-GB" sz="2800" dirty="0">
              <a:solidFill>
                <a:schemeClr val="accent5">
                  <a:lumMod val="60000"/>
                  <a:lumOff val="40000"/>
                </a:schemeClr>
              </a:solidFill>
            </a:rPr>
            <a:t>(2017: 59)</a:t>
          </a:r>
        </a:p>
      </dgm:t>
    </dgm:pt>
    <dgm:pt modelId="{789852F1-51F0-4C9A-9114-1C3C87A607B3}" type="parTrans" cxnId="{FF044D9B-2F88-4ABB-95B6-7BAB2F2DFB9A}">
      <dgm:prSet/>
      <dgm:spPr/>
      <dgm:t>
        <a:bodyPr/>
        <a:lstStyle/>
        <a:p>
          <a:endParaRPr lang="en-GB" sz="1600"/>
        </a:p>
      </dgm:t>
    </dgm:pt>
    <dgm:pt modelId="{24E69C16-4A3C-4CF4-A83A-4F80F9B2FCA3}" type="sibTrans" cxnId="{FF044D9B-2F88-4ABB-95B6-7BAB2F2DFB9A}">
      <dgm:prSet/>
      <dgm:spPr/>
      <dgm:t>
        <a:bodyPr/>
        <a:lstStyle/>
        <a:p>
          <a:endParaRPr lang="en-GB" sz="1600"/>
        </a:p>
      </dgm:t>
    </dgm:pt>
    <dgm:pt modelId="{1DD4BCA1-DEE2-4759-BE4D-4DB741FCAEFC}">
      <dgm:prSet phldrT="[Text]" custT="1"/>
      <dgm:spPr/>
      <dgm:t>
        <a:bodyPr/>
        <a:lstStyle/>
        <a:p>
          <a:r>
            <a:rPr lang="en-GB" sz="2800" dirty="0"/>
            <a:t>Previously known: 16/23 (70%) </a:t>
          </a:r>
        </a:p>
        <a:p>
          <a:r>
            <a:rPr lang="en-GB" sz="2800" dirty="0">
              <a:solidFill>
                <a:schemeClr val="accent5">
                  <a:lumMod val="60000"/>
                  <a:lumOff val="40000"/>
                </a:schemeClr>
              </a:solidFill>
            </a:rPr>
            <a:t>(2017: 33; 56%)</a:t>
          </a:r>
        </a:p>
      </dgm:t>
    </dgm:pt>
    <dgm:pt modelId="{4735A98A-AC9A-4B38-B4BF-D285B20651C6}" type="parTrans" cxnId="{F0ECB5B2-6B71-425B-9C8F-261CC8246157}">
      <dgm:prSet custT="1"/>
      <dgm:spPr/>
      <dgm:t>
        <a:bodyPr/>
        <a:lstStyle/>
        <a:p>
          <a:endParaRPr lang="en-GB" sz="700"/>
        </a:p>
      </dgm:t>
    </dgm:pt>
    <dgm:pt modelId="{55221D07-A377-47AB-BB9D-F9182ADFE5F7}" type="sibTrans" cxnId="{F0ECB5B2-6B71-425B-9C8F-261CC8246157}">
      <dgm:prSet/>
      <dgm:spPr/>
      <dgm:t>
        <a:bodyPr/>
        <a:lstStyle/>
        <a:p>
          <a:endParaRPr lang="en-GB" sz="1600"/>
        </a:p>
      </dgm:t>
    </dgm:pt>
    <dgm:pt modelId="{625169ED-7404-423E-91D1-AC3295814D8C}">
      <dgm:prSet phldrT="[Text]" custT="1"/>
      <dgm:spPr/>
      <dgm:t>
        <a:bodyPr/>
        <a:lstStyle/>
        <a:p>
          <a:r>
            <a:rPr lang="en-GB" sz="2800" dirty="0"/>
            <a:t>New diagnosis = 7/23 (30%) </a:t>
          </a:r>
        </a:p>
        <a:p>
          <a:r>
            <a:rPr lang="en-GB" sz="2800" dirty="0">
              <a:solidFill>
                <a:schemeClr val="accent5">
                  <a:lumMod val="60000"/>
                  <a:lumOff val="40000"/>
                </a:schemeClr>
              </a:solidFill>
            </a:rPr>
            <a:t>(2017: 26; 44%)</a:t>
          </a:r>
        </a:p>
      </dgm:t>
    </dgm:pt>
    <dgm:pt modelId="{75A758E8-DD16-43A9-A201-6F08B2C6DF4D}" type="parTrans" cxnId="{6B207C26-B3F4-4601-B3AF-E42A33F67B43}">
      <dgm:prSet custT="1"/>
      <dgm:spPr/>
      <dgm:t>
        <a:bodyPr/>
        <a:lstStyle/>
        <a:p>
          <a:endParaRPr lang="en-GB" sz="1050"/>
        </a:p>
      </dgm:t>
    </dgm:pt>
    <dgm:pt modelId="{0D0E18AA-F212-46A9-B079-EA6EB590BC11}" type="sibTrans" cxnId="{6B207C26-B3F4-4601-B3AF-E42A33F67B43}">
      <dgm:prSet/>
      <dgm:spPr/>
      <dgm:t>
        <a:bodyPr/>
        <a:lstStyle/>
        <a:p>
          <a:endParaRPr lang="en-GB" sz="1600"/>
        </a:p>
      </dgm:t>
    </dgm:pt>
    <dgm:pt modelId="{25BBFED2-C895-46FE-B906-11D0E85F3750}">
      <dgm:prSet phldrT="[Text]" custT="1"/>
      <dgm:spPr/>
      <dgm:t>
        <a:bodyPr/>
        <a:lstStyle/>
        <a:p>
          <a:r>
            <a:rPr lang="en-GB" sz="2400" dirty="0"/>
            <a:t>Repeat test taken during pregnancy: 16/16 (100%) </a:t>
          </a:r>
        </a:p>
        <a:p>
          <a:r>
            <a:rPr lang="en-GB" sz="2400" dirty="0">
              <a:solidFill>
                <a:schemeClr val="accent5">
                  <a:lumMod val="60000"/>
                  <a:lumOff val="40000"/>
                </a:schemeClr>
              </a:solidFill>
            </a:rPr>
            <a:t>(2017: 33; 100%) </a:t>
          </a:r>
        </a:p>
      </dgm:t>
    </dgm:pt>
    <dgm:pt modelId="{9873F345-CD11-497E-9296-5EDD3E2A8662}" type="parTrans" cxnId="{A342526B-227A-4D5C-97CE-56C48D5A80FC}">
      <dgm:prSet custT="1"/>
      <dgm:spPr/>
      <dgm:t>
        <a:bodyPr/>
        <a:lstStyle/>
        <a:p>
          <a:endParaRPr lang="en-GB" sz="400"/>
        </a:p>
      </dgm:t>
    </dgm:pt>
    <dgm:pt modelId="{851386C4-0040-437A-BE84-BDA189CB339E}" type="sibTrans" cxnId="{A342526B-227A-4D5C-97CE-56C48D5A80FC}">
      <dgm:prSet/>
      <dgm:spPr/>
      <dgm:t>
        <a:bodyPr/>
        <a:lstStyle/>
        <a:p>
          <a:endParaRPr lang="en-GB" sz="1600"/>
        </a:p>
      </dgm:t>
    </dgm:pt>
    <dgm:pt modelId="{BDBE760E-FAF2-4735-98F7-14D6E584DD19}">
      <dgm:prSet phldrT="[Text]" custT="1"/>
      <dgm:spPr/>
      <dgm:t>
        <a:bodyPr/>
        <a:lstStyle/>
        <a:p>
          <a:r>
            <a:rPr lang="en-GB" sz="2800" dirty="0"/>
            <a:t>HBV viral load taken at booking: 1/16 (6%) </a:t>
          </a:r>
        </a:p>
        <a:p>
          <a:r>
            <a:rPr lang="en-GB" sz="2800" dirty="0">
              <a:solidFill>
                <a:schemeClr val="accent5">
                  <a:lumMod val="60000"/>
                  <a:lumOff val="40000"/>
                </a:schemeClr>
              </a:solidFill>
            </a:rPr>
            <a:t>(2017: 7/33; 21%) </a:t>
          </a:r>
          <a:endParaRPr lang="en-GB" sz="2800" dirty="0"/>
        </a:p>
      </dgm:t>
    </dgm:pt>
    <dgm:pt modelId="{ECA31F6E-16AA-43C8-A4DD-A2320BA0BFE8}" type="parTrans" cxnId="{4651E48C-FCA3-4314-80A8-1D1D256879C5}">
      <dgm:prSet custT="1"/>
      <dgm:spPr/>
      <dgm:t>
        <a:bodyPr/>
        <a:lstStyle/>
        <a:p>
          <a:endParaRPr lang="en-GB" sz="400"/>
        </a:p>
      </dgm:t>
    </dgm:pt>
    <dgm:pt modelId="{9FA4E662-FCCB-45F4-8C96-76B92961D1D2}" type="sibTrans" cxnId="{4651E48C-FCA3-4314-80A8-1D1D256879C5}">
      <dgm:prSet/>
      <dgm:spPr/>
      <dgm:t>
        <a:bodyPr/>
        <a:lstStyle/>
        <a:p>
          <a:endParaRPr lang="en-GB" sz="1600"/>
        </a:p>
      </dgm:t>
    </dgm:pt>
    <dgm:pt modelId="{36B287F9-8A86-4829-A783-838D479642F8}">
      <dgm:prSet phldrT="[Text]" custT="1"/>
      <dgm:spPr/>
      <dgm:t>
        <a:bodyPr/>
        <a:lstStyle/>
        <a:p>
          <a:r>
            <a:rPr lang="en-GB" sz="2400" dirty="0"/>
            <a:t>HBV viral load measured: 15/16 (94%) </a:t>
          </a:r>
        </a:p>
        <a:p>
          <a:r>
            <a:rPr lang="en-GB" sz="2400" dirty="0">
              <a:solidFill>
                <a:schemeClr val="accent5">
                  <a:lumMod val="60000"/>
                  <a:lumOff val="40000"/>
                </a:schemeClr>
              </a:solidFill>
            </a:rPr>
            <a:t>(2017: 31/33; 94%) </a:t>
          </a:r>
        </a:p>
      </dgm:t>
    </dgm:pt>
    <dgm:pt modelId="{4BF44F78-B1B7-4282-8981-22D08AE6AF62}" type="parTrans" cxnId="{E6569C2D-252C-4C60-9D59-AD917663C52F}">
      <dgm:prSet custT="1"/>
      <dgm:spPr/>
      <dgm:t>
        <a:bodyPr/>
        <a:lstStyle/>
        <a:p>
          <a:endParaRPr lang="en-GB" sz="400"/>
        </a:p>
      </dgm:t>
    </dgm:pt>
    <dgm:pt modelId="{A83F9448-DBF6-4E45-89A0-BA5978231F3F}" type="sibTrans" cxnId="{E6569C2D-252C-4C60-9D59-AD917663C52F}">
      <dgm:prSet/>
      <dgm:spPr/>
      <dgm:t>
        <a:bodyPr/>
        <a:lstStyle/>
        <a:p>
          <a:endParaRPr lang="en-GB" sz="1600"/>
        </a:p>
      </dgm:t>
    </dgm:pt>
    <dgm:pt modelId="{57F5CDB9-AE13-450F-A25A-5F4959EB9460}">
      <dgm:prSet phldrT="[Text]" custT="1"/>
      <dgm:spPr/>
      <dgm:t>
        <a:bodyPr/>
        <a:lstStyle/>
        <a:p>
          <a:r>
            <a:rPr lang="en-GB" sz="2800" dirty="0"/>
            <a:t>Repeat serology taken: 7/7 (100%)</a:t>
          </a:r>
        </a:p>
        <a:p>
          <a:r>
            <a:rPr lang="en-GB" sz="2800" dirty="0">
              <a:solidFill>
                <a:schemeClr val="accent5">
                  <a:lumMod val="60000"/>
                  <a:lumOff val="40000"/>
                </a:schemeClr>
              </a:solidFill>
            </a:rPr>
            <a:t>(2017: 22/26; 85%) </a:t>
          </a:r>
          <a:r>
            <a:rPr lang="en-GB" sz="2800" dirty="0"/>
            <a:t> </a:t>
          </a:r>
        </a:p>
      </dgm:t>
    </dgm:pt>
    <dgm:pt modelId="{3127A035-25C0-4F16-9EE9-49CA003D7416}" type="parTrans" cxnId="{A9A3ED43-108E-4C31-9BF2-42BADC93EF34}">
      <dgm:prSet custT="1"/>
      <dgm:spPr/>
      <dgm:t>
        <a:bodyPr/>
        <a:lstStyle/>
        <a:p>
          <a:endParaRPr lang="en-GB" sz="700"/>
        </a:p>
      </dgm:t>
    </dgm:pt>
    <dgm:pt modelId="{D9C53E24-656A-4A15-AFE8-D482B9C65FD4}" type="sibTrans" cxnId="{A9A3ED43-108E-4C31-9BF2-42BADC93EF34}">
      <dgm:prSet/>
      <dgm:spPr/>
      <dgm:t>
        <a:bodyPr/>
        <a:lstStyle/>
        <a:p>
          <a:endParaRPr lang="en-GB" sz="1600"/>
        </a:p>
      </dgm:t>
    </dgm:pt>
    <dgm:pt modelId="{5EB22CB4-AB67-4806-A748-D778B438659C}">
      <dgm:prSet phldrT="[Text]" custT="1"/>
      <dgm:spPr/>
      <dgm:t>
        <a:bodyPr/>
        <a:lstStyle/>
        <a:p>
          <a:r>
            <a:rPr lang="en-GB" sz="2800" dirty="0"/>
            <a:t>HBV DNA viral load taken: 7/7 (100%)</a:t>
          </a:r>
        </a:p>
        <a:p>
          <a:r>
            <a:rPr lang="en-GB" sz="2800" dirty="0">
              <a:solidFill>
                <a:schemeClr val="accent5">
                  <a:lumMod val="60000"/>
                  <a:lumOff val="40000"/>
                </a:schemeClr>
              </a:solidFill>
            </a:rPr>
            <a:t>(2017: 24/26; 91%) </a:t>
          </a:r>
          <a:r>
            <a:rPr lang="en-GB" sz="2800" dirty="0"/>
            <a:t> </a:t>
          </a:r>
        </a:p>
      </dgm:t>
    </dgm:pt>
    <dgm:pt modelId="{3780C377-7FFF-4051-B72D-179DFA434C3A}" type="parTrans" cxnId="{D15DD963-FEBD-43A3-8AEF-02738BCF13D1}">
      <dgm:prSet custT="1"/>
      <dgm:spPr/>
      <dgm:t>
        <a:bodyPr/>
        <a:lstStyle/>
        <a:p>
          <a:endParaRPr lang="en-GB" sz="400"/>
        </a:p>
      </dgm:t>
    </dgm:pt>
    <dgm:pt modelId="{5A400111-5FE7-417D-AD91-90D361211A05}" type="sibTrans" cxnId="{D15DD963-FEBD-43A3-8AEF-02738BCF13D1}">
      <dgm:prSet/>
      <dgm:spPr/>
      <dgm:t>
        <a:bodyPr/>
        <a:lstStyle/>
        <a:p>
          <a:endParaRPr lang="en-GB" sz="1600"/>
        </a:p>
      </dgm:t>
    </dgm:pt>
    <dgm:pt modelId="{8A48E849-E200-4383-B54B-B1D17EB4F566}" type="pres">
      <dgm:prSet presAssocID="{E22C13AB-FCF0-4F93-9608-E0E60C914AF7}" presName="diagram" presStyleCnt="0">
        <dgm:presLayoutVars>
          <dgm:chPref val="1"/>
          <dgm:dir/>
          <dgm:animOne val="branch"/>
          <dgm:animLvl val="lvl"/>
          <dgm:resizeHandles val="exact"/>
        </dgm:presLayoutVars>
      </dgm:prSet>
      <dgm:spPr/>
    </dgm:pt>
    <dgm:pt modelId="{6C54FC22-582A-4F19-95AD-AFD730B10589}" type="pres">
      <dgm:prSet presAssocID="{F5507BF4-A9D9-4802-9D51-6E9E02967205}" presName="root1" presStyleCnt="0"/>
      <dgm:spPr/>
    </dgm:pt>
    <dgm:pt modelId="{1A542C38-1163-4001-A74D-210C38049F26}" type="pres">
      <dgm:prSet presAssocID="{F5507BF4-A9D9-4802-9D51-6E9E02967205}" presName="LevelOneTextNode" presStyleLbl="node0" presStyleIdx="0" presStyleCnt="1">
        <dgm:presLayoutVars>
          <dgm:chPref val="3"/>
        </dgm:presLayoutVars>
      </dgm:prSet>
      <dgm:spPr/>
    </dgm:pt>
    <dgm:pt modelId="{6BF8B9D2-1943-40B2-B6BE-94FA94177F59}" type="pres">
      <dgm:prSet presAssocID="{F5507BF4-A9D9-4802-9D51-6E9E02967205}" presName="level2hierChild" presStyleCnt="0"/>
      <dgm:spPr/>
    </dgm:pt>
    <dgm:pt modelId="{9FE43529-8E94-4BFE-908B-B3DF9F29CF1B}" type="pres">
      <dgm:prSet presAssocID="{4735A98A-AC9A-4B38-B4BF-D285B20651C6}" presName="conn2-1" presStyleLbl="parChTrans1D2" presStyleIdx="0" presStyleCnt="2"/>
      <dgm:spPr/>
    </dgm:pt>
    <dgm:pt modelId="{C8DCF43D-E63A-4800-BBFC-F6F90CFF0E16}" type="pres">
      <dgm:prSet presAssocID="{4735A98A-AC9A-4B38-B4BF-D285B20651C6}" presName="connTx" presStyleLbl="parChTrans1D2" presStyleIdx="0" presStyleCnt="2"/>
      <dgm:spPr/>
    </dgm:pt>
    <dgm:pt modelId="{18866F4C-64BE-4DFB-99E7-FF0B23FA61BA}" type="pres">
      <dgm:prSet presAssocID="{1DD4BCA1-DEE2-4759-BE4D-4DB741FCAEFC}" presName="root2" presStyleCnt="0"/>
      <dgm:spPr/>
    </dgm:pt>
    <dgm:pt modelId="{569A7724-08AC-46BC-9142-25508EB02B99}" type="pres">
      <dgm:prSet presAssocID="{1DD4BCA1-DEE2-4759-BE4D-4DB741FCAEFC}" presName="LevelTwoTextNode" presStyleLbl="node2" presStyleIdx="0" presStyleCnt="2">
        <dgm:presLayoutVars>
          <dgm:chPref val="3"/>
        </dgm:presLayoutVars>
      </dgm:prSet>
      <dgm:spPr/>
    </dgm:pt>
    <dgm:pt modelId="{7D750F1C-E69E-407A-95F3-97F483D1EE75}" type="pres">
      <dgm:prSet presAssocID="{1DD4BCA1-DEE2-4759-BE4D-4DB741FCAEFC}" presName="level3hierChild" presStyleCnt="0"/>
      <dgm:spPr/>
    </dgm:pt>
    <dgm:pt modelId="{3980AEC8-350F-43B3-98E6-926E7A9D1336}" type="pres">
      <dgm:prSet presAssocID="{9873F345-CD11-497E-9296-5EDD3E2A8662}" presName="conn2-1" presStyleLbl="parChTrans1D3" presStyleIdx="0" presStyleCnt="4"/>
      <dgm:spPr/>
    </dgm:pt>
    <dgm:pt modelId="{BD7C0EA0-BDB9-4AC5-85D0-072E0771AA0C}" type="pres">
      <dgm:prSet presAssocID="{9873F345-CD11-497E-9296-5EDD3E2A8662}" presName="connTx" presStyleLbl="parChTrans1D3" presStyleIdx="0" presStyleCnt="4"/>
      <dgm:spPr/>
    </dgm:pt>
    <dgm:pt modelId="{8C291327-E3ED-44DB-9A9E-ECEDAECFBB92}" type="pres">
      <dgm:prSet presAssocID="{25BBFED2-C895-46FE-B906-11D0E85F3750}" presName="root2" presStyleCnt="0"/>
      <dgm:spPr/>
    </dgm:pt>
    <dgm:pt modelId="{465D1699-D37A-4B58-9EAB-4283112D08AD}" type="pres">
      <dgm:prSet presAssocID="{25BBFED2-C895-46FE-B906-11D0E85F3750}" presName="LevelTwoTextNode" presStyleLbl="node3" presStyleIdx="0" presStyleCnt="4">
        <dgm:presLayoutVars>
          <dgm:chPref val="3"/>
        </dgm:presLayoutVars>
      </dgm:prSet>
      <dgm:spPr/>
    </dgm:pt>
    <dgm:pt modelId="{35B9F4DA-4389-42F5-9774-CA91D0F39722}" type="pres">
      <dgm:prSet presAssocID="{25BBFED2-C895-46FE-B906-11D0E85F3750}" presName="level3hierChild" presStyleCnt="0"/>
      <dgm:spPr/>
    </dgm:pt>
    <dgm:pt modelId="{9E500D12-6271-4785-9933-693986B095DC}" type="pres">
      <dgm:prSet presAssocID="{4BF44F78-B1B7-4282-8981-22D08AE6AF62}" presName="conn2-1" presStyleLbl="parChTrans1D3" presStyleIdx="1" presStyleCnt="4"/>
      <dgm:spPr/>
    </dgm:pt>
    <dgm:pt modelId="{B6C78E38-EFC1-46D6-9EA5-AEB5B09CC3A6}" type="pres">
      <dgm:prSet presAssocID="{4BF44F78-B1B7-4282-8981-22D08AE6AF62}" presName="connTx" presStyleLbl="parChTrans1D3" presStyleIdx="1" presStyleCnt="4"/>
      <dgm:spPr/>
    </dgm:pt>
    <dgm:pt modelId="{C7C7784E-E368-4BE5-8F6D-69051799936F}" type="pres">
      <dgm:prSet presAssocID="{36B287F9-8A86-4829-A783-838D479642F8}" presName="root2" presStyleCnt="0"/>
      <dgm:spPr/>
    </dgm:pt>
    <dgm:pt modelId="{7DCE3814-9743-4F6B-8C25-6EB0EE7C561B}" type="pres">
      <dgm:prSet presAssocID="{36B287F9-8A86-4829-A783-838D479642F8}" presName="LevelTwoTextNode" presStyleLbl="node3" presStyleIdx="1" presStyleCnt="4">
        <dgm:presLayoutVars>
          <dgm:chPref val="3"/>
        </dgm:presLayoutVars>
      </dgm:prSet>
      <dgm:spPr/>
    </dgm:pt>
    <dgm:pt modelId="{FB53FCD7-8BC1-4E38-B6CD-17EB62E5EEB7}" type="pres">
      <dgm:prSet presAssocID="{36B287F9-8A86-4829-A783-838D479642F8}" presName="level3hierChild" presStyleCnt="0"/>
      <dgm:spPr/>
    </dgm:pt>
    <dgm:pt modelId="{6F60D55D-1446-497E-95D5-DB7FB785FB34}" type="pres">
      <dgm:prSet presAssocID="{ECA31F6E-16AA-43C8-A4DD-A2320BA0BFE8}" presName="conn2-1" presStyleLbl="parChTrans1D4" presStyleIdx="0" presStyleCnt="1"/>
      <dgm:spPr/>
    </dgm:pt>
    <dgm:pt modelId="{884414FE-2223-443D-A82D-87A05A0B63F3}" type="pres">
      <dgm:prSet presAssocID="{ECA31F6E-16AA-43C8-A4DD-A2320BA0BFE8}" presName="connTx" presStyleLbl="parChTrans1D4" presStyleIdx="0" presStyleCnt="1"/>
      <dgm:spPr/>
    </dgm:pt>
    <dgm:pt modelId="{CFEFF556-546B-4A07-B1C1-4C40165F8599}" type="pres">
      <dgm:prSet presAssocID="{BDBE760E-FAF2-4735-98F7-14D6E584DD19}" presName="root2" presStyleCnt="0"/>
      <dgm:spPr/>
    </dgm:pt>
    <dgm:pt modelId="{39F1BBC5-A334-401D-82BC-4411CC53193B}" type="pres">
      <dgm:prSet presAssocID="{BDBE760E-FAF2-4735-98F7-14D6E584DD19}" presName="LevelTwoTextNode" presStyleLbl="node4" presStyleIdx="0" presStyleCnt="1" custScaleX="133814">
        <dgm:presLayoutVars>
          <dgm:chPref val="3"/>
        </dgm:presLayoutVars>
      </dgm:prSet>
      <dgm:spPr/>
    </dgm:pt>
    <dgm:pt modelId="{00EBC61A-F74F-407A-9104-505FA42DB110}" type="pres">
      <dgm:prSet presAssocID="{BDBE760E-FAF2-4735-98F7-14D6E584DD19}" presName="level3hierChild" presStyleCnt="0"/>
      <dgm:spPr/>
    </dgm:pt>
    <dgm:pt modelId="{DDDCBE1A-012A-4C33-A458-C97B8FB93BEC}" type="pres">
      <dgm:prSet presAssocID="{75A758E8-DD16-43A9-A201-6F08B2C6DF4D}" presName="conn2-1" presStyleLbl="parChTrans1D2" presStyleIdx="1" presStyleCnt="2"/>
      <dgm:spPr/>
    </dgm:pt>
    <dgm:pt modelId="{39227FF5-5B06-4816-B773-BE005864147C}" type="pres">
      <dgm:prSet presAssocID="{75A758E8-DD16-43A9-A201-6F08B2C6DF4D}" presName="connTx" presStyleLbl="parChTrans1D2" presStyleIdx="1" presStyleCnt="2"/>
      <dgm:spPr/>
    </dgm:pt>
    <dgm:pt modelId="{11FAA7D7-49EE-42BC-B8A6-2E7B81D3EAE6}" type="pres">
      <dgm:prSet presAssocID="{625169ED-7404-423E-91D1-AC3295814D8C}" presName="root2" presStyleCnt="0"/>
      <dgm:spPr/>
    </dgm:pt>
    <dgm:pt modelId="{AB8F1390-9209-4CED-ACF7-FF77D3AB20BC}" type="pres">
      <dgm:prSet presAssocID="{625169ED-7404-423E-91D1-AC3295814D8C}" presName="LevelTwoTextNode" presStyleLbl="node2" presStyleIdx="1" presStyleCnt="2" custLinFactNeighborX="2046" custLinFactNeighborY="88996">
        <dgm:presLayoutVars>
          <dgm:chPref val="3"/>
        </dgm:presLayoutVars>
      </dgm:prSet>
      <dgm:spPr/>
    </dgm:pt>
    <dgm:pt modelId="{037D0813-246A-480F-A271-51E17B6CD8F6}" type="pres">
      <dgm:prSet presAssocID="{625169ED-7404-423E-91D1-AC3295814D8C}" presName="level3hierChild" presStyleCnt="0"/>
      <dgm:spPr/>
    </dgm:pt>
    <dgm:pt modelId="{844A0DC1-2887-455E-AF39-A6F3F028C1C2}" type="pres">
      <dgm:prSet presAssocID="{3127A035-25C0-4F16-9EE9-49CA003D7416}" presName="conn2-1" presStyleLbl="parChTrans1D3" presStyleIdx="2" presStyleCnt="4"/>
      <dgm:spPr/>
    </dgm:pt>
    <dgm:pt modelId="{4BD051F8-63E0-42BB-9C05-AFB3D0A92B03}" type="pres">
      <dgm:prSet presAssocID="{3127A035-25C0-4F16-9EE9-49CA003D7416}" presName="connTx" presStyleLbl="parChTrans1D3" presStyleIdx="2" presStyleCnt="4"/>
      <dgm:spPr/>
    </dgm:pt>
    <dgm:pt modelId="{DE4CA087-A166-4239-A422-63E55F42D65F}" type="pres">
      <dgm:prSet presAssocID="{57F5CDB9-AE13-450F-A25A-5F4959EB9460}" presName="root2" presStyleCnt="0"/>
      <dgm:spPr/>
    </dgm:pt>
    <dgm:pt modelId="{DC27AC2C-963B-459E-B396-F1C446578074}" type="pres">
      <dgm:prSet presAssocID="{57F5CDB9-AE13-450F-A25A-5F4959EB9460}" presName="LevelTwoTextNode" presStyleLbl="node3" presStyleIdx="2" presStyleCnt="4" custLinFactNeighborX="646" custLinFactNeighborY="-5046">
        <dgm:presLayoutVars>
          <dgm:chPref val="3"/>
        </dgm:presLayoutVars>
      </dgm:prSet>
      <dgm:spPr/>
    </dgm:pt>
    <dgm:pt modelId="{A271BC2B-90DA-4A79-A114-9077BA7F6462}" type="pres">
      <dgm:prSet presAssocID="{57F5CDB9-AE13-450F-A25A-5F4959EB9460}" presName="level3hierChild" presStyleCnt="0"/>
      <dgm:spPr/>
    </dgm:pt>
    <dgm:pt modelId="{DD625185-9558-4F40-82A9-767C9030B1E4}" type="pres">
      <dgm:prSet presAssocID="{3780C377-7FFF-4051-B72D-179DFA434C3A}" presName="conn2-1" presStyleLbl="parChTrans1D3" presStyleIdx="3" presStyleCnt="4"/>
      <dgm:spPr/>
    </dgm:pt>
    <dgm:pt modelId="{5AADF1C8-6163-46F6-8FD9-0CED8EAE0B32}" type="pres">
      <dgm:prSet presAssocID="{3780C377-7FFF-4051-B72D-179DFA434C3A}" presName="connTx" presStyleLbl="parChTrans1D3" presStyleIdx="3" presStyleCnt="4"/>
      <dgm:spPr/>
    </dgm:pt>
    <dgm:pt modelId="{6D4EF691-C462-4D93-B199-EBD43548A485}" type="pres">
      <dgm:prSet presAssocID="{5EB22CB4-AB67-4806-A748-D778B438659C}" presName="root2" presStyleCnt="0"/>
      <dgm:spPr/>
    </dgm:pt>
    <dgm:pt modelId="{518A3150-7F77-4454-B6C9-83E6853CD884}" type="pres">
      <dgm:prSet presAssocID="{5EB22CB4-AB67-4806-A748-D778B438659C}" presName="LevelTwoTextNode" presStyleLbl="node3" presStyleIdx="3" presStyleCnt="4" custLinFactNeighborX="2794" custLinFactNeighborY="229">
        <dgm:presLayoutVars>
          <dgm:chPref val="3"/>
        </dgm:presLayoutVars>
      </dgm:prSet>
      <dgm:spPr/>
    </dgm:pt>
    <dgm:pt modelId="{1D91043A-776B-4DF1-97B9-DAC74C533BE0}" type="pres">
      <dgm:prSet presAssocID="{5EB22CB4-AB67-4806-A748-D778B438659C}" presName="level3hierChild" presStyleCnt="0"/>
      <dgm:spPr/>
    </dgm:pt>
  </dgm:ptLst>
  <dgm:cxnLst>
    <dgm:cxn modelId="{2007C704-9675-4BFD-8232-204936E5268D}" type="presOf" srcId="{4BF44F78-B1B7-4282-8981-22D08AE6AF62}" destId="{B6C78E38-EFC1-46D6-9EA5-AEB5B09CC3A6}" srcOrd="1" destOrd="0" presId="urn:microsoft.com/office/officeart/2005/8/layout/hierarchy2"/>
    <dgm:cxn modelId="{C296910E-85CC-40B3-A718-6C4BE9F5BC3E}" type="presOf" srcId="{625169ED-7404-423E-91D1-AC3295814D8C}" destId="{AB8F1390-9209-4CED-ACF7-FF77D3AB20BC}" srcOrd="0" destOrd="0" presId="urn:microsoft.com/office/officeart/2005/8/layout/hierarchy2"/>
    <dgm:cxn modelId="{18D82013-F8C7-412E-8FF1-B432D3B424B6}" type="presOf" srcId="{5EB22CB4-AB67-4806-A748-D778B438659C}" destId="{518A3150-7F77-4454-B6C9-83E6853CD884}" srcOrd="0" destOrd="0" presId="urn:microsoft.com/office/officeart/2005/8/layout/hierarchy2"/>
    <dgm:cxn modelId="{A51D5823-2673-4B35-8615-506622DE6DBC}" type="presOf" srcId="{3780C377-7FFF-4051-B72D-179DFA434C3A}" destId="{5AADF1C8-6163-46F6-8FD9-0CED8EAE0B32}" srcOrd="1" destOrd="0" presId="urn:microsoft.com/office/officeart/2005/8/layout/hierarchy2"/>
    <dgm:cxn modelId="{6B207C26-B3F4-4601-B3AF-E42A33F67B43}" srcId="{F5507BF4-A9D9-4802-9D51-6E9E02967205}" destId="{625169ED-7404-423E-91D1-AC3295814D8C}" srcOrd="1" destOrd="0" parTransId="{75A758E8-DD16-43A9-A201-6F08B2C6DF4D}" sibTransId="{0D0E18AA-F212-46A9-B079-EA6EB590BC11}"/>
    <dgm:cxn modelId="{8C990227-1B5E-4AFB-96AD-A611A08F8D13}" type="presOf" srcId="{9873F345-CD11-497E-9296-5EDD3E2A8662}" destId="{3980AEC8-350F-43B3-98E6-926E7A9D1336}" srcOrd="0" destOrd="0" presId="urn:microsoft.com/office/officeart/2005/8/layout/hierarchy2"/>
    <dgm:cxn modelId="{E6569C2D-252C-4C60-9D59-AD917663C52F}" srcId="{1DD4BCA1-DEE2-4759-BE4D-4DB741FCAEFC}" destId="{36B287F9-8A86-4829-A783-838D479642F8}" srcOrd="1" destOrd="0" parTransId="{4BF44F78-B1B7-4282-8981-22D08AE6AF62}" sibTransId="{A83F9448-DBF6-4E45-89A0-BA5978231F3F}"/>
    <dgm:cxn modelId="{46CF6233-DF97-49C8-B12F-E2DCA5253069}" type="presOf" srcId="{3127A035-25C0-4F16-9EE9-49CA003D7416}" destId="{844A0DC1-2887-455E-AF39-A6F3F028C1C2}" srcOrd="0" destOrd="0" presId="urn:microsoft.com/office/officeart/2005/8/layout/hierarchy2"/>
    <dgm:cxn modelId="{31D1163E-9AC2-406C-829A-FD2F044BCDA8}" type="presOf" srcId="{3780C377-7FFF-4051-B72D-179DFA434C3A}" destId="{DD625185-9558-4F40-82A9-767C9030B1E4}" srcOrd="0" destOrd="0" presId="urn:microsoft.com/office/officeart/2005/8/layout/hierarchy2"/>
    <dgm:cxn modelId="{D15DD963-FEBD-43A3-8AEF-02738BCF13D1}" srcId="{625169ED-7404-423E-91D1-AC3295814D8C}" destId="{5EB22CB4-AB67-4806-A748-D778B438659C}" srcOrd="1" destOrd="0" parTransId="{3780C377-7FFF-4051-B72D-179DFA434C3A}" sibTransId="{5A400111-5FE7-417D-AD91-90D361211A05}"/>
    <dgm:cxn modelId="{A9A3ED43-108E-4C31-9BF2-42BADC93EF34}" srcId="{625169ED-7404-423E-91D1-AC3295814D8C}" destId="{57F5CDB9-AE13-450F-A25A-5F4959EB9460}" srcOrd="0" destOrd="0" parTransId="{3127A035-25C0-4F16-9EE9-49CA003D7416}" sibTransId="{D9C53E24-656A-4A15-AFE8-D482B9C65FD4}"/>
    <dgm:cxn modelId="{868DDC66-A4FB-4794-A16A-7F1C17F3A745}" type="presOf" srcId="{4735A98A-AC9A-4B38-B4BF-D285B20651C6}" destId="{9FE43529-8E94-4BFE-908B-B3DF9F29CF1B}" srcOrd="0" destOrd="0" presId="urn:microsoft.com/office/officeart/2005/8/layout/hierarchy2"/>
    <dgm:cxn modelId="{A342526B-227A-4D5C-97CE-56C48D5A80FC}" srcId="{1DD4BCA1-DEE2-4759-BE4D-4DB741FCAEFC}" destId="{25BBFED2-C895-46FE-B906-11D0E85F3750}" srcOrd="0" destOrd="0" parTransId="{9873F345-CD11-497E-9296-5EDD3E2A8662}" sibTransId="{851386C4-0040-437A-BE84-BDA189CB339E}"/>
    <dgm:cxn modelId="{2034754D-ECC5-4057-815B-C3A170BBBF45}" type="presOf" srcId="{3127A035-25C0-4F16-9EE9-49CA003D7416}" destId="{4BD051F8-63E0-42BB-9C05-AFB3D0A92B03}" srcOrd="1" destOrd="0" presId="urn:microsoft.com/office/officeart/2005/8/layout/hierarchy2"/>
    <dgm:cxn modelId="{49C3924D-9847-4961-8FF6-8B16D901A6D3}" type="presOf" srcId="{36B287F9-8A86-4829-A783-838D479642F8}" destId="{7DCE3814-9743-4F6B-8C25-6EB0EE7C561B}" srcOrd="0" destOrd="0" presId="urn:microsoft.com/office/officeart/2005/8/layout/hierarchy2"/>
    <dgm:cxn modelId="{94D1AC6D-69EF-4FF2-89F1-9571616D4D78}" type="presOf" srcId="{25BBFED2-C895-46FE-B906-11D0E85F3750}" destId="{465D1699-D37A-4B58-9EAB-4283112D08AD}" srcOrd="0" destOrd="0" presId="urn:microsoft.com/office/officeart/2005/8/layout/hierarchy2"/>
    <dgm:cxn modelId="{B95BC84E-C953-40C3-B411-EB510CA78134}" type="presOf" srcId="{75A758E8-DD16-43A9-A201-6F08B2C6DF4D}" destId="{39227FF5-5B06-4816-B773-BE005864147C}" srcOrd="1" destOrd="0" presId="urn:microsoft.com/office/officeart/2005/8/layout/hierarchy2"/>
    <dgm:cxn modelId="{C99FCD73-5A6B-4B4E-BFCA-F5ACF7E5FD71}" type="presOf" srcId="{4BF44F78-B1B7-4282-8981-22D08AE6AF62}" destId="{9E500D12-6271-4785-9933-693986B095DC}" srcOrd="0" destOrd="0" presId="urn:microsoft.com/office/officeart/2005/8/layout/hierarchy2"/>
    <dgm:cxn modelId="{5967C788-9E48-4BB1-A45A-38CA7D586A95}" type="presOf" srcId="{E22C13AB-FCF0-4F93-9608-E0E60C914AF7}" destId="{8A48E849-E200-4383-B54B-B1D17EB4F566}" srcOrd="0" destOrd="0" presId="urn:microsoft.com/office/officeart/2005/8/layout/hierarchy2"/>
    <dgm:cxn modelId="{4651E48C-FCA3-4314-80A8-1D1D256879C5}" srcId="{36B287F9-8A86-4829-A783-838D479642F8}" destId="{BDBE760E-FAF2-4735-98F7-14D6E584DD19}" srcOrd="0" destOrd="0" parTransId="{ECA31F6E-16AA-43C8-A4DD-A2320BA0BFE8}" sibTransId="{9FA4E662-FCCB-45F4-8C96-76B92961D1D2}"/>
    <dgm:cxn modelId="{1F77738D-E4EB-48F0-8900-5814D9DDD4ED}" type="presOf" srcId="{75A758E8-DD16-43A9-A201-6F08B2C6DF4D}" destId="{DDDCBE1A-012A-4C33-A458-C97B8FB93BEC}" srcOrd="0" destOrd="0" presId="urn:microsoft.com/office/officeart/2005/8/layout/hierarchy2"/>
    <dgm:cxn modelId="{AC608B8E-99D2-4C92-867B-D8CAC078C139}" type="presOf" srcId="{BDBE760E-FAF2-4735-98F7-14D6E584DD19}" destId="{39F1BBC5-A334-401D-82BC-4411CC53193B}" srcOrd="0" destOrd="0" presId="urn:microsoft.com/office/officeart/2005/8/layout/hierarchy2"/>
    <dgm:cxn modelId="{C7178192-D071-40FB-8387-8F57F95D84B6}" type="presOf" srcId="{57F5CDB9-AE13-450F-A25A-5F4959EB9460}" destId="{DC27AC2C-963B-459E-B396-F1C446578074}" srcOrd="0" destOrd="0" presId="urn:microsoft.com/office/officeart/2005/8/layout/hierarchy2"/>
    <dgm:cxn modelId="{3F21A694-B0B6-48C6-9D3B-2ED0428A5E99}" type="presOf" srcId="{ECA31F6E-16AA-43C8-A4DD-A2320BA0BFE8}" destId="{884414FE-2223-443D-A82D-87A05A0B63F3}" srcOrd="1" destOrd="0" presId="urn:microsoft.com/office/officeart/2005/8/layout/hierarchy2"/>
    <dgm:cxn modelId="{1F1D3497-D2E9-44E5-85A1-F9B9BD3E837A}" type="presOf" srcId="{ECA31F6E-16AA-43C8-A4DD-A2320BA0BFE8}" destId="{6F60D55D-1446-497E-95D5-DB7FB785FB34}" srcOrd="0" destOrd="0" presId="urn:microsoft.com/office/officeart/2005/8/layout/hierarchy2"/>
    <dgm:cxn modelId="{FF044D9B-2F88-4ABB-95B6-7BAB2F2DFB9A}" srcId="{E22C13AB-FCF0-4F93-9608-E0E60C914AF7}" destId="{F5507BF4-A9D9-4802-9D51-6E9E02967205}" srcOrd="0" destOrd="0" parTransId="{789852F1-51F0-4C9A-9114-1C3C87A607B3}" sibTransId="{24E69C16-4A3C-4CF4-A83A-4F80F9B2FCA3}"/>
    <dgm:cxn modelId="{85E6449F-AA4D-4DF9-9754-AD1D214D80F8}" type="presOf" srcId="{9873F345-CD11-497E-9296-5EDD3E2A8662}" destId="{BD7C0EA0-BDB9-4AC5-85D0-072E0771AA0C}" srcOrd="1" destOrd="0" presId="urn:microsoft.com/office/officeart/2005/8/layout/hierarchy2"/>
    <dgm:cxn modelId="{B4E448A7-3690-4091-899D-9DFF781E6739}" type="presOf" srcId="{1DD4BCA1-DEE2-4759-BE4D-4DB741FCAEFC}" destId="{569A7724-08AC-46BC-9142-25508EB02B99}" srcOrd="0" destOrd="0" presId="urn:microsoft.com/office/officeart/2005/8/layout/hierarchy2"/>
    <dgm:cxn modelId="{479FC7AD-297C-4B59-82E1-A88ACE39997F}" type="presOf" srcId="{4735A98A-AC9A-4B38-B4BF-D285B20651C6}" destId="{C8DCF43D-E63A-4800-BBFC-F6F90CFF0E16}" srcOrd="1" destOrd="0" presId="urn:microsoft.com/office/officeart/2005/8/layout/hierarchy2"/>
    <dgm:cxn modelId="{F0ECB5B2-6B71-425B-9C8F-261CC8246157}" srcId="{F5507BF4-A9D9-4802-9D51-6E9E02967205}" destId="{1DD4BCA1-DEE2-4759-BE4D-4DB741FCAEFC}" srcOrd="0" destOrd="0" parTransId="{4735A98A-AC9A-4B38-B4BF-D285B20651C6}" sibTransId="{55221D07-A377-47AB-BB9D-F9182ADFE5F7}"/>
    <dgm:cxn modelId="{C5D9E3FB-7EAA-467B-B351-82A549473591}" type="presOf" srcId="{F5507BF4-A9D9-4802-9D51-6E9E02967205}" destId="{1A542C38-1163-4001-A74D-210C38049F26}" srcOrd="0" destOrd="0" presId="urn:microsoft.com/office/officeart/2005/8/layout/hierarchy2"/>
    <dgm:cxn modelId="{CFB32DDC-9FB4-4600-AE58-92E470D5FFFC}" type="presParOf" srcId="{8A48E849-E200-4383-B54B-B1D17EB4F566}" destId="{6C54FC22-582A-4F19-95AD-AFD730B10589}" srcOrd="0" destOrd="0" presId="urn:microsoft.com/office/officeart/2005/8/layout/hierarchy2"/>
    <dgm:cxn modelId="{CE324FF6-FAEF-4E73-89EC-F2D30CCCC2D9}" type="presParOf" srcId="{6C54FC22-582A-4F19-95AD-AFD730B10589}" destId="{1A542C38-1163-4001-A74D-210C38049F26}" srcOrd="0" destOrd="0" presId="urn:microsoft.com/office/officeart/2005/8/layout/hierarchy2"/>
    <dgm:cxn modelId="{98D056E2-465E-4A8F-8DBA-B90B43CAE570}" type="presParOf" srcId="{6C54FC22-582A-4F19-95AD-AFD730B10589}" destId="{6BF8B9D2-1943-40B2-B6BE-94FA94177F59}" srcOrd="1" destOrd="0" presId="urn:microsoft.com/office/officeart/2005/8/layout/hierarchy2"/>
    <dgm:cxn modelId="{925C3686-39E0-4174-A9B5-158BEBB9D76D}" type="presParOf" srcId="{6BF8B9D2-1943-40B2-B6BE-94FA94177F59}" destId="{9FE43529-8E94-4BFE-908B-B3DF9F29CF1B}" srcOrd="0" destOrd="0" presId="urn:microsoft.com/office/officeart/2005/8/layout/hierarchy2"/>
    <dgm:cxn modelId="{53A6BF2B-AA41-45CF-B751-94B486078DF4}" type="presParOf" srcId="{9FE43529-8E94-4BFE-908B-B3DF9F29CF1B}" destId="{C8DCF43D-E63A-4800-BBFC-F6F90CFF0E16}" srcOrd="0" destOrd="0" presId="urn:microsoft.com/office/officeart/2005/8/layout/hierarchy2"/>
    <dgm:cxn modelId="{824408AB-5F82-428E-8882-6B655F4EFB8A}" type="presParOf" srcId="{6BF8B9D2-1943-40B2-B6BE-94FA94177F59}" destId="{18866F4C-64BE-4DFB-99E7-FF0B23FA61BA}" srcOrd="1" destOrd="0" presId="urn:microsoft.com/office/officeart/2005/8/layout/hierarchy2"/>
    <dgm:cxn modelId="{B8908BAF-851E-4058-AFC0-48ED540BBB3E}" type="presParOf" srcId="{18866F4C-64BE-4DFB-99E7-FF0B23FA61BA}" destId="{569A7724-08AC-46BC-9142-25508EB02B99}" srcOrd="0" destOrd="0" presId="urn:microsoft.com/office/officeart/2005/8/layout/hierarchy2"/>
    <dgm:cxn modelId="{F691703C-8AF5-45EA-85D1-CC291BAD7E9D}" type="presParOf" srcId="{18866F4C-64BE-4DFB-99E7-FF0B23FA61BA}" destId="{7D750F1C-E69E-407A-95F3-97F483D1EE75}" srcOrd="1" destOrd="0" presId="urn:microsoft.com/office/officeart/2005/8/layout/hierarchy2"/>
    <dgm:cxn modelId="{F59EA065-7EEE-4D39-AFA6-A5FD390BD50B}" type="presParOf" srcId="{7D750F1C-E69E-407A-95F3-97F483D1EE75}" destId="{3980AEC8-350F-43B3-98E6-926E7A9D1336}" srcOrd="0" destOrd="0" presId="urn:microsoft.com/office/officeart/2005/8/layout/hierarchy2"/>
    <dgm:cxn modelId="{7140ED8E-140A-4850-8D7C-E39110F28D96}" type="presParOf" srcId="{3980AEC8-350F-43B3-98E6-926E7A9D1336}" destId="{BD7C0EA0-BDB9-4AC5-85D0-072E0771AA0C}" srcOrd="0" destOrd="0" presId="urn:microsoft.com/office/officeart/2005/8/layout/hierarchy2"/>
    <dgm:cxn modelId="{BE7FB13E-DD82-4ECD-A48F-34F6107A7A3A}" type="presParOf" srcId="{7D750F1C-E69E-407A-95F3-97F483D1EE75}" destId="{8C291327-E3ED-44DB-9A9E-ECEDAECFBB92}" srcOrd="1" destOrd="0" presId="urn:microsoft.com/office/officeart/2005/8/layout/hierarchy2"/>
    <dgm:cxn modelId="{BDBB0A63-E361-4AC1-8F38-83976DE27D65}" type="presParOf" srcId="{8C291327-E3ED-44DB-9A9E-ECEDAECFBB92}" destId="{465D1699-D37A-4B58-9EAB-4283112D08AD}" srcOrd="0" destOrd="0" presId="urn:microsoft.com/office/officeart/2005/8/layout/hierarchy2"/>
    <dgm:cxn modelId="{B40B0357-9C14-428F-A220-52BFFD26C55F}" type="presParOf" srcId="{8C291327-E3ED-44DB-9A9E-ECEDAECFBB92}" destId="{35B9F4DA-4389-42F5-9774-CA91D0F39722}" srcOrd="1" destOrd="0" presId="urn:microsoft.com/office/officeart/2005/8/layout/hierarchy2"/>
    <dgm:cxn modelId="{B8078D79-CFF4-4B38-B02C-E2E77E890F39}" type="presParOf" srcId="{7D750F1C-E69E-407A-95F3-97F483D1EE75}" destId="{9E500D12-6271-4785-9933-693986B095DC}" srcOrd="2" destOrd="0" presId="urn:microsoft.com/office/officeart/2005/8/layout/hierarchy2"/>
    <dgm:cxn modelId="{6467ED67-5A81-4470-978D-9C5F3EC9875D}" type="presParOf" srcId="{9E500D12-6271-4785-9933-693986B095DC}" destId="{B6C78E38-EFC1-46D6-9EA5-AEB5B09CC3A6}" srcOrd="0" destOrd="0" presId="urn:microsoft.com/office/officeart/2005/8/layout/hierarchy2"/>
    <dgm:cxn modelId="{FC9E6CE6-B107-4EF0-B65B-6A799008CA65}" type="presParOf" srcId="{7D750F1C-E69E-407A-95F3-97F483D1EE75}" destId="{C7C7784E-E368-4BE5-8F6D-69051799936F}" srcOrd="3" destOrd="0" presId="urn:microsoft.com/office/officeart/2005/8/layout/hierarchy2"/>
    <dgm:cxn modelId="{4BB5CDD4-C100-4E89-84A6-56ADD4A2028B}" type="presParOf" srcId="{C7C7784E-E368-4BE5-8F6D-69051799936F}" destId="{7DCE3814-9743-4F6B-8C25-6EB0EE7C561B}" srcOrd="0" destOrd="0" presId="urn:microsoft.com/office/officeart/2005/8/layout/hierarchy2"/>
    <dgm:cxn modelId="{E2F0FD08-1B7E-4D6D-88C3-154D36C2573F}" type="presParOf" srcId="{C7C7784E-E368-4BE5-8F6D-69051799936F}" destId="{FB53FCD7-8BC1-4E38-B6CD-17EB62E5EEB7}" srcOrd="1" destOrd="0" presId="urn:microsoft.com/office/officeart/2005/8/layout/hierarchy2"/>
    <dgm:cxn modelId="{A35EB014-BC49-47F4-8A8A-0830339CC460}" type="presParOf" srcId="{FB53FCD7-8BC1-4E38-B6CD-17EB62E5EEB7}" destId="{6F60D55D-1446-497E-95D5-DB7FB785FB34}" srcOrd="0" destOrd="0" presId="urn:microsoft.com/office/officeart/2005/8/layout/hierarchy2"/>
    <dgm:cxn modelId="{F7030364-6783-4E39-A6EA-2B0D03D750CF}" type="presParOf" srcId="{6F60D55D-1446-497E-95D5-DB7FB785FB34}" destId="{884414FE-2223-443D-A82D-87A05A0B63F3}" srcOrd="0" destOrd="0" presId="urn:microsoft.com/office/officeart/2005/8/layout/hierarchy2"/>
    <dgm:cxn modelId="{1B6DA174-CFF1-4509-86FC-68A5E55164EF}" type="presParOf" srcId="{FB53FCD7-8BC1-4E38-B6CD-17EB62E5EEB7}" destId="{CFEFF556-546B-4A07-B1C1-4C40165F8599}" srcOrd="1" destOrd="0" presId="urn:microsoft.com/office/officeart/2005/8/layout/hierarchy2"/>
    <dgm:cxn modelId="{0CA2E7CE-BEA7-4AF9-9582-CB4264D10893}" type="presParOf" srcId="{CFEFF556-546B-4A07-B1C1-4C40165F8599}" destId="{39F1BBC5-A334-401D-82BC-4411CC53193B}" srcOrd="0" destOrd="0" presId="urn:microsoft.com/office/officeart/2005/8/layout/hierarchy2"/>
    <dgm:cxn modelId="{A7E673BD-9C47-4030-A95C-987A3180E67A}" type="presParOf" srcId="{CFEFF556-546B-4A07-B1C1-4C40165F8599}" destId="{00EBC61A-F74F-407A-9104-505FA42DB110}" srcOrd="1" destOrd="0" presId="urn:microsoft.com/office/officeart/2005/8/layout/hierarchy2"/>
    <dgm:cxn modelId="{C81A3F16-75DC-4D55-A01C-93A151FBD525}" type="presParOf" srcId="{6BF8B9D2-1943-40B2-B6BE-94FA94177F59}" destId="{DDDCBE1A-012A-4C33-A458-C97B8FB93BEC}" srcOrd="2" destOrd="0" presId="urn:microsoft.com/office/officeart/2005/8/layout/hierarchy2"/>
    <dgm:cxn modelId="{A962D7BD-9868-4A6C-BAA2-4DB400512195}" type="presParOf" srcId="{DDDCBE1A-012A-4C33-A458-C97B8FB93BEC}" destId="{39227FF5-5B06-4816-B773-BE005864147C}" srcOrd="0" destOrd="0" presId="urn:microsoft.com/office/officeart/2005/8/layout/hierarchy2"/>
    <dgm:cxn modelId="{8EC9BAD7-C047-4326-A69C-BA2AB0AA356E}" type="presParOf" srcId="{6BF8B9D2-1943-40B2-B6BE-94FA94177F59}" destId="{11FAA7D7-49EE-42BC-B8A6-2E7B81D3EAE6}" srcOrd="3" destOrd="0" presId="urn:microsoft.com/office/officeart/2005/8/layout/hierarchy2"/>
    <dgm:cxn modelId="{3D421636-3EC0-42FF-B111-FFF7F5F1CE21}" type="presParOf" srcId="{11FAA7D7-49EE-42BC-B8A6-2E7B81D3EAE6}" destId="{AB8F1390-9209-4CED-ACF7-FF77D3AB20BC}" srcOrd="0" destOrd="0" presId="urn:microsoft.com/office/officeart/2005/8/layout/hierarchy2"/>
    <dgm:cxn modelId="{35739C1D-81F5-44C5-9374-CF93754B43C7}" type="presParOf" srcId="{11FAA7D7-49EE-42BC-B8A6-2E7B81D3EAE6}" destId="{037D0813-246A-480F-A271-51E17B6CD8F6}" srcOrd="1" destOrd="0" presId="urn:microsoft.com/office/officeart/2005/8/layout/hierarchy2"/>
    <dgm:cxn modelId="{73CB94A0-0AF4-4FC4-887A-130DA75ADE28}" type="presParOf" srcId="{037D0813-246A-480F-A271-51E17B6CD8F6}" destId="{844A0DC1-2887-455E-AF39-A6F3F028C1C2}" srcOrd="0" destOrd="0" presId="urn:microsoft.com/office/officeart/2005/8/layout/hierarchy2"/>
    <dgm:cxn modelId="{46015563-3F07-4E13-96C6-6BA5DF887D03}" type="presParOf" srcId="{844A0DC1-2887-455E-AF39-A6F3F028C1C2}" destId="{4BD051F8-63E0-42BB-9C05-AFB3D0A92B03}" srcOrd="0" destOrd="0" presId="urn:microsoft.com/office/officeart/2005/8/layout/hierarchy2"/>
    <dgm:cxn modelId="{AFABCD23-0911-4B80-A100-D7FBFA471834}" type="presParOf" srcId="{037D0813-246A-480F-A271-51E17B6CD8F6}" destId="{DE4CA087-A166-4239-A422-63E55F42D65F}" srcOrd="1" destOrd="0" presId="urn:microsoft.com/office/officeart/2005/8/layout/hierarchy2"/>
    <dgm:cxn modelId="{2886BE8A-E918-4399-98D0-8B3F74FA1326}" type="presParOf" srcId="{DE4CA087-A166-4239-A422-63E55F42D65F}" destId="{DC27AC2C-963B-459E-B396-F1C446578074}" srcOrd="0" destOrd="0" presId="urn:microsoft.com/office/officeart/2005/8/layout/hierarchy2"/>
    <dgm:cxn modelId="{7970D2F3-6371-446A-A3ED-324F0CD740BA}" type="presParOf" srcId="{DE4CA087-A166-4239-A422-63E55F42D65F}" destId="{A271BC2B-90DA-4A79-A114-9077BA7F6462}" srcOrd="1" destOrd="0" presId="urn:microsoft.com/office/officeart/2005/8/layout/hierarchy2"/>
    <dgm:cxn modelId="{D44695EB-BFA4-4422-8C2A-CC9CB7CDAC87}" type="presParOf" srcId="{037D0813-246A-480F-A271-51E17B6CD8F6}" destId="{DD625185-9558-4F40-82A9-767C9030B1E4}" srcOrd="2" destOrd="0" presId="urn:microsoft.com/office/officeart/2005/8/layout/hierarchy2"/>
    <dgm:cxn modelId="{D1A46C6A-6381-4C30-991D-27545F955D3D}" type="presParOf" srcId="{DD625185-9558-4F40-82A9-767C9030B1E4}" destId="{5AADF1C8-6163-46F6-8FD9-0CED8EAE0B32}" srcOrd="0" destOrd="0" presId="urn:microsoft.com/office/officeart/2005/8/layout/hierarchy2"/>
    <dgm:cxn modelId="{5DB23709-C4E8-434F-9098-36BF9D81DA1C}" type="presParOf" srcId="{037D0813-246A-480F-A271-51E17B6CD8F6}" destId="{6D4EF691-C462-4D93-B199-EBD43548A485}" srcOrd="3" destOrd="0" presId="urn:microsoft.com/office/officeart/2005/8/layout/hierarchy2"/>
    <dgm:cxn modelId="{C433BC14-F83A-4E1A-A32A-6D72332679AB}" type="presParOf" srcId="{6D4EF691-C462-4D93-B199-EBD43548A485}" destId="{518A3150-7F77-4454-B6C9-83E6853CD884}" srcOrd="0" destOrd="0" presId="urn:microsoft.com/office/officeart/2005/8/layout/hierarchy2"/>
    <dgm:cxn modelId="{865B3308-FA95-4272-826C-EFEF9963173F}" type="presParOf" srcId="{6D4EF691-C462-4D93-B199-EBD43548A485}" destId="{1D91043A-776B-4DF1-97B9-DAC74C533BE0}"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301963-9029-468E-80F5-789DB406EEE2}" type="doc">
      <dgm:prSet loTypeId="urn:microsoft.com/office/officeart/2005/8/layout/lProcess2" loCatId="list" qsTypeId="urn:microsoft.com/office/officeart/2005/8/quickstyle/simple2" qsCatId="simple" csTypeId="urn:microsoft.com/office/officeart/2005/8/colors/accent5_1" csCatId="accent5" phldr="1"/>
      <dgm:spPr/>
      <dgm:t>
        <a:bodyPr/>
        <a:lstStyle/>
        <a:p>
          <a:endParaRPr lang="en-GB"/>
        </a:p>
      </dgm:t>
    </dgm:pt>
    <dgm:pt modelId="{0AAEC692-FE02-43FE-AB1A-0D632084F872}">
      <dgm:prSet phldrT="[Text]"/>
      <dgm:spPr/>
      <dgm:t>
        <a:bodyPr/>
        <a:lstStyle/>
        <a:p>
          <a:r>
            <a:rPr lang="en-GB" dirty="0"/>
            <a:t>Documentation and process</a:t>
          </a:r>
        </a:p>
      </dgm:t>
    </dgm:pt>
    <dgm:pt modelId="{84519F05-C940-4B0D-8B0B-916FAFAFBD4A}" type="parTrans" cxnId="{0BBB26D3-F907-4E61-B9CC-487619A82092}">
      <dgm:prSet/>
      <dgm:spPr/>
      <dgm:t>
        <a:bodyPr/>
        <a:lstStyle/>
        <a:p>
          <a:endParaRPr lang="en-GB"/>
        </a:p>
      </dgm:t>
    </dgm:pt>
    <dgm:pt modelId="{DD63F179-D116-4A37-AAEA-2C8D809AC2D6}" type="sibTrans" cxnId="{0BBB26D3-F907-4E61-B9CC-487619A82092}">
      <dgm:prSet/>
      <dgm:spPr/>
      <dgm:t>
        <a:bodyPr/>
        <a:lstStyle/>
        <a:p>
          <a:endParaRPr lang="en-GB"/>
        </a:p>
      </dgm:t>
    </dgm:pt>
    <dgm:pt modelId="{06444469-0585-47C0-80C2-18B6CB6893BE}">
      <dgm:prSet phldrT="[Text]" custT="1"/>
      <dgm:spPr/>
      <dgm:t>
        <a:bodyPr/>
        <a:lstStyle/>
        <a:p>
          <a:pPr>
            <a:buFont typeface="Arial" panose="020B0604020202020204" pitchFamily="34" charset="0"/>
            <a:buChar char="•"/>
          </a:pPr>
          <a:r>
            <a:rPr lang="en-GB" sz="2000" dirty="0">
              <a:latin typeface="+mn-lt"/>
            </a:rPr>
            <a:t>Health boards to use ASW hepatitis B Aide memoire for all cases</a:t>
          </a:r>
          <a:endParaRPr lang="en-GB" sz="2000" dirty="0"/>
        </a:p>
      </dgm:t>
    </dgm:pt>
    <dgm:pt modelId="{60A4C43D-4A20-4A08-BF23-C6BBEDBA1D96}" type="parTrans" cxnId="{30C22433-ADE7-4312-8CDA-AB3595F0F436}">
      <dgm:prSet/>
      <dgm:spPr/>
      <dgm:t>
        <a:bodyPr/>
        <a:lstStyle/>
        <a:p>
          <a:endParaRPr lang="en-GB"/>
        </a:p>
      </dgm:t>
    </dgm:pt>
    <dgm:pt modelId="{1E1B5C66-3E9C-424D-8CB2-A94C075947C3}" type="sibTrans" cxnId="{30C22433-ADE7-4312-8CDA-AB3595F0F436}">
      <dgm:prSet/>
      <dgm:spPr/>
      <dgm:t>
        <a:bodyPr/>
        <a:lstStyle/>
        <a:p>
          <a:endParaRPr lang="en-GB"/>
        </a:p>
      </dgm:t>
    </dgm:pt>
    <dgm:pt modelId="{6F6B03C2-CA4B-4EFC-89E9-CA69C08414D0}">
      <dgm:prSet phldrT="[Text]"/>
      <dgm:spPr/>
      <dgm:t>
        <a:bodyPr/>
        <a:lstStyle/>
        <a:p>
          <a:pPr>
            <a:buFont typeface="Arial" panose="020B0604020202020204" pitchFamily="34" charset="0"/>
            <a:buChar char="•"/>
          </a:pPr>
          <a:r>
            <a:rPr lang="en-GB">
              <a:latin typeface="+mn-lt"/>
            </a:rPr>
            <a:t>Hepatitis B positive results</a:t>
          </a:r>
          <a:endParaRPr lang="en-GB" dirty="0"/>
        </a:p>
      </dgm:t>
    </dgm:pt>
    <dgm:pt modelId="{D2A9E8F8-18FA-45E6-B1CE-DF2B32D263D5}" type="parTrans" cxnId="{E23C843E-C1E6-4793-A72B-73A98EC6417C}">
      <dgm:prSet/>
      <dgm:spPr/>
      <dgm:t>
        <a:bodyPr/>
        <a:lstStyle/>
        <a:p>
          <a:endParaRPr lang="en-GB"/>
        </a:p>
      </dgm:t>
    </dgm:pt>
    <dgm:pt modelId="{D74E6793-00D7-46B5-8206-62D7B0AA82A0}" type="sibTrans" cxnId="{E23C843E-C1E6-4793-A72B-73A98EC6417C}">
      <dgm:prSet/>
      <dgm:spPr/>
      <dgm:t>
        <a:bodyPr/>
        <a:lstStyle/>
        <a:p>
          <a:endParaRPr lang="en-GB"/>
        </a:p>
      </dgm:t>
    </dgm:pt>
    <dgm:pt modelId="{FCBC44C0-AB2C-4B50-8806-B26A74D3FEED}">
      <dgm:prSet phldrT="[Text]"/>
      <dgm:spPr/>
      <dgm:t>
        <a:bodyPr/>
        <a:lstStyle/>
        <a:p>
          <a:pPr>
            <a:buFont typeface="Arial" panose="020B0604020202020204" pitchFamily="34" charset="0"/>
            <a:buChar char="•"/>
          </a:pPr>
          <a:r>
            <a:rPr lang="en-GB" dirty="0">
              <a:latin typeface="+mn-lt"/>
            </a:rPr>
            <a:t>Where hepatitis B positive status is known, HBV DNA viral load to be taken at the same time as screening </a:t>
          </a:r>
          <a:endParaRPr lang="en-GB" dirty="0"/>
        </a:p>
      </dgm:t>
    </dgm:pt>
    <dgm:pt modelId="{45F8CC6A-9653-4CB2-B30E-3C65ADC9D29E}" type="parTrans" cxnId="{20EBB08E-8C45-44DA-9E1E-FE8AE396A693}">
      <dgm:prSet/>
      <dgm:spPr/>
      <dgm:t>
        <a:bodyPr/>
        <a:lstStyle/>
        <a:p>
          <a:endParaRPr lang="en-GB"/>
        </a:p>
      </dgm:t>
    </dgm:pt>
    <dgm:pt modelId="{95D1DB49-FCE4-4F68-9A76-F92167F93B05}" type="sibTrans" cxnId="{20EBB08E-8C45-44DA-9E1E-FE8AE396A693}">
      <dgm:prSet/>
      <dgm:spPr/>
      <dgm:t>
        <a:bodyPr/>
        <a:lstStyle/>
        <a:p>
          <a:endParaRPr lang="en-GB"/>
        </a:p>
      </dgm:t>
    </dgm:pt>
    <dgm:pt modelId="{13A50DF6-610D-4527-9038-38C80C8CA949}">
      <dgm:prSet phldrT="[Text]"/>
      <dgm:spPr/>
      <dgm:t>
        <a:bodyPr/>
        <a:lstStyle/>
        <a:p>
          <a:r>
            <a:rPr lang="en-GB" dirty="0"/>
            <a:t>Neonatal management</a:t>
          </a:r>
        </a:p>
      </dgm:t>
    </dgm:pt>
    <dgm:pt modelId="{E6DB0E82-038E-4596-AEC4-26A2589E870C}" type="parTrans" cxnId="{BC2296B1-DFFF-47ED-81FF-E3FEA19DCED7}">
      <dgm:prSet/>
      <dgm:spPr/>
      <dgm:t>
        <a:bodyPr/>
        <a:lstStyle/>
        <a:p>
          <a:endParaRPr lang="en-GB"/>
        </a:p>
      </dgm:t>
    </dgm:pt>
    <dgm:pt modelId="{6371FB7A-B125-4C4B-A72E-728BAA9B7005}" type="sibTrans" cxnId="{BC2296B1-DFFF-47ED-81FF-E3FEA19DCED7}">
      <dgm:prSet/>
      <dgm:spPr/>
      <dgm:t>
        <a:bodyPr/>
        <a:lstStyle/>
        <a:p>
          <a:endParaRPr lang="en-GB"/>
        </a:p>
      </dgm:t>
    </dgm:pt>
    <dgm:pt modelId="{12371B40-2DE1-49D2-BAD3-A7CCBB85427F}">
      <dgm:prSet custT="1"/>
      <dgm:spPr/>
      <dgm:t>
        <a:bodyPr/>
        <a:lstStyle/>
        <a:p>
          <a:r>
            <a:rPr lang="en-GB" sz="2000" dirty="0">
              <a:latin typeface="+mn-lt"/>
            </a:rPr>
            <a:t>Discuss with stakeholders regarding process to inform midwives of hepatitis B results</a:t>
          </a:r>
        </a:p>
      </dgm:t>
    </dgm:pt>
    <dgm:pt modelId="{5E51E7C2-087D-4F99-AE5A-A15BDE7E03FA}" type="parTrans" cxnId="{A59E2DE7-C04A-48FE-A4F0-5295C049B1CA}">
      <dgm:prSet/>
      <dgm:spPr/>
      <dgm:t>
        <a:bodyPr/>
        <a:lstStyle/>
        <a:p>
          <a:endParaRPr lang="en-GB"/>
        </a:p>
      </dgm:t>
    </dgm:pt>
    <dgm:pt modelId="{8CFB9044-4F77-461B-A2E1-D20E6F9B8FA6}" type="sibTrans" cxnId="{A59E2DE7-C04A-48FE-A4F0-5295C049B1CA}">
      <dgm:prSet/>
      <dgm:spPr/>
      <dgm:t>
        <a:bodyPr/>
        <a:lstStyle/>
        <a:p>
          <a:endParaRPr lang="en-GB"/>
        </a:p>
      </dgm:t>
    </dgm:pt>
    <dgm:pt modelId="{2336702C-0289-4215-8E45-ADDBEBEA94D7}">
      <dgm:prSet custT="1"/>
      <dgm:spPr/>
      <dgm:t>
        <a:bodyPr/>
        <a:lstStyle/>
        <a:p>
          <a:r>
            <a:rPr lang="en-GB" sz="2000">
              <a:latin typeface="+mn-lt"/>
            </a:rPr>
            <a:t>All health boards should have a process for ensuring that women who miscarriage complete the screening pathway</a:t>
          </a:r>
          <a:endParaRPr lang="en-GB" sz="2000" dirty="0">
            <a:latin typeface="+mn-lt"/>
          </a:endParaRPr>
        </a:p>
      </dgm:t>
    </dgm:pt>
    <dgm:pt modelId="{5A17459A-F319-46B1-8405-B55F4EE0CE74}" type="parTrans" cxnId="{3A403A3D-A96C-42FA-9AA6-B3BC1EEA04BA}">
      <dgm:prSet/>
      <dgm:spPr/>
      <dgm:t>
        <a:bodyPr/>
        <a:lstStyle/>
        <a:p>
          <a:endParaRPr lang="en-GB"/>
        </a:p>
      </dgm:t>
    </dgm:pt>
    <dgm:pt modelId="{77A3068E-95FE-4BA6-9E40-92635C61CB6F}" type="sibTrans" cxnId="{3A403A3D-A96C-42FA-9AA6-B3BC1EEA04BA}">
      <dgm:prSet/>
      <dgm:spPr/>
      <dgm:t>
        <a:bodyPr/>
        <a:lstStyle/>
        <a:p>
          <a:endParaRPr lang="en-GB"/>
        </a:p>
      </dgm:t>
    </dgm:pt>
    <dgm:pt modelId="{86E132FB-D60E-43A7-B291-1DFC6424899E}">
      <dgm:prSet/>
      <dgm:spPr/>
      <dgm:t>
        <a:bodyPr/>
        <a:lstStyle/>
        <a:p>
          <a:r>
            <a:rPr lang="en-GB">
              <a:latin typeface="+mn-lt"/>
            </a:rPr>
            <a:t>Where there is a positive Hepatitis B result, refer to Hepatology/gastroenterology, take HBV DNA and forward copy </a:t>
          </a:r>
          <a:endParaRPr lang="en-GB" dirty="0">
            <a:latin typeface="+mn-lt"/>
          </a:endParaRPr>
        </a:p>
      </dgm:t>
    </dgm:pt>
    <dgm:pt modelId="{E7C54997-2CB9-4317-BDEC-79227A0E4259}" type="parTrans" cxnId="{5512DBA2-00B8-4234-A388-88F3B7CC92F1}">
      <dgm:prSet/>
      <dgm:spPr/>
      <dgm:t>
        <a:bodyPr/>
        <a:lstStyle/>
        <a:p>
          <a:endParaRPr lang="en-GB"/>
        </a:p>
      </dgm:t>
    </dgm:pt>
    <dgm:pt modelId="{8591232D-1BA0-43DE-AFC4-DA013894DB86}" type="sibTrans" cxnId="{5512DBA2-00B8-4234-A388-88F3B7CC92F1}">
      <dgm:prSet/>
      <dgm:spPr/>
      <dgm:t>
        <a:bodyPr/>
        <a:lstStyle/>
        <a:p>
          <a:endParaRPr lang="en-GB"/>
        </a:p>
      </dgm:t>
    </dgm:pt>
    <dgm:pt modelId="{BE472867-6566-4A62-A160-E89B91ED6269}">
      <dgm:prSet/>
      <dgm:spPr/>
      <dgm:t>
        <a:bodyPr/>
        <a:lstStyle/>
        <a:p>
          <a:r>
            <a:rPr lang="en-GB">
              <a:latin typeface="+mn-lt"/>
            </a:rPr>
            <a:t>Antenatal screening team to discuss with key stakeholders regarding updated UK HSA standards on recommended referral TAT</a:t>
          </a:r>
          <a:endParaRPr lang="en-GB" dirty="0">
            <a:latin typeface="+mn-lt"/>
          </a:endParaRPr>
        </a:p>
      </dgm:t>
    </dgm:pt>
    <dgm:pt modelId="{DA2E24C7-61CA-4D00-AC59-93E62601814D}" type="parTrans" cxnId="{E50344A4-CBFE-4979-BAF6-1C4A41A87BB6}">
      <dgm:prSet/>
      <dgm:spPr/>
      <dgm:t>
        <a:bodyPr/>
        <a:lstStyle/>
        <a:p>
          <a:endParaRPr lang="en-GB"/>
        </a:p>
      </dgm:t>
    </dgm:pt>
    <dgm:pt modelId="{5DA50C0C-BD07-4354-BF8D-80078DB4EC7C}" type="sibTrans" cxnId="{E50344A4-CBFE-4979-BAF6-1C4A41A87BB6}">
      <dgm:prSet/>
      <dgm:spPr/>
      <dgm:t>
        <a:bodyPr/>
        <a:lstStyle/>
        <a:p>
          <a:endParaRPr lang="en-GB"/>
        </a:p>
      </dgm:t>
    </dgm:pt>
    <dgm:pt modelId="{C2257E32-245F-474A-9746-F8DD719752D0}">
      <dgm:prSet phldrT="[Text]"/>
      <dgm:spPr/>
      <dgm:t>
        <a:bodyPr/>
        <a:lstStyle/>
        <a:p>
          <a:pPr>
            <a:buFont typeface="Arial" panose="020B0604020202020204" pitchFamily="34" charset="0"/>
            <a:buChar char="•"/>
          </a:pPr>
          <a:r>
            <a:rPr lang="en-GB">
              <a:latin typeface="+mn-lt"/>
            </a:rPr>
            <a:t>Consideration for improved follow-up of babies where there was no serology undertaken </a:t>
          </a:r>
          <a:endParaRPr lang="en-GB" dirty="0"/>
        </a:p>
      </dgm:t>
    </dgm:pt>
    <dgm:pt modelId="{3CF15B35-3DEC-4B0B-80BF-B0A461DBA66A}" type="parTrans" cxnId="{BABA8AF7-3F75-44DB-814E-95D349A3335F}">
      <dgm:prSet/>
      <dgm:spPr/>
      <dgm:t>
        <a:bodyPr/>
        <a:lstStyle/>
        <a:p>
          <a:endParaRPr lang="en-GB"/>
        </a:p>
      </dgm:t>
    </dgm:pt>
    <dgm:pt modelId="{984DB539-367F-4643-86FC-84EF1B5D2EEE}" type="sibTrans" cxnId="{BABA8AF7-3F75-44DB-814E-95D349A3335F}">
      <dgm:prSet/>
      <dgm:spPr/>
      <dgm:t>
        <a:bodyPr/>
        <a:lstStyle/>
        <a:p>
          <a:endParaRPr lang="en-GB"/>
        </a:p>
      </dgm:t>
    </dgm:pt>
    <dgm:pt modelId="{FBAA8775-B745-4EE3-B6DA-9E9603486682}">
      <dgm:prSet/>
      <dgm:spPr/>
      <dgm:t>
        <a:bodyPr/>
        <a:lstStyle/>
        <a:p>
          <a:r>
            <a:rPr lang="en-GB">
              <a:latin typeface="+mn-lt"/>
            </a:rPr>
            <a:t>Clarify roles and responsibilities of organisations involved to improve understanding of missed/late vaccination and actions required</a:t>
          </a:r>
          <a:endParaRPr lang="en-GB" dirty="0">
            <a:latin typeface="+mn-lt"/>
          </a:endParaRPr>
        </a:p>
      </dgm:t>
    </dgm:pt>
    <dgm:pt modelId="{F89F06DD-8F1F-4F1A-B9BB-38A82D5980A0}" type="parTrans" cxnId="{A4F9FA5A-67AB-4F16-83A3-A97E59DEC8C3}">
      <dgm:prSet/>
      <dgm:spPr/>
      <dgm:t>
        <a:bodyPr/>
        <a:lstStyle/>
        <a:p>
          <a:endParaRPr lang="en-GB"/>
        </a:p>
      </dgm:t>
    </dgm:pt>
    <dgm:pt modelId="{567E9DF4-BBA7-4E80-904F-708E96F1BBC4}" type="sibTrans" cxnId="{A4F9FA5A-67AB-4F16-83A3-A97E59DEC8C3}">
      <dgm:prSet/>
      <dgm:spPr/>
      <dgm:t>
        <a:bodyPr/>
        <a:lstStyle/>
        <a:p>
          <a:endParaRPr lang="en-GB"/>
        </a:p>
      </dgm:t>
    </dgm:pt>
    <dgm:pt modelId="{5ED8679D-6079-47B8-A1F0-2FF45274EAB4}">
      <dgm:prSet/>
      <dgm:spPr/>
      <dgm:t>
        <a:bodyPr/>
        <a:lstStyle/>
        <a:p>
          <a:r>
            <a:rPr lang="en-GB">
              <a:latin typeface="+mn-lt"/>
            </a:rPr>
            <a:t>Improving follow-up documentation of health protection database with clinical records for accurate status of vaccinations given early/late/not given</a:t>
          </a:r>
          <a:endParaRPr lang="en-GB" dirty="0">
            <a:latin typeface="+mn-lt"/>
          </a:endParaRPr>
        </a:p>
      </dgm:t>
    </dgm:pt>
    <dgm:pt modelId="{D913B5A6-1A99-4B01-9F4C-D4BB4CA33DA1}" type="parTrans" cxnId="{33476F0D-C5F9-4184-BD9E-FA82D71921AB}">
      <dgm:prSet/>
      <dgm:spPr/>
      <dgm:t>
        <a:bodyPr/>
        <a:lstStyle/>
        <a:p>
          <a:endParaRPr lang="en-GB"/>
        </a:p>
      </dgm:t>
    </dgm:pt>
    <dgm:pt modelId="{D58DA910-AE16-4C45-852C-0359BB3BD2D7}" type="sibTrans" cxnId="{33476F0D-C5F9-4184-BD9E-FA82D71921AB}">
      <dgm:prSet/>
      <dgm:spPr/>
      <dgm:t>
        <a:bodyPr/>
        <a:lstStyle/>
        <a:p>
          <a:endParaRPr lang="en-GB"/>
        </a:p>
      </dgm:t>
    </dgm:pt>
    <dgm:pt modelId="{00E6588F-4FEB-4965-9DF0-F77F244051F2}">
      <dgm:prSet/>
      <dgm:spPr/>
      <dgm:t>
        <a:bodyPr/>
        <a:lstStyle/>
        <a:p>
          <a:pPr>
            <a:buFont typeface="Arial" panose="020B0604020202020204" pitchFamily="34" charset="0"/>
            <a:buChar char="•"/>
          </a:pPr>
          <a:r>
            <a:rPr lang="en-GB"/>
            <a:t>All women to receive a confirmatory test to rule out early infection</a:t>
          </a:r>
          <a:endParaRPr lang="en-GB" dirty="0">
            <a:latin typeface="+mn-lt"/>
          </a:endParaRPr>
        </a:p>
      </dgm:t>
    </dgm:pt>
    <dgm:pt modelId="{1FEDBAB9-87BA-4AFF-B992-0D5F2335B0F1}" type="parTrans" cxnId="{717A53D3-F6E0-4CF3-AF4F-703EE33E71F3}">
      <dgm:prSet/>
      <dgm:spPr/>
      <dgm:t>
        <a:bodyPr/>
        <a:lstStyle/>
        <a:p>
          <a:endParaRPr lang="en-GB"/>
        </a:p>
      </dgm:t>
    </dgm:pt>
    <dgm:pt modelId="{5DA60EB8-630B-4CBE-B33A-DCF469E50FF3}" type="sibTrans" cxnId="{717A53D3-F6E0-4CF3-AF4F-703EE33E71F3}">
      <dgm:prSet/>
      <dgm:spPr/>
      <dgm:t>
        <a:bodyPr/>
        <a:lstStyle/>
        <a:p>
          <a:endParaRPr lang="en-GB"/>
        </a:p>
      </dgm:t>
    </dgm:pt>
    <dgm:pt modelId="{146F0C68-5A64-491C-B9A4-332CA87504D9}">
      <dgm:prSet/>
      <dgm:spPr/>
      <dgm:t>
        <a:bodyPr/>
        <a:lstStyle/>
        <a:p>
          <a:r>
            <a:rPr lang="en-GB">
              <a:latin typeface="+mn-lt"/>
            </a:rPr>
            <a:t>Hepatitis B reactive results </a:t>
          </a:r>
          <a:endParaRPr lang="en-GB" dirty="0">
            <a:latin typeface="+mn-lt"/>
          </a:endParaRPr>
        </a:p>
      </dgm:t>
    </dgm:pt>
    <dgm:pt modelId="{85E608C7-52D0-472A-AE11-A443FDE0EC0F}" type="parTrans" cxnId="{809A178D-46C6-4ED7-BE91-A5B818F09A44}">
      <dgm:prSet/>
      <dgm:spPr/>
      <dgm:t>
        <a:bodyPr/>
        <a:lstStyle/>
        <a:p>
          <a:endParaRPr lang="en-GB"/>
        </a:p>
      </dgm:t>
    </dgm:pt>
    <dgm:pt modelId="{D12A7A73-426B-407A-BC90-F8FCDE9EC882}" type="sibTrans" cxnId="{809A178D-46C6-4ED7-BE91-A5B818F09A44}">
      <dgm:prSet/>
      <dgm:spPr/>
      <dgm:t>
        <a:bodyPr/>
        <a:lstStyle/>
        <a:p>
          <a:endParaRPr lang="en-GB"/>
        </a:p>
      </dgm:t>
    </dgm:pt>
    <dgm:pt modelId="{5DC56337-8024-4AE4-AD10-CB94E57DA69C}">
      <dgm:prSet/>
      <dgm:spPr/>
      <dgm:t>
        <a:bodyPr/>
        <a:lstStyle/>
        <a:p>
          <a:pPr>
            <a:buFont typeface="Arial" panose="020B0604020202020204" pitchFamily="34" charset="0"/>
            <a:buChar char="•"/>
          </a:pPr>
          <a:r>
            <a:rPr lang="en-GB">
              <a:latin typeface="+mn-lt"/>
            </a:rPr>
            <a:t>Reaudit once changes made </a:t>
          </a:r>
          <a:endParaRPr lang="en-GB" dirty="0">
            <a:latin typeface="+mn-lt"/>
          </a:endParaRPr>
        </a:p>
      </dgm:t>
    </dgm:pt>
    <dgm:pt modelId="{08D4C5F4-B10C-4B31-889E-BFCE207BFD0F}" type="parTrans" cxnId="{360EF578-58BC-4C19-8C26-7507EBB66313}">
      <dgm:prSet/>
      <dgm:spPr/>
      <dgm:t>
        <a:bodyPr/>
        <a:lstStyle/>
        <a:p>
          <a:endParaRPr lang="en-GB"/>
        </a:p>
      </dgm:t>
    </dgm:pt>
    <dgm:pt modelId="{057BADC3-9C2D-4420-9EF5-8FB05263A7AE}" type="sibTrans" cxnId="{360EF578-58BC-4C19-8C26-7507EBB66313}">
      <dgm:prSet/>
      <dgm:spPr/>
      <dgm:t>
        <a:bodyPr/>
        <a:lstStyle/>
        <a:p>
          <a:endParaRPr lang="en-GB"/>
        </a:p>
      </dgm:t>
    </dgm:pt>
    <dgm:pt modelId="{AA1E7DF3-96BE-4D5C-9239-4196C920FD6B}" type="pres">
      <dgm:prSet presAssocID="{42301963-9029-468E-80F5-789DB406EEE2}" presName="theList" presStyleCnt="0">
        <dgm:presLayoutVars>
          <dgm:dir/>
          <dgm:animLvl val="lvl"/>
          <dgm:resizeHandles val="exact"/>
        </dgm:presLayoutVars>
      </dgm:prSet>
      <dgm:spPr/>
    </dgm:pt>
    <dgm:pt modelId="{1DB0999F-8287-41CD-BA08-319D2C3DA0D5}" type="pres">
      <dgm:prSet presAssocID="{0AAEC692-FE02-43FE-AB1A-0D632084F872}" presName="compNode" presStyleCnt="0"/>
      <dgm:spPr/>
    </dgm:pt>
    <dgm:pt modelId="{9EF28E4C-3410-4AD8-B3B7-8851705C5A32}" type="pres">
      <dgm:prSet presAssocID="{0AAEC692-FE02-43FE-AB1A-0D632084F872}" presName="aNode" presStyleLbl="bgShp" presStyleIdx="0" presStyleCnt="5"/>
      <dgm:spPr/>
    </dgm:pt>
    <dgm:pt modelId="{0732D088-4DB3-4E6F-A344-E758B00F7188}" type="pres">
      <dgm:prSet presAssocID="{0AAEC692-FE02-43FE-AB1A-0D632084F872}" presName="textNode" presStyleLbl="bgShp" presStyleIdx="0" presStyleCnt="5"/>
      <dgm:spPr/>
    </dgm:pt>
    <dgm:pt modelId="{E34602E6-5A50-4ABF-A39B-DCF64325FEE8}" type="pres">
      <dgm:prSet presAssocID="{0AAEC692-FE02-43FE-AB1A-0D632084F872}" presName="compChildNode" presStyleCnt="0"/>
      <dgm:spPr/>
    </dgm:pt>
    <dgm:pt modelId="{F0CB2CDF-BD79-4C33-BE82-31433ED8738F}" type="pres">
      <dgm:prSet presAssocID="{0AAEC692-FE02-43FE-AB1A-0D632084F872}" presName="theInnerList" presStyleCnt="0"/>
      <dgm:spPr/>
    </dgm:pt>
    <dgm:pt modelId="{18407621-5E44-45E8-A983-508C6DC709BC}" type="pres">
      <dgm:prSet presAssocID="{06444469-0585-47C0-80C2-18B6CB6893BE}" presName="childNode" presStyleLbl="node1" presStyleIdx="0" presStyleCnt="10">
        <dgm:presLayoutVars>
          <dgm:bulletEnabled val="1"/>
        </dgm:presLayoutVars>
      </dgm:prSet>
      <dgm:spPr/>
    </dgm:pt>
    <dgm:pt modelId="{DB89052D-413D-406E-A56D-F86669D987E3}" type="pres">
      <dgm:prSet presAssocID="{06444469-0585-47C0-80C2-18B6CB6893BE}" presName="aSpace2" presStyleCnt="0"/>
      <dgm:spPr/>
    </dgm:pt>
    <dgm:pt modelId="{0204ED6A-C061-43FE-8676-4F057AB240C9}" type="pres">
      <dgm:prSet presAssocID="{12371B40-2DE1-49D2-BAD3-A7CCBB85427F}" presName="childNode" presStyleLbl="node1" presStyleIdx="1" presStyleCnt="10">
        <dgm:presLayoutVars>
          <dgm:bulletEnabled val="1"/>
        </dgm:presLayoutVars>
      </dgm:prSet>
      <dgm:spPr/>
    </dgm:pt>
    <dgm:pt modelId="{DD58ECE3-3B81-4E33-86DB-1A1263724D65}" type="pres">
      <dgm:prSet presAssocID="{12371B40-2DE1-49D2-BAD3-A7CCBB85427F}" presName="aSpace2" presStyleCnt="0"/>
      <dgm:spPr/>
    </dgm:pt>
    <dgm:pt modelId="{177C8490-31F7-494E-B0AB-F0243D5477D4}" type="pres">
      <dgm:prSet presAssocID="{2336702C-0289-4215-8E45-ADDBEBEA94D7}" presName="childNode" presStyleLbl="node1" presStyleIdx="2" presStyleCnt="10">
        <dgm:presLayoutVars>
          <dgm:bulletEnabled val="1"/>
        </dgm:presLayoutVars>
      </dgm:prSet>
      <dgm:spPr/>
    </dgm:pt>
    <dgm:pt modelId="{A5CC5CCD-4D94-4907-BC6F-CFD6C3365434}" type="pres">
      <dgm:prSet presAssocID="{0AAEC692-FE02-43FE-AB1A-0D632084F872}" presName="aSpace" presStyleCnt="0"/>
      <dgm:spPr/>
    </dgm:pt>
    <dgm:pt modelId="{788CDF19-C94F-4B79-81B8-38267C46C25D}" type="pres">
      <dgm:prSet presAssocID="{6F6B03C2-CA4B-4EFC-89E9-CA69C08414D0}" presName="compNode" presStyleCnt="0"/>
      <dgm:spPr/>
    </dgm:pt>
    <dgm:pt modelId="{D39C489B-3D67-4D4E-A40A-0197ED6A5556}" type="pres">
      <dgm:prSet presAssocID="{6F6B03C2-CA4B-4EFC-89E9-CA69C08414D0}" presName="aNode" presStyleLbl="bgShp" presStyleIdx="1" presStyleCnt="5"/>
      <dgm:spPr/>
    </dgm:pt>
    <dgm:pt modelId="{AD9A1B74-9BDE-4734-8433-D9D1DBD4487E}" type="pres">
      <dgm:prSet presAssocID="{6F6B03C2-CA4B-4EFC-89E9-CA69C08414D0}" presName="textNode" presStyleLbl="bgShp" presStyleIdx="1" presStyleCnt="5"/>
      <dgm:spPr/>
    </dgm:pt>
    <dgm:pt modelId="{C951B28B-7F9B-4A73-ACA1-30BDEF9AFB60}" type="pres">
      <dgm:prSet presAssocID="{6F6B03C2-CA4B-4EFC-89E9-CA69C08414D0}" presName="compChildNode" presStyleCnt="0"/>
      <dgm:spPr/>
    </dgm:pt>
    <dgm:pt modelId="{9735BA94-B0D9-4EE3-A673-BD76F96593CC}" type="pres">
      <dgm:prSet presAssocID="{6F6B03C2-CA4B-4EFC-89E9-CA69C08414D0}" presName="theInnerList" presStyleCnt="0"/>
      <dgm:spPr/>
    </dgm:pt>
    <dgm:pt modelId="{3FD9B1CC-BBBC-4A26-ACED-57FDEF8A1FC0}" type="pres">
      <dgm:prSet presAssocID="{FCBC44C0-AB2C-4B50-8806-B26A74D3FEED}" presName="childNode" presStyleLbl="node1" presStyleIdx="3" presStyleCnt="10">
        <dgm:presLayoutVars>
          <dgm:bulletEnabled val="1"/>
        </dgm:presLayoutVars>
      </dgm:prSet>
      <dgm:spPr/>
    </dgm:pt>
    <dgm:pt modelId="{33DBCCD2-21A3-4CBE-90A8-4BAACE2333F3}" type="pres">
      <dgm:prSet presAssocID="{FCBC44C0-AB2C-4B50-8806-B26A74D3FEED}" presName="aSpace2" presStyleCnt="0"/>
      <dgm:spPr/>
    </dgm:pt>
    <dgm:pt modelId="{BB73A102-6410-4313-AAF1-D568C196DA2C}" type="pres">
      <dgm:prSet presAssocID="{86E132FB-D60E-43A7-B291-1DFC6424899E}" presName="childNode" presStyleLbl="node1" presStyleIdx="4" presStyleCnt="10">
        <dgm:presLayoutVars>
          <dgm:bulletEnabled val="1"/>
        </dgm:presLayoutVars>
      </dgm:prSet>
      <dgm:spPr/>
    </dgm:pt>
    <dgm:pt modelId="{0E8F4D18-40F1-4BC3-9BD2-5CB08F5A65C6}" type="pres">
      <dgm:prSet presAssocID="{86E132FB-D60E-43A7-B291-1DFC6424899E}" presName="aSpace2" presStyleCnt="0"/>
      <dgm:spPr/>
    </dgm:pt>
    <dgm:pt modelId="{EEDEC865-881D-40CA-B166-6C9431D3F324}" type="pres">
      <dgm:prSet presAssocID="{BE472867-6566-4A62-A160-E89B91ED6269}" presName="childNode" presStyleLbl="node1" presStyleIdx="5" presStyleCnt="10">
        <dgm:presLayoutVars>
          <dgm:bulletEnabled val="1"/>
        </dgm:presLayoutVars>
      </dgm:prSet>
      <dgm:spPr/>
    </dgm:pt>
    <dgm:pt modelId="{62FDA52E-BAAD-4442-8BC4-6783F66EB8C1}" type="pres">
      <dgm:prSet presAssocID="{6F6B03C2-CA4B-4EFC-89E9-CA69C08414D0}" presName="aSpace" presStyleCnt="0"/>
      <dgm:spPr/>
    </dgm:pt>
    <dgm:pt modelId="{ABAD93A2-A3C9-4D13-B696-076CA8A71A2B}" type="pres">
      <dgm:prSet presAssocID="{13A50DF6-610D-4527-9038-38C80C8CA949}" presName="compNode" presStyleCnt="0"/>
      <dgm:spPr/>
    </dgm:pt>
    <dgm:pt modelId="{C2A1F116-1DBB-4670-BE85-06071D426235}" type="pres">
      <dgm:prSet presAssocID="{13A50DF6-610D-4527-9038-38C80C8CA949}" presName="aNode" presStyleLbl="bgShp" presStyleIdx="2" presStyleCnt="5"/>
      <dgm:spPr/>
    </dgm:pt>
    <dgm:pt modelId="{5F081B95-A905-4BC1-AA12-1CE3488D47CD}" type="pres">
      <dgm:prSet presAssocID="{13A50DF6-610D-4527-9038-38C80C8CA949}" presName="textNode" presStyleLbl="bgShp" presStyleIdx="2" presStyleCnt="5"/>
      <dgm:spPr/>
    </dgm:pt>
    <dgm:pt modelId="{87C8E88A-59ED-4E06-BCA5-CDE903A27F79}" type="pres">
      <dgm:prSet presAssocID="{13A50DF6-610D-4527-9038-38C80C8CA949}" presName="compChildNode" presStyleCnt="0"/>
      <dgm:spPr/>
    </dgm:pt>
    <dgm:pt modelId="{99494DDB-0FCF-46F3-B86C-07CED51CAC99}" type="pres">
      <dgm:prSet presAssocID="{13A50DF6-610D-4527-9038-38C80C8CA949}" presName="theInnerList" presStyleCnt="0"/>
      <dgm:spPr/>
    </dgm:pt>
    <dgm:pt modelId="{6C5D2674-BB09-4D78-B52F-50307C58E5FA}" type="pres">
      <dgm:prSet presAssocID="{C2257E32-245F-474A-9746-F8DD719752D0}" presName="childNode" presStyleLbl="node1" presStyleIdx="6" presStyleCnt="10">
        <dgm:presLayoutVars>
          <dgm:bulletEnabled val="1"/>
        </dgm:presLayoutVars>
      </dgm:prSet>
      <dgm:spPr/>
    </dgm:pt>
    <dgm:pt modelId="{AB5764D1-93E1-424E-A873-76344CD90300}" type="pres">
      <dgm:prSet presAssocID="{C2257E32-245F-474A-9746-F8DD719752D0}" presName="aSpace2" presStyleCnt="0"/>
      <dgm:spPr/>
    </dgm:pt>
    <dgm:pt modelId="{7E55A532-0BBF-4738-9375-2F9FC8D5AB41}" type="pres">
      <dgm:prSet presAssocID="{FBAA8775-B745-4EE3-B6DA-9E9603486682}" presName="childNode" presStyleLbl="node1" presStyleIdx="7" presStyleCnt="10">
        <dgm:presLayoutVars>
          <dgm:bulletEnabled val="1"/>
        </dgm:presLayoutVars>
      </dgm:prSet>
      <dgm:spPr/>
    </dgm:pt>
    <dgm:pt modelId="{5F2199EE-E711-4CD0-8A0E-84A08A6E3D49}" type="pres">
      <dgm:prSet presAssocID="{FBAA8775-B745-4EE3-B6DA-9E9603486682}" presName="aSpace2" presStyleCnt="0"/>
      <dgm:spPr/>
    </dgm:pt>
    <dgm:pt modelId="{BF53A7B8-2FF0-40FE-8E82-6CDE47DB0F90}" type="pres">
      <dgm:prSet presAssocID="{5ED8679D-6079-47B8-A1F0-2FF45274EAB4}" presName="childNode" presStyleLbl="node1" presStyleIdx="8" presStyleCnt="10">
        <dgm:presLayoutVars>
          <dgm:bulletEnabled val="1"/>
        </dgm:presLayoutVars>
      </dgm:prSet>
      <dgm:spPr/>
    </dgm:pt>
    <dgm:pt modelId="{77BDB2D1-B038-4B83-AA84-E598089333C6}" type="pres">
      <dgm:prSet presAssocID="{13A50DF6-610D-4527-9038-38C80C8CA949}" presName="aSpace" presStyleCnt="0"/>
      <dgm:spPr/>
    </dgm:pt>
    <dgm:pt modelId="{013D4625-E36A-4E50-905E-559A601CE514}" type="pres">
      <dgm:prSet presAssocID="{146F0C68-5A64-491C-B9A4-332CA87504D9}" presName="compNode" presStyleCnt="0"/>
      <dgm:spPr/>
    </dgm:pt>
    <dgm:pt modelId="{CDD1C9B1-A321-44A7-A963-757E773D929E}" type="pres">
      <dgm:prSet presAssocID="{146F0C68-5A64-491C-B9A4-332CA87504D9}" presName="aNode" presStyleLbl="bgShp" presStyleIdx="3" presStyleCnt="5" custScaleX="62002"/>
      <dgm:spPr/>
    </dgm:pt>
    <dgm:pt modelId="{F9592ABA-9F2F-4AEA-9DA7-5A81B947C1F9}" type="pres">
      <dgm:prSet presAssocID="{146F0C68-5A64-491C-B9A4-332CA87504D9}" presName="textNode" presStyleLbl="bgShp" presStyleIdx="3" presStyleCnt="5"/>
      <dgm:spPr/>
    </dgm:pt>
    <dgm:pt modelId="{300B2447-195C-4A9B-9F45-B0E81FC5A778}" type="pres">
      <dgm:prSet presAssocID="{146F0C68-5A64-491C-B9A4-332CA87504D9}" presName="compChildNode" presStyleCnt="0"/>
      <dgm:spPr/>
    </dgm:pt>
    <dgm:pt modelId="{96D1B5E9-B1BD-4346-9E39-7539141EA447}" type="pres">
      <dgm:prSet presAssocID="{146F0C68-5A64-491C-B9A4-332CA87504D9}" presName="theInnerList" presStyleCnt="0"/>
      <dgm:spPr/>
    </dgm:pt>
    <dgm:pt modelId="{F1467970-3EEF-41DE-BBA2-665DB6876A2A}" type="pres">
      <dgm:prSet presAssocID="{00E6588F-4FEB-4965-9DF0-F77F244051F2}" presName="childNode" presStyleLbl="node1" presStyleIdx="9" presStyleCnt="10" custScaleX="63063">
        <dgm:presLayoutVars>
          <dgm:bulletEnabled val="1"/>
        </dgm:presLayoutVars>
      </dgm:prSet>
      <dgm:spPr/>
    </dgm:pt>
    <dgm:pt modelId="{E7DE21F1-D2F8-4F80-8D4D-1E6D4E2D387F}" type="pres">
      <dgm:prSet presAssocID="{146F0C68-5A64-491C-B9A4-332CA87504D9}" presName="aSpace" presStyleCnt="0"/>
      <dgm:spPr/>
    </dgm:pt>
    <dgm:pt modelId="{67D6CA6A-5E6F-4E81-8508-C8D36B48C0D9}" type="pres">
      <dgm:prSet presAssocID="{5DC56337-8024-4AE4-AD10-CB94E57DA69C}" presName="compNode" presStyleCnt="0"/>
      <dgm:spPr/>
    </dgm:pt>
    <dgm:pt modelId="{AEF67509-5C85-4F50-8DAF-601049BE8AAD}" type="pres">
      <dgm:prSet presAssocID="{5DC56337-8024-4AE4-AD10-CB94E57DA69C}" presName="aNode" presStyleLbl="bgShp" presStyleIdx="4" presStyleCnt="5" custScaleX="54251"/>
      <dgm:spPr/>
    </dgm:pt>
    <dgm:pt modelId="{0BFA3C94-8786-4CD2-8983-EB6D1025B935}" type="pres">
      <dgm:prSet presAssocID="{5DC56337-8024-4AE4-AD10-CB94E57DA69C}" presName="textNode" presStyleLbl="bgShp" presStyleIdx="4" presStyleCnt="5"/>
      <dgm:spPr/>
    </dgm:pt>
    <dgm:pt modelId="{4D20DC3C-EE8E-49B2-AE6E-E9C86096EA59}" type="pres">
      <dgm:prSet presAssocID="{5DC56337-8024-4AE4-AD10-CB94E57DA69C}" presName="compChildNode" presStyleCnt="0"/>
      <dgm:spPr/>
    </dgm:pt>
    <dgm:pt modelId="{36C4E075-9BEF-49A5-BE92-67276F64C783}" type="pres">
      <dgm:prSet presAssocID="{5DC56337-8024-4AE4-AD10-CB94E57DA69C}" presName="theInnerList" presStyleCnt="0"/>
      <dgm:spPr/>
    </dgm:pt>
  </dgm:ptLst>
  <dgm:cxnLst>
    <dgm:cxn modelId="{33476F0D-C5F9-4184-BD9E-FA82D71921AB}" srcId="{13A50DF6-610D-4527-9038-38C80C8CA949}" destId="{5ED8679D-6079-47B8-A1F0-2FF45274EAB4}" srcOrd="2" destOrd="0" parTransId="{D913B5A6-1A99-4B01-9F4C-D4BB4CA33DA1}" sibTransId="{D58DA910-AE16-4C45-852C-0359BB3BD2D7}"/>
    <dgm:cxn modelId="{7E6F9E11-AE6F-461E-96F5-94E5F7383AA0}" type="presOf" srcId="{42301963-9029-468E-80F5-789DB406EEE2}" destId="{AA1E7DF3-96BE-4D5C-9239-4196C920FD6B}" srcOrd="0" destOrd="0" presId="urn:microsoft.com/office/officeart/2005/8/layout/lProcess2"/>
    <dgm:cxn modelId="{D7F9B514-E9C7-4B64-84FC-824EE473028C}" type="presOf" srcId="{13A50DF6-610D-4527-9038-38C80C8CA949}" destId="{C2A1F116-1DBB-4670-BE85-06071D426235}" srcOrd="0" destOrd="0" presId="urn:microsoft.com/office/officeart/2005/8/layout/lProcess2"/>
    <dgm:cxn modelId="{AD230C28-D9A3-44C8-9A63-FBB31A6EBFCB}" type="presOf" srcId="{BE472867-6566-4A62-A160-E89B91ED6269}" destId="{EEDEC865-881D-40CA-B166-6C9431D3F324}" srcOrd="0" destOrd="0" presId="urn:microsoft.com/office/officeart/2005/8/layout/lProcess2"/>
    <dgm:cxn modelId="{30C22433-ADE7-4312-8CDA-AB3595F0F436}" srcId="{0AAEC692-FE02-43FE-AB1A-0D632084F872}" destId="{06444469-0585-47C0-80C2-18B6CB6893BE}" srcOrd="0" destOrd="0" parTransId="{60A4C43D-4A20-4A08-BF23-C6BBEDBA1D96}" sibTransId="{1E1B5C66-3E9C-424D-8CB2-A94C075947C3}"/>
    <dgm:cxn modelId="{64883D34-E087-4851-A3D7-4739936D06B0}" type="presOf" srcId="{146F0C68-5A64-491C-B9A4-332CA87504D9}" destId="{F9592ABA-9F2F-4AEA-9DA7-5A81B947C1F9}" srcOrd="1" destOrd="0" presId="urn:microsoft.com/office/officeart/2005/8/layout/lProcess2"/>
    <dgm:cxn modelId="{1E6CCD35-F323-42DD-9ACC-743FF5F89C2A}" type="presOf" srcId="{5DC56337-8024-4AE4-AD10-CB94E57DA69C}" destId="{0BFA3C94-8786-4CD2-8983-EB6D1025B935}" srcOrd="1" destOrd="0" presId="urn:microsoft.com/office/officeart/2005/8/layout/lProcess2"/>
    <dgm:cxn modelId="{8870D13C-762D-48D0-BD3D-18974D7A76E1}" type="presOf" srcId="{86E132FB-D60E-43A7-B291-1DFC6424899E}" destId="{BB73A102-6410-4313-AAF1-D568C196DA2C}" srcOrd="0" destOrd="0" presId="urn:microsoft.com/office/officeart/2005/8/layout/lProcess2"/>
    <dgm:cxn modelId="{3A403A3D-A96C-42FA-9AA6-B3BC1EEA04BA}" srcId="{0AAEC692-FE02-43FE-AB1A-0D632084F872}" destId="{2336702C-0289-4215-8E45-ADDBEBEA94D7}" srcOrd="2" destOrd="0" parTransId="{5A17459A-F319-46B1-8405-B55F4EE0CE74}" sibTransId="{77A3068E-95FE-4BA6-9E40-92635C61CB6F}"/>
    <dgm:cxn modelId="{E23C843E-C1E6-4793-A72B-73A98EC6417C}" srcId="{42301963-9029-468E-80F5-789DB406EEE2}" destId="{6F6B03C2-CA4B-4EFC-89E9-CA69C08414D0}" srcOrd="1" destOrd="0" parTransId="{D2A9E8F8-18FA-45E6-B1CE-DF2B32D263D5}" sibTransId="{D74E6793-00D7-46B5-8206-62D7B0AA82A0}"/>
    <dgm:cxn modelId="{B4D19A64-D3FE-417E-96C5-053B134855AA}" type="presOf" srcId="{13A50DF6-610D-4527-9038-38C80C8CA949}" destId="{5F081B95-A905-4BC1-AA12-1CE3488D47CD}" srcOrd="1" destOrd="0" presId="urn:microsoft.com/office/officeart/2005/8/layout/lProcess2"/>
    <dgm:cxn modelId="{6539C945-118C-4B56-BD65-1D0450DDE72F}" type="presOf" srcId="{06444469-0585-47C0-80C2-18B6CB6893BE}" destId="{18407621-5E44-45E8-A983-508C6DC709BC}" srcOrd="0" destOrd="0" presId="urn:microsoft.com/office/officeart/2005/8/layout/lProcess2"/>
    <dgm:cxn modelId="{E72D2A6C-F41C-4FBD-9E13-77A611ACB465}" type="presOf" srcId="{6F6B03C2-CA4B-4EFC-89E9-CA69C08414D0}" destId="{AD9A1B74-9BDE-4734-8433-D9D1DBD4487E}" srcOrd="1" destOrd="0" presId="urn:microsoft.com/office/officeart/2005/8/layout/lProcess2"/>
    <dgm:cxn modelId="{C9F13970-21B6-474F-834E-0026C3695CBF}" type="presOf" srcId="{5ED8679D-6079-47B8-A1F0-2FF45274EAB4}" destId="{BF53A7B8-2FF0-40FE-8E82-6CDE47DB0F90}" srcOrd="0" destOrd="0" presId="urn:microsoft.com/office/officeart/2005/8/layout/lProcess2"/>
    <dgm:cxn modelId="{360EF578-58BC-4C19-8C26-7507EBB66313}" srcId="{42301963-9029-468E-80F5-789DB406EEE2}" destId="{5DC56337-8024-4AE4-AD10-CB94E57DA69C}" srcOrd="4" destOrd="0" parTransId="{08D4C5F4-B10C-4B31-889E-BFCE207BFD0F}" sibTransId="{057BADC3-9C2D-4420-9EF5-8FB05263A7AE}"/>
    <dgm:cxn modelId="{A4F9FA5A-67AB-4F16-83A3-A97E59DEC8C3}" srcId="{13A50DF6-610D-4527-9038-38C80C8CA949}" destId="{FBAA8775-B745-4EE3-B6DA-9E9603486682}" srcOrd="1" destOrd="0" parTransId="{F89F06DD-8F1F-4F1A-B9BB-38A82D5980A0}" sibTransId="{567E9DF4-BBA7-4E80-904F-708E96F1BBC4}"/>
    <dgm:cxn modelId="{C996A37B-D732-471E-B86A-6193F7EA4ABA}" type="presOf" srcId="{FBAA8775-B745-4EE3-B6DA-9E9603486682}" destId="{7E55A532-0BBF-4738-9375-2F9FC8D5AB41}" srcOrd="0" destOrd="0" presId="urn:microsoft.com/office/officeart/2005/8/layout/lProcess2"/>
    <dgm:cxn modelId="{C2956D89-AA80-406B-87BE-99C5AD58B23D}" type="presOf" srcId="{0AAEC692-FE02-43FE-AB1A-0D632084F872}" destId="{0732D088-4DB3-4E6F-A344-E758B00F7188}" srcOrd="1" destOrd="0" presId="urn:microsoft.com/office/officeart/2005/8/layout/lProcess2"/>
    <dgm:cxn modelId="{809A178D-46C6-4ED7-BE91-A5B818F09A44}" srcId="{42301963-9029-468E-80F5-789DB406EEE2}" destId="{146F0C68-5A64-491C-B9A4-332CA87504D9}" srcOrd="3" destOrd="0" parTransId="{85E608C7-52D0-472A-AE11-A443FDE0EC0F}" sibTransId="{D12A7A73-426B-407A-BC90-F8FCDE9EC882}"/>
    <dgm:cxn modelId="{20EBB08E-8C45-44DA-9E1E-FE8AE396A693}" srcId="{6F6B03C2-CA4B-4EFC-89E9-CA69C08414D0}" destId="{FCBC44C0-AB2C-4B50-8806-B26A74D3FEED}" srcOrd="0" destOrd="0" parTransId="{45F8CC6A-9653-4CB2-B30E-3C65ADC9D29E}" sibTransId="{95D1DB49-FCE4-4F68-9A76-F92167F93B05}"/>
    <dgm:cxn modelId="{1D849896-BF60-4009-A061-E7129A786602}" type="presOf" srcId="{5DC56337-8024-4AE4-AD10-CB94E57DA69C}" destId="{AEF67509-5C85-4F50-8DAF-601049BE8AAD}" srcOrd="0" destOrd="0" presId="urn:microsoft.com/office/officeart/2005/8/layout/lProcess2"/>
    <dgm:cxn modelId="{5512DBA2-00B8-4234-A388-88F3B7CC92F1}" srcId="{6F6B03C2-CA4B-4EFC-89E9-CA69C08414D0}" destId="{86E132FB-D60E-43A7-B291-1DFC6424899E}" srcOrd="1" destOrd="0" parTransId="{E7C54997-2CB9-4317-BDEC-79227A0E4259}" sibTransId="{8591232D-1BA0-43DE-AFC4-DA013894DB86}"/>
    <dgm:cxn modelId="{62B1FBA2-DF8E-4921-A09B-6B8D816592A3}" type="presOf" srcId="{146F0C68-5A64-491C-B9A4-332CA87504D9}" destId="{CDD1C9B1-A321-44A7-A963-757E773D929E}" srcOrd="0" destOrd="0" presId="urn:microsoft.com/office/officeart/2005/8/layout/lProcess2"/>
    <dgm:cxn modelId="{E50344A4-CBFE-4979-BAF6-1C4A41A87BB6}" srcId="{6F6B03C2-CA4B-4EFC-89E9-CA69C08414D0}" destId="{BE472867-6566-4A62-A160-E89B91ED6269}" srcOrd="2" destOrd="0" parTransId="{DA2E24C7-61CA-4D00-AC59-93E62601814D}" sibTransId="{5DA50C0C-BD07-4354-BF8D-80078DB4EC7C}"/>
    <dgm:cxn modelId="{9404B5AB-95C2-4432-AD5D-A3B22528CE1A}" type="presOf" srcId="{6F6B03C2-CA4B-4EFC-89E9-CA69C08414D0}" destId="{D39C489B-3D67-4D4E-A40A-0197ED6A5556}" srcOrd="0" destOrd="0" presId="urn:microsoft.com/office/officeart/2005/8/layout/lProcess2"/>
    <dgm:cxn modelId="{4E4D71AD-E0CE-4184-B89E-8BA5751DE28B}" type="presOf" srcId="{0AAEC692-FE02-43FE-AB1A-0D632084F872}" destId="{9EF28E4C-3410-4AD8-B3B7-8851705C5A32}" srcOrd="0" destOrd="0" presId="urn:microsoft.com/office/officeart/2005/8/layout/lProcess2"/>
    <dgm:cxn modelId="{BC2296B1-DFFF-47ED-81FF-E3FEA19DCED7}" srcId="{42301963-9029-468E-80F5-789DB406EEE2}" destId="{13A50DF6-610D-4527-9038-38C80C8CA949}" srcOrd="2" destOrd="0" parTransId="{E6DB0E82-038E-4596-AEC4-26A2589E870C}" sibTransId="{6371FB7A-B125-4C4B-A72E-728BAA9B7005}"/>
    <dgm:cxn modelId="{D62670C6-5C77-47CB-8CBB-10482DF93A8B}" type="presOf" srcId="{12371B40-2DE1-49D2-BAD3-A7CCBB85427F}" destId="{0204ED6A-C061-43FE-8676-4F057AB240C9}" srcOrd="0" destOrd="0" presId="urn:microsoft.com/office/officeart/2005/8/layout/lProcess2"/>
    <dgm:cxn modelId="{A3832CC7-F9BE-414E-B9AC-3B07270A8F20}" type="presOf" srcId="{2336702C-0289-4215-8E45-ADDBEBEA94D7}" destId="{177C8490-31F7-494E-B0AB-F0243D5477D4}" srcOrd="0" destOrd="0" presId="urn:microsoft.com/office/officeart/2005/8/layout/lProcess2"/>
    <dgm:cxn modelId="{6F3E95CF-1225-4F6B-9128-EF0058CD23D3}" type="presOf" srcId="{FCBC44C0-AB2C-4B50-8806-B26A74D3FEED}" destId="{3FD9B1CC-BBBC-4A26-ACED-57FDEF8A1FC0}" srcOrd="0" destOrd="0" presId="urn:microsoft.com/office/officeart/2005/8/layout/lProcess2"/>
    <dgm:cxn modelId="{0BBB26D3-F907-4E61-B9CC-487619A82092}" srcId="{42301963-9029-468E-80F5-789DB406EEE2}" destId="{0AAEC692-FE02-43FE-AB1A-0D632084F872}" srcOrd="0" destOrd="0" parTransId="{84519F05-C940-4B0D-8B0B-916FAFAFBD4A}" sibTransId="{DD63F179-D116-4A37-AAEA-2C8D809AC2D6}"/>
    <dgm:cxn modelId="{717A53D3-F6E0-4CF3-AF4F-703EE33E71F3}" srcId="{146F0C68-5A64-491C-B9A4-332CA87504D9}" destId="{00E6588F-4FEB-4965-9DF0-F77F244051F2}" srcOrd="0" destOrd="0" parTransId="{1FEDBAB9-87BA-4AFF-B992-0D5F2335B0F1}" sibTransId="{5DA60EB8-630B-4CBE-B33A-DCF469E50FF3}"/>
    <dgm:cxn modelId="{A59E2DE7-C04A-48FE-A4F0-5295C049B1CA}" srcId="{0AAEC692-FE02-43FE-AB1A-0D632084F872}" destId="{12371B40-2DE1-49D2-BAD3-A7CCBB85427F}" srcOrd="1" destOrd="0" parTransId="{5E51E7C2-087D-4F99-AE5A-A15BDE7E03FA}" sibTransId="{8CFB9044-4F77-461B-A2E1-D20E6F9B8FA6}"/>
    <dgm:cxn modelId="{22C34DEA-06C3-4201-B016-AD45F2B40BB5}" type="presOf" srcId="{C2257E32-245F-474A-9746-F8DD719752D0}" destId="{6C5D2674-BB09-4D78-B52F-50307C58E5FA}" srcOrd="0" destOrd="0" presId="urn:microsoft.com/office/officeart/2005/8/layout/lProcess2"/>
    <dgm:cxn modelId="{BABA8AF7-3F75-44DB-814E-95D349A3335F}" srcId="{13A50DF6-610D-4527-9038-38C80C8CA949}" destId="{C2257E32-245F-474A-9746-F8DD719752D0}" srcOrd="0" destOrd="0" parTransId="{3CF15B35-3DEC-4B0B-80BF-B0A461DBA66A}" sibTransId="{984DB539-367F-4643-86FC-84EF1B5D2EEE}"/>
    <dgm:cxn modelId="{1DEC3AFC-FD4A-481A-B64A-A586C09B107B}" type="presOf" srcId="{00E6588F-4FEB-4965-9DF0-F77F244051F2}" destId="{F1467970-3EEF-41DE-BBA2-665DB6876A2A}" srcOrd="0" destOrd="0" presId="urn:microsoft.com/office/officeart/2005/8/layout/lProcess2"/>
    <dgm:cxn modelId="{28020BC1-BC1D-4230-9716-93FEEB1D316E}" type="presParOf" srcId="{AA1E7DF3-96BE-4D5C-9239-4196C920FD6B}" destId="{1DB0999F-8287-41CD-BA08-319D2C3DA0D5}" srcOrd="0" destOrd="0" presId="urn:microsoft.com/office/officeart/2005/8/layout/lProcess2"/>
    <dgm:cxn modelId="{CFAECFE1-A960-47A8-AC07-E171E02E2DFD}" type="presParOf" srcId="{1DB0999F-8287-41CD-BA08-319D2C3DA0D5}" destId="{9EF28E4C-3410-4AD8-B3B7-8851705C5A32}" srcOrd="0" destOrd="0" presId="urn:microsoft.com/office/officeart/2005/8/layout/lProcess2"/>
    <dgm:cxn modelId="{44976206-6701-4E3B-9707-002E2043B943}" type="presParOf" srcId="{1DB0999F-8287-41CD-BA08-319D2C3DA0D5}" destId="{0732D088-4DB3-4E6F-A344-E758B00F7188}" srcOrd="1" destOrd="0" presId="urn:microsoft.com/office/officeart/2005/8/layout/lProcess2"/>
    <dgm:cxn modelId="{1AEF67D6-A58F-4854-B954-DB8EEF3CAA13}" type="presParOf" srcId="{1DB0999F-8287-41CD-BA08-319D2C3DA0D5}" destId="{E34602E6-5A50-4ABF-A39B-DCF64325FEE8}" srcOrd="2" destOrd="0" presId="urn:microsoft.com/office/officeart/2005/8/layout/lProcess2"/>
    <dgm:cxn modelId="{321CD13D-B1F3-4223-BF57-B9E08D9EE486}" type="presParOf" srcId="{E34602E6-5A50-4ABF-A39B-DCF64325FEE8}" destId="{F0CB2CDF-BD79-4C33-BE82-31433ED8738F}" srcOrd="0" destOrd="0" presId="urn:microsoft.com/office/officeart/2005/8/layout/lProcess2"/>
    <dgm:cxn modelId="{6F1EF610-F7B7-402A-98CE-A3C77ECFD65A}" type="presParOf" srcId="{F0CB2CDF-BD79-4C33-BE82-31433ED8738F}" destId="{18407621-5E44-45E8-A983-508C6DC709BC}" srcOrd="0" destOrd="0" presId="urn:microsoft.com/office/officeart/2005/8/layout/lProcess2"/>
    <dgm:cxn modelId="{579BB41F-3D5C-4CDC-8FC2-D75C500FB1FC}" type="presParOf" srcId="{F0CB2CDF-BD79-4C33-BE82-31433ED8738F}" destId="{DB89052D-413D-406E-A56D-F86669D987E3}" srcOrd="1" destOrd="0" presId="urn:microsoft.com/office/officeart/2005/8/layout/lProcess2"/>
    <dgm:cxn modelId="{8203A4B4-5034-445F-93FB-2D84103191BE}" type="presParOf" srcId="{F0CB2CDF-BD79-4C33-BE82-31433ED8738F}" destId="{0204ED6A-C061-43FE-8676-4F057AB240C9}" srcOrd="2" destOrd="0" presId="urn:microsoft.com/office/officeart/2005/8/layout/lProcess2"/>
    <dgm:cxn modelId="{B1990002-685D-4C74-B9C3-9D9EA11BD7C4}" type="presParOf" srcId="{F0CB2CDF-BD79-4C33-BE82-31433ED8738F}" destId="{DD58ECE3-3B81-4E33-86DB-1A1263724D65}" srcOrd="3" destOrd="0" presId="urn:microsoft.com/office/officeart/2005/8/layout/lProcess2"/>
    <dgm:cxn modelId="{9A7B5D4B-2B28-434C-B6F5-C0C84CA7DD01}" type="presParOf" srcId="{F0CB2CDF-BD79-4C33-BE82-31433ED8738F}" destId="{177C8490-31F7-494E-B0AB-F0243D5477D4}" srcOrd="4" destOrd="0" presId="urn:microsoft.com/office/officeart/2005/8/layout/lProcess2"/>
    <dgm:cxn modelId="{64D6354B-D0F4-4C14-BA5F-4BF9CB174C93}" type="presParOf" srcId="{AA1E7DF3-96BE-4D5C-9239-4196C920FD6B}" destId="{A5CC5CCD-4D94-4907-BC6F-CFD6C3365434}" srcOrd="1" destOrd="0" presId="urn:microsoft.com/office/officeart/2005/8/layout/lProcess2"/>
    <dgm:cxn modelId="{FE34F91B-60B5-4681-8BBD-4E495674084F}" type="presParOf" srcId="{AA1E7DF3-96BE-4D5C-9239-4196C920FD6B}" destId="{788CDF19-C94F-4B79-81B8-38267C46C25D}" srcOrd="2" destOrd="0" presId="urn:microsoft.com/office/officeart/2005/8/layout/lProcess2"/>
    <dgm:cxn modelId="{187529AF-0572-4F72-9F95-BEDEA5C270C2}" type="presParOf" srcId="{788CDF19-C94F-4B79-81B8-38267C46C25D}" destId="{D39C489B-3D67-4D4E-A40A-0197ED6A5556}" srcOrd="0" destOrd="0" presId="urn:microsoft.com/office/officeart/2005/8/layout/lProcess2"/>
    <dgm:cxn modelId="{55C2B011-A12E-4779-8133-C790E5C3C8B0}" type="presParOf" srcId="{788CDF19-C94F-4B79-81B8-38267C46C25D}" destId="{AD9A1B74-9BDE-4734-8433-D9D1DBD4487E}" srcOrd="1" destOrd="0" presId="urn:microsoft.com/office/officeart/2005/8/layout/lProcess2"/>
    <dgm:cxn modelId="{FC4D8F42-3F66-49A6-8C6B-FA2F85683EC4}" type="presParOf" srcId="{788CDF19-C94F-4B79-81B8-38267C46C25D}" destId="{C951B28B-7F9B-4A73-ACA1-30BDEF9AFB60}" srcOrd="2" destOrd="0" presId="urn:microsoft.com/office/officeart/2005/8/layout/lProcess2"/>
    <dgm:cxn modelId="{A7147245-6EC6-44E0-B1A4-4D23223EA588}" type="presParOf" srcId="{C951B28B-7F9B-4A73-ACA1-30BDEF9AFB60}" destId="{9735BA94-B0D9-4EE3-A673-BD76F96593CC}" srcOrd="0" destOrd="0" presId="urn:microsoft.com/office/officeart/2005/8/layout/lProcess2"/>
    <dgm:cxn modelId="{551628BC-55F0-4CC4-BCB3-0E50FE941E87}" type="presParOf" srcId="{9735BA94-B0D9-4EE3-A673-BD76F96593CC}" destId="{3FD9B1CC-BBBC-4A26-ACED-57FDEF8A1FC0}" srcOrd="0" destOrd="0" presId="urn:microsoft.com/office/officeart/2005/8/layout/lProcess2"/>
    <dgm:cxn modelId="{02654227-E3DD-4DA1-BA99-15FCFC652863}" type="presParOf" srcId="{9735BA94-B0D9-4EE3-A673-BD76F96593CC}" destId="{33DBCCD2-21A3-4CBE-90A8-4BAACE2333F3}" srcOrd="1" destOrd="0" presId="urn:microsoft.com/office/officeart/2005/8/layout/lProcess2"/>
    <dgm:cxn modelId="{AEA63116-CF56-496A-B5FC-501AB1FA15AC}" type="presParOf" srcId="{9735BA94-B0D9-4EE3-A673-BD76F96593CC}" destId="{BB73A102-6410-4313-AAF1-D568C196DA2C}" srcOrd="2" destOrd="0" presId="urn:microsoft.com/office/officeart/2005/8/layout/lProcess2"/>
    <dgm:cxn modelId="{3BDB5AAF-47E4-47E0-9630-7CBD75BCC06B}" type="presParOf" srcId="{9735BA94-B0D9-4EE3-A673-BD76F96593CC}" destId="{0E8F4D18-40F1-4BC3-9BD2-5CB08F5A65C6}" srcOrd="3" destOrd="0" presId="urn:microsoft.com/office/officeart/2005/8/layout/lProcess2"/>
    <dgm:cxn modelId="{0C0C4793-6095-4301-83F3-539CD0FCDBA7}" type="presParOf" srcId="{9735BA94-B0D9-4EE3-A673-BD76F96593CC}" destId="{EEDEC865-881D-40CA-B166-6C9431D3F324}" srcOrd="4" destOrd="0" presId="urn:microsoft.com/office/officeart/2005/8/layout/lProcess2"/>
    <dgm:cxn modelId="{FBBFA8AA-AB4E-4BD4-94B3-5CF6E0790578}" type="presParOf" srcId="{AA1E7DF3-96BE-4D5C-9239-4196C920FD6B}" destId="{62FDA52E-BAAD-4442-8BC4-6783F66EB8C1}" srcOrd="3" destOrd="0" presId="urn:microsoft.com/office/officeart/2005/8/layout/lProcess2"/>
    <dgm:cxn modelId="{9622A924-06DC-4404-B9B9-FEB73964EAB5}" type="presParOf" srcId="{AA1E7DF3-96BE-4D5C-9239-4196C920FD6B}" destId="{ABAD93A2-A3C9-4D13-B696-076CA8A71A2B}" srcOrd="4" destOrd="0" presId="urn:microsoft.com/office/officeart/2005/8/layout/lProcess2"/>
    <dgm:cxn modelId="{3B5D6B0B-D8CB-4B87-9DA9-DEC897859602}" type="presParOf" srcId="{ABAD93A2-A3C9-4D13-B696-076CA8A71A2B}" destId="{C2A1F116-1DBB-4670-BE85-06071D426235}" srcOrd="0" destOrd="0" presId="urn:microsoft.com/office/officeart/2005/8/layout/lProcess2"/>
    <dgm:cxn modelId="{BDAA330C-09F2-4EFE-9C7B-65AB58CDBA22}" type="presParOf" srcId="{ABAD93A2-A3C9-4D13-B696-076CA8A71A2B}" destId="{5F081B95-A905-4BC1-AA12-1CE3488D47CD}" srcOrd="1" destOrd="0" presId="urn:microsoft.com/office/officeart/2005/8/layout/lProcess2"/>
    <dgm:cxn modelId="{5EEB038F-9E31-4F01-B623-831AF4A5C2F9}" type="presParOf" srcId="{ABAD93A2-A3C9-4D13-B696-076CA8A71A2B}" destId="{87C8E88A-59ED-4E06-BCA5-CDE903A27F79}" srcOrd="2" destOrd="0" presId="urn:microsoft.com/office/officeart/2005/8/layout/lProcess2"/>
    <dgm:cxn modelId="{5010CD90-1594-49B4-8E2D-855BB58C981B}" type="presParOf" srcId="{87C8E88A-59ED-4E06-BCA5-CDE903A27F79}" destId="{99494DDB-0FCF-46F3-B86C-07CED51CAC99}" srcOrd="0" destOrd="0" presId="urn:microsoft.com/office/officeart/2005/8/layout/lProcess2"/>
    <dgm:cxn modelId="{EB1DC77A-EA18-4BC9-92F0-7EC1408C9116}" type="presParOf" srcId="{99494DDB-0FCF-46F3-B86C-07CED51CAC99}" destId="{6C5D2674-BB09-4D78-B52F-50307C58E5FA}" srcOrd="0" destOrd="0" presId="urn:microsoft.com/office/officeart/2005/8/layout/lProcess2"/>
    <dgm:cxn modelId="{F230067F-6687-4E49-82D3-806778D483D6}" type="presParOf" srcId="{99494DDB-0FCF-46F3-B86C-07CED51CAC99}" destId="{AB5764D1-93E1-424E-A873-76344CD90300}" srcOrd="1" destOrd="0" presId="urn:microsoft.com/office/officeart/2005/8/layout/lProcess2"/>
    <dgm:cxn modelId="{4DB04883-AB7C-4659-8D5E-92654909BF99}" type="presParOf" srcId="{99494DDB-0FCF-46F3-B86C-07CED51CAC99}" destId="{7E55A532-0BBF-4738-9375-2F9FC8D5AB41}" srcOrd="2" destOrd="0" presId="urn:microsoft.com/office/officeart/2005/8/layout/lProcess2"/>
    <dgm:cxn modelId="{875457CE-306E-4C2B-A05D-D62A9C942737}" type="presParOf" srcId="{99494DDB-0FCF-46F3-B86C-07CED51CAC99}" destId="{5F2199EE-E711-4CD0-8A0E-84A08A6E3D49}" srcOrd="3" destOrd="0" presId="urn:microsoft.com/office/officeart/2005/8/layout/lProcess2"/>
    <dgm:cxn modelId="{3EE8A33B-0502-4D3F-B706-B757C37BDA87}" type="presParOf" srcId="{99494DDB-0FCF-46F3-B86C-07CED51CAC99}" destId="{BF53A7B8-2FF0-40FE-8E82-6CDE47DB0F90}" srcOrd="4" destOrd="0" presId="urn:microsoft.com/office/officeart/2005/8/layout/lProcess2"/>
    <dgm:cxn modelId="{248B0BE4-38D1-4C11-AB0E-404A315B6F44}" type="presParOf" srcId="{AA1E7DF3-96BE-4D5C-9239-4196C920FD6B}" destId="{77BDB2D1-B038-4B83-AA84-E598089333C6}" srcOrd="5" destOrd="0" presId="urn:microsoft.com/office/officeart/2005/8/layout/lProcess2"/>
    <dgm:cxn modelId="{F1FA890C-3272-4E54-86CB-C9BAB987C208}" type="presParOf" srcId="{AA1E7DF3-96BE-4D5C-9239-4196C920FD6B}" destId="{013D4625-E36A-4E50-905E-559A601CE514}" srcOrd="6" destOrd="0" presId="urn:microsoft.com/office/officeart/2005/8/layout/lProcess2"/>
    <dgm:cxn modelId="{8014DF0F-9C31-48E6-AD24-6B78CE0B028B}" type="presParOf" srcId="{013D4625-E36A-4E50-905E-559A601CE514}" destId="{CDD1C9B1-A321-44A7-A963-757E773D929E}" srcOrd="0" destOrd="0" presId="urn:microsoft.com/office/officeart/2005/8/layout/lProcess2"/>
    <dgm:cxn modelId="{58707741-39BD-4F5C-998A-826119C719E6}" type="presParOf" srcId="{013D4625-E36A-4E50-905E-559A601CE514}" destId="{F9592ABA-9F2F-4AEA-9DA7-5A81B947C1F9}" srcOrd="1" destOrd="0" presId="urn:microsoft.com/office/officeart/2005/8/layout/lProcess2"/>
    <dgm:cxn modelId="{2E6F1880-745D-4C6C-A7AD-D1B7CB090DDE}" type="presParOf" srcId="{013D4625-E36A-4E50-905E-559A601CE514}" destId="{300B2447-195C-4A9B-9F45-B0E81FC5A778}" srcOrd="2" destOrd="0" presId="urn:microsoft.com/office/officeart/2005/8/layout/lProcess2"/>
    <dgm:cxn modelId="{7D157DE9-CC40-430B-9CF9-98B6F51BE25F}" type="presParOf" srcId="{300B2447-195C-4A9B-9F45-B0E81FC5A778}" destId="{96D1B5E9-B1BD-4346-9E39-7539141EA447}" srcOrd="0" destOrd="0" presId="urn:microsoft.com/office/officeart/2005/8/layout/lProcess2"/>
    <dgm:cxn modelId="{B62C5D2E-BBDD-4787-AABE-0F09BF8CEE63}" type="presParOf" srcId="{96D1B5E9-B1BD-4346-9E39-7539141EA447}" destId="{F1467970-3EEF-41DE-BBA2-665DB6876A2A}" srcOrd="0" destOrd="0" presId="urn:microsoft.com/office/officeart/2005/8/layout/lProcess2"/>
    <dgm:cxn modelId="{F0336719-D6F2-4E52-96DA-5C52729A57F9}" type="presParOf" srcId="{AA1E7DF3-96BE-4D5C-9239-4196C920FD6B}" destId="{E7DE21F1-D2F8-4F80-8D4D-1E6D4E2D387F}" srcOrd="7" destOrd="0" presId="urn:microsoft.com/office/officeart/2005/8/layout/lProcess2"/>
    <dgm:cxn modelId="{B8D7AA77-1406-456D-AEFA-A56BA943A9BB}" type="presParOf" srcId="{AA1E7DF3-96BE-4D5C-9239-4196C920FD6B}" destId="{67D6CA6A-5E6F-4E81-8508-C8D36B48C0D9}" srcOrd="8" destOrd="0" presId="urn:microsoft.com/office/officeart/2005/8/layout/lProcess2"/>
    <dgm:cxn modelId="{64ED3EF3-07D7-4AEB-B3D7-C11C10914F48}" type="presParOf" srcId="{67D6CA6A-5E6F-4E81-8508-C8D36B48C0D9}" destId="{AEF67509-5C85-4F50-8DAF-601049BE8AAD}" srcOrd="0" destOrd="0" presId="urn:microsoft.com/office/officeart/2005/8/layout/lProcess2"/>
    <dgm:cxn modelId="{ED21CBBC-AFE9-47FD-9BF9-11F0B9FABCD2}" type="presParOf" srcId="{67D6CA6A-5E6F-4E81-8508-C8D36B48C0D9}" destId="{0BFA3C94-8786-4CD2-8983-EB6D1025B935}" srcOrd="1" destOrd="0" presId="urn:microsoft.com/office/officeart/2005/8/layout/lProcess2"/>
    <dgm:cxn modelId="{A7FFBCF5-20C5-402D-9DE1-3B857B9C6561}" type="presParOf" srcId="{67D6CA6A-5E6F-4E81-8508-C8D36B48C0D9}" destId="{4D20DC3C-EE8E-49B2-AE6E-E9C86096EA59}" srcOrd="2" destOrd="0" presId="urn:microsoft.com/office/officeart/2005/8/layout/lProcess2"/>
    <dgm:cxn modelId="{065A9831-FC51-4B0A-B71C-4B86A2E4E7E6}" type="presParOf" srcId="{4D20DC3C-EE8E-49B2-AE6E-E9C86096EA59}" destId="{36C4E075-9BEF-49A5-BE92-67276F64C783}" srcOrd="0" destOrd="0" presId="urn:microsoft.com/office/officeart/2005/8/layout/lProcess2"/>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C031C90-C8BD-41A3-9D7A-1FB3E60EC630}"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DAAC4B91-B99D-437A-8E31-C7F0C58C7146}">
      <dgm:prSet phldrT="[Text]"/>
      <dgm:spPr/>
      <dgm:t>
        <a:bodyPr/>
        <a:lstStyle/>
        <a:p>
          <a:r>
            <a:rPr lang="en-GB" dirty="0"/>
            <a:t>Total Hepatitis B reactive samples: 44</a:t>
          </a:r>
        </a:p>
        <a:p>
          <a:r>
            <a:rPr lang="en-GB" dirty="0">
              <a:solidFill>
                <a:schemeClr val="accent5">
                  <a:lumMod val="60000"/>
                  <a:lumOff val="40000"/>
                </a:schemeClr>
              </a:solidFill>
            </a:rPr>
            <a:t>(2017: 38) </a:t>
          </a:r>
        </a:p>
      </dgm:t>
    </dgm:pt>
    <dgm:pt modelId="{7642AF04-0182-4D47-B330-27689B605FC6}" type="parTrans" cxnId="{054C447B-7649-4836-9920-C5C3D5F52769}">
      <dgm:prSet/>
      <dgm:spPr/>
      <dgm:t>
        <a:bodyPr/>
        <a:lstStyle/>
        <a:p>
          <a:endParaRPr lang="en-GB"/>
        </a:p>
      </dgm:t>
    </dgm:pt>
    <dgm:pt modelId="{43923EF5-D5BB-43AE-A8EC-3D4B7442B1E2}" type="sibTrans" cxnId="{054C447B-7649-4836-9920-C5C3D5F52769}">
      <dgm:prSet/>
      <dgm:spPr/>
      <dgm:t>
        <a:bodyPr/>
        <a:lstStyle/>
        <a:p>
          <a:endParaRPr lang="en-GB"/>
        </a:p>
      </dgm:t>
    </dgm:pt>
    <dgm:pt modelId="{9351577F-9FC3-46FA-AD11-63C56EA3B133}">
      <dgm:prSet phldrT="[Text]"/>
      <dgm:spPr/>
      <dgm:t>
        <a:bodyPr/>
        <a:lstStyle/>
        <a:p>
          <a:r>
            <a:rPr lang="en-GB" dirty="0"/>
            <a:t>Request completed correctly: 44/44 (100%) </a:t>
          </a:r>
        </a:p>
        <a:p>
          <a:r>
            <a:rPr lang="en-GB" dirty="0">
              <a:solidFill>
                <a:schemeClr val="accent5">
                  <a:lumMod val="60000"/>
                  <a:lumOff val="40000"/>
                </a:schemeClr>
              </a:solidFill>
            </a:rPr>
            <a:t>(2017: 37/38; 97%) </a:t>
          </a:r>
        </a:p>
      </dgm:t>
    </dgm:pt>
    <dgm:pt modelId="{FAC73261-5A59-4A23-808D-56B90715F178}" type="parTrans" cxnId="{5641D4E3-9CAD-42BB-9AB0-9B2394F61306}">
      <dgm:prSet/>
      <dgm:spPr/>
      <dgm:t>
        <a:bodyPr/>
        <a:lstStyle/>
        <a:p>
          <a:endParaRPr lang="en-GB"/>
        </a:p>
      </dgm:t>
    </dgm:pt>
    <dgm:pt modelId="{8A3C47BF-2738-4BFE-9FD7-0315ADFE90C8}" type="sibTrans" cxnId="{5641D4E3-9CAD-42BB-9AB0-9B2394F61306}">
      <dgm:prSet/>
      <dgm:spPr/>
      <dgm:t>
        <a:bodyPr/>
        <a:lstStyle/>
        <a:p>
          <a:endParaRPr lang="en-GB"/>
        </a:p>
      </dgm:t>
    </dgm:pt>
    <dgm:pt modelId="{A96678C8-C123-49C0-BDB4-76BA6498C6A4}">
      <dgm:prSet phldrT="[Text]"/>
      <dgm:spPr/>
      <dgm:t>
        <a:bodyPr/>
        <a:lstStyle/>
        <a:p>
          <a:r>
            <a:rPr lang="en-GB" dirty="0"/>
            <a:t>ANC contacted with result: 27/44 (61%)</a:t>
          </a:r>
        </a:p>
        <a:p>
          <a:r>
            <a:rPr lang="en-GB" dirty="0">
              <a:solidFill>
                <a:schemeClr val="accent5">
                  <a:lumMod val="60000"/>
                  <a:lumOff val="40000"/>
                </a:schemeClr>
              </a:solidFill>
            </a:rPr>
            <a:t>(2017: 19/38; 50%) </a:t>
          </a:r>
          <a:r>
            <a:rPr lang="en-GB" dirty="0"/>
            <a:t> </a:t>
          </a:r>
        </a:p>
      </dgm:t>
    </dgm:pt>
    <dgm:pt modelId="{25741216-B57A-4C03-9281-1C2C3CD8EE14}" type="parTrans" cxnId="{73D56A96-7F78-4C67-9FF4-C78C7832116F}">
      <dgm:prSet/>
      <dgm:spPr/>
      <dgm:t>
        <a:bodyPr/>
        <a:lstStyle/>
        <a:p>
          <a:endParaRPr lang="en-GB"/>
        </a:p>
      </dgm:t>
    </dgm:pt>
    <dgm:pt modelId="{0BF1851F-2831-4A37-BDB1-9F5B5B8837F9}" type="sibTrans" cxnId="{73D56A96-7F78-4C67-9FF4-C78C7832116F}">
      <dgm:prSet/>
      <dgm:spPr/>
      <dgm:t>
        <a:bodyPr/>
        <a:lstStyle/>
        <a:p>
          <a:endParaRPr lang="en-GB"/>
        </a:p>
      </dgm:t>
    </dgm:pt>
    <dgm:pt modelId="{19D58A67-3FC8-4CF4-B8D7-D6A5D0F1EBD2}">
      <dgm:prSet phldrT="[Text]"/>
      <dgm:spPr/>
      <dgm:t>
        <a:bodyPr/>
        <a:lstStyle/>
        <a:p>
          <a:r>
            <a:rPr lang="en-GB" dirty="0"/>
            <a:t>Lost to follow up: 4/44 (9%) </a:t>
          </a:r>
        </a:p>
        <a:p>
          <a:r>
            <a:rPr lang="en-GB" dirty="0">
              <a:solidFill>
                <a:schemeClr val="accent5">
                  <a:lumMod val="60000"/>
                  <a:lumOff val="40000"/>
                </a:schemeClr>
              </a:solidFill>
            </a:rPr>
            <a:t>(2017: 1/38; 3%) </a:t>
          </a:r>
        </a:p>
      </dgm:t>
    </dgm:pt>
    <dgm:pt modelId="{E943291A-B84D-4128-AB35-1B3E893BE0CA}" type="parTrans" cxnId="{3F96E090-1D75-48AC-B885-3D5FF5561D47}">
      <dgm:prSet/>
      <dgm:spPr/>
      <dgm:t>
        <a:bodyPr/>
        <a:lstStyle/>
        <a:p>
          <a:endParaRPr lang="en-GB"/>
        </a:p>
      </dgm:t>
    </dgm:pt>
    <dgm:pt modelId="{2F3D772F-E345-4414-8E57-1A4884EAF1F0}" type="sibTrans" cxnId="{3F96E090-1D75-48AC-B885-3D5FF5561D47}">
      <dgm:prSet/>
      <dgm:spPr/>
      <dgm:t>
        <a:bodyPr/>
        <a:lstStyle/>
        <a:p>
          <a:endParaRPr lang="en-GB"/>
        </a:p>
      </dgm:t>
    </dgm:pt>
    <dgm:pt modelId="{752AAE93-97D4-4EEF-AC4F-EC729EEB0093}" type="pres">
      <dgm:prSet presAssocID="{4C031C90-C8BD-41A3-9D7A-1FB3E60EC630}" presName="diagram" presStyleCnt="0">
        <dgm:presLayoutVars>
          <dgm:chPref val="1"/>
          <dgm:dir/>
          <dgm:animOne val="branch"/>
          <dgm:animLvl val="lvl"/>
          <dgm:resizeHandles val="exact"/>
        </dgm:presLayoutVars>
      </dgm:prSet>
      <dgm:spPr/>
    </dgm:pt>
    <dgm:pt modelId="{D9978E5D-BEC3-4F55-9129-AA8D71D02159}" type="pres">
      <dgm:prSet presAssocID="{DAAC4B91-B99D-437A-8E31-C7F0C58C7146}" presName="root1" presStyleCnt="0"/>
      <dgm:spPr/>
    </dgm:pt>
    <dgm:pt modelId="{4FA67F30-F2F5-44D7-A223-A44D51BC0CC1}" type="pres">
      <dgm:prSet presAssocID="{DAAC4B91-B99D-437A-8E31-C7F0C58C7146}" presName="LevelOneTextNode" presStyleLbl="node0" presStyleIdx="0" presStyleCnt="1">
        <dgm:presLayoutVars>
          <dgm:chPref val="3"/>
        </dgm:presLayoutVars>
      </dgm:prSet>
      <dgm:spPr/>
    </dgm:pt>
    <dgm:pt modelId="{CB5E7D62-B3C5-4942-8579-BA00AF17A8C9}" type="pres">
      <dgm:prSet presAssocID="{DAAC4B91-B99D-437A-8E31-C7F0C58C7146}" presName="level2hierChild" presStyleCnt="0"/>
      <dgm:spPr/>
    </dgm:pt>
    <dgm:pt modelId="{C3D3B56B-F90F-4D72-AB4E-22E0E44C7AB9}" type="pres">
      <dgm:prSet presAssocID="{FAC73261-5A59-4A23-808D-56B90715F178}" presName="conn2-1" presStyleLbl="parChTrans1D2" presStyleIdx="0" presStyleCnt="2"/>
      <dgm:spPr/>
    </dgm:pt>
    <dgm:pt modelId="{D5314E09-5314-4B87-B5F3-F9482DE1D924}" type="pres">
      <dgm:prSet presAssocID="{FAC73261-5A59-4A23-808D-56B90715F178}" presName="connTx" presStyleLbl="parChTrans1D2" presStyleIdx="0" presStyleCnt="2"/>
      <dgm:spPr/>
    </dgm:pt>
    <dgm:pt modelId="{72A9668A-DF4B-465C-B05E-B23DEF40615E}" type="pres">
      <dgm:prSet presAssocID="{9351577F-9FC3-46FA-AD11-63C56EA3B133}" presName="root2" presStyleCnt="0"/>
      <dgm:spPr/>
    </dgm:pt>
    <dgm:pt modelId="{3B36B203-061E-4DDB-9C71-9A63314ADE92}" type="pres">
      <dgm:prSet presAssocID="{9351577F-9FC3-46FA-AD11-63C56EA3B133}" presName="LevelTwoTextNode" presStyleLbl="node2" presStyleIdx="0" presStyleCnt="2">
        <dgm:presLayoutVars>
          <dgm:chPref val="3"/>
        </dgm:presLayoutVars>
      </dgm:prSet>
      <dgm:spPr/>
    </dgm:pt>
    <dgm:pt modelId="{50942B09-903C-4E69-9297-3E956839436F}" type="pres">
      <dgm:prSet presAssocID="{9351577F-9FC3-46FA-AD11-63C56EA3B133}" presName="level3hierChild" presStyleCnt="0"/>
      <dgm:spPr/>
    </dgm:pt>
    <dgm:pt modelId="{09B1B53F-D222-4049-BF39-FB51F061B3E1}" type="pres">
      <dgm:prSet presAssocID="{25741216-B57A-4C03-9281-1C2C3CD8EE14}" presName="conn2-1" presStyleLbl="parChTrans1D3" presStyleIdx="0" presStyleCnt="1"/>
      <dgm:spPr/>
    </dgm:pt>
    <dgm:pt modelId="{05E89C07-8575-40A4-87BD-5067262C4903}" type="pres">
      <dgm:prSet presAssocID="{25741216-B57A-4C03-9281-1C2C3CD8EE14}" presName="connTx" presStyleLbl="parChTrans1D3" presStyleIdx="0" presStyleCnt="1"/>
      <dgm:spPr/>
    </dgm:pt>
    <dgm:pt modelId="{33825837-2C9A-48E2-9AB6-FF7E88416339}" type="pres">
      <dgm:prSet presAssocID="{A96678C8-C123-49C0-BDB4-76BA6498C6A4}" presName="root2" presStyleCnt="0"/>
      <dgm:spPr/>
    </dgm:pt>
    <dgm:pt modelId="{C4324405-FB13-4508-ADA7-CB4A6F336E72}" type="pres">
      <dgm:prSet presAssocID="{A96678C8-C123-49C0-BDB4-76BA6498C6A4}" presName="LevelTwoTextNode" presStyleLbl="node3" presStyleIdx="0" presStyleCnt="1">
        <dgm:presLayoutVars>
          <dgm:chPref val="3"/>
        </dgm:presLayoutVars>
      </dgm:prSet>
      <dgm:spPr/>
    </dgm:pt>
    <dgm:pt modelId="{1CE726CF-75F3-454C-85BC-3D6058741BC7}" type="pres">
      <dgm:prSet presAssocID="{A96678C8-C123-49C0-BDB4-76BA6498C6A4}" presName="level3hierChild" presStyleCnt="0"/>
      <dgm:spPr/>
    </dgm:pt>
    <dgm:pt modelId="{4CF488D6-2DAF-4CEF-BF18-A538CCD43CB2}" type="pres">
      <dgm:prSet presAssocID="{E943291A-B84D-4128-AB35-1B3E893BE0CA}" presName="conn2-1" presStyleLbl="parChTrans1D2" presStyleIdx="1" presStyleCnt="2"/>
      <dgm:spPr/>
    </dgm:pt>
    <dgm:pt modelId="{6639F7CC-7220-4F18-B29C-45FACB09073C}" type="pres">
      <dgm:prSet presAssocID="{E943291A-B84D-4128-AB35-1B3E893BE0CA}" presName="connTx" presStyleLbl="parChTrans1D2" presStyleIdx="1" presStyleCnt="2"/>
      <dgm:spPr/>
    </dgm:pt>
    <dgm:pt modelId="{90CC22E8-32F3-4DC4-A320-723E459D7869}" type="pres">
      <dgm:prSet presAssocID="{19D58A67-3FC8-4CF4-B8D7-D6A5D0F1EBD2}" presName="root2" presStyleCnt="0"/>
      <dgm:spPr/>
    </dgm:pt>
    <dgm:pt modelId="{ABF933DA-8DD4-48A5-AF48-9A18DFEA67D7}" type="pres">
      <dgm:prSet presAssocID="{19D58A67-3FC8-4CF4-B8D7-D6A5D0F1EBD2}" presName="LevelTwoTextNode" presStyleLbl="node2" presStyleIdx="1" presStyleCnt="2">
        <dgm:presLayoutVars>
          <dgm:chPref val="3"/>
        </dgm:presLayoutVars>
      </dgm:prSet>
      <dgm:spPr/>
    </dgm:pt>
    <dgm:pt modelId="{210ED010-AA6F-460C-A435-EB07D1C2A996}" type="pres">
      <dgm:prSet presAssocID="{19D58A67-3FC8-4CF4-B8D7-D6A5D0F1EBD2}" presName="level3hierChild" presStyleCnt="0"/>
      <dgm:spPr/>
    </dgm:pt>
  </dgm:ptLst>
  <dgm:cxnLst>
    <dgm:cxn modelId="{4FFB2416-3C10-4BA5-AD2C-278C96C946D9}" type="presOf" srcId="{9351577F-9FC3-46FA-AD11-63C56EA3B133}" destId="{3B36B203-061E-4DDB-9C71-9A63314ADE92}" srcOrd="0" destOrd="0" presId="urn:microsoft.com/office/officeart/2005/8/layout/hierarchy2"/>
    <dgm:cxn modelId="{31454661-48A9-442E-9B12-32C1670ACC10}" type="presOf" srcId="{E943291A-B84D-4128-AB35-1B3E893BE0CA}" destId="{6639F7CC-7220-4F18-B29C-45FACB09073C}" srcOrd="1" destOrd="0" presId="urn:microsoft.com/office/officeart/2005/8/layout/hierarchy2"/>
    <dgm:cxn modelId="{D9A3B667-97F6-40FF-B77F-F8C2ADB69B2E}" type="presOf" srcId="{FAC73261-5A59-4A23-808D-56B90715F178}" destId="{D5314E09-5314-4B87-B5F3-F9482DE1D924}" srcOrd="1" destOrd="0" presId="urn:microsoft.com/office/officeart/2005/8/layout/hierarchy2"/>
    <dgm:cxn modelId="{A5348369-2ED6-47E8-A24A-09B2A35440D3}" type="presOf" srcId="{4C031C90-C8BD-41A3-9D7A-1FB3E60EC630}" destId="{752AAE93-97D4-4EEF-AC4F-EC729EEB0093}" srcOrd="0" destOrd="0" presId="urn:microsoft.com/office/officeart/2005/8/layout/hierarchy2"/>
    <dgm:cxn modelId="{A013D269-BA96-4CFC-8174-B4933C3A6A6E}" type="presOf" srcId="{E943291A-B84D-4128-AB35-1B3E893BE0CA}" destId="{4CF488D6-2DAF-4CEF-BF18-A538CCD43CB2}" srcOrd="0" destOrd="0" presId="urn:microsoft.com/office/officeart/2005/8/layout/hierarchy2"/>
    <dgm:cxn modelId="{B274D159-35D1-4F30-822C-0EA98D265F16}" type="presOf" srcId="{25741216-B57A-4C03-9281-1C2C3CD8EE14}" destId="{05E89C07-8575-40A4-87BD-5067262C4903}" srcOrd="1" destOrd="0" presId="urn:microsoft.com/office/officeart/2005/8/layout/hierarchy2"/>
    <dgm:cxn modelId="{054C447B-7649-4836-9920-C5C3D5F52769}" srcId="{4C031C90-C8BD-41A3-9D7A-1FB3E60EC630}" destId="{DAAC4B91-B99D-437A-8E31-C7F0C58C7146}" srcOrd="0" destOrd="0" parTransId="{7642AF04-0182-4D47-B330-27689B605FC6}" sibTransId="{43923EF5-D5BB-43AE-A8EC-3D4B7442B1E2}"/>
    <dgm:cxn modelId="{3F96E090-1D75-48AC-B885-3D5FF5561D47}" srcId="{DAAC4B91-B99D-437A-8E31-C7F0C58C7146}" destId="{19D58A67-3FC8-4CF4-B8D7-D6A5D0F1EBD2}" srcOrd="1" destOrd="0" parTransId="{E943291A-B84D-4128-AB35-1B3E893BE0CA}" sibTransId="{2F3D772F-E345-4414-8E57-1A4884EAF1F0}"/>
    <dgm:cxn modelId="{73D56A96-7F78-4C67-9FF4-C78C7832116F}" srcId="{9351577F-9FC3-46FA-AD11-63C56EA3B133}" destId="{A96678C8-C123-49C0-BDB4-76BA6498C6A4}" srcOrd="0" destOrd="0" parTransId="{25741216-B57A-4C03-9281-1C2C3CD8EE14}" sibTransId="{0BF1851F-2831-4A37-BDB1-9F5B5B8837F9}"/>
    <dgm:cxn modelId="{36365B9A-BA34-47EA-9A79-0DA519E8539A}" type="presOf" srcId="{A96678C8-C123-49C0-BDB4-76BA6498C6A4}" destId="{C4324405-FB13-4508-ADA7-CB4A6F336E72}" srcOrd="0" destOrd="0" presId="urn:microsoft.com/office/officeart/2005/8/layout/hierarchy2"/>
    <dgm:cxn modelId="{28797FE3-8859-4478-822D-3D81C271F153}" type="presOf" srcId="{FAC73261-5A59-4A23-808D-56B90715F178}" destId="{C3D3B56B-F90F-4D72-AB4E-22E0E44C7AB9}" srcOrd="0" destOrd="0" presId="urn:microsoft.com/office/officeart/2005/8/layout/hierarchy2"/>
    <dgm:cxn modelId="{5641D4E3-9CAD-42BB-9AB0-9B2394F61306}" srcId="{DAAC4B91-B99D-437A-8E31-C7F0C58C7146}" destId="{9351577F-9FC3-46FA-AD11-63C56EA3B133}" srcOrd="0" destOrd="0" parTransId="{FAC73261-5A59-4A23-808D-56B90715F178}" sibTransId="{8A3C47BF-2738-4BFE-9FD7-0315ADFE90C8}"/>
    <dgm:cxn modelId="{CDCFD6F1-6C1E-4753-BB95-F65F1CF06EA8}" type="presOf" srcId="{19D58A67-3FC8-4CF4-B8D7-D6A5D0F1EBD2}" destId="{ABF933DA-8DD4-48A5-AF48-9A18DFEA67D7}" srcOrd="0" destOrd="0" presId="urn:microsoft.com/office/officeart/2005/8/layout/hierarchy2"/>
    <dgm:cxn modelId="{26D354F7-1DF6-4A89-A153-D8D4BD8A7AA0}" type="presOf" srcId="{25741216-B57A-4C03-9281-1C2C3CD8EE14}" destId="{09B1B53F-D222-4049-BF39-FB51F061B3E1}" srcOrd="0" destOrd="0" presId="urn:microsoft.com/office/officeart/2005/8/layout/hierarchy2"/>
    <dgm:cxn modelId="{005728FE-207A-4D1D-B8BE-A24A5F5FC02D}" type="presOf" srcId="{DAAC4B91-B99D-437A-8E31-C7F0C58C7146}" destId="{4FA67F30-F2F5-44D7-A223-A44D51BC0CC1}" srcOrd="0" destOrd="0" presId="urn:microsoft.com/office/officeart/2005/8/layout/hierarchy2"/>
    <dgm:cxn modelId="{8E89B9B8-C721-4731-A073-781AA0754D7C}" type="presParOf" srcId="{752AAE93-97D4-4EEF-AC4F-EC729EEB0093}" destId="{D9978E5D-BEC3-4F55-9129-AA8D71D02159}" srcOrd="0" destOrd="0" presId="urn:microsoft.com/office/officeart/2005/8/layout/hierarchy2"/>
    <dgm:cxn modelId="{9BB4E6C1-D177-447C-AC7E-800A38F2667E}" type="presParOf" srcId="{D9978E5D-BEC3-4F55-9129-AA8D71D02159}" destId="{4FA67F30-F2F5-44D7-A223-A44D51BC0CC1}" srcOrd="0" destOrd="0" presId="urn:microsoft.com/office/officeart/2005/8/layout/hierarchy2"/>
    <dgm:cxn modelId="{F9CCA424-0E64-4E44-92DB-935AE7DF565A}" type="presParOf" srcId="{D9978E5D-BEC3-4F55-9129-AA8D71D02159}" destId="{CB5E7D62-B3C5-4942-8579-BA00AF17A8C9}" srcOrd="1" destOrd="0" presId="urn:microsoft.com/office/officeart/2005/8/layout/hierarchy2"/>
    <dgm:cxn modelId="{A976D6C6-B942-4F20-81DE-B768D35EEBC1}" type="presParOf" srcId="{CB5E7D62-B3C5-4942-8579-BA00AF17A8C9}" destId="{C3D3B56B-F90F-4D72-AB4E-22E0E44C7AB9}" srcOrd="0" destOrd="0" presId="urn:microsoft.com/office/officeart/2005/8/layout/hierarchy2"/>
    <dgm:cxn modelId="{B4301271-3DEB-4CA5-B544-89A3B8DAAD2B}" type="presParOf" srcId="{C3D3B56B-F90F-4D72-AB4E-22E0E44C7AB9}" destId="{D5314E09-5314-4B87-B5F3-F9482DE1D924}" srcOrd="0" destOrd="0" presId="urn:microsoft.com/office/officeart/2005/8/layout/hierarchy2"/>
    <dgm:cxn modelId="{1DDEBD7B-CE3A-4ED0-B63C-E14C2F2200DB}" type="presParOf" srcId="{CB5E7D62-B3C5-4942-8579-BA00AF17A8C9}" destId="{72A9668A-DF4B-465C-B05E-B23DEF40615E}" srcOrd="1" destOrd="0" presId="urn:microsoft.com/office/officeart/2005/8/layout/hierarchy2"/>
    <dgm:cxn modelId="{444C2F19-63F2-4DEE-B4FF-46B05DD0E4BF}" type="presParOf" srcId="{72A9668A-DF4B-465C-B05E-B23DEF40615E}" destId="{3B36B203-061E-4DDB-9C71-9A63314ADE92}" srcOrd="0" destOrd="0" presId="urn:microsoft.com/office/officeart/2005/8/layout/hierarchy2"/>
    <dgm:cxn modelId="{5722F58E-1699-468E-B781-370F20B1CA22}" type="presParOf" srcId="{72A9668A-DF4B-465C-B05E-B23DEF40615E}" destId="{50942B09-903C-4E69-9297-3E956839436F}" srcOrd="1" destOrd="0" presId="urn:microsoft.com/office/officeart/2005/8/layout/hierarchy2"/>
    <dgm:cxn modelId="{569A6620-FB85-4836-8A1A-8F91F23659F4}" type="presParOf" srcId="{50942B09-903C-4E69-9297-3E956839436F}" destId="{09B1B53F-D222-4049-BF39-FB51F061B3E1}" srcOrd="0" destOrd="0" presId="urn:microsoft.com/office/officeart/2005/8/layout/hierarchy2"/>
    <dgm:cxn modelId="{30567024-FEA0-4B1C-8C53-12F14CD934EA}" type="presParOf" srcId="{09B1B53F-D222-4049-BF39-FB51F061B3E1}" destId="{05E89C07-8575-40A4-87BD-5067262C4903}" srcOrd="0" destOrd="0" presId="urn:microsoft.com/office/officeart/2005/8/layout/hierarchy2"/>
    <dgm:cxn modelId="{3BFDB85F-AA5D-4D1C-8A89-99BBA7A5CE0E}" type="presParOf" srcId="{50942B09-903C-4E69-9297-3E956839436F}" destId="{33825837-2C9A-48E2-9AB6-FF7E88416339}" srcOrd="1" destOrd="0" presId="urn:microsoft.com/office/officeart/2005/8/layout/hierarchy2"/>
    <dgm:cxn modelId="{91A56B08-1415-438F-801D-4238DBFE6197}" type="presParOf" srcId="{33825837-2C9A-48E2-9AB6-FF7E88416339}" destId="{C4324405-FB13-4508-ADA7-CB4A6F336E72}" srcOrd="0" destOrd="0" presId="urn:microsoft.com/office/officeart/2005/8/layout/hierarchy2"/>
    <dgm:cxn modelId="{B3F49F41-3599-4200-AC81-C168FFBF1181}" type="presParOf" srcId="{33825837-2C9A-48E2-9AB6-FF7E88416339}" destId="{1CE726CF-75F3-454C-85BC-3D6058741BC7}" srcOrd="1" destOrd="0" presId="urn:microsoft.com/office/officeart/2005/8/layout/hierarchy2"/>
    <dgm:cxn modelId="{715789F4-AFF5-4CAD-863A-E4B19272A0BB}" type="presParOf" srcId="{CB5E7D62-B3C5-4942-8579-BA00AF17A8C9}" destId="{4CF488D6-2DAF-4CEF-BF18-A538CCD43CB2}" srcOrd="2" destOrd="0" presId="urn:microsoft.com/office/officeart/2005/8/layout/hierarchy2"/>
    <dgm:cxn modelId="{4241548B-AB76-4203-B156-7F6308445B7B}" type="presParOf" srcId="{4CF488D6-2DAF-4CEF-BF18-A538CCD43CB2}" destId="{6639F7CC-7220-4F18-B29C-45FACB09073C}" srcOrd="0" destOrd="0" presId="urn:microsoft.com/office/officeart/2005/8/layout/hierarchy2"/>
    <dgm:cxn modelId="{86D00178-2379-4898-9C94-82ED36529B21}" type="presParOf" srcId="{CB5E7D62-B3C5-4942-8579-BA00AF17A8C9}" destId="{90CC22E8-32F3-4DC4-A320-723E459D7869}" srcOrd="3" destOrd="0" presId="urn:microsoft.com/office/officeart/2005/8/layout/hierarchy2"/>
    <dgm:cxn modelId="{95053C87-47B4-4708-8EFA-64C94F286746}" type="presParOf" srcId="{90CC22E8-32F3-4DC4-A320-723E459D7869}" destId="{ABF933DA-8DD4-48A5-AF48-9A18DFEA67D7}" srcOrd="0" destOrd="0" presId="urn:microsoft.com/office/officeart/2005/8/layout/hierarchy2"/>
    <dgm:cxn modelId="{938A354E-1275-4EA8-B428-3F6986F6FC5D}" type="presParOf" srcId="{90CC22E8-32F3-4DC4-A320-723E459D7869}" destId="{210ED010-AA6F-460C-A435-EB07D1C2A996}"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703D9-039F-49D8-880C-B81D9E113FBD}">
      <dsp:nvSpPr>
        <dsp:cNvPr id="0" name=""/>
        <dsp:cNvSpPr/>
      </dsp:nvSpPr>
      <dsp:spPr>
        <a:xfrm>
          <a:off x="18634" y="1542985"/>
          <a:ext cx="4386230" cy="1843200"/>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2712" tIns="207264" rIns="362712" bIns="207264" numCol="1" spcCol="1270" anchor="ctr" anchorCtr="0">
          <a:noAutofit/>
        </a:bodyPr>
        <a:lstStyle/>
        <a:p>
          <a:pPr marL="0" lvl="0" indent="0" algn="ctr" defTabSz="2266950">
            <a:lnSpc>
              <a:spcPct val="90000"/>
            </a:lnSpc>
            <a:spcBef>
              <a:spcPct val="0"/>
            </a:spcBef>
            <a:spcAft>
              <a:spcPct val="35000"/>
            </a:spcAft>
            <a:buNone/>
          </a:pPr>
          <a:r>
            <a:rPr lang="en-GB" sz="5100" kern="1200" dirty="0"/>
            <a:t>Transmission </a:t>
          </a:r>
        </a:p>
      </dsp:txBody>
      <dsp:txXfrm>
        <a:off x="18634" y="1542985"/>
        <a:ext cx="4386230" cy="1843200"/>
      </dsp:txXfrm>
    </dsp:sp>
    <dsp:sp modelId="{9F018410-2B40-4231-8E67-00354BB3797B}">
      <dsp:nvSpPr>
        <dsp:cNvPr id="0" name=""/>
        <dsp:cNvSpPr/>
      </dsp:nvSpPr>
      <dsp:spPr>
        <a:xfrm>
          <a:off x="3716" y="3386185"/>
          <a:ext cx="4416068" cy="3864960"/>
        </a:xfrm>
        <a:prstGeom prst="rect">
          <a:avLst/>
        </a:prstGeom>
        <a:solidFill>
          <a:schemeClr val="accent5">
            <a:alpha val="90000"/>
            <a:tint val="40000"/>
            <a:hueOff val="0"/>
            <a:satOff val="0"/>
            <a:lumOff val="0"/>
            <a:alphaOff val="0"/>
          </a:schemeClr>
        </a:solidFill>
        <a:ln w="25400"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GB" sz="2800" kern="1200" dirty="0"/>
            <a:t>IV drug use</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GB" sz="2800" kern="1200" dirty="0"/>
            <a:t>Bodily fluids – blood, semen, vaginal fluids</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GB" sz="2800" b="1" kern="1200" dirty="0"/>
            <a:t>Vertical – mother to child</a:t>
          </a:r>
        </a:p>
      </dsp:txBody>
      <dsp:txXfrm>
        <a:off x="3716" y="3386185"/>
        <a:ext cx="4416068" cy="3864960"/>
      </dsp:txXfrm>
    </dsp:sp>
    <dsp:sp modelId="{7DAD8620-A14F-42EE-BCDD-60E5CDF2AEF8}">
      <dsp:nvSpPr>
        <dsp:cNvPr id="0" name=""/>
        <dsp:cNvSpPr/>
      </dsp:nvSpPr>
      <dsp:spPr>
        <a:xfrm>
          <a:off x="5524866" y="1542985"/>
          <a:ext cx="4380231" cy="1843200"/>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2712" tIns="207264" rIns="362712" bIns="207264" numCol="1" spcCol="1270" anchor="ctr" anchorCtr="0">
          <a:noAutofit/>
        </a:bodyPr>
        <a:lstStyle/>
        <a:p>
          <a:pPr marL="0" lvl="0" indent="0" algn="ctr" defTabSz="2266950">
            <a:lnSpc>
              <a:spcPct val="90000"/>
            </a:lnSpc>
            <a:spcBef>
              <a:spcPct val="0"/>
            </a:spcBef>
            <a:spcAft>
              <a:spcPct val="35000"/>
            </a:spcAft>
            <a:buNone/>
          </a:pPr>
          <a:r>
            <a:rPr lang="en-GB" sz="5100" kern="1200" dirty="0"/>
            <a:t>Acute hepatitis </a:t>
          </a:r>
        </a:p>
      </dsp:txBody>
      <dsp:txXfrm>
        <a:off x="5524866" y="1542985"/>
        <a:ext cx="4380231" cy="1843200"/>
      </dsp:txXfrm>
    </dsp:sp>
    <dsp:sp modelId="{C190B787-7BA9-4163-AE51-3CA82CE00015}">
      <dsp:nvSpPr>
        <dsp:cNvPr id="0" name=""/>
        <dsp:cNvSpPr/>
      </dsp:nvSpPr>
      <dsp:spPr>
        <a:xfrm>
          <a:off x="5524866" y="3386185"/>
          <a:ext cx="4380231" cy="3864960"/>
        </a:xfrm>
        <a:prstGeom prst="rect">
          <a:avLst/>
        </a:prstGeom>
        <a:solidFill>
          <a:schemeClr val="accent5">
            <a:alpha val="90000"/>
            <a:tint val="40000"/>
            <a:hueOff val="0"/>
            <a:satOff val="0"/>
            <a:lumOff val="0"/>
            <a:alphaOff val="0"/>
          </a:schemeClr>
        </a:solidFill>
        <a:ln w="25400"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Font typeface="Arial" panose="020B0604020202020204" pitchFamily="34" charset="0"/>
            <a:buChar char="•"/>
          </a:pPr>
          <a:r>
            <a:rPr lang="en-GB" sz="2800" kern="1200"/>
            <a:t>Jaundice, fatigue, nausea, vomiting, abdominal pains</a:t>
          </a:r>
          <a:endParaRPr lang="en-GB" sz="2800" kern="1200" dirty="0"/>
        </a:p>
        <a:p>
          <a:pPr marL="285750" lvl="1" indent="-285750" algn="l" defTabSz="1244600">
            <a:lnSpc>
              <a:spcPct val="90000"/>
            </a:lnSpc>
            <a:spcBef>
              <a:spcPct val="0"/>
            </a:spcBef>
            <a:spcAft>
              <a:spcPct val="15000"/>
            </a:spcAft>
            <a:buChar char="•"/>
          </a:pPr>
          <a:r>
            <a:rPr lang="en-GB" sz="2800" b="1" kern="1200" dirty="0"/>
            <a:t>Can also be asymptomatic</a:t>
          </a:r>
        </a:p>
        <a:p>
          <a:pPr marL="285750" lvl="1" indent="-285750" algn="l" defTabSz="1244600">
            <a:lnSpc>
              <a:spcPct val="90000"/>
            </a:lnSpc>
            <a:spcBef>
              <a:spcPct val="0"/>
            </a:spcBef>
            <a:spcAft>
              <a:spcPct val="15000"/>
            </a:spcAft>
            <a:buChar char="•"/>
          </a:pPr>
          <a:r>
            <a:rPr lang="en-GB" sz="2800" kern="1200" dirty="0"/>
            <a:t>Fulminant hepatitis</a:t>
          </a:r>
        </a:p>
        <a:p>
          <a:pPr marL="285750" lvl="1" indent="-285750" algn="l" defTabSz="1244600">
            <a:lnSpc>
              <a:spcPct val="90000"/>
            </a:lnSpc>
            <a:spcBef>
              <a:spcPct val="0"/>
            </a:spcBef>
            <a:spcAft>
              <a:spcPct val="15000"/>
            </a:spcAft>
            <a:buChar char="•"/>
          </a:pPr>
          <a:r>
            <a:rPr lang="en-GB" sz="2800" kern="1200"/>
            <a:t>Usually &lt;6 months</a:t>
          </a:r>
          <a:endParaRPr lang="en-GB" sz="2800" kern="1200" dirty="0"/>
        </a:p>
      </dsp:txBody>
      <dsp:txXfrm>
        <a:off x="5524866" y="3386185"/>
        <a:ext cx="4380231" cy="3864960"/>
      </dsp:txXfrm>
    </dsp:sp>
    <dsp:sp modelId="{D8300EE8-B6FD-44E4-BA41-99B36ECBEC24}">
      <dsp:nvSpPr>
        <dsp:cNvPr id="0" name=""/>
        <dsp:cNvSpPr/>
      </dsp:nvSpPr>
      <dsp:spPr>
        <a:xfrm>
          <a:off x="11010181" y="1542985"/>
          <a:ext cx="7893447" cy="1843200"/>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2712" tIns="207264" rIns="362712" bIns="207264" numCol="1" spcCol="1270" anchor="ctr" anchorCtr="0">
          <a:noAutofit/>
        </a:bodyPr>
        <a:lstStyle/>
        <a:p>
          <a:pPr marL="0" lvl="0" indent="0" algn="ctr" defTabSz="2266950">
            <a:lnSpc>
              <a:spcPct val="90000"/>
            </a:lnSpc>
            <a:spcBef>
              <a:spcPct val="0"/>
            </a:spcBef>
            <a:spcAft>
              <a:spcPct val="35000"/>
            </a:spcAft>
            <a:buNone/>
          </a:pPr>
          <a:r>
            <a:rPr lang="en-GB" sz="5100" kern="1200" dirty="0"/>
            <a:t>Chronic hepatitis </a:t>
          </a:r>
        </a:p>
      </dsp:txBody>
      <dsp:txXfrm>
        <a:off x="11010181" y="1542985"/>
        <a:ext cx="7893447" cy="1843200"/>
      </dsp:txXfrm>
    </dsp:sp>
    <dsp:sp modelId="{6A1BC9F6-3416-49E5-84F5-13AE4EA0FD7B}">
      <dsp:nvSpPr>
        <dsp:cNvPr id="0" name=""/>
        <dsp:cNvSpPr/>
      </dsp:nvSpPr>
      <dsp:spPr>
        <a:xfrm>
          <a:off x="11010181" y="3386185"/>
          <a:ext cx="7893447" cy="3864960"/>
        </a:xfrm>
        <a:prstGeom prst="rect">
          <a:avLst/>
        </a:prstGeom>
        <a:solidFill>
          <a:schemeClr val="accent5">
            <a:alpha val="90000"/>
            <a:tint val="40000"/>
            <a:hueOff val="0"/>
            <a:satOff val="0"/>
            <a:lumOff val="0"/>
            <a:alphaOff val="0"/>
          </a:schemeClr>
        </a:solidFill>
        <a:ln w="25400" cap="flat" cmpd="sng" algn="ctr">
          <a:solidFill>
            <a:schemeClr val="accent5">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Font typeface="Arial" panose="020B0604020202020204" pitchFamily="34" charset="0"/>
            <a:buChar char="•"/>
          </a:pPr>
          <a:r>
            <a:rPr lang="en-GB" sz="2800" kern="1200"/>
            <a:t>&gt;6 months</a:t>
          </a:r>
          <a:endParaRPr lang="en-GB" sz="2800" kern="1200" dirty="0"/>
        </a:p>
        <a:p>
          <a:pPr marL="285750" lvl="1" indent="-285750" algn="l" defTabSz="1244600">
            <a:lnSpc>
              <a:spcPct val="90000"/>
            </a:lnSpc>
            <a:spcBef>
              <a:spcPct val="0"/>
            </a:spcBef>
            <a:spcAft>
              <a:spcPct val="15000"/>
            </a:spcAft>
            <a:buChar char="•"/>
          </a:pPr>
          <a:r>
            <a:rPr lang="en-GB" sz="2800" kern="1200"/>
            <a:t>Often asymptomatic; over the long term </a:t>
          </a:r>
          <a:r>
            <a:rPr lang="en-GB" sz="2800" kern="1200">
              <a:sym typeface="Wingdings" panose="05000000000000000000" pitchFamily="2" charset="2"/>
            </a:rPr>
            <a:t> </a:t>
          </a:r>
          <a:r>
            <a:rPr lang="en-GB" sz="2800" kern="1200"/>
            <a:t>cirrhosis, liver failure, hepatocellular carcinoma</a:t>
          </a:r>
          <a:endParaRPr lang="en-GB" sz="2800" kern="1200" dirty="0"/>
        </a:p>
        <a:p>
          <a:pPr marL="285750" lvl="1" indent="-285750" algn="l" defTabSz="1244600">
            <a:lnSpc>
              <a:spcPct val="90000"/>
            </a:lnSpc>
            <a:spcBef>
              <a:spcPct val="0"/>
            </a:spcBef>
            <a:spcAft>
              <a:spcPct val="15000"/>
            </a:spcAft>
            <a:buChar char="•"/>
          </a:pPr>
          <a:r>
            <a:rPr lang="en-GB" sz="2800" b="1" kern="1200" dirty="0"/>
            <a:t>Risk of chronic hepatitis B is inverse to age when the virus is acquired:</a:t>
          </a:r>
        </a:p>
        <a:p>
          <a:pPr marL="571500" lvl="2" indent="-285750" algn="l" defTabSz="1244600">
            <a:lnSpc>
              <a:spcPct val="90000"/>
            </a:lnSpc>
            <a:spcBef>
              <a:spcPct val="0"/>
            </a:spcBef>
            <a:spcAft>
              <a:spcPct val="15000"/>
            </a:spcAft>
            <a:buChar char="•"/>
          </a:pPr>
          <a:r>
            <a:rPr lang="en-GB" sz="2800" b="1" kern="1200" dirty="0"/>
            <a:t>Under 1 year old: &gt;90%</a:t>
          </a:r>
        </a:p>
        <a:p>
          <a:pPr marL="571500" lvl="2" indent="-285750" algn="l" defTabSz="1244600">
            <a:lnSpc>
              <a:spcPct val="90000"/>
            </a:lnSpc>
            <a:spcBef>
              <a:spcPct val="0"/>
            </a:spcBef>
            <a:spcAft>
              <a:spcPct val="15000"/>
            </a:spcAft>
            <a:buChar char="•"/>
          </a:pPr>
          <a:r>
            <a:rPr lang="en-GB" sz="2800" b="0" kern="1200" dirty="0"/>
            <a:t>Children aged 1-5: &lt;50%</a:t>
          </a:r>
        </a:p>
        <a:p>
          <a:pPr marL="571500" lvl="2" indent="-285750" algn="l" defTabSz="1244600">
            <a:lnSpc>
              <a:spcPct val="90000"/>
            </a:lnSpc>
            <a:spcBef>
              <a:spcPct val="0"/>
            </a:spcBef>
            <a:spcAft>
              <a:spcPct val="15000"/>
            </a:spcAft>
            <a:buChar char="•"/>
          </a:pPr>
          <a:r>
            <a:rPr lang="en-GB" sz="2800" b="0" kern="1200" dirty="0"/>
            <a:t>Healthy adults: 5-10%</a:t>
          </a:r>
        </a:p>
      </dsp:txBody>
      <dsp:txXfrm>
        <a:off x="11010181" y="3386185"/>
        <a:ext cx="7893447" cy="3864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42C38-1163-4001-A74D-210C38049F26}">
      <dsp:nvSpPr>
        <dsp:cNvPr id="0" name=""/>
        <dsp:cNvSpPr/>
      </dsp:nvSpPr>
      <dsp:spPr>
        <a:xfrm>
          <a:off x="550213" y="2687847"/>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Hepatitis B positive women:  23</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59)</a:t>
          </a:r>
        </a:p>
      </dsp:txBody>
      <dsp:txXfrm>
        <a:off x="595764" y="2733398"/>
        <a:ext cx="3019359" cy="1464128"/>
      </dsp:txXfrm>
    </dsp:sp>
    <dsp:sp modelId="{9FE43529-8E94-4BFE-908B-B3DF9F29CF1B}">
      <dsp:nvSpPr>
        <dsp:cNvPr id="0" name=""/>
        <dsp:cNvSpPr/>
      </dsp:nvSpPr>
      <dsp:spPr>
        <a:xfrm rot="18289469">
          <a:off x="3193411" y="2551010"/>
          <a:ext cx="2178711" cy="40390"/>
        </a:xfrm>
        <a:custGeom>
          <a:avLst/>
          <a:gdLst/>
          <a:ahLst/>
          <a:cxnLst/>
          <a:rect l="0" t="0" r="0" b="0"/>
          <a:pathLst>
            <a:path>
              <a:moveTo>
                <a:pt x="0" y="20195"/>
              </a:moveTo>
              <a:lnTo>
                <a:pt x="2178711" y="20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4228299" y="2516737"/>
        <a:ext cx="108935" cy="108935"/>
      </dsp:txXfrm>
    </dsp:sp>
    <dsp:sp modelId="{569A7724-08AC-46BC-9142-25508EB02B99}">
      <dsp:nvSpPr>
        <dsp:cNvPr id="0" name=""/>
        <dsp:cNvSpPr/>
      </dsp:nvSpPr>
      <dsp:spPr>
        <a:xfrm>
          <a:off x="4904859" y="899332"/>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Previously known: 16/23 (70%) </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33; 56%)</a:t>
          </a:r>
        </a:p>
      </dsp:txBody>
      <dsp:txXfrm>
        <a:off x="4950410" y="944883"/>
        <a:ext cx="3019359" cy="1464128"/>
      </dsp:txXfrm>
    </dsp:sp>
    <dsp:sp modelId="{3980AEC8-350F-43B3-98E6-926E7A9D1336}">
      <dsp:nvSpPr>
        <dsp:cNvPr id="0" name=""/>
        <dsp:cNvSpPr/>
      </dsp:nvSpPr>
      <dsp:spPr>
        <a:xfrm rot="19457599">
          <a:off x="7871303" y="1209623"/>
          <a:ext cx="1532217" cy="40390"/>
        </a:xfrm>
        <a:custGeom>
          <a:avLst/>
          <a:gdLst/>
          <a:ahLst/>
          <a:cxnLst/>
          <a:rect l="0" t="0" r="0" b="0"/>
          <a:pathLst>
            <a:path>
              <a:moveTo>
                <a:pt x="0" y="20195"/>
              </a:moveTo>
              <a:lnTo>
                <a:pt x="1532217" y="201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p>
      </dsp:txBody>
      <dsp:txXfrm>
        <a:off x="8599107" y="1191513"/>
        <a:ext cx="76610" cy="76610"/>
      </dsp:txXfrm>
    </dsp:sp>
    <dsp:sp modelId="{465D1699-D37A-4B58-9EAB-4283112D08AD}">
      <dsp:nvSpPr>
        <dsp:cNvPr id="0" name=""/>
        <dsp:cNvSpPr/>
      </dsp:nvSpPr>
      <dsp:spPr>
        <a:xfrm>
          <a:off x="9259505" y="5074"/>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t>Repeat test taken during pregnancy: 16/16 (100%) </a:t>
          </a:r>
        </a:p>
        <a:p>
          <a:pPr marL="0" lvl="0" indent="0" algn="ctr" defTabSz="1066800">
            <a:lnSpc>
              <a:spcPct val="90000"/>
            </a:lnSpc>
            <a:spcBef>
              <a:spcPct val="0"/>
            </a:spcBef>
            <a:spcAft>
              <a:spcPct val="35000"/>
            </a:spcAft>
            <a:buNone/>
          </a:pPr>
          <a:r>
            <a:rPr lang="en-GB" sz="2400" kern="1200" dirty="0">
              <a:solidFill>
                <a:schemeClr val="accent5">
                  <a:lumMod val="60000"/>
                  <a:lumOff val="40000"/>
                </a:schemeClr>
              </a:solidFill>
            </a:rPr>
            <a:t>(2017: 33; 100%) </a:t>
          </a:r>
        </a:p>
      </dsp:txBody>
      <dsp:txXfrm>
        <a:off x="9305056" y="50625"/>
        <a:ext cx="3019359" cy="1464128"/>
      </dsp:txXfrm>
    </dsp:sp>
    <dsp:sp modelId="{9E500D12-6271-4785-9933-693986B095DC}">
      <dsp:nvSpPr>
        <dsp:cNvPr id="0" name=""/>
        <dsp:cNvSpPr/>
      </dsp:nvSpPr>
      <dsp:spPr>
        <a:xfrm rot="2142401">
          <a:off x="7871303" y="2103881"/>
          <a:ext cx="1532217" cy="40390"/>
        </a:xfrm>
        <a:custGeom>
          <a:avLst/>
          <a:gdLst/>
          <a:ahLst/>
          <a:cxnLst/>
          <a:rect l="0" t="0" r="0" b="0"/>
          <a:pathLst>
            <a:path>
              <a:moveTo>
                <a:pt x="0" y="20195"/>
              </a:moveTo>
              <a:lnTo>
                <a:pt x="1532217" y="201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p>
      </dsp:txBody>
      <dsp:txXfrm>
        <a:off x="8599107" y="2085771"/>
        <a:ext cx="76610" cy="76610"/>
      </dsp:txXfrm>
    </dsp:sp>
    <dsp:sp modelId="{7DCE3814-9743-4F6B-8C25-6EB0EE7C561B}">
      <dsp:nvSpPr>
        <dsp:cNvPr id="0" name=""/>
        <dsp:cNvSpPr/>
      </dsp:nvSpPr>
      <dsp:spPr>
        <a:xfrm>
          <a:off x="9259505" y="1793590"/>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t>HBV viral load measured: 15/16 (94%) </a:t>
          </a:r>
        </a:p>
        <a:p>
          <a:pPr marL="0" lvl="0" indent="0" algn="ctr" defTabSz="1066800">
            <a:lnSpc>
              <a:spcPct val="90000"/>
            </a:lnSpc>
            <a:spcBef>
              <a:spcPct val="0"/>
            </a:spcBef>
            <a:spcAft>
              <a:spcPct val="35000"/>
            </a:spcAft>
            <a:buNone/>
          </a:pPr>
          <a:r>
            <a:rPr lang="en-GB" sz="2400" kern="1200" dirty="0">
              <a:solidFill>
                <a:schemeClr val="accent5">
                  <a:lumMod val="60000"/>
                  <a:lumOff val="40000"/>
                </a:schemeClr>
              </a:solidFill>
            </a:rPr>
            <a:t>(2017: 31/33; 94%) </a:t>
          </a:r>
        </a:p>
      </dsp:txBody>
      <dsp:txXfrm>
        <a:off x="9305056" y="1839141"/>
        <a:ext cx="3019359" cy="1464128"/>
      </dsp:txXfrm>
    </dsp:sp>
    <dsp:sp modelId="{6F60D55D-1446-497E-95D5-DB7FB785FB34}">
      <dsp:nvSpPr>
        <dsp:cNvPr id="0" name=""/>
        <dsp:cNvSpPr/>
      </dsp:nvSpPr>
      <dsp:spPr>
        <a:xfrm>
          <a:off x="12369966" y="2551010"/>
          <a:ext cx="1244184" cy="40390"/>
        </a:xfrm>
        <a:custGeom>
          <a:avLst/>
          <a:gdLst/>
          <a:ahLst/>
          <a:cxnLst/>
          <a:rect l="0" t="0" r="0" b="0"/>
          <a:pathLst>
            <a:path>
              <a:moveTo>
                <a:pt x="0" y="20195"/>
              </a:moveTo>
              <a:lnTo>
                <a:pt x="1244184" y="201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p>
      </dsp:txBody>
      <dsp:txXfrm>
        <a:off x="12960954" y="2540100"/>
        <a:ext cx="62209" cy="62209"/>
      </dsp:txXfrm>
    </dsp:sp>
    <dsp:sp modelId="{39F1BBC5-A334-401D-82BC-4411CC53193B}">
      <dsp:nvSpPr>
        <dsp:cNvPr id="0" name=""/>
        <dsp:cNvSpPr/>
      </dsp:nvSpPr>
      <dsp:spPr>
        <a:xfrm>
          <a:off x="13614151" y="1793590"/>
          <a:ext cx="4162232"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HBV viral load taken at booking: 1/16 (6%) </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7/33; 21%) </a:t>
          </a:r>
          <a:endParaRPr lang="en-GB" sz="2800" kern="1200" dirty="0"/>
        </a:p>
      </dsp:txBody>
      <dsp:txXfrm>
        <a:off x="13659702" y="1839141"/>
        <a:ext cx="4071130" cy="1464128"/>
      </dsp:txXfrm>
    </dsp:sp>
    <dsp:sp modelId="{DDDCBE1A-012A-4C33-A458-C97B8FB93BEC}">
      <dsp:nvSpPr>
        <dsp:cNvPr id="0" name=""/>
        <dsp:cNvSpPr/>
      </dsp:nvSpPr>
      <dsp:spPr>
        <a:xfrm rot="3843232">
          <a:off x="2820019" y="4789191"/>
          <a:ext cx="2989135" cy="40390"/>
        </a:xfrm>
        <a:custGeom>
          <a:avLst/>
          <a:gdLst/>
          <a:ahLst/>
          <a:cxnLst/>
          <a:rect l="0" t="0" r="0" b="0"/>
          <a:pathLst>
            <a:path>
              <a:moveTo>
                <a:pt x="0" y="20195"/>
              </a:moveTo>
              <a:lnTo>
                <a:pt x="2989135" y="20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66725">
            <a:lnSpc>
              <a:spcPct val="90000"/>
            </a:lnSpc>
            <a:spcBef>
              <a:spcPct val="0"/>
            </a:spcBef>
            <a:spcAft>
              <a:spcPct val="35000"/>
            </a:spcAft>
            <a:buNone/>
          </a:pPr>
          <a:endParaRPr lang="en-GB" sz="1050" kern="1200"/>
        </a:p>
      </dsp:txBody>
      <dsp:txXfrm>
        <a:off x="4239858" y="4734658"/>
        <a:ext cx="149456" cy="149456"/>
      </dsp:txXfrm>
    </dsp:sp>
    <dsp:sp modelId="{AB8F1390-9209-4CED-ACF7-FF77D3AB20BC}">
      <dsp:nvSpPr>
        <dsp:cNvPr id="0" name=""/>
        <dsp:cNvSpPr/>
      </dsp:nvSpPr>
      <dsp:spPr>
        <a:xfrm>
          <a:off x="4968499" y="5375695"/>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New diagnosis = 7/23 (30%) </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26; 44%)</a:t>
          </a:r>
        </a:p>
      </dsp:txBody>
      <dsp:txXfrm>
        <a:off x="5014050" y="5421246"/>
        <a:ext cx="3019359" cy="1464128"/>
      </dsp:txXfrm>
    </dsp:sp>
    <dsp:sp modelId="{844A0DC1-2887-455E-AF39-A6F3F028C1C2}">
      <dsp:nvSpPr>
        <dsp:cNvPr id="0" name=""/>
        <dsp:cNvSpPr/>
      </dsp:nvSpPr>
      <dsp:spPr>
        <a:xfrm rot="18160429">
          <a:off x="7567280" y="5197082"/>
          <a:ext cx="2223997" cy="40390"/>
        </a:xfrm>
        <a:custGeom>
          <a:avLst/>
          <a:gdLst/>
          <a:ahLst/>
          <a:cxnLst/>
          <a:rect l="0" t="0" r="0" b="0"/>
          <a:pathLst>
            <a:path>
              <a:moveTo>
                <a:pt x="0" y="20195"/>
              </a:moveTo>
              <a:lnTo>
                <a:pt x="2223997" y="201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8623679" y="5161677"/>
        <a:ext cx="111199" cy="111199"/>
      </dsp:txXfrm>
    </dsp:sp>
    <dsp:sp modelId="{DC27AC2C-963B-459E-B396-F1C446578074}">
      <dsp:nvSpPr>
        <dsp:cNvPr id="0" name=""/>
        <dsp:cNvSpPr/>
      </dsp:nvSpPr>
      <dsp:spPr>
        <a:xfrm>
          <a:off x="9279598" y="3503628"/>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Repeat serology taken: 7/7 (100%)</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22/26; 85%) </a:t>
          </a:r>
          <a:r>
            <a:rPr lang="en-GB" sz="2800" kern="1200" dirty="0"/>
            <a:t> </a:t>
          </a:r>
        </a:p>
      </dsp:txBody>
      <dsp:txXfrm>
        <a:off x="9325149" y="3549179"/>
        <a:ext cx="3019359" cy="1464128"/>
      </dsp:txXfrm>
    </dsp:sp>
    <dsp:sp modelId="{DD625185-9558-4F40-82A9-767C9030B1E4}">
      <dsp:nvSpPr>
        <dsp:cNvPr id="0" name=""/>
        <dsp:cNvSpPr/>
      </dsp:nvSpPr>
      <dsp:spPr>
        <a:xfrm rot="21595896">
          <a:off x="8078960" y="6132358"/>
          <a:ext cx="1267451" cy="40390"/>
        </a:xfrm>
        <a:custGeom>
          <a:avLst/>
          <a:gdLst/>
          <a:ahLst/>
          <a:cxnLst/>
          <a:rect l="0" t="0" r="0" b="0"/>
          <a:pathLst>
            <a:path>
              <a:moveTo>
                <a:pt x="0" y="20195"/>
              </a:moveTo>
              <a:lnTo>
                <a:pt x="1267451" y="201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en-GB" sz="400" kern="1200"/>
        </a:p>
      </dsp:txBody>
      <dsp:txXfrm>
        <a:off x="8680999" y="6120867"/>
        <a:ext cx="63372" cy="63372"/>
      </dsp:txXfrm>
    </dsp:sp>
    <dsp:sp modelId="{518A3150-7F77-4454-B6C9-83E6853CD884}">
      <dsp:nvSpPr>
        <dsp:cNvPr id="0" name=""/>
        <dsp:cNvSpPr/>
      </dsp:nvSpPr>
      <dsp:spPr>
        <a:xfrm>
          <a:off x="9346411" y="5374182"/>
          <a:ext cx="3110461" cy="15552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kern="1200" dirty="0"/>
            <a:t>HBV DNA viral load taken: 7/7 (100%)</a:t>
          </a:r>
        </a:p>
        <a:p>
          <a:pPr marL="0" lvl="0" indent="0" algn="ctr" defTabSz="1244600">
            <a:lnSpc>
              <a:spcPct val="90000"/>
            </a:lnSpc>
            <a:spcBef>
              <a:spcPct val="0"/>
            </a:spcBef>
            <a:spcAft>
              <a:spcPct val="35000"/>
            </a:spcAft>
            <a:buNone/>
          </a:pPr>
          <a:r>
            <a:rPr lang="en-GB" sz="2800" kern="1200" dirty="0">
              <a:solidFill>
                <a:schemeClr val="accent5">
                  <a:lumMod val="60000"/>
                  <a:lumOff val="40000"/>
                </a:schemeClr>
              </a:solidFill>
            </a:rPr>
            <a:t>(2017: 24/26; 91%) </a:t>
          </a:r>
          <a:r>
            <a:rPr lang="en-GB" sz="2800" kern="1200" dirty="0"/>
            <a:t> </a:t>
          </a:r>
        </a:p>
      </dsp:txBody>
      <dsp:txXfrm>
        <a:off x="9391962" y="5419733"/>
        <a:ext cx="3019359" cy="14641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F28E4C-3410-4AD8-B3B7-8851705C5A32}">
      <dsp:nvSpPr>
        <dsp:cNvPr id="0" name=""/>
        <dsp:cNvSpPr/>
      </dsp:nvSpPr>
      <dsp:spPr>
        <a:xfrm>
          <a:off x="9228" y="0"/>
          <a:ext cx="4384893" cy="838217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Documentation and process</a:t>
          </a:r>
        </a:p>
      </dsp:txBody>
      <dsp:txXfrm>
        <a:off x="9228" y="0"/>
        <a:ext cx="4384893" cy="2514652"/>
      </dsp:txXfrm>
    </dsp:sp>
    <dsp:sp modelId="{18407621-5E44-45E8-A983-508C6DC709BC}">
      <dsp:nvSpPr>
        <dsp:cNvPr id="0" name=""/>
        <dsp:cNvSpPr/>
      </dsp:nvSpPr>
      <dsp:spPr>
        <a:xfrm>
          <a:off x="447718" y="251536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Font typeface="Arial" panose="020B0604020202020204" pitchFamily="34" charset="0"/>
            <a:buNone/>
          </a:pPr>
          <a:r>
            <a:rPr lang="en-GB" sz="2000" kern="1200" dirty="0">
              <a:latin typeface="+mn-lt"/>
            </a:rPr>
            <a:t>Health boards to use ASW hepatitis B Aide memoire for all cases</a:t>
          </a:r>
          <a:endParaRPr lang="en-GB" sz="2000" kern="1200" dirty="0"/>
        </a:p>
      </dsp:txBody>
      <dsp:txXfrm>
        <a:off x="495950" y="2563600"/>
        <a:ext cx="3411450" cy="1550297"/>
      </dsp:txXfrm>
    </dsp:sp>
    <dsp:sp modelId="{0204ED6A-C061-43FE-8676-4F057AB240C9}">
      <dsp:nvSpPr>
        <dsp:cNvPr id="0" name=""/>
        <dsp:cNvSpPr/>
      </dsp:nvSpPr>
      <dsp:spPr>
        <a:xfrm>
          <a:off x="447718" y="441547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Discuss with stakeholders regarding process to inform midwives of hepatitis B results</a:t>
          </a:r>
        </a:p>
      </dsp:txBody>
      <dsp:txXfrm>
        <a:off x="495950" y="4463710"/>
        <a:ext cx="3411450" cy="1550297"/>
      </dsp:txXfrm>
    </dsp:sp>
    <dsp:sp modelId="{177C8490-31F7-494E-B0AB-F0243D5477D4}">
      <dsp:nvSpPr>
        <dsp:cNvPr id="0" name=""/>
        <dsp:cNvSpPr/>
      </dsp:nvSpPr>
      <dsp:spPr>
        <a:xfrm>
          <a:off x="447718" y="631558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GB" sz="2000" kern="1200">
              <a:latin typeface="+mn-lt"/>
            </a:rPr>
            <a:t>All health boards should have a process for ensuring that women who miscarriage complete the screening pathway</a:t>
          </a:r>
          <a:endParaRPr lang="en-GB" sz="2000" kern="1200" dirty="0">
            <a:latin typeface="+mn-lt"/>
          </a:endParaRPr>
        </a:p>
      </dsp:txBody>
      <dsp:txXfrm>
        <a:off x="495950" y="6363820"/>
        <a:ext cx="3411450" cy="1550297"/>
      </dsp:txXfrm>
    </dsp:sp>
    <dsp:sp modelId="{D39C489B-3D67-4D4E-A40A-0197ED6A5556}">
      <dsp:nvSpPr>
        <dsp:cNvPr id="0" name=""/>
        <dsp:cNvSpPr/>
      </dsp:nvSpPr>
      <dsp:spPr>
        <a:xfrm>
          <a:off x="4722989" y="0"/>
          <a:ext cx="4384893" cy="838217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Font typeface="Arial" panose="020B0604020202020204" pitchFamily="34" charset="0"/>
            <a:buNone/>
          </a:pPr>
          <a:r>
            <a:rPr lang="en-GB" sz="3900" kern="1200">
              <a:latin typeface="+mn-lt"/>
            </a:rPr>
            <a:t>Hepatitis B positive results</a:t>
          </a:r>
          <a:endParaRPr lang="en-GB" sz="3900" kern="1200" dirty="0"/>
        </a:p>
      </dsp:txBody>
      <dsp:txXfrm>
        <a:off x="4722989" y="0"/>
        <a:ext cx="4384893" cy="2514652"/>
      </dsp:txXfrm>
    </dsp:sp>
    <dsp:sp modelId="{3FD9B1CC-BBBC-4A26-ACED-57FDEF8A1FC0}">
      <dsp:nvSpPr>
        <dsp:cNvPr id="0" name=""/>
        <dsp:cNvSpPr/>
      </dsp:nvSpPr>
      <dsp:spPr>
        <a:xfrm>
          <a:off x="5161478" y="251536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dirty="0">
              <a:latin typeface="+mn-lt"/>
            </a:rPr>
            <a:t>Where hepatitis B positive status is known, HBV DNA viral load to be taken at the same time as screening </a:t>
          </a:r>
          <a:endParaRPr lang="en-GB" sz="1700" kern="1200" dirty="0"/>
        </a:p>
      </dsp:txBody>
      <dsp:txXfrm>
        <a:off x="5209710" y="2563600"/>
        <a:ext cx="3411450" cy="1550297"/>
      </dsp:txXfrm>
    </dsp:sp>
    <dsp:sp modelId="{BB73A102-6410-4313-AAF1-D568C196DA2C}">
      <dsp:nvSpPr>
        <dsp:cNvPr id="0" name=""/>
        <dsp:cNvSpPr/>
      </dsp:nvSpPr>
      <dsp:spPr>
        <a:xfrm>
          <a:off x="5161478" y="441547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a:latin typeface="+mn-lt"/>
            </a:rPr>
            <a:t>Where there is a positive Hepatitis B result, refer to Hepatology/gastroenterology, take HBV DNA and forward copy </a:t>
          </a:r>
          <a:endParaRPr lang="en-GB" sz="1700" kern="1200" dirty="0">
            <a:latin typeface="+mn-lt"/>
          </a:endParaRPr>
        </a:p>
      </dsp:txBody>
      <dsp:txXfrm>
        <a:off x="5209710" y="4463710"/>
        <a:ext cx="3411450" cy="1550297"/>
      </dsp:txXfrm>
    </dsp:sp>
    <dsp:sp modelId="{EEDEC865-881D-40CA-B166-6C9431D3F324}">
      <dsp:nvSpPr>
        <dsp:cNvPr id="0" name=""/>
        <dsp:cNvSpPr/>
      </dsp:nvSpPr>
      <dsp:spPr>
        <a:xfrm>
          <a:off x="5161478" y="631558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a:latin typeface="+mn-lt"/>
            </a:rPr>
            <a:t>Antenatal screening team to discuss with key stakeholders regarding updated UK HSA standards on recommended referral TAT</a:t>
          </a:r>
          <a:endParaRPr lang="en-GB" sz="1700" kern="1200" dirty="0">
            <a:latin typeface="+mn-lt"/>
          </a:endParaRPr>
        </a:p>
      </dsp:txBody>
      <dsp:txXfrm>
        <a:off x="5209710" y="6363820"/>
        <a:ext cx="3411450" cy="1550297"/>
      </dsp:txXfrm>
    </dsp:sp>
    <dsp:sp modelId="{C2A1F116-1DBB-4670-BE85-06071D426235}">
      <dsp:nvSpPr>
        <dsp:cNvPr id="0" name=""/>
        <dsp:cNvSpPr/>
      </dsp:nvSpPr>
      <dsp:spPr>
        <a:xfrm>
          <a:off x="9436749" y="0"/>
          <a:ext cx="4384893" cy="838217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Neonatal management</a:t>
          </a:r>
        </a:p>
      </dsp:txBody>
      <dsp:txXfrm>
        <a:off x="9436749" y="0"/>
        <a:ext cx="4384893" cy="2514652"/>
      </dsp:txXfrm>
    </dsp:sp>
    <dsp:sp modelId="{6C5D2674-BB09-4D78-B52F-50307C58E5FA}">
      <dsp:nvSpPr>
        <dsp:cNvPr id="0" name=""/>
        <dsp:cNvSpPr/>
      </dsp:nvSpPr>
      <dsp:spPr>
        <a:xfrm>
          <a:off x="9875238" y="251536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a:latin typeface="+mn-lt"/>
            </a:rPr>
            <a:t>Consideration for improved follow-up of babies where there was no serology undertaken </a:t>
          </a:r>
          <a:endParaRPr lang="en-GB" sz="1700" kern="1200" dirty="0"/>
        </a:p>
      </dsp:txBody>
      <dsp:txXfrm>
        <a:off x="9923470" y="2563600"/>
        <a:ext cx="3411450" cy="1550297"/>
      </dsp:txXfrm>
    </dsp:sp>
    <dsp:sp modelId="{7E55A532-0BBF-4738-9375-2F9FC8D5AB41}">
      <dsp:nvSpPr>
        <dsp:cNvPr id="0" name=""/>
        <dsp:cNvSpPr/>
      </dsp:nvSpPr>
      <dsp:spPr>
        <a:xfrm>
          <a:off x="9875238" y="441547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a:latin typeface="+mn-lt"/>
            </a:rPr>
            <a:t>Clarify roles and responsibilities of organisations involved to improve understanding of missed/late vaccination and actions required</a:t>
          </a:r>
          <a:endParaRPr lang="en-GB" sz="1700" kern="1200" dirty="0">
            <a:latin typeface="+mn-lt"/>
          </a:endParaRPr>
        </a:p>
      </dsp:txBody>
      <dsp:txXfrm>
        <a:off x="9923470" y="4463710"/>
        <a:ext cx="3411450" cy="1550297"/>
      </dsp:txXfrm>
    </dsp:sp>
    <dsp:sp modelId="{BF53A7B8-2FF0-40FE-8E82-6CDE47DB0F90}">
      <dsp:nvSpPr>
        <dsp:cNvPr id="0" name=""/>
        <dsp:cNvSpPr/>
      </dsp:nvSpPr>
      <dsp:spPr>
        <a:xfrm>
          <a:off x="9875238" y="6315588"/>
          <a:ext cx="3507914" cy="1646761"/>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GB" sz="1700" kern="1200">
              <a:latin typeface="+mn-lt"/>
            </a:rPr>
            <a:t>Improving follow-up documentation of health protection database with clinical records for accurate status of vaccinations given early/late/not given</a:t>
          </a:r>
          <a:endParaRPr lang="en-GB" sz="1700" kern="1200" dirty="0">
            <a:latin typeface="+mn-lt"/>
          </a:endParaRPr>
        </a:p>
      </dsp:txBody>
      <dsp:txXfrm>
        <a:off x="9923470" y="6363820"/>
        <a:ext cx="3411450" cy="1550297"/>
      </dsp:txXfrm>
    </dsp:sp>
    <dsp:sp modelId="{CDD1C9B1-A321-44A7-A963-757E773D929E}">
      <dsp:nvSpPr>
        <dsp:cNvPr id="0" name=""/>
        <dsp:cNvSpPr/>
      </dsp:nvSpPr>
      <dsp:spPr>
        <a:xfrm>
          <a:off x="14150510" y="0"/>
          <a:ext cx="2718721" cy="838217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GB" sz="3900" kern="1200">
              <a:latin typeface="+mn-lt"/>
            </a:rPr>
            <a:t>Hepatitis B reactive results </a:t>
          </a:r>
          <a:endParaRPr lang="en-GB" sz="3900" kern="1200" dirty="0">
            <a:latin typeface="+mn-lt"/>
          </a:endParaRPr>
        </a:p>
      </dsp:txBody>
      <dsp:txXfrm>
        <a:off x="14150510" y="0"/>
        <a:ext cx="2718721" cy="2514652"/>
      </dsp:txXfrm>
    </dsp:sp>
    <dsp:sp modelId="{F1467970-3EEF-41DE-BBA2-665DB6876A2A}">
      <dsp:nvSpPr>
        <dsp:cNvPr id="0" name=""/>
        <dsp:cNvSpPr/>
      </dsp:nvSpPr>
      <dsp:spPr>
        <a:xfrm>
          <a:off x="14403772" y="2514652"/>
          <a:ext cx="2212196" cy="5448413"/>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Font typeface="Arial" panose="020B0604020202020204" pitchFamily="34" charset="0"/>
            <a:buNone/>
          </a:pPr>
          <a:r>
            <a:rPr lang="en-GB" sz="1700" kern="1200"/>
            <a:t>All women to receive a confirmatory test to rule out early infection</a:t>
          </a:r>
          <a:endParaRPr lang="en-GB" sz="1700" kern="1200" dirty="0">
            <a:latin typeface="+mn-lt"/>
          </a:endParaRPr>
        </a:p>
      </dsp:txBody>
      <dsp:txXfrm>
        <a:off x="14468565" y="2579445"/>
        <a:ext cx="2082610" cy="5318827"/>
      </dsp:txXfrm>
    </dsp:sp>
    <dsp:sp modelId="{AEF67509-5C85-4F50-8DAF-601049BE8AAD}">
      <dsp:nvSpPr>
        <dsp:cNvPr id="0" name=""/>
        <dsp:cNvSpPr/>
      </dsp:nvSpPr>
      <dsp:spPr>
        <a:xfrm>
          <a:off x="17198098" y="0"/>
          <a:ext cx="2378848" cy="8382175"/>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Font typeface="Arial" panose="020B0604020202020204" pitchFamily="34" charset="0"/>
            <a:buNone/>
          </a:pPr>
          <a:r>
            <a:rPr lang="en-GB" sz="3900" kern="1200">
              <a:latin typeface="+mn-lt"/>
            </a:rPr>
            <a:t>Reaudit once changes made </a:t>
          </a:r>
          <a:endParaRPr lang="en-GB" sz="3900" kern="1200" dirty="0">
            <a:latin typeface="+mn-lt"/>
          </a:endParaRPr>
        </a:p>
      </dsp:txBody>
      <dsp:txXfrm>
        <a:off x="17198098" y="0"/>
        <a:ext cx="2378848" cy="25146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A67F30-F2F5-44D7-A223-A44D51BC0CC1}">
      <dsp:nvSpPr>
        <dsp:cNvPr id="0" name=""/>
        <dsp:cNvSpPr/>
      </dsp:nvSpPr>
      <dsp:spPr>
        <a:xfrm>
          <a:off x="12351" y="2725684"/>
          <a:ext cx="4022935" cy="20114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GB" sz="3100" kern="1200" dirty="0"/>
            <a:t>Total Hepatitis B reactive samples: 44</a:t>
          </a:r>
        </a:p>
        <a:p>
          <a:pPr marL="0" lvl="0" indent="0" algn="ctr" defTabSz="1377950">
            <a:lnSpc>
              <a:spcPct val="90000"/>
            </a:lnSpc>
            <a:spcBef>
              <a:spcPct val="0"/>
            </a:spcBef>
            <a:spcAft>
              <a:spcPct val="35000"/>
            </a:spcAft>
            <a:buNone/>
          </a:pPr>
          <a:r>
            <a:rPr lang="en-GB" sz="3100" kern="1200" dirty="0">
              <a:solidFill>
                <a:schemeClr val="accent5">
                  <a:lumMod val="60000"/>
                  <a:lumOff val="40000"/>
                </a:schemeClr>
              </a:solidFill>
            </a:rPr>
            <a:t>(2017: 38) </a:t>
          </a:r>
        </a:p>
      </dsp:txBody>
      <dsp:txXfrm>
        <a:off x="71265" y="2784598"/>
        <a:ext cx="3905107" cy="1893639"/>
      </dsp:txXfrm>
    </dsp:sp>
    <dsp:sp modelId="{C3D3B56B-F90F-4D72-AB4E-22E0E44C7AB9}">
      <dsp:nvSpPr>
        <dsp:cNvPr id="0" name=""/>
        <dsp:cNvSpPr/>
      </dsp:nvSpPr>
      <dsp:spPr>
        <a:xfrm rot="19457599">
          <a:off x="3849022" y="3128863"/>
          <a:ext cx="1981704" cy="48515"/>
        </a:xfrm>
        <a:custGeom>
          <a:avLst/>
          <a:gdLst/>
          <a:ahLst/>
          <a:cxnLst/>
          <a:rect l="0" t="0" r="0" b="0"/>
          <a:pathLst>
            <a:path>
              <a:moveTo>
                <a:pt x="0" y="24257"/>
              </a:moveTo>
              <a:lnTo>
                <a:pt x="1981704" y="242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4790331" y="3103578"/>
        <a:ext cx="99085" cy="99085"/>
      </dsp:txXfrm>
    </dsp:sp>
    <dsp:sp modelId="{3B36B203-061E-4DDB-9C71-9A63314ADE92}">
      <dsp:nvSpPr>
        <dsp:cNvPr id="0" name=""/>
        <dsp:cNvSpPr/>
      </dsp:nvSpPr>
      <dsp:spPr>
        <a:xfrm>
          <a:off x="5644461" y="1569090"/>
          <a:ext cx="4022935" cy="20114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GB" sz="3100" kern="1200" dirty="0"/>
            <a:t>Request completed correctly: 44/44 (100%) </a:t>
          </a:r>
        </a:p>
        <a:p>
          <a:pPr marL="0" lvl="0" indent="0" algn="ctr" defTabSz="1377950">
            <a:lnSpc>
              <a:spcPct val="90000"/>
            </a:lnSpc>
            <a:spcBef>
              <a:spcPct val="0"/>
            </a:spcBef>
            <a:spcAft>
              <a:spcPct val="35000"/>
            </a:spcAft>
            <a:buNone/>
          </a:pPr>
          <a:r>
            <a:rPr lang="en-GB" sz="3100" kern="1200" dirty="0">
              <a:solidFill>
                <a:schemeClr val="accent5">
                  <a:lumMod val="60000"/>
                  <a:lumOff val="40000"/>
                </a:schemeClr>
              </a:solidFill>
            </a:rPr>
            <a:t>(2017: 37/38; 97%) </a:t>
          </a:r>
        </a:p>
      </dsp:txBody>
      <dsp:txXfrm>
        <a:off x="5703375" y="1628004"/>
        <a:ext cx="3905107" cy="1893639"/>
      </dsp:txXfrm>
    </dsp:sp>
    <dsp:sp modelId="{09B1B53F-D222-4049-BF39-FB51F061B3E1}">
      <dsp:nvSpPr>
        <dsp:cNvPr id="0" name=""/>
        <dsp:cNvSpPr/>
      </dsp:nvSpPr>
      <dsp:spPr>
        <a:xfrm>
          <a:off x="9667396" y="2550566"/>
          <a:ext cx="1609174" cy="48515"/>
        </a:xfrm>
        <a:custGeom>
          <a:avLst/>
          <a:gdLst/>
          <a:ahLst/>
          <a:cxnLst/>
          <a:rect l="0" t="0" r="0" b="0"/>
          <a:pathLst>
            <a:path>
              <a:moveTo>
                <a:pt x="0" y="24257"/>
              </a:moveTo>
              <a:lnTo>
                <a:pt x="1609174" y="242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0431754" y="2534595"/>
        <a:ext cx="80458" cy="80458"/>
      </dsp:txXfrm>
    </dsp:sp>
    <dsp:sp modelId="{C4324405-FB13-4508-ADA7-CB4A6F336E72}">
      <dsp:nvSpPr>
        <dsp:cNvPr id="0" name=""/>
        <dsp:cNvSpPr/>
      </dsp:nvSpPr>
      <dsp:spPr>
        <a:xfrm>
          <a:off x="11276571" y="1569090"/>
          <a:ext cx="4022935" cy="20114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GB" sz="3100" kern="1200" dirty="0"/>
            <a:t>ANC contacted with result: 27/44 (61%)</a:t>
          </a:r>
        </a:p>
        <a:p>
          <a:pPr marL="0" lvl="0" indent="0" algn="ctr" defTabSz="1377950">
            <a:lnSpc>
              <a:spcPct val="90000"/>
            </a:lnSpc>
            <a:spcBef>
              <a:spcPct val="0"/>
            </a:spcBef>
            <a:spcAft>
              <a:spcPct val="35000"/>
            </a:spcAft>
            <a:buNone/>
          </a:pPr>
          <a:r>
            <a:rPr lang="en-GB" sz="3100" kern="1200" dirty="0">
              <a:solidFill>
                <a:schemeClr val="accent5">
                  <a:lumMod val="60000"/>
                  <a:lumOff val="40000"/>
                </a:schemeClr>
              </a:solidFill>
            </a:rPr>
            <a:t>(2017: 19/38; 50%) </a:t>
          </a:r>
          <a:r>
            <a:rPr lang="en-GB" sz="3100" kern="1200" dirty="0"/>
            <a:t> </a:t>
          </a:r>
        </a:p>
      </dsp:txBody>
      <dsp:txXfrm>
        <a:off x="11335485" y="1628004"/>
        <a:ext cx="3905107" cy="1893639"/>
      </dsp:txXfrm>
    </dsp:sp>
    <dsp:sp modelId="{4CF488D6-2DAF-4CEF-BF18-A538CCD43CB2}">
      <dsp:nvSpPr>
        <dsp:cNvPr id="0" name=""/>
        <dsp:cNvSpPr/>
      </dsp:nvSpPr>
      <dsp:spPr>
        <a:xfrm rot="2142401">
          <a:off x="3849022" y="4285457"/>
          <a:ext cx="1981704" cy="48515"/>
        </a:xfrm>
        <a:custGeom>
          <a:avLst/>
          <a:gdLst/>
          <a:ahLst/>
          <a:cxnLst/>
          <a:rect l="0" t="0" r="0" b="0"/>
          <a:pathLst>
            <a:path>
              <a:moveTo>
                <a:pt x="0" y="24257"/>
              </a:moveTo>
              <a:lnTo>
                <a:pt x="1981704" y="242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4790331" y="4260172"/>
        <a:ext cx="99085" cy="99085"/>
      </dsp:txXfrm>
    </dsp:sp>
    <dsp:sp modelId="{ABF933DA-8DD4-48A5-AF48-9A18DFEA67D7}">
      <dsp:nvSpPr>
        <dsp:cNvPr id="0" name=""/>
        <dsp:cNvSpPr/>
      </dsp:nvSpPr>
      <dsp:spPr>
        <a:xfrm>
          <a:off x="5644461" y="3882278"/>
          <a:ext cx="4022935" cy="20114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GB" sz="3100" kern="1200" dirty="0"/>
            <a:t>Lost to follow up: 4/44 (9%) </a:t>
          </a:r>
        </a:p>
        <a:p>
          <a:pPr marL="0" lvl="0" indent="0" algn="ctr" defTabSz="1377950">
            <a:lnSpc>
              <a:spcPct val="90000"/>
            </a:lnSpc>
            <a:spcBef>
              <a:spcPct val="0"/>
            </a:spcBef>
            <a:spcAft>
              <a:spcPct val="35000"/>
            </a:spcAft>
            <a:buNone/>
          </a:pPr>
          <a:r>
            <a:rPr lang="en-GB" sz="3100" kern="1200" dirty="0">
              <a:solidFill>
                <a:schemeClr val="accent5">
                  <a:lumMod val="60000"/>
                  <a:lumOff val="40000"/>
                </a:schemeClr>
              </a:solidFill>
            </a:rPr>
            <a:t>(2017: 1/38; 3%) </a:t>
          </a:r>
        </a:p>
      </dsp:txBody>
      <dsp:txXfrm>
        <a:off x="5703375" y="3941192"/>
        <a:ext cx="3905107" cy="189363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361C223-6CF5-8844-B537-615AFB5B6DBF}" type="datetimeFigureOut">
              <a:rPr lang="en-US" smtClean="0"/>
              <a:t>4/17/2024</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AE38B26B-2A50-224A-A8F7-D49C19FE9A6D}" type="slidenum">
              <a:rPr lang="en-US" smtClean="0"/>
              <a:t>‹#›</a:t>
            </a:fld>
            <a:endParaRPr lang="en-US"/>
          </a:p>
        </p:txBody>
      </p:sp>
    </p:spTree>
    <p:extLst>
      <p:ext uri="{BB962C8B-B14F-4D97-AF65-F5344CB8AC3E}">
        <p14:creationId xmlns:p14="http://schemas.microsoft.com/office/powerpoint/2010/main" val="1918420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nhswales365.sharepoint.com/sites/PHW_ScrInfProComms/Antenatal%20screening%20documents/Forms/AllItems.aspx?id=%2Fsites%2FPHW%5FScrInfProComms%2FAntenatal%20screening%20documents%2FProgramme%20introduction%2FStandards%20and%20protocols%202019%20V5%20English%20Links%20to%20intranet%20site%20%2Epdf&amp;parent=%2Fsites%2FPHW%5FScrInfProComms%2FAntenatal%20screening%20documents%2FProgramme%20introduction"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phw.nhs.wales/topics/immunisation-and-vaccines/neonatal-hepatitis-b-immunisatio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infectious-diseases-in-pregnancy-screening-programme-standards/infectious-diseases-in-pregnancy-screening-standards-valid-for-data-collected-from-1-april-201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infectious-diseases-in-pregnancy-screening-programme-standards/infectious-diseases-in-pregnancy-screening-standards-valid-for-data-collected-from-1-april-2018"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a:t>
            </a:fld>
            <a:endParaRPr lang="en-US"/>
          </a:p>
        </p:txBody>
      </p:sp>
    </p:spTree>
    <p:extLst>
      <p:ext uri="{BB962C8B-B14F-4D97-AF65-F5344CB8AC3E}">
        <p14:creationId xmlns:p14="http://schemas.microsoft.com/office/powerpoint/2010/main" val="2606058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Guidelines: </a:t>
            </a:r>
          </a:p>
          <a:p>
            <a:pPr marL="457200">
              <a:lnSpc>
                <a:spcPct val="107000"/>
              </a:lnSpc>
            </a:pPr>
            <a:r>
              <a:rPr lang="en-GB" dirty="0"/>
              <a:t>1. </a:t>
            </a:r>
            <a:r>
              <a:rPr lang="en-GB" sz="1800" dirty="0">
                <a:effectLst/>
                <a:latin typeface="Verdana" panose="020B0604030504040204" pitchFamily="34" charset="0"/>
                <a:ea typeface="Calibri" panose="020F0502020204030204" pitchFamily="34" charset="0"/>
                <a:cs typeface="Times New Roman" panose="02020603050405020304" pitchFamily="18" charset="0"/>
              </a:rPr>
              <a:t>All Wales ASW Policy, Standards and Protocols (Antenatal screening HIV, Hep B, Syphilis: pages 20-40)</a:t>
            </a:r>
          </a:p>
          <a:p>
            <a:pPr marL="457200">
              <a:lnSpc>
                <a:spcPct val="107000"/>
              </a:lnSpc>
              <a:spcAft>
                <a:spcPts val="800"/>
              </a:spcAft>
            </a:pPr>
            <a:r>
              <a:rPr lang="en-GB" sz="1800" u="sng" dirty="0">
                <a:solidFill>
                  <a:srgbClr val="0000FF"/>
                </a:solidFill>
                <a:effectLst/>
                <a:latin typeface="Verdana" panose="020B0604030504040204" pitchFamily="34" charset="0"/>
                <a:ea typeface="Calibri" panose="020F0502020204030204" pitchFamily="34" charset="0"/>
                <a:cs typeface="Times New Roman" panose="02020603050405020304" pitchFamily="18" charset="0"/>
                <a:hlinkClick r:id="rId3"/>
              </a:rPr>
              <a:t>Screening Information for Professionals - Standards and protocols 2019 V5 English Links to intranet site .pdf - All Documents (sharepoint.com)</a:t>
            </a:r>
            <a:endParaRPr lang="en-GB" sz="1800" u="sng" dirty="0">
              <a:solidFill>
                <a:srgbClr val="0000FF"/>
              </a:solidFill>
              <a:effectLst/>
              <a:latin typeface="Verdana" panose="020B060403050404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GB" dirty="0"/>
              <a:t>2. </a:t>
            </a:r>
            <a:r>
              <a:rPr lang="en-GB" sz="1800" dirty="0">
                <a:effectLst/>
                <a:latin typeface="Verdana" panose="020B0604030504040204" pitchFamily="34" charset="0"/>
                <a:ea typeface="Calibri" panose="020F0502020204030204" pitchFamily="34" charset="0"/>
                <a:cs typeface="Arial" panose="020B0604020202020204" pitchFamily="34" charset="0"/>
              </a:rPr>
              <a:t>National summary of neonatal hepatitis B immunisation in Wales. The reports summarise the uptake and timeliness of hepatitis B immunisation in neonates born to hepatitis B positive mothers in Wales. </a:t>
            </a:r>
            <a:r>
              <a:rPr lang="en-GB" sz="1800" u="sng" dirty="0">
                <a:solidFill>
                  <a:srgbClr val="0000FF"/>
                </a:solidFill>
                <a:effectLst/>
                <a:latin typeface="Verdana" panose="020B0604030504040204" pitchFamily="34" charset="0"/>
                <a:ea typeface="Calibri" panose="020F0502020204030204" pitchFamily="34" charset="0"/>
                <a:cs typeface="Arial" panose="020B0604020202020204" pitchFamily="34" charset="0"/>
                <a:hlinkClick r:id="rId4"/>
              </a:rPr>
              <a:t>https://phw.nhs.wales/topics/immunisation-and-vaccines/neonatal-hepatitis-b-immunisation/</a:t>
            </a:r>
            <a:endParaRPr lang="en-GB" sz="1800" u="sng" dirty="0">
              <a:solidFill>
                <a:srgbClr val="0000FF"/>
              </a:solidFill>
              <a:effectLst/>
              <a:latin typeface="Verdana" panose="020B060403050404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11</a:t>
            </a:fld>
            <a:endParaRPr lang="en-US"/>
          </a:p>
        </p:txBody>
      </p:sp>
    </p:spTree>
    <p:extLst>
      <p:ext uri="{BB962C8B-B14F-4D97-AF65-F5344CB8AC3E}">
        <p14:creationId xmlns:p14="http://schemas.microsoft.com/office/powerpoint/2010/main" val="382117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2017: 59 women with hepatitis B positive samples. The re-audit (2021 data) identified 23 women. This may be reflective of the reduction in birth rate during this period; demographic changes in terms of risk factors for hepatitis B; or other reasons. </a:t>
            </a:r>
          </a:p>
          <a:p>
            <a:endParaRPr lang="en-GB" sz="1200" b="1" dirty="0">
              <a:ea typeface="Calibri" panose="020F0502020204030204" pitchFamily="34" charset="0"/>
              <a:cs typeface="Times New Roman" panose="02020603050405020304" pitchFamily="18" charset="0"/>
            </a:endParaRPr>
          </a:p>
          <a:p>
            <a:r>
              <a:rPr lang="en-GB" sz="1200" b="1" dirty="0">
                <a:ea typeface="Calibri" panose="020F0502020204030204" pitchFamily="34" charset="0"/>
                <a:cs typeface="Times New Roman" panose="02020603050405020304" pitchFamily="18" charset="0"/>
              </a:rPr>
              <a:t>Test requesting</a:t>
            </a:r>
          </a:p>
          <a:p>
            <a:r>
              <a:rPr lang="en-GB" sz="1200" dirty="0">
                <a:ea typeface="Calibri" panose="020F0502020204030204" pitchFamily="34" charset="0"/>
                <a:cs typeface="Times New Roman" panose="02020603050405020304" pitchFamily="18" charset="0"/>
              </a:rPr>
              <a:t>Although high standard of practice was maintained regarding completion of demographic and sample details on test requests, there was still room for improvement in inclusion of clinical details – mainly hep B diagnosis is key omission </a:t>
            </a:r>
          </a:p>
          <a:p>
            <a:endParaRPr lang="en-GB" b="1" dirty="0"/>
          </a:p>
          <a:p>
            <a:r>
              <a:rPr lang="en-GB" b="1" dirty="0"/>
              <a:t>Viral load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Calibri" panose="020F0502020204030204" pitchFamily="34" charset="0"/>
                <a:cs typeface="Times New Roman" panose="02020603050405020304" pitchFamily="18" charset="0"/>
              </a:rPr>
              <a:t>None of the women had a copy of the HBV DNA viral load requested to hepatology/gastroenterology.  In women known to have hepatitis B, HBVDNA viral load should be taken at the same time as the booking sample. </a:t>
            </a:r>
            <a:endParaRPr lang="en-GB" sz="1200" dirty="0">
              <a:latin typeface="Verdana" panose="020B0604030504040204" pitchFamily="34" charset="0"/>
              <a:ea typeface="Calibri" panose="020F0502020204030204" pitchFamily="34" charset="0"/>
              <a:cs typeface="Times New Roman" panose="02020603050405020304" pitchFamily="18" charset="0"/>
            </a:endParaRPr>
          </a:p>
          <a:p>
            <a:endParaRPr lang="en-GB" dirty="0"/>
          </a:p>
          <a:p>
            <a:r>
              <a:rPr lang="en-GB" b="1" dirty="0"/>
              <a:t>Midwives contacted?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Note that 5/16 amongst women </a:t>
            </a:r>
            <a:r>
              <a:rPr lang="en-GB" sz="1800" b="1" dirty="0">
                <a:effectLst/>
                <a:latin typeface="Verdana" panose="020B0604030504040204" pitchFamily="34" charset="0"/>
                <a:ea typeface="Calibri" panose="020F0502020204030204" pitchFamily="34" charset="0"/>
                <a:cs typeface="Times New Roman" panose="02020603050405020304" pitchFamily="18" charset="0"/>
              </a:rPr>
              <a:t>known </a:t>
            </a:r>
            <a:r>
              <a:rPr lang="en-GB" sz="1800" dirty="0">
                <a:effectLst/>
                <a:latin typeface="Verdana" panose="020B0604030504040204" pitchFamily="34" charset="0"/>
                <a:ea typeface="Calibri" panose="020F0502020204030204" pitchFamily="34" charset="0"/>
                <a:cs typeface="Times New Roman" panose="02020603050405020304" pitchFamily="18" charset="0"/>
              </a:rPr>
              <a:t>have hepatitis B there was no documentation that midwives were contacted. It is likely actions have been completed but not documented. Current practice is to send an email to named screening coordinators. There is a failsafe whereby all screening results are sent to the antenatal screening coordinator or deputy via a generic email inbox.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p>
          <a:p>
            <a:r>
              <a:rPr lang="en-GB" sz="1800" dirty="0">
                <a:effectLst/>
                <a:latin typeface="Verdana" panose="020B0604030504040204" pitchFamily="34" charset="0"/>
                <a:ea typeface="Calibri" panose="020F0502020204030204" pitchFamily="34" charset="0"/>
                <a:cs typeface="Times New Roman" panose="02020603050405020304" pitchFamily="18" charset="0"/>
              </a:rPr>
              <a:t>Recommendation: for antenatal screening teams and microbiology to discuss and decide regarding the best mechanism by which to inform of hepatitis B results. </a:t>
            </a:r>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13</a:t>
            </a:fld>
            <a:endParaRPr lang="en-US"/>
          </a:p>
        </p:txBody>
      </p:sp>
    </p:spTree>
    <p:extLst>
      <p:ext uri="{BB962C8B-B14F-4D97-AF65-F5344CB8AC3E}">
        <p14:creationId xmlns:p14="http://schemas.microsoft.com/office/powerpoint/2010/main" val="1988047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New – TAT to repeat serology – much better now than 2017. </a:t>
            </a:r>
          </a:p>
          <a:p>
            <a:endParaRPr lang="en-GB" baseline="0" dirty="0"/>
          </a:p>
          <a:p>
            <a:r>
              <a:rPr lang="en-GB" sz="1200" kern="1200" dirty="0">
                <a:solidFill>
                  <a:schemeClr val="tx1"/>
                </a:solidFill>
                <a:effectLst/>
                <a:latin typeface="+mn-lt"/>
                <a:ea typeface="+mn-ea"/>
                <a:cs typeface="+mn-cs"/>
              </a:rPr>
              <a:t>In women known to have hepatitis B, HBV DNA viral load should be taken at the same time as the booking sample. The test is done by community midwife.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By 2026 all maternity records will be online with the functionality to add flags. For example, if women are known to have hepatitis B, a flag will pop up for the community midwife to take a HBV DNA sample at booking.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Recommendation: In the meantime, highlight to community team the importance of taking HBV DNA viral load at the same time as booking bloods. </a:t>
            </a:r>
            <a:endParaRPr lang="en-GB" dirty="0">
              <a:solidFill>
                <a:srgbClr val="C00000"/>
              </a:solidFill>
            </a:endParaRPr>
          </a:p>
          <a:p>
            <a:endParaRPr lang="en-GB" dirty="0"/>
          </a:p>
          <a:p>
            <a:endParaRPr lang="en-GB" dirty="0"/>
          </a:p>
        </p:txBody>
      </p:sp>
      <p:sp>
        <p:nvSpPr>
          <p:cNvPr id="4" name="Slide Number Placeholder 3"/>
          <p:cNvSpPr>
            <a:spLocks noGrp="1"/>
          </p:cNvSpPr>
          <p:nvPr>
            <p:ph type="sldNum" sz="quarter" idx="10"/>
          </p:nvPr>
        </p:nvSpPr>
        <p:spPr/>
        <p:txBody>
          <a:bodyPr/>
          <a:lstStyle/>
          <a:p>
            <a:fld id="{CB849D45-91D2-464D-89F5-7FAD18C775FE}" type="slidenum">
              <a:rPr lang="en-GB" smtClean="0"/>
              <a:t>14</a:t>
            </a:fld>
            <a:endParaRPr lang="en-GB"/>
          </a:p>
        </p:txBody>
      </p:sp>
    </p:spTree>
    <p:extLst>
      <p:ext uri="{BB962C8B-B14F-4D97-AF65-F5344CB8AC3E}">
        <p14:creationId xmlns:p14="http://schemas.microsoft.com/office/powerpoint/2010/main" val="714023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7246">
              <a:lnSpc>
                <a:spcPct val="107000"/>
              </a:lnSpc>
              <a:spcAft>
                <a:spcPts val="485"/>
              </a:spcAft>
            </a:pPr>
            <a:r>
              <a:rPr lang="en-GB" sz="1200" b="1" dirty="0">
                <a:ea typeface="Calibri" panose="020F0502020204030204" pitchFamily="34" charset="0"/>
                <a:cs typeface="Times New Roman" panose="02020603050405020304" pitchFamily="18" charset="0"/>
              </a:rPr>
              <a:t>Referrals to gastroenterology / hepatology </a:t>
            </a:r>
          </a:p>
          <a:p>
            <a:pPr marL="277246">
              <a:lnSpc>
                <a:spcPct val="107000"/>
              </a:lnSpc>
              <a:spcAft>
                <a:spcPts val="485"/>
              </a:spcAft>
            </a:pPr>
            <a:r>
              <a:rPr lang="en-GB" sz="1200" dirty="0">
                <a:ea typeface="Calibri" panose="020F0502020204030204" pitchFamily="34" charset="0"/>
                <a:cs typeface="Times New Roman" panose="02020603050405020304" pitchFamily="18" charset="0"/>
              </a:rPr>
              <a:t>There was a reduction in the proportion of women with hepatitis B positive results referred to gastroenterology / hepatology compared to 2017. Review of data suggests that women were seen even though there was no evidence of a referral. It may be that women referred themselves. However, it is important to ensure that referrals are made and documented in order to align with standards and ensure the </a:t>
            </a:r>
            <a:r>
              <a:rPr lang="en-GB" sz="1200" dirty="0" err="1">
                <a:ea typeface="Calibri" panose="020F0502020204030204" pitchFamily="34" charset="0"/>
                <a:cs typeface="Times New Roman" panose="02020603050405020304" pitchFamily="18" charset="0"/>
              </a:rPr>
              <a:t>failsafes</a:t>
            </a:r>
            <a:r>
              <a:rPr lang="en-GB" sz="1200" dirty="0">
                <a:ea typeface="Calibri" panose="020F0502020204030204" pitchFamily="34" charset="0"/>
                <a:cs typeface="Times New Roman" panose="02020603050405020304" pitchFamily="18" charset="0"/>
              </a:rPr>
              <a:t> are adhered to.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Ongoing low proportion of women have a copy requested to hepatology/gastroenterology. Note that this standard is less clinically significant currently that previous, as all results are now available to clinicians on Welsh Clinical Portal. </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15</a:t>
            </a:fld>
            <a:endParaRPr lang="en-US"/>
          </a:p>
        </p:txBody>
      </p:sp>
    </p:spTree>
    <p:extLst>
      <p:ext uri="{BB962C8B-B14F-4D97-AF65-F5344CB8AC3E}">
        <p14:creationId xmlns:p14="http://schemas.microsoft.com/office/powerpoint/2010/main" val="1786086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Note that UKHSA have updated their standard to state that women should be seen within 6 weeks if they have:</a:t>
            </a:r>
            <a:r>
              <a:rPr lang="en-GB" sz="1800" baseline="300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nSpc>
                <a:spcPct val="107000"/>
              </a:lnSpc>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a confirmed hepatitis B screen positive result for the first time in this pregnancy</a:t>
            </a:r>
          </a:p>
          <a:p>
            <a:pPr marL="342900" lvl="0" indent="-34290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a result with higher infectivity markers for a woman known to be living with hepatitis B</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Higher infectivity markers are defined as:</a:t>
            </a:r>
          </a:p>
          <a:p>
            <a:pPr marL="342900" lvl="0" indent="-342900">
              <a:lnSpc>
                <a:spcPct val="107000"/>
              </a:lnSpc>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HBsAg positive and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HBeAg</a:t>
            </a:r>
            <a:r>
              <a:rPr lang="en-GB" sz="1800" dirty="0">
                <a:effectLst/>
                <a:latin typeface="Verdana" panose="020B0604030504040204" pitchFamily="34" charset="0"/>
                <a:ea typeface="Calibri" panose="020F0502020204030204" pitchFamily="34" charset="0"/>
                <a:cs typeface="Times New Roman" panose="02020603050405020304" pitchFamily="18" charset="0"/>
              </a:rPr>
              <a:t> positive</a:t>
            </a:r>
          </a:p>
          <a:p>
            <a:pPr marL="342900" lvl="0" indent="-342900">
              <a:lnSpc>
                <a:spcPct val="107000"/>
              </a:lnSpc>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HBsAg positive and anti-</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HBe</a:t>
            </a:r>
            <a:r>
              <a:rPr lang="en-GB" sz="1800" dirty="0">
                <a:effectLst/>
                <a:latin typeface="Verdana" panose="020B0604030504040204" pitchFamily="34" charset="0"/>
                <a:ea typeface="Calibri" panose="020F0502020204030204" pitchFamily="34" charset="0"/>
                <a:cs typeface="Times New Roman" panose="02020603050405020304" pitchFamily="18" charset="0"/>
              </a:rPr>
              <a:t> negative</a:t>
            </a:r>
          </a:p>
          <a:p>
            <a:pPr marL="342900" lvl="0" indent="-342900">
              <a:lnSpc>
                <a:spcPct val="107000"/>
              </a:lnSpc>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acute hepatitis B in pregnancy</a:t>
            </a:r>
          </a:p>
          <a:p>
            <a:pPr marL="342900" lvl="0" indent="-34290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Calibri" panose="020F0502020204030204" pitchFamily="34" charset="0"/>
                <a:cs typeface="Times New Roman" panose="02020603050405020304" pitchFamily="18" charset="0"/>
              </a:rPr>
              <a:t>HBsAg positive and known to have an HBV DNA level ≥2x10</a:t>
            </a:r>
            <a:r>
              <a:rPr lang="en-GB" sz="1800" baseline="30000" dirty="0">
                <a:effectLst/>
                <a:latin typeface="Verdana" panose="020B0604030504040204" pitchFamily="34" charset="0"/>
                <a:ea typeface="Calibri" panose="020F0502020204030204" pitchFamily="34" charset="0"/>
                <a:cs typeface="Times New Roman" panose="02020603050405020304" pitchFamily="18" charset="0"/>
              </a:rPr>
              <a:t>5</a:t>
            </a:r>
            <a:r>
              <a:rPr lang="en-GB" sz="1800" dirty="0">
                <a:effectLst/>
                <a:latin typeface="Verdana" panose="020B0604030504040204" pitchFamily="34" charset="0"/>
                <a:ea typeface="Calibri" panose="020F0502020204030204" pitchFamily="34" charset="0"/>
                <a:cs typeface="Times New Roman" panose="02020603050405020304" pitchFamily="18" charset="0"/>
              </a:rPr>
              <a:t> IU/ml</a:t>
            </a:r>
          </a:p>
          <a:p>
            <a:r>
              <a:rPr lang="en-GB" sz="1800" dirty="0">
                <a:effectLst/>
                <a:latin typeface="Verdana" panose="020B0604030504040204" pitchFamily="34" charset="0"/>
                <a:ea typeface="Calibri" panose="020F0502020204030204" pitchFamily="34" charset="0"/>
                <a:cs typeface="Times New Roman" panose="02020603050405020304" pitchFamily="18" charset="0"/>
              </a:rPr>
              <a:t>UK Government. Guidance Infectious diseases in pregnancy screening standards valid for data collected from 1 April 2023 Updated 7 February 2023. Available from: </a:t>
            </a:r>
            <a:r>
              <a:rPr lang="en-GB" sz="1800" u="sng" dirty="0">
                <a:solidFill>
                  <a:srgbClr val="0000FF"/>
                </a:solidFill>
                <a:effectLst/>
                <a:latin typeface="Verdana" panose="020B0604030504040204" pitchFamily="34" charset="0"/>
                <a:ea typeface="Calibri" panose="020F0502020204030204" pitchFamily="34" charset="0"/>
                <a:cs typeface="Times New Roman" panose="02020603050405020304" pitchFamily="18" charset="0"/>
                <a:hlinkClick r:id="rId3"/>
              </a:rPr>
              <a:t>https://www.gov.uk/government/publications/infectious-diseases-in-pregnancy-screening-programme-standards/infectious-diseases-in-pregnancy-screening-standards-valid-for-data-collected-from-1-april-2018</a:t>
            </a:r>
            <a:r>
              <a:rPr lang="en-GB" sz="1800" dirty="0">
                <a:effectLst/>
                <a:latin typeface="Verdana" panose="020B0604030504040204" pitchFamily="34" charset="0"/>
                <a:ea typeface="Calibri" panose="020F0502020204030204" pitchFamily="34" charset="0"/>
                <a:cs typeface="Times New Roman" panose="02020603050405020304" pitchFamily="18" charset="0"/>
              </a:rPr>
              <a:t> Accessed 23.01.2024</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16</a:t>
            </a:fld>
            <a:endParaRPr lang="en-US"/>
          </a:p>
        </p:txBody>
      </p:sp>
    </p:spTree>
    <p:extLst>
      <p:ext uri="{BB962C8B-B14F-4D97-AF65-F5344CB8AC3E}">
        <p14:creationId xmlns:p14="http://schemas.microsoft.com/office/powerpoint/2010/main" val="9495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 the 2 cases where HBIG was required, it was given on time</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18</a:t>
            </a:fld>
            <a:endParaRPr lang="en-US"/>
          </a:p>
        </p:txBody>
      </p:sp>
    </p:spTree>
    <p:extLst>
      <p:ext uri="{BB962C8B-B14F-4D97-AF65-F5344CB8AC3E}">
        <p14:creationId xmlns:p14="http://schemas.microsoft.com/office/powerpoint/2010/main" val="1358612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dirty="0"/>
              <a:t>Where vaccines documented as not given here in this audit – some of these babies were out of the country when their vaccine was due so it is not known whether it would have been received abroad or not </a:t>
            </a:r>
          </a:p>
          <a:p>
            <a:pPr lvl="0"/>
            <a:endParaRPr lang="en-GB" sz="1200" dirty="0"/>
          </a:p>
          <a:p>
            <a:pPr lvl="0"/>
            <a:r>
              <a:rPr lang="en-GB" sz="1200" dirty="0"/>
              <a:t>Where vaccines are not given on time – it is usually given late, but has been given early on 2 occasions. </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19</a:t>
            </a:fld>
            <a:endParaRPr lang="en-US"/>
          </a:p>
        </p:txBody>
      </p:sp>
    </p:spTree>
    <p:extLst>
      <p:ext uri="{BB962C8B-B14F-4D97-AF65-F5344CB8AC3E}">
        <p14:creationId xmlns:p14="http://schemas.microsoft.com/office/powerpoint/2010/main" val="4094398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16 of 19 babies had serology </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Babies who did have serology: None of the babies born to mothers identified to be hepatitis B positive (either known from prior to pregnancy, or newly identified during this current pregnancy) seroconverted. </a:t>
            </a:r>
            <a:r>
              <a:rPr lang="en-GB" sz="1200" b="1" dirty="0"/>
              <a:t>Therefore, prevention of mother-to-child transmission (vertical transmission) was successful in 100% of cases where the baby had a serological test in the re-audit </a:t>
            </a:r>
            <a:endParaRPr lang="en-GB" sz="1200" dirty="0"/>
          </a:p>
          <a:p>
            <a:endParaRPr lang="en-GB" dirty="0"/>
          </a:p>
          <a:p>
            <a:r>
              <a:rPr lang="en-GB" dirty="0"/>
              <a:t>16% of</a:t>
            </a:r>
            <a:r>
              <a:rPr lang="en-GB" baseline="0" dirty="0"/>
              <a:t> babies did not receive a serological test and therefore no diagnosis was obtained. Needs better surveillance and follow-up for these babies.</a:t>
            </a:r>
          </a:p>
          <a:p>
            <a:endParaRPr lang="en-GB" dirty="0"/>
          </a:p>
        </p:txBody>
      </p:sp>
      <p:sp>
        <p:nvSpPr>
          <p:cNvPr id="4" name="Slide Number Placeholder 3"/>
          <p:cNvSpPr>
            <a:spLocks noGrp="1"/>
          </p:cNvSpPr>
          <p:nvPr>
            <p:ph type="sldNum" sz="quarter" idx="10"/>
          </p:nvPr>
        </p:nvSpPr>
        <p:spPr/>
        <p:txBody>
          <a:bodyPr/>
          <a:lstStyle/>
          <a:p>
            <a:fld id="{AE38B26B-2A50-224A-A8F7-D49C19FE9A6D}" type="slidenum">
              <a:rPr lang="en-US" smtClean="0"/>
              <a:t>21</a:t>
            </a:fld>
            <a:endParaRPr lang="en-US"/>
          </a:p>
        </p:txBody>
      </p:sp>
    </p:spTree>
    <p:extLst>
      <p:ext uri="{BB962C8B-B14F-4D97-AF65-F5344CB8AC3E}">
        <p14:creationId xmlns:p14="http://schemas.microsoft.com/office/powerpoint/2010/main" val="190555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Presentation  + dissemination of findings </a:t>
            </a:r>
          </a:p>
          <a:p>
            <a:endParaRPr lang="en-GB" dirty="0"/>
          </a:p>
          <a:p>
            <a:r>
              <a:rPr lang="en-GB" dirty="0"/>
              <a:t>HEP B POSITIVE </a:t>
            </a:r>
          </a:p>
          <a:p>
            <a:pPr>
              <a:lnSpc>
                <a:spcPct val="107000"/>
              </a:lnSpc>
              <a:spcAft>
                <a:spcPts val="800"/>
              </a:spcAft>
            </a:pPr>
            <a:r>
              <a:rPr lang="en-GB" sz="1200" dirty="0">
                <a:effectLst/>
                <a:latin typeface="Verdana" panose="020B0604030504040204" pitchFamily="34" charset="0"/>
                <a:ea typeface="Calibri" panose="020F0502020204030204" pitchFamily="34" charset="0"/>
                <a:cs typeface="Times New Roman" panose="02020603050405020304" pitchFamily="18" charset="0"/>
              </a:rPr>
              <a:t>Note that UKHSA have updated their standard to state that women should be seen within 6 weeks if they have:</a:t>
            </a:r>
            <a:r>
              <a:rPr lang="en-GB" sz="1200" baseline="300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nSpc>
                <a:spcPct val="107000"/>
              </a:lnSpc>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a confirmed hepatitis B screen positive result for the first time in this pregnancy</a:t>
            </a:r>
          </a:p>
          <a:p>
            <a:pPr marL="342900" lvl="0" indent="-342900">
              <a:lnSpc>
                <a:spcPct val="107000"/>
              </a:lnSpc>
              <a:spcAft>
                <a:spcPts val="800"/>
              </a:spcAft>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a result with higher infectivity markers for a woman known to be living with hepatitis B</a:t>
            </a:r>
          </a:p>
          <a:p>
            <a:pPr>
              <a:lnSpc>
                <a:spcPct val="107000"/>
              </a:lnSpc>
              <a:spcAft>
                <a:spcPts val="800"/>
              </a:spcAft>
            </a:pPr>
            <a:r>
              <a:rPr lang="en-GB" sz="1200" dirty="0">
                <a:effectLst/>
                <a:latin typeface="Verdana" panose="020B060403050404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200" dirty="0">
                <a:effectLst/>
                <a:latin typeface="Verdana" panose="020B0604030504040204" pitchFamily="34" charset="0"/>
                <a:ea typeface="Calibri" panose="020F0502020204030204" pitchFamily="34" charset="0"/>
                <a:cs typeface="Times New Roman" panose="02020603050405020304" pitchFamily="18" charset="0"/>
              </a:rPr>
              <a:t>Higher infectivity markers are defined as:</a:t>
            </a:r>
          </a:p>
          <a:p>
            <a:pPr marL="342900" lvl="0" indent="-342900">
              <a:lnSpc>
                <a:spcPct val="107000"/>
              </a:lnSpc>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HBsAg positive and </a:t>
            </a:r>
            <a:r>
              <a:rPr lang="en-GB" sz="1200" dirty="0" err="1">
                <a:effectLst/>
                <a:latin typeface="Verdana" panose="020B0604030504040204" pitchFamily="34" charset="0"/>
                <a:ea typeface="Calibri" panose="020F0502020204030204" pitchFamily="34" charset="0"/>
                <a:cs typeface="Times New Roman" panose="02020603050405020304" pitchFamily="18" charset="0"/>
              </a:rPr>
              <a:t>HBeAg</a:t>
            </a:r>
            <a:r>
              <a:rPr lang="en-GB" sz="1200" dirty="0">
                <a:effectLst/>
                <a:latin typeface="Verdana" panose="020B0604030504040204" pitchFamily="34" charset="0"/>
                <a:ea typeface="Calibri" panose="020F0502020204030204" pitchFamily="34" charset="0"/>
                <a:cs typeface="Times New Roman" panose="02020603050405020304" pitchFamily="18" charset="0"/>
              </a:rPr>
              <a:t> positive</a:t>
            </a:r>
          </a:p>
          <a:p>
            <a:pPr marL="342900" lvl="0" indent="-342900">
              <a:lnSpc>
                <a:spcPct val="107000"/>
              </a:lnSpc>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HBsAg positive and anti-</a:t>
            </a:r>
            <a:r>
              <a:rPr lang="en-GB" sz="1200" dirty="0" err="1">
                <a:effectLst/>
                <a:latin typeface="Verdana" panose="020B0604030504040204" pitchFamily="34" charset="0"/>
                <a:ea typeface="Calibri" panose="020F0502020204030204" pitchFamily="34" charset="0"/>
                <a:cs typeface="Times New Roman" panose="02020603050405020304" pitchFamily="18" charset="0"/>
              </a:rPr>
              <a:t>HBe</a:t>
            </a:r>
            <a:r>
              <a:rPr lang="en-GB" sz="1200" dirty="0">
                <a:effectLst/>
                <a:latin typeface="Verdana" panose="020B0604030504040204" pitchFamily="34" charset="0"/>
                <a:ea typeface="Calibri" panose="020F0502020204030204" pitchFamily="34" charset="0"/>
                <a:cs typeface="Times New Roman" panose="02020603050405020304" pitchFamily="18" charset="0"/>
              </a:rPr>
              <a:t> negative</a:t>
            </a:r>
          </a:p>
          <a:p>
            <a:pPr marL="342900" lvl="0" indent="-342900">
              <a:lnSpc>
                <a:spcPct val="107000"/>
              </a:lnSpc>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acute hepatitis B in pregnancy</a:t>
            </a:r>
          </a:p>
          <a:p>
            <a:pPr marL="342900" lvl="0" indent="-342900">
              <a:lnSpc>
                <a:spcPct val="107000"/>
              </a:lnSpc>
              <a:spcAft>
                <a:spcPts val="800"/>
              </a:spcAft>
              <a:buFont typeface="Courier New" panose="02070309020205020404" pitchFamily="49" charset="0"/>
              <a:buChar char="o"/>
            </a:pPr>
            <a:r>
              <a:rPr lang="en-GB" sz="1200" dirty="0">
                <a:effectLst/>
                <a:latin typeface="Verdana" panose="020B0604030504040204" pitchFamily="34" charset="0"/>
                <a:ea typeface="Calibri" panose="020F0502020204030204" pitchFamily="34" charset="0"/>
                <a:cs typeface="Times New Roman" panose="02020603050405020304" pitchFamily="18" charset="0"/>
              </a:rPr>
              <a:t>HBsAg positive and known to have an HBV DNA level ≥2x10</a:t>
            </a:r>
            <a:r>
              <a:rPr lang="en-GB" sz="1200" baseline="30000" dirty="0">
                <a:effectLst/>
                <a:latin typeface="Verdana" panose="020B0604030504040204" pitchFamily="34" charset="0"/>
                <a:ea typeface="Calibri" panose="020F0502020204030204" pitchFamily="34" charset="0"/>
                <a:cs typeface="Times New Roman" panose="02020603050405020304" pitchFamily="18" charset="0"/>
              </a:rPr>
              <a:t>5</a:t>
            </a:r>
            <a:r>
              <a:rPr lang="en-GB" sz="1200" dirty="0">
                <a:effectLst/>
                <a:latin typeface="Verdana" panose="020B0604030504040204" pitchFamily="34" charset="0"/>
                <a:ea typeface="Calibri" panose="020F0502020204030204" pitchFamily="34" charset="0"/>
                <a:cs typeface="Times New Roman" panose="02020603050405020304" pitchFamily="18" charset="0"/>
              </a:rPr>
              <a:t> IU/ml</a:t>
            </a:r>
          </a:p>
          <a:p>
            <a:r>
              <a:rPr lang="en-GB" sz="1200" dirty="0">
                <a:effectLst/>
                <a:latin typeface="Verdana" panose="020B0604030504040204" pitchFamily="34" charset="0"/>
                <a:ea typeface="Calibri" panose="020F0502020204030204" pitchFamily="34" charset="0"/>
                <a:cs typeface="Times New Roman" panose="02020603050405020304" pitchFamily="18" charset="0"/>
              </a:rPr>
              <a:t>UK Government. Guidance Infectious diseases in pregnancy screening standards valid for data collected from 1 April 2023 Updated 7 February 2023. Available from: </a:t>
            </a:r>
            <a:r>
              <a:rPr lang="en-GB" sz="1200" u="sng" dirty="0">
                <a:solidFill>
                  <a:srgbClr val="0000FF"/>
                </a:solidFill>
                <a:effectLst/>
                <a:latin typeface="Verdana" panose="020B0604030504040204" pitchFamily="34" charset="0"/>
                <a:ea typeface="Calibri" panose="020F0502020204030204" pitchFamily="34" charset="0"/>
                <a:cs typeface="Times New Roman" panose="02020603050405020304" pitchFamily="18" charset="0"/>
                <a:hlinkClick r:id="rId3"/>
              </a:rPr>
              <a:t>https://www.gov.uk/government/publications/infectious-diseases-in-pregnancy-screening-programme-standards/infectious-diseases-in-pregnancy-screening-standards-valid-for-data-collected-from-1-april-2018</a:t>
            </a:r>
            <a:r>
              <a:rPr lang="en-GB" sz="1200" dirty="0">
                <a:effectLst/>
                <a:latin typeface="Verdana" panose="020B0604030504040204" pitchFamily="34" charset="0"/>
                <a:ea typeface="Calibri" panose="020F0502020204030204" pitchFamily="34" charset="0"/>
                <a:cs typeface="Times New Roman" panose="02020603050405020304" pitchFamily="18" charset="0"/>
              </a:rPr>
              <a:t> Accessed 23.01.2024</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23</a:t>
            </a:fld>
            <a:endParaRPr lang="en-US"/>
          </a:p>
        </p:txBody>
      </p:sp>
    </p:spTree>
    <p:extLst>
      <p:ext uri="{BB962C8B-B14F-4D97-AF65-F5344CB8AC3E}">
        <p14:creationId xmlns:p14="http://schemas.microsoft.com/office/powerpoint/2010/main" val="43142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E38B26B-2A50-224A-A8F7-D49C19FE9A6D}" type="slidenum">
              <a:rPr lang="en-US" smtClean="0"/>
              <a:t>26</a:t>
            </a:fld>
            <a:endParaRPr lang="en-US"/>
          </a:p>
        </p:txBody>
      </p:sp>
    </p:spTree>
    <p:extLst>
      <p:ext uri="{BB962C8B-B14F-4D97-AF65-F5344CB8AC3E}">
        <p14:creationId xmlns:p14="http://schemas.microsoft.com/office/powerpoint/2010/main" val="1228202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Chronic hep B </a:t>
            </a:r>
          </a:p>
          <a:p>
            <a:r>
              <a:rPr lang="en-GB" dirty="0"/>
              <a:t>Cirrhosis – 30%</a:t>
            </a:r>
            <a:r>
              <a:rPr lang="en-GB" baseline="0" dirty="0"/>
              <a:t> of which ~25% will develop liver failure within 5 years</a:t>
            </a:r>
          </a:p>
          <a:p>
            <a:r>
              <a:rPr lang="en-GB" baseline="0" dirty="0"/>
              <a:t>Hepatocellular carcinoma – 5-10%</a:t>
            </a:r>
            <a:endParaRPr lang="en-GB" dirty="0"/>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2</a:t>
            </a:fld>
            <a:endParaRPr lang="en-US"/>
          </a:p>
        </p:txBody>
      </p:sp>
    </p:spTree>
    <p:extLst>
      <p:ext uri="{BB962C8B-B14F-4D97-AF65-F5344CB8AC3E}">
        <p14:creationId xmlns:p14="http://schemas.microsoft.com/office/powerpoint/2010/main" val="3125040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 of the 4 LTFU </a:t>
            </a:r>
            <a:r>
              <a:rPr lang="en-GB" sz="1800" dirty="0">
                <a:effectLst/>
                <a:latin typeface="Verdana" panose="020B0604030504040204" pitchFamily="34" charset="0"/>
                <a:ea typeface="Calibri" panose="020F0502020204030204" pitchFamily="34" charset="0"/>
                <a:cs typeface="Times New Roman" panose="02020603050405020304" pitchFamily="18" charset="0"/>
              </a:rPr>
              <a:t>did not need 2</a:t>
            </a:r>
            <a:r>
              <a:rPr lang="en-GB" sz="1800" baseline="30000" dirty="0">
                <a:effectLst/>
                <a:latin typeface="Verdana" panose="020B0604030504040204" pitchFamily="34" charset="0"/>
                <a:ea typeface="Calibri" panose="020F0502020204030204" pitchFamily="34" charset="0"/>
                <a:cs typeface="Times New Roman" panose="02020603050405020304" pitchFamily="18" charset="0"/>
              </a:rPr>
              <a:t>nd</a:t>
            </a:r>
            <a:r>
              <a:rPr lang="en-GB" sz="1800" dirty="0">
                <a:effectLst/>
                <a:latin typeface="Verdana" panose="020B0604030504040204" pitchFamily="34" charset="0"/>
                <a:ea typeface="Calibri" panose="020F0502020204030204" pitchFamily="34" charset="0"/>
                <a:cs typeface="Times New Roman" panose="02020603050405020304" pitchFamily="18" charset="0"/>
              </a:rPr>
              <a:t> test (as primary test in this pregnancy was same result as a previous sample and verified as non-specific reactivity)</a:t>
            </a:r>
          </a:p>
          <a:p>
            <a:endParaRPr lang="en-GB" sz="1800" dirty="0">
              <a:effectLst/>
              <a:latin typeface="Verdana" panose="020B060403050404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All results are sent to the generic email inbox for the antenatal screening coordinators.  Recommendation: for antenatal screening teams and microbiology to discuss and decide regarding the best mechanism by which to inform of hepatitis B results. Should the processes be the same or different for positive and reactive results? </a:t>
            </a:r>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28</a:t>
            </a:fld>
            <a:endParaRPr lang="en-US"/>
          </a:p>
        </p:txBody>
      </p:sp>
    </p:spTree>
    <p:extLst>
      <p:ext uri="{BB962C8B-B14F-4D97-AF65-F5344CB8AC3E}">
        <p14:creationId xmlns:p14="http://schemas.microsoft.com/office/powerpoint/2010/main" val="6618323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ASW C16-Standard-The testing laboratory must aim to achieve a five working day turnaround from sample receipt to result reporting for non-urgent samples. Target 95%</a:t>
            </a:r>
          </a:p>
          <a:p>
            <a:r>
              <a:rPr lang="en-GB" dirty="0"/>
              <a:t>Samples may be sent direct to the reporting lab, or may be forwarded on to another lab for analysis which should be no more than 1 working day from sample being taken, or no more than 2 working days if forwarded from the local lab onwards for analysis.</a:t>
            </a:r>
          </a:p>
          <a:p>
            <a:pPr marL="171450" indent="-171450">
              <a:buFont typeface="Arial" panose="020B0604020202020204" pitchFamily="34" charset="0"/>
              <a:buChar char="•"/>
            </a:pPr>
            <a:r>
              <a:rPr lang="en-GB" dirty="0"/>
              <a:t>30 samples TAT within 5 days. NB may be more as audit used</a:t>
            </a:r>
            <a:r>
              <a:rPr lang="en-GB" baseline="0" dirty="0"/>
              <a:t> date of sample collection (not date received within the lab) to result date authorised and did not account for non working days (weekend days, </a:t>
            </a:r>
            <a:r>
              <a:rPr lang="en-GB" baseline="0" dirty="0" err="1"/>
              <a:t>eg</a:t>
            </a:r>
            <a:r>
              <a:rPr lang="en-GB" baseline="0" dirty="0"/>
              <a:t>). </a:t>
            </a:r>
          </a:p>
          <a:p>
            <a:pPr marL="171450" indent="-171450">
              <a:buFont typeface="Arial" panose="020B0604020202020204" pitchFamily="34" charset="0"/>
              <a:buChar char="•"/>
            </a:pPr>
            <a:r>
              <a:rPr lang="en-GB" baseline="0" dirty="0"/>
              <a:t>14 samples TAT&gt; 5 days</a:t>
            </a:r>
          </a:p>
          <a:p>
            <a:endParaRPr lang="en-GB" dirty="0"/>
          </a:p>
          <a:p>
            <a:r>
              <a:rPr lang="en-GB" dirty="0"/>
              <a:t>Recommend to look at TAT’s as a snapshot audit or as part of Performance Indicators</a:t>
            </a:r>
          </a:p>
          <a:p>
            <a:endParaRPr lang="en-GB" dirty="0"/>
          </a:p>
          <a:p>
            <a:endParaRPr lang="en-GB" dirty="0"/>
          </a:p>
          <a:p>
            <a:r>
              <a:rPr lang="en-GB" dirty="0"/>
              <a:t>Regarding: informing ANC of reactive results </a:t>
            </a:r>
            <a:r>
              <a:rPr lang="en-GB" dirty="0">
                <a:sym typeface="Wingdings" panose="05000000000000000000" pitchFamily="2" charset="2"/>
              </a:rPr>
              <a:t> repeat samples </a:t>
            </a:r>
            <a:endParaRPr lang="en-GB" dirty="0"/>
          </a:p>
          <a:p>
            <a:r>
              <a:rPr lang="en-GB" sz="1200" kern="1200" dirty="0">
                <a:solidFill>
                  <a:schemeClr val="tx1"/>
                </a:solidFill>
                <a:effectLst/>
                <a:latin typeface="+mn-lt"/>
                <a:ea typeface="+mn-ea"/>
                <a:cs typeface="+mn-cs"/>
              </a:rPr>
              <a:t>4 women should have received a 2</a:t>
            </a:r>
            <a:r>
              <a:rPr lang="en-GB" sz="1200" kern="1200" baseline="30000" dirty="0">
                <a:solidFill>
                  <a:schemeClr val="tx1"/>
                </a:solidFill>
                <a:effectLst/>
                <a:latin typeface="+mn-lt"/>
                <a:ea typeface="+mn-ea"/>
                <a:cs typeface="+mn-cs"/>
              </a:rPr>
              <a:t>nd</a:t>
            </a:r>
            <a:r>
              <a:rPr lang="en-GB" sz="1200" kern="1200" dirty="0">
                <a:solidFill>
                  <a:schemeClr val="tx1"/>
                </a:solidFill>
                <a:effectLst/>
                <a:latin typeface="+mn-lt"/>
                <a:ea typeface="+mn-ea"/>
                <a:cs typeface="+mn-cs"/>
              </a:rPr>
              <a:t> sample and unclear why they di not</a:t>
            </a:r>
          </a:p>
          <a:p>
            <a:r>
              <a:rPr lang="en-GB" sz="1200" kern="1200" dirty="0">
                <a:solidFill>
                  <a:schemeClr val="tx1"/>
                </a:solidFill>
                <a:effectLst/>
                <a:latin typeface="+mn-lt"/>
                <a:ea typeface="+mn-ea"/>
                <a:cs typeface="+mn-cs"/>
              </a:rPr>
              <a:t>1 woman miscarried but repeat sample should have been sent to refute early infection. ASW standards state that the health board must have a process in place to manage results giving where the woman has miscarried.</a:t>
            </a:r>
          </a:p>
          <a:p>
            <a:r>
              <a:rPr lang="en-GB" sz="1200" kern="1200" dirty="0">
                <a:solidFill>
                  <a:schemeClr val="tx1"/>
                </a:solidFill>
                <a:effectLst/>
                <a:latin typeface="+mn-lt"/>
                <a:ea typeface="+mn-ea"/>
                <a:cs typeface="+mn-cs"/>
              </a:rPr>
              <a:t>4 women did not receive further test which was consistent with number of previous samples therefore likely to be non-specific reactivity +</a:t>
            </a:r>
          </a:p>
          <a:p>
            <a:endParaRPr lang="en-GB" dirty="0"/>
          </a:p>
        </p:txBody>
      </p:sp>
      <p:sp>
        <p:nvSpPr>
          <p:cNvPr id="4" name="Slide Number Placeholder 3"/>
          <p:cNvSpPr>
            <a:spLocks noGrp="1"/>
          </p:cNvSpPr>
          <p:nvPr>
            <p:ph type="sldNum" sz="quarter" idx="10"/>
          </p:nvPr>
        </p:nvSpPr>
        <p:spPr/>
        <p:txBody>
          <a:bodyPr/>
          <a:lstStyle/>
          <a:p>
            <a:fld id="{AE38B26B-2A50-224A-A8F7-D49C19FE9A6D}" type="slidenum">
              <a:rPr lang="en-US" smtClean="0"/>
              <a:t>29</a:t>
            </a:fld>
            <a:endParaRPr lang="en-US"/>
          </a:p>
        </p:txBody>
      </p:sp>
    </p:spTree>
    <p:extLst>
      <p:ext uri="{BB962C8B-B14F-4D97-AF65-F5344CB8AC3E}">
        <p14:creationId xmlns:p14="http://schemas.microsoft.com/office/powerpoint/2010/main" val="3986877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None of the reactive results became positive for hepatitis B on retesting, implying no women were identified at the point of seroconversion.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1 woman who had a miscarriage did not have a second test. All health boards should have a process for ensuring that women who  have a miscarriage complete the screening pathway.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Unclear why the others who did not have a confirmatory test did not have one sent. </a:t>
            </a:r>
          </a:p>
          <a:p>
            <a:endParaRPr lang="en-GB" dirty="0"/>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30</a:t>
            </a:fld>
            <a:endParaRPr lang="en-US"/>
          </a:p>
        </p:txBody>
      </p:sp>
    </p:spTree>
    <p:extLst>
      <p:ext uri="{BB962C8B-B14F-4D97-AF65-F5344CB8AC3E}">
        <p14:creationId xmlns:p14="http://schemas.microsoft.com/office/powerpoint/2010/main" val="260200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https://www.who.int/news-room/fact-sheets/detail/hepatitis-b</a:t>
            </a:r>
          </a:p>
          <a:p>
            <a:r>
              <a:rPr lang="en-GB" dirty="0"/>
              <a:t>80% of deaths</a:t>
            </a:r>
            <a:r>
              <a:rPr lang="en-GB" baseline="0" dirty="0"/>
              <a:t> in those infected at birth or early childhood</a:t>
            </a:r>
            <a:endParaRPr lang="en-GB" dirty="0"/>
          </a:p>
        </p:txBody>
      </p:sp>
      <p:sp>
        <p:nvSpPr>
          <p:cNvPr id="4" name="Slide Number Placeholder 3"/>
          <p:cNvSpPr>
            <a:spLocks noGrp="1"/>
          </p:cNvSpPr>
          <p:nvPr>
            <p:ph type="sldNum" sz="quarter" idx="10"/>
          </p:nvPr>
        </p:nvSpPr>
        <p:spPr/>
        <p:txBody>
          <a:bodyPr/>
          <a:lstStyle/>
          <a:p>
            <a:fld id="{CB849D45-91D2-464D-89F5-7FAD18C775FE}" type="slidenum">
              <a:rPr lang="en-GB" smtClean="0"/>
              <a:t>3</a:t>
            </a:fld>
            <a:endParaRPr lang="en-GB"/>
          </a:p>
        </p:txBody>
      </p:sp>
    </p:spTree>
    <p:extLst>
      <p:ext uri="{BB962C8B-B14F-4D97-AF65-F5344CB8AC3E}">
        <p14:creationId xmlns:p14="http://schemas.microsoft.com/office/powerpoint/2010/main" val="1645762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recent data </a:t>
            </a:r>
          </a:p>
          <a:p>
            <a:r>
              <a:rPr lang="en-GB" dirty="0"/>
              <a:t>Different rates according to geography, age, gender </a:t>
            </a:r>
          </a:p>
          <a:p>
            <a:r>
              <a:rPr lang="en-GB" dirty="0"/>
              <a:t>Main take homes – highest rates in SE Wales, and people of reproductive age (20-50yo) </a:t>
            </a:r>
          </a:p>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4</a:t>
            </a:fld>
            <a:endParaRPr lang="en-US"/>
          </a:p>
        </p:txBody>
      </p:sp>
    </p:spTree>
    <p:extLst>
      <p:ext uri="{BB962C8B-B14F-4D97-AF65-F5344CB8AC3E}">
        <p14:creationId xmlns:p14="http://schemas.microsoft.com/office/powerpoint/2010/main" val="1063310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Immune tolerant</a:t>
            </a:r>
          </a:p>
          <a:p>
            <a:r>
              <a:rPr lang="en-GB" dirty="0"/>
              <a:t>Immune active</a:t>
            </a:r>
          </a:p>
          <a:p>
            <a:r>
              <a:rPr lang="en-GB" dirty="0"/>
              <a:t>Immune control</a:t>
            </a:r>
          </a:p>
          <a:p>
            <a:r>
              <a:rPr lang="en-GB" dirty="0"/>
              <a:t>Immune clearance</a:t>
            </a:r>
          </a:p>
        </p:txBody>
      </p:sp>
      <p:sp>
        <p:nvSpPr>
          <p:cNvPr id="4" name="Slide Number Placeholder 3"/>
          <p:cNvSpPr>
            <a:spLocks noGrp="1"/>
          </p:cNvSpPr>
          <p:nvPr>
            <p:ph type="sldNum" sz="quarter" idx="5"/>
          </p:nvPr>
        </p:nvSpPr>
        <p:spPr/>
        <p:txBody>
          <a:bodyPr/>
          <a:lstStyle/>
          <a:p>
            <a:fld id="{AE38B26B-2A50-224A-A8F7-D49C19FE9A6D}" type="slidenum">
              <a:rPr lang="en-US" smtClean="0"/>
              <a:t>5</a:t>
            </a:fld>
            <a:endParaRPr lang="en-US"/>
          </a:p>
        </p:txBody>
      </p:sp>
    </p:spTree>
    <p:extLst>
      <p:ext uri="{BB962C8B-B14F-4D97-AF65-F5344CB8AC3E}">
        <p14:creationId xmlns:p14="http://schemas.microsoft.com/office/powerpoint/2010/main" val="259201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6</a:t>
            </a:fld>
            <a:endParaRPr lang="en-US"/>
          </a:p>
        </p:txBody>
      </p:sp>
    </p:spTree>
    <p:extLst>
      <p:ext uri="{BB962C8B-B14F-4D97-AF65-F5344CB8AC3E}">
        <p14:creationId xmlns:p14="http://schemas.microsoft.com/office/powerpoint/2010/main" val="3531105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latin typeface="Verdana" panose="020B0604030504040204" pitchFamily="34" charset="0"/>
                <a:ea typeface="Verdana" panose="020B0604030504040204" pitchFamily="34" charset="0"/>
              </a:rPr>
              <a:t>HBsAg positive: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Verdana" panose="020B0604030504040204" pitchFamily="34" charset="0"/>
                <a:ea typeface="Verdana" panose="020B0604030504040204" pitchFamily="34" charset="0"/>
              </a:rPr>
              <a:t>The appropriate follow-up samples were taken for 53 (90%) patients. Three (5%) of the patients had insufficient follow-up samples taken, and 3 had no follow up samples taken.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Verdana" panose="020B0604030504040204" pitchFamily="34" charset="0"/>
                <a:ea typeface="Verdana" panose="020B0604030504040204" pitchFamily="34" charset="0"/>
              </a:rPr>
              <a:t>Previously known Hep B: Of the 2 patients that did not have a HBV DNA viral load, one gave birth 2 weeks after having their antenatal screening sample taken, and one did not attend any of their follow-up antenatal appointments.</a:t>
            </a:r>
          </a:p>
          <a:p>
            <a:endParaRPr lang="en-GB" sz="1200" dirty="0">
              <a:solidFill>
                <a:schemeClr val="tx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Verdana" panose="020B0604030504040204" pitchFamily="34" charset="0"/>
                <a:ea typeface="Verdana" panose="020B0604030504040204" pitchFamily="34" charset="0"/>
              </a:rPr>
              <a:t>Fifty-one (86%) patients had reviews with the Gastroenterology/ Hepatology team, 24 (41%) were within 6 weeks of the antenatal screening sample result.</a:t>
            </a:r>
          </a:p>
          <a:p>
            <a:pPr marL="0" indent="0">
              <a:buFont typeface="Arial" panose="020B0604020202020204" pitchFamily="34" charset="0"/>
              <a:buNone/>
            </a:pPr>
            <a:endParaRPr lang="en-GB" sz="1200" b="0" dirty="0">
              <a:solidFill>
                <a:schemeClr val="tx1"/>
              </a:solidFill>
              <a:latin typeface="+mn-lt"/>
              <a:ea typeface="+mn-ea"/>
            </a:endParaRPr>
          </a:p>
          <a:p>
            <a:pPr marL="0" indent="0">
              <a:buFont typeface="Arial" panose="020B0604020202020204" pitchFamily="34" charset="0"/>
              <a:buNone/>
            </a:pPr>
            <a:r>
              <a:rPr lang="en-GB" sz="1200" b="1" dirty="0">
                <a:latin typeface="Verdana" panose="020B0604030504040204" pitchFamily="34" charset="0"/>
                <a:ea typeface="Verdana" panose="020B0604030504040204" pitchFamily="34" charset="0"/>
              </a:rPr>
              <a:t>HBsAg Reactive Samples (n=38)</a:t>
            </a:r>
          </a:p>
          <a:p>
            <a:pPr algn="just">
              <a:spcAft>
                <a:spcPts val="600"/>
              </a:spcAft>
            </a:pPr>
            <a:r>
              <a:rPr lang="en-GB" sz="1200" dirty="0">
                <a:latin typeface="Verdana" panose="020B0604030504040204" pitchFamily="34" charset="0"/>
                <a:ea typeface="Verdana" panose="020B0604030504040204" pitchFamily="34" charset="0"/>
              </a:rPr>
              <a:t>The appropriate follow-up samples were received for 35 (92%) out of 38 patients. Two of the 3 patients that had no confirmatory sample sent had been tested for HBsAg prior to their antenatal screening sample being taken.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Verdana" panose="020B0604030504040204" pitchFamily="34" charset="0"/>
                <a:ea typeface="Verdana" panose="020B0604030504040204" pitchFamily="34" charset="0"/>
              </a:rPr>
              <a:t>All 35 patients showed no indication of HBV infection on confirmatory testing.</a:t>
            </a:r>
          </a:p>
          <a:p>
            <a:endParaRPr lang="en-GB" sz="1200" dirty="0">
              <a:solidFill>
                <a:schemeClr val="tx1"/>
              </a:solidFill>
              <a:latin typeface="+mn-lt"/>
            </a:endParaRPr>
          </a:p>
          <a:p>
            <a:endParaRPr lang="en-GB" sz="1200" dirty="0">
              <a:solidFill>
                <a:schemeClr val="tx1"/>
              </a:solidFill>
              <a:latin typeface="+mn-lt"/>
            </a:endParaRPr>
          </a:p>
          <a:p>
            <a:r>
              <a:rPr lang="en-GB" sz="1200" dirty="0">
                <a:solidFill>
                  <a:schemeClr val="tx1"/>
                </a:solidFill>
                <a:latin typeface="+mn-lt"/>
              </a:rPr>
              <a:t>----</a:t>
            </a:r>
          </a:p>
          <a:p>
            <a:endParaRPr lang="en-GB" sz="1200" dirty="0">
              <a:solidFill>
                <a:schemeClr val="tx1"/>
              </a:solidFill>
              <a:latin typeface="+mn-lt"/>
            </a:endParaRPr>
          </a:p>
          <a:p>
            <a:pPr algn="just">
              <a:spcAft>
                <a:spcPts val="600"/>
              </a:spcAft>
            </a:pPr>
            <a:r>
              <a:rPr lang="en-GB" sz="1200" dirty="0">
                <a:latin typeface="Verdana" panose="020B0604030504040204" pitchFamily="34" charset="0"/>
                <a:ea typeface="Verdana" panose="020B0604030504040204" pitchFamily="34" charset="0"/>
              </a:rPr>
              <a:t>Evidence of reactive HBsAg results being communicated with the midwives is likely an underestimate (47%) as this information is not routinely recorded.  All results are reported electronically.</a:t>
            </a:r>
          </a:p>
        </p:txBody>
      </p:sp>
      <p:sp>
        <p:nvSpPr>
          <p:cNvPr id="4" name="Slide Number Placeholder 3"/>
          <p:cNvSpPr>
            <a:spLocks noGrp="1"/>
          </p:cNvSpPr>
          <p:nvPr>
            <p:ph type="sldNum" sz="quarter" idx="10"/>
          </p:nvPr>
        </p:nvSpPr>
        <p:spPr/>
        <p:txBody>
          <a:bodyPr/>
          <a:lstStyle/>
          <a:p>
            <a:fld id="{AE38B26B-2A50-224A-A8F7-D49C19FE9A6D}" type="slidenum">
              <a:rPr lang="en-US" smtClean="0"/>
              <a:t>8</a:t>
            </a:fld>
            <a:endParaRPr lang="en-US"/>
          </a:p>
        </p:txBody>
      </p:sp>
    </p:spTree>
    <p:extLst>
      <p:ext uri="{BB962C8B-B14F-4D97-AF65-F5344CB8AC3E}">
        <p14:creationId xmlns:p14="http://schemas.microsoft.com/office/powerpoint/2010/main" val="297777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9</a:t>
            </a:fld>
            <a:endParaRPr lang="en-US"/>
          </a:p>
        </p:txBody>
      </p:sp>
    </p:spTree>
    <p:extLst>
      <p:ext uri="{BB962C8B-B14F-4D97-AF65-F5344CB8AC3E}">
        <p14:creationId xmlns:p14="http://schemas.microsoft.com/office/powerpoint/2010/main" val="3142271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38B26B-2A50-224A-A8F7-D49C19FE9A6D}" type="slidenum">
              <a:rPr lang="en-US" smtClean="0"/>
              <a:t>10</a:t>
            </a:fld>
            <a:endParaRPr lang="en-US"/>
          </a:p>
        </p:txBody>
      </p:sp>
    </p:spTree>
    <p:extLst>
      <p:ext uri="{BB962C8B-B14F-4D97-AF65-F5344CB8AC3E}">
        <p14:creationId xmlns:p14="http://schemas.microsoft.com/office/powerpoint/2010/main" val="305718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6000" b="1" i="0">
                <a:solidFill>
                  <a:srgbClr val="315083"/>
                </a:solidFill>
                <a:latin typeface="Ubuntu"/>
                <a:cs typeface="Ubuntu"/>
              </a:defRPr>
            </a:lvl1pPr>
          </a:lstStyle>
          <a:p>
            <a:r>
              <a:rPr lang="en-US"/>
              <a:t>Click to edit Master title style</a:t>
            </a:r>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sz="2350" b="0" i="0">
                <a:solidFill>
                  <a:srgbClr val="7F7F7F"/>
                </a:solidFill>
                <a:latin typeface="Ubuntu-Light"/>
                <a:cs typeface="Ubuntu-Light"/>
              </a:defRPr>
            </a:lvl1pPr>
          </a:lstStyle>
          <a:p>
            <a:pPr lvl="0"/>
            <a:r>
              <a:rPr lang="en-US"/>
              <a:t>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r>
              <a:rPr lang="en-US"/>
              <a:t>Click to edit Master title style</a:t>
            </a:r>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pPr lvl="0"/>
            <a:r>
              <a:rPr lang="en-US"/>
              <a:t>Edit Master text styles</a:t>
            </a: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pPr lvl="0"/>
            <a:r>
              <a:rPr lang="en-US"/>
              <a:t>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7" name="Holder 7"/>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sp>
        <p:nvSpPr>
          <p:cNvPr id="17" name="bg object 17"/>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18" name="bg object 18"/>
          <p:cNvPicPr/>
          <p:nvPr/>
        </p:nvPicPr>
        <p:blipFill>
          <a:blip r:embed="rId3" cstate="print"/>
          <a:stretch>
            <a:fillRect/>
          </a:stretch>
        </p:blipFill>
        <p:spPr>
          <a:xfrm>
            <a:off x="2305486" y="1164438"/>
            <a:ext cx="715271" cy="885185"/>
          </a:xfrm>
          <a:prstGeom prst="rect">
            <a:avLst/>
          </a:prstGeom>
        </p:spPr>
      </p:pic>
      <p:sp>
        <p:nvSpPr>
          <p:cNvPr id="19" name="bg object 19"/>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3350149" y="1210530"/>
            <a:ext cx="173361" cy="99976"/>
          </a:xfrm>
          <a:prstGeom prst="rect">
            <a:avLst/>
          </a:prstGeom>
        </p:spPr>
      </p:pic>
      <p:pic>
        <p:nvPicPr>
          <p:cNvPr id="21" name="bg object 21"/>
          <p:cNvPicPr/>
          <p:nvPr/>
        </p:nvPicPr>
        <p:blipFill>
          <a:blip r:embed="rId5" cstate="print"/>
          <a:stretch>
            <a:fillRect/>
          </a:stretch>
        </p:blipFill>
        <p:spPr>
          <a:xfrm>
            <a:off x="3543745" y="1167852"/>
            <a:ext cx="292419" cy="181967"/>
          </a:xfrm>
          <a:prstGeom prst="rect">
            <a:avLst/>
          </a:prstGeom>
        </p:spPr>
      </p:pic>
      <p:pic>
        <p:nvPicPr>
          <p:cNvPr id="22" name="bg object 22"/>
          <p:cNvPicPr/>
          <p:nvPr/>
        </p:nvPicPr>
        <p:blipFill>
          <a:blip r:embed="rId6" cstate="print"/>
          <a:stretch>
            <a:fillRect/>
          </a:stretch>
        </p:blipFill>
        <p:spPr>
          <a:xfrm>
            <a:off x="3913120" y="1167852"/>
            <a:ext cx="297474" cy="181967"/>
          </a:xfrm>
          <a:prstGeom prst="rect">
            <a:avLst/>
          </a:prstGeom>
        </p:spPr>
      </p:pic>
      <p:pic>
        <p:nvPicPr>
          <p:cNvPr id="23" name="bg object 23"/>
          <p:cNvPicPr/>
          <p:nvPr/>
        </p:nvPicPr>
        <p:blipFill>
          <a:blip r:embed="rId7" cstate="print"/>
          <a:stretch>
            <a:fillRect/>
          </a:stretch>
        </p:blipFill>
        <p:spPr>
          <a:xfrm>
            <a:off x="4234183" y="1167861"/>
            <a:ext cx="309286" cy="142644"/>
          </a:xfrm>
          <a:prstGeom prst="rect">
            <a:avLst/>
          </a:prstGeom>
        </p:spPr>
      </p:pic>
      <p:pic>
        <p:nvPicPr>
          <p:cNvPr id="24" name="bg object 24"/>
          <p:cNvPicPr/>
          <p:nvPr/>
        </p:nvPicPr>
        <p:blipFill>
          <a:blip r:embed="rId8" cstate="print"/>
          <a:stretch>
            <a:fillRect/>
          </a:stretch>
        </p:blipFill>
        <p:spPr>
          <a:xfrm>
            <a:off x="4567055" y="1167861"/>
            <a:ext cx="90803" cy="142634"/>
          </a:xfrm>
          <a:prstGeom prst="rect">
            <a:avLst/>
          </a:prstGeom>
        </p:spPr>
      </p:pic>
      <p:pic>
        <p:nvPicPr>
          <p:cNvPr id="25" name="bg object 25"/>
          <p:cNvPicPr/>
          <p:nvPr/>
        </p:nvPicPr>
        <p:blipFill>
          <a:blip r:embed="rId9" cstate="print"/>
          <a:stretch>
            <a:fillRect/>
          </a:stretch>
        </p:blipFill>
        <p:spPr>
          <a:xfrm>
            <a:off x="4687827" y="1212782"/>
            <a:ext cx="84416" cy="97714"/>
          </a:xfrm>
          <a:prstGeom prst="rect">
            <a:avLst/>
          </a:prstGeom>
        </p:spPr>
      </p:pic>
      <p:sp>
        <p:nvSpPr>
          <p:cNvPr id="26" name="bg object 26"/>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27" name="bg object 27"/>
          <p:cNvPicPr/>
          <p:nvPr/>
        </p:nvPicPr>
        <p:blipFill>
          <a:blip r:embed="rId10" cstate="print"/>
          <a:stretch>
            <a:fillRect/>
          </a:stretch>
        </p:blipFill>
        <p:spPr>
          <a:xfrm>
            <a:off x="3299414" y="1400001"/>
            <a:ext cx="349904" cy="174482"/>
          </a:xfrm>
          <a:prstGeom prst="rect">
            <a:avLst/>
          </a:prstGeom>
        </p:spPr>
      </p:pic>
      <p:sp>
        <p:nvSpPr>
          <p:cNvPr id="28" name="bg object 28"/>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29" name="bg object 29"/>
          <p:cNvPicPr/>
          <p:nvPr/>
        </p:nvPicPr>
        <p:blipFill>
          <a:blip r:embed="rId11" cstate="print"/>
          <a:stretch>
            <a:fillRect/>
          </a:stretch>
        </p:blipFill>
        <p:spPr>
          <a:xfrm>
            <a:off x="3751730" y="1437448"/>
            <a:ext cx="84426" cy="97714"/>
          </a:xfrm>
          <a:prstGeom prst="rect">
            <a:avLst/>
          </a:prstGeom>
        </p:spPr>
      </p:pic>
      <p:pic>
        <p:nvPicPr>
          <p:cNvPr id="30" name="bg object 30"/>
          <p:cNvPicPr/>
          <p:nvPr/>
        </p:nvPicPr>
        <p:blipFill>
          <a:blip r:embed="rId12" cstate="print"/>
          <a:stretch>
            <a:fillRect/>
          </a:stretch>
        </p:blipFill>
        <p:spPr>
          <a:xfrm>
            <a:off x="3305019" y="1689841"/>
            <a:ext cx="83306" cy="130655"/>
          </a:xfrm>
          <a:prstGeom prst="rect">
            <a:avLst/>
          </a:prstGeom>
        </p:spPr>
      </p:pic>
      <p:pic>
        <p:nvPicPr>
          <p:cNvPr id="31" name="bg object 31"/>
          <p:cNvPicPr/>
          <p:nvPr/>
        </p:nvPicPr>
        <p:blipFill>
          <a:blip r:embed="rId13" cstate="print"/>
          <a:stretch>
            <a:fillRect/>
          </a:stretch>
        </p:blipFill>
        <p:spPr>
          <a:xfrm>
            <a:off x="3408560" y="1725012"/>
            <a:ext cx="84426" cy="97724"/>
          </a:xfrm>
          <a:prstGeom prst="rect">
            <a:avLst/>
          </a:prstGeom>
        </p:spPr>
      </p:pic>
      <p:pic>
        <p:nvPicPr>
          <p:cNvPr id="32" name="bg object 32"/>
          <p:cNvPicPr/>
          <p:nvPr/>
        </p:nvPicPr>
        <p:blipFill>
          <a:blip r:embed="rId14" cstate="print"/>
          <a:stretch>
            <a:fillRect/>
          </a:stretch>
        </p:blipFill>
        <p:spPr>
          <a:xfrm>
            <a:off x="3522947" y="1680082"/>
            <a:ext cx="90803" cy="142665"/>
          </a:xfrm>
          <a:prstGeom prst="rect">
            <a:avLst/>
          </a:prstGeom>
        </p:spPr>
      </p:pic>
      <p:sp>
        <p:nvSpPr>
          <p:cNvPr id="33" name="bg object 33"/>
          <p:cNvSpPr/>
          <p:nvPr/>
        </p:nvSpPr>
        <p:spPr>
          <a:xfrm>
            <a:off x="3639579"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34" name="bg object 34"/>
          <p:cNvPicPr/>
          <p:nvPr/>
        </p:nvPicPr>
        <p:blipFill>
          <a:blip r:embed="rId15" cstate="print"/>
          <a:stretch>
            <a:fillRect/>
          </a:stretch>
        </p:blipFill>
        <p:spPr>
          <a:xfrm>
            <a:off x="3733569" y="1722770"/>
            <a:ext cx="70751" cy="99965"/>
          </a:xfrm>
          <a:prstGeom prst="rect">
            <a:avLst/>
          </a:prstGeom>
        </p:spPr>
      </p:pic>
      <p:sp>
        <p:nvSpPr>
          <p:cNvPr id="35" name="bg object 35"/>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36" name="bg object 36"/>
          <p:cNvPicPr/>
          <p:nvPr/>
        </p:nvPicPr>
        <p:blipFill>
          <a:blip r:embed="rId16" cstate="print"/>
          <a:stretch>
            <a:fillRect/>
          </a:stretch>
        </p:blipFill>
        <p:spPr>
          <a:xfrm>
            <a:off x="4005413" y="1722771"/>
            <a:ext cx="185523" cy="99980"/>
          </a:xfrm>
          <a:prstGeom prst="rect">
            <a:avLst/>
          </a:prstGeom>
        </p:spPr>
      </p:pic>
      <p:sp>
        <p:nvSpPr>
          <p:cNvPr id="37" name="bg object 37"/>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38" name="bg object 38"/>
          <p:cNvPicPr/>
          <p:nvPr/>
        </p:nvPicPr>
        <p:blipFill>
          <a:blip r:embed="rId17" cstate="print"/>
          <a:stretch>
            <a:fillRect/>
          </a:stretch>
        </p:blipFill>
        <p:spPr>
          <a:xfrm>
            <a:off x="4344838" y="1680097"/>
            <a:ext cx="84416" cy="140404"/>
          </a:xfrm>
          <a:prstGeom prst="rect">
            <a:avLst/>
          </a:prstGeom>
        </p:spPr>
      </p:pic>
      <p:pic>
        <p:nvPicPr>
          <p:cNvPr id="39" name="bg object 39"/>
          <p:cNvPicPr/>
          <p:nvPr/>
        </p:nvPicPr>
        <p:blipFill>
          <a:blip r:embed="rId18" cstate="print"/>
          <a:stretch>
            <a:fillRect/>
          </a:stretch>
        </p:blipFill>
        <p:spPr>
          <a:xfrm>
            <a:off x="3289861" y="1914500"/>
            <a:ext cx="276876" cy="132906"/>
          </a:xfrm>
          <a:prstGeom prst="rect">
            <a:avLst/>
          </a:prstGeom>
        </p:spPr>
      </p:pic>
      <p:sp>
        <p:nvSpPr>
          <p:cNvPr id="40" name="bg object 40"/>
          <p:cNvSpPr/>
          <p:nvPr/>
        </p:nvSpPr>
        <p:spPr>
          <a:xfrm>
            <a:off x="3598037"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41" name="bg object 41"/>
          <p:cNvPicPr/>
          <p:nvPr/>
        </p:nvPicPr>
        <p:blipFill>
          <a:blip r:embed="rId19" cstate="print"/>
          <a:stretch>
            <a:fillRect/>
          </a:stretch>
        </p:blipFill>
        <p:spPr>
          <a:xfrm>
            <a:off x="3641463" y="1947437"/>
            <a:ext cx="161944" cy="99978"/>
          </a:xfrm>
          <a:prstGeom prst="rect">
            <a:avLst/>
          </a:prstGeom>
        </p:spPr>
      </p:pic>
      <p:sp>
        <p:nvSpPr>
          <p:cNvPr id="42" name="bg object 42"/>
          <p:cNvSpPr/>
          <p:nvPr/>
        </p:nvSpPr>
        <p:spPr>
          <a:xfrm>
            <a:off x="785316" y="10523239"/>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pic>
        <p:nvPicPr>
          <p:cNvPr id="43" name="bg object 43"/>
          <p:cNvPicPr/>
          <p:nvPr/>
        </p:nvPicPr>
        <p:blipFill>
          <a:blip r:embed="rId20" cstate="print"/>
          <a:stretch>
            <a:fillRect/>
          </a:stretch>
        </p:blipFill>
        <p:spPr>
          <a:xfrm>
            <a:off x="11824298" y="0"/>
            <a:ext cx="8279801" cy="11308556"/>
          </a:xfrm>
          <a:prstGeom prst="rect">
            <a:avLst/>
          </a:prstGeom>
        </p:spPr>
      </p:pic>
      <p:sp>
        <p:nvSpPr>
          <p:cNvPr id="2" name="Holder 2"/>
          <p:cNvSpPr>
            <a:spLocks noGrp="1"/>
          </p:cNvSpPr>
          <p:nvPr>
            <p:ph type="title"/>
          </p:nvPr>
        </p:nvSpPr>
        <p:spPr/>
        <p:txBody>
          <a:bodyPr lIns="0" tIns="0" rIns="0" bIns="0"/>
          <a:lstStyle>
            <a:lvl1pPr>
              <a:defRPr sz="6000" b="1" i="0">
                <a:solidFill>
                  <a:srgbClr val="315083"/>
                </a:solidFill>
                <a:latin typeface="Ubuntu"/>
                <a:cs typeface="Ubuntu"/>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5" name="Holder 5"/>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4" name="Holder 4"/>
          <p:cNvSpPr>
            <a:spLocks noGrp="1"/>
          </p:cNvSpPr>
          <p:nvPr>
            <p:ph type="sldNum" sz="quarter" idx="7"/>
          </p:nvPr>
        </p:nvSpPr>
        <p:spPr/>
        <p:txBody>
          <a:bodyPr lIns="0" tIns="0" rIns="0" bIns="0"/>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523544" y="10261467"/>
            <a:ext cx="19057620" cy="0"/>
          </a:xfrm>
          <a:custGeom>
            <a:avLst/>
            <a:gdLst/>
            <a:ahLst/>
            <a:cxnLst/>
            <a:rect l="l" t="t" r="r" b="b"/>
            <a:pathLst>
              <a:path w="19057620">
                <a:moveTo>
                  <a:pt x="0" y="0"/>
                </a:moveTo>
                <a:lnTo>
                  <a:pt x="19057011" y="0"/>
                </a:lnTo>
              </a:path>
            </a:pathLst>
          </a:custGeom>
          <a:ln w="5235">
            <a:solidFill>
              <a:srgbClr val="000000"/>
            </a:solidFill>
          </a:ln>
        </p:spPr>
        <p:txBody>
          <a:bodyPr wrap="square" lIns="0" tIns="0" rIns="0" bIns="0" rtlCol="0"/>
          <a:lstStyle/>
          <a:p>
            <a:endParaRPr/>
          </a:p>
        </p:txBody>
      </p:sp>
      <p:sp>
        <p:nvSpPr>
          <p:cNvPr id="17" name="bg object 17"/>
          <p:cNvSpPr/>
          <p:nvPr/>
        </p:nvSpPr>
        <p:spPr>
          <a:xfrm>
            <a:off x="2052293" y="10383140"/>
            <a:ext cx="0" cy="199390"/>
          </a:xfrm>
          <a:custGeom>
            <a:avLst/>
            <a:gdLst/>
            <a:ahLst/>
            <a:cxnLst/>
            <a:rect l="l" t="t" r="r" b="b"/>
            <a:pathLst>
              <a:path h="199390">
                <a:moveTo>
                  <a:pt x="0" y="198946"/>
                </a:moveTo>
                <a:lnTo>
                  <a:pt x="0" y="0"/>
                </a:lnTo>
              </a:path>
            </a:pathLst>
          </a:custGeom>
          <a:ln w="20941">
            <a:solidFill>
              <a:srgbClr val="F43882"/>
            </a:solidFill>
          </a:ln>
        </p:spPr>
        <p:txBody>
          <a:bodyPr wrap="square" lIns="0" tIns="0" rIns="0" bIns="0" rtlCol="0"/>
          <a:lstStyle/>
          <a:p>
            <a:endParaRPr/>
          </a:p>
        </p:txBody>
      </p:sp>
      <p:pic>
        <p:nvPicPr>
          <p:cNvPr id="18" name="bg object 18"/>
          <p:cNvPicPr/>
          <p:nvPr/>
        </p:nvPicPr>
        <p:blipFill>
          <a:blip r:embed="rId7" cstate="print"/>
          <a:stretch>
            <a:fillRect/>
          </a:stretch>
        </p:blipFill>
        <p:spPr>
          <a:xfrm>
            <a:off x="0" y="0"/>
            <a:ext cx="20104099" cy="1109914"/>
          </a:xfrm>
          <a:prstGeom prst="rect">
            <a:avLst/>
          </a:prstGeom>
        </p:spPr>
      </p:pic>
      <p:pic>
        <p:nvPicPr>
          <p:cNvPr id="19" name="bg object 19"/>
          <p:cNvPicPr/>
          <p:nvPr/>
        </p:nvPicPr>
        <p:blipFill>
          <a:blip r:embed="rId8" cstate="print"/>
          <a:stretch>
            <a:fillRect/>
          </a:stretch>
        </p:blipFill>
        <p:spPr>
          <a:xfrm>
            <a:off x="785317" y="247463"/>
            <a:ext cx="1089874" cy="614989"/>
          </a:xfrm>
          <a:prstGeom prst="rect">
            <a:avLst/>
          </a:prstGeom>
        </p:spPr>
      </p:pic>
      <p:pic>
        <p:nvPicPr>
          <p:cNvPr id="20" name="bg object 20"/>
          <p:cNvPicPr/>
          <p:nvPr/>
        </p:nvPicPr>
        <p:blipFill>
          <a:blip r:embed="rId9" cstate="print"/>
          <a:stretch>
            <a:fillRect/>
          </a:stretch>
        </p:blipFill>
        <p:spPr>
          <a:xfrm>
            <a:off x="1958788" y="315027"/>
            <a:ext cx="971838" cy="509597"/>
          </a:xfrm>
          <a:prstGeom prst="rect">
            <a:avLst/>
          </a:prstGeom>
        </p:spPr>
      </p:pic>
      <p:sp>
        <p:nvSpPr>
          <p:cNvPr id="2" name="Holder 2"/>
          <p:cNvSpPr>
            <a:spLocks noGrp="1"/>
          </p:cNvSpPr>
          <p:nvPr>
            <p:ph type="title"/>
          </p:nvPr>
        </p:nvSpPr>
        <p:spPr>
          <a:xfrm>
            <a:off x="772616" y="1847178"/>
            <a:ext cx="6537959" cy="1534795"/>
          </a:xfrm>
          <a:prstGeom prst="rect">
            <a:avLst/>
          </a:prstGeom>
        </p:spPr>
        <p:txBody>
          <a:bodyPr wrap="square" lIns="0" tIns="0" rIns="0" bIns="0">
            <a:spAutoFit/>
          </a:bodyPr>
          <a:lstStyle>
            <a:lvl1pPr>
              <a:defRPr sz="6000" b="1" i="0">
                <a:solidFill>
                  <a:srgbClr val="315083"/>
                </a:solidFill>
                <a:latin typeface="Ubuntu"/>
                <a:cs typeface="Ubuntu"/>
              </a:defRPr>
            </a:lvl1pPr>
          </a:lstStyle>
          <a:p>
            <a:endParaRPr/>
          </a:p>
        </p:txBody>
      </p:sp>
      <p:sp>
        <p:nvSpPr>
          <p:cNvPr id="3" name="Holder 3"/>
          <p:cNvSpPr>
            <a:spLocks noGrp="1"/>
          </p:cNvSpPr>
          <p:nvPr>
            <p:ph type="body" idx="1"/>
          </p:nvPr>
        </p:nvSpPr>
        <p:spPr>
          <a:xfrm>
            <a:off x="772616" y="4108522"/>
            <a:ext cx="10126980" cy="3981450"/>
          </a:xfrm>
          <a:prstGeom prst="rect">
            <a:avLst/>
          </a:prstGeom>
        </p:spPr>
        <p:txBody>
          <a:bodyPr wrap="square" lIns="0" tIns="0" rIns="0" bIns="0">
            <a:spAutoFit/>
          </a:bodyPr>
          <a:lstStyle>
            <a:lvl1pPr>
              <a:defRPr sz="2350" b="0" i="0">
                <a:solidFill>
                  <a:srgbClr val="7F7F7F"/>
                </a:solidFill>
                <a:latin typeface="Ubuntu-Light"/>
                <a:cs typeface="Ubuntu-Light"/>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a:xfrm>
            <a:off x="19459192" y="10390166"/>
            <a:ext cx="172719" cy="189865"/>
          </a:xfrm>
          <a:prstGeom prst="rect">
            <a:avLst/>
          </a:prstGeom>
        </p:spPr>
        <p:txBody>
          <a:bodyPr wrap="square" lIns="0" tIns="0" rIns="0" bIns="0">
            <a:spAutoFit/>
          </a:bodyPr>
          <a:lstStyle>
            <a:lvl1pPr>
              <a:defRPr sz="1150" b="1" i="0">
                <a:solidFill>
                  <a:srgbClr val="315083"/>
                </a:solidFill>
                <a:latin typeface="Ubuntu"/>
                <a:cs typeface="Ubuntu"/>
              </a:defRPr>
            </a:lvl1pPr>
          </a:lstStyle>
          <a:p>
            <a:pPr marL="38100">
              <a:lnSpc>
                <a:spcPct val="100000"/>
              </a:lnSpc>
              <a:spcBef>
                <a:spcPts val="25"/>
              </a:spcBef>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notesSlide" Target="../notesSlides/notesSlide1.xml"/><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slideLayout" Target="../slideLayouts/slideLayout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3.png"/></Relationships>
</file>

<file path=ppt/slides/_rels/slide10.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3.sv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hyperlink" Target="#_ftnref2"/><Relationship Id="rId13" Type="http://schemas.openxmlformats.org/officeDocument/2006/relationships/hyperlink" Target="https://public.tableau.com/app/profile/public.health.wales.health.protection/vizzes" TargetMode="External"/><Relationship Id="rId18" Type="http://schemas.openxmlformats.org/officeDocument/2006/relationships/hyperlink" Target="#_msoanchor_5"/><Relationship Id="rId3" Type="http://schemas.openxmlformats.org/officeDocument/2006/relationships/hyperlink" Target="https://view.officeapps.live.com/op/view.aspx?src=https%3A%2F%2Fphw.nhs.wales%2Fservices-and-teams%2Fscreening%2Fantenatal-screening-wales%2Finformation-resources%2Fleaflets%2Fhiv%2Faide-memoire-hep-b%2F&amp;wdOrigin=BROWSELINK" TargetMode="External"/><Relationship Id="rId21" Type="http://schemas.openxmlformats.org/officeDocument/2006/relationships/diagramQuickStyle" Target="../diagrams/quickStyle3.xml"/><Relationship Id="rId7" Type="http://schemas.openxmlformats.org/officeDocument/2006/relationships/hyperlink" Target="https://www.who.int/europe/emergencies/situations/covid-19" TargetMode="External"/><Relationship Id="rId12" Type="http://schemas.openxmlformats.org/officeDocument/2006/relationships/hyperlink" Target="#_ftnref4"/><Relationship Id="rId17" Type="http://schemas.openxmlformats.org/officeDocument/2006/relationships/hyperlink" Target="#_msoanchor_4"/><Relationship Id="rId2" Type="http://schemas.openxmlformats.org/officeDocument/2006/relationships/notesSlide" Target="../notesSlides/notesSlide18.xml"/><Relationship Id="rId16" Type="http://schemas.openxmlformats.org/officeDocument/2006/relationships/hyperlink" Target="#_msoanchor_3"/><Relationship Id="rId20"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hyperlink" Target="#_ftnref1"/><Relationship Id="rId11" Type="http://schemas.openxmlformats.org/officeDocument/2006/relationships/hyperlink" Target="https://public.tableau.com/app/profile/public.health.wales.health.protection/viz/LaboratoryreportsofHEPATITISBinWales2019-2022/Dashboard2" TargetMode="External"/><Relationship Id="rId5" Type="http://schemas.openxmlformats.org/officeDocument/2006/relationships/image" Target="cid:image004.png@01DA25F9.49BA9520" TargetMode="External"/><Relationship Id="rId15" Type="http://schemas.openxmlformats.org/officeDocument/2006/relationships/hyperlink" Target="#_msoanchor_2"/><Relationship Id="rId23" Type="http://schemas.microsoft.com/office/2007/relationships/diagramDrawing" Target="../diagrams/drawing3.xml"/><Relationship Id="rId10" Type="http://schemas.openxmlformats.org/officeDocument/2006/relationships/hyperlink" Target="#_ftnref3"/><Relationship Id="rId19" Type="http://schemas.openxmlformats.org/officeDocument/2006/relationships/diagramData" Target="../diagrams/data3.xml"/><Relationship Id="rId4" Type="http://schemas.openxmlformats.org/officeDocument/2006/relationships/image" Target="../media/image44.png"/><Relationship Id="rId9" Type="http://schemas.openxmlformats.org/officeDocument/2006/relationships/hyperlink" Target="https://www.nomisweb.co.uk/query/construct/submit.asp?menuopt=201&amp;subcomp" TargetMode="External"/><Relationship Id="rId14" Type="http://schemas.openxmlformats.org/officeDocument/2006/relationships/hyperlink" Target="#_msoanchor_1"/><Relationship Id="rId22" Type="http://schemas.openxmlformats.org/officeDocument/2006/relationships/diagramColors" Target="../diagrams/colors3.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svg"/><Relationship Id="rId5" Type="http://schemas.openxmlformats.org/officeDocument/2006/relationships/image" Target="../media/image30.pn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4" cstate="print"/>
          <a:stretch>
            <a:fillRect/>
          </a:stretch>
        </p:blipFill>
        <p:spPr>
          <a:xfrm>
            <a:off x="0" y="-23838"/>
            <a:ext cx="20104099" cy="11308556"/>
          </a:xfrm>
          <a:prstGeom prst="rect">
            <a:avLst/>
          </a:prstGeom>
        </p:spPr>
      </p:pic>
      <p:sp>
        <p:nvSpPr>
          <p:cNvPr id="3" name="object 3"/>
          <p:cNvSpPr txBox="1">
            <a:spLocks noGrp="1"/>
          </p:cNvSpPr>
          <p:nvPr>
            <p:ph type="title"/>
          </p:nvPr>
        </p:nvSpPr>
        <p:spPr>
          <a:xfrm>
            <a:off x="1083254" y="2913120"/>
            <a:ext cx="18533745" cy="2492990"/>
          </a:xfrm>
          <a:prstGeom prst="rect">
            <a:avLst/>
          </a:prstGeom>
        </p:spPr>
        <p:txBody>
          <a:bodyPr vert="horz" wrap="square" lIns="0" tIns="15240" rIns="0" bIns="0" rtlCol="0">
            <a:spAutoFit/>
          </a:bodyPr>
          <a:lstStyle/>
          <a:p>
            <a:pPr marL="12700">
              <a:lnSpc>
                <a:spcPct val="100000"/>
              </a:lnSpc>
              <a:spcBef>
                <a:spcPts val="120"/>
              </a:spcBef>
            </a:pPr>
            <a:r>
              <a:rPr lang="en-GB" sz="8050" dirty="0">
                <a:solidFill>
                  <a:srgbClr val="FFFFFF"/>
                </a:solidFill>
              </a:rPr>
              <a:t>Re-audit of the management of hepatitis B in pregnancy</a:t>
            </a:r>
            <a:endParaRPr sz="8050" dirty="0"/>
          </a:p>
        </p:txBody>
      </p:sp>
      <p:sp>
        <p:nvSpPr>
          <p:cNvPr id="4" name="object 4"/>
          <p:cNvSpPr txBox="1"/>
          <p:nvPr/>
        </p:nvSpPr>
        <p:spPr>
          <a:xfrm>
            <a:off x="1222858" y="6698315"/>
            <a:ext cx="15495740" cy="3535583"/>
          </a:xfrm>
          <a:prstGeom prst="rect">
            <a:avLst/>
          </a:prstGeom>
        </p:spPr>
        <p:txBody>
          <a:bodyPr vert="horz" wrap="square" lIns="0" tIns="11430" rIns="0" bIns="0" rtlCol="0">
            <a:spAutoFit/>
          </a:bodyPr>
          <a:lstStyle/>
          <a:p>
            <a:pPr marL="12700" algn="l">
              <a:lnSpc>
                <a:spcPct val="100000"/>
              </a:lnSpc>
              <a:spcBef>
                <a:spcPts val="90"/>
              </a:spcBef>
            </a:pPr>
            <a:r>
              <a:rPr lang="en-GB" sz="3200" spc="-10" dirty="0">
                <a:solidFill>
                  <a:srgbClr val="FFFFFF"/>
                </a:solidFill>
                <a:latin typeface="Ubuntu-Light"/>
                <a:cs typeface="Ubuntu"/>
              </a:rPr>
              <a:t>18</a:t>
            </a:r>
            <a:r>
              <a:rPr lang="en-GB" sz="3200" spc="-10" baseline="30000" dirty="0">
                <a:solidFill>
                  <a:srgbClr val="FFFFFF"/>
                </a:solidFill>
                <a:latin typeface="Ubuntu-Light"/>
                <a:cs typeface="Ubuntu"/>
              </a:rPr>
              <a:t>th</a:t>
            </a:r>
            <a:r>
              <a:rPr lang="en-GB" sz="3200" spc="-10" dirty="0">
                <a:solidFill>
                  <a:srgbClr val="FFFFFF"/>
                </a:solidFill>
                <a:latin typeface="Ubuntu-Light"/>
                <a:cs typeface="Ubuntu"/>
              </a:rPr>
              <a:t> April 2024</a:t>
            </a:r>
          </a:p>
          <a:p>
            <a:pPr marL="12700" algn="l">
              <a:lnSpc>
                <a:spcPct val="100000"/>
              </a:lnSpc>
              <a:spcBef>
                <a:spcPts val="90"/>
              </a:spcBef>
            </a:pPr>
            <a:endParaRPr lang="en-GB" sz="3200" spc="-10" dirty="0">
              <a:solidFill>
                <a:srgbClr val="FFFFFF"/>
              </a:solidFill>
              <a:latin typeface="Ubuntu-Light"/>
              <a:cs typeface="Ubuntu"/>
            </a:endParaRPr>
          </a:p>
          <a:p>
            <a:pPr marL="12700" algn="l">
              <a:lnSpc>
                <a:spcPct val="100000"/>
              </a:lnSpc>
              <a:spcBef>
                <a:spcPts val="90"/>
              </a:spcBef>
            </a:pPr>
            <a:r>
              <a:rPr lang="en-GB" sz="3200" spc="-10" dirty="0">
                <a:solidFill>
                  <a:srgbClr val="FFFFFF"/>
                </a:solidFill>
                <a:latin typeface="Ubuntu-Light"/>
                <a:cs typeface="Ubuntu"/>
              </a:rPr>
              <a:t>Emily Clark (Specialty Registrar, PHW)</a:t>
            </a:r>
          </a:p>
          <a:p>
            <a:pPr marL="12700" algn="l">
              <a:lnSpc>
                <a:spcPct val="100000"/>
              </a:lnSpc>
              <a:spcBef>
                <a:spcPts val="90"/>
              </a:spcBef>
            </a:pPr>
            <a:r>
              <a:rPr lang="en-GB" sz="3200" b="1" spc="-10" dirty="0">
                <a:solidFill>
                  <a:srgbClr val="FFFFFF"/>
                </a:solidFill>
                <a:latin typeface="Ubuntu-Light"/>
                <a:cs typeface="Ubuntu"/>
              </a:rPr>
              <a:t>Susannah Froude </a:t>
            </a:r>
            <a:r>
              <a:rPr lang="en-GB" sz="3200" spc="-10" dirty="0">
                <a:solidFill>
                  <a:srgbClr val="FFFFFF"/>
                </a:solidFill>
                <a:latin typeface="Ubuntu-Light"/>
                <a:cs typeface="Ubuntu"/>
              </a:rPr>
              <a:t>(Consultant Virologist, PHW) </a:t>
            </a:r>
          </a:p>
          <a:p>
            <a:pPr marL="12700" algn="l">
              <a:lnSpc>
                <a:spcPct val="100000"/>
              </a:lnSpc>
              <a:spcBef>
                <a:spcPts val="90"/>
              </a:spcBef>
            </a:pPr>
            <a:r>
              <a:rPr lang="en-GB" sz="3200" spc="-10" dirty="0">
                <a:solidFill>
                  <a:srgbClr val="FFFFFF"/>
                </a:solidFill>
                <a:latin typeface="Ubuntu-Light"/>
                <a:cs typeface="Ubuntu"/>
              </a:rPr>
              <a:t>Vanessa Taylor (Specialty Registrar, PHW) </a:t>
            </a:r>
          </a:p>
          <a:p>
            <a:pPr marL="12700" algn="l">
              <a:lnSpc>
                <a:spcPct val="100000"/>
              </a:lnSpc>
              <a:spcBef>
                <a:spcPts val="90"/>
              </a:spcBef>
            </a:pPr>
            <a:r>
              <a:rPr lang="en-GB" sz="3200" spc="-10" dirty="0">
                <a:solidFill>
                  <a:srgbClr val="FFFFFF"/>
                </a:solidFill>
                <a:latin typeface="Ubuntu-Light"/>
                <a:cs typeface="Ubuntu"/>
              </a:rPr>
              <a:t>James Crocker (Senior Health Protection Nurse, PHW)</a:t>
            </a:r>
          </a:p>
          <a:p>
            <a:pPr marL="12700" algn="l">
              <a:lnSpc>
                <a:spcPct val="100000"/>
              </a:lnSpc>
              <a:spcBef>
                <a:spcPts val="90"/>
              </a:spcBef>
            </a:pPr>
            <a:r>
              <a:rPr lang="en-GB" sz="3200" spc="-10" dirty="0">
                <a:solidFill>
                  <a:srgbClr val="FFFFFF"/>
                </a:solidFill>
                <a:latin typeface="Ubuntu-Light"/>
                <a:cs typeface="Ubuntu"/>
              </a:rPr>
              <a:t>Kindry Williams (Antenatal Screening Wales, PHW)</a:t>
            </a:r>
            <a:endParaRPr sz="1100" dirty="0">
              <a:latin typeface="Ubuntu"/>
              <a:cs typeface="Ubuntu"/>
            </a:endParaRPr>
          </a:p>
        </p:txBody>
      </p:sp>
      <p:grpSp>
        <p:nvGrpSpPr>
          <p:cNvPr id="5" name="object 5"/>
          <p:cNvGrpSpPr/>
          <p:nvPr/>
        </p:nvGrpSpPr>
        <p:grpSpPr>
          <a:xfrm>
            <a:off x="785316" y="1047096"/>
            <a:ext cx="18533745" cy="9481820"/>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a:p>
          </p:txBody>
        </p:sp>
        <p:pic>
          <p:nvPicPr>
            <p:cNvPr id="7" name="object 7"/>
            <p:cNvPicPr/>
            <p:nvPr/>
          </p:nvPicPr>
          <p:blipFill>
            <a:blip r:embed="rId5"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a:p>
          </p:txBody>
        </p:sp>
        <p:pic>
          <p:nvPicPr>
            <p:cNvPr id="9" name="object 9"/>
            <p:cNvPicPr/>
            <p:nvPr/>
          </p:nvPicPr>
          <p:blipFill>
            <a:blip r:embed="rId6" cstate="print"/>
            <a:stretch>
              <a:fillRect/>
            </a:stretch>
          </p:blipFill>
          <p:spPr>
            <a:xfrm>
              <a:off x="3350149" y="1210530"/>
              <a:ext cx="173361" cy="99976"/>
            </a:xfrm>
            <a:prstGeom prst="rect">
              <a:avLst/>
            </a:prstGeom>
          </p:spPr>
        </p:pic>
        <p:pic>
          <p:nvPicPr>
            <p:cNvPr id="10" name="object 10"/>
            <p:cNvPicPr/>
            <p:nvPr/>
          </p:nvPicPr>
          <p:blipFill>
            <a:blip r:embed="rId7" cstate="print"/>
            <a:stretch>
              <a:fillRect/>
            </a:stretch>
          </p:blipFill>
          <p:spPr>
            <a:xfrm>
              <a:off x="3543745" y="1167852"/>
              <a:ext cx="292419" cy="181967"/>
            </a:xfrm>
            <a:prstGeom prst="rect">
              <a:avLst/>
            </a:prstGeom>
          </p:spPr>
        </p:pic>
        <p:pic>
          <p:nvPicPr>
            <p:cNvPr id="11" name="object 11"/>
            <p:cNvPicPr/>
            <p:nvPr/>
          </p:nvPicPr>
          <p:blipFill>
            <a:blip r:embed="rId8" cstate="print"/>
            <a:stretch>
              <a:fillRect/>
            </a:stretch>
          </p:blipFill>
          <p:spPr>
            <a:xfrm>
              <a:off x="3913120" y="1167852"/>
              <a:ext cx="297474" cy="181967"/>
            </a:xfrm>
            <a:prstGeom prst="rect">
              <a:avLst/>
            </a:prstGeom>
          </p:spPr>
        </p:pic>
        <p:pic>
          <p:nvPicPr>
            <p:cNvPr id="12" name="object 12"/>
            <p:cNvPicPr/>
            <p:nvPr/>
          </p:nvPicPr>
          <p:blipFill>
            <a:blip r:embed="rId9" cstate="print"/>
            <a:stretch>
              <a:fillRect/>
            </a:stretch>
          </p:blipFill>
          <p:spPr>
            <a:xfrm>
              <a:off x="4234183" y="1167861"/>
              <a:ext cx="309286" cy="142644"/>
            </a:xfrm>
            <a:prstGeom prst="rect">
              <a:avLst/>
            </a:prstGeom>
          </p:spPr>
        </p:pic>
        <p:pic>
          <p:nvPicPr>
            <p:cNvPr id="13" name="object 13"/>
            <p:cNvPicPr/>
            <p:nvPr/>
          </p:nvPicPr>
          <p:blipFill>
            <a:blip r:embed="rId10" cstate="print"/>
            <a:stretch>
              <a:fillRect/>
            </a:stretch>
          </p:blipFill>
          <p:spPr>
            <a:xfrm>
              <a:off x="4567055" y="1167861"/>
              <a:ext cx="90803" cy="142634"/>
            </a:xfrm>
            <a:prstGeom prst="rect">
              <a:avLst/>
            </a:prstGeom>
          </p:spPr>
        </p:pic>
        <p:pic>
          <p:nvPicPr>
            <p:cNvPr id="14" name="object 14"/>
            <p:cNvPicPr/>
            <p:nvPr/>
          </p:nvPicPr>
          <p:blipFill>
            <a:blip r:embed="rId11"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a:p>
          </p:txBody>
        </p:sp>
        <p:pic>
          <p:nvPicPr>
            <p:cNvPr id="16" name="object 16"/>
            <p:cNvPicPr/>
            <p:nvPr/>
          </p:nvPicPr>
          <p:blipFill>
            <a:blip r:embed="rId12"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a:p>
          </p:txBody>
        </p:sp>
        <p:pic>
          <p:nvPicPr>
            <p:cNvPr id="18" name="object 18"/>
            <p:cNvPicPr/>
            <p:nvPr/>
          </p:nvPicPr>
          <p:blipFill>
            <a:blip r:embed="rId13" cstate="print"/>
            <a:stretch>
              <a:fillRect/>
            </a:stretch>
          </p:blipFill>
          <p:spPr>
            <a:xfrm>
              <a:off x="3751730" y="1437448"/>
              <a:ext cx="84426" cy="97714"/>
            </a:xfrm>
            <a:prstGeom prst="rect">
              <a:avLst/>
            </a:prstGeom>
          </p:spPr>
        </p:pic>
        <p:pic>
          <p:nvPicPr>
            <p:cNvPr id="19" name="object 19"/>
            <p:cNvPicPr/>
            <p:nvPr/>
          </p:nvPicPr>
          <p:blipFill>
            <a:blip r:embed="rId14" cstate="print"/>
            <a:stretch>
              <a:fillRect/>
            </a:stretch>
          </p:blipFill>
          <p:spPr>
            <a:xfrm>
              <a:off x="3305019" y="1689841"/>
              <a:ext cx="83306" cy="130655"/>
            </a:xfrm>
            <a:prstGeom prst="rect">
              <a:avLst/>
            </a:prstGeom>
          </p:spPr>
        </p:pic>
        <p:pic>
          <p:nvPicPr>
            <p:cNvPr id="20" name="object 20"/>
            <p:cNvPicPr/>
            <p:nvPr/>
          </p:nvPicPr>
          <p:blipFill>
            <a:blip r:embed="rId15" cstate="print"/>
            <a:stretch>
              <a:fillRect/>
            </a:stretch>
          </p:blipFill>
          <p:spPr>
            <a:xfrm>
              <a:off x="3408561" y="1725012"/>
              <a:ext cx="84426" cy="97724"/>
            </a:xfrm>
            <a:prstGeom prst="rect">
              <a:avLst/>
            </a:prstGeom>
          </p:spPr>
        </p:pic>
        <p:pic>
          <p:nvPicPr>
            <p:cNvPr id="21" name="object 21"/>
            <p:cNvPicPr/>
            <p:nvPr/>
          </p:nvPicPr>
          <p:blipFill>
            <a:blip r:embed="rId16"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a:p>
          </p:txBody>
        </p:sp>
        <p:pic>
          <p:nvPicPr>
            <p:cNvPr id="23" name="object 23"/>
            <p:cNvPicPr/>
            <p:nvPr/>
          </p:nvPicPr>
          <p:blipFill>
            <a:blip r:embed="rId17"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a:p>
          </p:txBody>
        </p:sp>
        <p:pic>
          <p:nvPicPr>
            <p:cNvPr id="25" name="object 25"/>
            <p:cNvPicPr/>
            <p:nvPr/>
          </p:nvPicPr>
          <p:blipFill>
            <a:blip r:embed="rId18"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a:p>
          </p:txBody>
        </p:sp>
        <p:pic>
          <p:nvPicPr>
            <p:cNvPr id="27" name="object 27"/>
            <p:cNvPicPr/>
            <p:nvPr/>
          </p:nvPicPr>
          <p:blipFill>
            <a:blip r:embed="rId19" cstate="print"/>
            <a:stretch>
              <a:fillRect/>
            </a:stretch>
          </p:blipFill>
          <p:spPr>
            <a:xfrm>
              <a:off x="4344838" y="1680097"/>
              <a:ext cx="84416" cy="140404"/>
            </a:xfrm>
            <a:prstGeom prst="rect">
              <a:avLst/>
            </a:prstGeom>
          </p:spPr>
        </p:pic>
        <p:pic>
          <p:nvPicPr>
            <p:cNvPr id="28" name="object 28"/>
            <p:cNvPicPr/>
            <p:nvPr/>
          </p:nvPicPr>
          <p:blipFill>
            <a:blip r:embed="rId20"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a:p>
          </p:txBody>
        </p:sp>
        <p:pic>
          <p:nvPicPr>
            <p:cNvPr id="30" name="object 30"/>
            <p:cNvPicPr/>
            <p:nvPr/>
          </p:nvPicPr>
          <p:blipFill>
            <a:blip r:embed="rId21"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a:p>
          </p:txBody>
        </p:sp>
      </p:grpSp>
      <p:pic>
        <p:nvPicPr>
          <p:cNvPr id="32" name="Picture 3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3557842" y="9084459"/>
            <a:ext cx="5761219" cy="1438781"/>
          </a:xfrm>
          <a:prstGeom prst="rect">
            <a:avLst/>
          </a:prstGeom>
        </p:spPr>
      </p:pic>
      <p:sp>
        <p:nvSpPr>
          <p:cNvPr id="35" name="object 3">
            <a:extLst>
              <a:ext uri="{FF2B5EF4-FFF2-40B4-BE49-F238E27FC236}">
                <a16:creationId xmlns:a16="http://schemas.microsoft.com/office/drawing/2014/main" id="{D6DFB9EE-29E7-4A47-1FE7-03DF5069B7D4}"/>
              </a:ext>
            </a:extLst>
          </p:cNvPr>
          <p:cNvSpPr txBox="1">
            <a:spLocks/>
          </p:cNvSpPr>
          <p:nvPr/>
        </p:nvSpPr>
        <p:spPr>
          <a:xfrm>
            <a:off x="1083254" y="2913120"/>
            <a:ext cx="18533745" cy="3731791"/>
          </a:xfrm>
          <a:prstGeom prst="rect">
            <a:avLst/>
          </a:prstGeom>
        </p:spPr>
        <p:txBody>
          <a:bodyPr vert="horz" wrap="square" lIns="0" tIns="15240" rIns="0" bIns="0" rtlCol="0">
            <a:spAutoFit/>
          </a:bodyPr>
          <a:lstStyle>
            <a:lvl1pPr eaLnBrk="1" hangingPunct="1">
              <a:defRPr sz="6000" b="1" i="0">
                <a:solidFill>
                  <a:srgbClr val="315083"/>
                </a:solidFill>
                <a:latin typeface="Ubuntu"/>
                <a:ea typeface="+mj-ea"/>
                <a:cs typeface="Ubuntu"/>
              </a:defRPr>
            </a:lvl1pPr>
          </a:lstStyle>
          <a:p>
            <a:pPr marL="12700">
              <a:spcBef>
                <a:spcPts val="120"/>
              </a:spcBef>
            </a:pPr>
            <a:r>
              <a:rPr lang="en-GB" sz="8050">
                <a:solidFill>
                  <a:srgbClr val="FFFFFF"/>
                </a:solidFill>
              </a:rPr>
              <a:t>Re-audit of the management of hepatitis B in pregnancy and the neonatal period </a:t>
            </a:r>
            <a:endParaRPr lang="en-GB" sz="805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17200314" cy="923330"/>
          </a:xfrm>
        </p:spPr>
        <p:txBody>
          <a:bodyPr/>
          <a:lstStyle/>
          <a:p>
            <a:r>
              <a:rPr lang="en-GB" dirty="0"/>
              <a:t>Re-Audit: Aims </a:t>
            </a:r>
          </a:p>
        </p:txBody>
      </p:sp>
      <p:sp>
        <p:nvSpPr>
          <p:cNvPr id="3" name="Content Placeholder 2"/>
          <p:cNvSpPr>
            <a:spLocks noGrp="1"/>
          </p:cNvSpPr>
          <p:nvPr>
            <p:ph idx="1"/>
          </p:nvPr>
        </p:nvSpPr>
        <p:spPr>
          <a:xfrm>
            <a:off x="761003" y="3062387"/>
            <a:ext cx="18064410" cy="6093976"/>
          </a:xfrm>
        </p:spPr>
        <p:txBody>
          <a:bodyPr/>
          <a:lstStyle/>
          <a:p>
            <a:pPr marL="571500" indent="-571500">
              <a:buFont typeface="Arial" panose="020B0604020202020204" pitchFamily="34" charset="0"/>
              <a:buChar char="•"/>
            </a:pPr>
            <a:endParaRPr lang="en-GB" sz="3600" dirty="0">
              <a:solidFill>
                <a:schemeClr val="tx1"/>
              </a:solidFill>
              <a:latin typeface="+mn-lt"/>
            </a:endParaRPr>
          </a:p>
          <a:p>
            <a:r>
              <a:rPr lang="en-GB" sz="3600" dirty="0">
                <a:solidFill>
                  <a:schemeClr val="tx1"/>
                </a:solidFill>
                <a:latin typeface="+mn-lt"/>
              </a:rPr>
              <a:t>Multi-professional collaboration to audit the pathway: </a:t>
            </a:r>
          </a:p>
          <a:p>
            <a:pPr marL="571500" indent="-571500">
              <a:buFont typeface="Arial" panose="020B0604020202020204" pitchFamily="34" charset="0"/>
              <a:buChar char="•"/>
            </a:pPr>
            <a:endParaRPr lang="en-GB" sz="3600" dirty="0">
              <a:solidFill>
                <a:schemeClr val="tx1"/>
              </a:solidFill>
              <a:latin typeface="+mn-lt"/>
            </a:endParaRPr>
          </a:p>
          <a:p>
            <a:pPr lvl="4"/>
            <a:r>
              <a:rPr lang="en-GB" sz="3600" dirty="0">
                <a:solidFill>
                  <a:schemeClr val="tx1"/>
                </a:solidFill>
                <a:latin typeface="+mn-lt"/>
              </a:rPr>
              <a:t>Antenatal screening during pregnancy </a:t>
            </a:r>
          </a:p>
          <a:p>
            <a:pPr lvl="4"/>
            <a:endParaRPr lang="en-GB" sz="3600" dirty="0">
              <a:solidFill>
                <a:schemeClr val="tx1"/>
              </a:solidFill>
              <a:latin typeface="+mn-lt"/>
            </a:endParaRPr>
          </a:p>
          <a:p>
            <a:pPr lvl="4"/>
            <a:endParaRPr lang="en-GB" sz="3600" dirty="0">
              <a:solidFill>
                <a:schemeClr val="tx1"/>
              </a:solidFill>
              <a:latin typeface="+mn-lt"/>
            </a:endParaRPr>
          </a:p>
          <a:p>
            <a:pPr lvl="4"/>
            <a:r>
              <a:rPr lang="en-GB" sz="3600" dirty="0">
                <a:solidFill>
                  <a:schemeClr val="tx1"/>
                </a:solidFill>
                <a:latin typeface="+mn-lt"/>
              </a:rPr>
              <a:t>Post-exposure prophylaxis of neonates </a:t>
            </a:r>
          </a:p>
          <a:p>
            <a:pPr lvl="4"/>
            <a:endParaRPr lang="en-GB" sz="3600" dirty="0">
              <a:solidFill>
                <a:schemeClr val="tx1"/>
              </a:solidFill>
              <a:latin typeface="+mn-lt"/>
            </a:endParaRPr>
          </a:p>
          <a:p>
            <a:pPr lvl="4"/>
            <a:endParaRPr lang="en-GB" sz="3600" dirty="0">
              <a:solidFill>
                <a:schemeClr val="tx1"/>
              </a:solidFill>
              <a:latin typeface="+mn-lt"/>
            </a:endParaRPr>
          </a:p>
          <a:p>
            <a:pPr lvl="4"/>
            <a:r>
              <a:rPr lang="en-GB" sz="3600" dirty="0">
                <a:solidFill>
                  <a:schemeClr val="tx1"/>
                </a:solidFill>
                <a:latin typeface="+mn-lt"/>
              </a:rPr>
              <a:t>Assessment of outcome: </a:t>
            </a:r>
            <a:r>
              <a:rPr lang="en-GB" sz="3600" b="1" dirty="0">
                <a:solidFill>
                  <a:schemeClr val="tx1"/>
                </a:solidFill>
                <a:latin typeface="+mn-lt"/>
              </a:rPr>
              <a:t>was mother to child transmission of hepatitis B successful? </a:t>
            </a:r>
          </a:p>
          <a:p>
            <a:pPr marL="571500" indent="-571500">
              <a:buFont typeface="Arial" panose="020B0604020202020204" pitchFamily="34" charset="0"/>
              <a:buChar char="•"/>
            </a:pPr>
            <a:endParaRPr lang="en-GB" sz="3600" dirty="0">
              <a:solidFill>
                <a:schemeClr val="tx1"/>
              </a:solidFill>
              <a:latin typeface="+mn-lt"/>
            </a:endParaRPr>
          </a:p>
        </p:txBody>
      </p:sp>
      <p:pic>
        <p:nvPicPr>
          <p:cNvPr id="5" name="Graphic 4" descr="Pregnant lady with solid fill">
            <a:extLst>
              <a:ext uri="{FF2B5EF4-FFF2-40B4-BE49-F238E27FC236}">
                <a16:creationId xmlns:a16="http://schemas.microsoft.com/office/drawing/2014/main" id="{8BBF2FA4-A392-32D5-485B-730B7A78B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2474" y="4318780"/>
            <a:ext cx="1411565" cy="1411565"/>
          </a:xfrm>
          <a:prstGeom prst="rect">
            <a:avLst/>
          </a:prstGeom>
        </p:spPr>
      </p:pic>
      <p:pic>
        <p:nvPicPr>
          <p:cNvPr id="7" name="Graphic 6" descr="Stork Baby with solid fill">
            <a:extLst>
              <a:ext uri="{FF2B5EF4-FFF2-40B4-BE49-F238E27FC236}">
                <a16:creationId xmlns:a16="http://schemas.microsoft.com/office/drawing/2014/main" id="{3AC14919-AA0D-555A-13F9-672E2954657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8030" y="6230739"/>
            <a:ext cx="1386009" cy="1386009"/>
          </a:xfrm>
          <a:prstGeom prst="rect">
            <a:avLst/>
          </a:prstGeom>
        </p:spPr>
      </p:pic>
      <p:pic>
        <p:nvPicPr>
          <p:cNvPr id="9" name="Graphic 8" descr="Covid-19 with solid fill">
            <a:extLst>
              <a:ext uri="{FF2B5EF4-FFF2-40B4-BE49-F238E27FC236}">
                <a16:creationId xmlns:a16="http://schemas.microsoft.com/office/drawing/2014/main" id="{B650E982-3683-53DC-B45F-1E6D99FD200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77035" y="7877494"/>
            <a:ext cx="914400" cy="914400"/>
          </a:xfrm>
          <a:prstGeom prst="rect">
            <a:avLst/>
          </a:prstGeom>
        </p:spPr>
      </p:pic>
      <p:pic>
        <p:nvPicPr>
          <p:cNvPr id="11" name="Graphic 10" descr="No sign with solid fill">
            <a:extLst>
              <a:ext uri="{FF2B5EF4-FFF2-40B4-BE49-F238E27FC236}">
                <a16:creationId xmlns:a16="http://schemas.microsoft.com/office/drawing/2014/main" id="{9D2D72DF-0F8A-8DBB-6D19-36FD506295C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3033" y="7403492"/>
            <a:ext cx="1862403" cy="1862403"/>
          </a:xfrm>
          <a:prstGeom prst="rect">
            <a:avLst/>
          </a:prstGeom>
        </p:spPr>
      </p:pic>
    </p:spTree>
    <p:extLst>
      <p:ext uri="{BB962C8B-B14F-4D97-AF65-F5344CB8AC3E}">
        <p14:creationId xmlns:p14="http://schemas.microsoft.com/office/powerpoint/2010/main" val="3387416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17200314" cy="923330"/>
          </a:xfrm>
        </p:spPr>
        <p:txBody>
          <a:bodyPr/>
          <a:lstStyle/>
          <a:p>
            <a:r>
              <a:rPr lang="en-GB" dirty="0"/>
              <a:t>Re-Audit: Methods</a:t>
            </a:r>
          </a:p>
        </p:txBody>
      </p:sp>
      <p:sp>
        <p:nvSpPr>
          <p:cNvPr id="3" name="Content Placeholder 2"/>
          <p:cNvSpPr>
            <a:spLocks noGrp="1"/>
          </p:cNvSpPr>
          <p:nvPr>
            <p:ph idx="1"/>
          </p:nvPr>
        </p:nvSpPr>
        <p:spPr>
          <a:xfrm>
            <a:off x="761003" y="3278411"/>
            <a:ext cx="18064410" cy="6093976"/>
          </a:xfrm>
        </p:spPr>
        <p:txBody>
          <a:bodyPr/>
          <a:lstStyle/>
          <a:p>
            <a:pPr marL="571500" indent="-571500">
              <a:buFont typeface="Arial" panose="020B0604020202020204" pitchFamily="34" charset="0"/>
              <a:buChar char="•"/>
            </a:pPr>
            <a:r>
              <a:rPr lang="en-GB" sz="3600" dirty="0">
                <a:solidFill>
                  <a:schemeClr val="tx1"/>
                </a:solidFill>
                <a:latin typeface="+mn-lt"/>
              </a:rPr>
              <a:t>Retrospective audit of clinical practice against the guidelines</a:t>
            </a:r>
          </a:p>
          <a:p>
            <a:pPr marL="571500" indent="-571500">
              <a:buFont typeface="Arial" panose="020B0604020202020204" pitchFamily="34" charset="0"/>
              <a:buChar char="•"/>
            </a:pPr>
            <a:endParaRPr lang="en-GB" sz="3600" dirty="0">
              <a:solidFill>
                <a:schemeClr val="tx1"/>
              </a:solidFill>
              <a:latin typeface="+mn-lt"/>
            </a:endParaRPr>
          </a:p>
          <a:p>
            <a:pPr marL="571500" indent="-571500">
              <a:buFont typeface="Arial" panose="020B0604020202020204" pitchFamily="34" charset="0"/>
              <a:buChar char="•"/>
            </a:pPr>
            <a:r>
              <a:rPr lang="en-GB" sz="3600" dirty="0">
                <a:solidFill>
                  <a:schemeClr val="tx1"/>
                </a:solidFill>
                <a:latin typeface="+mn-lt"/>
              </a:rPr>
              <a:t>All positive or reactive hepatitis B Surface Antigen test (</a:t>
            </a:r>
            <a:r>
              <a:rPr lang="en-GB" sz="3600" dirty="0" err="1">
                <a:solidFill>
                  <a:schemeClr val="tx1"/>
                </a:solidFill>
                <a:latin typeface="+mn-lt"/>
              </a:rPr>
              <a:t>HBsAG</a:t>
            </a:r>
            <a:r>
              <a:rPr lang="en-GB" sz="3600" dirty="0">
                <a:solidFill>
                  <a:schemeClr val="tx1"/>
                </a:solidFill>
                <a:latin typeface="+mn-lt"/>
              </a:rPr>
              <a:t>) reported from C&amp;V Virology laboratory, ABMUHB Virology lab, CTMUHB Virology laboratory for the time period Jan 1 2021-December 31 2021</a:t>
            </a:r>
          </a:p>
          <a:p>
            <a:pPr marL="571500" indent="-571500">
              <a:buFont typeface="Arial" panose="020B0604020202020204" pitchFamily="34" charset="0"/>
              <a:buChar char="•"/>
            </a:pPr>
            <a:endParaRPr lang="en-GB" sz="3600" dirty="0">
              <a:solidFill>
                <a:schemeClr val="tx1"/>
              </a:solidFill>
              <a:latin typeface="+mn-lt"/>
            </a:endParaRPr>
          </a:p>
          <a:p>
            <a:pPr marL="571500" indent="-571500">
              <a:buFont typeface="Arial" panose="020B0604020202020204" pitchFamily="34" charset="0"/>
              <a:buChar char="•"/>
            </a:pPr>
            <a:r>
              <a:rPr lang="en-GB" sz="3600" dirty="0">
                <a:solidFill>
                  <a:schemeClr val="tx1"/>
                </a:solidFill>
                <a:latin typeface="+mn-lt"/>
              </a:rPr>
              <a:t>This time frame will enable audit of:</a:t>
            </a:r>
          </a:p>
          <a:p>
            <a:pPr marL="914400" lvl="1" indent="-457200">
              <a:buFont typeface="Arial" panose="020B0604020202020204" pitchFamily="34" charset="0"/>
              <a:buChar char="•"/>
            </a:pPr>
            <a:r>
              <a:rPr lang="en-GB" sz="3600" dirty="0">
                <a:solidFill>
                  <a:schemeClr val="tx1"/>
                </a:solidFill>
                <a:latin typeface="+mn-lt"/>
              </a:rPr>
              <a:t>management of the pregnancy </a:t>
            </a:r>
          </a:p>
          <a:p>
            <a:pPr marL="914400" lvl="1" indent="-457200">
              <a:buFont typeface="Arial" panose="020B0604020202020204" pitchFamily="34" charset="0"/>
              <a:buChar char="•"/>
            </a:pPr>
            <a:r>
              <a:rPr lang="en-GB" sz="3600" dirty="0">
                <a:solidFill>
                  <a:schemeClr val="tx1"/>
                </a:solidFill>
                <a:latin typeface="+mn-lt"/>
              </a:rPr>
              <a:t>early neonatal management</a:t>
            </a:r>
          </a:p>
          <a:p>
            <a:pPr marL="914400" lvl="1" indent="-457200">
              <a:buFont typeface="Arial" panose="020B0604020202020204" pitchFamily="34" charset="0"/>
              <a:buChar char="•"/>
            </a:pPr>
            <a:r>
              <a:rPr lang="en-GB" sz="3600" dirty="0">
                <a:solidFill>
                  <a:schemeClr val="tx1"/>
                </a:solidFill>
                <a:latin typeface="+mn-lt"/>
              </a:rPr>
              <a:t>late neonatal and infant management </a:t>
            </a:r>
            <a:r>
              <a:rPr lang="en-GB" sz="3600" dirty="0" err="1">
                <a:solidFill>
                  <a:schemeClr val="tx1"/>
                </a:solidFill>
                <a:latin typeface="+mn-lt"/>
              </a:rPr>
              <a:t>ie</a:t>
            </a:r>
            <a:r>
              <a:rPr lang="en-GB" sz="3600" dirty="0">
                <a:solidFill>
                  <a:schemeClr val="tx1"/>
                </a:solidFill>
                <a:latin typeface="+mn-lt"/>
              </a:rPr>
              <a:t> the pregnancy from early antenatal testing 10 weeks of pregnancy to the baby undergoing testing when they are 12-13 months of age.</a:t>
            </a:r>
          </a:p>
        </p:txBody>
      </p:sp>
    </p:spTree>
    <p:extLst>
      <p:ext uri="{BB962C8B-B14F-4D97-AF65-F5344CB8AC3E}">
        <p14:creationId xmlns:p14="http://schemas.microsoft.com/office/powerpoint/2010/main" val="2459229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1094" y="3278411"/>
            <a:ext cx="17713967" cy="1846659"/>
          </a:xfrm>
        </p:spPr>
        <p:txBody>
          <a:bodyPr/>
          <a:lstStyle/>
          <a:p>
            <a:r>
              <a:rPr lang="en-GB" b="1" dirty="0">
                <a:solidFill>
                  <a:schemeClr val="bg1"/>
                </a:solidFill>
              </a:rPr>
              <a:t>Identification of Hepatitis B positive women</a:t>
            </a:r>
            <a:br>
              <a:rPr lang="en-GB" dirty="0">
                <a:solidFill>
                  <a:schemeClr val="bg1"/>
                </a:solidFill>
              </a:rPr>
            </a:br>
            <a:endParaRPr lang="en-GB" dirty="0">
              <a:solidFill>
                <a:schemeClr val="bg1"/>
              </a:solidFill>
            </a:endParaRPr>
          </a:p>
        </p:txBody>
      </p:sp>
      <p:pic>
        <p:nvPicPr>
          <p:cNvPr id="3" name="Graphic 2" descr="Pregnant lady with solid fill">
            <a:extLst>
              <a:ext uri="{FF2B5EF4-FFF2-40B4-BE49-F238E27FC236}">
                <a16:creationId xmlns:a16="http://schemas.microsoft.com/office/drawing/2014/main" id="{E3B5994B-D707-8FF5-5963-9BB791D4C0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3785" y="3278411"/>
            <a:ext cx="1411565" cy="1411565"/>
          </a:xfrm>
          <a:prstGeom prst="rect">
            <a:avLst/>
          </a:prstGeom>
        </p:spPr>
      </p:pic>
    </p:spTree>
    <p:extLst>
      <p:ext uri="{BB962C8B-B14F-4D97-AF65-F5344CB8AC3E}">
        <p14:creationId xmlns:p14="http://schemas.microsoft.com/office/powerpoint/2010/main" val="4070149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E85E6E-DCC0-6228-1BEA-0761DA448C8F}"/>
              </a:ext>
            </a:extLst>
          </p:cNvPr>
          <p:cNvSpPr/>
          <p:nvPr/>
        </p:nvSpPr>
        <p:spPr>
          <a:xfrm>
            <a:off x="0" y="9773647"/>
            <a:ext cx="20104100" cy="15696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EF95A8A-D12A-B8B7-7B32-CB548D3841E1}"/>
              </a:ext>
            </a:extLst>
          </p:cNvPr>
          <p:cNvSpPr>
            <a:spLocks noGrp="1"/>
          </p:cNvSpPr>
          <p:nvPr>
            <p:ph type="title"/>
          </p:nvPr>
        </p:nvSpPr>
        <p:spPr>
          <a:xfrm>
            <a:off x="772616" y="1847178"/>
            <a:ext cx="16840274" cy="2769989"/>
          </a:xfrm>
        </p:spPr>
        <p:txBody>
          <a:bodyPr/>
          <a:lstStyle/>
          <a:p>
            <a:r>
              <a:rPr lang="en-GB" dirty="0"/>
              <a:t>Identification of Hepatitis B positive women </a:t>
            </a:r>
          </a:p>
        </p:txBody>
      </p:sp>
      <p:graphicFrame>
        <p:nvGraphicFramePr>
          <p:cNvPr id="5" name="Content Placeholder 4">
            <a:extLst>
              <a:ext uri="{FF2B5EF4-FFF2-40B4-BE49-F238E27FC236}">
                <a16:creationId xmlns:a16="http://schemas.microsoft.com/office/drawing/2014/main" id="{009CF1EC-2984-FE42-2FCF-6DD7BEF1B971}"/>
              </a:ext>
            </a:extLst>
          </p:cNvPr>
          <p:cNvGraphicFramePr>
            <a:graphicFrameLocks noGrp="1"/>
          </p:cNvGraphicFramePr>
          <p:nvPr>
            <p:ph sz="half" idx="3"/>
            <p:extLst>
              <p:ext uri="{D42A27DB-BD31-4B8C-83A1-F6EECF244321}">
                <p14:modId xmlns:p14="http://schemas.microsoft.com/office/powerpoint/2010/main" val="1185185834"/>
              </p:ext>
            </p:extLst>
          </p:nvPr>
        </p:nvGraphicFramePr>
        <p:xfrm>
          <a:off x="772616" y="3134395"/>
          <a:ext cx="18326597" cy="6930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B1321A51-D7C3-DE03-5374-A9F0704EAF24}"/>
              </a:ext>
            </a:extLst>
          </p:cNvPr>
          <p:cNvSpPr txBox="1"/>
          <p:nvPr/>
        </p:nvSpPr>
        <p:spPr>
          <a:xfrm>
            <a:off x="5731570" y="10444384"/>
            <a:ext cx="9289032" cy="830997"/>
          </a:xfrm>
          <a:prstGeom prst="rect">
            <a:avLst/>
          </a:prstGeom>
          <a:noFill/>
        </p:spPr>
        <p:txBody>
          <a:bodyPr wrap="square" rtlCol="0">
            <a:spAutoFit/>
          </a:bodyPr>
          <a:lstStyle/>
          <a:p>
            <a:r>
              <a:rPr lang="en-GB" sz="2400" dirty="0">
                <a:latin typeface="+mj-lt"/>
              </a:rPr>
              <a:t>Midwives informed: 7/7 (100%) </a:t>
            </a:r>
          </a:p>
          <a:p>
            <a:r>
              <a:rPr lang="en-GB" sz="2400" dirty="0">
                <a:latin typeface="+mj-lt"/>
              </a:rPr>
              <a:t>Midwives contacted within one working day: 2/7 (29%) </a:t>
            </a:r>
          </a:p>
        </p:txBody>
      </p:sp>
      <p:sp>
        <p:nvSpPr>
          <p:cNvPr id="4" name="TextBox 3">
            <a:extLst>
              <a:ext uri="{FF2B5EF4-FFF2-40B4-BE49-F238E27FC236}">
                <a16:creationId xmlns:a16="http://schemas.microsoft.com/office/drawing/2014/main" id="{8B8A8490-3024-4A67-845D-F97EA53284AD}"/>
              </a:ext>
            </a:extLst>
          </p:cNvPr>
          <p:cNvSpPr txBox="1"/>
          <p:nvPr/>
        </p:nvSpPr>
        <p:spPr>
          <a:xfrm>
            <a:off x="258962" y="7880804"/>
            <a:ext cx="4824536" cy="1569660"/>
          </a:xfrm>
          <a:prstGeom prst="rect">
            <a:avLst/>
          </a:prstGeom>
          <a:noFill/>
        </p:spPr>
        <p:txBody>
          <a:bodyPr wrap="square" rtlCol="0">
            <a:spAutoFit/>
          </a:bodyPr>
          <a:lstStyle/>
          <a:p>
            <a:r>
              <a:rPr lang="en-GB" sz="2400" b="1" dirty="0">
                <a:latin typeface="+mj-lt"/>
              </a:rPr>
              <a:t>Test requesting: </a:t>
            </a:r>
          </a:p>
          <a:p>
            <a:r>
              <a:rPr lang="en-GB" sz="2400" dirty="0">
                <a:latin typeface="+mj-lt"/>
              </a:rPr>
              <a:t>Patient demographics: 100% (100%)</a:t>
            </a:r>
          </a:p>
          <a:p>
            <a:r>
              <a:rPr lang="en-GB" sz="2400" dirty="0">
                <a:latin typeface="+mj-lt"/>
              </a:rPr>
              <a:t>Sample details: 100% (100%) </a:t>
            </a:r>
          </a:p>
          <a:p>
            <a:r>
              <a:rPr lang="en-GB" sz="2400" dirty="0">
                <a:latin typeface="+mj-lt"/>
              </a:rPr>
              <a:t>Clinical information: 48% (69%) </a:t>
            </a:r>
          </a:p>
        </p:txBody>
      </p:sp>
    </p:spTree>
    <p:extLst>
      <p:ext uri="{BB962C8B-B14F-4D97-AF65-F5344CB8AC3E}">
        <p14:creationId xmlns:p14="http://schemas.microsoft.com/office/powerpoint/2010/main" val="496317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809" y="1334196"/>
            <a:ext cx="19773129" cy="1872208"/>
          </a:xfrm>
        </p:spPr>
        <p:txBody>
          <a:bodyPr>
            <a:noAutofit/>
          </a:bodyPr>
          <a:lstStyle/>
          <a:p>
            <a:r>
              <a:rPr lang="en-GB" sz="5277" dirty="0"/>
              <a:t>Time to repeat serology</a:t>
            </a:r>
          </a:p>
        </p:txBody>
      </p:sp>
      <p:graphicFrame>
        <p:nvGraphicFramePr>
          <p:cNvPr id="5" name="Chart 4">
            <a:extLst>
              <a:ext uri="{FF2B5EF4-FFF2-40B4-BE49-F238E27FC236}">
                <a16:creationId xmlns:a16="http://schemas.microsoft.com/office/drawing/2014/main" id="{C140295D-BB33-D79A-23D6-B1925361218E}"/>
              </a:ext>
            </a:extLst>
          </p:cNvPr>
          <p:cNvGraphicFramePr/>
          <p:nvPr>
            <p:extLst>
              <p:ext uri="{D42A27DB-BD31-4B8C-83A1-F6EECF244321}">
                <p14:modId xmlns:p14="http://schemas.microsoft.com/office/powerpoint/2010/main" val="1858865999"/>
              </p:ext>
            </p:extLst>
          </p:nvPr>
        </p:nvGraphicFramePr>
        <p:xfrm>
          <a:off x="907034" y="2918371"/>
          <a:ext cx="18434048" cy="57606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Table 5">
            <a:extLst>
              <a:ext uri="{FF2B5EF4-FFF2-40B4-BE49-F238E27FC236}">
                <a16:creationId xmlns:a16="http://schemas.microsoft.com/office/drawing/2014/main" id="{E907A4FE-8D76-0D60-E6CF-9F0A1D313701}"/>
              </a:ext>
            </a:extLst>
          </p:cNvPr>
          <p:cNvGraphicFramePr>
            <a:graphicFrameLocks noGrp="1"/>
          </p:cNvGraphicFramePr>
          <p:nvPr>
            <p:extLst>
              <p:ext uri="{D42A27DB-BD31-4B8C-83A1-F6EECF244321}">
                <p14:modId xmlns:p14="http://schemas.microsoft.com/office/powerpoint/2010/main" val="3981763628"/>
              </p:ext>
            </p:extLst>
          </p:nvPr>
        </p:nvGraphicFramePr>
        <p:xfrm>
          <a:off x="1193633" y="8115954"/>
          <a:ext cx="17715401" cy="1371600"/>
        </p:xfrm>
        <a:graphic>
          <a:graphicData uri="http://schemas.openxmlformats.org/drawingml/2006/table">
            <a:tbl>
              <a:tblPr firstRow="1" bandRow="1">
                <a:tableStyleId>{5C22544A-7EE6-4342-B048-85BDC9FD1C3A}</a:tableStyleId>
              </a:tblPr>
              <a:tblGrid>
                <a:gridCol w="1528679">
                  <a:extLst>
                    <a:ext uri="{9D8B030D-6E8A-4147-A177-3AD203B41FA5}">
                      <a16:colId xmlns:a16="http://schemas.microsoft.com/office/drawing/2014/main" val="1339421286"/>
                    </a:ext>
                  </a:extLst>
                </a:gridCol>
                <a:gridCol w="5025482">
                  <a:extLst>
                    <a:ext uri="{9D8B030D-6E8A-4147-A177-3AD203B41FA5}">
                      <a16:colId xmlns:a16="http://schemas.microsoft.com/office/drawing/2014/main" val="2931102408"/>
                    </a:ext>
                  </a:extLst>
                </a:gridCol>
                <a:gridCol w="4176464">
                  <a:extLst>
                    <a:ext uri="{9D8B030D-6E8A-4147-A177-3AD203B41FA5}">
                      <a16:colId xmlns:a16="http://schemas.microsoft.com/office/drawing/2014/main" val="869044275"/>
                    </a:ext>
                  </a:extLst>
                </a:gridCol>
                <a:gridCol w="3600400">
                  <a:extLst>
                    <a:ext uri="{9D8B030D-6E8A-4147-A177-3AD203B41FA5}">
                      <a16:colId xmlns:a16="http://schemas.microsoft.com/office/drawing/2014/main" val="637551030"/>
                    </a:ext>
                  </a:extLst>
                </a:gridCol>
                <a:gridCol w="3384376">
                  <a:extLst>
                    <a:ext uri="{9D8B030D-6E8A-4147-A177-3AD203B41FA5}">
                      <a16:colId xmlns:a16="http://schemas.microsoft.com/office/drawing/2014/main" val="3228150517"/>
                    </a:ext>
                  </a:extLst>
                </a:gridCol>
              </a:tblGrid>
              <a:tr h="370840">
                <a:tc>
                  <a:txBody>
                    <a:bodyPr/>
                    <a:lstStyle/>
                    <a:p>
                      <a:r>
                        <a:rPr lang="en-GB" sz="2400" b="1" dirty="0">
                          <a:solidFill>
                            <a:schemeClr val="tx1"/>
                          </a:solidFill>
                        </a:rPr>
                        <a:t>2017 </a:t>
                      </a: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No sample received</a:t>
                      </a:r>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4/26 (15%) </a:t>
                      </a:r>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2/26 (9%) </a:t>
                      </a:r>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2/33 (6%) </a:t>
                      </a: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1791700"/>
                  </a:ext>
                </a:extLst>
              </a:tr>
              <a:tr h="370840">
                <a:tc>
                  <a:txBody>
                    <a:bodyPr/>
                    <a:lstStyle/>
                    <a:p>
                      <a:r>
                        <a:rPr lang="en-GB" sz="2400" b="1" dirty="0">
                          <a:solidFill>
                            <a:schemeClr val="tx1"/>
                          </a:solidFill>
                        </a:rPr>
                        <a:t>results</a:t>
                      </a: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Sample received after 6 weeks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 5/26 (19%)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2/26 (9%)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5/33 (15%) </a:t>
                      </a:r>
                    </a:p>
                  </a:txBody>
                  <a:tcPr>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67143885"/>
                  </a:ext>
                </a:extLst>
              </a:tr>
              <a:tr h="370840">
                <a:tc>
                  <a:txBody>
                    <a:bodyPr/>
                    <a:lstStyle/>
                    <a:p>
                      <a:endParaRPr lang="en-GB" sz="2400" b="0" dirty="0">
                        <a:solidFill>
                          <a:schemeClr val="tx1"/>
                        </a:solidFill>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Sample received within 6 weeks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17/26 (65%)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22/26 (85%)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2400" b="0" dirty="0">
                          <a:solidFill>
                            <a:schemeClr val="tx1"/>
                          </a:solidFill>
                        </a:rPr>
                        <a:t>26/33 (79%) </a:t>
                      </a: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8486044"/>
                  </a:ext>
                </a:extLst>
              </a:tr>
            </a:tbl>
          </a:graphicData>
        </a:graphic>
      </p:graphicFrame>
    </p:spTree>
    <p:extLst>
      <p:ext uri="{BB962C8B-B14F-4D97-AF65-F5344CB8AC3E}">
        <p14:creationId xmlns:p14="http://schemas.microsoft.com/office/powerpoint/2010/main" val="2017892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EB1B4-9A3A-5046-ED0F-8704D4115189}"/>
              </a:ext>
            </a:extLst>
          </p:cNvPr>
          <p:cNvSpPr>
            <a:spLocks noGrp="1"/>
          </p:cNvSpPr>
          <p:nvPr>
            <p:ph type="title"/>
          </p:nvPr>
        </p:nvSpPr>
        <p:spPr>
          <a:xfrm>
            <a:off x="772616" y="1847178"/>
            <a:ext cx="18558868" cy="2769989"/>
          </a:xfrm>
        </p:spPr>
        <p:txBody>
          <a:bodyPr/>
          <a:lstStyle/>
          <a:p>
            <a:r>
              <a:rPr lang="en-GB" dirty="0"/>
              <a:t>Referral to gastroenterology / hepatology </a:t>
            </a:r>
          </a:p>
        </p:txBody>
      </p:sp>
      <p:sp>
        <p:nvSpPr>
          <p:cNvPr id="3" name="Content Placeholder 2">
            <a:extLst>
              <a:ext uri="{FF2B5EF4-FFF2-40B4-BE49-F238E27FC236}">
                <a16:creationId xmlns:a16="http://schemas.microsoft.com/office/drawing/2014/main" id="{323D8377-D415-2E5C-C4E3-D395C43F08E8}"/>
              </a:ext>
            </a:extLst>
          </p:cNvPr>
          <p:cNvSpPr>
            <a:spLocks noGrp="1"/>
          </p:cNvSpPr>
          <p:nvPr>
            <p:ph sz="half" idx="2"/>
          </p:nvPr>
        </p:nvSpPr>
        <p:spPr>
          <a:xfrm>
            <a:off x="772616" y="3782467"/>
            <a:ext cx="6759154" cy="1084912"/>
          </a:xfrm>
        </p:spPr>
        <p:txBody>
          <a:bodyPr/>
          <a:lstStyle/>
          <a:p>
            <a:pPr marL="342900" indent="-342900">
              <a:buFont typeface="Arial" panose="020B0604020202020204" pitchFamily="34" charset="0"/>
              <a:buChar char="•"/>
            </a:pPr>
            <a:r>
              <a:rPr lang="en-GB" dirty="0"/>
              <a:t>No women had a copy to hepatology / gastroenterology requested on the HBV DNA form </a:t>
            </a:r>
          </a:p>
          <a:p>
            <a:endParaRPr lang="en-GB" dirty="0"/>
          </a:p>
        </p:txBody>
      </p:sp>
      <p:graphicFrame>
        <p:nvGraphicFramePr>
          <p:cNvPr id="7" name="Content Placeholder 6">
            <a:extLst>
              <a:ext uri="{FF2B5EF4-FFF2-40B4-BE49-F238E27FC236}">
                <a16:creationId xmlns:a16="http://schemas.microsoft.com/office/drawing/2014/main" id="{7883D66E-67D1-6C75-4DCB-46D1CFE9B87D}"/>
              </a:ext>
            </a:extLst>
          </p:cNvPr>
          <p:cNvGraphicFramePr>
            <a:graphicFrameLocks noGrp="1"/>
          </p:cNvGraphicFramePr>
          <p:nvPr>
            <p:ph sz="half" idx="3"/>
            <p:extLst>
              <p:ext uri="{D42A27DB-BD31-4B8C-83A1-F6EECF244321}">
                <p14:modId xmlns:p14="http://schemas.microsoft.com/office/powerpoint/2010/main" val="940708373"/>
              </p:ext>
            </p:extLst>
          </p:nvPr>
        </p:nvGraphicFramePr>
        <p:xfrm>
          <a:off x="7531770" y="3278411"/>
          <a:ext cx="11567443" cy="67863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98091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32364-8EA8-047D-E3B8-7F1B695949EE}"/>
              </a:ext>
            </a:extLst>
          </p:cNvPr>
          <p:cNvSpPr>
            <a:spLocks noGrp="1"/>
          </p:cNvSpPr>
          <p:nvPr>
            <p:ph type="title"/>
          </p:nvPr>
        </p:nvSpPr>
        <p:spPr>
          <a:xfrm>
            <a:off x="772616" y="1847178"/>
            <a:ext cx="18064410" cy="2769989"/>
          </a:xfrm>
        </p:spPr>
        <p:txBody>
          <a:bodyPr/>
          <a:lstStyle/>
          <a:p>
            <a:r>
              <a:rPr lang="en-GB" dirty="0"/>
              <a:t>Review by gastroenterology / hepatology </a:t>
            </a:r>
          </a:p>
        </p:txBody>
      </p:sp>
      <p:graphicFrame>
        <p:nvGraphicFramePr>
          <p:cNvPr id="7" name="Content Placeholder 6">
            <a:extLst>
              <a:ext uri="{FF2B5EF4-FFF2-40B4-BE49-F238E27FC236}">
                <a16:creationId xmlns:a16="http://schemas.microsoft.com/office/drawing/2014/main" id="{6C584F02-A37E-19A9-7A80-990E27800FE3}"/>
              </a:ext>
            </a:extLst>
          </p:cNvPr>
          <p:cNvGraphicFramePr>
            <a:graphicFrameLocks noGrp="1"/>
          </p:cNvGraphicFramePr>
          <p:nvPr>
            <p:ph sz="half" idx="2"/>
            <p:extLst>
              <p:ext uri="{D42A27DB-BD31-4B8C-83A1-F6EECF244321}">
                <p14:modId xmlns:p14="http://schemas.microsoft.com/office/powerpoint/2010/main" val="2009357326"/>
              </p:ext>
            </p:extLst>
          </p:nvPr>
        </p:nvGraphicFramePr>
        <p:xfrm>
          <a:off x="1004888" y="2601913"/>
          <a:ext cx="12935594" cy="7462837"/>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3">
            <a:extLst>
              <a:ext uri="{FF2B5EF4-FFF2-40B4-BE49-F238E27FC236}">
                <a16:creationId xmlns:a16="http://schemas.microsoft.com/office/drawing/2014/main" id="{A06B608E-4646-284F-BA11-A9C3A02176CD}"/>
              </a:ext>
            </a:extLst>
          </p:cNvPr>
          <p:cNvSpPr>
            <a:spLocks noGrp="1"/>
          </p:cNvSpPr>
          <p:nvPr>
            <p:ph sz="half" idx="3"/>
          </p:nvPr>
        </p:nvSpPr>
        <p:spPr>
          <a:xfrm>
            <a:off x="14372530" y="4617167"/>
            <a:ext cx="4926141" cy="3693319"/>
          </a:xfrm>
        </p:spPr>
        <p:txBody>
          <a:bodyPr/>
          <a:lstStyle/>
          <a:p>
            <a:r>
              <a:rPr lang="en-GB" sz="2400" dirty="0">
                <a:solidFill>
                  <a:schemeClr val="tx1"/>
                </a:solidFill>
                <a:latin typeface="+mj-lt"/>
              </a:rPr>
              <a:t>2017 data</a:t>
            </a:r>
          </a:p>
          <a:p>
            <a:pPr marL="342900" indent="-342900">
              <a:buFont typeface="Arial" panose="020B0604020202020204" pitchFamily="34" charset="0"/>
              <a:buChar char="•"/>
            </a:pPr>
            <a:r>
              <a:rPr lang="en-GB" sz="2400" dirty="0">
                <a:solidFill>
                  <a:schemeClr val="tx1"/>
                </a:solidFill>
                <a:latin typeface="+mj-lt"/>
              </a:rPr>
              <a:t>New diagnosis </a:t>
            </a:r>
          </a:p>
          <a:p>
            <a:pPr marL="800100" lvl="1" indent="-342900">
              <a:buFont typeface="Arial" panose="020B0604020202020204" pitchFamily="34" charset="0"/>
              <a:buChar char="•"/>
            </a:pPr>
            <a:r>
              <a:rPr lang="en-GB" sz="2400" dirty="0">
                <a:solidFill>
                  <a:schemeClr val="tx1"/>
                </a:solidFill>
                <a:latin typeface="+mj-lt"/>
              </a:rPr>
              <a:t>23/26 (88%) women were seen </a:t>
            </a:r>
          </a:p>
          <a:p>
            <a:pPr marL="800100" lvl="1" indent="-342900">
              <a:buFont typeface="Arial" panose="020B0604020202020204" pitchFamily="34" charset="0"/>
              <a:buChar char="•"/>
            </a:pPr>
            <a:r>
              <a:rPr lang="en-GB" sz="2400" dirty="0">
                <a:solidFill>
                  <a:schemeClr val="tx1"/>
                </a:solidFill>
                <a:latin typeface="+mj-lt"/>
              </a:rPr>
              <a:t>11/26 (42%) were seen within 6 weeks </a:t>
            </a:r>
          </a:p>
          <a:p>
            <a:pPr marL="342900" indent="-342900">
              <a:buFont typeface="Arial" panose="020B0604020202020204" pitchFamily="34" charset="0"/>
              <a:buChar char="•"/>
            </a:pPr>
            <a:r>
              <a:rPr lang="en-GB" sz="2400" dirty="0">
                <a:solidFill>
                  <a:schemeClr val="tx1"/>
                </a:solidFill>
                <a:latin typeface="+mj-lt"/>
              </a:rPr>
              <a:t>Previously known </a:t>
            </a:r>
          </a:p>
          <a:p>
            <a:pPr marL="800100" lvl="1" indent="-342900">
              <a:buFont typeface="Arial" panose="020B0604020202020204" pitchFamily="34" charset="0"/>
              <a:buChar char="•"/>
            </a:pPr>
            <a:r>
              <a:rPr lang="en-GB" sz="2400" dirty="0">
                <a:solidFill>
                  <a:schemeClr val="tx1"/>
                </a:solidFill>
                <a:latin typeface="+mj-lt"/>
              </a:rPr>
              <a:t>28/33 (85%) of women were seen </a:t>
            </a:r>
          </a:p>
          <a:p>
            <a:pPr marL="800100" lvl="1" indent="-342900">
              <a:buFont typeface="Arial" panose="020B0604020202020204" pitchFamily="34" charset="0"/>
              <a:buChar char="•"/>
            </a:pPr>
            <a:r>
              <a:rPr lang="en-GB" sz="2400" dirty="0">
                <a:solidFill>
                  <a:schemeClr val="tx1"/>
                </a:solidFill>
                <a:latin typeface="+mj-lt"/>
              </a:rPr>
              <a:t>13/33 (39%) were seen within 6 weeks </a:t>
            </a:r>
          </a:p>
        </p:txBody>
      </p:sp>
    </p:spTree>
    <p:extLst>
      <p:ext uri="{BB962C8B-B14F-4D97-AF65-F5344CB8AC3E}">
        <p14:creationId xmlns:p14="http://schemas.microsoft.com/office/powerpoint/2010/main" val="3276185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6B702-1FE2-8CF3-23A2-6640A1C0FE33}"/>
              </a:ext>
            </a:extLst>
          </p:cNvPr>
          <p:cNvSpPr>
            <a:spLocks noGrp="1"/>
          </p:cNvSpPr>
          <p:nvPr>
            <p:ph type="title"/>
          </p:nvPr>
        </p:nvSpPr>
        <p:spPr>
          <a:xfrm>
            <a:off x="2383198" y="3658918"/>
            <a:ext cx="15337704" cy="2769989"/>
          </a:xfrm>
        </p:spPr>
        <p:txBody>
          <a:bodyPr/>
          <a:lstStyle/>
          <a:p>
            <a:r>
              <a:rPr lang="en-GB" dirty="0">
                <a:solidFill>
                  <a:schemeClr val="bg1"/>
                </a:solidFill>
              </a:rPr>
              <a:t>Post-exposure prophylaxis of neonates </a:t>
            </a:r>
            <a:br>
              <a:rPr lang="en-GB" dirty="0">
                <a:solidFill>
                  <a:schemeClr val="bg1"/>
                </a:solidFill>
              </a:rPr>
            </a:br>
            <a:endParaRPr lang="en-GB" dirty="0">
              <a:solidFill>
                <a:schemeClr val="bg1"/>
              </a:solidFill>
            </a:endParaRPr>
          </a:p>
        </p:txBody>
      </p:sp>
      <p:pic>
        <p:nvPicPr>
          <p:cNvPr id="3" name="Graphic 2" descr="Stork Baby with solid fill">
            <a:extLst>
              <a:ext uri="{FF2B5EF4-FFF2-40B4-BE49-F238E27FC236}">
                <a16:creationId xmlns:a16="http://schemas.microsoft.com/office/drawing/2014/main" id="{0D97F9DA-408B-135F-DAB0-6F02B91D73F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837" y="3494435"/>
            <a:ext cx="1386009" cy="1386009"/>
          </a:xfrm>
          <a:prstGeom prst="rect">
            <a:avLst/>
          </a:prstGeom>
        </p:spPr>
      </p:pic>
    </p:spTree>
    <p:extLst>
      <p:ext uri="{BB962C8B-B14F-4D97-AF65-F5344CB8AC3E}">
        <p14:creationId xmlns:p14="http://schemas.microsoft.com/office/powerpoint/2010/main" val="3170777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F2F31-A806-CA5F-BBF4-1250DEED8D56}"/>
              </a:ext>
            </a:extLst>
          </p:cNvPr>
          <p:cNvSpPr>
            <a:spLocks noGrp="1"/>
          </p:cNvSpPr>
          <p:nvPr>
            <p:ph type="title"/>
          </p:nvPr>
        </p:nvSpPr>
        <p:spPr>
          <a:xfrm>
            <a:off x="772616" y="1847178"/>
            <a:ext cx="6537959" cy="923330"/>
          </a:xfrm>
        </p:spPr>
        <p:txBody>
          <a:bodyPr/>
          <a:lstStyle/>
          <a:p>
            <a:r>
              <a:rPr lang="en-GB" dirty="0"/>
              <a:t>HBIG </a:t>
            </a:r>
          </a:p>
        </p:txBody>
      </p:sp>
      <p:graphicFrame>
        <p:nvGraphicFramePr>
          <p:cNvPr id="7" name="Content Placeholder 6">
            <a:extLst>
              <a:ext uri="{FF2B5EF4-FFF2-40B4-BE49-F238E27FC236}">
                <a16:creationId xmlns:a16="http://schemas.microsoft.com/office/drawing/2014/main" id="{6D5C3390-96F6-4EB7-2A2B-E4E4CF240D81}"/>
              </a:ext>
            </a:extLst>
          </p:cNvPr>
          <p:cNvGraphicFramePr>
            <a:graphicFrameLocks noGrp="1"/>
          </p:cNvGraphicFramePr>
          <p:nvPr>
            <p:ph sz="half" idx="2"/>
            <p:extLst>
              <p:ext uri="{D42A27DB-BD31-4B8C-83A1-F6EECF244321}">
                <p14:modId xmlns:p14="http://schemas.microsoft.com/office/powerpoint/2010/main" val="1171299084"/>
              </p:ext>
            </p:extLst>
          </p:nvPr>
        </p:nvGraphicFramePr>
        <p:xfrm>
          <a:off x="1004888" y="3926483"/>
          <a:ext cx="8745537" cy="6138267"/>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3">
            <a:extLst>
              <a:ext uri="{FF2B5EF4-FFF2-40B4-BE49-F238E27FC236}">
                <a16:creationId xmlns:a16="http://schemas.microsoft.com/office/drawing/2014/main" id="{56F585B8-9E95-941C-2360-2526FC730E30}"/>
              </a:ext>
            </a:extLst>
          </p:cNvPr>
          <p:cNvSpPr>
            <a:spLocks noGrp="1"/>
          </p:cNvSpPr>
          <p:nvPr>
            <p:ph sz="half" idx="3"/>
          </p:nvPr>
        </p:nvSpPr>
        <p:spPr>
          <a:xfrm>
            <a:off x="10628114" y="3926483"/>
            <a:ext cx="8745284" cy="1084912"/>
          </a:xfrm>
        </p:spPr>
        <p:txBody>
          <a:bodyPr/>
          <a:lstStyle/>
          <a:p>
            <a:pPr marL="342900" indent="-342900">
              <a:buFont typeface="Arial" panose="020B0604020202020204" pitchFamily="34" charset="0"/>
              <a:buChar char="•"/>
            </a:pPr>
            <a:r>
              <a:rPr lang="en-GB" dirty="0"/>
              <a:t>19 babies of the 23 women were included </a:t>
            </a:r>
          </a:p>
          <a:p>
            <a:pPr marL="342900" indent="-342900">
              <a:buFont typeface="Arial" panose="020B0604020202020204" pitchFamily="34" charset="0"/>
              <a:buChar char="•"/>
            </a:pPr>
            <a:r>
              <a:rPr lang="en-GB" dirty="0"/>
              <a:t>Reasons for non-inclusion: stillbirth, lost to follow up, no longer resident in Wales</a:t>
            </a:r>
          </a:p>
        </p:txBody>
      </p:sp>
    </p:spTree>
    <p:extLst>
      <p:ext uri="{BB962C8B-B14F-4D97-AF65-F5344CB8AC3E}">
        <p14:creationId xmlns:p14="http://schemas.microsoft.com/office/powerpoint/2010/main" val="1024408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96971-7239-0487-F4F9-AFC752D7EFD7}"/>
              </a:ext>
            </a:extLst>
          </p:cNvPr>
          <p:cNvSpPr>
            <a:spLocks noGrp="1"/>
          </p:cNvSpPr>
          <p:nvPr>
            <p:ph type="title"/>
          </p:nvPr>
        </p:nvSpPr>
        <p:spPr>
          <a:xfrm>
            <a:off x="772616" y="1847178"/>
            <a:ext cx="16552242" cy="2769989"/>
          </a:xfrm>
        </p:spPr>
        <p:txBody>
          <a:bodyPr/>
          <a:lstStyle/>
          <a:p>
            <a:r>
              <a:rPr lang="en-GB" dirty="0"/>
              <a:t>Neonatal and infant vaccination </a:t>
            </a:r>
          </a:p>
        </p:txBody>
      </p:sp>
      <p:graphicFrame>
        <p:nvGraphicFramePr>
          <p:cNvPr id="10" name="Chart 9">
            <a:extLst>
              <a:ext uri="{FF2B5EF4-FFF2-40B4-BE49-F238E27FC236}">
                <a16:creationId xmlns:a16="http://schemas.microsoft.com/office/drawing/2014/main" id="{25CE480A-B120-3C01-EC94-767A91266AA3}"/>
              </a:ext>
            </a:extLst>
          </p:cNvPr>
          <p:cNvGraphicFramePr/>
          <p:nvPr>
            <p:extLst>
              <p:ext uri="{D42A27DB-BD31-4B8C-83A1-F6EECF244321}">
                <p14:modId xmlns:p14="http://schemas.microsoft.com/office/powerpoint/2010/main" val="1382250212"/>
              </p:ext>
            </p:extLst>
          </p:nvPr>
        </p:nvGraphicFramePr>
        <p:xfrm>
          <a:off x="907035" y="3278411"/>
          <a:ext cx="18434048" cy="68438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7199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12375778" cy="1846659"/>
          </a:xfrm>
        </p:spPr>
        <p:txBody>
          <a:bodyPr/>
          <a:lstStyle/>
          <a:p>
            <a:r>
              <a:rPr lang="en-GB" dirty="0"/>
              <a:t>Hepatitis B Virus: Introduction</a:t>
            </a:r>
          </a:p>
        </p:txBody>
      </p:sp>
      <p:graphicFrame>
        <p:nvGraphicFramePr>
          <p:cNvPr id="4" name="Diagram 3">
            <a:extLst>
              <a:ext uri="{FF2B5EF4-FFF2-40B4-BE49-F238E27FC236}">
                <a16:creationId xmlns:a16="http://schemas.microsoft.com/office/drawing/2014/main" id="{91FD291F-4DED-BD71-4A79-7958A430D9BF}"/>
              </a:ext>
            </a:extLst>
          </p:cNvPr>
          <p:cNvGraphicFramePr/>
          <p:nvPr>
            <p:extLst>
              <p:ext uri="{D42A27DB-BD31-4B8C-83A1-F6EECF244321}">
                <p14:modId xmlns:p14="http://schemas.microsoft.com/office/powerpoint/2010/main" val="1178183177"/>
              </p:ext>
            </p:extLst>
          </p:nvPr>
        </p:nvGraphicFramePr>
        <p:xfrm>
          <a:off x="598377" y="2198291"/>
          <a:ext cx="18907345" cy="87941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30447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6B702-1FE2-8CF3-23A2-6640A1C0FE33}"/>
              </a:ext>
            </a:extLst>
          </p:cNvPr>
          <p:cNvSpPr>
            <a:spLocks noGrp="1"/>
          </p:cNvSpPr>
          <p:nvPr>
            <p:ph type="title"/>
          </p:nvPr>
        </p:nvSpPr>
        <p:spPr>
          <a:xfrm>
            <a:off x="2470143" y="2825452"/>
            <a:ext cx="14555421" cy="3693319"/>
          </a:xfrm>
        </p:spPr>
        <p:txBody>
          <a:bodyPr/>
          <a:lstStyle/>
          <a:p>
            <a:r>
              <a:rPr lang="en-GB" dirty="0">
                <a:solidFill>
                  <a:schemeClr val="bg1"/>
                </a:solidFill>
              </a:rPr>
              <a:t>Prevent mother to child transmission of Hepatitis B </a:t>
            </a:r>
            <a:br>
              <a:rPr lang="en-GB" dirty="0">
                <a:solidFill>
                  <a:schemeClr val="bg1"/>
                </a:solidFill>
              </a:rPr>
            </a:br>
            <a:br>
              <a:rPr lang="en-GB" dirty="0">
                <a:solidFill>
                  <a:schemeClr val="bg1"/>
                </a:solidFill>
              </a:rPr>
            </a:br>
            <a:endParaRPr lang="en-GB" dirty="0">
              <a:solidFill>
                <a:schemeClr val="bg1"/>
              </a:solidFill>
            </a:endParaRPr>
          </a:p>
        </p:txBody>
      </p:sp>
      <p:pic>
        <p:nvPicPr>
          <p:cNvPr id="3" name="Graphic 2" descr="Covid-19 with solid fill">
            <a:extLst>
              <a:ext uri="{FF2B5EF4-FFF2-40B4-BE49-F238E27FC236}">
                <a16:creationId xmlns:a16="http://schemas.microsoft.com/office/drawing/2014/main" id="{ED278A7E-6980-0AB1-B939-386AD11DCD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0996" y="3276647"/>
            <a:ext cx="914400" cy="914400"/>
          </a:xfrm>
          <a:prstGeom prst="rect">
            <a:avLst/>
          </a:prstGeom>
        </p:spPr>
      </p:pic>
      <p:pic>
        <p:nvPicPr>
          <p:cNvPr id="4" name="Graphic 3" descr="No sign with solid fill">
            <a:extLst>
              <a:ext uri="{FF2B5EF4-FFF2-40B4-BE49-F238E27FC236}">
                <a16:creationId xmlns:a16="http://schemas.microsoft.com/office/drawing/2014/main" id="{D614B32E-F543-CB2A-6654-172B7B91DE9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6994" y="2802645"/>
            <a:ext cx="1862403" cy="1862403"/>
          </a:xfrm>
          <a:prstGeom prst="rect">
            <a:avLst/>
          </a:prstGeom>
        </p:spPr>
      </p:pic>
    </p:spTree>
    <p:extLst>
      <p:ext uri="{BB962C8B-B14F-4D97-AF65-F5344CB8AC3E}">
        <p14:creationId xmlns:p14="http://schemas.microsoft.com/office/powerpoint/2010/main" val="3842969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9279434" cy="677108"/>
          </a:xfrm>
        </p:spPr>
        <p:txBody>
          <a:bodyPr/>
          <a:lstStyle/>
          <a:p>
            <a:r>
              <a:rPr lang="en-GB" sz="4400" dirty="0">
                <a:latin typeface="+mj-lt"/>
              </a:rPr>
              <a:t>Did the baby receive a serological test?</a:t>
            </a:r>
          </a:p>
        </p:txBody>
      </p:sp>
      <p:graphicFrame>
        <p:nvGraphicFramePr>
          <p:cNvPr id="9" name="Chart 8"/>
          <p:cNvGraphicFramePr/>
          <p:nvPr>
            <p:extLst>
              <p:ext uri="{D42A27DB-BD31-4B8C-83A1-F6EECF244321}">
                <p14:modId xmlns:p14="http://schemas.microsoft.com/office/powerpoint/2010/main" val="2427114696"/>
              </p:ext>
            </p:extLst>
          </p:nvPr>
        </p:nvGraphicFramePr>
        <p:xfrm>
          <a:off x="619002" y="2846363"/>
          <a:ext cx="9433048" cy="6733783"/>
        </p:xfrm>
        <a:graphic>
          <a:graphicData uri="http://schemas.openxmlformats.org/drawingml/2006/chart">
            <c:chart xmlns:c="http://schemas.openxmlformats.org/drawingml/2006/chart" xmlns:r="http://schemas.openxmlformats.org/officeDocument/2006/relationships" r:id="rId3"/>
          </a:graphicData>
        </a:graphic>
      </p:graphicFrame>
      <p:sp>
        <p:nvSpPr>
          <p:cNvPr id="8" name="Title 1"/>
          <p:cNvSpPr txBox="1">
            <a:spLocks/>
          </p:cNvSpPr>
          <p:nvPr/>
        </p:nvSpPr>
        <p:spPr>
          <a:xfrm>
            <a:off x="10377611" y="1847178"/>
            <a:ext cx="9279434" cy="1354217"/>
          </a:xfrm>
          <a:prstGeom prst="rect">
            <a:avLst/>
          </a:prstGeom>
        </p:spPr>
        <p:txBody>
          <a:bodyPr wrap="square" lIns="0" tIns="0" rIns="0" bIns="0">
            <a:spAutoFit/>
          </a:bodyPr>
          <a:lstStyle>
            <a:lvl1pPr eaLnBrk="1" hangingPunct="1">
              <a:defRPr sz="6000" b="1" i="0">
                <a:solidFill>
                  <a:srgbClr val="315083"/>
                </a:solidFill>
                <a:latin typeface="Ubuntu"/>
                <a:ea typeface="+mj-ea"/>
                <a:cs typeface="Ubuntu"/>
              </a:defRPr>
            </a:lvl1pPr>
          </a:lstStyle>
          <a:p>
            <a:r>
              <a:rPr lang="en-GB" sz="4400" dirty="0">
                <a:latin typeface="+mj-lt"/>
              </a:rPr>
              <a:t>Was the infant hepatitis B positive or negative? </a:t>
            </a:r>
          </a:p>
        </p:txBody>
      </p:sp>
      <p:graphicFrame>
        <p:nvGraphicFramePr>
          <p:cNvPr id="11" name="Chart 10"/>
          <p:cNvGraphicFramePr/>
          <p:nvPr>
            <p:extLst>
              <p:ext uri="{D42A27DB-BD31-4B8C-83A1-F6EECF244321}">
                <p14:modId xmlns:p14="http://schemas.microsoft.com/office/powerpoint/2010/main" val="1263814322"/>
              </p:ext>
            </p:extLst>
          </p:nvPr>
        </p:nvGraphicFramePr>
        <p:xfrm>
          <a:off x="10300804" y="2846363"/>
          <a:ext cx="9433048" cy="673378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161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Graphic spid="11"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FBC31-BABD-5B5E-C2FE-9C3DA5550751}"/>
              </a:ext>
            </a:extLst>
          </p:cNvPr>
          <p:cNvSpPr>
            <a:spLocks noGrp="1"/>
          </p:cNvSpPr>
          <p:nvPr>
            <p:ph type="title"/>
          </p:nvPr>
        </p:nvSpPr>
        <p:spPr>
          <a:xfrm>
            <a:off x="763018" y="2918371"/>
            <a:ext cx="9999514" cy="923330"/>
          </a:xfrm>
        </p:spPr>
        <p:txBody>
          <a:bodyPr/>
          <a:lstStyle/>
          <a:p>
            <a:r>
              <a:rPr lang="en-GB" dirty="0">
                <a:solidFill>
                  <a:schemeClr val="bg1"/>
                </a:solidFill>
              </a:rPr>
              <a:t>Recommendations </a:t>
            </a:r>
          </a:p>
        </p:txBody>
      </p:sp>
    </p:spTree>
    <p:extLst>
      <p:ext uri="{BB962C8B-B14F-4D97-AF65-F5344CB8AC3E}">
        <p14:creationId xmlns:p14="http://schemas.microsoft.com/office/powerpoint/2010/main" val="26065181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249553"/>
            <a:ext cx="13455898" cy="923330"/>
          </a:xfrm>
        </p:spPr>
        <p:txBody>
          <a:bodyPr/>
          <a:lstStyle/>
          <a:p>
            <a:r>
              <a:rPr lang="en-GB" dirty="0"/>
              <a:t>Recommendations</a:t>
            </a:r>
          </a:p>
        </p:txBody>
      </p:sp>
      <p:graphicFrame>
        <p:nvGraphicFramePr>
          <p:cNvPr id="6" name="Table 5"/>
          <p:cNvGraphicFramePr>
            <a:graphicFrameLocks noGrp="1"/>
          </p:cNvGraphicFramePr>
          <p:nvPr/>
        </p:nvGraphicFramePr>
        <p:xfrm>
          <a:off x="5668089" y="-18524732"/>
          <a:ext cx="4744000" cy="4070117"/>
        </p:xfrm>
        <a:graphic>
          <a:graphicData uri="http://schemas.openxmlformats.org/drawingml/2006/table">
            <a:tbl>
              <a:tblPr firstRow="1" firstCol="1" bandRow="1">
                <a:tableStyleId>{5C22544A-7EE6-4342-B048-85BDC9FD1C3A}</a:tableStyleId>
              </a:tblPr>
              <a:tblGrid>
                <a:gridCol w="2280207">
                  <a:extLst>
                    <a:ext uri="{9D8B030D-6E8A-4147-A177-3AD203B41FA5}">
                      <a16:colId xmlns:a16="http://schemas.microsoft.com/office/drawing/2014/main" val="789355203"/>
                    </a:ext>
                  </a:extLst>
                </a:gridCol>
                <a:gridCol w="777667">
                  <a:extLst>
                    <a:ext uri="{9D8B030D-6E8A-4147-A177-3AD203B41FA5}">
                      <a16:colId xmlns:a16="http://schemas.microsoft.com/office/drawing/2014/main" val="2586734330"/>
                    </a:ext>
                  </a:extLst>
                </a:gridCol>
                <a:gridCol w="564381">
                  <a:extLst>
                    <a:ext uri="{9D8B030D-6E8A-4147-A177-3AD203B41FA5}">
                      <a16:colId xmlns:a16="http://schemas.microsoft.com/office/drawing/2014/main" val="615195175"/>
                    </a:ext>
                  </a:extLst>
                </a:gridCol>
                <a:gridCol w="482338">
                  <a:extLst>
                    <a:ext uri="{9D8B030D-6E8A-4147-A177-3AD203B41FA5}">
                      <a16:colId xmlns:a16="http://schemas.microsoft.com/office/drawing/2014/main" val="1368355783"/>
                    </a:ext>
                  </a:extLst>
                </a:gridCol>
                <a:gridCol w="639407">
                  <a:extLst>
                    <a:ext uri="{9D8B030D-6E8A-4147-A177-3AD203B41FA5}">
                      <a16:colId xmlns:a16="http://schemas.microsoft.com/office/drawing/2014/main" val="3909297681"/>
                    </a:ext>
                  </a:extLst>
                </a:gridCol>
              </a:tblGrid>
              <a:tr h="0">
                <a:tc>
                  <a:txBody>
                    <a:bodyPr/>
                    <a:lstStyle/>
                    <a:p>
                      <a:pPr marL="342900" lvl="0" indent="-342900">
                        <a:lnSpc>
                          <a:spcPct val="107000"/>
                        </a:lnSpc>
                        <a:spcBef>
                          <a:spcPts val="200"/>
                        </a:spcBef>
                        <a:spcAft>
                          <a:spcPts val="0"/>
                        </a:spcAft>
                        <a:buFont typeface="+mj-lt"/>
                        <a:buAutoNum type="arabicPeriod"/>
                      </a:pPr>
                      <a:r>
                        <a:rPr lang="en-GB" sz="100">
                          <a:effectLst/>
                        </a:rPr>
                        <a:t>Summary of results </a:t>
                      </a:r>
                    </a:p>
                    <a:p>
                      <a:pPr>
                        <a:lnSpc>
                          <a:spcPct val="107000"/>
                        </a:lnSpc>
                        <a:spcAft>
                          <a:spcPts val="0"/>
                        </a:spcAft>
                      </a:pPr>
                      <a:r>
                        <a:rPr lang="en-GB" sz="100">
                          <a:effectLst/>
                        </a:rPr>
                        <a:t>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1048082101"/>
                  </a:ext>
                </a:extLst>
              </a:tr>
              <a:tr h="0">
                <a:tc>
                  <a:txBody>
                    <a:bodyPr/>
                    <a:lstStyle/>
                    <a:p>
                      <a:pPr>
                        <a:lnSpc>
                          <a:spcPct val="107000"/>
                        </a:lnSpc>
                        <a:spcAft>
                          <a:spcPts val="0"/>
                        </a:spcAft>
                      </a:pPr>
                      <a:r>
                        <a:rPr lang="en-GB" sz="100">
                          <a:effectLst/>
                        </a:rPr>
                        <a:t>2021 </a:t>
                      </a:r>
                      <a:r>
                        <a:rPr lang="en-GB" sz="100" u="sng">
                          <a:effectLst/>
                        </a:rPr>
                        <a:t>Reaudit </a:t>
                      </a:r>
                      <a:r>
                        <a:rPr lang="en-GB" sz="100">
                          <a:effectLst/>
                        </a:rPr>
                        <a:t>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3722047157"/>
                  </a:ext>
                </a:extLst>
              </a:tr>
              <a:tr h="315061">
                <a:tc>
                  <a:txBody>
                    <a:bodyPr/>
                    <a:lstStyle/>
                    <a:p>
                      <a:pPr marL="342900" lvl="0" indent="-342900">
                        <a:lnSpc>
                          <a:spcPct val="107000"/>
                        </a:lnSpc>
                        <a:spcAft>
                          <a:spcPts val="0"/>
                        </a:spcAft>
                        <a:buFont typeface="Symbol" panose="05050102010706020507" pitchFamily="18" charset="2"/>
                        <a:buChar char=""/>
                      </a:pPr>
                      <a:r>
                        <a:rPr lang="en-GB" sz="100">
                          <a:effectLst/>
                        </a:rPr>
                        <a:t>Fewer women had hepatitis B positive results in 2021 than 2017-2018 (25 and 59 respectively) </a:t>
                      </a:r>
                    </a:p>
                    <a:p>
                      <a:pPr marL="342900" lvl="0" indent="-342900">
                        <a:lnSpc>
                          <a:spcPct val="107000"/>
                        </a:lnSpc>
                        <a:spcAft>
                          <a:spcPts val="0"/>
                        </a:spcAft>
                        <a:buFont typeface="Symbol" panose="05050102010706020507" pitchFamily="18" charset="2"/>
                        <a:buChar char=""/>
                      </a:pPr>
                      <a:r>
                        <a:rPr lang="en-GB" sz="100">
                          <a:effectLst/>
                        </a:rPr>
                        <a:t>Most women were previously known to have hepatitis B (68%). </a:t>
                      </a:r>
                    </a:p>
                    <a:p>
                      <a:pPr marL="342900" lvl="0" indent="-342900">
                        <a:lnSpc>
                          <a:spcPct val="107000"/>
                        </a:lnSpc>
                        <a:spcAft>
                          <a:spcPts val="0"/>
                        </a:spcAft>
                        <a:buFont typeface="Symbol" panose="05050102010706020507" pitchFamily="18" charset="2"/>
                        <a:buChar char=""/>
                      </a:pPr>
                      <a:r>
                        <a:rPr lang="en-GB" sz="100">
                          <a:effectLst/>
                        </a:rPr>
                        <a:t>All pregnant women known to have hepatitis B (prior to the current pregnancy) received a repeat test in this pregnancy in the initial audit and reaudit. </a:t>
                      </a:r>
                    </a:p>
                    <a:p>
                      <a:pPr marL="342900" lvl="0" indent="-342900">
                        <a:lnSpc>
                          <a:spcPct val="107000"/>
                        </a:lnSpc>
                        <a:spcAft>
                          <a:spcPts val="0"/>
                        </a:spcAft>
                        <a:buFont typeface="Symbol" panose="05050102010706020507" pitchFamily="18" charset="2"/>
                        <a:buChar char=""/>
                      </a:pPr>
                      <a:r>
                        <a:rPr lang="en-GB" sz="100">
                          <a:effectLst/>
                        </a:rPr>
                        <a:t>Only 1 of 17 women previously known to have hepatitis B had their viral load taken at booking. This should be offered to all women known to have hepatitis B.</a:t>
                      </a:r>
                    </a:p>
                    <a:p>
                      <a:pPr marL="342900" lvl="0" indent="-342900">
                        <a:lnSpc>
                          <a:spcPct val="107000"/>
                        </a:lnSpc>
                        <a:spcAft>
                          <a:spcPts val="0"/>
                        </a:spcAft>
                        <a:buFont typeface="Symbol" panose="05050102010706020507" pitchFamily="18" charset="2"/>
                        <a:buChar char=""/>
                      </a:pPr>
                      <a:r>
                        <a:rPr lang="en-GB" sz="100">
                          <a:effectLst/>
                        </a:rPr>
                        <a:t>There is room for improvement in documentation of actions taken by the clinical team, for example, evidencing that midwives have been informed of results and that referrals have been made.</a:t>
                      </a:r>
                    </a:p>
                    <a:p>
                      <a:pPr marL="342900" lvl="0" indent="-342900">
                        <a:lnSpc>
                          <a:spcPct val="107000"/>
                        </a:lnSpc>
                        <a:spcAft>
                          <a:spcPts val="0"/>
                        </a:spcAft>
                        <a:buFont typeface="Symbol" panose="05050102010706020507" pitchFamily="18" charset="2"/>
                        <a:buChar char=""/>
                      </a:pPr>
                      <a:r>
                        <a:rPr lang="en-GB" sz="100">
                          <a:effectLst/>
                        </a:rPr>
                        <a:t>As per the initial audit, no women with reactive results showed any evidence of HBV infection on confirmatory testing.</a:t>
                      </a:r>
                    </a:p>
                    <a:p>
                      <a:pPr marL="342900" lvl="0" indent="-342900">
                        <a:lnSpc>
                          <a:spcPct val="107000"/>
                        </a:lnSpc>
                        <a:spcAft>
                          <a:spcPts val="0"/>
                        </a:spcAft>
                        <a:buFont typeface="Symbol" panose="05050102010706020507" pitchFamily="18" charset="2"/>
                        <a:buChar char=""/>
                      </a:pPr>
                      <a:r>
                        <a:rPr lang="en-GB" sz="100">
                          <a:effectLst/>
                          <a:highlight>
                            <a:srgbClr val="FFFF00"/>
                          </a:highlight>
                        </a:rPr>
                        <a:t>In the 3 cases where HBIG was required-it was given on time</a:t>
                      </a:r>
                      <a:endParaRPr lang="en-GB" sz="100">
                        <a:effectLst/>
                      </a:endParaRPr>
                    </a:p>
                    <a:p>
                      <a:pPr marL="342900" lvl="0" indent="-342900">
                        <a:lnSpc>
                          <a:spcPct val="107000"/>
                        </a:lnSpc>
                        <a:spcAft>
                          <a:spcPts val="0"/>
                        </a:spcAft>
                        <a:buFont typeface="Symbol" panose="05050102010706020507" pitchFamily="18" charset="2"/>
                        <a:buChar char=""/>
                      </a:pPr>
                      <a:r>
                        <a:rPr lang="en-GB" sz="100">
                          <a:effectLst/>
                          <a:highlight>
                            <a:srgbClr val="FFFF00"/>
                          </a:highlight>
                        </a:rPr>
                        <a:t> 2 babies were out of the country when their vaccine schedule was due and no documentation recordd on whether these babies received their vaccines abroad</a:t>
                      </a:r>
                      <a:endParaRPr lang="en-GB" sz="100">
                        <a:effectLst/>
                      </a:endParaRPr>
                    </a:p>
                    <a:p>
                      <a:pPr marL="342900" lvl="0" indent="-342900">
                        <a:lnSpc>
                          <a:spcPct val="107000"/>
                        </a:lnSpc>
                        <a:spcAft>
                          <a:spcPts val="0"/>
                        </a:spcAft>
                        <a:buFont typeface="Symbol" panose="05050102010706020507" pitchFamily="18" charset="2"/>
                        <a:buChar char=""/>
                      </a:pPr>
                      <a:r>
                        <a:rPr lang="en-GB" sz="100">
                          <a:effectLst/>
                          <a:highlight>
                            <a:srgbClr val="FFFF00"/>
                          </a:highlight>
                        </a:rPr>
                        <a:t> </a:t>
                      </a:r>
                      <a:endParaRPr lang="en-GB" sz="100">
                        <a:effectLst/>
                      </a:endParaRPr>
                    </a:p>
                    <a:p>
                      <a:pPr marL="342900" lvl="0" indent="-342900">
                        <a:lnSpc>
                          <a:spcPct val="107000"/>
                        </a:lnSpc>
                        <a:spcAft>
                          <a:spcPts val="0"/>
                        </a:spcAft>
                        <a:buFont typeface="Symbol" panose="05050102010706020507" pitchFamily="18" charset="2"/>
                        <a:buChar char=""/>
                      </a:pPr>
                      <a:r>
                        <a:rPr lang="en-GB" sz="100">
                          <a:effectLst/>
                          <a:highlight>
                            <a:srgbClr val="FFFF00"/>
                          </a:highlight>
                        </a:rPr>
                        <a:t>31% of babies did not receive serology after vaccination programme and hence remain undiagnosed.</a:t>
                      </a:r>
                      <a:endParaRPr lang="en-GB" sz="100">
                        <a:effectLst/>
                      </a:endParaRPr>
                    </a:p>
                    <a:p>
                      <a:pPr marL="342900" lvl="0" indent="-342900">
                        <a:lnSpc>
                          <a:spcPct val="107000"/>
                        </a:lnSpc>
                        <a:spcAft>
                          <a:spcPts val="0"/>
                        </a:spcAft>
                        <a:buFont typeface="Symbol" panose="05050102010706020507" pitchFamily="18" charset="2"/>
                        <a:buChar char=""/>
                      </a:pPr>
                      <a:r>
                        <a:rPr lang="en-GB" sz="100">
                          <a:effectLst/>
                        </a:rPr>
                        <a:t>None of the babies born to mothers identified to be hepatitis B positive (either known from prior to pregnancy, or newly identified during this current pregnancy) seroconverted. Therefore, prevention of mother-to-child transmission (vertical transmission) was successful in 100% of cases where the baby had a serological test in the reaudit period.</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354344893"/>
                  </a:ext>
                </a:extLst>
              </a:tr>
              <a:tr h="0">
                <a:tc>
                  <a:txBody>
                    <a:bodyPr/>
                    <a:lstStyle/>
                    <a:p>
                      <a:pPr>
                        <a:lnSpc>
                          <a:spcPct val="107000"/>
                        </a:lnSpc>
                        <a:spcAft>
                          <a:spcPts val="0"/>
                        </a:spcAft>
                      </a:pPr>
                      <a:r>
                        <a:rPr lang="en-GB" sz="100">
                          <a:effectLst/>
                        </a:rPr>
                        <a:t>2017-2018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1264889311"/>
                  </a:ext>
                </a:extLst>
              </a:tr>
              <a:tr h="481205">
                <a:tc>
                  <a:txBody>
                    <a:bodyPr/>
                    <a:lstStyle/>
                    <a:p>
                      <a:pPr marL="342900" lvl="0" indent="-342900">
                        <a:lnSpc>
                          <a:spcPct val="107000"/>
                        </a:lnSpc>
                        <a:spcAft>
                          <a:spcPts val="0"/>
                        </a:spcAft>
                        <a:buFont typeface="Symbol" panose="05050102010706020507" pitchFamily="18" charset="2"/>
                        <a:buChar char=""/>
                      </a:pPr>
                      <a:r>
                        <a:rPr lang="en-GB" sz="100">
                          <a:effectLst/>
                        </a:rPr>
                        <a:t>The number of patients that had a confirmatory sample and/or a HBV DNA viral load sample was high.</a:t>
                      </a:r>
                    </a:p>
                    <a:p>
                      <a:pPr marL="342900" lvl="0" indent="-342900">
                        <a:lnSpc>
                          <a:spcPct val="107000"/>
                        </a:lnSpc>
                        <a:spcAft>
                          <a:spcPts val="0"/>
                        </a:spcAft>
                        <a:buFont typeface="Symbol" panose="05050102010706020507" pitchFamily="18" charset="2"/>
                        <a:buChar char=""/>
                      </a:pPr>
                      <a:r>
                        <a:rPr lang="en-GB" sz="100">
                          <a:effectLst/>
                        </a:rPr>
                        <a:t>65% - 85% of the follow-up samples were received within 6 weeks of the antenatal screening result being available.</a:t>
                      </a:r>
                    </a:p>
                    <a:p>
                      <a:pPr marL="342900" lvl="0" indent="-342900">
                        <a:lnSpc>
                          <a:spcPct val="107000"/>
                        </a:lnSpc>
                        <a:spcAft>
                          <a:spcPts val="0"/>
                        </a:spcAft>
                        <a:buFont typeface="Symbol" panose="05050102010706020507" pitchFamily="18" charset="2"/>
                        <a:buChar char=""/>
                      </a:pPr>
                      <a:r>
                        <a:rPr lang="en-GB" sz="100">
                          <a:effectLst/>
                        </a:rPr>
                        <a:t>A high percentage (88%) of women had a review with Gastroenterology/ Hepatology, although a sub-optimal proportion were within 6 weeks of a positive antenatal screening result (42%).</a:t>
                      </a:r>
                    </a:p>
                    <a:p>
                      <a:pPr marL="342900" lvl="0" indent="-342900">
                        <a:lnSpc>
                          <a:spcPct val="107000"/>
                        </a:lnSpc>
                        <a:spcAft>
                          <a:spcPts val="0"/>
                        </a:spcAft>
                        <a:buFont typeface="Symbol" panose="05050102010706020507" pitchFamily="18" charset="2"/>
                        <a:buChar char=""/>
                      </a:pPr>
                      <a:r>
                        <a:rPr lang="en-GB" sz="100">
                          <a:effectLst/>
                        </a:rPr>
                        <a:t>Barriers to following the appropriate clinical pathway include non-attendance of the appointment by the patient, late booking of the pregnancy, and women moving outside of the health board area.</a:t>
                      </a:r>
                    </a:p>
                    <a:p>
                      <a:pPr marL="342900" lvl="0" indent="-342900">
                        <a:lnSpc>
                          <a:spcPct val="107000"/>
                        </a:lnSpc>
                        <a:spcAft>
                          <a:spcPts val="0"/>
                        </a:spcAft>
                        <a:buFont typeface="Symbol" panose="05050102010706020507" pitchFamily="18" charset="2"/>
                        <a:buChar char=""/>
                      </a:pPr>
                      <a:r>
                        <a:rPr lang="en-GB" sz="100">
                          <a:effectLst/>
                        </a:rPr>
                        <a:t>A high percentage of women with reactive antenatal screening results had a follow-up sample taken.  </a:t>
                      </a:r>
                    </a:p>
                    <a:p>
                      <a:pPr marL="342900" lvl="0" indent="-342900">
                        <a:lnSpc>
                          <a:spcPct val="107000"/>
                        </a:lnSpc>
                        <a:spcAft>
                          <a:spcPts val="0"/>
                        </a:spcAft>
                        <a:buFont typeface="Symbol" panose="05050102010706020507" pitchFamily="18" charset="2"/>
                        <a:buChar char=""/>
                      </a:pPr>
                      <a:r>
                        <a:rPr lang="en-GB" sz="100">
                          <a:effectLst/>
                        </a:rPr>
                        <a:t>No women with reactive results showed any evidence of HBV infection.</a:t>
                      </a:r>
                    </a:p>
                    <a:p>
                      <a:r>
                        <a:rPr lang="en-GB" sz="100">
                          <a:effectLst/>
                        </a:rPr>
                        <a:t>      Assessment: What overall observations can be drawn from your findings? Detail any key themes arising from the audit process, in terms of good practice, and areas for improvement. If this is a re-audit, have the implemented changes made a demonstrable improvement?   This reaudit demonstrated the value of cross-disciplinary working, with collaboration between Screening, Health Protection, and Microbiology. We were able to audit the patient journey from booking bloods in early pregnancy, to demonstrating the child’s outcomes at 12 months of age.   None of the babies born to mothers identified to be hepatitis B positive (either known from prior to pregnancy, or newly identified during this current pregnancy) seroconverted, where the baby received a serological test post vaccinations. Therefore, prevention of mother-to-child transmission (vertical transmission) was successful in 69% all of the cases in the reaudit period and 31% unknown.   The reaudit period (1st January 2021-31st December 2021) was chosen at it represents the most up-to-date period, to allow for mothers to complete their pregnancy and for the child to be old enough for the serological test. This time period also encapsulates the COVID-19 pandemic (declared a pandemic by the World Health Organization on 11 March 2020, and declared no longer a Public Health Emergency of International Concern on 5 May 2023). The reaudit demonstrates areas of excellent practice despite the overarching context, as well as areas for improvement.         Changes following the initial audit and outcomes can be found in the table below:   </a:t>
                      </a:r>
                      <a:endParaRPr lang="en-GB" sz="100">
                        <a:effectLst/>
                        <a:latin typeface="Verdana" panose="020B0604030504040204" pitchFamily="34"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3573211899"/>
                  </a:ext>
                </a:extLst>
              </a:tr>
              <a:tr h="0">
                <a:tc>
                  <a:txBody>
                    <a:bodyPr/>
                    <a:lstStyle/>
                    <a:p>
                      <a:pPr>
                        <a:lnSpc>
                          <a:spcPct val="107000"/>
                        </a:lnSpc>
                        <a:spcAft>
                          <a:spcPts val="0"/>
                        </a:spcAft>
                      </a:pPr>
                      <a:r>
                        <a:rPr lang="en-GB" sz="100">
                          <a:effectLst/>
                        </a:rPr>
                        <a:t>2017/18 audit recommendations</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a:lnSpc>
                          <a:spcPct val="107000"/>
                        </a:lnSpc>
                        <a:spcAft>
                          <a:spcPts val="0"/>
                        </a:spcAft>
                      </a:pPr>
                      <a:r>
                        <a:rPr lang="en-GB" sz="100">
                          <a:effectLst/>
                        </a:rPr>
                        <a:t>Outcome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2857126373"/>
                  </a:ext>
                </a:extLst>
              </a:tr>
              <a:tr h="122890">
                <a:tc>
                  <a:txBody>
                    <a:bodyPr/>
                    <a:lstStyle/>
                    <a:p>
                      <a:pPr marL="342900" lvl="0" indent="-342900">
                        <a:lnSpc>
                          <a:spcPct val="107000"/>
                        </a:lnSpc>
                        <a:spcAft>
                          <a:spcPts val="0"/>
                        </a:spcAft>
                        <a:buFont typeface="Symbol" panose="05050102010706020507" pitchFamily="18" charset="2"/>
                        <a:buChar char=""/>
                      </a:pPr>
                      <a:r>
                        <a:rPr lang="en-GB" sz="100">
                          <a:effectLst/>
                        </a:rPr>
                        <a:t>Audit results to be shared with:</a:t>
                      </a:r>
                    </a:p>
                    <a:p>
                      <a:pPr marL="342900" lvl="0" indent="-342900">
                        <a:lnSpc>
                          <a:spcPct val="107000"/>
                        </a:lnSpc>
                        <a:spcAft>
                          <a:spcPts val="0"/>
                        </a:spcAft>
                        <a:buFont typeface="Courier New" panose="02070309020205020404" pitchFamily="49" charset="0"/>
                        <a:buChar char="o"/>
                      </a:pPr>
                      <a:r>
                        <a:rPr lang="en-GB" sz="100">
                          <a:effectLst/>
                        </a:rPr>
                        <a:t>Health Board Head of Midwifery, Antenatal Screening Coordinators and MAC Governance Leads</a:t>
                      </a:r>
                    </a:p>
                    <a:p>
                      <a:pPr marL="342900" lvl="0" indent="-342900">
                        <a:lnSpc>
                          <a:spcPct val="107000"/>
                        </a:lnSpc>
                        <a:spcAft>
                          <a:spcPts val="0"/>
                        </a:spcAft>
                        <a:buFont typeface="Courier New" panose="02070309020205020404" pitchFamily="49" charset="0"/>
                        <a:buChar char="o"/>
                      </a:pPr>
                      <a:r>
                        <a:rPr lang="en-GB" sz="100">
                          <a:effectLst/>
                        </a:rPr>
                        <a:t>Virology/microbiology laboratories in Wales</a:t>
                      </a:r>
                    </a:p>
                    <a:p>
                      <a:pPr marL="342900" lvl="0" indent="-342900">
                        <a:lnSpc>
                          <a:spcPct val="107000"/>
                        </a:lnSpc>
                        <a:spcAft>
                          <a:spcPts val="0"/>
                        </a:spcAft>
                        <a:buFont typeface="Courier New" panose="02070309020205020404" pitchFamily="49" charset="0"/>
                        <a:buChar char="o"/>
                      </a:pPr>
                      <a:r>
                        <a:rPr lang="en-GB" sz="100">
                          <a:effectLst/>
                        </a:rPr>
                        <a:t>All Wales Health Board Gastroenterology Leads.</a:t>
                      </a:r>
                    </a:p>
                    <a:p>
                      <a:pPr marL="342900" lvl="0" indent="-342900">
                        <a:lnSpc>
                          <a:spcPct val="107000"/>
                        </a:lnSpc>
                        <a:spcAft>
                          <a:spcPts val="0"/>
                        </a:spcAft>
                        <a:buFont typeface="Courier New" panose="02070309020205020404" pitchFamily="49" charset="0"/>
                        <a:buChar char="o"/>
                      </a:pPr>
                      <a:r>
                        <a:rPr lang="en-GB" sz="100">
                          <a:effectLst/>
                        </a:rPr>
                        <a:t>Audit results were presented and discussed at the joint screening co-ordinators and governance leads meeting in October 2019 by Sophie Jones (PHW microbiology).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a:lnSpc>
                          <a:spcPct val="107000"/>
                        </a:lnSpc>
                        <a:spcAft>
                          <a:spcPts val="0"/>
                        </a:spcAft>
                      </a:pPr>
                      <a:r>
                        <a:rPr lang="en-GB" sz="100">
                          <a:effectLst/>
                        </a:rPr>
                        <a:t> </a:t>
                      </a:r>
                    </a:p>
                    <a:p>
                      <a:pPr>
                        <a:lnSpc>
                          <a:spcPct val="107000"/>
                        </a:lnSpc>
                        <a:spcAft>
                          <a:spcPts val="0"/>
                        </a:spcAft>
                      </a:pPr>
                      <a:r>
                        <a:rPr lang="en-GB" sz="100">
                          <a:effectLst/>
                        </a:rPr>
                        <a:t> </a:t>
                      </a:r>
                    </a:p>
                    <a:p>
                      <a:pPr>
                        <a:lnSpc>
                          <a:spcPct val="107000"/>
                        </a:lnSpc>
                        <a:spcAft>
                          <a:spcPts val="0"/>
                        </a:spcAft>
                      </a:pPr>
                      <a:r>
                        <a:rPr lang="en-GB" sz="100">
                          <a:effectLst/>
                        </a:rPr>
                        <a:t> </a:t>
                      </a:r>
                    </a:p>
                    <a:p>
                      <a:pPr>
                        <a:lnSpc>
                          <a:spcPct val="107000"/>
                        </a:lnSpc>
                        <a:spcAft>
                          <a:spcPts val="0"/>
                        </a:spcAft>
                      </a:pPr>
                      <a:r>
                        <a:rPr lang="en-GB" sz="100">
                          <a:effectLst/>
                        </a:rPr>
                        <a:t>30 Dec 2019</a:t>
                      </a:r>
                    </a:p>
                    <a:p>
                      <a:pPr>
                        <a:lnSpc>
                          <a:spcPct val="107000"/>
                        </a:lnSpc>
                        <a:spcAft>
                          <a:spcPts val="0"/>
                        </a:spcAft>
                      </a:pPr>
                      <a:r>
                        <a:rPr lang="en-GB" sz="100">
                          <a:effectLst/>
                        </a:rPr>
                        <a:t>Presented as a poster at PHW Annual Conference Oct 2019</a:t>
                      </a:r>
                    </a:p>
                    <a:p>
                      <a:pPr>
                        <a:lnSpc>
                          <a:spcPct val="107000"/>
                        </a:lnSpc>
                        <a:spcAft>
                          <a:spcPts val="0"/>
                        </a:spcAft>
                      </a:pPr>
                      <a:r>
                        <a:rPr lang="en-GB" sz="100">
                          <a:effectLst/>
                        </a:rPr>
                        <a:t>30 Dec 2019</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3885353874"/>
                  </a:ext>
                </a:extLst>
              </a:tr>
              <a:tr h="503466">
                <a:tc>
                  <a:txBody>
                    <a:bodyPr/>
                    <a:lstStyle/>
                    <a:p>
                      <a:pPr marL="342900" lvl="0" indent="-342900">
                        <a:lnSpc>
                          <a:spcPct val="107000"/>
                        </a:lnSpc>
                        <a:spcAft>
                          <a:spcPts val="0"/>
                        </a:spcAft>
                        <a:buFont typeface="Symbol" panose="05050102010706020507" pitchFamily="18" charset="2"/>
                        <a:buChar char=""/>
                      </a:pPr>
                      <a:r>
                        <a:rPr lang="en-GB" sz="100">
                          <a:effectLst/>
                        </a:rPr>
                        <a:t>ASW, in conjunction with screening coordinators and MAC Governance Leads, have decided to </a:t>
                      </a:r>
                      <a:r>
                        <a:rPr lang="en-GB" sz="100" u="sng">
                          <a:effectLst/>
                        </a:rPr>
                        <a:t>develop a template/checklist </a:t>
                      </a:r>
                      <a:r>
                        <a:rPr lang="en-GB" sz="100">
                          <a:effectLst/>
                        </a:rPr>
                        <a:t> for Hepatitis B positive women for use by health boards (in progress).</a:t>
                      </a:r>
                    </a:p>
                    <a:p>
                      <a:pPr marL="342900" lvl="0" indent="-342900">
                        <a:lnSpc>
                          <a:spcPct val="107000"/>
                        </a:lnSpc>
                        <a:spcAft>
                          <a:spcPts val="0"/>
                        </a:spcAft>
                        <a:buFont typeface="Symbol" panose="05050102010706020507" pitchFamily="18" charset="2"/>
                        <a:buChar char=""/>
                      </a:pPr>
                      <a:r>
                        <a:rPr lang="en-GB" sz="100">
                          <a:effectLst/>
                        </a:rPr>
                        <a:t>Re audit following introduction of template/checklist.</a:t>
                      </a:r>
                    </a:p>
                    <a:p>
                      <a:pPr>
                        <a:lnSpc>
                          <a:spcPct val="107000"/>
                        </a:lnSpc>
                        <a:spcAft>
                          <a:spcPts val="0"/>
                        </a:spcAft>
                      </a:pPr>
                      <a:r>
                        <a:rPr lang="en-GB" sz="100">
                          <a:effectLst/>
                        </a:rPr>
                        <a:t>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a:lnSpc>
                          <a:spcPct val="107000"/>
                        </a:lnSpc>
                        <a:spcAft>
                          <a:spcPts val="0"/>
                        </a:spcAft>
                      </a:pPr>
                      <a:r>
                        <a:rPr lang="en-GB" sz="100" u="sng">
                          <a:effectLst/>
                        </a:rPr>
                        <a:t>Not conducted due to COVID-19 pandemic</a:t>
                      </a:r>
                      <a:r>
                        <a:rPr lang="en-GB" sz="100">
                          <a:effectLst/>
                        </a:rPr>
                        <a:t> </a:t>
                      </a:r>
                    </a:p>
                    <a:p>
                      <a:pPr>
                        <a:lnSpc>
                          <a:spcPct val="107000"/>
                        </a:lnSpc>
                        <a:spcAft>
                          <a:spcPts val="0"/>
                        </a:spcAft>
                      </a:pPr>
                      <a:r>
                        <a:rPr lang="en-GB" sz="100">
                          <a:effectLst/>
                        </a:rPr>
                        <a:t>Completed Sept 2023</a:t>
                      </a:r>
                    </a:p>
                    <a:p>
                      <a:pPr>
                        <a:lnSpc>
                          <a:spcPct val="107000"/>
                        </a:lnSpc>
                        <a:spcAft>
                          <a:spcPts val="0"/>
                        </a:spcAft>
                      </a:pPr>
                      <a:r>
                        <a:rPr lang="en-GB" sz="100" u="sng">
                          <a:effectLst/>
                          <a:hlinkClick r:id="rId3"/>
                        </a:rPr>
                        <a:t>Aide Memoire HEP B - V1.docx (live.com)</a:t>
                      </a:r>
                      <a:endParaRPr lang="en-GB" sz="100">
                        <a:effectLst/>
                      </a:endParaRPr>
                    </a:p>
                    <a:p>
                      <a:pPr>
                        <a:lnSpc>
                          <a:spcPct val="107000"/>
                        </a:lnSpc>
                        <a:spcAft>
                          <a:spcPts val="0"/>
                        </a:spcAft>
                      </a:pPr>
                      <a:r>
                        <a:rPr lang="en-GB" sz="100">
                          <a:effectLst/>
                        </a:rPr>
                        <a:t> </a:t>
                      </a:r>
                    </a:p>
                    <a:p>
                      <a:pPr>
                        <a:lnSpc>
                          <a:spcPct val="107000"/>
                        </a:lnSpc>
                        <a:spcAft>
                          <a:spcPts val="0"/>
                        </a:spcAft>
                      </a:pPr>
                      <a:r>
                        <a:rPr lang="en-GB" sz="100">
                          <a:effectLst/>
                        </a:rPr>
                        <a:t> </a:t>
                      </a:r>
                    </a:p>
                    <a:p>
                      <a:pPr>
                        <a:lnSpc>
                          <a:spcPct val="107000"/>
                        </a:lnSpc>
                        <a:spcAft>
                          <a:spcPts val="0"/>
                        </a:spcAft>
                      </a:pPr>
                      <a:r>
                        <a:rPr lang="en-GB" sz="100">
                          <a:effectLst/>
                        </a:rPr>
                        <a:t> </a:t>
                      </a:r>
                    </a:p>
                    <a:p>
                      <a:r>
                        <a:rPr lang="en-GB" sz="100">
                          <a:effectLst/>
                        </a:rPr>
                        <a:t>    2021 reaudit findings and interpretation   Number of hepatitis B positive women Data from October 2017 – November 2018 demonstrated 59 women with hepatitis B positive samples. The reaudit (2021 data) identified 25 women. This may be reflective of the reduction in birth rate during this period; demographic changes in terms of risk factors for hepatitis B; or other reasons.   Figure 1 . Live births and the general fertility rate in Wales, 2013-2021. Data from Nomis.   Table 1. Notifications of hepatitis B in Wales, 2018-2022   </a:t>
                      </a:r>
                      <a:endParaRPr lang="en-GB" sz="100">
                        <a:effectLst/>
                        <a:latin typeface="Verdana" panose="020B0604030504040204" pitchFamily="34" charset="0"/>
                      </a:endParaRPr>
                    </a:p>
                  </a:txBody>
                  <a:tcPr marL="3313" marR="3313" marT="0" marB="0"/>
                </a:tc>
                <a:tc>
                  <a:txBody>
                    <a:bodyPr/>
                    <a:lstStyle/>
                    <a:p>
                      <a:endParaRPr lang="en-GB" sz="100"/>
                    </a:p>
                  </a:txBody>
                  <a:tcPr marL="4417" marR="4417" marT="2208" marB="2208"/>
                </a:tc>
                <a:tc>
                  <a:txBody>
                    <a:bodyPr/>
                    <a:lstStyle/>
                    <a:p>
                      <a:endParaRPr lang="en-GB" sz="100"/>
                    </a:p>
                  </a:txBody>
                  <a:tcPr marL="4417" marR="4417" marT="2208" marB="2208"/>
                </a:tc>
                <a:tc>
                  <a:txBody>
                    <a:bodyPr/>
                    <a:lstStyle/>
                    <a:p>
                      <a:endParaRPr lang="en-GB" sz="100"/>
                    </a:p>
                  </a:txBody>
                  <a:tcPr marL="4417" marR="4417" marT="2208" marB="2208"/>
                </a:tc>
                <a:extLst>
                  <a:ext uri="{0D108BD9-81ED-4DB2-BD59-A6C34878D82A}">
                    <a16:rowId xmlns:a16="http://schemas.microsoft.com/office/drawing/2014/main" val="2494814901"/>
                  </a:ext>
                </a:extLst>
              </a:tr>
              <a:tr h="39383">
                <a:tc>
                  <a:txBody>
                    <a:bodyPr/>
                    <a:lstStyle/>
                    <a:p>
                      <a:pPr marL="37465">
                        <a:lnSpc>
                          <a:spcPct val="107000"/>
                        </a:lnSpc>
                        <a:spcAft>
                          <a:spcPts val="0"/>
                        </a:spcAft>
                      </a:pPr>
                      <a:r>
                        <a:rPr lang="en-GB" sz="100">
                          <a:effectLst/>
                        </a:rPr>
                        <a:t>Year</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nSpc>
                          <a:spcPct val="107000"/>
                        </a:lnSpc>
                        <a:spcAft>
                          <a:spcPts val="0"/>
                        </a:spcAft>
                      </a:pPr>
                      <a:r>
                        <a:rPr lang="en-GB" sz="100">
                          <a:effectLst/>
                        </a:rPr>
                        <a:t>Total notifications</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nSpc>
                          <a:spcPct val="107000"/>
                        </a:lnSpc>
                        <a:spcAft>
                          <a:spcPts val="0"/>
                        </a:spcAft>
                      </a:pPr>
                      <a:r>
                        <a:rPr lang="en-GB" sz="100">
                          <a:effectLst/>
                        </a:rPr>
                        <a:t>Rate per 100,000 population </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nSpc>
                          <a:spcPct val="107000"/>
                        </a:lnSpc>
                        <a:spcAft>
                          <a:spcPts val="0"/>
                        </a:spcAft>
                      </a:pPr>
                      <a:r>
                        <a:rPr lang="en-GB" sz="100">
                          <a:effectLst/>
                        </a:rPr>
                        <a:t>% Female</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nSpc>
                          <a:spcPct val="107000"/>
                        </a:lnSpc>
                        <a:spcAft>
                          <a:spcPts val="800"/>
                        </a:spcAft>
                      </a:pPr>
                      <a:r>
                        <a:rPr lang="en-GB" sz="100">
                          <a:effectLst/>
                        </a:rPr>
                        <a:t>Calculated number of females</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extLst>
                  <a:ext uri="{0D108BD9-81ED-4DB2-BD59-A6C34878D82A}">
                    <a16:rowId xmlns:a16="http://schemas.microsoft.com/office/drawing/2014/main" val="1555465219"/>
                  </a:ext>
                </a:extLst>
              </a:tr>
              <a:tr h="0">
                <a:tc>
                  <a:txBody>
                    <a:bodyPr/>
                    <a:lstStyle/>
                    <a:p>
                      <a:pPr marL="37465" algn="ctr">
                        <a:lnSpc>
                          <a:spcPct val="107000"/>
                        </a:lnSpc>
                        <a:spcAft>
                          <a:spcPts val="0"/>
                        </a:spcAft>
                      </a:pPr>
                      <a:r>
                        <a:rPr lang="en-GB" sz="100">
                          <a:effectLst/>
                        </a:rPr>
                        <a:t>2018</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264</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8.4</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41.3</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800"/>
                        </a:spcAft>
                      </a:pPr>
                      <a:r>
                        <a:rPr lang="en-GB" sz="100">
                          <a:effectLst/>
                        </a:rPr>
                        <a:t>109</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extLst>
                  <a:ext uri="{0D108BD9-81ED-4DB2-BD59-A6C34878D82A}">
                    <a16:rowId xmlns:a16="http://schemas.microsoft.com/office/drawing/2014/main" val="3448255110"/>
                  </a:ext>
                </a:extLst>
              </a:tr>
              <a:tr h="0">
                <a:tc>
                  <a:txBody>
                    <a:bodyPr/>
                    <a:lstStyle/>
                    <a:p>
                      <a:pPr marL="37465" algn="ctr">
                        <a:lnSpc>
                          <a:spcPct val="107000"/>
                        </a:lnSpc>
                        <a:spcAft>
                          <a:spcPts val="0"/>
                        </a:spcAft>
                      </a:pPr>
                      <a:r>
                        <a:rPr lang="en-GB" sz="100">
                          <a:effectLst/>
                        </a:rPr>
                        <a:t>2019</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227</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7.2</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37.4</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800"/>
                        </a:spcAft>
                      </a:pPr>
                      <a:r>
                        <a:rPr lang="en-GB" sz="100">
                          <a:effectLst/>
                        </a:rPr>
                        <a:t>85</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extLst>
                  <a:ext uri="{0D108BD9-81ED-4DB2-BD59-A6C34878D82A}">
                    <a16:rowId xmlns:a16="http://schemas.microsoft.com/office/drawing/2014/main" val="3749655973"/>
                  </a:ext>
                </a:extLst>
              </a:tr>
              <a:tr h="0">
                <a:tc>
                  <a:txBody>
                    <a:bodyPr/>
                    <a:lstStyle/>
                    <a:p>
                      <a:pPr marL="37465" algn="ctr">
                        <a:lnSpc>
                          <a:spcPct val="107000"/>
                        </a:lnSpc>
                        <a:spcAft>
                          <a:spcPts val="0"/>
                        </a:spcAft>
                      </a:pPr>
                      <a:r>
                        <a:rPr lang="en-GB" sz="100">
                          <a:effectLst/>
                        </a:rPr>
                        <a:t>2020</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171</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5.4</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39.8</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800"/>
                        </a:spcAft>
                      </a:pPr>
                      <a:r>
                        <a:rPr lang="en-GB" sz="100">
                          <a:effectLst/>
                        </a:rPr>
                        <a:t>68</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extLst>
                  <a:ext uri="{0D108BD9-81ED-4DB2-BD59-A6C34878D82A}">
                    <a16:rowId xmlns:a16="http://schemas.microsoft.com/office/drawing/2014/main" val="889412650"/>
                  </a:ext>
                </a:extLst>
              </a:tr>
              <a:tr h="0">
                <a:tc>
                  <a:txBody>
                    <a:bodyPr/>
                    <a:lstStyle/>
                    <a:p>
                      <a:pPr marL="37465" algn="ctr">
                        <a:lnSpc>
                          <a:spcPct val="107000"/>
                        </a:lnSpc>
                        <a:spcAft>
                          <a:spcPts val="0"/>
                        </a:spcAft>
                      </a:pPr>
                      <a:r>
                        <a:rPr lang="en-GB" sz="100">
                          <a:effectLst/>
                        </a:rPr>
                        <a:t>2021</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188</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6</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37.2</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800"/>
                        </a:spcAft>
                      </a:pPr>
                      <a:r>
                        <a:rPr lang="en-GB" sz="100">
                          <a:effectLst/>
                        </a:rPr>
                        <a:t>70</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extLst>
                  <a:ext uri="{0D108BD9-81ED-4DB2-BD59-A6C34878D82A}">
                    <a16:rowId xmlns:a16="http://schemas.microsoft.com/office/drawing/2014/main" val="2103209633"/>
                  </a:ext>
                </a:extLst>
              </a:tr>
              <a:tr h="2385314">
                <a:tc>
                  <a:txBody>
                    <a:bodyPr/>
                    <a:lstStyle/>
                    <a:p>
                      <a:pPr marL="37465" algn="ctr">
                        <a:lnSpc>
                          <a:spcPct val="107000"/>
                        </a:lnSpc>
                        <a:spcAft>
                          <a:spcPts val="0"/>
                        </a:spcAft>
                      </a:pPr>
                      <a:r>
                        <a:rPr lang="en-GB" sz="100">
                          <a:effectLst/>
                        </a:rPr>
                        <a:t>2022</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293</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9.3</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0"/>
                        </a:spcAft>
                      </a:pPr>
                      <a:r>
                        <a:rPr lang="en-GB" sz="100">
                          <a:effectLst/>
                        </a:rPr>
                        <a:t>33.4</a:t>
                      </a:r>
                      <a:endParaRPr lang="en-GB" sz="100">
                        <a:effectLst/>
                        <a:latin typeface="Verdana" panose="020B0604030504040204" pitchFamily="34" charset="0"/>
                        <a:ea typeface="Calibri" panose="020F0502020204030204" pitchFamily="34" charset="0"/>
                        <a:cs typeface="Times New Roman" panose="02020603050405020304" pitchFamily="18" charset="0"/>
                      </a:endParaRPr>
                    </a:p>
                  </a:txBody>
                  <a:tcPr marL="3313" marR="3313" marT="0" marB="0"/>
                </a:tc>
                <a:tc>
                  <a:txBody>
                    <a:bodyPr/>
                    <a:lstStyle/>
                    <a:p>
                      <a:pPr marL="37465" algn="ctr">
                        <a:lnSpc>
                          <a:spcPct val="107000"/>
                        </a:lnSpc>
                        <a:spcAft>
                          <a:spcPts val="800"/>
                        </a:spcAft>
                      </a:pPr>
                      <a:r>
                        <a:rPr lang="en-GB" sz="100" dirty="0">
                          <a:effectLst/>
                        </a:rPr>
                        <a:t>98</a:t>
                      </a:r>
                    </a:p>
                    <a:p>
                      <a:r>
                        <a:rPr lang="en-GB" sz="100" dirty="0">
                          <a:effectLst/>
                        </a:rPr>
                        <a:t>  Test requesting Although high standard of practice was maintained regarding completion of demographic and sample details on test requests, there was still room for improvement in inclusion of clinical details. It is likely challenging for community midwives conducting booking bloods in the community as they work with pen and paper. Clinicians working in antenatal clinics would have access to electronic test requesting.   Most women (92%) do not have a copy of the HBV DNA viral load requested to </a:t>
                      </a:r>
                      <a:r>
                        <a:rPr lang="en-GB" sz="100" dirty="0" err="1">
                          <a:effectLst/>
                        </a:rPr>
                        <a:t>hepatology</a:t>
                      </a:r>
                      <a:r>
                        <a:rPr lang="en-GB" sz="100" dirty="0">
                          <a:effectLst/>
                        </a:rPr>
                        <a:t>/gastroenterology. Note that this standard is less clinically significant currently that previously, as all results are now available to clinicians on Welsh Clinical Portal.   In women known to have hepatitis B, HBV DNA viral load should be taken at the same time as the booking sample. The test is generally consented and requested by community midwife And taken in the hospital antenatal clinic at the same time as the early pregnancy dating scan. By 2026 the All Wales Maternity Record will be online with the functionality to add flags. For example, if women are known to have hepatitis B, a flag will pop up for the community midwife to take a HBV DNA sample at booking. N.B. This system is in the procurement process, so functionality is uncertain.   Managing results There was a reduction in reporting of contacting a midwife with the results. It is likely actions have been completed but not documented. Current practice is to send an email to named screening coordinators. There is a failsafe whereby all screening results are sent to the antenatal screening coordinator (or deputy) and designated antenatal clinic staff via a generic email inbox. This is monitored on a daily basis (Monday-Friday)   Referrals to gastroenterology / </a:t>
                      </a:r>
                      <a:r>
                        <a:rPr lang="en-GB" sz="100" dirty="0" err="1">
                          <a:effectLst/>
                        </a:rPr>
                        <a:t>hepatology</a:t>
                      </a:r>
                      <a:r>
                        <a:rPr lang="en-GB" sz="100" dirty="0">
                          <a:effectLst/>
                        </a:rPr>
                        <a:t> There was a reduction in the proportion of women with hepatitis B positive results referred to gastroenterology / </a:t>
                      </a:r>
                      <a:r>
                        <a:rPr lang="en-GB" sz="100" dirty="0" err="1">
                          <a:effectLst/>
                        </a:rPr>
                        <a:t>hepatology</a:t>
                      </a:r>
                      <a:r>
                        <a:rPr lang="en-GB" sz="100" dirty="0">
                          <a:effectLst/>
                        </a:rPr>
                        <a:t> compared to 2017/18. Review of data suggests that women were seen even though there was no evidence of a referral. It may be that women referred themselves. However, it is important to ensure that referrals are made and documented in order to align with standards and ensure the </a:t>
                      </a:r>
                      <a:r>
                        <a:rPr lang="en-GB" sz="100" dirty="0" err="1">
                          <a:effectLst/>
                        </a:rPr>
                        <a:t>failsafes</a:t>
                      </a:r>
                      <a:r>
                        <a:rPr lang="en-GB" sz="100" dirty="0">
                          <a:effectLst/>
                        </a:rPr>
                        <a:t> are adhered to.     Reactive Hepatitis B results None of the reactive results became were positive for hepatitis B on retesting, implying no women were identified at the point of seroconversion. None of the confirmatory samples were “insufficient to test” which represents a huge improvement on 2017/18 (where 97% were insufficient).   Neonatal management of babies born to hepatitis B positive mothers       </a:t>
                      </a:r>
                      <a:endParaRPr lang="en-GB" sz="100" dirty="0">
                        <a:effectLst/>
                        <a:latin typeface="Verdana" panose="020B0604030504040204" pitchFamily="34" charset="0"/>
                      </a:endParaRPr>
                    </a:p>
                  </a:txBody>
                  <a:tcPr marL="3313" marR="3313" marT="0" marB="0"/>
                </a:tc>
                <a:extLst>
                  <a:ext uri="{0D108BD9-81ED-4DB2-BD59-A6C34878D82A}">
                    <a16:rowId xmlns:a16="http://schemas.microsoft.com/office/drawing/2014/main" val="4157369958"/>
                  </a:ext>
                </a:extLst>
              </a:tr>
            </a:tbl>
          </a:graphicData>
        </a:graphic>
      </p:graphicFrame>
      <p:pic>
        <p:nvPicPr>
          <p:cNvPr id="1025" name="Picture 1" descr="cid:image004.png@01DA25F9.49BA9520"/>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5667375" y="-18524538"/>
            <a:ext cx="64685324" cy="27622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a:spLocks noChangeArrowheads="1"/>
          </p:cNvSpPr>
          <p:nvPr/>
        </p:nvSpPr>
        <p:spPr bwMode="auto">
          <a:xfrm>
            <a:off x="5667375" y="-18847703"/>
            <a:ext cx="2832555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8" name="Rectangle 3"/>
          <p:cNvSpPr>
            <a:spLocks noChangeArrowheads="1"/>
          </p:cNvSpPr>
          <p:nvPr/>
        </p:nvSpPr>
        <p:spPr bwMode="auto">
          <a:xfrm>
            <a:off x="5667375" y="-18524538"/>
            <a:ext cx="93471642" cy="11113"/>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9" name="Rectangle 4"/>
          <p:cNvSpPr>
            <a:spLocks noChangeArrowheads="1"/>
          </p:cNvSpPr>
          <p:nvPr/>
        </p:nvSpPr>
        <p:spPr bwMode="auto">
          <a:xfrm>
            <a:off x="5667375" y="-18777267"/>
            <a:ext cx="283255512"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sng" strike="noStrike" cap="none" normalizeH="0" baseline="3000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6"/>
              </a:rPr>
              <a:t>[</a:t>
            </a:r>
            <a:r>
              <a:rPr kumimoji="0" lang="en-GB" altLang="en-US" sz="1000" b="0" i="0" u="sng" strike="noStrike" cap="none" normalizeH="0" baseline="30000" bmk="">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6"/>
              </a:rPr>
              <a:t>1]</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World Health Organization, Coronavirus disease (COVID-19) pandemic. Available from: </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hlinkClick r:id="rId7"/>
              </a:rPr>
              <a:t>https://www.who.int/europe/emergencies/situations/covid-19</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Accessed 23.01.2024</a:t>
            </a:r>
            <a:endParaRPr kumimoji="0" lang="en-GB" altLang="en-US" sz="1300" b="0" i="0" u="none" strike="noStrike" cap="none" normalizeH="0" baseline="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sng" strike="noStrike" cap="none" normalizeH="0" baseline="30000" bmk="">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8"/>
              </a:rPr>
              <a:t>[2]</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Nomis. </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hlinkClick r:id="rId9"/>
              </a:rPr>
              <a:t>https://www.nomisweb.co.uk/query/construct/submit.asp?menuopt=201&amp;subcomp</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Accessed 09.08.2023</a:t>
            </a:r>
            <a:endParaRPr kumimoji="0" lang="en-GB" altLang="en-US" sz="1300" b="0" i="0" u="none" strike="noStrike" cap="none" normalizeH="0" baseline="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sng" strike="noStrike" cap="none" normalizeH="0" baseline="30000" bmk="">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0"/>
              </a:rPr>
              <a:t>[3]</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Public Health Wales. Laboratory reports of Hepatitis B in Wales 2019-2022. Available from:  </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hlinkClick r:id="rId11"/>
              </a:rPr>
              <a:t>https://public.tableau.com/app/profile/public.health.wales.health.protection/viz/LaboratoryreportsofHEPATITISBinWales2019-2022/Dashboard2</a:t>
            </a:r>
            <a:r>
              <a:rPr kumimoji="0" lang="en-GB" altLang="en-US" sz="1000" b="0" i="0" u="none" strike="noStrike" cap="none" normalizeH="0" baseline="0" bmk="">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GB" altLang="en-US" sz="1300" b="0" i="0" u="none" strike="noStrike" cap="none" normalizeH="0" baseline="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sng" strike="noStrike" cap="none" normalizeH="0" baseline="30000" bmk="">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2"/>
              </a:rPr>
              <a:t>[4]</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Public Health Wales. Public Health Wales Health Protection. Available from: </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hlinkClick r:id="rId13"/>
              </a:rPr>
              <a:t>https://public.tableau.com/app/profile/public.health.wales.health.protection/vizzes</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GB" altLang="en-US" sz="1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5"/>
          <p:cNvSpPr>
            <a:spLocks noChangeArrowheads="1"/>
          </p:cNvSpPr>
          <p:nvPr/>
        </p:nvSpPr>
        <p:spPr bwMode="auto">
          <a:xfrm>
            <a:off x="5667375" y="-18056225"/>
            <a:ext cx="93471642" cy="11112"/>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1" name="Rectangle 6"/>
          <p:cNvSpPr>
            <a:spLocks noChangeArrowheads="1"/>
          </p:cNvSpPr>
          <p:nvPr/>
        </p:nvSpPr>
        <p:spPr bwMode="auto">
          <a:xfrm>
            <a:off x="5667375" y="-18476000"/>
            <a:ext cx="283255512"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GB" altLang="en-US" sz="800" b="0" i="0" u="sng" strike="noStrike" cap="none" normalizeH="0" baseline="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4"/>
              </a:rPr>
              <a:t>[EC(G(R1]</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James - would you be happy to add postnatal findings</a:t>
            </a:r>
            <a:endParaRPr kumimoji="0" lang="en-GB" altLang="en-US" sz="1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GB" altLang="en-US" sz="800" b="0" i="0" u="sng" strike="noStrike" cap="none" normalizeH="0" baseline="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5"/>
              </a:rPr>
              <a:t>[EC(G(R2]</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Was this done? If so, is it possible to see a copy? </a:t>
            </a:r>
            <a:endParaRPr kumimoji="0" lang="en-GB" altLang="en-US" sz="1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GB" altLang="en-US" sz="800" b="0" i="0" u="sng" strike="noStrike" cap="none" normalizeH="0" baseline="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6"/>
              </a:rPr>
              <a:t>[EC(G(R3]</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Is this correct? </a:t>
            </a:r>
            <a:endParaRPr kumimoji="0" lang="en-GB" altLang="en-US" sz="1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GB" altLang="en-US" sz="800" b="0" i="0" u="sng" strike="noStrike" cap="none" normalizeH="0" baseline="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7"/>
              </a:rPr>
              <a:t>[EC(G(R4]</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I added this in for context but feel free to delete if not relevant</a:t>
            </a:r>
            <a:endParaRPr kumimoji="0" lang="en-GB" altLang="en-US" sz="1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GB" altLang="en-US" sz="800" b="0" i="0" u="sng" strike="noStrike" cap="none" normalizeH="0" baseline="0">
                <a:ln>
                  <a:noFill/>
                </a:ln>
                <a:solidFill>
                  <a:srgbClr val="954F72"/>
                </a:solidFill>
                <a:effectLst/>
                <a:latin typeface="Verdana" panose="020B0604030504040204" pitchFamily="34" charset="0"/>
                <a:ea typeface="Calibri" panose="020F0502020204030204" pitchFamily="34" charset="0"/>
                <a:cs typeface="Times New Roman" panose="02020603050405020304" pitchFamily="18" charset="0"/>
                <a:hlinkClick r:id="rId18"/>
              </a:rPr>
              <a:t>[EC(G(R5]</a:t>
            </a:r>
            <a:r>
              <a:rPr kumimoji="0" lang="en-GB" altLang="en-US" sz="1000" b="0" i="0" u="none" strike="noStrike" cap="none" normalizeH="0" baseline="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James would you be happy to add in the additional findings?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Rectangle 1"/>
          <p:cNvSpPr>
            <a:spLocks noChangeArrowheads="1"/>
          </p:cNvSpPr>
          <p:nvPr/>
        </p:nvSpPr>
        <p:spPr bwMode="auto">
          <a:xfrm>
            <a:off x="4800599" y="3270935"/>
            <a:ext cx="13350547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2" name="Diagram 11">
            <a:extLst>
              <a:ext uri="{FF2B5EF4-FFF2-40B4-BE49-F238E27FC236}">
                <a16:creationId xmlns:a16="http://schemas.microsoft.com/office/drawing/2014/main" id="{3C202E19-32CA-C370-1C55-70948578DF45}"/>
              </a:ext>
            </a:extLst>
          </p:cNvPr>
          <p:cNvGraphicFramePr/>
          <p:nvPr>
            <p:extLst>
              <p:ext uri="{D42A27DB-BD31-4B8C-83A1-F6EECF244321}">
                <p14:modId xmlns:p14="http://schemas.microsoft.com/office/powerpoint/2010/main" val="2533202633"/>
              </p:ext>
            </p:extLst>
          </p:nvPr>
        </p:nvGraphicFramePr>
        <p:xfrm>
          <a:off x="258962" y="2557226"/>
          <a:ext cx="19586176" cy="8382175"/>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extLst>
      <p:ext uri="{BB962C8B-B14F-4D97-AF65-F5344CB8AC3E}">
        <p14:creationId xmlns:p14="http://schemas.microsoft.com/office/powerpoint/2010/main" val="2710520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7767266" cy="1846659"/>
          </a:xfrm>
        </p:spPr>
        <p:txBody>
          <a:bodyPr/>
          <a:lstStyle/>
          <a:p>
            <a:r>
              <a:rPr lang="en-GB" dirty="0"/>
              <a:t>Acknowledgements</a:t>
            </a:r>
          </a:p>
        </p:txBody>
      </p:sp>
      <p:sp>
        <p:nvSpPr>
          <p:cNvPr id="3" name="Content Placeholder 2"/>
          <p:cNvSpPr>
            <a:spLocks noGrp="1"/>
          </p:cNvSpPr>
          <p:nvPr>
            <p:ph idx="1"/>
          </p:nvPr>
        </p:nvSpPr>
        <p:spPr>
          <a:xfrm>
            <a:off x="666215" y="3689375"/>
            <a:ext cx="10126980" cy="3877985"/>
          </a:xfrm>
        </p:spPr>
        <p:txBody>
          <a:bodyPr/>
          <a:lstStyle/>
          <a:p>
            <a:r>
              <a:rPr lang="en-GB" sz="3600" dirty="0">
                <a:solidFill>
                  <a:schemeClr val="tx1"/>
                </a:solidFill>
                <a:latin typeface="Calibri" panose="020F0502020204030204" pitchFamily="34" charset="0"/>
                <a:cs typeface="Calibri" panose="020F0502020204030204" pitchFamily="34" charset="0"/>
              </a:rPr>
              <a:t>Health Board Team for managing the women through their pregnancy and babies during their vaccination schedule</a:t>
            </a:r>
          </a:p>
          <a:p>
            <a:r>
              <a:rPr lang="en-GB" sz="3600" dirty="0">
                <a:solidFill>
                  <a:schemeClr val="tx1"/>
                </a:solidFill>
                <a:latin typeface="Calibri" panose="020F0502020204030204" pitchFamily="34" charset="0"/>
                <a:cs typeface="Calibri" panose="020F0502020204030204" pitchFamily="34" charset="0"/>
              </a:rPr>
              <a:t>Specialist Registrar Programme, PHW</a:t>
            </a:r>
          </a:p>
          <a:p>
            <a:r>
              <a:rPr lang="en-GB" sz="3600" dirty="0">
                <a:solidFill>
                  <a:schemeClr val="tx1"/>
                </a:solidFill>
                <a:latin typeface="Calibri" panose="020F0502020204030204" pitchFamily="34" charset="0"/>
                <a:cs typeface="Calibri" panose="020F0502020204030204" pitchFamily="34" charset="0"/>
              </a:rPr>
              <a:t>Virology UHW and ABHB</a:t>
            </a:r>
          </a:p>
          <a:p>
            <a:r>
              <a:rPr lang="en-GB" sz="3600" dirty="0">
                <a:solidFill>
                  <a:schemeClr val="tx1"/>
                </a:solidFill>
                <a:latin typeface="Calibri" panose="020F0502020204030204" pitchFamily="34" charset="0"/>
                <a:cs typeface="Calibri" panose="020F0502020204030204" pitchFamily="34" charset="0"/>
              </a:rPr>
              <a:t>Health Protection, PHW</a:t>
            </a:r>
          </a:p>
          <a:p>
            <a:r>
              <a:rPr lang="en-GB" sz="3600" dirty="0">
                <a:solidFill>
                  <a:schemeClr val="tx1"/>
                </a:solidFill>
                <a:latin typeface="Calibri" panose="020F0502020204030204" pitchFamily="34" charset="0"/>
                <a:cs typeface="Calibri" panose="020F0502020204030204" pitchFamily="34" charset="0"/>
              </a:rPr>
              <a:t>Antenatal Screening Wales, PHW</a:t>
            </a:r>
          </a:p>
        </p:txBody>
      </p:sp>
      <p:sp>
        <p:nvSpPr>
          <p:cNvPr id="4" name="TextBox 3"/>
          <p:cNvSpPr txBox="1"/>
          <p:nvPr/>
        </p:nvSpPr>
        <p:spPr>
          <a:xfrm>
            <a:off x="11037115" y="4214515"/>
            <a:ext cx="7351692" cy="2528384"/>
          </a:xfrm>
          <a:prstGeom prst="rect">
            <a:avLst/>
          </a:prstGeom>
          <a:noFill/>
        </p:spPr>
        <p:txBody>
          <a:bodyPr wrap="none" rtlCol="0">
            <a:spAutoFit/>
          </a:bodyPr>
          <a:lstStyle/>
          <a:p>
            <a:pPr algn="ctr"/>
            <a:r>
              <a:rPr lang="en-GB" sz="7915" dirty="0">
                <a:solidFill>
                  <a:schemeClr val="accent1"/>
                </a:solidFill>
              </a:rPr>
              <a:t>Thank you!</a:t>
            </a:r>
          </a:p>
          <a:p>
            <a:pPr algn="ctr"/>
            <a:r>
              <a:rPr lang="en-GB" sz="7915" dirty="0">
                <a:solidFill>
                  <a:schemeClr val="accent1"/>
                </a:solidFill>
              </a:rPr>
              <a:t>Any Questions?</a:t>
            </a:r>
          </a:p>
        </p:txBody>
      </p:sp>
      <p:pic>
        <p:nvPicPr>
          <p:cNvPr id="5" name="Picture 4" descr="Ante-Scre-Wales-CMYK"/>
          <p:cNvPicPr/>
          <p:nvPr/>
        </p:nvPicPr>
        <p:blipFill>
          <a:blip r:embed="rId2" cstate="print"/>
          <a:srcRect/>
          <a:stretch>
            <a:fillRect/>
          </a:stretch>
        </p:blipFill>
        <p:spPr bwMode="auto">
          <a:xfrm>
            <a:off x="2203075" y="7908847"/>
            <a:ext cx="5788305" cy="1907376"/>
          </a:xfrm>
          <a:prstGeom prst="rect">
            <a:avLst/>
          </a:prstGeom>
          <a:noFill/>
          <a:ln w="9525">
            <a:noFill/>
            <a:miter lim="800000"/>
            <a:headEnd/>
            <a:tailEnd/>
          </a:ln>
        </p:spPr>
      </p:pic>
      <p:pic>
        <p:nvPicPr>
          <p:cNvPr id="6" name="Picture 5" descr="Compressed Public Health Wales 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6306" y="7908847"/>
            <a:ext cx="5577407" cy="1394722"/>
          </a:xfrm>
          <a:prstGeom prst="rect">
            <a:avLst/>
          </a:prstGeom>
          <a:noFill/>
          <a:ln>
            <a:noFill/>
          </a:ln>
        </p:spPr>
      </p:pic>
    </p:spTree>
    <p:extLst>
      <p:ext uri="{BB962C8B-B14F-4D97-AF65-F5344CB8AC3E}">
        <p14:creationId xmlns:p14="http://schemas.microsoft.com/office/powerpoint/2010/main" val="321678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FEF34-E56D-AABB-4593-9AFE8079BE4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25EEDCF8-BF73-32EC-FAAA-9F046E8C0E2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800286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78" y="1824125"/>
            <a:ext cx="7047186" cy="923330"/>
          </a:xfrm>
        </p:spPr>
        <p:txBody>
          <a:bodyPr/>
          <a:lstStyle/>
          <a:p>
            <a:r>
              <a:rPr lang="en-GB" dirty="0"/>
              <a:t>Initial Audit (2017) </a:t>
            </a:r>
          </a:p>
        </p:txBody>
      </p:sp>
      <p:sp>
        <p:nvSpPr>
          <p:cNvPr id="4" name="Text Placeholder 3"/>
          <p:cNvSpPr>
            <a:spLocks noGrp="1"/>
          </p:cNvSpPr>
          <p:nvPr>
            <p:ph type="body" idx="1"/>
          </p:nvPr>
        </p:nvSpPr>
        <p:spPr>
          <a:xfrm>
            <a:off x="402978" y="2770508"/>
            <a:ext cx="19298144" cy="3154710"/>
          </a:xfrm>
        </p:spPr>
        <p:txBody>
          <a:bodyPr/>
          <a:lstStyle/>
          <a:p>
            <a:pPr marL="571500" indent="-571500">
              <a:buFont typeface="Arial" panose="020B0604020202020204" pitchFamily="34" charset="0"/>
              <a:buChar char="•"/>
            </a:pPr>
            <a:r>
              <a:rPr lang="en-GB" sz="3600" dirty="0">
                <a:solidFill>
                  <a:schemeClr val="tx1"/>
                </a:solidFill>
                <a:latin typeface="+mn-lt"/>
              </a:rPr>
              <a:t>Audit of the management of hepatitis B in pregnancy against Antenatal Screening Wales (ASW) Policy, Standards and Protocols</a:t>
            </a:r>
          </a:p>
          <a:p>
            <a:pPr marL="1028700" lvl="1" indent="-571500">
              <a:buFont typeface="Arial" panose="020B0604020202020204" pitchFamily="34" charset="0"/>
              <a:buChar char="•"/>
            </a:pPr>
            <a:r>
              <a:rPr lang="en-GB" sz="3050" dirty="0">
                <a:solidFill>
                  <a:schemeClr val="tx1"/>
                </a:solidFill>
                <a:latin typeface="+mn-lt"/>
              </a:rPr>
              <a:t>To specifically monitor outcome of a new addition to the pathway: hepatitis B DNA viral load when a diagnosis of hepatitis B has been made. </a:t>
            </a:r>
          </a:p>
          <a:p>
            <a:endParaRPr lang="en-GB" sz="3600" dirty="0">
              <a:solidFill>
                <a:schemeClr val="tx1"/>
              </a:solidFill>
              <a:latin typeface="+mn-lt"/>
            </a:endParaRPr>
          </a:p>
          <a:p>
            <a:endParaRPr lang="en-GB" sz="3600" dirty="0">
              <a:solidFill>
                <a:schemeClr val="tx1"/>
              </a:solidFill>
              <a:latin typeface="+mn-lt"/>
            </a:endParaRPr>
          </a:p>
        </p:txBody>
      </p:sp>
    </p:spTree>
    <p:extLst>
      <p:ext uri="{BB962C8B-B14F-4D97-AF65-F5344CB8AC3E}">
        <p14:creationId xmlns:p14="http://schemas.microsoft.com/office/powerpoint/2010/main" val="847525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042" y="3638451"/>
            <a:ext cx="10147921" cy="1846659"/>
          </a:xfrm>
        </p:spPr>
        <p:txBody>
          <a:bodyPr/>
          <a:lstStyle/>
          <a:p>
            <a:r>
              <a:rPr lang="en-GB" b="1" dirty="0">
                <a:solidFill>
                  <a:schemeClr val="bg1"/>
                </a:solidFill>
              </a:rPr>
              <a:t>Hepatitis B reactive results</a:t>
            </a:r>
            <a:br>
              <a:rPr lang="en-GB" dirty="0">
                <a:solidFill>
                  <a:schemeClr val="bg1"/>
                </a:solidFill>
              </a:rPr>
            </a:br>
            <a:endParaRPr lang="en-GB" dirty="0">
              <a:solidFill>
                <a:schemeClr val="bg1"/>
              </a:solidFill>
            </a:endParaRPr>
          </a:p>
        </p:txBody>
      </p:sp>
    </p:spTree>
    <p:extLst>
      <p:ext uri="{BB962C8B-B14F-4D97-AF65-F5344CB8AC3E}">
        <p14:creationId xmlns:p14="http://schemas.microsoft.com/office/powerpoint/2010/main" val="10584234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68327-965F-F023-5A50-67361F5BD085}"/>
              </a:ext>
            </a:extLst>
          </p:cNvPr>
          <p:cNvSpPr>
            <a:spLocks noGrp="1"/>
          </p:cNvSpPr>
          <p:nvPr>
            <p:ph type="title"/>
          </p:nvPr>
        </p:nvSpPr>
        <p:spPr>
          <a:xfrm>
            <a:off x="772616" y="1847178"/>
            <a:ext cx="18326596" cy="923330"/>
          </a:xfrm>
        </p:spPr>
        <p:txBody>
          <a:bodyPr/>
          <a:lstStyle/>
          <a:p>
            <a:r>
              <a:rPr lang="en-GB" dirty="0"/>
              <a:t>Identification of Hepatitis B reactive women </a:t>
            </a:r>
          </a:p>
        </p:txBody>
      </p:sp>
      <p:graphicFrame>
        <p:nvGraphicFramePr>
          <p:cNvPr id="5" name="Content Placeholder 4">
            <a:extLst>
              <a:ext uri="{FF2B5EF4-FFF2-40B4-BE49-F238E27FC236}">
                <a16:creationId xmlns:a16="http://schemas.microsoft.com/office/drawing/2014/main" id="{5289DFC4-3962-5DE8-9E95-30FC5E177326}"/>
              </a:ext>
            </a:extLst>
          </p:cNvPr>
          <p:cNvGraphicFramePr>
            <a:graphicFrameLocks noGrp="1"/>
          </p:cNvGraphicFramePr>
          <p:nvPr>
            <p:ph sz="half" idx="2"/>
            <p:extLst>
              <p:ext uri="{D42A27DB-BD31-4B8C-83A1-F6EECF244321}">
                <p14:modId xmlns:p14="http://schemas.microsoft.com/office/powerpoint/2010/main" val="4106329425"/>
              </p:ext>
            </p:extLst>
          </p:nvPr>
        </p:nvGraphicFramePr>
        <p:xfrm>
          <a:off x="1004888" y="2601913"/>
          <a:ext cx="15311858" cy="7462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1575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17992402" cy="1534795"/>
          </a:xfrm>
        </p:spPr>
        <p:txBody>
          <a:bodyPr>
            <a:normAutofit/>
          </a:bodyPr>
          <a:lstStyle/>
          <a:p>
            <a:r>
              <a:rPr lang="en-GB" sz="5277" dirty="0"/>
              <a:t>Turnaround times </a:t>
            </a:r>
          </a:p>
        </p:txBody>
      </p:sp>
      <p:graphicFrame>
        <p:nvGraphicFramePr>
          <p:cNvPr id="5" name="Chart 4">
            <a:extLst>
              <a:ext uri="{FF2B5EF4-FFF2-40B4-BE49-F238E27FC236}">
                <a16:creationId xmlns:a16="http://schemas.microsoft.com/office/drawing/2014/main" id="{40D53E43-D258-B92D-1E28-AE7FF54E1DC2}"/>
              </a:ext>
            </a:extLst>
          </p:cNvPr>
          <p:cNvGraphicFramePr/>
          <p:nvPr>
            <p:extLst>
              <p:ext uri="{D42A27DB-BD31-4B8C-83A1-F6EECF244321}">
                <p14:modId xmlns:p14="http://schemas.microsoft.com/office/powerpoint/2010/main" val="3140349645"/>
              </p:ext>
            </p:extLst>
          </p:nvPr>
        </p:nvGraphicFramePr>
        <p:xfrm>
          <a:off x="3350683" y="2918371"/>
          <a:ext cx="13402733" cy="615570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DC1C6274-BB18-6B43-B1D5-623A6D486444}"/>
              </a:ext>
            </a:extLst>
          </p:cNvPr>
          <p:cNvSpPr txBox="1"/>
          <p:nvPr/>
        </p:nvSpPr>
        <p:spPr>
          <a:xfrm>
            <a:off x="4668369" y="9074075"/>
            <a:ext cx="4285147" cy="1200329"/>
          </a:xfrm>
          <a:prstGeom prst="rect">
            <a:avLst/>
          </a:prstGeom>
          <a:noFill/>
        </p:spPr>
        <p:txBody>
          <a:bodyPr wrap="none" rtlCol="0">
            <a:spAutoFit/>
          </a:bodyPr>
          <a:lstStyle/>
          <a:p>
            <a:r>
              <a:rPr lang="en-GB" sz="2400" dirty="0">
                <a:latin typeface="+mj-lt"/>
              </a:rPr>
              <a:t>Range: 2-48 days</a:t>
            </a:r>
          </a:p>
          <a:p>
            <a:r>
              <a:rPr lang="en-GB" sz="2400" dirty="0">
                <a:latin typeface="+mj-lt"/>
              </a:rPr>
              <a:t>30/44 (68%) within 5 days</a:t>
            </a:r>
          </a:p>
          <a:p>
            <a:r>
              <a:rPr lang="en-GB" sz="2400" dirty="0">
                <a:solidFill>
                  <a:schemeClr val="bg1">
                    <a:lumMod val="50000"/>
                  </a:schemeClr>
                </a:solidFill>
                <a:latin typeface="+mj-lt"/>
              </a:rPr>
              <a:t>2017: Mean: 6; range 1-16 days) </a:t>
            </a:r>
          </a:p>
        </p:txBody>
      </p:sp>
      <p:sp>
        <p:nvSpPr>
          <p:cNvPr id="8" name="TextBox 7">
            <a:extLst>
              <a:ext uri="{FF2B5EF4-FFF2-40B4-BE49-F238E27FC236}">
                <a16:creationId xmlns:a16="http://schemas.microsoft.com/office/drawing/2014/main" id="{B6B9A5C4-3980-EEDD-5107-D0B5F708740B}"/>
              </a:ext>
            </a:extLst>
          </p:cNvPr>
          <p:cNvSpPr txBox="1"/>
          <p:nvPr/>
        </p:nvSpPr>
        <p:spPr>
          <a:xfrm>
            <a:off x="10603346" y="9053194"/>
            <a:ext cx="8470589" cy="1200329"/>
          </a:xfrm>
          <a:prstGeom prst="rect">
            <a:avLst/>
          </a:prstGeom>
          <a:noFill/>
        </p:spPr>
        <p:txBody>
          <a:bodyPr wrap="none" rtlCol="0">
            <a:spAutoFit/>
          </a:bodyPr>
          <a:lstStyle/>
          <a:p>
            <a:r>
              <a:rPr lang="en-GB" sz="2400" dirty="0">
                <a:latin typeface="+mj-lt"/>
              </a:rPr>
              <a:t>Range: 1-115 days </a:t>
            </a:r>
            <a:r>
              <a:rPr lang="en-GB" sz="2400" dirty="0">
                <a:solidFill>
                  <a:schemeClr val="bg1">
                    <a:lumMod val="50000"/>
                  </a:schemeClr>
                </a:solidFill>
                <a:latin typeface="+mj-lt"/>
              </a:rPr>
              <a:t>(2017: mean 19, range 2-67 days) </a:t>
            </a:r>
          </a:p>
          <a:p>
            <a:r>
              <a:rPr lang="en-GB" sz="2400" dirty="0">
                <a:latin typeface="+mj-lt"/>
              </a:rPr>
              <a:t>Sample received within six weeks: 35/44 (80%) </a:t>
            </a:r>
            <a:r>
              <a:rPr lang="en-GB" sz="2400" dirty="0">
                <a:solidFill>
                  <a:schemeClr val="bg1">
                    <a:lumMod val="50000"/>
                  </a:schemeClr>
                </a:solidFill>
                <a:latin typeface="+mj-lt"/>
              </a:rPr>
              <a:t>(2017: 32/38, 84%) </a:t>
            </a:r>
          </a:p>
          <a:p>
            <a:r>
              <a:rPr lang="en-GB" sz="2400" dirty="0">
                <a:latin typeface="+mj-lt"/>
              </a:rPr>
              <a:t>No sample received: 9/44 (20%)  </a:t>
            </a:r>
            <a:r>
              <a:rPr lang="en-GB" sz="2400" dirty="0">
                <a:solidFill>
                  <a:schemeClr val="bg1">
                    <a:lumMod val="50000"/>
                  </a:schemeClr>
                </a:solidFill>
                <a:latin typeface="+mj-lt"/>
              </a:rPr>
              <a:t>(2017: 3/38, 8%) </a:t>
            </a:r>
          </a:p>
        </p:txBody>
      </p:sp>
    </p:spTree>
    <p:extLst>
      <p:ext uri="{BB962C8B-B14F-4D97-AF65-F5344CB8AC3E}">
        <p14:creationId xmlns:p14="http://schemas.microsoft.com/office/powerpoint/2010/main" val="1428197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9855498" cy="1846659"/>
          </a:xfrm>
        </p:spPr>
        <p:txBody>
          <a:bodyPr/>
          <a:lstStyle/>
          <a:p>
            <a:r>
              <a:rPr lang="en-GB" dirty="0"/>
              <a:t>Hepatitis B Worldwide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29" y="3566443"/>
            <a:ext cx="12053619" cy="6487964"/>
          </a:xfrm>
        </p:spPr>
      </p:pic>
      <p:sp>
        <p:nvSpPr>
          <p:cNvPr id="3" name="TextBox 2"/>
          <p:cNvSpPr txBox="1"/>
          <p:nvPr/>
        </p:nvSpPr>
        <p:spPr>
          <a:xfrm>
            <a:off x="12826235" y="2847489"/>
            <a:ext cx="3816424" cy="830997"/>
          </a:xfrm>
          <a:prstGeom prst="rect">
            <a:avLst/>
          </a:prstGeom>
          <a:noFill/>
        </p:spPr>
        <p:txBody>
          <a:bodyPr wrap="square" rtlCol="0">
            <a:spAutoFit/>
          </a:bodyPr>
          <a:lstStyle/>
          <a:p>
            <a:pPr algn="l"/>
            <a:r>
              <a:rPr lang="en-GB" sz="4800" b="1" dirty="0">
                <a:solidFill>
                  <a:schemeClr val="tx1"/>
                </a:solidFill>
                <a:latin typeface="Ubuntu"/>
              </a:rPr>
              <a:t>WHO</a:t>
            </a:r>
          </a:p>
        </p:txBody>
      </p:sp>
      <p:sp>
        <p:nvSpPr>
          <p:cNvPr id="6" name="TextBox 5"/>
          <p:cNvSpPr txBox="1"/>
          <p:nvPr/>
        </p:nvSpPr>
        <p:spPr>
          <a:xfrm>
            <a:off x="12932370" y="3946515"/>
            <a:ext cx="6624736" cy="3416320"/>
          </a:xfrm>
          <a:prstGeom prst="rect">
            <a:avLst/>
          </a:prstGeom>
          <a:noFill/>
        </p:spPr>
        <p:txBody>
          <a:bodyPr wrap="square" rtlCol="0">
            <a:spAutoFit/>
          </a:bodyPr>
          <a:lstStyle/>
          <a:p>
            <a:r>
              <a:rPr lang="en-GB" sz="3600" b="1" dirty="0">
                <a:solidFill>
                  <a:schemeClr val="tx1"/>
                </a:solidFill>
                <a:latin typeface="+mn-lt"/>
              </a:rPr>
              <a:t>2019</a:t>
            </a:r>
          </a:p>
          <a:p>
            <a:pPr marL="565442" indent="-565442">
              <a:buFont typeface="Arial" panose="020B0604020202020204" pitchFamily="34" charset="0"/>
              <a:buChar char="•"/>
            </a:pPr>
            <a:r>
              <a:rPr lang="en-GB" sz="3600" dirty="0">
                <a:solidFill>
                  <a:schemeClr val="tx1"/>
                </a:solidFill>
                <a:latin typeface="+mn-lt"/>
              </a:rPr>
              <a:t>296 million living with chronic hepatitis B</a:t>
            </a:r>
          </a:p>
          <a:p>
            <a:pPr marL="565442" indent="-565442">
              <a:buFont typeface="Arial" panose="020B0604020202020204" pitchFamily="34" charset="0"/>
              <a:buChar char="•"/>
            </a:pPr>
            <a:r>
              <a:rPr lang="en-GB" sz="3600" dirty="0">
                <a:solidFill>
                  <a:schemeClr val="tx1"/>
                </a:solidFill>
                <a:latin typeface="+mn-lt"/>
              </a:rPr>
              <a:t>829,000 deaths</a:t>
            </a:r>
          </a:p>
          <a:p>
            <a:pPr marL="565442" lvl="1" indent="-565442">
              <a:buFont typeface="Arial" panose="020B0604020202020204" pitchFamily="34" charset="0"/>
              <a:buChar char="•"/>
            </a:pPr>
            <a:r>
              <a:rPr lang="en-GB" sz="3600" dirty="0">
                <a:solidFill>
                  <a:schemeClr val="tx1"/>
                </a:solidFill>
                <a:latin typeface="+mn-lt"/>
              </a:rPr>
              <a:t>Of which 80% infected at birth/early childhood</a:t>
            </a:r>
          </a:p>
        </p:txBody>
      </p:sp>
      <p:sp>
        <p:nvSpPr>
          <p:cNvPr id="8" name="TextBox 7">
            <a:extLst>
              <a:ext uri="{FF2B5EF4-FFF2-40B4-BE49-F238E27FC236}">
                <a16:creationId xmlns:a16="http://schemas.microsoft.com/office/drawing/2014/main" id="{66AC540F-83DE-D206-30BD-485370063841}"/>
              </a:ext>
            </a:extLst>
          </p:cNvPr>
          <p:cNvSpPr txBox="1"/>
          <p:nvPr/>
        </p:nvSpPr>
        <p:spPr>
          <a:xfrm>
            <a:off x="402978" y="10407203"/>
            <a:ext cx="10049772" cy="369332"/>
          </a:xfrm>
          <a:prstGeom prst="rect">
            <a:avLst/>
          </a:prstGeom>
          <a:solidFill>
            <a:schemeClr val="bg1"/>
          </a:solidFill>
        </p:spPr>
        <p:txBody>
          <a:bodyPr wrap="square">
            <a:spAutoFit/>
          </a:bodyPr>
          <a:lstStyle/>
          <a:p>
            <a:r>
              <a:rPr lang="en-GB" dirty="0"/>
              <a:t>https://www.who.int/news-room/fact-sheets/detail/hepatitis-b</a:t>
            </a:r>
          </a:p>
        </p:txBody>
      </p:sp>
    </p:spTree>
    <p:extLst>
      <p:ext uri="{BB962C8B-B14F-4D97-AF65-F5344CB8AC3E}">
        <p14:creationId xmlns:p14="http://schemas.microsoft.com/office/powerpoint/2010/main" val="1568344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79A5E-4DDE-E66B-E9BB-C1AE2B9EA189}"/>
              </a:ext>
            </a:extLst>
          </p:cNvPr>
          <p:cNvSpPr>
            <a:spLocks noGrp="1"/>
          </p:cNvSpPr>
          <p:nvPr>
            <p:ph type="title"/>
          </p:nvPr>
        </p:nvSpPr>
        <p:spPr>
          <a:xfrm>
            <a:off x="772616" y="1847178"/>
            <a:ext cx="15256098" cy="1846659"/>
          </a:xfrm>
        </p:spPr>
        <p:txBody>
          <a:bodyPr/>
          <a:lstStyle/>
          <a:p>
            <a:r>
              <a:rPr lang="en-GB" dirty="0"/>
              <a:t>Confirmatory samples </a:t>
            </a:r>
          </a:p>
        </p:txBody>
      </p:sp>
      <p:graphicFrame>
        <p:nvGraphicFramePr>
          <p:cNvPr id="7" name="Content Placeholder 6">
            <a:extLst>
              <a:ext uri="{FF2B5EF4-FFF2-40B4-BE49-F238E27FC236}">
                <a16:creationId xmlns:a16="http://schemas.microsoft.com/office/drawing/2014/main" id="{9C2CC0AD-F6E0-7A54-88EC-2DD4CB353BD8}"/>
              </a:ext>
            </a:extLst>
          </p:cNvPr>
          <p:cNvGraphicFramePr>
            <a:graphicFrameLocks noGrp="1"/>
          </p:cNvGraphicFramePr>
          <p:nvPr>
            <p:ph sz="half" idx="2"/>
            <p:extLst>
              <p:ext uri="{D42A27DB-BD31-4B8C-83A1-F6EECF244321}">
                <p14:modId xmlns:p14="http://schemas.microsoft.com/office/powerpoint/2010/main" val="3098973325"/>
              </p:ext>
            </p:extLst>
          </p:nvPr>
        </p:nvGraphicFramePr>
        <p:xfrm>
          <a:off x="1004888" y="2601913"/>
          <a:ext cx="13295634" cy="74628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55467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1970" y="1186344"/>
            <a:ext cx="8714007" cy="1846659"/>
          </a:xfrm>
        </p:spPr>
        <p:txBody>
          <a:bodyPr/>
          <a:lstStyle/>
          <a:p>
            <a:pPr algn="ctr"/>
            <a:r>
              <a:rPr lang="en-GB" dirty="0"/>
              <a:t>Hepatitis B in Wales</a:t>
            </a:r>
            <a:br>
              <a:rPr lang="en-GB" dirty="0"/>
            </a:br>
            <a:r>
              <a:rPr lang="en-GB" dirty="0"/>
              <a:t>2023</a:t>
            </a:r>
          </a:p>
        </p:txBody>
      </p:sp>
      <p:sp>
        <p:nvSpPr>
          <p:cNvPr id="3" name="TextBox 2"/>
          <p:cNvSpPr txBox="1"/>
          <p:nvPr/>
        </p:nvSpPr>
        <p:spPr>
          <a:xfrm>
            <a:off x="14228514" y="9816725"/>
            <a:ext cx="5660524" cy="369332"/>
          </a:xfrm>
          <a:prstGeom prst="rect">
            <a:avLst/>
          </a:prstGeom>
          <a:noFill/>
        </p:spPr>
        <p:txBody>
          <a:bodyPr wrap="none" rtlCol="0">
            <a:spAutoFit/>
          </a:bodyPr>
          <a:lstStyle/>
          <a:p>
            <a:r>
              <a:rPr lang="en-GB" b="1" dirty="0"/>
              <a:t>Communicable Disease Surveillance Centre, PHW</a:t>
            </a:r>
          </a:p>
        </p:txBody>
      </p:sp>
      <p:pic>
        <p:nvPicPr>
          <p:cNvPr id="10" name="Picture 9"/>
          <p:cNvPicPr>
            <a:picLocks noChangeAspect="1"/>
          </p:cNvPicPr>
          <p:nvPr/>
        </p:nvPicPr>
        <p:blipFill>
          <a:blip r:embed="rId3"/>
          <a:stretch>
            <a:fillRect/>
          </a:stretch>
        </p:blipFill>
        <p:spPr>
          <a:xfrm>
            <a:off x="474986" y="1340297"/>
            <a:ext cx="6048672" cy="8816710"/>
          </a:xfrm>
          <a:prstGeom prst="rect">
            <a:avLst/>
          </a:prstGeom>
        </p:spPr>
      </p:pic>
      <p:pic>
        <p:nvPicPr>
          <p:cNvPr id="11" name="Picture 10"/>
          <p:cNvPicPr>
            <a:picLocks noChangeAspect="1"/>
          </p:cNvPicPr>
          <p:nvPr/>
        </p:nvPicPr>
        <p:blipFill>
          <a:blip r:embed="rId4"/>
          <a:stretch>
            <a:fillRect/>
          </a:stretch>
        </p:blipFill>
        <p:spPr>
          <a:xfrm>
            <a:off x="6922428" y="3494435"/>
            <a:ext cx="12378919" cy="5688632"/>
          </a:xfrm>
          <a:prstGeom prst="rect">
            <a:avLst/>
          </a:prstGeom>
        </p:spPr>
      </p:pic>
      <p:sp>
        <p:nvSpPr>
          <p:cNvPr id="5" name="TextBox 4">
            <a:extLst>
              <a:ext uri="{FF2B5EF4-FFF2-40B4-BE49-F238E27FC236}">
                <a16:creationId xmlns:a16="http://schemas.microsoft.com/office/drawing/2014/main" id="{5AF5151F-0152-78D0-47B4-2438B966E514}"/>
              </a:ext>
            </a:extLst>
          </p:cNvPr>
          <p:cNvSpPr txBox="1"/>
          <p:nvPr/>
        </p:nvSpPr>
        <p:spPr>
          <a:xfrm>
            <a:off x="469626" y="10295273"/>
            <a:ext cx="15847120" cy="369332"/>
          </a:xfrm>
          <a:prstGeom prst="rect">
            <a:avLst/>
          </a:prstGeom>
          <a:solidFill>
            <a:schemeClr val="bg1"/>
          </a:solidFill>
        </p:spPr>
        <p:txBody>
          <a:bodyPr wrap="square">
            <a:spAutoFit/>
          </a:bodyPr>
          <a:lstStyle/>
          <a:p>
            <a:r>
              <a:rPr lang="en-GB" dirty="0"/>
              <a:t>https://public.tableau.com/app/profile/public.health.wales.health.protection/viz/LaboratoryreportsofHEPATITISBinWales/Dashboard2</a:t>
            </a:r>
          </a:p>
        </p:txBody>
      </p:sp>
    </p:spTree>
    <p:extLst>
      <p:ext uri="{BB962C8B-B14F-4D97-AF65-F5344CB8AC3E}">
        <p14:creationId xmlns:p14="http://schemas.microsoft.com/office/powerpoint/2010/main" val="3026506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6537959" cy="923330"/>
          </a:xfrm>
        </p:spPr>
        <p:txBody>
          <a:bodyPr/>
          <a:lstStyle/>
          <a:p>
            <a:r>
              <a:rPr lang="en-GB" dirty="0"/>
              <a:t>Diagnosis</a:t>
            </a:r>
          </a:p>
        </p:txBody>
      </p:sp>
      <p:sp>
        <p:nvSpPr>
          <p:cNvPr id="5" name="Content Placeholder 4"/>
          <p:cNvSpPr txBox="1">
            <a:spLocks/>
          </p:cNvSpPr>
          <p:nvPr/>
        </p:nvSpPr>
        <p:spPr>
          <a:xfrm>
            <a:off x="408291" y="3278411"/>
            <a:ext cx="16279953" cy="6659483"/>
          </a:xfrm>
          <a:prstGeom prst="rect">
            <a:avLst/>
          </a:prstGeom>
        </p:spPr>
        <p:txBody>
          <a:bodyPr vert="horz" lIns="150781" tIns="75390" rIns="150781" bIns="75390" rtlCol="0">
            <a:norm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r>
              <a:rPr lang="en-GB" sz="4000" dirty="0">
                <a:solidFill>
                  <a:schemeClr val="tx1"/>
                </a:solidFill>
              </a:rPr>
              <a:t>Screening – HB surface Ag (HBsAg)</a:t>
            </a:r>
          </a:p>
          <a:p>
            <a:pPr lvl="1"/>
            <a:r>
              <a:rPr lang="en-GB" sz="4000" dirty="0">
                <a:solidFill>
                  <a:schemeClr val="tx1"/>
                </a:solidFill>
              </a:rPr>
              <a:t>3-4 weeks</a:t>
            </a:r>
          </a:p>
          <a:p>
            <a:r>
              <a:rPr lang="en-GB" sz="4000" dirty="0">
                <a:solidFill>
                  <a:schemeClr val="tx1"/>
                </a:solidFill>
              </a:rPr>
              <a:t>Confirmation</a:t>
            </a:r>
          </a:p>
          <a:p>
            <a:pPr lvl="1"/>
            <a:r>
              <a:rPr lang="en-GB" sz="4000" dirty="0">
                <a:solidFill>
                  <a:schemeClr val="tx1"/>
                </a:solidFill>
              </a:rPr>
              <a:t>HBsAg (x2)</a:t>
            </a:r>
          </a:p>
          <a:p>
            <a:pPr lvl="1"/>
            <a:r>
              <a:rPr lang="en-GB" sz="4000" dirty="0">
                <a:solidFill>
                  <a:schemeClr val="tx1"/>
                </a:solidFill>
              </a:rPr>
              <a:t>HB total core Ab (Anti </a:t>
            </a:r>
            <a:r>
              <a:rPr lang="en-GB" sz="4000" dirty="0" err="1">
                <a:solidFill>
                  <a:schemeClr val="tx1"/>
                </a:solidFill>
              </a:rPr>
              <a:t>HBc</a:t>
            </a:r>
            <a:r>
              <a:rPr lang="en-GB" sz="4000" dirty="0">
                <a:solidFill>
                  <a:schemeClr val="tx1"/>
                </a:solidFill>
              </a:rPr>
              <a:t>)</a:t>
            </a:r>
          </a:p>
          <a:p>
            <a:pPr lvl="1"/>
            <a:r>
              <a:rPr lang="en-GB" sz="4000" dirty="0">
                <a:solidFill>
                  <a:schemeClr val="tx1"/>
                </a:solidFill>
              </a:rPr>
              <a:t>HB core IgM (Anti </a:t>
            </a:r>
            <a:r>
              <a:rPr lang="en-GB" sz="4000" dirty="0" err="1">
                <a:solidFill>
                  <a:schemeClr val="tx1"/>
                </a:solidFill>
              </a:rPr>
              <a:t>HBc</a:t>
            </a:r>
            <a:r>
              <a:rPr lang="en-GB" sz="4000" dirty="0">
                <a:solidFill>
                  <a:schemeClr val="tx1"/>
                </a:solidFill>
              </a:rPr>
              <a:t> IgM)</a:t>
            </a:r>
          </a:p>
          <a:p>
            <a:pPr lvl="1"/>
            <a:r>
              <a:rPr lang="en-GB" sz="4000" dirty="0">
                <a:solidFill>
                  <a:schemeClr val="tx1"/>
                </a:solidFill>
              </a:rPr>
              <a:t>HB e Ag (</a:t>
            </a:r>
            <a:r>
              <a:rPr lang="en-GB" sz="4000" dirty="0" err="1">
                <a:solidFill>
                  <a:schemeClr val="tx1"/>
                </a:solidFill>
              </a:rPr>
              <a:t>HBe</a:t>
            </a:r>
            <a:r>
              <a:rPr lang="en-GB" sz="4000" dirty="0">
                <a:solidFill>
                  <a:schemeClr val="tx1"/>
                </a:solidFill>
              </a:rPr>
              <a:t>)</a:t>
            </a:r>
          </a:p>
          <a:p>
            <a:pPr lvl="1"/>
            <a:r>
              <a:rPr lang="en-GB" sz="4000" dirty="0">
                <a:solidFill>
                  <a:schemeClr val="tx1"/>
                </a:solidFill>
              </a:rPr>
              <a:t>HB e Ab (Anti-</a:t>
            </a:r>
            <a:r>
              <a:rPr lang="en-GB" sz="4000" dirty="0" err="1">
                <a:solidFill>
                  <a:schemeClr val="tx1"/>
                </a:solidFill>
              </a:rPr>
              <a:t>HBe</a:t>
            </a:r>
            <a:r>
              <a:rPr lang="en-GB" sz="4000" dirty="0">
                <a:solidFill>
                  <a:schemeClr val="tx1"/>
                </a:solidFill>
              </a:rPr>
              <a:t>)</a:t>
            </a:r>
          </a:p>
          <a:p>
            <a:r>
              <a:rPr lang="en-GB" sz="4000" dirty="0">
                <a:solidFill>
                  <a:schemeClr val="tx1"/>
                </a:solidFill>
              </a:rPr>
              <a:t>HBV DNA viral load</a:t>
            </a:r>
          </a:p>
          <a:p>
            <a:pPr lvl="1"/>
            <a:endParaRPr lang="en-GB" sz="4000" dirty="0">
              <a:solidFill>
                <a:schemeClr val="tx1"/>
              </a:solidFill>
            </a:endParaRPr>
          </a:p>
          <a:p>
            <a:pPr marL="646892" indent="-571500"/>
            <a:endParaRPr lang="en-GB" sz="4000" dirty="0">
              <a:solidFill>
                <a:schemeClr val="tx1"/>
              </a:solidFill>
            </a:endParaRPr>
          </a:p>
          <a:p>
            <a:pPr lvl="2"/>
            <a:endParaRPr lang="en-GB" sz="4000" dirty="0">
              <a:solidFill>
                <a:schemeClr val="tx1"/>
              </a:solidFill>
            </a:endParaRPr>
          </a:p>
          <a:p>
            <a:pPr lvl="2"/>
            <a:endParaRPr lang="en-GB" sz="4000" dirty="0">
              <a:solidFill>
                <a:schemeClr val="tx1"/>
              </a:solidFill>
            </a:endParaRPr>
          </a:p>
        </p:txBody>
      </p:sp>
      <p:pic>
        <p:nvPicPr>
          <p:cNvPr id="1026" name="Picture 2" descr="figure 1">
            <a:extLst>
              <a:ext uri="{FF2B5EF4-FFF2-40B4-BE49-F238E27FC236}">
                <a16:creationId xmlns:a16="http://schemas.microsoft.com/office/drawing/2014/main" id="{1C5D7619-7521-D006-E887-B71240C918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3587" y="2094281"/>
            <a:ext cx="10757897" cy="70515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EB07951-7124-4DF0-67E1-12E0962496AE}"/>
              </a:ext>
            </a:extLst>
          </p:cNvPr>
          <p:cNvSpPr txBox="1"/>
          <p:nvPr/>
        </p:nvSpPr>
        <p:spPr>
          <a:xfrm>
            <a:off x="402978" y="10479211"/>
            <a:ext cx="18928506" cy="369332"/>
          </a:xfrm>
          <a:prstGeom prst="rect">
            <a:avLst/>
          </a:prstGeom>
          <a:noFill/>
        </p:spPr>
        <p:txBody>
          <a:bodyPr wrap="square" rtlCol="0">
            <a:spAutoFit/>
          </a:bodyPr>
          <a:lstStyle/>
          <a:p>
            <a:r>
              <a:rPr lang="en-GB" b="0" i="0">
                <a:solidFill>
                  <a:srgbClr val="222222"/>
                </a:solidFill>
                <a:effectLst/>
                <a:latin typeface="-apple-system"/>
              </a:rPr>
              <a:t>Kramvis, A., Chang, KM., Dandri, M. </a:t>
            </a:r>
            <a:r>
              <a:rPr lang="en-GB" b="0" i="1">
                <a:solidFill>
                  <a:srgbClr val="222222"/>
                </a:solidFill>
                <a:effectLst/>
                <a:latin typeface="-apple-system"/>
              </a:rPr>
              <a:t>et al.</a:t>
            </a:r>
            <a:r>
              <a:rPr lang="en-GB" b="0" i="0">
                <a:solidFill>
                  <a:srgbClr val="222222"/>
                </a:solidFill>
                <a:effectLst/>
                <a:latin typeface="-apple-system"/>
              </a:rPr>
              <a:t> A roadmap for serum biomarkers for hepatitis B virus: current status and future outlook. </a:t>
            </a:r>
            <a:r>
              <a:rPr lang="en-GB" b="0" i="1">
                <a:solidFill>
                  <a:srgbClr val="222222"/>
                </a:solidFill>
                <a:effectLst/>
                <a:latin typeface="-apple-system"/>
              </a:rPr>
              <a:t>Nat Rev Gastroenterol Hepatol</a:t>
            </a:r>
            <a:r>
              <a:rPr lang="en-GB" b="0" i="0">
                <a:solidFill>
                  <a:srgbClr val="222222"/>
                </a:solidFill>
                <a:effectLst/>
                <a:latin typeface="-apple-system"/>
              </a:rPr>
              <a:t> </a:t>
            </a:r>
            <a:r>
              <a:rPr lang="en-GB" b="1" i="0">
                <a:solidFill>
                  <a:srgbClr val="222222"/>
                </a:solidFill>
                <a:effectLst/>
                <a:latin typeface="-apple-system"/>
              </a:rPr>
              <a:t>19</a:t>
            </a:r>
            <a:r>
              <a:rPr lang="en-GB" b="0" i="0">
                <a:solidFill>
                  <a:srgbClr val="222222"/>
                </a:solidFill>
                <a:effectLst/>
                <a:latin typeface="-apple-system"/>
              </a:rPr>
              <a:t>, 727–745 (2022).</a:t>
            </a:r>
            <a:endParaRPr lang="en-GB" dirty="0"/>
          </a:p>
        </p:txBody>
      </p:sp>
    </p:spTree>
    <p:extLst>
      <p:ext uri="{BB962C8B-B14F-4D97-AF65-F5344CB8AC3E}">
        <p14:creationId xmlns:p14="http://schemas.microsoft.com/office/powerpoint/2010/main" val="3949569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616" y="1847178"/>
            <a:ext cx="17200314" cy="923330"/>
          </a:xfrm>
        </p:spPr>
        <p:txBody>
          <a:bodyPr/>
          <a:lstStyle/>
          <a:p>
            <a:r>
              <a:rPr lang="en-GB" dirty="0"/>
              <a:t>Antenatal Hepatitis B Screening: Aims</a:t>
            </a:r>
          </a:p>
        </p:txBody>
      </p:sp>
      <p:sp>
        <p:nvSpPr>
          <p:cNvPr id="3" name="Content Placeholder 2"/>
          <p:cNvSpPr>
            <a:spLocks noGrp="1"/>
          </p:cNvSpPr>
          <p:nvPr>
            <p:ph idx="1"/>
          </p:nvPr>
        </p:nvSpPr>
        <p:spPr>
          <a:xfrm>
            <a:off x="761003" y="3206403"/>
            <a:ext cx="18064410" cy="6431950"/>
          </a:xfrm>
        </p:spPr>
        <p:txBody>
          <a:bodyPr/>
          <a:lstStyle/>
          <a:p>
            <a:pPr marL="571500" indent="-571500">
              <a:buFont typeface="Arial" panose="020B0604020202020204" pitchFamily="34" charset="0"/>
              <a:buChar char="•"/>
            </a:pPr>
            <a:endParaRPr lang="en-GB" sz="3600" dirty="0">
              <a:solidFill>
                <a:schemeClr val="tx1"/>
              </a:solidFill>
              <a:latin typeface="+mn-lt"/>
            </a:endParaRPr>
          </a:p>
          <a:p>
            <a:pPr marL="571500" indent="-571500">
              <a:buFont typeface="Arial" panose="020B0604020202020204" pitchFamily="34" charset="0"/>
              <a:buChar char="•"/>
            </a:pPr>
            <a:endParaRPr lang="en-GB" sz="3600" dirty="0">
              <a:solidFill>
                <a:schemeClr val="tx1"/>
              </a:solidFill>
              <a:latin typeface="+mn-lt"/>
            </a:endParaRPr>
          </a:p>
          <a:p>
            <a:pPr lvl="4"/>
            <a:r>
              <a:rPr lang="en-GB" sz="3600" dirty="0">
                <a:solidFill>
                  <a:schemeClr val="tx1"/>
                </a:solidFill>
              </a:rPr>
              <a:t>Enable the identification of women who are infected with hepatitis B whose infants will be at significant risk of contracting hepatitis B at or around the time of delivery</a:t>
            </a:r>
          </a:p>
          <a:p>
            <a:pPr lvl="4"/>
            <a:endParaRPr lang="en-GB" sz="3600" dirty="0">
              <a:solidFill>
                <a:schemeClr val="tx1"/>
              </a:solidFill>
              <a:latin typeface="+mn-lt"/>
            </a:endParaRPr>
          </a:p>
          <a:p>
            <a:pPr lvl="4"/>
            <a:endParaRPr lang="en-GB" sz="3600" dirty="0">
              <a:solidFill>
                <a:schemeClr val="tx1"/>
              </a:solidFill>
              <a:latin typeface="+mn-lt"/>
            </a:endParaRPr>
          </a:p>
          <a:p>
            <a:pPr lvl="4"/>
            <a:r>
              <a:rPr lang="en-GB" sz="3600" dirty="0">
                <a:solidFill>
                  <a:schemeClr val="tx1"/>
                </a:solidFill>
                <a:latin typeface="+mn-lt"/>
              </a:rPr>
              <a:t>Enable the offer of post-exposure prophylaxis of neonates </a:t>
            </a:r>
          </a:p>
          <a:p>
            <a:pPr lvl="4"/>
            <a:endParaRPr lang="en-GB" sz="3600" dirty="0">
              <a:solidFill>
                <a:schemeClr val="tx1"/>
              </a:solidFill>
              <a:latin typeface="+mn-lt"/>
            </a:endParaRPr>
          </a:p>
          <a:p>
            <a:pPr lvl="4"/>
            <a:endParaRPr lang="en-GB" sz="3600" dirty="0">
              <a:solidFill>
                <a:schemeClr val="tx1"/>
              </a:solidFill>
              <a:latin typeface="+mn-lt"/>
            </a:endParaRPr>
          </a:p>
          <a:p>
            <a:pPr lvl="4"/>
            <a:r>
              <a:rPr lang="en-GB" sz="3600" dirty="0">
                <a:solidFill>
                  <a:schemeClr val="tx1"/>
                </a:solidFill>
              </a:rPr>
              <a:t>Prevent mother to child transmission of Hepatitis B </a:t>
            </a:r>
          </a:p>
          <a:p>
            <a:pPr lvl="4"/>
            <a:r>
              <a:rPr lang="en-GB" sz="3600" b="1" dirty="0">
                <a:solidFill>
                  <a:schemeClr val="tx1"/>
                </a:solidFill>
                <a:latin typeface="+mn-lt"/>
              </a:rPr>
              <a:t> </a:t>
            </a:r>
          </a:p>
          <a:p>
            <a:pPr marL="571500" indent="-571500">
              <a:buFont typeface="Arial" panose="020B0604020202020204" pitchFamily="34" charset="0"/>
              <a:buChar char="•"/>
            </a:pPr>
            <a:endParaRPr lang="en-GB" sz="3600" dirty="0">
              <a:solidFill>
                <a:schemeClr val="tx1"/>
              </a:solidFill>
              <a:latin typeface="+mn-lt"/>
            </a:endParaRPr>
          </a:p>
        </p:txBody>
      </p:sp>
      <p:pic>
        <p:nvPicPr>
          <p:cNvPr id="5" name="Graphic 4" descr="Pregnant lady with solid fill">
            <a:extLst>
              <a:ext uri="{FF2B5EF4-FFF2-40B4-BE49-F238E27FC236}">
                <a16:creationId xmlns:a16="http://schemas.microsoft.com/office/drawing/2014/main" id="{8BBF2FA4-A392-32D5-485B-730B7A78B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2474" y="4246772"/>
            <a:ext cx="1411565" cy="1411565"/>
          </a:xfrm>
          <a:prstGeom prst="rect">
            <a:avLst/>
          </a:prstGeom>
        </p:spPr>
      </p:pic>
      <p:pic>
        <p:nvPicPr>
          <p:cNvPr id="7" name="Graphic 6" descr="Stork Baby with solid fill">
            <a:extLst>
              <a:ext uri="{FF2B5EF4-FFF2-40B4-BE49-F238E27FC236}">
                <a16:creationId xmlns:a16="http://schemas.microsoft.com/office/drawing/2014/main" id="{3AC14919-AA0D-555A-13F9-672E2954657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8030" y="6130576"/>
            <a:ext cx="1386009" cy="1386009"/>
          </a:xfrm>
          <a:prstGeom prst="rect">
            <a:avLst/>
          </a:prstGeom>
        </p:spPr>
      </p:pic>
      <p:pic>
        <p:nvPicPr>
          <p:cNvPr id="9" name="Graphic 8" descr="Covid-19 with solid fill">
            <a:extLst>
              <a:ext uri="{FF2B5EF4-FFF2-40B4-BE49-F238E27FC236}">
                <a16:creationId xmlns:a16="http://schemas.microsoft.com/office/drawing/2014/main" id="{B650E982-3683-53DC-B45F-1E6D99FD200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77035" y="7938682"/>
            <a:ext cx="914400" cy="914400"/>
          </a:xfrm>
          <a:prstGeom prst="rect">
            <a:avLst/>
          </a:prstGeom>
        </p:spPr>
      </p:pic>
      <p:pic>
        <p:nvPicPr>
          <p:cNvPr id="11" name="Graphic 10" descr="No sign with solid fill">
            <a:extLst>
              <a:ext uri="{FF2B5EF4-FFF2-40B4-BE49-F238E27FC236}">
                <a16:creationId xmlns:a16="http://schemas.microsoft.com/office/drawing/2014/main" id="{9D2D72DF-0F8A-8DBB-6D19-36FD506295C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3033" y="7464680"/>
            <a:ext cx="1862403" cy="1862403"/>
          </a:xfrm>
          <a:prstGeom prst="rect">
            <a:avLst/>
          </a:prstGeom>
        </p:spPr>
      </p:pic>
    </p:spTree>
    <p:extLst>
      <p:ext uri="{BB962C8B-B14F-4D97-AF65-F5344CB8AC3E}">
        <p14:creationId xmlns:p14="http://schemas.microsoft.com/office/powerpoint/2010/main" val="1393141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44A7-9756-C6CE-F43D-FF1F1FD7BBCA}"/>
              </a:ext>
            </a:extLst>
          </p:cNvPr>
          <p:cNvSpPr>
            <a:spLocks noGrp="1"/>
          </p:cNvSpPr>
          <p:nvPr>
            <p:ph type="title"/>
          </p:nvPr>
        </p:nvSpPr>
        <p:spPr/>
        <p:txBody>
          <a:bodyPr/>
          <a:lstStyle/>
          <a:p>
            <a:r>
              <a:rPr lang="en-GB" dirty="0"/>
              <a:t>Prevention of MTCT</a:t>
            </a:r>
          </a:p>
        </p:txBody>
      </p:sp>
      <p:sp>
        <p:nvSpPr>
          <p:cNvPr id="8" name="Content Placeholder 4">
            <a:extLst>
              <a:ext uri="{FF2B5EF4-FFF2-40B4-BE49-F238E27FC236}">
                <a16:creationId xmlns:a16="http://schemas.microsoft.com/office/drawing/2014/main" id="{3F666089-952E-2CC7-56AD-589E29D82586}"/>
              </a:ext>
            </a:extLst>
          </p:cNvPr>
          <p:cNvSpPr txBox="1">
            <a:spLocks noGrp="1"/>
          </p:cNvSpPr>
          <p:nvPr>
            <p:ph type="body" idx="1"/>
          </p:nvPr>
        </p:nvSpPr>
        <p:spPr>
          <a:xfrm>
            <a:off x="773112" y="4108449"/>
            <a:ext cx="13527409" cy="6298753"/>
          </a:xfrm>
          <a:prstGeom prst="rect">
            <a:avLst/>
          </a:prstGeom>
        </p:spPr>
        <p:txBody>
          <a:bodyPr vert="horz" lIns="150781" tIns="75390" rIns="150781" bIns="75390" rtlCol="0">
            <a:norm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r>
              <a:rPr lang="en-GB" sz="4000" dirty="0">
                <a:solidFill>
                  <a:schemeClr val="tx1"/>
                </a:solidFill>
              </a:rPr>
              <a:t>Diagnose antenatally</a:t>
            </a:r>
          </a:p>
          <a:p>
            <a:pPr lvl="1"/>
            <a:r>
              <a:rPr lang="en-GB" sz="3800" dirty="0">
                <a:solidFill>
                  <a:schemeClr val="tx1"/>
                </a:solidFill>
              </a:rPr>
              <a:t>Communicable disease screening at booking appointment </a:t>
            </a:r>
          </a:p>
          <a:p>
            <a:r>
              <a:rPr lang="en-GB" sz="4000" dirty="0">
                <a:solidFill>
                  <a:schemeClr val="tx1"/>
                </a:solidFill>
              </a:rPr>
              <a:t>Robust pathways to manage results</a:t>
            </a:r>
          </a:p>
          <a:p>
            <a:endParaRPr lang="en-GB" sz="4000" dirty="0">
              <a:solidFill>
                <a:schemeClr val="tx1"/>
              </a:solidFill>
            </a:endParaRPr>
          </a:p>
          <a:p>
            <a:r>
              <a:rPr lang="en-GB" sz="4000" dirty="0">
                <a:solidFill>
                  <a:schemeClr val="tx1"/>
                </a:solidFill>
              </a:rPr>
              <a:t>Options depend on the mother and baby</a:t>
            </a:r>
          </a:p>
          <a:p>
            <a:pPr lvl="1"/>
            <a:r>
              <a:rPr lang="en-GB" sz="3800" dirty="0">
                <a:solidFill>
                  <a:schemeClr val="tx1"/>
                </a:solidFill>
              </a:rPr>
              <a:t>Treat the mother</a:t>
            </a:r>
          </a:p>
          <a:p>
            <a:pPr lvl="1"/>
            <a:r>
              <a:rPr lang="en-GB" sz="3800" dirty="0" err="1">
                <a:solidFill>
                  <a:schemeClr val="tx1"/>
                </a:solidFill>
              </a:rPr>
              <a:t>HBIg</a:t>
            </a:r>
            <a:r>
              <a:rPr lang="en-GB" sz="3800" dirty="0">
                <a:solidFill>
                  <a:schemeClr val="tx1"/>
                </a:solidFill>
              </a:rPr>
              <a:t> </a:t>
            </a:r>
          </a:p>
          <a:p>
            <a:pPr lvl="1"/>
            <a:r>
              <a:rPr lang="en-GB" sz="3800" dirty="0">
                <a:solidFill>
                  <a:schemeClr val="tx1"/>
                </a:solidFill>
              </a:rPr>
              <a:t>Hepatitis B vaccine at birth</a:t>
            </a:r>
          </a:p>
          <a:p>
            <a:pPr lvl="1"/>
            <a:r>
              <a:rPr lang="en-GB" sz="3800" dirty="0">
                <a:solidFill>
                  <a:schemeClr val="tx1"/>
                </a:solidFill>
              </a:rPr>
              <a:t>Blood test at 12 months </a:t>
            </a:r>
          </a:p>
          <a:p>
            <a:pPr lvl="1"/>
            <a:endParaRPr lang="en-GB" sz="3800" dirty="0">
              <a:solidFill>
                <a:schemeClr val="tx1"/>
              </a:solidFill>
            </a:endParaRPr>
          </a:p>
          <a:p>
            <a:endParaRPr lang="en-GB" sz="4000" dirty="0">
              <a:solidFill>
                <a:schemeClr val="tx1"/>
              </a:solidFill>
            </a:endParaRPr>
          </a:p>
          <a:p>
            <a:pPr lvl="1"/>
            <a:endParaRPr lang="en-GB" sz="4000" dirty="0">
              <a:solidFill>
                <a:schemeClr val="tx1"/>
              </a:solidFill>
            </a:endParaRPr>
          </a:p>
          <a:p>
            <a:pPr marL="646892" indent="-571500"/>
            <a:endParaRPr lang="en-GB" sz="4000" dirty="0">
              <a:solidFill>
                <a:schemeClr val="tx1"/>
              </a:solidFill>
            </a:endParaRPr>
          </a:p>
          <a:p>
            <a:pPr lvl="2"/>
            <a:endParaRPr lang="en-GB" sz="4000" dirty="0">
              <a:solidFill>
                <a:schemeClr val="tx1"/>
              </a:solidFill>
            </a:endParaRPr>
          </a:p>
          <a:p>
            <a:pPr lvl="2"/>
            <a:endParaRPr lang="en-GB" sz="4000" dirty="0">
              <a:solidFill>
                <a:schemeClr val="tx1"/>
              </a:solidFill>
            </a:endParaRPr>
          </a:p>
        </p:txBody>
      </p:sp>
    </p:spTree>
    <p:extLst>
      <p:ext uri="{BB962C8B-B14F-4D97-AF65-F5344CB8AC3E}">
        <p14:creationId xmlns:p14="http://schemas.microsoft.com/office/powerpoint/2010/main" val="1444854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78" y="1824125"/>
            <a:ext cx="12313368" cy="1846659"/>
          </a:xfrm>
        </p:spPr>
        <p:txBody>
          <a:bodyPr/>
          <a:lstStyle/>
          <a:p>
            <a:r>
              <a:rPr lang="en-GB" dirty="0"/>
              <a:t>Initial Audit (2017): Results</a:t>
            </a:r>
          </a:p>
        </p:txBody>
      </p:sp>
      <p:sp>
        <p:nvSpPr>
          <p:cNvPr id="4" name="Text Placeholder 3"/>
          <p:cNvSpPr>
            <a:spLocks noGrp="1"/>
          </p:cNvSpPr>
          <p:nvPr>
            <p:ph type="body" idx="1"/>
          </p:nvPr>
        </p:nvSpPr>
        <p:spPr>
          <a:xfrm>
            <a:off x="546994" y="2486323"/>
            <a:ext cx="19154128" cy="7747767"/>
          </a:xfrm>
        </p:spPr>
        <p:txBody>
          <a:bodyPr/>
          <a:lstStyle/>
          <a:p>
            <a:endParaRPr lang="en-GB" sz="3600" dirty="0">
              <a:solidFill>
                <a:schemeClr val="tx1"/>
              </a:solidFill>
              <a:latin typeface="+mn-lt"/>
            </a:endParaRPr>
          </a:p>
          <a:p>
            <a:pPr marL="571500" indent="-571500">
              <a:buFont typeface="Arial" panose="020B0604020202020204" pitchFamily="34" charset="0"/>
              <a:buChar char="•"/>
            </a:pPr>
            <a:r>
              <a:rPr lang="en-GB" sz="3600" dirty="0">
                <a:solidFill>
                  <a:schemeClr val="tx1"/>
                </a:solidFill>
                <a:latin typeface="+mn-lt"/>
              </a:rPr>
              <a:t>59 positive HBsAg: 26 (44%) new diagnoses, 33 (56%) known Hepatitis B positive </a:t>
            </a:r>
          </a:p>
          <a:p>
            <a:pPr marL="1028700" lvl="1" indent="-571500">
              <a:buFont typeface="Arial" panose="020B0604020202020204" pitchFamily="34" charset="0"/>
              <a:buChar char="•"/>
            </a:pPr>
            <a:r>
              <a:rPr lang="en-GB" sz="3050" dirty="0">
                <a:solidFill>
                  <a:schemeClr val="tx1"/>
                </a:solidFill>
                <a:latin typeface="+mn-lt"/>
              </a:rPr>
              <a:t>Appropriate follow-up samples sent: 90%</a:t>
            </a:r>
          </a:p>
          <a:p>
            <a:pPr marL="1028700" lvl="1" indent="-571500">
              <a:buFont typeface="Arial" panose="020B0604020202020204" pitchFamily="34" charset="0"/>
              <a:buChar char="•"/>
            </a:pPr>
            <a:r>
              <a:rPr lang="en-GB" sz="3050" dirty="0">
                <a:solidFill>
                  <a:schemeClr val="tx1"/>
                </a:solidFill>
              </a:rPr>
              <a:t>Appropriate completion of request card: 69% </a:t>
            </a:r>
          </a:p>
          <a:p>
            <a:pPr marL="1028700" lvl="1" indent="-571500">
              <a:buFont typeface="Arial" panose="020B0604020202020204" pitchFamily="34" charset="0"/>
              <a:buChar char="•"/>
            </a:pPr>
            <a:r>
              <a:rPr lang="en-GB" sz="3050" dirty="0">
                <a:solidFill>
                  <a:schemeClr val="tx1"/>
                </a:solidFill>
              </a:rPr>
              <a:t>New diagnosis: </a:t>
            </a:r>
          </a:p>
          <a:p>
            <a:pPr marL="1485900" lvl="2" indent="-571500">
              <a:buFont typeface="Arial" panose="020B0604020202020204" pitchFamily="34" charset="0"/>
              <a:buChar char="•"/>
            </a:pPr>
            <a:r>
              <a:rPr lang="en-GB" sz="3050" dirty="0">
                <a:solidFill>
                  <a:schemeClr val="tx1"/>
                </a:solidFill>
              </a:rPr>
              <a:t>Evidence of contact with antenatal clinic : 96%</a:t>
            </a:r>
          </a:p>
          <a:p>
            <a:pPr marL="1485900" lvl="2" indent="-571500">
              <a:buFont typeface="Arial" panose="020B0604020202020204" pitchFamily="34" charset="0"/>
              <a:buChar char="•"/>
            </a:pPr>
            <a:r>
              <a:rPr lang="en-GB" sz="3050" dirty="0">
                <a:solidFill>
                  <a:schemeClr val="tx1"/>
                </a:solidFill>
                <a:latin typeface="+mn-lt"/>
              </a:rPr>
              <a:t>Evidence of referr</a:t>
            </a:r>
            <a:r>
              <a:rPr lang="en-GB" sz="3050" dirty="0">
                <a:solidFill>
                  <a:schemeClr val="tx1"/>
                </a:solidFill>
              </a:rPr>
              <a:t>al to gastroenterology/hepatology : 96% </a:t>
            </a:r>
          </a:p>
          <a:p>
            <a:pPr marL="1485900" lvl="2" indent="-571500">
              <a:buFont typeface="Arial" panose="020B0604020202020204" pitchFamily="34" charset="0"/>
              <a:buChar char="•"/>
            </a:pPr>
            <a:endParaRPr lang="en-GB" sz="3050" dirty="0">
              <a:solidFill>
                <a:schemeClr val="tx1"/>
              </a:solidFill>
            </a:endParaRPr>
          </a:p>
          <a:p>
            <a:pPr marL="1485900" lvl="2" indent="-571500">
              <a:buFont typeface="Arial" panose="020B0604020202020204" pitchFamily="34" charset="0"/>
              <a:buChar char="•"/>
            </a:pPr>
            <a:endParaRPr lang="en-GB" sz="3050" dirty="0">
              <a:solidFill>
                <a:schemeClr val="tx1"/>
              </a:solidFill>
            </a:endParaRPr>
          </a:p>
          <a:p>
            <a:pPr marL="1485900" lvl="2" indent="-571500">
              <a:buFont typeface="Arial" panose="020B0604020202020204" pitchFamily="34" charset="0"/>
              <a:buChar char="•"/>
            </a:pPr>
            <a:endParaRPr lang="en-GB" sz="3050" dirty="0">
              <a:solidFill>
                <a:schemeClr val="tx1"/>
              </a:solidFill>
            </a:endParaRPr>
          </a:p>
          <a:p>
            <a:pPr marL="1485900" lvl="2" indent="-571500">
              <a:buFont typeface="Arial" panose="020B0604020202020204" pitchFamily="34" charset="0"/>
              <a:buChar char="•"/>
            </a:pPr>
            <a:endParaRPr lang="en-GB" sz="3050" dirty="0">
              <a:solidFill>
                <a:schemeClr val="tx1"/>
              </a:solidFill>
            </a:endParaRPr>
          </a:p>
          <a:p>
            <a:pPr marL="1485900" lvl="2" indent="-571500">
              <a:buFont typeface="Arial" panose="020B0604020202020204" pitchFamily="34" charset="0"/>
              <a:buChar char="•"/>
            </a:pPr>
            <a:endParaRPr lang="en-GB" sz="3050" dirty="0">
              <a:solidFill>
                <a:schemeClr val="tx1"/>
              </a:solidFill>
            </a:endParaRPr>
          </a:p>
          <a:p>
            <a:endParaRPr lang="en-GB" sz="3600" dirty="0">
              <a:solidFill>
                <a:schemeClr val="tx1"/>
              </a:solidFill>
              <a:latin typeface="+mn-lt"/>
            </a:endParaRPr>
          </a:p>
          <a:p>
            <a:r>
              <a:rPr lang="en-GB" sz="3600" dirty="0">
                <a:solidFill>
                  <a:schemeClr val="tx1"/>
                </a:solidFill>
                <a:latin typeface="+mn-lt"/>
              </a:rPr>
              <a:t>.</a:t>
            </a:r>
          </a:p>
          <a:p>
            <a:endParaRPr lang="en-GB" sz="3600" dirty="0">
              <a:solidFill>
                <a:schemeClr val="tx1"/>
              </a:solidFill>
              <a:latin typeface="+mn-lt"/>
            </a:endParaRPr>
          </a:p>
        </p:txBody>
      </p:sp>
      <p:grpSp>
        <p:nvGrpSpPr>
          <p:cNvPr id="3" name="Group 2">
            <a:extLst>
              <a:ext uri="{FF2B5EF4-FFF2-40B4-BE49-F238E27FC236}">
                <a16:creationId xmlns:a16="http://schemas.microsoft.com/office/drawing/2014/main" id="{AF41A151-3EB1-352C-A06D-E747F6E17764}"/>
              </a:ext>
            </a:extLst>
          </p:cNvPr>
          <p:cNvGrpSpPr/>
          <p:nvPr/>
        </p:nvGrpSpPr>
        <p:grpSpPr>
          <a:xfrm>
            <a:off x="11804018" y="3670784"/>
            <a:ext cx="7897102" cy="3024336"/>
            <a:chOff x="-301519" y="3001308"/>
            <a:chExt cx="9076126" cy="3323896"/>
          </a:xfrm>
        </p:grpSpPr>
        <p:grpSp>
          <p:nvGrpSpPr>
            <p:cNvPr id="5" name="Group 4">
              <a:extLst>
                <a:ext uri="{FF2B5EF4-FFF2-40B4-BE49-F238E27FC236}">
                  <a16:creationId xmlns:a16="http://schemas.microsoft.com/office/drawing/2014/main" id="{8627362E-9701-F2B6-C145-DD33613BBBAE}"/>
                </a:ext>
              </a:extLst>
            </p:cNvPr>
            <p:cNvGrpSpPr/>
            <p:nvPr/>
          </p:nvGrpSpPr>
          <p:grpSpPr>
            <a:xfrm>
              <a:off x="-301519" y="3454515"/>
              <a:ext cx="2461213" cy="1804731"/>
              <a:chOff x="-301519" y="3454515"/>
              <a:chExt cx="2461213" cy="1804731"/>
            </a:xfrm>
          </p:grpSpPr>
          <p:sp>
            <p:nvSpPr>
              <p:cNvPr id="22" name="Rounded Rectangle 87">
                <a:extLst>
                  <a:ext uri="{FF2B5EF4-FFF2-40B4-BE49-F238E27FC236}">
                    <a16:creationId xmlns:a16="http://schemas.microsoft.com/office/drawing/2014/main" id="{505F4748-50A5-B7FC-A172-F510AF64A501}"/>
                  </a:ext>
                </a:extLst>
              </p:cNvPr>
              <p:cNvSpPr/>
              <p:nvPr/>
            </p:nvSpPr>
            <p:spPr>
              <a:xfrm>
                <a:off x="-248642" y="3454515"/>
                <a:ext cx="2408336" cy="1804731"/>
              </a:xfrm>
              <a:prstGeom prst="roundRect">
                <a:avLst/>
              </a:prstGeom>
              <a:noFill/>
              <a:ln w="38100" cap="flat" cmpd="sng" algn="ctr">
                <a:solidFill>
                  <a:srgbClr val="1CADE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Corbel" panose="020B0503020204020204"/>
                  <a:ea typeface="+mn-ea"/>
                  <a:cs typeface="+mn-cs"/>
                </a:endParaRPr>
              </a:p>
            </p:txBody>
          </p:sp>
          <p:sp>
            <p:nvSpPr>
              <p:cNvPr id="23" name="TextBox 22">
                <a:extLst>
                  <a:ext uri="{FF2B5EF4-FFF2-40B4-BE49-F238E27FC236}">
                    <a16:creationId xmlns:a16="http://schemas.microsoft.com/office/drawing/2014/main" id="{72B3B6BC-2521-CDEC-0BB5-2AE7CE84F61B}"/>
                  </a:ext>
                </a:extLst>
              </p:cNvPr>
              <p:cNvSpPr txBox="1"/>
              <p:nvPr/>
            </p:nvSpPr>
            <p:spPr>
              <a:xfrm>
                <a:off x="-301519" y="3614567"/>
                <a:ext cx="2447295" cy="124594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orbel" panose="020B0503020204020204"/>
                  </a:rPr>
                  <a:t>Antenatal Screening Sample for patients with</a:t>
                </a:r>
                <a:r>
                  <a:rPr kumimoji="0" lang="en-GB" sz="1600" b="0" i="0" u="none" strike="noStrike" kern="0" cap="none" spc="0" normalizeH="0" noProof="0" dirty="0">
                    <a:ln>
                      <a:noFill/>
                    </a:ln>
                    <a:effectLst/>
                    <a:uLnTx/>
                    <a:uFillTx/>
                    <a:latin typeface="Corbel" panose="020B0503020204020204"/>
                  </a:rPr>
                  <a:t> known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noProof="0" dirty="0">
                    <a:ln>
                      <a:noFill/>
                    </a:ln>
                    <a:effectLst/>
                    <a:uLnTx/>
                    <a:uFillTx/>
                    <a:latin typeface="Corbel" panose="020B0503020204020204"/>
                  </a:rPr>
                  <a:t>Hepatitis B: </a:t>
                </a:r>
                <a:r>
                  <a:rPr kumimoji="0" lang="en-GB" sz="2000" b="0" i="0" u="none" strike="noStrike" kern="0" cap="none" spc="0" normalizeH="0" baseline="0" noProof="0" dirty="0">
                    <a:ln>
                      <a:noFill/>
                    </a:ln>
                    <a:effectLst/>
                    <a:uLnTx/>
                    <a:uFillTx/>
                    <a:latin typeface="Corbel" panose="020B0503020204020204"/>
                  </a:rPr>
                  <a:t>33</a:t>
                </a:r>
              </a:p>
            </p:txBody>
          </p:sp>
        </p:grpSp>
        <p:grpSp>
          <p:nvGrpSpPr>
            <p:cNvPr id="6" name="Group 5">
              <a:extLst>
                <a:ext uri="{FF2B5EF4-FFF2-40B4-BE49-F238E27FC236}">
                  <a16:creationId xmlns:a16="http://schemas.microsoft.com/office/drawing/2014/main" id="{881926F3-B227-72A0-EE79-8156F12BFB42}"/>
                </a:ext>
              </a:extLst>
            </p:cNvPr>
            <p:cNvGrpSpPr/>
            <p:nvPr/>
          </p:nvGrpSpPr>
          <p:grpSpPr>
            <a:xfrm>
              <a:off x="5079626" y="3913859"/>
              <a:ext cx="3694981" cy="1100040"/>
              <a:chOff x="5082980" y="3700741"/>
              <a:chExt cx="3694981" cy="1100040"/>
            </a:xfrm>
          </p:grpSpPr>
          <p:sp>
            <p:nvSpPr>
              <p:cNvPr id="20" name="Rounded Rectangle 85">
                <a:extLst>
                  <a:ext uri="{FF2B5EF4-FFF2-40B4-BE49-F238E27FC236}">
                    <a16:creationId xmlns:a16="http://schemas.microsoft.com/office/drawing/2014/main" id="{0033E596-BCDD-9470-E055-85A989D39D3C}"/>
                  </a:ext>
                </a:extLst>
              </p:cNvPr>
              <p:cNvSpPr/>
              <p:nvPr/>
            </p:nvSpPr>
            <p:spPr>
              <a:xfrm>
                <a:off x="5082980" y="3708586"/>
                <a:ext cx="3694981" cy="1092195"/>
              </a:xfrm>
              <a:prstGeom prst="roundRect">
                <a:avLst/>
              </a:prstGeom>
              <a:noFill/>
              <a:ln w="38100" cap="flat" cmpd="sng" algn="ctr">
                <a:solidFill>
                  <a:srgbClr val="1CADE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Corbel" panose="020B0503020204020204"/>
                  <a:ea typeface="+mn-ea"/>
                  <a:cs typeface="+mn-cs"/>
                </a:endParaRPr>
              </a:p>
            </p:txBody>
          </p:sp>
          <p:sp>
            <p:nvSpPr>
              <p:cNvPr id="21" name="TextBox 20">
                <a:extLst>
                  <a:ext uri="{FF2B5EF4-FFF2-40B4-BE49-F238E27FC236}">
                    <a16:creationId xmlns:a16="http://schemas.microsoft.com/office/drawing/2014/main" id="{650399D9-0D2F-63DE-9354-2DC95E3B0078}"/>
                  </a:ext>
                </a:extLst>
              </p:cNvPr>
              <p:cNvSpPr txBox="1"/>
              <p:nvPr/>
            </p:nvSpPr>
            <p:spPr>
              <a:xfrm>
                <a:off x="5237778" y="3700741"/>
                <a:ext cx="3540183" cy="980959"/>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orbel" panose="020B0503020204020204"/>
                  </a:rPr>
                  <a:t>Sample taken at the same time as the antenatal</a:t>
                </a:r>
                <a:r>
                  <a:rPr kumimoji="0" lang="en-GB" sz="1600" b="0" i="0" u="none" strike="noStrike" kern="0" cap="none" spc="0" normalizeH="0" noProof="0" dirty="0">
                    <a:ln>
                      <a:noFill/>
                    </a:ln>
                    <a:solidFill>
                      <a:prstClr val="black"/>
                    </a:solidFill>
                    <a:effectLst/>
                    <a:uLnTx/>
                    <a:uFillTx/>
                    <a:latin typeface="Corbel" panose="020B0503020204020204"/>
                  </a:rPr>
                  <a:t> screening</a:t>
                </a:r>
                <a:r>
                  <a:rPr kumimoji="0" lang="en-GB" sz="1600" b="0" i="0" u="none" strike="noStrike" kern="0" cap="none" spc="0" normalizeH="0" baseline="0" noProof="0" dirty="0">
                    <a:ln>
                      <a:noFill/>
                    </a:ln>
                    <a:solidFill>
                      <a:prstClr val="black"/>
                    </a:solidFill>
                    <a:effectLst/>
                    <a:uLnTx/>
                    <a:uFillTx/>
                    <a:latin typeface="Corbel" panose="020B0503020204020204"/>
                  </a:rPr>
                  <a:t> sample: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prstClr val="black"/>
                    </a:solidFill>
                    <a:effectLst/>
                    <a:uLnTx/>
                    <a:uFillTx/>
                    <a:latin typeface="Corbel" panose="020B0503020204020204"/>
                  </a:rPr>
                  <a:t>7 (23%)</a:t>
                </a:r>
              </a:p>
            </p:txBody>
          </p:sp>
        </p:grpSp>
        <p:grpSp>
          <p:nvGrpSpPr>
            <p:cNvPr id="7" name="Group 6">
              <a:extLst>
                <a:ext uri="{FF2B5EF4-FFF2-40B4-BE49-F238E27FC236}">
                  <a16:creationId xmlns:a16="http://schemas.microsoft.com/office/drawing/2014/main" id="{D85C443A-CC5E-E9DA-8330-A314EF08299A}"/>
                </a:ext>
              </a:extLst>
            </p:cNvPr>
            <p:cNvGrpSpPr/>
            <p:nvPr/>
          </p:nvGrpSpPr>
          <p:grpSpPr>
            <a:xfrm>
              <a:off x="5080691" y="5207477"/>
              <a:ext cx="3693916" cy="1117727"/>
              <a:chOff x="5080691" y="5207477"/>
              <a:chExt cx="3693916" cy="1117727"/>
            </a:xfrm>
          </p:grpSpPr>
          <p:sp>
            <p:nvSpPr>
              <p:cNvPr id="18" name="Rounded Rectangle 83">
                <a:extLst>
                  <a:ext uri="{FF2B5EF4-FFF2-40B4-BE49-F238E27FC236}">
                    <a16:creationId xmlns:a16="http://schemas.microsoft.com/office/drawing/2014/main" id="{22DA8A02-8FDF-B3BB-24D9-4C9E18DAAF90}"/>
                  </a:ext>
                </a:extLst>
              </p:cNvPr>
              <p:cNvSpPr/>
              <p:nvPr/>
            </p:nvSpPr>
            <p:spPr>
              <a:xfrm>
                <a:off x="5080691" y="5207477"/>
                <a:ext cx="3693916" cy="1117727"/>
              </a:xfrm>
              <a:prstGeom prst="roundRect">
                <a:avLst/>
              </a:prstGeom>
              <a:noFill/>
              <a:ln w="38100" cap="flat" cmpd="sng" algn="ctr">
                <a:solidFill>
                  <a:srgbClr val="1CADE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Corbel" panose="020B0503020204020204"/>
                  <a:ea typeface="+mn-ea"/>
                  <a:cs typeface="+mn-cs"/>
                </a:endParaRPr>
              </a:p>
            </p:txBody>
          </p:sp>
          <p:sp>
            <p:nvSpPr>
              <p:cNvPr id="19" name="TextBox 18">
                <a:extLst>
                  <a:ext uri="{FF2B5EF4-FFF2-40B4-BE49-F238E27FC236}">
                    <a16:creationId xmlns:a16="http://schemas.microsoft.com/office/drawing/2014/main" id="{A11E4C31-0F2B-5260-8A1F-4EB919E1A992}"/>
                  </a:ext>
                </a:extLst>
              </p:cNvPr>
              <p:cNvSpPr txBox="1"/>
              <p:nvPr/>
            </p:nvSpPr>
            <p:spPr>
              <a:xfrm>
                <a:off x="5289856" y="5207477"/>
                <a:ext cx="3484748" cy="976553"/>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orbel" panose="020B0503020204020204"/>
                  </a:rPr>
                  <a:t>Sample taken at a later date to the antenatal screening sample: </a:t>
                </a:r>
                <a:r>
                  <a:rPr kumimoji="0" lang="en-GB" sz="2000" b="0" i="0" u="none" strike="noStrike" kern="0" cap="none" spc="0" normalizeH="0" baseline="0" noProof="0" dirty="0">
                    <a:ln>
                      <a:noFill/>
                    </a:ln>
                    <a:solidFill>
                      <a:prstClr val="black"/>
                    </a:solidFill>
                    <a:effectLst/>
                    <a:uLnTx/>
                    <a:uFillTx/>
                    <a:latin typeface="Corbel" panose="020B0503020204020204"/>
                  </a:rPr>
                  <a:t>24 (77%)</a:t>
                </a:r>
                <a:endParaRPr kumimoji="0" lang="en-GB" sz="1600" b="0" i="0" u="none" strike="noStrike" kern="0" cap="none" spc="0" normalizeH="0" baseline="0" noProof="0" dirty="0">
                  <a:ln>
                    <a:noFill/>
                  </a:ln>
                  <a:solidFill>
                    <a:prstClr val="black"/>
                  </a:solidFill>
                  <a:effectLst/>
                  <a:uLnTx/>
                  <a:uFillTx/>
                  <a:latin typeface="Corbel" panose="020B0503020204020204"/>
                </a:endParaRPr>
              </a:p>
            </p:txBody>
          </p:sp>
        </p:grpSp>
        <p:grpSp>
          <p:nvGrpSpPr>
            <p:cNvPr id="8" name="Group 7">
              <a:extLst>
                <a:ext uri="{FF2B5EF4-FFF2-40B4-BE49-F238E27FC236}">
                  <a16:creationId xmlns:a16="http://schemas.microsoft.com/office/drawing/2014/main" id="{46A42669-14FA-74C6-92A3-865B304B7357}"/>
                </a:ext>
              </a:extLst>
            </p:cNvPr>
            <p:cNvGrpSpPr/>
            <p:nvPr/>
          </p:nvGrpSpPr>
          <p:grpSpPr>
            <a:xfrm>
              <a:off x="2517998" y="3001308"/>
              <a:ext cx="2059239" cy="1123950"/>
              <a:chOff x="2517998" y="3001308"/>
              <a:chExt cx="2059239" cy="1123950"/>
            </a:xfrm>
          </p:grpSpPr>
          <p:sp>
            <p:nvSpPr>
              <p:cNvPr id="16" name="TextBox 15">
                <a:extLst>
                  <a:ext uri="{FF2B5EF4-FFF2-40B4-BE49-F238E27FC236}">
                    <a16:creationId xmlns:a16="http://schemas.microsoft.com/office/drawing/2014/main" id="{EB368228-B7AA-E35C-2A03-2C0752A5EF1A}"/>
                  </a:ext>
                </a:extLst>
              </p:cNvPr>
              <p:cNvSpPr txBox="1"/>
              <p:nvPr/>
            </p:nvSpPr>
            <p:spPr>
              <a:xfrm>
                <a:off x="2517998" y="3049356"/>
                <a:ext cx="2059239" cy="976553"/>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orbel" panose="020B0503020204020204"/>
                  </a:rPr>
                  <a:t>HBV DNA viral load sample not taken: </a:t>
                </a:r>
                <a:r>
                  <a:rPr lang="en-GB" sz="2000" kern="0" dirty="0">
                    <a:solidFill>
                      <a:prstClr val="black"/>
                    </a:solidFill>
                    <a:latin typeface="Corbel" panose="020B0503020204020204"/>
                  </a:rPr>
                  <a:t>2 (6%)</a:t>
                </a:r>
                <a:endParaRPr kumimoji="0" lang="en-GB" sz="2000" b="0" i="0" u="none" strike="noStrike" kern="0" cap="none" spc="0" normalizeH="0" baseline="0" noProof="0" dirty="0">
                  <a:ln>
                    <a:noFill/>
                  </a:ln>
                  <a:solidFill>
                    <a:prstClr val="black"/>
                  </a:solidFill>
                  <a:effectLst/>
                  <a:uLnTx/>
                  <a:uFillTx/>
                  <a:latin typeface="Corbel" panose="020B0503020204020204"/>
                </a:endParaRPr>
              </a:p>
            </p:txBody>
          </p:sp>
          <p:sp>
            <p:nvSpPr>
              <p:cNvPr id="17" name="Rounded Rectangle 82">
                <a:extLst>
                  <a:ext uri="{FF2B5EF4-FFF2-40B4-BE49-F238E27FC236}">
                    <a16:creationId xmlns:a16="http://schemas.microsoft.com/office/drawing/2014/main" id="{09B512F1-FA15-F85E-7B6D-AB079874C94F}"/>
                  </a:ext>
                </a:extLst>
              </p:cNvPr>
              <p:cNvSpPr/>
              <p:nvPr/>
            </p:nvSpPr>
            <p:spPr>
              <a:xfrm>
                <a:off x="2546827" y="3001308"/>
                <a:ext cx="1994509" cy="1123950"/>
              </a:xfrm>
              <a:prstGeom prst="roundRect">
                <a:avLst/>
              </a:prstGeom>
              <a:noFill/>
              <a:ln w="38100" cap="flat" cmpd="sng" algn="ctr">
                <a:solidFill>
                  <a:srgbClr val="1CADE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Corbel" panose="020B0503020204020204"/>
                  <a:ea typeface="+mn-ea"/>
                  <a:cs typeface="+mn-cs"/>
                </a:endParaRPr>
              </a:p>
            </p:txBody>
          </p:sp>
        </p:grpSp>
        <p:grpSp>
          <p:nvGrpSpPr>
            <p:cNvPr id="9" name="Group 8">
              <a:extLst>
                <a:ext uri="{FF2B5EF4-FFF2-40B4-BE49-F238E27FC236}">
                  <a16:creationId xmlns:a16="http://schemas.microsoft.com/office/drawing/2014/main" id="{ABD3CEC8-B480-A422-3646-BF56976ABA0D}"/>
                </a:ext>
              </a:extLst>
            </p:cNvPr>
            <p:cNvGrpSpPr/>
            <p:nvPr/>
          </p:nvGrpSpPr>
          <p:grpSpPr>
            <a:xfrm>
              <a:off x="2543471" y="4608536"/>
              <a:ext cx="1997862" cy="1123950"/>
              <a:chOff x="2543471" y="4608536"/>
              <a:chExt cx="1997862" cy="1123950"/>
            </a:xfrm>
          </p:grpSpPr>
          <p:sp>
            <p:nvSpPr>
              <p:cNvPr id="14" name="TextBox 13">
                <a:extLst>
                  <a:ext uri="{FF2B5EF4-FFF2-40B4-BE49-F238E27FC236}">
                    <a16:creationId xmlns:a16="http://schemas.microsoft.com/office/drawing/2014/main" id="{019154C0-D443-C662-73F5-D27DA94ED9C0}"/>
                  </a:ext>
                </a:extLst>
              </p:cNvPr>
              <p:cNvSpPr txBox="1"/>
              <p:nvPr/>
            </p:nvSpPr>
            <p:spPr>
              <a:xfrm>
                <a:off x="2602315" y="4632599"/>
                <a:ext cx="1935054" cy="976553"/>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orbel" panose="020B0503020204020204"/>
                  </a:rPr>
                  <a:t>HBV DNA viral load sample taken: </a:t>
                </a:r>
                <a:r>
                  <a:rPr kumimoji="0" lang="en-GB" sz="2000" b="0" i="0" u="none" strike="noStrike" kern="0" cap="none" spc="0" normalizeH="0" baseline="0" noProof="0" dirty="0">
                    <a:ln>
                      <a:noFill/>
                    </a:ln>
                    <a:solidFill>
                      <a:prstClr val="black"/>
                    </a:solidFill>
                    <a:effectLst/>
                    <a:uLnTx/>
                    <a:uFillTx/>
                    <a:latin typeface="Corbel" panose="020B0503020204020204"/>
                  </a:rPr>
                  <a:t>31 (94%)</a:t>
                </a:r>
              </a:p>
            </p:txBody>
          </p:sp>
          <p:sp>
            <p:nvSpPr>
              <p:cNvPr id="15" name="Rounded Rectangle 80">
                <a:extLst>
                  <a:ext uri="{FF2B5EF4-FFF2-40B4-BE49-F238E27FC236}">
                    <a16:creationId xmlns:a16="http://schemas.microsoft.com/office/drawing/2014/main" id="{ACDF89B1-77F7-041D-897B-DDFEFB7D75C7}"/>
                  </a:ext>
                </a:extLst>
              </p:cNvPr>
              <p:cNvSpPr/>
              <p:nvPr/>
            </p:nvSpPr>
            <p:spPr>
              <a:xfrm>
                <a:off x="2543471" y="4608536"/>
                <a:ext cx="1997862" cy="1123950"/>
              </a:xfrm>
              <a:prstGeom prst="roundRect">
                <a:avLst/>
              </a:prstGeom>
              <a:noFill/>
              <a:ln w="38100" cap="flat" cmpd="sng" algn="ctr">
                <a:solidFill>
                  <a:srgbClr val="1CADE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Corbel" panose="020B0503020204020204"/>
                  <a:ea typeface="+mn-ea"/>
                  <a:cs typeface="+mn-cs"/>
                </a:endParaRPr>
              </a:p>
            </p:txBody>
          </p:sp>
        </p:grpSp>
        <p:cxnSp>
          <p:nvCxnSpPr>
            <p:cNvPr id="10" name="Straight Arrow Connector 9">
              <a:extLst>
                <a:ext uri="{FF2B5EF4-FFF2-40B4-BE49-F238E27FC236}">
                  <a16:creationId xmlns:a16="http://schemas.microsoft.com/office/drawing/2014/main" id="{4722A394-A4F9-D6FA-349B-37F61E77E1EA}"/>
                </a:ext>
              </a:extLst>
            </p:cNvPr>
            <p:cNvCxnSpPr/>
            <p:nvPr/>
          </p:nvCxnSpPr>
          <p:spPr>
            <a:xfrm>
              <a:off x="2198653" y="4327955"/>
              <a:ext cx="343940" cy="325675"/>
            </a:xfrm>
            <a:prstGeom prst="straightConnector1">
              <a:avLst/>
            </a:prstGeom>
            <a:noFill/>
            <a:ln w="10000" cap="flat" cmpd="sng" algn="ctr">
              <a:solidFill>
                <a:srgbClr val="1CADE4"/>
              </a:solidFill>
              <a:prstDash val="solid"/>
              <a:tailEnd type="triangle"/>
            </a:ln>
            <a:effectLst/>
          </p:spPr>
        </p:cxnSp>
        <p:cxnSp>
          <p:nvCxnSpPr>
            <p:cNvPr id="11" name="Straight Arrow Connector 10">
              <a:extLst>
                <a:ext uri="{FF2B5EF4-FFF2-40B4-BE49-F238E27FC236}">
                  <a16:creationId xmlns:a16="http://schemas.microsoft.com/office/drawing/2014/main" id="{314FACAD-C4C8-FE8E-A3B6-ED1A7DA391C3}"/>
                </a:ext>
              </a:extLst>
            </p:cNvPr>
            <p:cNvCxnSpPr/>
            <p:nvPr/>
          </p:nvCxnSpPr>
          <p:spPr>
            <a:xfrm flipV="1">
              <a:off x="2198653" y="4060257"/>
              <a:ext cx="330198" cy="267700"/>
            </a:xfrm>
            <a:prstGeom prst="straightConnector1">
              <a:avLst/>
            </a:prstGeom>
            <a:noFill/>
            <a:ln w="10000" cap="flat" cmpd="sng" algn="ctr">
              <a:solidFill>
                <a:srgbClr val="1CADE4"/>
              </a:solidFill>
              <a:prstDash val="solid"/>
              <a:tailEnd type="triangle"/>
            </a:ln>
            <a:effectLst/>
          </p:spPr>
        </p:cxnSp>
        <p:cxnSp>
          <p:nvCxnSpPr>
            <p:cNvPr id="12" name="Straight Arrow Connector 11">
              <a:extLst>
                <a:ext uri="{FF2B5EF4-FFF2-40B4-BE49-F238E27FC236}">
                  <a16:creationId xmlns:a16="http://schemas.microsoft.com/office/drawing/2014/main" id="{543536C5-1E62-01C0-7993-D903DC1B629F}"/>
                </a:ext>
              </a:extLst>
            </p:cNvPr>
            <p:cNvCxnSpPr/>
            <p:nvPr/>
          </p:nvCxnSpPr>
          <p:spPr>
            <a:xfrm>
              <a:off x="4602186" y="5134385"/>
              <a:ext cx="475146" cy="218665"/>
            </a:xfrm>
            <a:prstGeom prst="straightConnector1">
              <a:avLst/>
            </a:prstGeom>
            <a:noFill/>
            <a:ln w="10000" cap="flat" cmpd="sng" algn="ctr">
              <a:solidFill>
                <a:srgbClr val="1CADE4"/>
              </a:solidFill>
              <a:prstDash val="solid"/>
              <a:tailEnd type="triangle"/>
            </a:ln>
            <a:effectLst/>
          </p:spPr>
        </p:cxnSp>
        <p:cxnSp>
          <p:nvCxnSpPr>
            <p:cNvPr id="13" name="Straight Arrow Connector 12">
              <a:extLst>
                <a:ext uri="{FF2B5EF4-FFF2-40B4-BE49-F238E27FC236}">
                  <a16:creationId xmlns:a16="http://schemas.microsoft.com/office/drawing/2014/main" id="{786693B0-3F26-0702-630E-7BC280A7F281}"/>
                </a:ext>
              </a:extLst>
            </p:cNvPr>
            <p:cNvCxnSpPr/>
            <p:nvPr/>
          </p:nvCxnSpPr>
          <p:spPr>
            <a:xfrm flipV="1">
              <a:off x="4554821" y="4893696"/>
              <a:ext cx="521443" cy="240691"/>
            </a:xfrm>
            <a:prstGeom prst="straightConnector1">
              <a:avLst/>
            </a:prstGeom>
            <a:noFill/>
            <a:ln w="10000" cap="flat" cmpd="sng" algn="ctr">
              <a:solidFill>
                <a:srgbClr val="1CADE4"/>
              </a:solidFill>
              <a:prstDash val="solid"/>
              <a:tailEnd type="triangle"/>
            </a:ln>
            <a:effectLst/>
          </p:spPr>
        </p:cxnSp>
      </p:grpSp>
      <p:graphicFrame>
        <p:nvGraphicFramePr>
          <p:cNvPr id="24" name="Chart 23">
            <a:extLst>
              <a:ext uri="{FF2B5EF4-FFF2-40B4-BE49-F238E27FC236}">
                <a16:creationId xmlns:a16="http://schemas.microsoft.com/office/drawing/2014/main" id="{9B149B5D-2BC1-3041-9F18-D78C0A71E4C0}"/>
              </a:ext>
            </a:extLst>
          </p:cNvPr>
          <p:cNvGraphicFramePr/>
          <p:nvPr>
            <p:extLst>
              <p:ext uri="{D42A27DB-BD31-4B8C-83A1-F6EECF244321}">
                <p14:modId xmlns:p14="http://schemas.microsoft.com/office/powerpoint/2010/main" val="1180525002"/>
              </p:ext>
            </p:extLst>
          </p:nvPr>
        </p:nvGraphicFramePr>
        <p:xfrm>
          <a:off x="13079997" y="7818380"/>
          <a:ext cx="5868641" cy="2261027"/>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a:extLst>
              <a:ext uri="{FF2B5EF4-FFF2-40B4-BE49-F238E27FC236}">
                <a16:creationId xmlns:a16="http://schemas.microsoft.com/office/drawing/2014/main" id="{158E74FF-9399-BC78-E744-80E162C389F0}"/>
              </a:ext>
            </a:extLst>
          </p:cNvPr>
          <p:cNvSpPr txBox="1"/>
          <p:nvPr/>
        </p:nvSpPr>
        <p:spPr>
          <a:xfrm>
            <a:off x="402978" y="7886923"/>
            <a:ext cx="10084278" cy="2054409"/>
          </a:xfrm>
          <a:prstGeom prst="rect">
            <a:avLst/>
          </a:prstGeom>
          <a:noFill/>
          <a:ln w="57150">
            <a:solidFill>
              <a:schemeClr val="accent1"/>
            </a:solidFill>
          </a:ln>
        </p:spPr>
        <p:txBody>
          <a:bodyPr wrap="square">
            <a:spAutoFit/>
          </a:bodyPr>
          <a:lstStyle/>
          <a:p>
            <a:pPr marL="571500" indent="-571500">
              <a:buFont typeface="Arial" panose="020B0604020202020204" pitchFamily="34" charset="0"/>
              <a:buChar char="•"/>
            </a:pPr>
            <a:r>
              <a:rPr lang="en-GB" sz="3600" dirty="0">
                <a:solidFill>
                  <a:schemeClr val="tx1"/>
                </a:solidFill>
                <a:latin typeface="+mj-lt"/>
              </a:rPr>
              <a:t>38 ‘reactive’ HBsAg </a:t>
            </a:r>
          </a:p>
          <a:p>
            <a:pPr marL="1028700" lvl="1" indent="-571500">
              <a:buFont typeface="Arial" panose="020B0604020202020204" pitchFamily="34" charset="0"/>
              <a:buChar char="•"/>
            </a:pPr>
            <a:r>
              <a:rPr lang="en-GB" sz="3050" dirty="0">
                <a:solidFill>
                  <a:schemeClr val="tx1"/>
                </a:solidFill>
                <a:latin typeface="+mj-lt"/>
              </a:rPr>
              <a:t>Appropriate follow-up samples sent: 35 (92%)</a:t>
            </a:r>
          </a:p>
          <a:p>
            <a:pPr marL="1028700" lvl="1" indent="-571500">
              <a:buFont typeface="Arial" panose="020B0604020202020204" pitchFamily="34" charset="0"/>
              <a:buChar char="•"/>
            </a:pPr>
            <a:r>
              <a:rPr lang="en-GB" sz="3050" dirty="0">
                <a:solidFill>
                  <a:schemeClr val="tx1"/>
                </a:solidFill>
                <a:latin typeface="+mj-lt"/>
              </a:rPr>
              <a:t>No indication of HBV infection on confirmatory testing: 35 (100%)</a:t>
            </a:r>
          </a:p>
        </p:txBody>
      </p:sp>
      <p:sp>
        <p:nvSpPr>
          <p:cNvPr id="27" name="Rectangle: Diagonal Corners Snipped 26">
            <a:extLst>
              <a:ext uri="{FF2B5EF4-FFF2-40B4-BE49-F238E27FC236}">
                <a16:creationId xmlns:a16="http://schemas.microsoft.com/office/drawing/2014/main" id="{E5FAAA55-265A-46E3-3EE4-6C17D35E472A}"/>
              </a:ext>
            </a:extLst>
          </p:cNvPr>
          <p:cNvSpPr/>
          <p:nvPr/>
        </p:nvSpPr>
        <p:spPr>
          <a:xfrm>
            <a:off x="385726" y="2819329"/>
            <a:ext cx="19565925" cy="7299842"/>
          </a:xfrm>
          <a:custGeom>
            <a:avLst/>
            <a:gdLst>
              <a:gd name="connsiteX0" fmla="*/ 0 w 19514168"/>
              <a:gd name="connsiteY0" fmla="*/ 0 h 7299842"/>
              <a:gd name="connsiteX1" fmla="*/ 18297503 w 19514168"/>
              <a:gd name="connsiteY1" fmla="*/ 0 h 7299842"/>
              <a:gd name="connsiteX2" fmla="*/ 19514168 w 19514168"/>
              <a:gd name="connsiteY2" fmla="*/ 1216665 h 7299842"/>
              <a:gd name="connsiteX3" fmla="*/ 19514168 w 19514168"/>
              <a:gd name="connsiteY3" fmla="*/ 7299842 h 7299842"/>
              <a:gd name="connsiteX4" fmla="*/ 19514168 w 19514168"/>
              <a:gd name="connsiteY4" fmla="*/ 7299842 h 7299842"/>
              <a:gd name="connsiteX5" fmla="*/ 1216665 w 19514168"/>
              <a:gd name="connsiteY5" fmla="*/ 7299842 h 7299842"/>
              <a:gd name="connsiteX6" fmla="*/ 0 w 19514168"/>
              <a:gd name="connsiteY6" fmla="*/ 6083177 h 7299842"/>
              <a:gd name="connsiteX7" fmla="*/ 0 w 19514168"/>
              <a:gd name="connsiteY7" fmla="*/ 0 h 7299842"/>
              <a:gd name="connsiteX0" fmla="*/ 17253 w 19531421"/>
              <a:gd name="connsiteY0" fmla="*/ 0 h 7299842"/>
              <a:gd name="connsiteX1" fmla="*/ 18314756 w 19531421"/>
              <a:gd name="connsiteY1" fmla="*/ 0 h 7299842"/>
              <a:gd name="connsiteX2" fmla="*/ 19531421 w 19531421"/>
              <a:gd name="connsiteY2" fmla="*/ 1216665 h 7299842"/>
              <a:gd name="connsiteX3" fmla="*/ 19531421 w 19531421"/>
              <a:gd name="connsiteY3" fmla="*/ 7299842 h 7299842"/>
              <a:gd name="connsiteX4" fmla="*/ 19531421 w 19531421"/>
              <a:gd name="connsiteY4" fmla="*/ 7299842 h 7299842"/>
              <a:gd name="connsiteX5" fmla="*/ 1233918 w 19531421"/>
              <a:gd name="connsiteY5" fmla="*/ 7299842 h 7299842"/>
              <a:gd name="connsiteX6" fmla="*/ 0 w 19531421"/>
              <a:gd name="connsiteY6" fmla="*/ 3081185 h 7299842"/>
              <a:gd name="connsiteX7" fmla="*/ 17253 w 19531421"/>
              <a:gd name="connsiteY7" fmla="*/ 0 h 7299842"/>
              <a:gd name="connsiteX0" fmla="*/ 17253 w 19531421"/>
              <a:gd name="connsiteY0" fmla="*/ 0 h 7299842"/>
              <a:gd name="connsiteX1" fmla="*/ 18314756 w 19531421"/>
              <a:gd name="connsiteY1" fmla="*/ 0 h 7299842"/>
              <a:gd name="connsiteX2" fmla="*/ 19531421 w 19531421"/>
              <a:gd name="connsiteY2" fmla="*/ 1216665 h 7299842"/>
              <a:gd name="connsiteX3" fmla="*/ 19531421 w 19531421"/>
              <a:gd name="connsiteY3" fmla="*/ 7299842 h 7299842"/>
              <a:gd name="connsiteX4" fmla="*/ 19531421 w 19531421"/>
              <a:gd name="connsiteY4" fmla="*/ 7299842 h 7299842"/>
              <a:gd name="connsiteX5" fmla="*/ 1233918 w 19531421"/>
              <a:gd name="connsiteY5" fmla="*/ 7299842 h 7299842"/>
              <a:gd name="connsiteX6" fmla="*/ 0 w 19531421"/>
              <a:gd name="connsiteY6" fmla="*/ 3081185 h 7299842"/>
              <a:gd name="connsiteX7" fmla="*/ 17253 w 19531421"/>
              <a:gd name="connsiteY7" fmla="*/ 0 h 7299842"/>
              <a:gd name="connsiteX0" fmla="*/ 17253 w 19531421"/>
              <a:gd name="connsiteY0" fmla="*/ 0 h 7299842"/>
              <a:gd name="connsiteX1" fmla="*/ 18314756 w 19531421"/>
              <a:gd name="connsiteY1" fmla="*/ 0 h 7299842"/>
              <a:gd name="connsiteX2" fmla="*/ 19531421 w 19531421"/>
              <a:gd name="connsiteY2" fmla="*/ 1216665 h 7299842"/>
              <a:gd name="connsiteX3" fmla="*/ 19531421 w 19531421"/>
              <a:gd name="connsiteY3" fmla="*/ 7299842 h 7299842"/>
              <a:gd name="connsiteX4" fmla="*/ 19531421 w 19531421"/>
              <a:gd name="connsiteY4" fmla="*/ 7299842 h 7299842"/>
              <a:gd name="connsiteX5" fmla="*/ 11533857 w 19531421"/>
              <a:gd name="connsiteY5" fmla="*/ 7230831 h 7299842"/>
              <a:gd name="connsiteX6" fmla="*/ 0 w 19531421"/>
              <a:gd name="connsiteY6" fmla="*/ 3081185 h 7299842"/>
              <a:gd name="connsiteX7" fmla="*/ 17253 w 19531421"/>
              <a:gd name="connsiteY7" fmla="*/ 0 h 7299842"/>
              <a:gd name="connsiteX0" fmla="*/ 17253 w 19531421"/>
              <a:gd name="connsiteY0" fmla="*/ 0 h 7299842"/>
              <a:gd name="connsiteX1" fmla="*/ 18314756 w 19531421"/>
              <a:gd name="connsiteY1" fmla="*/ 0 h 7299842"/>
              <a:gd name="connsiteX2" fmla="*/ 19531421 w 19531421"/>
              <a:gd name="connsiteY2" fmla="*/ 1216665 h 7299842"/>
              <a:gd name="connsiteX3" fmla="*/ 19531421 w 19531421"/>
              <a:gd name="connsiteY3" fmla="*/ 7299842 h 7299842"/>
              <a:gd name="connsiteX4" fmla="*/ 19531421 w 19531421"/>
              <a:gd name="connsiteY4" fmla="*/ 7299842 h 7299842"/>
              <a:gd name="connsiteX5" fmla="*/ 11533857 w 19531421"/>
              <a:gd name="connsiteY5" fmla="*/ 7230831 h 7299842"/>
              <a:gd name="connsiteX6" fmla="*/ 0 w 19531421"/>
              <a:gd name="connsiteY6" fmla="*/ 3081185 h 7299842"/>
              <a:gd name="connsiteX7" fmla="*/ 17253 w 19531421"/>
              <a:gd name="connsiteY7" fmla="*/ 0 h 7299842"/>
              <a:gd name="connsiteX0" fmla="*/ 0 w 19514168"/>
              <a:gd name="connsiteY0" fmla="*/ 0 h 7299842"/>
              <a:gd name="connsiteX1" fmla="*/ 18297503 w 19514168"/>
              <a:gd name="connsiteY1" fmla="*/ 0 h 7299842"/>
              <a:gd name="connsiteX2" fmla="*/ 19514168 w 19514168"/>
              <a:gd name="connsiteY2" fmla="*/ 1216665 h 7299842"/>
              <a:gd name="connsiteX3" fmla="*/ 19514168 w 19514168"/>
              <a:gd name="connsiteY3" fmla="*/ 7299842 h 7299842"/>
              <a:gd name="connsiteX4" fmla="*/ 19514168 w 19514168"/>
              <a:gd name="connsiteY4" fmla="*/ 7299842 h 7299842"/>
              <a:gd name="connsiteX5" fmla="*/ 11516604 w 19514168"/>
              <a:gd name="connsiteY5" fmla="*/ 7230831 h 7299842"/>
              <a:gd name="connsiteX6" fmla="*/ 34506 w 19514168"/>
              <a:gd name="connsiteY6" fmla="*/ 3823056 h 7299842"/>
              <a:gd name="connsiteX7" fmla="*/ 0 w 19514168"/>
              <a:gd name="connsiteY7" fmla="*/ 0 h 7299842"/>
              <a:gd name="connsiteX0" fmla="*/ 0 w 19548673"/>
              <a:gd name="connsiteY0" fmla="*/ 0 h 7299842"/>
              <a:gd name="connsiteX1" fmla="*/ 18297503 w 19548673"/>
              <a:gd name="connsiteY1" fmla="*/ 0 h 7299842"/>
              <a:gd name="connsiteX2" fmla="*/ 19548673 w 19548673"/>
              <a:gd name="connsiteY2" fmla="*/ 43473 h 7299842"/>
              <a:gd name="connsiteX3" fmla="*/ 19514168 w 19548673"/>
              <a:gd name="connsiteY3" fmla="*/ 7299842 h 7299842"/>
              <a:gd name="connsiteX4" fmla="*/ 19514168 w 19548673"/>
              <a:gd name="connsiteY4" fmla="*/ 7299842 h 7299842"/>
              <a:gd name="connsiteX5" fmla="*/ 11516604 w 19548673"/>
              <a:gd name="connsiteY5" fmla="*/ 7230831 h 7299842"/>
              <a:gd name="connsiteX6" fmla="*/ 34506 w 19548673"/>
              <a:gd name="connsiteY6" fmla="*/ 3823056 h 7299842"/>
              <a:gd name="connsiteX7" fmla="*/ 0 w 19548673"/>
              <a:gd name="connsiteY7" fmla="*/ 0 h 7299842"/>
              <a:gd name="connsiteX0" fmla="*/ 0 w 19548673"/>
              <a:gd name="connsiteY0" fmla="*/ 0 h 7299842"/>
              <a:gd name="connsiteX1" fmla="*/ 19522455 w 19548673"/>
              <a:gd name="connsiteY1" fmla="*/ 34506 h 7299842"/>
              <a:gd name="connsiteX2" fmla="*/ 19548673 w 19548673"/>
              <a:gd name="connsiteY2" fmla="*/ 43473 h 7299842"/>
              <a:gd name="connsiteX3" fmla="*/ 19514168 w 19548673"/>
              <a:gd name="connsiteY3" fmla="*/ 7299842 h 7299842"/>
              <a:gd name="connsiteX4" fmla="*/ 19514168 w 19548673"/>
              <a:gd name="connsiteY4" fmla="*/ 7299842 h 7299842"/>
              <a:gd name="connsiteX5" fmla="*/ 11516604 w 19548673"/>
              <a:gd name="connsiteY5" fmla="*/ 7230831 h 7299842"/>
              <a:gd name="connsiteX6" fmla="*/ 34506 w 19548673"/>
              <a:gd name="connsiteY6" fmla="*/ 3823056 h 7299842"/>
              <a:gd name="connsiteX7" fmla="*/ 0 w 19548673"/>
              <a:gd name="connsiteY7" fmla="*/ 0 h 7299842"/>
              <a:gd name="connsiteX0" fmla="*/ 17252 w 19565925"/>
              <a:gd name="connsiteY0" fmla="*/ 0 h 7299842"/>
              <a:gd name="connsiteX1" fmla="*/ 19539707 w 19565925"/>
              <a:gd name="connsiteY1" fmla="*/ 34506 h 7299842"/>
              <a:gd name="connsiteX2" fmla="*/ 19565925 w 19565925"/>
              <a:gd name="connsiteY2" fmla="*/ 43473 h 7299842"/>
              <a:gd name="connsiteX3" fmla="*/ 19531420 w 19565925"/>
              <a:gd name="connsiteY3" fmla="*/ 7299842 h 7299842"/>
              <a:gd name="connsiteX4" fmla="*/ 19531420 w 19565925"/>
              <a:gd name="connsiteY4" fmla="*/ 7299842 h 7299842"/>
              <a:gd name="connsiteX5" fmla="*/ 11533856 w 19565925"/>
              <a:gd name="connsiteY5" fmla="*/ 7230831 h 7299842"/>
              <a:gd name="connsiteX6" fmla="*/ 0 w 19565925"/>
              <a:gd name="connsiteY6" fmla="*/ 3788550 h 7299842"/>
              <a:gd name="connsiteX7" fmla="*/ 17252 w 19565925"/>
              <a:gd name="connsiteY7" fmla="*/ 0 h 7299842"/>
              <a:gd name="connsiteX0" fmla="*/ 17252 w 19565925"/>
              <a:gd name="connsiteY0" fmla="*/ 0 h 7351601"/>
              <a:gd name="connsiteX1" fmla="*/ 19539707 w 19565925"/>
              <a:gd name="connsiteY1" fmla="*/ 34506 h 7351601"/>
              <a:gd name="connsiteX2" fmla="*/ 19565925 w 19565925"/>
              <a:gd name="connsiteY2" fmla="*/ 43473 h 7351601"/>
              <a:gd name="connsiteX3" fmla="*/ 19531420 w 19565925"/>
              <a:gd name="connsiteY3" fmla="*/ 7299842 h 7351601"/>
              <a:gd name="connsiteX4" fmla="*/ 19531420 w 19565925"/>
              <a:gd name="connsiteY4" fmla="*/ 7299842 h 7351601"/>
              <a:gd name="connsiteX5" fmla="*/ 11499351 w 19565925"/>
              <a:gd name="connsiteY5" fmla="*/ 7351601 h 7351601"/>
              <a:gd name="connsiteX6" fmla="*/ 0 w 19565925"/>
              <a:gd name="connsiteY6" fmla="*/ 3788550 h 7351601"/>
              <a:gd name="connsiteX7" fmla="*/ 17252 w 19565925"/>
              <a:gd name="connsiteY7" fmla="*/ 0 h 7351601"/>
              <a:gd name="connsiteX0" fmla="*/ 17252 w 19565925"/>
              <a:gd name="connsiteY0" fmla="*/ 0 h 7299842"/>
              <a:gd name="connsiteX1" fmla="*/ 19539707 w 19565925"/>
              <a:gd name="connsiteY1" fmla="*/ 34506 h 7299842"/>
              <a:gd name="connsiteX2" fmla="*/ 19565925 w 19565925"/>
              <a:gd name="connsiteY2" fmla="*/ 43473 h 7299842"/>
              <a:gd name="connsiteX3" fmla="*/ 19531420 w 19565925"/>
              <a:gd name="connsiteY3" fmla="*/ 7299842 h 7299842"/>
              <a:gd name="connsiteX4" fmla="*/ 19531420 w 19565925"/>
              <a:gd name="connsiteY4" fmla="*/ 7299842 h 7299842"/>
              <a:gd name="connsiteX5" fmla="*/ 11499351 w 19565925"/>
              <a:gd name="connsiteY5" fmla="*/ 7282590 h 7299842"/>
              <a:gd name="connsiteX6" fmla="*/ 0 w 19565925"/>
              <a:gd name="connsiteY6" fmla="*/ 3788550 h 7299842"/>
              <a:gd name="connsiteX7" fmla="*/ 17252 w 19565925"/>
              <a:gd name="connsiteY7" fmla="*/ 0 h 7299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65925" h="7299842">
                <a:moveTo>
                  <a:pt x="17252" y="0"/>
                </a:moveTo>
                <a:lnTo>
                  <a:pt x="19539707" y="34506"/>
                </a:lnTo>
                <a:lnTo>
                  <a:pt x="19565925" y="43473"/>
                </a:lnTo>
                <a:lnTo>
                  <a:pt x="19531420" y="7299842"/>
                </a:lnTo>
                <a:lnTo>
                  <a:pt x="19531420" y="7299842"/>
                </a:lnTo>
                <a:lnTo>
                  <a:pt x="11499351" y="7282590"/>
                </a:lnTo>
                <a:cubicBezTo>
                  <a:pt x="11312332" y="3564492"/>
                  <a:pt x="10814763" y="3883554"/>
                  <a:pt x="0" y="3788550"/>
                </a:cubicBezTo>
                <a:cubicBezTo>
                  <a:pt x="5751" y="2525700"/>
                  <a:pt x="11501" y="1262850"/>
                  <a:pt x="17252" y="0"/>
                </a:cubicBezTo>
                <a:close/>
              </a:path>
            </a:pathLst>
          </a:cu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2B7AAF9F-7E1B-0B9D-3B63-C45859913DE5}"/>
              </a:ext>
            </a:extLst>
          </p:cNvPr>
          <p:cNvSpPr txBox="1"/>
          <p:nvPr/>
        </p:nvSpPr>
        <p:spPr>
          <a:xfrm>
            <a:off x="11963806" y="7097173"/>
            <a:ext cx="7737314" cy="769441"/>
          </a:xfrm>
          <a:prstGeom prst="rect">
            <a:avLst/>
          </a:prstGeom>
          <a:noFill/>
        </p:spPr>
        <p:txBody>
          <a:bodyPr wrap="square" rtlCol="0">
            <a:spAutoFit/>
          </a:bodyPr>
          <a:lstStyle/>
          <a:p>
            <a:pPr algn="ctr"/>
            <a:r>
              <a:rPr lang="en-GB" sz="2200" b="1" dirty="0">
                <a:latin typeface="Corbel" panose="020B0503020204020204" pitchFamily="34" charset="0"/>
              </a:rPr>
              <a:t>Reasons why patients did not have a Gastroenterology/ Hepatology review (all cases)</a:t>
            </a:r>
          </a:p>
        </p:txBody>
      </p:sp>
    </p:spTree>
    <p:extLst>
      <p:ext uri="{BB962C8B-B14F-4D97-AF65-F5344CB8AC3E}">
        <p14:creationId xmlns:p14="http://schemas.microsoft.com/office/powerpoint/2010/main" val="307294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8D712-0907-1AFC-B818-CA88796A722B}"/>
              </a:ext>
            </a:extLst>
          </p:cNvPr>
          <p:cNvSpPr>
            <a:spLocks noGrp="1"/>
          </p:cNvSpPr>
          <p:nvPr>
            <p:ph type="title"/>
          </p:nvPr>
        </p:nvSpPr>
        <p:spPr>
          <a:xfrm>
            <a:off x="772616" y="1847178"/>
            <a:ext cx="14680034" cy="3693319"/>
          </a:xfrm>
        </p:spPr>
        <p:txBody>
          <a:bodyPr/>
          <a:lstStyle/>
          <a:p>
            <a:r>
              <a:rPr lang="en-GB" dirty="0"/>
              <a:t>Initial Audit (2017): Recommendations </a:t>
            </a:r>
          </a:p>
        </p:txBody>
      </p:sp>
      <p:sp>
        <p:nvSpPr>
          <p:cNvPr id="3" name="Text Placeholder 2">
            <a:extLst>
              <a:ext uri="{FF2B5EF4-FFF2-40B4-BE49-F238E27FC236}">
                <a16:creationId xmlns:a16="http://schemas.microsoft.com/office/drawing/2014/main" id="{87F52BA5-6B83-3907-9F4D-A0DA2CF66A5C}"/>
              </a:ext>
            </a:extLst>
          </p:cNvPr>
          <p:cNvSpPr>
            <a:spLocks noGrp="1"/>
          </p:cNvSpPr>
          <p:nvPr>
            <p:ph type="body" idx="1"/>
          </p:nvPr>
        </p:nvSpPr>
        <p:spPr>
          <a:xfrm>
            <a:off x="772616" y="4108522"/>
            <a:ext cx="15184090" cy="5382756"/>
          </a:xfrm>
        </p:spPr>
        <p:txBody>
          <a:bodyPr/>
          <a:lstStyle/>
          <a:p>
            <a:pPr marL="342900" lvl="0" indent="-342900">
              <a:lnSpc>
                <a:spcPct val="107000"/>
              </a:lnSpc>
              <a:spcAft>
                <a:spcPts val="800"/>
              </a:spcAft>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Audit results to be shared with:</a:t>
            </a:r>
            <a:endParaRPr lang="en-GB" sz="3200" dirty="0">
              <a:solidFill>
                <a:schemeClr val="tx1"/>
              </a:solidFill>
              <a:effectLst/>
              <a:latin typeface="+mj-lt"/>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Health Board Head of Midwifery, Antenatal Screening Coordinators and MAC Governance Leads</a:t>
            </a:r>
          </a:p>
          <a:p>
            <a:pPr marL="800100" lvl="1" indent="-342900">
              <a:lnSpc>
                <a:spcPct val="107000"/>
              </a:lnSpc>
              <a:spcAft>
                <a:spcPts val="800"/>
              </a:spcAft>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Joint screening co-ordinators and governance leads meeting</a:t>
            </a:r>
            <a:endParaRPr lang="en-GB" sz="3200" dirty="0">
              <a:solidFill>
                <a:schemeClr val="tx1"/>
              </a:solidFill>
              <a:effectLst/>
              <a:latin typeface="+mj-lt"/>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Virology/microbiology laboratories in Wales</a:t>
            </a:r>
            <a:endParaRPr lang="en-GB" sz="3200" dirty="0">
              <a:solidFill>
                <a:schemeClr val="tx1"/>
              </a:solidFill>
              <a:effectLst/>
              <a:latin typeface="+mj-lt"/>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All Wales Health Board Gastroenterology Leads</a:t>
            </a:r>
            <a:endParaRPr lang="en-GB" sz="3200" dirty="0">
              <a:solidFill>
                <a:schemeClr val="tx1"/>
              </a:solidFill>
              <a:effectLst/>
              <a:latin typeface="+mj-lt"/>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GB" sz="3200" dirty="0">
                <a:solidFill>
                  <a:schemeClr val="tx1"/>
                </a:solidFill>
                <a:latin typeface="+mj-lt"/>
              </a:rPr>
              <a:t>Template/checklist for Hepatitis B positive women for use by health boards</a:t>
            </a:r>
          </a:p>
          <a:p>
            <a:pPr marL="342900" indent="-342900">
              <a:buFont typeface="Arial" panose="020B0604020202020204" pitchFamily="34" charset="0"/>
              <a:buChar char="•"/>
            </a:pPr>
            <a:r>
              <a:rPr lang="en-GB" sz="3200" dirty="0">
                <a:solidFill>
                  <a:schemeClr val="tx1"/>
                </a:solidFill>
                <a:effectLst/>
                <a:latin typeface="+mj-lt"/>
                <a:ea typeface="Calibri" panose="020F0502020204030204" pitchFamily="34" charset="0"/>
                <a:cs typeface="Arial" panose="020B0604020202020204" pitchFamily="34" charset="0"/>
              </a:rPr>
              <a:t>Re audit following introduction of template/checklist</a:t>
            </a:r>
            <a:endParaRPr lang="en-GB" sz="3200" dirty="0">
              <a:solidFill>
                <a:schemeClr val="tx1"/>
              </a:solidFill>
              <a:effectLst/>
              <a:latin typeface="+mj-lt"/>
              <a:ea typeface="Calibri" panose="020F0502020204030204" pitchFamily="34" charset="0"/>
              <a:cs typeface="Times New Roman" panose="02020603050405020304" pitchFamily="18" charset="0"/>
            </a:endParaRPr>
          </a:p>
          <a:p>
            <a:endParaRPr lang="en-GB" dirty="0"/>
          </a:p>
          <a:p>
            <a:endParaRPr lang="en-GB" dirty="0"/>
          </a:p>
        </p:txBody>
      </p:sp>
    </p:spTree>
    <p:extLst>
      <p:ext uri="{BB962C8B-B14F-4D97-AF65-F5344CB8AC3E}">
        <p14:creationId xmlns:p14="http://schemas.microsoft.com/office/powerpoint/2010/main" val="35839388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ublic Health Wales Branded Powerpoint.pptx" id="{84D883FD-CE0A-43D1-9C45-8FE242C22BFF}" vid="{113E0F7D-2CF4-41A6-B1EF-23B08A1F267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d533af8e-90fc-435e-9c6f-bd5f3a7a0686">
      <Terms xmlns="http://schemas.microsoft.com/office/infopath/2007/PartnerControls"/>
    </lcf76f155ced4ddcb4097134ff3c332f>
    <TaxCatchAll xmlns="343c576e-92ca-4e81-9a49-c8620aa7a76a"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6A50DFB-2807-400F-A80C-88F46D07AA11}">
  <ds:schemaRefs>
    <ds:schemaRef ds:uri="http://schemas.microsoft.com/sharepoint/v3/contenttype/forms"/>
  </ds:schemaRefs>
</ds:datastoreItem>
</file>

<file path=customXml/itemProps2.xml><?xml version="1.0" encoding="utf-8"?>
<ds:datastoreItem xmlns:ds="http://schemas.openxmlformats.org/officeDocument/2006/customXml" ds:itemID="{6808C4B1-0D82-4000-9D27-CDB4149AB2AF}"/>
</file>

<file path=customXml/itemProps3.xml><?xml version="1.0" encoding="utf-8"?>
<ds:datastoreItem xmlns:ds="http://schemas.openxmlformats.org/officeDocument/2006/customXml" ds:itemID="{AC383AEC-A6FA-49AE-B9C4-4EC94F2FA1B5}">
  <ds:schemaRefs>
    <ds:schemaRef ds:uri="http://purl.org/dc/elements/1.1/"/>
    <ds:schemaRef ds:uri="http://schemas.microsoft.com/office/2006/documentManagement/types"/>
    <ds:schemaRef ds:uri="http://purl.org/dc/terms/"/>
    <ds:schemaRef ds:uri="http://schemas.openxmlformats.org/package/2006/metadata/core-properties"/>
    <ds:schemaRef ds:uri="3dfee584-46cf-40cf-bc93-b118f5137d0c"/>
    <ds:schemaRef ds:uri="http://purl.org/dc/dcmitype/"/>
    <ds:schemaRef ds:uri="http://schemas.microsoft.com/office/infopath/2007/PartnerControls"/>
    <ds:schemaRef ds:uri="288d3c24-5c4d-4e0f-9895-27ecb3db414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Public Health Wales Branded Powerpoint</Template>
  <TotalTime>3011</TotalTime>
  <Words>4978</Words>
  <Application>Microsoft Office PowerPoint</Application>
  <PresentationFormat>Custom</PresentationFormat>
  <Paragraphs>457</Paragraphs>
  <Slides>30</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-apple-system</vt:lpstr>
      <vt:lpstr>Arial</vt:lpstr>
      <vt:lpstr>Calibri</vt:lpstr>
      <vt:lpstr>Corbel</vt:lpstr>
      <vt:lpstr>Courier New</vt:lpstr>
      <vt:lpstr>Symbol</vt:lpstr>
      <vt:lpstr>Ubuntu</vt:lpstr>
      <vt:lpstr>Ubuntu-Light</vt:lpstr>
      <vt:lpstr>Verdana</vt:lpstr>
      <vt:lpstr>Wingdings</vt:lpstr>
      <vt:lpstr>Office Theme</vt:lpstr>
      <vt:lpstr>Re-audit of the management of hepatitis B in pregnancy</vt:lpstr>
      <vt:lpstr>Hepatitis B Virus: Introduction</vt:lpstr>
      <vt:lpstr>Hepatitis B Worldwide</vt:lpstr>
      <vt:lpstr>Hepatitis B in Wales 2023</vt:lpstr>
      <vt:lpstr>Diagnosis</vt:lpstr>
      <vt:lpstr>Antenatal Hepatitis B Screening: Aims</vt:lpstr>
      <vt:lpstr>Prevention of MTCT</vt:lpstr>
      <vt:lpstr>Initial Audit (2017): Results</vt:lpstr>
      <vt:lpstr>Initial Audit (2017): Recommendations </vt:lpstr>
      <vt:lpstr>Re-Audit: Aims </vt:lpstr>
      <vt:lpstr>Re-Audit: Methods</vt:lpstr>
      <vt:lpstr>Identification of Hepatitis B positive women </vt:lpstr>
      <vt:lpstr>Identification of Hepatitis B positive women </vt:lpstr>
      <vt:lpstr>Time to repeat serology</vt:lpstr>
      <vt:lpstr>Referral to gastroenterology / hepatology </vt:lpstr>
      <vt:lpstr>Review by gastroenterology / hepatology </vt:lpstr>
      <vt:lpstr>Post-exposure prophylaxis of neonates  </vt:lpstr>
      <vt:lpstr>HBIG </vt:lpstr>
      <vt:lpstr>Neonatal and infant vaccination </vt:lpstr>
      <vt:lpstr>Prevent mother to child transmission of Hepatitis B   </vt:lpstr>
      <vt:lpstr>Did the baby receive a serological test?</vt:lpstr>
      <vt:lpstr>Recommendations </vt:lpstr>
      <vt:lpstr>Recommendations</vt:lpstr>
      <vt:lpstr>Acknowledgements</vt:lpstr>
      <vt:lpstr>PowerPoint Presentation</vt:lpstr>
      <vt:lpstr>Initial Audit (2017) </vt:lpstr>
      <vt:lpstr>Hepatitis B reactive results </vt:lpstr>
      <vt:lpstr>Identification of Hepatitis B reactive women </vt:lpstr>
      <vt:lpstr>Turnaround times </vt:lpstr>
      <vt:lpstr>Confirmatory samples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creator>Jemma Muggeridge (Public Health Wales - No. 2 Capital Quarter)</dc:creator>
  <cp:lastModifiedBy>Susannah Froude (Public Health Wales - Microbiology)</cp:lastModifiedBy>
  <cp:revision>98</cp:revision>
  <dcterms:created xsi:type="dcterms:W3CDTF">2023-06-30T13:21:27Z</dcterms:created>
  <dcterms:modified xsi:type="dcterms:W3CDTF">2024-04-17T14:16:33Z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2023-05-26T00:00:00Z</vt:filetime>
  </property>
  <property fmtid="{D5CDD505-2E9C-101B-9397-08002B2CF9AE}" pid="3" name="Creator">
    <vt:lpwstr>Adobe InDesign 18.2 (Macintosh)</vt:lpwstr>
  </property>
  <property fmtid="{D5CDD505-2E9C-101B-9397-08002B2CF9AE}" pid="4" name="LastSaved">
    <vt:filetime>2023-05-26T00:00:00Z</vt:filetime>
  </property>
  <property fmtid="{D5CDD505-2E9C-101B-9397-08002B2CF9AE}" pid="5" name="Producer">
    <vt:lpwstr>Adobe PDF Library 17.0</vt:lpwstr>
  </property>
  <property fmtid="{D5CDD505-2E9C-101B-9397-08002B2CF9AE}" pid="6" name="ContentTypeId">
    <vt:lpwstr>0x0101003DD053D06D3EEF498E1D6603D9F64235</vt:lpwstr>
  </property>
  <property fmtid="{D5CDD505-2E9C-101B-9397-08002B2CF9AE}" pid="7" name="ArticulateGUID">
    <vt:lpwstr>E1C30D59-0E68-453A-840C-D6E2A73A1D3F</vt:lpwstr>
  </property>
  <property fmtid="{D5CDD505-2E9C-101B-9397-08002B2CF9AE}" pid="8" name="ArticulatePath">
    <vt:lpwstr>Public Health Wales Branded Powerpoint</vt:lpwstr>
  </property>
</Properties>
</file>