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6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80" r:id="rId3"/>
    <p:sldId id="281" r:id="rId4"/>
    <p:sldId id="287" r:id="rId5"/>
    <p:sldId id="279" r:id="rId6"/>
    <p:sldId id="28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860A"/>
    <a:srgbClr val="009999"/>
    <a:srgbClr val="FF66FF"/>
    <a:srgbClr val="9DA1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10" autoAdjust="0"/>
    <p:restoredTop sz="94660"/>
  </p:normalViewPr>
  <p:slideViewPr>
    <p:cSldViewPr>
      <p:cViewPr varScale="1">
        <p:scale>
          <a:sx n="104" d="100"/>
          <a:sy n="104" d="100"/>
        </p:scale>
        <p:origin x="177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89237-DCAE-4E9D-8F77-D9221674C573}" type="datetimeFigureOut">
              <a:rPr lang="en-GB" smtClean="0"/>
              <a:pPr/>
              <a:t>29/03/2023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E7DD-20B7-4ADA-86F6-BD44E17625B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89237-DCAE-4E9D-8F77-D9221674C573}" type="datetimeFigureOut">
              <a:rPr lang="en-GB" smtClean="0"/>
              <a:pPr/>
              <a:t>29/03/2023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E7DD-20B7-4ADA-86F6-BD44E17625B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89237-DCAE-4E9D-8F77-D9221674C573}" type="datetimeFigureOut">
              <a:rPr lang="en-GB" smtClean="0"/>
              <a:pPr/>
              <a:t>29/03/2023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E7DD-20B7-4ADA-86F6-BD44E17625B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89237-DCAE-4E9D-8F77-D9221674C573}" type="datetimeFigureOut">
              <a:rPr lang="en-GB" smtClean="0"/>
              <a:pPr/>
              <a:t>29/03/2023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E7DD-20B7-4ADA-86F6-BD44E17625B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89237-DCAE-4E9D-8F77-D9221674C573}" type="datetimeFigureOut">
              <a:rPr lang="en-GB" smtClean="0"/>
              <a:pPr/>
              <a:t>29/03/2023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E7DD-20B7-4ADA-86F6-BD44E17625B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89237-DCAE-4E9D-8F77-D9221674C573}" type="datetimeFigureOut">
              <a:rPr lang="en-GB" smtClean="0"/>
              <a:pPr/>
              <a:t>29/03/2023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E7DD-20B7-4ADA-86F6-BD44E17625B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89237-DCAE-4E9D-8F77-D9221674C573}" type="datetimeFigureOut">
              <a:rPr lang="en-GB" smtClean="0"/>
              <a:pPr/>
              <a:t>29/03/2023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E7DD-20B7-4ADA-86F6-BD44E17625B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89237-DCAE-4E9D-8F77-D9221674C573}" type="datetimeFigureOut">
              <a:rPr lang="en-GB" smtClean="0"/>
              <a:pPr/>
              <a:t>29/03/2023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E7DD-20B7-4ADA-86F6-BD44E17625B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89237-DCAE-4E9D-8F77-D9221674C573}" type="datetimeFigureOut">
              <a:rPr lang="en-GB" smtClean="0"/>
              <a:pPr/>
              <a:t>29/03/2023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E7DD-20B7-4ADA-86F6-BD44E17625B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89237-DCAE-4E9D-8F77-D9221674C573}" type="datetimeFigureOut">
              <a:rPr lang="en-GB" smtClean="0"/>
              <a:pPr/>
              <a:t>29/03/2023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E7DD-20B7-4ADA-86F6-BD44E17625B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89237-DCAE-4E9D-8F77-D9221674C573}" type="datetimeFigureOut">
              <a:rPr lang="en-GB" smtClean="0"/>
              <a:pPr/>
              <a:t>29/03/2023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CC1E7DD-20B7-4ADA-86F6-BD44E17625B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1C89237-DCAE-4E9D-8F77-D9221674C573}" type="datetimeFigureOut">
              <a:rPr lang="en-GB" smtClean="0"/>
              <a:pPr/>
              <a:t>29/03/2023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CC1E7DD-20B7-4ADA-86F6-BD44E17625B7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Siske.Struik@wales.nhs.uk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6176" y="1844824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Hep C Elimination </a:t>
            </a:r>
            <a:br>
              <a:rPr lang="en-GB" dirty="0"/>
            </a:br>
            <a:r>
              <a:rPr lang="en-GB" dirty="0"/>
              <a:t>Children and Young People (CYP) in Wales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4340696"/>
            <a:ext cx="8064568" cy="1752600"/>
          </a:xfrm>
        </p:spPr>
        <p:txBody>
          <a:bodyPr>
            <a:normAutofit/>
          </a:bodyPr>
          <a:lstStyle/>
          <a:p>
            <a:pPr algn="ctr"/>
            <a:r>
              <a:rPr lang="en-GB" sz="2000" dirty="0"/>
              <a:t>Dr Siske Struik, clinical lead Paediatric Viral Hepatitis for South Wales </a:t>
            </a:r>
          </a:p>
          <a:p>
            <a:pPr algn="ctr"/>
            <a:r>
              <a:rPr lang="en-GB" sz="2000" dirty="0"/>
              <a:t>Jessica Pitcher, Paediatric BBV CNS</a:t>
            </a:r>
          </a:p>
          <a:p>
            <a:pPr algn="ctr"/>
            <a:r>
              <a:rPr lang="en-GB" sz="2000" dirty="0"/>
              <a:t>Noah’s Ark Children’s Hospital, Cardiff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D004A-44AC-463D-8A27-9315F2EFDC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/>
              <a:t>         Treatment 3-16 </a:t>
            </a:r>
            <a:r>
              <a:rPr lang="en-GB" dirty="0" err="1"/>
              <a:t>yrs</a:t>
            </a:r>
            <a:r>
              <a:rPr lang="en-GB" dirty="0"/>
              <a:t> </a:t>
            </a:r>
            <a:br>
              <a:rPr lang="en-GB" dirty="0"/>
            </a:br>
            <a:r>
              <a:rPr lang="en-GB" dirty="0"/>
              <a:t>	</a:t>
            </a:r>
            <a:r>
              <a:rPr lang="en-GB" sz="3600" dirty="0"/>
              <a:t>licenced in UK May 2021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5145BF-CD4A-4912-9F32-23CF7B5B7A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389120"/>
          </a:xfrm>
        </p:spPr>
        <p:txBody>
          <a:bodyPr>
            <a:normAutofit lnSpcReduction="10000"/>
          </a:bodyPr>
          <a:lstStyle/>
          <a:p>
            <a:r>
              <a:rPr lang="en-GB" dirty="0"/>
              <a:t>Harvoni (genotype 1)</a:t>
            </a:r>
          </a:p>
          <a:p>
            <a:r>
              <a:rPr lang="en-GB" dirty="0" err="1"/>
              <a:t>Epclusa</a:t>
            </a:r>
            <a:r>
              <a:rPr lang="en-GB" dirty="0"/>
              <a:t> (pan genotypic)</a:t>
            </a:r>
          </a:p>
          <a:p>
            <a:r>
              <a:rPr lang="en-GB" dirty="0" err="1"/>
              <a:t>Maviret</a:t>
            </a:r>
            <a:r>
              <a:rPr lang="en-GB" dirty="0"/>
              <a:t> - pan genotypic</a:t>
            </a:r>
            <a:endParaRPr lang="en-GB" sz="1900" dirty="0"/>
          </a:p>
          <a:p>
            <a:pPr lvl="1"/>
            <a:r>
              <a:rPr lang="en-GB" sz="1900" dirty="0"/>
              <a:t>tablets </a:t>
            </a:r>
          </a:p>
          <a:p>
            <a:pPr lvl="1"/>
            <a:r>
              <a:rPr lang="en-GB" sz="1900" i="1" dirty="0"/>
              <a:t>granules</a:t>
            </a:r>
          </a:p>
          <a:p>
            <a:endParaRPr lang="en-GB" dirty="0"/>
          </a:p>
          <a:p>
            <a:r>
              <a:rPr lang="en-GB" dirty="0"/>
              <a:t>8-12 weeks once daily; </a:t>
            </a:r>
            <a:r>
              <a:rPr lang="en-GB" dirty="0">
                <a:highlight>
                  <a:srgbClr val="FFFF00"/>
                </a:highlight>
              </a:rPr>
              <a:t>well tolerated</a:t>
            </a:r>
          </a:p>
          <a:p>
            <a:r>
              <a:rPr lang="en-GB" dirty="0"/>
              <a:t>blood tests (minimum 2x finger prick)</a:t>
            </a:r>
          </a:p>
          <a:p>
            <a:endParaRPr lang="en-GB" dirty="0">
              <a:highlight>
                <a:srgbClr val="FF0000"/>
              </a:highlight>
            </a:endParaRPr>
          </a:p>
          <a:p>
            <a:r>
              <a:rPr lang="en-GB" dirty="0">
                <a:highlight>
                  <a:srgbClr val="FF0000"/>
                </a:highlight>
              </a:rPr>
              <a:t>OLD HCV treatments HORRIBLE REPUTATION </a:t>
            </a:r>
          </a:p>
        </p:txBody>
      </p:sp>
    </p:spTree>
    <p:extLst>
      <p:ext uri="{BB962C8B-B14F-4D97-AF65-F5344CB8AC3E}">
        <p14:creationId xmlns:p14="http://schemas.microsoft.com/office/powerpoint/2010/main" val="3785580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D438FB-7244-491E-BF09-8C8E79AC95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57808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/>
              <a:t>Case finding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291407-E840-482F-B298-8C015C73BD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389120"/>
          </a:xfrm>
        </p:spPr>
        <p:txBody>
          <a:bodyPr>
            <a:normAutofit lnSpcReduction="10000"/>
          </a:bodyPr>
          <a:lstStyle/>
          <a:p>
            <a:r>
              <a:rPr lang="en-GB" dirty="0"/>
              <a:t>Parental IV drug use (mother to child 2-8%)</a:t>
            </a:r>
          </a:p>
          <a:p>
            <a:pPr lvl="1"/>
            <a:r>
              <a:rPr lang="en-GB" sz="2000" dirty="0"/>
              <a:t>60% are parents (2.3 children), only 1/4 CYP live with parents</a:t>
            </a:r>
          </a:p>
          <a:p>
            <a:pPr lvl="1"/>
            <a:r>
              <a:rPr lang="en-GB" sz="2000" dirty="0"/>
              <a:t>No register, no universal testing in pregnancy, midwife risk assessment</a:t>
            </a:r>
          </a:p>
          <a:p>
            <a:pPr lvl="1"/>
            <a:r>
              <a:rPr lang="en-GB" b="1" dirty="0"/>
              <a:t>Professionals advocacy duty – children </a:t>
            </a:r>
          </a:p>
          <a:p>
            <a:pPr marL="393192" lvl="1" indent="0">
              <a:buNone/>
            </a:pPr>
            <a:endParaRPr lang="en-GB" dirty="0">
              <a:highlight>
                <a:srgbClr val="FFFF00"/>
              </a:highlight>
            </a:endParaRPr>
          </a:p>
          <a:p>
            <a:r>
              <a:rPr lang="en-GB" dirty="0"/>
              <a:t>Iatrogenic – immigrants</a:t>
            </a:r>
          </a:p>
          <a:p>
            <a:endParaRPr lang="en-GB" dirty="0"/>
          </a:p>
          <a:p>
            <a:r>
              <a:rPr lang="en-GB" dirty="0"/>
              <a:t>CYP  IV drug use  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sz="2000" dirty="0" err="1"/>
              <a:t>Misc</a:t>
            </a:r>
            <a:r>
              <a:rPr lang="en-GB" sz="2000" dirty="0"/>
              <a:t>: 	toothbrushes, razors, </a:t>
            </a:r>
            <a:r>
              <a:rPr lang="en-GB" sz="2000" dirty="0" err="1"/>
              <a:t>tatoes</a:t>
            </a:r>
            <a:r>
              <a:rPr lang="en-GB" sz="2000" dirty="0"/>
              <a:t>, piercings, sex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5325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00E81-1DD6-42D4-B954-72B07134B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Curing HCV in CYP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096583-126F-4D00-A96D-20F1BB9B1C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2822" y="2068458"/>
            <a:ext cx="8229600" cy="4389120"/>
          </a:xfrm>
        </p:spPr>
        <p:txBody>
          <a:bodyPr>
            <a:normAutofit fontScale="85000" lnSpcReduction="20000"/>
          </a:bodyPr>
          <a:lstStyle/>
          <a:p>
            <a:r>
              <a:rPr lang="en-GB" sz="2800" dirty="0"/>
              <a:t>South Wales 11 known cases recent years: </a:t>
            </a:r>
          </a:p>
          <a:p>
            <a:pPr marL="0" indent="0">
              <a:buNone/>
            </a:pPr>
            <a:r>
              <a:rPr lang="en-GB" sz="2800" dirty="0"/>
              <a:t>    4 cured, 4 in progress, 2 due, 1 transferred to London</a:t>
            </a:r>
          </a:p>
          <a:p>
            <a:endParaRPr lang="en-GB" sz="2800" dirty="0"/>
          </a:p>
          <a:p>
            <a:r>
              <a:rPr lang="en-GB" sz="2800" dirty="0"/>
              <a:t>health, behaviour, educational attainment</a:t>
            </a:r>
          </a:p>
          <a:p>
            <a:pPr marL="0" indent="0">
              <a:buNone/>
            </a:pPr>
            <a:endParaRPr lang="en-GB" sz="2800" dirty="0"/>
          </a:p>
          <a:p>
            <a:r>
              <a:rPr lang="en-GB" sz="2800" dirty="0"/>
              <a:t>Vulnerable families</a:t>
            </a:r>
          </a:p>
          <a:p>
            <a:r>
              <a:rPr lang="en-GB" sz="2800" dirty="0"/>
              <a:t>Case finding challenges</a:t>
            </a:r>
          </a:p>
          <a:p>
            <a:r>
              <a:rPr lang="en-GB" sz="2800" dirty="0"/>
              <a:t>Long follow up duration (decade +) </a:t>
            </a:r>
          </a:p>
          <a:p>
            <a:r>
              <a:rPr lang="en-GB" sz="2800" dirty="0"/>
              <a:t>Guilt &amp; Stigma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TRUST, RELATIONSHIP,  </a:t>
            </a:r>
            <a:r>
              <a:rPr lang="en-GB" sz="4800" dirty="0">
                <a:solidFill>
                  <a:srgbClr val="FF0000"/>
                </a:solidFill>
              </a:rPr>
              <a:t>RELIEF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1026" name="Picture 2" descr="Crying From Happiness GIF - Crying From Happiness GIFs">
            <a:extLst>
              <a:ext uri="{FF2B5EF4-FFF2-40B4-BE49-F238E27FC236}">
                <a16:creationId xmlns:a16="http://schemas.microsoft.com/office/drawing/2014/main" id="{B1B3BF05-8A16-48F8-9C41-578EEA94F0A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268" y="4398871"/>
            <a:ext cx="2383532" cy="1776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3307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073309-4E80-47BD-A0C0-BB441EEC7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2981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br>
              <a:rPr lang="en-GB" sz="4500" dirty="0"/>
            </a:br>
            <a:br>
              <a:rPr lang="en-GB" sz="4500" dirty="0"/>
            </a:br>
            <a:br>
              <a:rPr lang="en-GB" sz="4500" dirty="0"/>
            </a:br>
            <a:r>
              <a:rPr lang="en-GB" sz="4500" dirty="0"/>
              <a:t>CYP case finding – likely missing ¾?</a:t>
            </a:r>
            <a:br>
              <a:rPr lang="en-GB" sz="4500" dirty="0"/>
            </a:br>
            <a:r>
              <a:rPr lang="en-GB" sz="1800" b="1" i="1" dirty="0"/>
              <a:t>small numbers, big consequences</a:t>
            </a:r>
            <a:br>
              <a:rPr lang="en-GB" sz="1800" b="1" i="1" dirty="0"/>
            </a:br>
            <a:r>
              <a:rPr lang="en-GB" sz="2400" b="1" i="1" dirty="0"/>
              <a:t>LDIG project 22/23</a:t>
            </a:r>
            <a:endParaRPr lang="en-GB" sz="1800" b="1" i="1" dirty="0">
              <a:highlight>
                <a:srgbClr val="FFFF00"/>
              </a:highlight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92591A-23FF-4A9F-A42B-790B209DF6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248" y="2064216"/>
            <a:ext cx="8856984" cy="438912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en-GB" dirty="0"/>
          </a:p>
          <a:p>
            <a:r>
              <a:rPr lang="en-GB" b="1" dirty="0"/>
              <a:t>Re-engagement in collaboration with PHW </a:t>
            </a:r>
          </a:p>
          <a:p>
            <a:pPr lvl="1"/>
            <a:r>
              <a:rPr lang="en-GB" dirty="0"/>
              <a:t>South Wales (n=18, 16 found so far, no new cases)</a:t>
            </a:r>
          </a:p>
          <a:p>
            <a:pPr lvl="1"/>
            <a:r>
              <a:rPr lang="en-GB" dirty="0"/>
              <a:t>North Wales (n=6, 3 found so far, no new cases)</a:t>
            </a:r>
          </a:p>
          <a:p>
            <a:endParaRPr lang="en-GB" dirty="0"/>
          </a:p>
          <a:p>
            <a:r>
              <a:rPr lang="en-GB" b="1" dirty="0"/>
              <a:t>Perinatal services   - pathway optimisation in progress</a:t>
            </a:r>
          </a:p>
          <a:p>
            <a:endParaRPr lang="en-GB" dirty="0"/>
          </a:p>
          <a:p>
            <a:r>
              <a:rPr lang="en-GB" b="1" dirty="0"/>
              <a:t>Newer avenues:</a:t>
            </a:r>
          </a:p>
          <a:p>
            <a:endParaRPr lang="en-GB" dirty="0"/>
          </a:p>
          <a:p>
            <a:pPr lvl="1"/>
            <a:r>
              <a:rPr lang="en-GB" dirty="0">
                <a:highlight>
                  <a:srgbClr val="FFFF00"/>
                </a:highlight>
              </a:rPr>
              <a:t>Refugee screening </a:t>
            </a:r>
            <a:r>
              <a:rPr lang="en-GB" dirty="0"/>
              <a:t>– CAV recently implemented (1 new case so far)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Welsh register for ‘Testing CYP of Hep C adults’ – in progress</a:t>
            </a:r>
          </a:p>
          <a:p>
            <a:endParaRPr lang="en-GB" dirty="0"/>
          </a:p>
          <a:p>
            <a:pPr lvl="1"/>
            <a:r>
              <a:rPr lang="en-GB" dirty="0"/>
              <a:t>CYP substance misusers – where?</a:t>
            </a:r>
          </a:p>
          <a:p>
            <a:pPr lvl="2"/>
            <a:r>
              <a:rPr lang="en-GB" dirty="0"/>
              <a:t>CAMHS? </a:t>
            </a:r>
          </a:p>
          <a:p>
            <a:pPr lvl="2"/>
            <a:r>
              <a:rPr lang="en-GB" dirty="0"/>
              <a:t>Homeless?</a:t>
            </a:r>
          </a:p>
          <a:p>
            <a:pPr lvl="2"/>
            <a:r>
              <a:rPr lang="en-GB" dirty="0"/>
              <a:t>Young offenders?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8251003-FE7F-46CB-81F9-DDC791D5DC69}"/>
              </a:ext>
            </a:extLst>
          </p:cNvPr>
          <p:cNvSpPr/>
          <p:nvPr/>
        </p:nvSpPr>
        <p:spPr>
          <a:xfrm>
            <a:off x="6601052" y="3212976"/>
            <a:ext cx="2291428" cy="3108543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sz="1400" b="1" dirty="0">
                <a:latin typeface="+mj-lt"/>
              </a:rPr>
              <a:t>Commissioning Jungle </a:t>
            </a:r>
          </a:p>
          <a:p>
            <a:endParaRPr lang="en-GB" sz="1400" dirty="0">
              <a:latin typeface="+mj-lt"/>
            </a:endParaRPr>
          </a:p>
          <a:p>
            <a:r>
              <a:rPr lang="en-GB" sz="1400" dirty="0">
                <a:latin typeface="+mj-lt"/>
              </a:rPr>
              <a:t>6 UHBS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FF0000"/>
                </a:solidFill>
                <a:latin typeface="+mj-lt"/>
              </a:rPr>
              <a:t>Maternity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7030A0"/>
                </a:solidFill>
                <a:latin typeface="+mj-lt"/>
              </a:rPr>
              <a:t>Paediatrics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CAMHS CYP drug and alcohol services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B050"/>
                </a:solidFill>
                <a:latin typeface="+mj-lt"/>
              </a:rPr>
              <a:t>Asylum Seeker services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F6860A"/>
                </a:solidFill>
                <a:latin typeface="+mj-lt"/>
              </a:rPr>
              <a:t>Prison services</a:t>
            </a:r>
          </a:p>
          <a:p>
            <a:endParaRPr lang="en-GB" sz="1400" dirty="0">
              <a:latin typeface="+mj-lt"/>
            </a:endParaRPr>
          </a:p>
          <a:p>
            <a:r>
              <a:rPr lang="en-GB" sz="1400" dirty="0">
                <a:latin typeface="+mj-lt"/>
              </a:rPr>
              <a:t>National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FF66FF"/>
                </a:solidFill>
                <a:latin typeface="+mj-lt"/>
              </a:rPr>
              <a:t>Paeds ID &amp; </a:t>
            </a:r>
            <a:r>
              <a:rPr lang="en-GB" sz="1400" dirty="0">
                <a:solidFill>
                  <a:srgbClr val="009999"/>
                </a:solidFill>
                <a:latin typeface="+mj-lt"/>
              </a:rPr>
              <a:t>Hepatology </a:t>
            </a:r>
            <a:r>
              <a:rPr lang="en-GB" sz="1400" dirty="0">
                <a:latin typeface="+mj-lt"/>
              </a:rPr>
              <a:t>(WHSCC)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C00000"/>
                </a:solidFill>
                <a:latin typeface="+mj-lt"/>
              </a:rPr>
              <a:t>Public Health </a:t>
            </a:r>
          </a:p>
        </p:txBody>
      </p:sp>
    </p:spTree>
    <p:extLst>
      <p:ext uri="{BB962C8B-B14F-4D97-AF65-F5344CB8AC3E}">
        <p14:creationId xmlns:p14="http://schemas.microsoft.com/office/powerpoint/2010/main" val="1250016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Work in Progress / Under Construction Warning Signs (SB12455 ...">
            <a:extLst>
              <a:ext uri="{FF2B5EF4-FFF2-40B4-BE49-F238E27FC236}">
                <a16:creationId xmlns:a16="http://schemas.microsoft.com/office/drawing/2014/main" id="{23F79342-48F2-493A-89E5-7E0040179E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0963" y="4725144"/>
            <a:ext cx="2880320" cy="2034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FDA5002-7EE4-4721-A23F-0D97D7FA84F7}"/>
              </a:ext>
            </a:extLst>
          </p:cNvPr>
          <p:cNvSpPr/>
          <p:nvPr/>
        </p:nvSpPr>
        <p:spPr>
          <a:xfrm>
            <a:off x="1475656" y="1700808"/>
            <a:ext cx="62646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GB" sz="2400" dirty="0"/>
          </a:p>
          <a:p>
            <a:pPr algn="ctr"/>
            <a:endParaRPr lang="en-GB" sz="2400" u="sng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09ACC13-191A-4815-B181-A576EE721FA1}"/>
              </a:ext>
            </a:extLst>
          </p:cNvPr>
          <p:cNvSpPr/>
          <p:nvPr/>
        </p:nvSpPr>
        <p:spPr>
          <a:xfrm>
            <a:off x="3131840" y="764704"/>
            <a:ext cx="264944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/>
              <a:t>Thank you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5B7F75-812E-4A51-A2E9-99A345D8C1F3}"/>
              </a:ext>
            </a:extLst>
          </p:cNvPr>
          <p:cNvSpPr txBox="1"/>
          <p:nvPr/>
        </p:nvSpPr>
        <p:spPr>
          <a:xfrm>
            <a:off x="1278719" y="2276872"/>
            <a:ext cx="576715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/>
              <a:t>For questions, suggestions, collaborations </a:t>
            </a:r>
          </a:p>
          <a:p>
            <a:pPr algn="ctr"/>
            <a:r>
              <a:rPr lang="en-GB" sz="2400" dirty="0"/>
              <a:t>Contact us via</a:t>
            </a:r>
          </a:p>
          <a:p>
            <a:pPr algn="ctr"/>
            <a:endParaRPr lang="en-GB" sz="2400" dirty="0"/>
          </a:p>
          <a:p>
            <a:pPr algn="ctr"/>
            <a:r>
              <a:rPr lang="en-GB" sz="2400" dirty="0">
                <a:hlinkClick r:id="rId3"/>
              </a:rPr>
              <a:t>Siske.Struik@wales.nhs.uk</a:t>
            </a:r>
            <a:endParaRPr lang="en-GB" sz="2400" dirty="0"/>
          </a:p>
          <a:p>
            <a:pPr algn="ctr"/>
            <a:r>
              <a:rPr lang="en-GB" sz="2400" dirty="0"/>
              <a:t>Jessica.Pitcher@wales.nhs.uk</a:t>
            </a:r>
          </a:p>
        </p:txBody>
      </p:sp>
    </p:spTree>
    <p:extLst>
      <p:ext uri="{BB962C8B-B14F-4D97-AF65-F5344CB8AC3E}">
        <p14:creationId xmlns:p14="http://schemas.microsoft.com/office/powerpoint/2010/main" val="16048961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D053D06D3EEF498E1D6603D9F64235" ma:contentTypeVersion="12" ma:contentTypeDescription="Create a new document." ma:contentTypeScope="" ma:versionID="1185b179730c286e9ca5e8cec26448c7">
  <xsd:schema xmlns:xsd="http://www.w3.org/2001/XMLSchema" xmlns:xs="http://www.w3.org/2001/XMLSchema" xmlns:p="http://schemas.microsoft.com/office/2006/metadata/properties" xmlns:ns2="d533af8e-90fc-435e-9c6f-bd5f3a7a0686" xmlns:ns3="343c576e-92ca-4e81-9a49-c8620aa7a76a" targetNamespace="http://schemas.microsoft.com/office/2006/metadata/properties" ma:root="true" ma:fieldsID="2523b99b27542f063c31445013867cd2" ns2:_="" ns3:_="">
    <xsd:import namespace="d533af8e-90fc-435e-9c6f-bd5f3a7a0686"/>
    <xsd:import namespace="343c576e-92ca-4e81-9a49-c8620aa7a76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33af8e-90fc-435e-9c6f-bd5f3a7a06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576e-92ca-4e81-9a49-c8620aa7a76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11a023f4-1925-4445-8afb-3af4fddacb3f}" ma:internalName="TaxCatchAll" ma:showField="CatchAllData" ma:web="343c576e-92ca-4e81-9a49-c8620aa7a76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33af8e-90fc-435e-9c6f-bd5f3a7a0686">
      <Terms xmlns="http://schemas.microsoft.com/office/infopath/2007/PartnerControls"/>
    </lcf76f155ced4ddcb4097134ff3c332f>
    <TaxCatchAll xmlns="343c576e-92ca-4e81-9a49-c8620aa7a76a" xsi:nil="true"/>
  </documentManagement>
</p:properties>
</file>

<file path=customXml/itemProps1.xml><?xml version="1.0" encoding="utf-8"?>
<ds:datastoreItem xmlns:ds="http://schemas.openxmlformats.org/officeDocument/2006/customXml" ds:itemID="{9E5CBE89-2325-4695-AB04-7FAA0756DF3F}"/>
</file>

<file path=customXml/itemProps2.xml><?xml version="1.0" encoding="utf-8"?>
<ds:datastoreItem xmlns:ds="http://schemas.openxmlformats.org/officeDocument/2006/customXml" ds:itemID="{E6478B22-E133-4865-903A-E2159000EFC0}"/>
</file>

<file path=customXml/itemProps3.xml><?xml version="1.0" encoding="utf-8"?>
<ds:datastoreItem xmlns:ds="http://schemas.openxmlformats.org/officeDocument/2006/customXml" ds:itemID="{7271EA84-E133-41F1-BF4F-B0B537305583}"/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4551</TotalTime>
  <Words>363</Words>
  <Application>Microsoft Office PowerPoint</Application>
  <PresentationFormat>On-screen Show (4:3)</PresentationFormat>
  <Paragraphs>78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Constantia</vt:lpstr>
      <vt:lpstr>Wingdings 2</vt:lpstr>
      <vt:lpstr>Flow</vt:lpstr>
      <vt:lpstr>Hep C Elimination  Children and Young People (CYP) in Wales</vt:lpstr>
      <vt:lpstr>         Treatment 3-16 yrs   licenced in UK May 2021</vt:lpstr>
      <vt:lpstr>Case finding challenges</vt:lpstr>
      <vt:lpstr>Curing HCV in CYP</vt:lpstr>
      <vt:lpstr>   CYP case finding – likely missing ¾? small numbers, big consequences LDIG project 22/23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User</dc:creator>
  <cp:lastModifiedBy>Siske Struik (Cardiff and Vale UHB - Child Health)</cp:lastModifiedBy>
  <cp:revision>87</cp:revision>
  <dcterms:created xsi:type="dcterms:W3CDTF">2019-01-16T12:36:33Z</dcterms:created>
  <dcterms:modified xsi:type="dcterms:W3CDTF">2023-03-29T15:21:59Z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0x0101003DD053D06D3EEF498E1D6603D9F64235</vt:lpwstr>
  </property>
</Properties>
</file>