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9"/>
  </p:notesMasterIdLst>
  <p:sldIdLst>
    <p:sldId id="256" r:id="rId6"/>
    <p:sldId id="258" r:id="rId7"/>
    <p:sldId id="269" r:id="rId8"/>
    <p:sldId id="272" r:id="rId9"/>
    <p:sldId id="259" r:id="rId10"/>
    <p:sldId id="260" r:id="rId11"/>
    <p:sldId id="264" r:id="rId12"/>
    <p:sldId id="275" r:id="rId13"/>
    <p:sldId id="277" r:id="rId14"/>
    <p:sldId id="267" r:id="rId15"/>
    <p:sldId id="278" r:id="rId16"/>
    <p:sldId id="280" r:id="rId17"/>
    <p:sldId id="27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85568" autoAdjust="0"/>
  </p:normalViewPr>
  <p:slideViewPr>
    <p:cSldViewPr snapToGrid="0">
      <p:cViewPr varScale="1">
        <p:scale>
          <a:sx n="94" d="100"/>
          <a:sy n="94" d="100"/>
        </p:scale>
        <p:origin x="124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7DAD3B-F673-4F15-BE7F-32CE61954FEC}" type="datetimeFigureOut">
              <a:rPr lang="en-GB" smtClean="0"/>
              <a:t>29/03/2023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66350F-34C0-4396-8F38-3063A45A3A19}" type="slidenum">
              <a:rPr lang="en-GB" smtClean="0"/>
              <a:t>‹#›</a:t>
            </a:fld>
            <a:endParaRPr lang="en-GB"/>
          </a:p>
        </p:txBody>
      </p:sp>
    </p:spTree>
    <p:extLst>
      <p:ext uri="{BB962C8B-B14F-4D97-AF65-F5344CB8AC3E}">
        <p14:creationId xmlns:p14="http://schemas.microsoft.com/office/powerpoint/2010/main" val="3953361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Good morning, my name’s Liam Morgan and I work within the Policy and Priority Programmes division within the Health Protection directorate at the Welsh Government.  We are responsible, amongst other things, for the WHO elimination targets relating to the elimination of hepatitis B &amp; C.</a:t>
            </a:r>
          </a:p>
        </p:txBody>
      </p:sp>
      <p:sp>
        <p:nvSpPr>
          <p:cNvPr id="4" name="Slide Number Placeholder 3"/>
          <p:cNvSpPr>
            <a:spLocks noGrp="1"/>
          </p:cNvSpPr>
          <p:nvPr>
            <p:ph type="sldNum" sz="quarter" idx="5"/>
          </p:nvPr>
        </p:nvSpPr>
        <p:spPr/>
        <p:txBody>
          <a:bodyPr/>
          <a:lstStyle/>
          <a:p>
            <a:fld id="{0666350F-34C0-4396-8F38-3063A45A3A19}" type="slidenum">
              <a:rPr lang="en-GB" smtClean="0"/>
              <a:t>1</a:t>
            </a:fld>
            <a:endParaRPr lang="en-GB"/>
          </a:p>
        </p:txBody>
      </p:sp>
    </p:spTree>
    <p:extLst>
      <p:ext uri="{BB962C8B-B14F-4D97-AF65-F5344CB8AC3E}">
        <p14:creationId xmlns:p14="http://schemas.microsoft.com/office/powerpoint/2010/main" val="1317121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reintroduction of a 50% minimum target for service users to be tested within substance misuse services is the beginning of a longer term aim of 100% of service users being routinely tested.  We have not set a specific date for the 100% aim to be formally adopted as a monitored target, however we want to stress that the 50% target for the upcoming year should be seen as an absolute minimum to be exceeded wherever possible.</a:t>
            </a:r>
          </a:p>
        </p:txBody>
      </p:sp>
      <p:sp>
        <p:nvSpPr>
          <p:cNvPr id="4" name="Slide Number Placeholder 3"/>
          <p:cNvSpPr>
            <a:spLocks noGrp="1"/>
          </p:cNvSpPr>
          <p:nvPr>
            <p:ph type="sldNum" sz="quarter" idx="5"/>
          </p:nvPr>
        </p:nvSpPr>
        <p:spPr/>
        <p:txBody>
          <a:bodyPr/>
          <a:lstStyle/>
          <a:p>
            <a:fld id="{0666350F-34C0-4396-8F38-3063A45A3A19}" type="slidenum">
              <a:rPr lang="en-GB" smtClean="0"/>
              <a:t>10</a:t>
            </a:fld>
            <a:endParaRPr lang="en-GB"/>
          </a:p>
        </p:txBody>
      </p:sp>
    </p:spTree>
    <p:extLst>
      <p:ext uri="{BB962C8B-B14F-4D97-AF65-F5344CB8AC3E}">
        <p14:creationId xmlns:p14="http://schemas.microsoft.com/office/powerpoint/2010/main" val="1787137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Another key action on our road to achieving elimination will be micro-elimination in prison settings.  We know that micro elimination has previously been achieved for a time at Swansea prison, and the target is extended and enhanced so that micro-elimination is to be achieved and maintained in all Welsh prisons by March 2024.</a:t>
            </a:r>
          </a:p>
        </p:txBody>
      </p:sp>
      <p:sp>
        <p:nvSpPr>
          <p:cNvPr id="4" name="Slide Number Placeholder 3"/>
          <p:cNvSpPr>
            <a:spLocks noGrp="1"/>
          </p:cNvSpPr>
          <p:nvPr>
            <p:ph type="sldNum" sz="quarter" idx="5"/>
          </p:nvPr>
        </p:nvSpPr>
        <p:spPr/>
        <p:txBody>
          <a:bodyPr/>
          <a:lstStyle/>
          <a:p>
            <a:fld id="{0666350F-34C0-4396-8F38-3063A45A3A19}" type="slidenum">
              <a:rPr lang="en-GB" smtClean="0"/>
              <a:t>11</a:t>
            </a:fld>
            <a:endParaRPr lang="en-GB"/>
          </a:p>
        </p:txBody>
      </p:sp>
    </p:spTree>
    <p:extLst>
      <p:ext uri="{BB962C8B-B14F-4D97-AF65-F5344CB8AC3E}">
        <p14:creationId xmlns:p14="http://schemas.microsoft.com/office/powerpoint/2010/main" val="2733415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Action 11 sets out the individual targets in terms of minimum numbers that each health board is expected to treat per year, totalling 900 per year across Wales, which we need to sustain and exceed wherever possible in order to achieve the 2030 elimination target.</a:t>
            </a:r>
          </a:p>
        </p:txBody>
      </p:sp>
      <p:sp>
        <p:nvSpPr>
          <p:cNvPr id="4" name="Slide Number Placeholder 3"/>
          <p:cNvSpPr>
            <a:spLocks noGrp="1"/>
          </p:cNvSpPr>
          <p:nvPr>
            <p:ph type="sldNum" sz="quarter" idx="5"/>
          </p:nvPr>
        </p:nvSpPr>
        <p:spPr/>
        <p:txBody>
          <a:bodyPr/>
          <a:lstStyle/>
          <a:p>
            <a:fld id="{0666350F-34C0-4396-8F38-3063A45A3A19}" type="slidenum">
              <a:rPr lang="en-GB" smtClean="0"/>
              <a:t>12</a:t>
            </a:fld>
            <a:endParaRPr lang="en-GB"/>
          </a:p>
        </p:txBody>
      </p:sp>
    </p:spTree>
    <p:extLst>
      <p:ext uri="{BB962C8B-B14F-4D97-AF65-F5344CB8AC3E}">
        <p14:creationId xmlns:p14="http://schemas.microsoft.com/office/powerpoint/2010/main" val="13125209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I mentioned at the start, the oversight group is in its infancy, and the WHC is the first communication issued in order to reinvigorate the drive to eliminate hepatitis B &amp; C in Wales.  In future meetings of the groups, we will continue to monitor progress and explore the areas of focus required to achieve elimination.  I will be at the conference all day, and am happy to chat with anyone who has questions or observations.  </a:t>
            </a:r>
            <a:r>
              <a:rPr lang="en-GB"/>
              <a:t>Thank you.</a:t>
            </a:r>
            <a:endParaRPr lang="en-GB" dirty="0"/>
          </a:p>
        </p:txBody>
      </p:sp>
      <p:sp>
        <p:nvSpPr>
          <p:cNvPr id="4" name="Slide Number Placeholder 3"/>
          <p:cNvSpPr>
            <a:spLocks noGrp="1"/>
          </p:cNvSpPr>
          <p:nvPr>
            <p:ph type="sldNum" sz="quarter" idx="5"/>
          </p:nvPr>
        </p:nvSpPr>
        <p:spPr/>
        <p:txBody>
          <a:bodyPr/>
          <a:lstStyle/>
          <a:p>
            <a:fld id="{0666350F-34C0-4396-8F38-3063A45A3A19}" type="slidenum">
              <a:rPr lang="en-GB" smtClean="0"/>
              <a:t>13</a:t>
            </a:fld>
            <a:endParaRPr lang="en-GB"/>
          </a:p>
        </p:txBody>
      </p:sp>
    </p:spTree>
    <p:extLst>
      <p:ext uri="{BB962C8B-B14F-4D97-AF65-F5344CB8AC3E}">
        <p14:creationId xmlns:p14="http://schemas.microsoft.com/office/powerpoint/2010/main" val="1722925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commitment; the Welsh Government have committed to eliminating hepatitis B &amp; C as a public health threat by 2030 at the latest, in line with the WHO’s elimination targets.  We know that Scotland and England have committed to elimination by 2024 and 2025 respectively, although for Wales, we recognise that the current 2030 elimination target will be challenging.</a:t>
            </a:r>
          </a:p>
        </p:txBody>
      </p:sp>
      <p:sp>
        <p:nvSpPr>
          <p:cNvPr id="4" name="Slide Number Placeholder 3"/>
          <p:cNvSpPr>
            <a:spLocks noGrp="1"/>
          </p:cNvSpPr>
          <p:nvPr>
            <p:ph type="sldNum" sz="quarter" idx="5"/>
          </p:nvPr>
        </p:nvSpPr>
        <p:spPr/>
        <p:txBody>
          <a:bodyPr/>
          <a:lstStyle/>
          <a:p>
            <a:fld id="{0666350F-34C0-4396-8F38-3063A45A3A19}" type="slidenum">
              <a:rPr lang="en-GB" smtClean="0"/>
              <a:t>2</a:t>
            </a:fld>
            <a:endParaRPr lang="en-GB"/>
          </a:p>
        </p:txBody>
      </p:sp>
    </p:spTree>
    <p:extLst>
      <p:ext uri="{BB962C8B-B14F-4D97-AF65-F5344CB8AC3E}">
        <p14:creationId xmlns:p14="http://schemas.microsoft.com/office/powerpoint/2010/main" val="3555610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recent years, we have made some real progress towards these goals with roughly 4,000 people having been successfully treated for hepatitis C.  Despite this, modelling estimates that there remains around 8,000 people in Wales living with hepatitis C to be identified, tested and treated.  Thanks to the inclusion of hepatitis B screening in our antenatal screening programme and the inclusion of hepatitis B vaccination as part of the routine childhood immunisation programme, acute hepatitis B infection is now rare in children – however, it remains a problem among unvaccinated adults.</a:t>
            </a:r>
          </a:p>
        </p:txBody>
      </p:sp>
      <p:sp>
        <p:nvSpPr>
          <p:cNvPr id="4" name="Slide Number Placeholder 3"/>
          <p:cNvSpPr>
            <a:spLocks noGrp="1"/>
          </p:cNvSpPr>
          <p:nvPr>
            <p:ph type="sldNum" sz="quarter" idx="5"/>
          </p:nvPr>
        </p:nvSpPr>
        <p:spPr/>
        <p:txBody>
          <a:bodyPr/>
          <a:lstStyle/>
          <a:p>
            <a:fld id="{0666350F-34C0-4396-8F38-3063A45A3A19}" type="slidenum">
              <a:rPr lang="en-GB" smtClean="0"/>
              <a:t>3</a:t>
            </a:fld>
            <a:endParaRPr lang="en-GB"/>
          </a:p>
        </p:txBody>
      </p:sp>
    </p:spTree>
    <p:extLst>
      <p:ext uri="{BB962C8B-B14F-4D97-AF65-F5344CB8AC3E}">
        <p14:creationId xmlns:p14="http://schemas.microsoft.com/office/powerpoint/2010/main" val="2698675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scale of the challenge ahead is clear; in order to achieve the 2030 elimination targets, we will need to treat a minimum of 900 people per year, with a focus on people who inject drugs. To achieve elimination by 2030 not only requires rapid recovery of services to pre-pandemic levels but a significant increase in individuals being tested and treated given the highest yearly treatment number to date were in 2016/17 where just under 800 people were treated.   Without further action, elimination may not be achieved until at least 2040</a:t>
            </a:r>
          </a:p>
          <a:p>
            <a:endParaRPr lang="en-GB" dirty="0"/>
          </a:p>
        </p:txBody>
      </p:sp>
      <p:sp>
        <p:nvSpPr>
          <p:cNvPr id="4" name="Slide Number Placeholder 3"/>
          <p:cNvSpPr>
            <a:spLocks noGrp="1"/>
          </p:cNvSpPr>
          <p:nvPr>
            <p:ph type="sldNum" sz="quarter" idx="5"/>
          </p:nvPr>
        </p:nvSpPr>
        <p:spPr/>
        <p:txBody>
          <a:bodyPr/>
          <a:lstStyle/>
          <a:p>
            <a:fld id="{0666350F-34C0-4396-8F38-3063A45A3A19}" type="slidenum">
              <a:rPr lang="en-GB" smtClean="0"/>
              <a:t>4</a:t>
            </a:fld>
            <a:endParaRPr lang="en-GB"/>
          </a:p>
        </p:txBody>
      </p:sp>
    </p:spTree>
    <p:extLst>
      <p:ext uri="{BB962C8B-B14F-4D97-AF65-F5344CB8AC3E}">
        <p14:creationId xmlns:p14="http://schemas.microsoft.com/office/powerpoint/2010/main" val="11245303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established the Hepatitis B &amp; C elimination programme oversight group to reinvigorate the drive to eliminate hepatitis B &amp; C as a public health threat in Wales.  The group includes a range of policy leads from within the Welsh Government, in addition to representation from PHW, clinical services within the NHS, key services outside the NHS, associated networks and third sector organisations.  The group meets quarterly with the first meeting of this group being held on 15 November 2022 where a refreshed roadmap for elimination was discussed and agreed.  </a:t>
            </a:r>
          </a:p>
        </p:txBody>
      </p:sp>
      <p:sp>
        <p:nvSpPr>
          <p:cNvPr id="4" name="Slide Number Placeholder 3"/>
          <p:cNvSpPr>
            <a:spLocks noGrp="1"/>
          </p:cNvSpPr>
          <p:nvPr>
            <p:ph type="sldNum" sz="quarter" idx="5"/>
          </p:nvPr>
        </p:nvSpPr>
        <p:spPr/>
        <p:txBody>
          <a:bodyPr/>
          <a:lstStyle/>
          <a:p>
            <a:fld id="{0666350F-34C0-4396-8F38-3063A45A3A19}" type="slidenum">
              <a:rPr lang="en-GB" smtClean="0"/>
              <a:t>5</a:t>
            </a:fld>
            <a:endParaRPr lang="en-GB"/>
          </a:p>
        </p:txBody>
      </p:sp>
    </p:spTree>
    <p:extLst>
      <p:ext uri="{BB962C8B-B14F-4D97-AF65-F5344CB8AC3E}">
        <p14:creationId xmlns:p14="http://schemas.microsoft.com/office/powerpoint/2010/main" val="2681839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outlined on the slide, the Welsh Health Circular that was agreed by the oversight group outlines the initial steps on our road to achieving elimination in Wales.  As we get closer towards our elimination target, the group will continue to refine the targets, and areas of focus required in order to drive towards elimination. The WHC contains 13 action points which the group will be monitoring.  I won’t go through all the actions today, but I want to draw your attention to a few of the key targeted actions.</a:t>
            </a:r>
          </a:p>
        </p:txBody>
      </p:sp>
      <p:sp>
        <p:nvSpPr>
          <p:cNvPr id="4" name="Slide Number Placeholder 3"/>
          <p:cNvSpPr>
            <a:spLocks noGrp="1"/>
          </p:cNvSpPr>
          <p:nvPr>
            <p:ph type="sldNum" sz="quarter" idx="5"/>
          </p:nvPr>
        </p:nvSpPr>
        <p:spPr/>
        <p:txBody>
          <a:bodyPr/>
          <a:lstStyle/>
          <a:p>
            <a:fld id="{0666350F-34C0-4396-8F38-3063A45A3A19}" type="slidenum">
              <a:rPr lang="en-GB" smtClean="0"/>
              <a:t>6</a:t>
            </a:fld>
            <a:endParaRPr lang="en-GB"/>
          </a:p>
        </p:txBody>
      </p:sp>
    </p:spTree>
    <p:extLst>
      <p:ext uri="{BB962C8B-B14F-4D97-AF65-F5344CB8AC3E}">
        <p14:creationId xmlns:p14="http://schemas.microsoft.com/office/powerpoint/2010/main" val="3116044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first of these actions is the development of joint recovery plans, to be led by health boards, but working with APBs and PHW.  It was initially stated that recovery plans were required to be submitted by 31 March 2023, however, this was later revised in light of the pressures that services are facing.  The requirement to submit detailed recovery plans has been moved to 30 June 2023, and in the interim, by the original 31 March deadline, we ask that more strategic outline plans are submitted outlining how the recovery plans will be addressed.  These recovery plans look to assess how each of the 12 remaining actions within the WHC will be addressed.</a:t>
            </a:r>
          </a:p>
        </p:txBody>
      </p:sp>
      <p:sp>
        <p:nvSpPr>
          <p:cNvPr id="4" name="Slide Number Placeholder 3"/>
          <p:cNvSpPr>
            <a:spLocks noGrp="1"/>
          </p:cNvSpPr>
          <p:nvPr>
            <p:ph type="sldNum" sz="quarter" idx="5"/>
          </p:nvPr>
        </p:nvSpPr>
        <p:spPr/>
        <p:txBody>
          <a:bodyPr/>
          <a:lstStyle/>
          <a:p>
            <a:fld id="{0666350F-34C0-4396-8F38-3063A45A3A19}" type="slidenum">
              <a:rPr lang="en-GB" smtClean="0"/>
              <a:t>7</a:t>
            </a:fld>
            <a:endParaRPr lang="en-GB"/>
          </a:p>
        </p:txBody>
      </p:sp>
    </p:spTree>
    <p:extLst>
      <p:ext uri="{BB962C8B-B14F-4D97-AF65-F5344CB8AC3E}">
        <p14:creationId xmlns:p14="http://schemas.microsoft.com/office/powerpoint/2010/main" val="6749427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Action 2. We are in the process of seeking to secure and ringfence ongoing funding for key national coordination posts through to the end of the current Senedd term.  In addition to this, we ask that evidence of new or planned investment to support the elimination agenda is included, and this will be a key action which will be monitored by the oversight group.</a:t>
            </a:r>
          </a:p>
        </p:txBody>
      </p:sp>
      <p:sp>
        <p:nvSpPr>
          <p:cNvPr id="4" name="Slide Number Placeholder 3"/>
          <p:cNvSpPr>
            <a:spLocks noGrp="1"/>
          </p:cNvSpPr>
          <p:nvPr>
            <p:ph type="sldNum" sz="quarter" idx="5"/>
          </p:nvPr>
        </p:nvSpPr>
        <p:spPr/>
        <p:txBody>
          <a:bodyPr/>
          <a:lstStyle/>
          <a:p>
            <a:fld id="{0666350F-34C0-4396-8F38-3063A45A3A19}" type="slidenum">
              <a:rPr lang="en-GB" smtClean="0"/>
              <a:t>8</a:t>
            </a:fld>
            <a:endParaRPr lang="en-GB"/>
          </a:p>
        </p:txBody>
      </p:sp>
    </p:spTree>
    <p:extLst>
      <p:ext uri="{BB962C8B-B14F-4D97-AF65-F5344CB8AC3E}">
        <p14:creationId xmlns:p14="http://schemas.microsoft.com/office/powerpoint/2010/main" val="4287927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Action 6 relates to testing in community pharmacies, and the stretching target that point of care tests are to be made available in at least 100 community pharmacies by April 2024 given how important it is that testing is accessible as easily as possible.  Welsh Government will provide support in identifying those pharmacies that are to be included.</a:t>
            </a:r>
          </a:p>
        </p:txBody>
      </p:sp>
      <p:sp>
        <p:nvSpPr>
          <p:cNvPr id="4" name="Slide Number Placeholder 3"/>
          <p:cNvSpPr>
            <a:spLocks noGrp="1"/>
          </p:cNvSpPr>
          <p:nvPr>
            <p:ph type="sldNum" sz="quarter" idx="5"/>
          </p:nvPr>
        </p:nvSpPr>
        <p:spPr/>
        <p:txBody>
          <a:bodyPr/>
          <a:lstStyle/>
          <a:p>
            <a:fld id="{0666350F-34C0-4396-8F38-3063A45A3A19}" type="slidenum">
              <a:rPr lang="en-GB" smtClean="0"/>
              <a:t>9</a:t>
            </a:fld>
            <a:endParaRPr lang="en-GB"/>
          </a:p>
        </p:txBody>
      </p:sp>
    </p:spTree>
    <p:extLst>
      <p:ext uri="{BB962C8B-B14F-4D97-AF65-F5344CB8AC3E}">
        <p14:creationId xmlns:p14="http://schemas.microsoft.com/office/powerpoint/2010/main" val="22352335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423159"/>
            <a:ext cx="9144000" cy="1086803"/>
          </a:xfrm>
        </p:spPr>
        <p:txBody>
          <a:bodyPr anchor="b">
            <a:normAutofit/>
          </a:bodyPr>
          <a:lstStyle>
            <a:lvl1pPr algn="ctr">
              <a:defRPr sz="4800">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p>
            <a:fld id="{B3767DFC-58A8-4476-917E-D7F36E3BF83B}"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AF0CEA-B6E4-4B36-997F-98A93A01189D}" type="slidenum">
              <a:rPr lang="en-GB" smtClean="0"/>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4704" y="0"/>
            <a:ext cx="1438656" cy="1691640"/>
          </a:xfrm>
          <a:prstGeom prst="rect">
            <a:avLst/>
          </a:prstGeom>
        </p:spPr>
      </p:pic>
    </p:spTree>
    <p:extLst>
      <p:ext uri="{BB962C8B-B14F-4D97-AF65-F5344CB8AC3E}">
        <p14:creationId xmlns:p14="http://schemas.microsoft.com/office/powerpoint/2010/main" val="940399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B3767DFC-58A8-4476-917E-D7F36E3BF83B}" type="datetimeFigureOut">
              <a:rPr lang="en-GB" smtClean="0"/>
              <a:t>29/03/2023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AF0CEA-B6E4-4B36-997F-98A93A01189D}" type="slidenum">
              <a:rPr lang="en-GB" smtClean="0"/>
              <a:t>‹#›</a:t>
            </a:fld>
            <a:endParaRPr lang="en-GB"/>
          </a:p>
        </p:txBody>
      </p:sp>
    </p:spTree>
    <p:extLst>
      <p:ext uri="{BB962C8B-B14F-4D97-AF65-F5344CB8AC3E}">
        <p14:creationId xmlns:p14="http://schemas.microsoft.com/office/powerpoint/2010/main" val="861444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0" y="0"/>
            <a:ext cx="12192000" cy="6858000"/>
          </a:xfrm>
          <a:prstGeom prst="rect">
            <a:avLst/>
          </a:prstGeom>
        </p:spPr>
      </p:pic>
      <p:sp>
        <p:nvSpPr>
          <p:cNvPr id="2" name="Title 1"/>
          <p:cNvSpPr>
            <a:spLocks noGrp="1"/>
          </p:cNvSpPr>
          <p:nvPr>
            <p:ph type="ctrTitle"/>
          </p:nvPr>
        </p:nvSpPr>
        <p:spPr>
          <a:xfrm>
            <a:off x="1524000" y="2423159"/>
            <a:ext cx="9144000" cy="1086803"/>
          </a:xfrm>
        </p:spPr>
        <p:txBody>
          <a:bodyPr anchor="b">
            <a:normAutofit/>
          </a:bodyPr>
          <a:lstStyle>
            <a:lvl1pPr algn="ctr">
              <a:defRPr sz="480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lvl1pPr>
              <a:defRPr>
                <a:solidFill>
                  <a:schemeClr val="bg1"/>
                </a:solidFill>
              </a:defRPr>
            </a:lvl1pPr>
          </a:lstStyle>
          <a:p>
            <a:fld id="{B3767DFC-58A8-4476-917E-D7F36E3BF83B}" type="datetimeFigureOut">
              <a:rPr lang="en-GB" smtClean="0"/>
              <a:pPr/>
              <a:t>29/03/2023</a:t>
            </a:fld>
            <a:endParaRPr lang="en-GB"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AAF0CEA-B6E4-4B36-997F-98A93A01189D}" type="slidenum">
              <a:rPr lang="en-GB" smtClean="0"/>
              <a:pPr/>
              <a:t>‹#›</a:t>
            </a:fld>
            <a:endParaRPr lang="en-GB"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04704" y="0"/>
            <a:ext cx="1438656" cy="1693299"/>
          </a:xfrm>
          <a:prstGeom prst="rect">
            <a:avLst/>
          </a:prstGeom>
        </p:spPr>
      </p:pic>
    </p:spTree>
    <p:extLst>
      <p:ext uri="{BB962C8B-B14F-4D97-AF65-F5344CB8AC3E}">
        <p14:creationId xmlns:p14="http://schemas.microsoft.com/office/powerpoint/2010/main" val="3055053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tretch>
            <a:fillRect/>
          </a:stretch>
        </p:blipFill>
        <p:spPr>
          <a:xfrm>
            <a:off x="0" y="0"/>
            <a:ext cx="12192000" cy="6858000"/>
          </a:xfrm>
          <a:prstGeom prst="rect">
            <a:avLst/>
          </a:prstGeom>
        </p:spPr>
      </p:pic>
      <p:sp>
        <p:nvSpPr>
          <p:cNvPr id="2" name="Title 1"/>
          <p:cNvSpPr>
            <a:spLocks noGrp="1"/>
          </p:cNvSpPr>
          <p:nvPr>
            <p:ph type="title"/>
          </p:nvPr>
        </p:nvSpPr>
        <p:spPr/>
        <p:txBody>
          <a:bodyPr/>
          <a:lstStyle>
            <a:lvl1pPr>
              <a:defRPr>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a:solidFill>
                  <a:schemeClr val="bg1"/>
                </a:solidFill>
                <a:latin typeface="Arial" panose="020B0604020202020204" pitchFamily="34" charset="0"/>
                <a:cs typeface="Arial" panose="020B0604020202020204" pitchFamily="34" charset="0"/>
              </a:defRPr>
            </a:lvl1pPr>
            <a:lvl2pPr>
              <a:defRPr>
                <a:solidFill>
                  <a:schemeClr val="bg1"/>
                </a:solidFill>
                <a:latin typeface="Arial" panose="020B0604020202020204" pitchFamily="34" charset="0"/>
                <a:cs typeface="Arial" panose="020B0604020202020204" pitchFamily="34" charset="0"/>
              </a:defRPr>
            </a:lvl2pPr>
            <a:lvl3pPr>
              <a:defRPr>
                <a:solidFill>
                  <a:schemeClr val="bg1"/>
                </a:solidFill>
                <a:latin typeface="Arial" panose="020B0604020202020204" pitchFamily="34" charset="0"/>
                <a:cs typeface="Arial" panose="020B0604020202020204" pitchFamily="34" charset="0"/>
              </a:defRPr>
            </a:lvl3pPr>
            <a:lvl4pPr>
              <a:defRPr>
                <a:solidFill>
                  <a:schemeClr val="bg1"/>
                </a:solidFill>
                <a:latin typeface="Arial" panose="020B0604020202020204" pitchFamily="34" charset="0"/>
                <a:cs typeface="Arial" panose="020B0604020202020204" pitchFamily="34" charset="0"/>
              </a:defRPr>
            </a:lvl4pPr>
            <a:lvl5pPr>
              <a:defRPr>
                <a:solidFill>
                  <a:schemeClr val="bg1"/>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solidFill>
                  <a:schemeClr val="bg1"/>
                </a:solidFill>
              </a:defRPr>
            </a:lvl1pPr>
          </a:lstStyle>
          <a:p>
            <a:fld id="{B3767DFC-58A8-4476-917E-D7F36E3BF83B}" type="datetimeFigureOut">
              <a:rPr lang="en-GB" smtClean="0"/>
              <a:pPr/>
              <a:t>29/03/2023</a:t>
            </a:fld>
            <a:endParaRPr lang="en-GB"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AAF0CEA-B6E4-4B36-997F-98A93A01189D}" type="slidenum">
              <a:rPr lang="en-GB" smtClean="0"/>
              <a:pPr/>
              <a:t>‹#›</a:t>
            </a:fld>
            <a:endParaRPr lang="en-GB" dirty="0"/>
          </a:p>
        </p:txBody>
      </p:sp>
    </p:spTree>
    <p:extLst>
      <p:ext uri="{BB962C8B-B14F-4D97-AF65-F5344CB8AC3E}">
        <p14:creationId xmlns:p14="http://schemas.microsoft.com/office/powerpoint/2010/main" val="136691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tretch>
            <a:fillRect/>
          </a:stretch>
        </p:blipFill>
        <p:spPr>
          <a:xfrm>
            <a:off x="0" y="0"/>
            <a:ext cx="12192000" cy="6904920"/>
          </a:xfrm>
          <a:prstGeom prst="rect">
            <a:avLst/>
          </a:prstGeom>
        </p:spPr>
      </p:pic>
      <p:sp>
        <p:nvSpPr>
          <p:cNvPr id="2" name="Title 1"/>
          <p:cNvSpPr>
            <a:spLocks noGrp="1"/>
          </p:cNvSpPr>
          <p:nvPr>
            <p:ph type="ctrTitle"/>
          </p:nvPr>
        </p:nvSpPr>
        <p:spPr>
          <a:xfrm>
            <a:off x="1524000" y="2423159"/>
            <a:ext cx="9144000" cy="1086803"/>
          </a:xfrm>
        </p:spPr>
        <p:txBody>
          <a:bodyPr anchor="b">
            <a:normAutofit/>
          </a:bodyPr>
          <a:lstStyle>
            <a:lvl1pPr algn="ctr">
              <a:defRPr sz="480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lvl1pPr>
              <a:defRPr>
                <a:solidFill>
                  <a:schemeClr val="bg1"/>
                </a:solidFill>
              </a:defRPr>
            </a:lvl1pPr>
          </a:lstStyle>
          <a:p>
            <a:fld id="{B3767DFC-58A8-4476-917E-D7F36E3BF83B}" type="datetimeFigureOut">
              <a:rPr lang="en-GB" smtClean="0"/>
              <a:pPr/>
              <a:t>29/03/2023</a:t>
            </a:fld>
            <a:endParaRPr lang="en-GB"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AAF0CEA-B6E4-4B36-997F-98A93A01189D}" type="slidenum">
              <a:rPr lang="en-GB" smtClean="0"/>
              <a:pPr/>
              <a:t>‹#›</a:t>
            </a:fld>
            <a:endParaRPr lang="en-GB"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04704" y="0"/>
            <a:ext cx="1438656" cy="1693299"/>
          </a:xfrm>
          <a:prstGeom prst="rect">
            <a:avLst/>
          </a:prstGeom>
        </p:spPr>
      </p:pic>
    </p:spTree>
    <p:extLst>
      <p:ext uri="{BB962C8B-B14F-4D97-AF65-F5344CB8AC3E}">
        <p14:creationId xmlns:p14="http://schemas.microsoft.com/office/powerpoint/2010/main" val="2614558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0" y="0"/>
            <a:ext cx="12192000" cy="6904920"/>
          </a:xfrm>
          <a:prstGeom prst="rect">
            <a:avLst/>
          </a:prstGeom>
        </p:spPr>
      </p:pic>
      <p:sp>
        <p:nvSpPr>
          <p:cNvPr id="2" name="Title 1"/>
          <p:cNvSpPr>
            <a:spLocks noGrp="1"/>
          </p:cNvSpPr>
          <p:nvPr>
            <p:ph type="title"/>
          </p:nvPr>
        </p:nvSpPr>
        <p:spPr/>
        <p:txBody>
          <a:bodyPr/>
          <a:lstStyle>
            <a:lvl1pPr>
              <a:defRPr>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a:solidFill>
                  <a:schemeClr val="bg1"/>
                </a:solidFill>
                <a:latin typeface="Arial" panose="020B0604020202020204" pitchFamily="34" charset="0"/>
                <a:cs typeface="Arial" panose="020B0604020202020204" pitchFamily="34" charset="0"/>
              </a:defRPr>
            </a:lvl1pPr>
            <a:lvl2pPr>
              <a:defRPr>
                <a:solidFill>
                  <a:schemeClr val="bg1"/>
                </a:solidFill>
                <a:latin typeface="Arial" panose="020B0604020202020204" pitchFamily="34" charset="0"/>
                <a:cs typeface="Arial" panose="020B0604020202020204" pitchFamily="34" charset="0"/>
              </a:defRPr>
            </a:lvl2pPr>
            <a:lvl3pPr>
              <a:defRPr>
                <a:solidFill>
                  <a:schemeClr val="bg1"/>
                </a:solidFill>
                <a:latin typeface="Arial" panose="020B0604020202020204" pitchFamily="34" charset="0"/>
                <a:cs typeface="Arial" panose="020B0604020202020204" pitchFamily="34" charset="0"/>
              </a:defRPr>
            </a:lvl3pPr>
            <a:lvl4pPr>
              <a:defRPr>
                <a:solidFill>
                  <a:schemeClr val="bg1"/>
                </a:solidFill>
                <a:latin typeface="Arial" panose="020B0604020202020204" pitchFamily="34" charset="0"/>
                <a:cs typeface="Arial" panose="020B0604020202020204" pitchFamily="34" charset="0"/>
              </a:defRPr>
            </a:lvl4pPr>
            <a:lvl5pPr>
              <a:defRPr>
                <a:solidFill>
                  <a:schemeClr val="bg1"/>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solidFill>
                  <a:schemeClr val="bg1"/>
                </a:solidFill>
              </a:defRPr>
            </a:lvl1pPr>
          </a:lstStyle>
          <a:p>
            <a:fld id="{B3767DFC-58A8-4476-917E-D7F36E3BF83B}" type="datetimeFigureOut">
              <a:rPr lang="en-GB" smtClean="0"/>
              <a:pPr/>
              <a:t>29/03/2023</a:t>
            </a:fld>
            <a:endParaRPr lang="en-GB"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GB"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AAF0CEA-B6E4-4B36-997F-98A93A01189D}" type="slidenum">
              <a:rPr lang="en-GB" smtClean="0"/>
              <a:pPr/>
              <a:t>‹#›</a:t>
            </a:fld>
            <a:endParaRPr lang="en-GB" dirty="0"/>
          </a:p>
        </p:txBody>
      </p:sp>
    </p:spTree>
    <p:extLst>
      <p:ext uri="{BB962C8B-B14F-4D97-AF65-F5344CB8AC3E}">
        <p14:creationId xmlns:p14="http://schemas.microsoft.com/office/powerpoint/2010/main" val="17331201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767DFC-58A8-4476-917E-D7F36E3BF83B}" type="datetimeFigureOut">
              <a:rPr lang="en-GB" smtClean="0"/>
              <a:t>29/03/2023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AF0CEA-B6E4-4B36-997F-98A93A01189D}" type="slidenum">
              <a:rPr lang="en-GB" smtClean="0"/>
              <a:t>‹#›</a:t>
            </a:fld>
            <a:endParaRPr lang="en-GB"/>
          </a:p>
        </p:txBody>
      </p:sp>
    </p:spTree>
    <p:extLst>
      <p:ext uri="{BB962C8B-B14F-4D97-AF65-F5344CB8AC3E}">
        <p14:creationId xmlns:p14="http://schemas.microsoft.com/office/powerpoint/2010/main" val="1662103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gov.wales/eliminating-hepatitis-b-and-c-public-health-threat-actions-2022-2023-and-2023-2024-whc2023001"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www.gov.wales/written-statement-eliminating-hepatitis-b-and-c-public-health-threat"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ctrTitle"/>
          </p:nvPr>
        </p:nvSpPr>
        <p:spPr>
          <a:xfrm>
            <a:off x="1524000" y="3756659"/>
            <a:ext cx="9144000" cy="1086803"/>
          </a:xfrm>
        </p:spPr>
        <p:txBody>
          <a:bodyPr>
            <a:noAutofit/>
          </a:bodyPr>
          <a:lstStyle/>
          <a:p>
            <a:r>
              <a:rPr lang="en-GB" sz="6000" dirty="0"/>
              <a:t>Reinvigorating the drive to eliminate Hepatitis B &amp; C in Wales</a:t>
            </a:r>
            <a:br>
              <a:rPr lang="en-GB" sz="6000" dirty="0"/>
            </a:br>
            <a:r>
              <a:rPr lang="en-GB" sz="2400" dirty="0"/>
              <a:t>March 2023</a:t>
            </a:r>
          </a:p>
        </p:txBody>
      </p:sp>
    </p:spTree>
    <p:extLst>
      <p:ext uri="{BB962C8B-B14F-4D97-AF65-F5344CB8AC3E}">
        <p14:creationId xmlns:p14="http://schemas.microsoft.com/office/powerpoint/2010/main" val="30990721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D7EDF-F363-D6CD-E848-969B35261143}"/>
              </a:ext>
            </a:extLst>
          </p:cNvPr>
          <p:cNvSpPr>
            <a:spLocks noGrp="1"/>
          </p:cNvSpPr>
          <p:nvPr>
            <p:ph type="ctrTitle"/>
          </p:nvPr>
        </p:nvSpPr>
        <p:spPr>
          <a:xfrm>
            <a:off x="1362075" y="880109"/>
            <a:ext cx="9144000" cy="1086803"/>
          </a:xfrm>
        </p:spPr>
        <p:txBody>
          <a:bodyPr>
            <a:noAutofit/>
          </a:bodyPr>
          <a:lstStyle/>
          <a:p>
            <a:r>
              <a:rPr lang="en-GB" dirty="0"/>
              <a:t>Action 7 - Improve testing in substance misuse services</a:t>
            </a:r>
          </a:p>
        </p:txBody>
      </p:sp>
      <p:sp>
        <p:nvSpPr>
          <p:cNvPr id="3" name="Subtitle 2">
            <a:extLst>
              <a:ext uri="{FF2B5EF4-FFF2-40B4-BE49-F238E27FC236}">
                <a16:creationId xmlns:a16="http://schemas.microsoft.com/office/drawing/2014/main" id="{2624D004-9A7C-E78E-9F6B-A8D8BF130EB3}"/>
              </a:ext>
            </a:extLst>
          </p:cNvPr>
          <p:cNvSpPr>
            <a:spLocks noGrp="1"/>
          </p:cNvSpPr>
          <p:nvPr>
            <p:ph type="subTitle" idx="1"/>
          </p:nvPr>
        </p:nvSpPr>
        <p:spPr>
          <a:xfrm>
            <a:off x="1524000" y="2914650"/>
            <a:ext cx="9144000" cy="2343150"/>
          </a:xfrm>
        </p:spPr>
        <p:txBody>
          <a:bodyPr>
            <a:normAutofit/>
          </a:bodyPr>
          <a:lstStyle/>
          <a:p>
            <a:r>
              <a:rPr lang="en-GB" dirty="0"/>
              <a:t>Key performance indicator (KPI) for Area Planning Boards has been reintroduced</a:t>
            </a:r>
          </a:p>
          <a:p>
            <a:endParaRPr lang="en-GB" dirty="0"/>
          </a:p>
          <a:p>
            <a:r>
              <a:rPr lang="en-GB" b="1" dirty="0"/>
              <a:t>For 2023/24, a minimum of 50% of service users should be tested, with the longer-term aim of 100% of service users tested routinely (in line with micro-elimination targets)</a:t>
            </a:r>
          </a:p>
        </p:txBody>
      </p:sp>
    </p:spTree>
    <p:extLst>
      <p:ext uri="{BB962C8B-B14F-4D97-AF65-F5344CB8AC3E}">
        <p14:creationId xmlns:p14="http://schemas.microsoft.com/office/powerpoint/2010/main" val="4240919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441C0-4F4E-72D1-62A1-8284CD0BDDDA}"/>
              </a:ext>
            </a:extLst>
          </p:cNvPr>
          <p:cNvSpPr>
            <a:spLocks noGrp="1"/>
          </p:cNvSpPr>
          <p:nvPr>
            <p:ph type="ctrTitle"/>
          </p:nvPr>
        </p:nvSpPr>
        <p:spPr>
          <a:xfrm>
            <a:off x="1276350" y="1223009"/>
            <a:ext cx="9144000" cy="1086803"/>
          </a:xfrm>
        </p:spPr>
        <p:txBody>
          <a:bodyPr>
            <a:noAutofit/>
          </a:bodyPr>
          <a:lstStyle/>
          <a:p>
            <a:r>
              <a:rPr lang="en-GB" dirty="0"/>
              <a:t>Action 9 – Improve testing and treatment in Prisons</a:t>
            </a:r>
          </a:p>
        </p:txBody>
      </p:sp>
      <p:sp>
        <p:nvSpPr>
          <p:cNvPr id="3" name="Subtitle 2">
            <a:extLst>
              <a:ext uri="{FF2B5EF4-FFF2-40B4-BE49-F238E27FC236}">
                <a16:creationId xmlns:a16="http://schemas.microsoft.com/office/drawing/2014/main" id="{C5A6B0E7-2873-7462-1766-C4784A684317}"/>
              </a:ext>
            </a:extLst>
          </p:cNvPr>
          <p:cNvSpPr>
            <a:spLocks noGrp="1"/>
          </p:cNvSpPr>
          <p:nvPr>
            <p:ph type="subTitle" idx="1"/>
          </p:nvPr>
        </p:nvSpPr>
        <p:spPr/>
        <p:txBody>
          <a:bodyPr/>
          <a:lstStyle/>
          <a:p>
            <a:r>
              <a:rPr lang="en-GB" b="1" dirty="0"/>
              <a:t>Micro-elimination of hepatitis C must be achieved and sustained in all Welsh prisons by March 2024</a:t>
            </a:r>
          </a:p>
        </p:txBody>
      </p:sp>
    </p:spTree>
    <p:extLst>
      <p:ext uri="{BB962C8B-B14F-4D97-AF65-F5344CB8AC3E}">
        <p14:creationId xmlns:p14="http://schemas.microsoft.com/office/powerpoint/2010/main" val="2939009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6339C-C8EA-EF14-82FC-C9AAE6580585}"/>
              </a:ext>
            </a:extLst>
          </p:cNvPr>
          <p:cNvSpPr>
            <a:spLocks noGrp="1"/>
          </p:cNvSpPr>
          <p:nvPr>
            <p:ph type="ctrTitle"/>
          </p:nvPr>
        </p:nvSpPr>
        <p:spPr>
          <a:xfrm>
            <a:off x="1114425" y="1365884"/>
            <a:ext cx="9144000" cy="1086803"/>
          </a:xfrm>
        </p:spPr>
        <p:txBody>
          <a:bodyPr>
            <a:noAutofit/>
          </a:bodyPr>
          <a:lstStyle/>
          <a:p>
            <a:r>
              <a:rPr lang="en-GB" dirty="0"/>
              <a:t>Action 11 – Increase number of patients successfully treated for hepatitis C</a:t>
            </a:r>
          </a:p>
        </p:txBody>
      </p:sp>
      <p:sp>
        <p:nvSpPr>
          <p:cNvPr id="3" name="Subtitle 2">
            <a:extLst>
              <a:ext uri="{FF2B5EF4-FFF2-40B4-BE49-F238E27FC236}">
                <a16:creationId xmlns:a16="http://schemas.microsoft.com/office/drawing/2014/main" id="{8E613BCB-429D-0D11-C741-EA04D34B8A06}"/>
              </a:ext>
            </a:extLst>
          </p:cNvPr>
          <p:cNvSpPr>
            <a:spLocks noGrp="1"/>
          </p:cNvSpPr>
          <p:nvPr>
            <p:ph type="subTitle" idx="1"/>
          </p:nvPr>
        </p:nvSpPr>
        <p:spPr>
          <a:xfrm>
            <a:off x="1371600" y="2428081"/>
            <a:ext cx="9144000" cy="1655762"/>
          </a:xfrm>
        </p:spPr>
        <p:txBody>
          <a:bodyPr/>
          <a:lstStyle/>
          <a:p>
            <a:endParaRPr lang="en-GB" dirty="0"/>
          </a:p>
          <a:p>
            <a:r>
              <a:rPr lang="en-GB" dirty="0"/>
              <a:t>Minimum treatment targets for hepatitis C for 2023/24</a:t>
            </a:r>
          </a:p>
        </p:txBody>
      </p:sp>
      <p:pic>
        <p:nvPicPr>
          <p:cNvPr id="4" name="Picture 3" descr="Graphical user interface&#10;&#10;Description automatically generated with medium confidence">
            <a:extLst>
              <a:ext uri="{FF2B5EF4-FFF2-40B4-BE49-F238E27FC236}">
                <a16:creationId xmlns:a16="http://schemas.microsoft.com/office/drawing/2014/main" id="{6929642B-AB00-D576-1A4E-394702655381}"/>
              </a:ext>
            </a:extLst>
          </p:cNvPr>
          <p:cNvPicPr>
            <a:picLocks noChangeAspect="1"/>
          </p:cNvPicPr>
          <p:nvPr/>
        </p:nvPicPr>
        <p:blipFill rotWithShape="1">
          <a:blip r:embed="rId3"/>
          <a:srcRect l="23488" t="41318" r="28983" b="28942"/>
          <a:stretch/>
        </p:blipFill>
        <p:spPr bwMode="auto">
          <a:xfrm>
            <a:off x="1793419" y="3514884"/>
            <a:ext cx="8465006" cy="294018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82649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9F1E9-D802-A68A-348E-A69828CCA266}"/>
              </a:ext>
            </a:extLst>
          </p:cNvPr>
          <p:cNvSpPr>
            <a:spLocks noGrp="1"/>
          </p:cNvSpPr>
          <p:nvPr>
            <p:ph type="ctrTitle"/>
          </p:nvPr>
        </p:nvSpPr>
        <p:spPr>
          <a:xfrm>
            <a:off x="1276350" y="2818447"/>
            <a:ext cx="9144000" cy="1086803"/>
          </a:xfrm>
        </p:spPr>
        <p:txBody>
          <a:bodyPr/>
          <a:lstStyle/>
          <a:p>
            <a:r>
              <a:rPr lang="en-GB" dirty="0"/>
              <a:t>Questions/Observations</a:t>
            </a:r>
          </a:p>
        </p:txBody>
      </p:sp>
      <p:sp>
        <p:nvSpPr>
          <p:cNvPr id="3" name="Subtitle 2">
            <a:extLst>
              <a:ext uri="{FF2B5EF4-FFF2-40B4-BE49-F238E27FC236}">
                <a16:creationId xmlns:a16="http://schemas.microsoft.com/office/drawing/2014/main" id="{A417887B-C780-64B0-A821-DC469A2243CD}"/>
              </a:ext>
            </a:extLst>
          </p:cNvPr>
          <p:cNvSpPr>
            <a:spLocks noGrp="1"/>
          </p:cNvSpPr>
          <p:nvPr>
            <p:ph type="subTitle" idx="1"/>
          </p:nvPr>
        </p:nvSpPr>
        <p:spPr>
          <a:xfrm>
            <a:off x="1524000" y="1819276"/>
            <a:ext cx="9144000" cy="4801552"/>
          </a:xfrm>
        </p:spPr>
        <p:txBody>
          <a:bodyPr>
            <a:normAutofit/>
          </a:bodyPr>
          <a:lstStyle/>
          <a:p>
            <a:endParaRPr lang="en-GB" sz="9600" dirty="0"/>
          </a:p>
          <a:p>
            <a:endParaRPr lang="en-GB" sz="6000" dirty="0"/>
          </a:p>
          <a:p>
            <a:r>
              <a:rPr lang="en-GB" sz="6000" dirty="0"/>
              <a:t> </a:t>
            </a:r>
          </a:p>
          <a:p>
            <a:endParaRPr lang="en-GB" dirty="0"/>
          </a:p>
          <a:p>
            <a:endParaRPr lang="en-GB" dirty="0"/>
          </a:p>
          <a:p>
            <a:endParaRPr lang="en-GB" dirty="0"/>
          </a:p>
        </p:txBody>
      </p:sp>
    </p:spTree>
    <p:extLst>
      <p:ext uri="{BB962C8B-B14F-4D97-AF65-F5344CB8AC3E}">
        <p14:creationId xmlns:p14="http://schemas.microsoft.com/office/powerpoint/2010/main" val="3824780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7291582-5F5C-C89D-9540-96946ED3EA1B}"/>
              </a:ext>
            </a:extLst>
          </p:cNvPr>
          <p:cNvSpPr>
            <a:spLocks noGrp="1"/>
          </p:cNvSpPr>
          <p:nvPr>
            <p:ph type="subTitle" idx="1"/>
          </p:nvPr>
        </p:nvSpPr>
        <p:spPr>
          <a:xfrm>
            <a:off x="1524000" y="2076451"/>
            <a:ext cx="9144000" cy="2343149"/>
          </a:xfrm>
        </p:spPr>
        <p:txBody>
          <a:bodyPr>
            <a:normAutofit fontScale="25000" lnSpcReduction="20000"/>
          </a:bodyPr>
          <a:lstStyle/>
          <a:p>
            <a:r>
              <a:rPr lang="en-GB" sz="9600" dirty="0">
                <a:effectLst/>
                <a:latin typeface="Arial" panose="020B0604020202020204" pitchFamily="34" charset="0"/>
                <a:ea typeface="Calibri" panose="020F0502020204030204" pitchFamily="34" charset="0"/>
              </a:rPr>
              <a:t>Eliminate hepatitis B and C as a public health threat by 2030 at the latest </a:t>
            </a:r>
          </a:p>
          <a:p>
            <a:endParaRPr lang="en-GB" sz="9600" dirty="0">
              <a:effectLst/>
              <a:latin typeface="Arial" panose="020B0604020202020204" pitchFamily="34" charset="0"/>
              <a:ea typeface="Calibri" panose="020F0502020204030204" pitchFamily="34" charset="0"/>
            </a:endParaRPr>
          </a:p>
          <a:p>
            <a:r>
              <a:rPr lang="en-GB" sz="9600" dirty="0">
                <a:effectLst/>
                <a:latin typeface="Arial" panose="020B0604020202020204" pitchFamily="34" charset="0"/>
                <a:ea typeface="Calibri" panose="020F0502020204030204" pitchFamily="34" charset="0"/>
              </a:rPr>
              <a:t>The Minister for Health and Social Services recognises the need to reinvigorate the drive to eliminate hepatitis B and C </a:t>
            </a:r>
          </a:p>
          <a:p>
            <a:endParaRPr lang="en-GB" sz="9600" dirty="0">
              <a:effectLst/>
              <a:latin typeface="Arial" panose="020B0604020202020204" pitchFamily="34" charset="0"/>
              <a:ea typeface="Calibri" panose="020F0502020204030204" pitchFamily="34" charset="0"/>
            </a:endParaRPr>
          </a:p>
          <a:p>
            <a:r>
              <a:rPr lang="en-GB" sz="9600" dirty="0">
                <a:effectLst/>
                <a:latin typeface="Arial" panose="020B0604020202020204" pitchFamily="34" charset="0"/>
                <a:ea typeface="Calibri" panose="020F0502020204030204" pitchFamily="34" charset="0"/>
              </a:rPr>
              <a:t>Scotland and England have committed to elimination by 2024 and 2025</a:t>
            </a:r>
          </a:p>
          <a:p>
            <a:endParaRPr lang="en-GB" sz="9600" dirty="0">
              <a:effectLst/>
              <a:latin typeface="Arial" panose="020B0604020202020204" pitchFamily="34" charset="0"/>
              <a:ea typeface="Calibri" panose="020F0502020204030204" pitchFamily="34" charset="0"/>
            </a:endParaRPr>
          </a:p>
          <a:p>
            <a:r>
              <a:rPr lang="en-GB" sz="9600" dirty="0">
                <a:effectLst/>
                <a:latin typeface="Arial" panose="020B0604020202020204" pitchFamily="34" charset="0"/>
                <a:ea typeface="Calibri" panose="020F0502020204030204" pitchFamily="34" charset="0"/>
              </a:rPr>
              <a:t>Whilst we don’t rule out bringing the target forward the current target is already very challenging</a:t>
            </a:r>
          </a:p>
          <a:p>
            <a:endParaRPr lang="en-GB" sz="9600" dirty="0">
              <a:effectLst/>
              <a:latin typeface="Arial" panose="020B0604020202020204" pitchFamily="34" charset="0"/>
              <a:ea typeface="Calibri" panose="020F0502020204030204" pitchFamily="34" charset="0"/>
            </a:endParaRPr>
          </a:p>
          <a:p>
            <a:endParaRPr lang="en-GB" sz="1800" i="1" dirty="0">
              <a:effectLst/>
              <a:latin typeface="Arial" panose="020B0604020202020204" pitchFamily="34" charset="0"/>
              <a:ea typeface="Calibri" panose="020F0502020204030204" pitchFamily="34" charset="0"/>
            </a:endParaRPr>
          </a:p>
          <a:p>
            <a:endParaRPr lang="en-GB" sz="1800" i="1" dirty="0">
              <a:effectLst/>
              <a:latin typeface="Arial" panose="020B0604020202020204" pitchFamily="34" charset="0"/>
              <a:ea typeface="Calibri" panose="020F0502020204030204" pitchFamily="34" charset="0"/>
            </a:endParaRPr>
          </a:p>
          <a:p>
            <a:endParaRPr lang="en-GB" sz="1800" dirty="0">
              <a:effectLst/>
              <a:latin typeface="Calibri" panose="020F0502020204030204" pitchFamily="34" charset="0"/>
              <a:ea typeface="Calibri" panose="020F0502020204030204" pitchFamily="34" charset="0"/>
            </a:endParaRPr>
          </a:p>
          <a:p>
            <a:endParaRPr lang="en-GB" dirty="0"/>
          </a:p>
        </p:txBody>
      </p:sp>
      <p:sp>
        <p:nvSpPr>
          <p:cNvPr id="4" name="Title 1">
            <a:extLst>
              <a:ext uri="{FF2B5EF4-FFF2-40B4-BE49-F238E27FC236}">
                <a16:creationId xmlns:a16="http://schemas.microsoft.com/office/drawing/2014/main" id="{4F31EDAA-3243-D47A-F5D3-934E2164EEDE}"/>
              </a:ext>
            </a:extLst>
          </p:cNvPr>
          <p:cNvSpPr>
            <a:spLocks noGrp="1"/>
          </p:cNvSpPr>
          <p:nvPr>
            <p:ph type="ctrTitle"/>
          </p:nvPr>
        </p:nvSpPr>
        <p:spPr>
          <a:xfrm>
            <a:off x="1400175" y="518712"/>
            <a:ext cx="9144000" cy="1086803"/>
          </a:xfrm>
        </p:spPr>
        <p:txBody>
          <a:bodyPr/>
          <a:lstStyle/>
          <a:p>
            <a:r>
              <a:rPr lang="en-GB" dirty="0"/>
              <a:t>Our Commitment</a:t>
            </a:r>
          </a:p>
        </p:txBody>
      </p:sp>
    </p:spTree>
    <p:extLst>
      <p:ext uri="{BB962C8B-B14F-4D97-AF65-F5344CB8AC3E}">
        <p14:creationId xmlns:p14="http://schemas.microsoft.com/office/powerpoint/2010/main" val="3714865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22B60-B571-0A36-82CF-6BA72711A43E}"/>
              </a:ext>
            </a:extLst>
          </p:cNvPr>
          <p:cNvSpPr>
            <a:spLocks noGrp="1"/>
          </p:cNvSpPr>
          <p:nvPr>
            <p:ph type="ctrTitle"/>
          </p:nvPr>
        </p:nvSpPr>
        <p:spPr>
          <a:xfrm>
            <a:off x="1381125" y="594359"/>
            <a:ext cx="9144000" cy="1086803"/>
          </a:xfrm>
        </p:spPr>
        <p:txBody>
          <a:bodyPr/>
          <a:lstStyle/>
          <a:p>
            <a:r>
              <a:rPr lang="en-GB" dirty="0"/>
              <a:t>Challenges</a:t>
            </a:r>
          </a:p>
        </p:txBody>
      </p:sp>
      <p:sp>
        <p:nvSpPr>
          <p:cNvPr id="3" name="Subtitle 2">
            <a:extLst>
              <a:ext uri="{FF2B5EF4-FFF2-40B4-BE49-F238E27FC236}">
                <a16:creationId xmlns:a16="http://schemas.microsoft.com/office/drawing/2014/main" id="{00A09391-C333-55D3-A9EA-C39C6F530E32}"/>
              </a:ext>
            </a:extLst>
          </p:cNvPr>
          <p:cNvSpPr>
            <a:spLocks noGrp="1"/>
          </p:cNvSpPr>
          <p:nvPr>
            <p:ph type="subTitle" idx="1"/>
          </p:nvPr>
        </p:nvSpPr>
        <p:spPr>
          <a:xfrm>
            <a:off x="1524000" y="2143125"/>
            <a:ext cx="9144000" cy="4714875"/>
          </a:xfrm>
        </p:spPr>
        <p:txBody>
          <a:bodyPr>
            <a:normAutofit/>
          </a:bodyPr>
          <a:lstStyle/>
          <a:p>
            <a:r>
              <a:rPr lang="en-GB" dirty="0">
                <a:effectLst/>
                <a:latin typeface="Arial" panose="020B0604020202020204" pitchFamily="34" charset="0"/>
                <a:ea typeface="Calibri" panose="020F0502020204030204" pitchFamily="34" charset="0"/>
              </a:rPr>
              <a:t>Despite many successes to date and the dedication that continues to be shown by staff providing key services, elimination remains some way off</a:t>
            </a:r>
          </a:p>
          <a:p>
            <a:endParaRPr lang="en-GB" dirty="0">
              <a:effectLst/>
              <a:latin typeface="Calibri" panose="020F0502020204030204" pitchFamily="34" charset="0"/>
              <a:ea typeface="Calibri" panose="020F0502020204030204" pitchFamily="34" charset="0"/>
            </a:endParaRPr>
          </a:p>
          <a:p>
            <a:r>
              <a:rPr lang="en-GB" dirty="0"/>
              <a:t>Updated modelling for hepatitis C suggests there could be another 8,000 people in Wales who we need to reach</a:t>
            </a:r>
          </a:p>
          <a:p>
            <a:endParaRPr lang="en-GB" dirty="0"/>
          </a:p>
          <a:p>
            <a:r>
              <a:rPr lang="en-GB" dirty="0"/>
              <a:t>Hepatitis B prevalence is not currently known but recent data suggests potentially higher rates in Wales than elsewhere in the UK </a:t>
            </a:r>
          </a:p>
          <a:p>
            <a:endParaRPr lang="en-GB" dirty="0"/>
          </a:p>
        </p:txBody>
      </p:sp>
    </p:spTree>
    <p:extLst>
      <p:ext uri="{BB962C8B-B14F-4D97-AF65-F5344CB8AC3E}">
        <p14:creationId xmlns:p14="http://schemas.microsoft.com/office/powerpoint/2010/main" val="1658639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569BC-F6F7-C513-A7E9-D50BBE1DD348}"/>
              </a:ext>
            </a:extLst>
          </p:cNvPr>
          <p:cNvSpPr>
            <a:spLocks noGrp="1"/>
          </p:cNvSpPr>
          <p:nvPr>
            <p:ph type="ctrTitle"/>
          </p:nvPr>
        </p:nvSpPr>
        <p:spPr>
          <a:xfrm>
            <a:off x="1279525" y="314325"/>
            <a:ext cx="9144000" cy="1086803"/>
          </a:xfrm>
        </p:spPr>
        <p:txBody>
          <a:bodyPr/>
          <a:lstStyle/>
          <a:p>
            <a:r>
              <a:rPr lang="en-GB" dirty="0"/>
              <a:t>Challenges</a:t>
            </a:r>
          </a:p>
        </p:txBody>
      </p:sp>
      <p:sp>
        <p:nvSpPr>
          <p:cNvPr id="3" name="Subtitle 2">
            <a:extLst>
              <a:ext uri="{FF2B5EF4-FFF2-40B4-BE49-F238E27FC236}">
                <a16:creationId xmlns:a16="http://schemas.microsoft.com/office/drawing/2014/main" id="{BD50E107-D761-1C57-C81D-9E96CA62D3B8}"/>
              </a:ext>
            </a:extLst>
          </p:cNvPr>
          <p:cNvSpPr>
            <a:spLocks noGrp="1"/>
          </p:cNvSpPr>
          <p:nvPr>
            <p:ph type="subTitle" idx="1"/>
          </p:nvPr>
        </p:nvSpPr>
        <p:spPr>
          <a:xfrm>
            <a:off x="1524000" y="1676400"/>
            <a:ext cx="9144000" cy="4867275"/>
          </a:xfrm>
        </p:spPr>
        <p:txBody>
          <a:bodyPr/>
          <a:lstStyle/>
          <a:p>
            <a:r>
              <a:rPr lang="en-GB" dirty="0">
                <a:effectLst/>
                <a:latin typeface="Arial" panose="020B0604020202020204" pitchFamily="34" charset="0"/>
                <a:ea typeface="Calibri" panose="020F0502020204030204" pitchFamily="34" charset="0"/>
              </a:rPr>
              <a:t>Annual treatment numbers have reduced as those known to services have been treated and have never reached the 900 per year needed to achieve elimination</a:t>
            </a:r>
            <a:endParaRPr lang="en-GB" dirty="0">
              <a:ea typeface="Calibri" panose="020F0502020204030204" pitchFamily="34" charset="0"/>
            </a:endParaRPr>
          </a:p>
        </p:txBody>
      </p:sp>
      <p:pic>
        <p:nvPicPr>
          <p:cNvPr id="4" name="Picture 3" descr="Graphical user interface, Word&#10;&#10;Description automatically generated with medium confidence">
            <a:extLst>
              <a:ext uri="{FF2B5EF4-FFF2-40B4-BE49-F238E27FC236}">
                <a16:creationId xmlns:a16="http://schemas.microsoft.com/office/drawing/2014/main" id="{F01364CE-5896-954B-0513-8B85FDCC9905}"/>
              </a:ext>
            </a:extLst>
          </p:cNvPr>
          <p:cNvPicPr>
            <a:picLocks noChangeAspect="1"/>
          </p:cNvPicPr>
          <p:nvPr/>
        </p:nvPicPr>
        <p:blipFill rotWithShape="1">
          <a:blip r:embed="rId3"/>
          <a:srcRect l="24707" t="49635" r="32639" b="15698"/>
          <a:stretch/>
        </p:blipFill>
        <p:spPr bwMode="auto">
          <a:xfrm>
            <a:off x="2209800" y="2926833"/>
            <a:ext cx="7772400" cy="348487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59282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2477830-CD5D-D573-D6C3-EFDFBA793F03}"/>
              </a:ext>
            </a:extLst>
          </p:cNvPr>
          <p:cNvSpPr>
            <a:spLocks noGrp="1"/>
          </p:cNvSpPr>
          <p:nvPr>
            <p:ph type="subTitle" idx="1"/>
          </p:nvPr>
        </p:nvSpPr>
        <p:spPr>
          <a:xfrm>
            <a:off x="1524000" y="2381251"/>
            <a:ext cx="9144000" cy="4086224"/>
          </a:xfrm>
        </p:spPr>
        <p:txBody>
          <a:bodyPr>
            <a:normAutofit lnSpcReduction="10000"/>
          </a:bodyPr>
          <a:lstStyle/>
          <a:p>
            <a:r>
              <a:rPr lang="en-GB" dirty="0"/>
              <a:t>Will provide a renewed strategic focus on elimination</a:t>
            </a:r>
          </a:p>
          <a:p>
            <a:endParaRPr lang="en-GB" dirty="0">
              <a:effectLst/>
              <a:latin typeface="Arial" panose="020B0604020202020204" pitchFamily="34" charset="0"/>
              <a:ea typeface="Calibri" panose="020F0502020204030204" pitchFamily="34" charset="0"/>
            </a:endParaRPr>
          </a:p>
          <a:p>
            <a:r>
              <a:rPr lang="en-GB" dirty="0">
                <a:effectLst/>
                <a:latin typeface="Arial" panose="020B0604020202020204" pitchFamily="34" charset="0"/>
                <a:ea typeface="Calibri" panose="020F0502020204030204" pitchFamily="34" charset="0"/>
              </a:rPr>
              <a:t>Has set out the roadmap to elimination, including specific actions and targets for key partners and will monitor progress </a:t>
            </a:r>
          </a:p>
          <a:p>
            <a:endParaRPr lang="en-GB" dirty="0">
              <a:effectLst/>
              <a:latin typeface="Arial" panose="020B0604020202020204" pitchFamily="34" charset="0"/>
              <a:ea typeface="Calibri" panose="020F0502020204030204" pitchFamily="34" charset="0"/>
            </a:endParaRPr>
          </a:p>
          <a:p>
            <a:r>
              <a:rPr lang="en-GB" dirty="0">
                <a:effectLst/>
                <a:latin typeface="Arial" panose="020B0604020202020204" pitchFamily="34" charset="0"/>
                <a:ea typeface="Calibri" panose="020F0502020204030204" pitchFamily="34" charset="0"/>
              </a:rPr>
              <a:t>Chaired by the Welsh Government, membership includes Public Health Wales, clinical services within NHS Wales, specialist Substance Misuse Services and third sector organisations </a:t>
            </a:r>
          </a:p>
          <a:p>
            <a:endParaRPr lang="en-GB" dirty="0">
              <a:effectLst/>
              <a:latin typeface="Arial" panose="020B0604020202020204" pitchFamily="34" charset="0"/>
              <a:ea typeface="Calibri" panose="020F0502020204030204" pitchFamily="34" charset="0"/>
            </a:endParaRPr>
          </a:p>
          <a:p>
            <a:r>
              <a:rPr lang="en-GB" dirty="0">
                <a:effectLst/>
                <a:latin typeface="Arial" panose="020B0604020202020204" pitchFamily="34" charset="0"/>
                <a:ea typeface="Calibri" panose="020F0502020204030204" pitchFamily="34" charset="0"/>
              </a:rPr>
              <a:t>Reports to the Chief Medical Officer and the Minister for Health and Social Services</a:t>
            </a:r>
            <a:endParaRPr lang="en-GB" dirty="0">
              <a:effectLst/>
              <a:latin typeface="Calibri" panose="020F0502020204030204" pitchFamily="34" charset="0"/>
              <a:ea typeface="Calibri" panose="020F0502020204030204" pitchFamily="34" charset="0"/>
            </a:endParaRPr>
          </a:p>
          <a:p>
            <a:endParaRPr lang="en-GB" sz="1800" dirty="0">
              <a:effectLst/>
              <a:latin typeface="Calibri" panose="020F0502020204030204" pitchFamily="34" charset="0"/>
              <a:ea typeface="Calibri" panose="020F0502020204030204" pitchFamily="34" charset="0"/>
            </a:endParaRPr>
          </a:p>
          <a:p>
            <a:endParaRPr lang="en-GB" dirty="0"/>
          </a:p>
        </p:txBody>
      </p:sp>
      <p:sp>
        <p:nvSpPr>
          <p:cNvPr id="4" name="Title 1">
            <a:extLst>
              <a:ext uri="{FF2B5EF4-FFF2-40B4-BE49-F238E27FC236}">
                <a16:creationId xmlns:a16="http://schemas.microsoft.com/office/drawing/2014/main" id="{1166BDB5-4BE5-4D09-0EAA-8602735431C9}"/>
              </a:ext>
            </a:extLst>
          </p:cNvPr>
          <p:cNvSpPr>
            <a:spLocks noGrp="1"/>
          </p:cNvSpPr>
          <p:nvPr>
            <p:ph type="ctrTitle"/>
          </p:nvPr>
        </p:nvSpPr>
        <p:spPr>
          <a:xfrm>
            <a:off x="1181100" y="833037"/>
            <a:ext cx="9144000" cy="1086803"/>
          </a:xfrm>
        </p:spPr>
        <p:txBody>
          <a:bodyPr>
            <a:noAutofit/>
          </a:bodyPr>
          <a:lstStyle/>
          <a:p>
            <a:r>
              <a:rPr lang="en-GB" dirty="0"/>
              <a:t>Hepatitis B &amp; C Elimination Programme Oversight Group</a:t>
            </a:r>
          </a:p>
        </p:txBody>
      </p:sp>
    </p:spTree>
    <p:extLst>
      <p:ext uri="{BB962C8B-B14F-4D97-AF65-F5344CB8AC3E}">
        <p14:creationId xmlns:p14="http://schemas.microsoft.com/office/powerpoint/2010/main" val="766482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FC9AE474-95BB-3404-0576-CABEFFC35338}"/>
              </a:ext>
            </a:extLst>
          </p:cNvPr>
          <p:cNvSpPr>
            <a:spLocks noGrp="1"/>
          </p:cNvSpPr>
          <p:nvPr>
            <p:ph type="subTitle" idx="1"/>
          </p:nvPr>
        </p:nvSpPr>
        <p:spPr>
          <a:xfrm>
            <a:off x="1524000" y="2305050"/>
            <a:ext cx="9144000" cy="3952875"/>
          </a:xfrm>
        </p:spPr>
        <p:txBody>
          <a:bodyPr>
            <a:normAutofit/>
          </a:bodyPr>
          <a:lstStyle/>
          <a:p>
            <a:r>
              <a:rPr lang="en-GB" dirty="0">
                <a:effectLst/>
                <a:latin typeface="Arial" panose="020B0604020202020204" pitchFamily="34" charset="0"/>
                <a:ea typeface="Calibri" panose="020F0502020204030204" pitchFamily="34" charset="0"/>
              </a:rPr>
              <a:t>The first meeting of the Oversight Group agreed a new Welsh Health Circular outlining the initial steps on our roadmap to achieving elimination in Wales  </a:t>
            </a:r>
          </a:p>
          <a:p>
            <a:r>
              <a:rPr lang="en-GB" dirty="0">
                <a:effectLst/>
                <a:latin typeface="Arial" panose="020B0604020202020204" pitchFamily="34" charset="0"/>
                <a:ea typeface="Calibri" panose="020F0502020204030204" pitchFamily="34" charset="0"/>
              </a:rPr>
              <a:t>Welsh Health Circular was published in January 2023 and was  supported by a written ministerial statement</a:t>
            </a:r>
          </a:p>
          <a:p>
            <a:endParaRPr lang="en-GB" sz="1800" dirty="0">
              <a:effectLst/>
              <a:latin typeface="Calibri" panose="020F0502020204030204" pitchFamily="34" charset="0"/>
              <a:ea typeface="Calibri" panose="020F0502020204030204" pitchFamily="34" charset="0"/>
            </a:endParaRPr>
          </a:p>
          <a:p>
            <a:r>
              <a:rPr lang="en-GB" sz="1800" dirty="0">
                <a:hlinkClick r:id="rId3">
                  <a:extLst>
                    <a:ext uri="{A12FA001-AC4F-418D-AE19-62706E023703}">
                      <ahyp:hlinkClr xmlns:ahyp="http://schemas.microsoft.com/office/drawing/2018/hyperlinkcolor" val="tx"/>
                    </a:ext>
                  </a:extLst>
                </a:hlinkClick>
              </a:rPr>
              <a:t>Eliminating hepatitis (B and C) as a public health threat: actions for 2022 to 2023 and 2023 to 2024 (WHC/2023/001) | GOV.WALES</a:t>
            </a:r>
            <a:endParaRPr lang="en-GB" sz="1800" dirty="0"/>
          </a:p>
          <a:p>
            <a:r>
              <a:rPr lang="en-GB" sz="1800" dirty="0">
                <a:hlinkClick r:id="rId4">
                  <a:extLst>
                    <a:ext uri="{A12FA001-AC4F-418D-AE19-62706E023703}">
                      <ahyp:hlinkClr xmlns:ahyp="http://schemas.microsoft.com/office/drawing/2018/hyperlinkcolor" val="tx"/>
                    </a:ext>
                  </a:extLst>
                </a:hlinkClick>
              </a:rPr>
              <a:t>Written Statement: Eliminating hepatitis B and C as a public health threat (3 February 2023) | GOV.WALES</a:t>
            </a:r>
            <a:endParaRPr lang="en-GB" sz="2400" i="1" dirty="0">
              <a:effectLst/>
              <a:latin typeface="Arial" panose="020B0604020202020204" pitchFamily="34" charset="0"/>
              <a:ea typeface="Calibri" panose="020F0502020204030204" pitchFamily="34" charset="0"/>
            </a:endParaRPr>
          </a:p>
          <a:p>
            <a:endParaRPr lang="en-GB" sz="1800" dirty="0">
              <a:effectLst/>
              <a:latin typeface="Calibri" panose="020F0502020204030204" pitchFamily="34" charset="0"/>
              <a:ea typeface="Calibri" panose="020F0502020204030204" pitchFamily="34" charset="0"/>
            </a:endParaRPr>
          </a:p>
          <a:p>
            <a:endParaRPr lang="en-GB" dirty="0"/>
          </a:p>
        </p:txBody>
      </p:sp>
      <p:sp>
        <p:nvSpPr>
          <p:cNvPr id="5" name="Title 1">
            <a:extLst>
              <a:ext uri="{FF2B5EF4-FFF2-40B4-BE49-F238E27FC236}">
                <a16:creationId xmlns:a16="http://schemas.microsoft.com/office/drawing/2014/main" id="{734B0EE2-1D66-D298-CE3B-7DB9AAB029D6}"/>
              </a:ext>
            </a:extLst>
          </p:cNvPr>
          <p:cNvSpPr>
            <a:spLocks noGrp="1"/>
          </p:cNvSpPr>
          <p:nvPr>
            <p:ph type="ctrTitle"/>
          </p:nvPr>
        </p:nvSpPr>
        <p:spPr>
          <a:xfrm>
            <a:off x="1333500" y="775887"/>
            <a:ext cx="9144000" cy="1086803"/>
          </a:xfrm>
        </p:spPr>
        <p:txBody>
          <a:bodyPr>
            <a:normAutofit fontScale="90000"/>
          </a:bodyPr>
          <a:lstStyle/>
          <a:p>
            <a:br>
              <a:rPr lang="en-GB" b="1" i="0" dirty="0">
                <a:solidFill>
                  <a:srgbClr val="1F1F1F"/>
                </a:solidFill>
                <a:effectLst/>
                <a:latin typeface="Arial" panose="020B0604020202020204" pitchFamily="34" charset="0"/>
              </a:rPr>
            </a:br>
            <a:r>
              <a:rPr lang="en-GB" sz="5300" i="0" dirty="0">
                <a:effectLst/>
                <a:latin typeface="Arial" panose="020B0604020202020204" pitchFamily="34" charset="0"/>
              </a:rPr>
              <a:t>Welsh Health Circular (WHC/2023/001)</a:t>
            </a:r>
            <a:endParaRPr lang="en-GB" sz="5300" dirty="0"/>
          </a:p>
        </p:txBody>
      </p:sp>
    </p:spTree>
    <p:extLst>
      <p:ext uri="{BB962C8B-B14F-4D97-AF65-F5344CB8AC3E}">
        <p14:creationId xmlns:p14="http://schemas.microsoft.com/office/powerpoint/2010/main" val="3980270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7962F-7C58-6122-EE82-E4596A3510FD}"/>
              </a:ext>
            </a:extLst>
          </p:cNvPr>
          <p:cNvSpPr>
            <a:spLocks noGrp="1"/>
          </p:cNvSpPr>
          <p:nvPr>
            <p:ph type="ctrTitle"/>
          </p:nvPr>
        </p:nvSpPr>
        <p:spPr>
          <a:xfrm>
            <a:off x="1422400" y="210761"/>
            <a:ext cx="9144000" cy="1086803"/>
          </a:xfrm>
        </p:spPr>
        <p:txBody>
          <a:bodyPr>
            <a:normAutofit fontScale="90000"/>
          </a:bodyPr>
          <a:lstStyle/>
          <a:p>
            <a:r>
              <a:rPr lang="en-GB" dirty="0"/>
              <a:t>Action 1 – Develop Joint Recovery Plans</a:t>
            </a:r>
          </a:p>
        </p:txBody>
      </p:sp>
      <p:sp>
        <p:nvSpPr>
          <p:cNvPr id="3" name="Subtitle 2">
            <a:extLst>
              <a:ext uri="{FF2B5EF4-FFF2-40B4-BE49-F238E27FC236}">
                <a16:creationId xmlns:a16="http://schemas.microsoft.com/office/drawing/2014/main" id="{D38BDD68-4BB0-675D-9CCA-F2BC6E3DE727}"/>
              </a:ext>
            </a:extLst>
          </p:cNvPr>
          <p:cNvSpPr>
            <a:spLocks noGrp="1"/>
          </p:cNvSpPr>
          <p:nvPr>
            <p:ph type="subTitle" idx="1"/>
          </p:nvPr>
        </p:nvSpPr>
        <p:spPr>
          <a:xfrm>
            <a:off x="722745" y="1463819"/>
            <a:ext cx="10979728" cy="4946216"/>
          </a:xfrm>
        </p:spPr>
        <p:txBody>
          <a:bodyPr>
            <a:normAutofit fontScale="25000" lnSpcReduction="20000"/>
          </a:bodyPr>
          <a:lstStyle/>
          <a:p>
            <a:pPr>
              <a:lnSpc>
                <a:spcPct val="70000"/>
              </a:lnSpc>
              <a:spcAft>
                <a:spcPts val="1000"/>
              </a:spcAft>
            </a:pPr>
            <a:r>
              <a:rPr lang="en-GB" sz="7200" dirty="0"/>
              <a:t>Health boards must lead the development of </a:t>
            </a:r>
            <a:r>
              <a:rPr lang="en-GB" sz="7200" b="1" dirty="0"/>
              <a:t>Joint Recovery Plans, </a:t>
            </a:r>
            <a:r>
              <a:rPr lang="en-GB" sz="7200" dirty="0"/>
              <a:t>working with the Area Planning </a:t>
            </a:r>
          </a:p>
          <a:p>
            <a:pPr>
              <a:lnSpc>
                <a:spcPct val="70000"/>
              </a:lnSpc>
              <a:spcAft>
                <a:spcPts val="1000"/>
              </a:spcAft>
            </a:pPr>
            <a:r>
              <a:rPr lang="en-GB" sz="7200" dirty="0"/>
              <a:t>Boards and Public Health Wales</a:t>
            </a:r>
          </a:p>
          <a:p>
            <a:pPr>
              <a:lnSpc>
                <a:spcPct val="70000"/>
              </a:lnSpc>
              <a:spcAft>
                <a:spcPts val="1000"/>
              </a:spcAft>
            </a:pPr>
            <a:r>
              <a:rPr lang="en-GB" sz="7200" b="1" dirty="0"/>
              <a:t>Outline plans to be submitted by 31 March 2023 and finalised plans by 30 June 2023</a:t>
            </a:r>
          </a:p>
          <a:p>
            <a:pPr algn="l">
              <a:lnSpc>
                <a:spcPct val="70000"/>
              </a:lnSpc>
              <a:spcAft>
                <a:spcPts val="1000"/>
              </a:spcAft>
            </a:pPr>
            <a:r>
              <a:rPr lang="en-GB" sz="7200" dirty="0"/>
              <a:t>Recovery plans must cover the following actions;</a:t>
            </a:r>
          </a:p>
          <a:p>
            <a:pPr marL="432000" algn="l">
              <a:lnSpc>
                <a:spcPct val="107000"/>
              </a:lnSpc>
              <a:spcBef>
                <a:spcPts val="600"/>
              </a:spcBef>
              <a:spcAft>
                <a:spcPts val="600"/>
              </a:spcAft>
            </a:pPr>
            <a:r>
              <a:rPr lang="en-GB" sz="5600" dirty="0">
                <a:effectLst/>
                <a:ea typeface="Calibri" panose="020F0502020204030204" pitchFamily="34" charset="0"/>
              </a:rPr>
              <a:t>A named corporate lead in the health board</a:t>
            </a:r>
          </a:p>
          <a:p>
            <a:pPr marL="432000" algn="l">
              <a:lnSpc>
                <a:spcPct val="107000"/>
              </a:lnSpc>
              <a:spcBef>
                <a:spcPts val="600"/>
              </a:spcBef>
              <a:spcAft>
                <a:spcPts val="600"/>
              </a:spcAft>
            </a:pPr>
            <a:r>
              <a:rPr lang="en-GB" sz="5600" dirty="0">
                <a:effectLst/>
                <a:ea typeface="Calibri" panose="020F0502020204030204" pitchFamily="34" charset="0"/>
              </a:rPr>
              <a:t>A list of posts which are resourced to deliver elimination and provide evidence of new or planned investment </a:t>
            </a:r>
          </a:p>
          <a:p>
            <a:pPr marL="432000" algn="l">
              <a:lnSpc>
                <a:spcPct val="107000"/>
              </a:lnSpc>
              <a:spcBef>
                <a:spcPts val="600"/>
              </a:spcBef>
              <a:spcAft>
                <a:spcPts val="600"/>
              </a:spcAft>
            </a:pPr>
            <a:r>
              <a:rPr lang="en-GB" sz="5600" dirty="0">
                <a:effectLst/>
                <a:ea typeface="Calibri" panose="020F0502020204030204" pitchFamily="34" charset="0"/>
              </a:rPr>
              <a:t>Actions to improve access to Needle and Syringe Programmes</a:t>
            </a:r>
          </a:p>
          <a:p>
            <a:pPr marL="432000" algn="l">
              <a:lnSpc>
                <a:spcPct val="107000"/>
              </a:lnSpc>
              <a:spcBef>
                <a:spcPts val="600"/>
              </a:spcBef>
              <a:spcAft>
                <a:spcPts val="600"/>
              </a:spcAft>
            </a:pPr>
            <a:r>
              <a:rPr lang="en-GB" sz="5600" dirty="0">
                <a:effectLst/>
                <a:ea typeface="Calibri" panose="020F0502020204030204" pitchFamily="34" charset="0"/>
              </a:rPr>
              <a:t>Actions to improve outreach services including peer support services </a:t>
            </a:r>
          </a:p>
          <a:p>
            <a:pPr marL="432000" algn="l">
              <a:lnSpc>
                <a:spcPct val="107000"/>
              </a:lnSpc>
              <a:spcBef>
                <a:spcPts val="600"/>
              </a:spcBef>
              <a:spcAft>
                <a:spcPts val="600"/>
              </a:spcAft>
            </a:pPr>
            <a:r>
              <a:rPr lang="en-GB" sz="5600" dirty="0">
                <a:effectLst/>
                <a:ea typeface="Calibri" panose="020F0502020204030204" pitchFamily="34" charset="0"/>
              </a:rPr>
              <a:t>Actions to improve testing in pharmacies, substance misuse services and prisons </a:t>
            </a:r>
          </a:p>
          <a:p>
            <a:pPr marL="432000" algn="l">
              <a:lnSpc>
                <a:spcPct val="107000"/>
              </a:lnSpc>
              <a:spcBef>
                <a:spcPts val="600"/>
              </a:spcBef>
              <a:spcAft>
                <a:spcPts val="600"/>
              </a:spcAft>
            </a:pPr>
            <a:r>
              <a:rPr lang="en-GB" sz="5600" dirty="0">
                <a:effectLst/>
                <a:ea typeface="Calibri" panose="020F0502020204030204" pitchFamily="34" charset="0"/>
              </a:rPr>
              <a:t>Actions to ensure those referred for treatment are seen in an appropriate time frame and receive treatment in a setting suitable to their needs</a:t>
            </a:r>
          </a:p>
          <a:p>
            <a:pPr marL="432000" algn="l">
              <a:lnSpc>
                <a:spcPct val="107000"/>
              </a:lnSpc>
              <a:spcBef>
                <a:spcPts val="600"/>
              </a:spcBef>
              <a:spcAft>
                <a:spcPts val="600"/>
              </a:spcAft>
            </a:pPr>
            <a:r>
              <a:rPr lang="en-GB" sz="5600" dirty="0">
                <a:effectLst/>
                <a:ea typeface="Calibri" panose="020F0502020204030204" pitchFamily="34" charset="0"/>
              </a:rPr>
              <a:t>Acknowledgement that the hepatitis C treatment targets set for 2023-24 are minimum targets to be exceeded wherever possible </a:t>
            </a:r>
          </a:p>
          <a:p>
            <a:pPr marL="432000" algn="l">
              <a:lnSpc>
                <a:spcPct val="107000"/>
              </a:lnSpc>
              <a:spcBef>
                <a:spcPts val="600"/>
              </a:spcBef>
              <a:spcAft>
                <a:spcPts val="600"/>
              </a:spcAft>
            </a:pPr>
            <a:r>
              <a:rPr lang="en-GB" sz="5600" dirty="0">
                <a:effectLst/>
                <a:ea typeface="Calibri" panose="020F0502020204030204" pitchFamily="34" charset="0"/>
              </a:rPr>
              <a:t>Assurance on resource to support the national re-engagement programme </a:t>
            </a:r>
          </a:p>
          <a:p>
            <a:pPr marL="432000" algn="l">
              <a:lnSpc>
                <a:spcPct val="107000"/>
              </a:lnSpc>
              <a:spcBef>
                <a:spcPts val="600"/>
              </a:spcBef>
              <a:spcAft>
                <a:spcPts val="600"/>
              </a:spcAft>
            </a:pPr>
            <a:r>
              <a:rPr lang="en-GB" sz="5600" dirty="0">
                <a:effectLst/>
                <a:ea typeface="Calibri" panose="020F0502020204030204" pitchFamily="34" charset="0"/>
              </a:rPr>
              <a:t>Assurance that the e-form will be used for data recording</a:t>
            </a:r>
          </a:p>
          <a:p>
            <a:endParaRPr lang="en-GB" dirty="0"/>
          </a:p>
        </p:txBody>
      </p:sp>
    </p:spTree>
    <p:extLst>
      <p:ext uri="{BB962C8B-B14F-4D97-AF65-F5344CB8AC3E}">
        <p14:creationId xmlns:p14="http://schemas.microsoft.com/office/powerpoint/2010/main" val="4170462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FE887-9C94-C755-AAC8-2BC1784AED98}"/>
              </a:ext>
            </a:extLst>
          </p:cNvPr>
          <p:cNvSpPr>
            <a:spLocks noGrp="1"/>
          </p:cNvSpPr>
          <p:nvPr>
            <p:ph type="ctrTitle"/>
          </p:nvPr>
        </p:nvSpPr>
        <p:spPr>
          <a:xfrm>
            <a:off x="1038225" y="1165859"/>
            <a:ext cx="9144000" cy="1086803"/>
          </a:xfrm>
        </p:spPr>
        <p:txBody>
          <a:bodyPr>
            <a:noAutofit/>
          </a:bodyPr>
          <a:lstStyle/>
          <a:p>
            <a:r>
              <a:rPr lang="en-GB" dirty="0"/>
              <a:t>Action 2 – Provide sufficient funding to meet elimination targets</a:t>
            </a:r>
          </a:p>
        </p:txBody>
      </p:sp>
      <p:sp>
        <p:nvSpPr>
          <p:cNvPr id="3" name="Subtitle 2">
            <a:extLst>
              <a:ext uri="{FF2B5EF4-FFF2-40B4-BE49-F238E27FC236}">
                <a16:creationId xmlns:a16="http://schemas.microsoft.com/office/drawing/2014/main" id="{A16432B3-C203-A4C0-5904-AC2984E4C56E}"/>
              </a:ext>
            </a:extLst>
          </p:cNvPr>
          <p:cNvSpPr>
            <a:spLocks noGrp="1"/>
          </p:cNvSpPr>
          <p:nvPr>
            <p:ph type="subTitle" idx="1"/>
          </p:nvPr>
        </p:nvSpPr>
        <p:spPr>
          <a:xfrm>
            <a:off x="1524000" y="2952750"/>
            <a:ext cx="9144000" cy="2305050"/>
          </a:xfrm>
        </p:spPr>
        <p:txBody>
          <a:bodyPr>
            <a:normAutofit fontScale="92500" lnSpcReduction="10000"/>
          </a:bodyPr>
          <a:lstStyle/>
          <a:p>
            <a:r>
              <a:rPr lang="en-GB" dirty="0"/>
              <a:t>Welsh Government will seek to secure ongoing funding for </a:t>
            </a:r>
            <a:r>
              <a:rPr lang="en-GB" b="1" dirty="0"/>
              <a:t>key national coordination posts </a:t>
            </a:r>
            <a:r>
              <a:rPr lang="en-GB" dirty="0"/>
              <a:t>to assist and enable key delivery partners to deliver against the elimination agenda. </a:t>
            </a:r>
          </a:p>
          <a:p>
            <a:endParaRPr lang="en-GB" dirty="0"/>
          </a:p>
          <a:p>
            <a:r>
              <a:rPr lang="en-GB" dirty="0"/>
              <a:t>Health boards, Area Planning Boards and Public Health Wales must provide </a:t>
            </a:r>
            <a:r>
              <a:rPr lang="en-GB" b="1" dirty="0"/>
              <a:t>evidence of new investment in services </a:t>
            </a:r>
            <a:r>
              <a:rPr lang="en-GB" dirty="0"/>
              <a:t>to support the elimination agenda.</a:t>
            </a:r>
          </a:p>
        </p:txBody>
      </p:sp>
    </p:spTree>
    <p:extLst>
      <p:ext uri="{BB962C8B-B14F-4D97-AF65-F5344CB8AC3E}">
        <p14:creationId xmlns:p14="http://schemas.microsoft.com/office/powerpoint/2010/main" val="346244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9C1FA-2BA9-F2AA-AEB6-9B02FD302AC7}"/>
              </a:ext>
            </a:extLst>
          </p:cNvPr>
          <p:cNvSpPr>
            <a:spLocks noGrp="1"/>
          </p:cNvSpPr>
          <p:nvPr>
            <p:ph type="ctrTitle"/>
          </p:nvPr>
        </p:nvSpPr>
        <p:spPr>
          <a:xfrm>
            <a:off x="1257300" y="1175384"/>
            <a:ext cx="9144000" cy="1086803"/>
          </a:xfrm>
        </p:spPr>
        <p:txBody>
          <a:bodyPr>
            <a:noAutofit/>
          </a:bodyPr>
          <a:lstStyle/>
          <a:p>
            <a:r>
              <a:rPr lang="en-GB" dirty="0"/>
              <a:t>Action 6 - Improve testing in Community Pharmacies</a:t>
            </a:r>
          </a:p>
        </p:txBody>
      </p:sp>
      <p:sp>
        <p:nvSpPr>
          <p:cNvPr id="3" name="Subtitle 2">
            <a:extLst>
              <a:ext uri="{FF2B5EF4-FFF2-40B4-BE49-F238E27FC236}">
                <a16:creationId xmlns:a16="http://schemas.microsoft.com/office/drawing/2014/main" id="{C4B75385-BEA8-9E61-F999-83C57CB6E40A}"/>
              </a:ext>
            </a:extLst>
          </p:cNvPr>
          <p:cNvSpPr>
            <a:spLocks noGrp="1"/>
          </p:cNvSpPr>
          <p:nvPr>
            <p:ph type="subTitle" idx="1"/>
          </p:nvPr>
        </p:nvSpPr>
        <p:spPr>
          <a:xfrm>
            <a:off x="1524000" y="2940052"/>
            <a:ext cx="9144000" cy="1655762"/>
          </a:xfrm>
        </p:spPr>
        <p:txBody>
          <a:bodyPr>
            <a:noAutofit/>
          </a:bodyPr>
          <a:lstStyle/>
          <a:p>
            <a:r>
              <a:rPr lang="en-GB" dirty="0"/>
              <a:t>Rolling out testing is community pharmacies has been a real challenge and we need to change this</a:t>
            </a:r>
          </a:p>
          <a:p>
            <a:endParaRPr lang="en-GB" dirty="0"/>
          </a:p>
          <a:p>
            <a:r>
              <a:rPr lang="en-GB" b="1" dirty="0"/>
              <a:t>Health boards must ensure point-of-care tests are available in at least 100 community pharmacies by April 2024 </a:t>
            </a:r>
          </a:p>
        </p:txBody>
      </p:sp>
    </p:spTree>
    <p:extLst>
      <p:ext uri="{BB962C8B-B14F-4D97-AF65-F5344CB8AC3E}">
        <p14:creationId xmlns:p14="http://schemas.microsoft.com/office/powerpoint/2010/main" val="40158342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2.xml><?xml version="1.0" encoding="utf-8"?>
<metadata xmlns="http://www.objective.com/ecm/document/metadata/FF3C5B18883D4E21973B57C2EEED7FD1" version="1.0.0">
  <systemFields>
    <field name="Objective-Id">
      <value order="0">A36900274</value>
    </field>
    <field name="Objective-Title">
      <value order="0">43602_16.9_1920x1080_external ppt template</value>
    </field>
    <field name="Objective-Description">
      <value order="0"/>
    </field>
    <field name="Objective-CreationStamp">
      <value order="0">2021-10-05T11:29:24Z</value>
    </field>
    <field name="Objective-IsApproved">
      <value order="0">false</value>
    </field>
    <field name="Objective-IsPublished">
      <value order="0">true</value>
    </field>
    <field name="Objective-DatePublished">
      <value order="0">2021-10-11T17:58:10Z</value>
    </field>
    <field name="Objective-ModificationStamp">
      <value order="0">2021-10-11T17:58:10Z</value>
    </field>
    <field name="Objective-Owner">
      <value order="0">O'Leary, Paul (COOG - Communications)</value>
    </field>
    <field name="Objective-Path">
      <value order="0">Objective Global Folder:#Business File Plan:WG Organisational Groups:NEW - Post April 2022 - Chief Operating Officer:Chief Operating Officer (COO) - Communications:1 - Save:Publicity:Central Design Team:Operational Planning:Operational Planning - 2021-2023 - Design Team:External Powerpoint template</value>
    </field>
    <field name="Objective-Parent">
      <value order="0">External Powerpoint template</value>
    </field>
    <field name="Objective-State">
      <value order="0">Published</value>
    </field>
    <field name="Objective-VersionId">
      <value order="0">vA72088048</value>
    </field>
    <field name="Objective-Version">
      <value order="0">2.0</value>
    </field>
    <field name="Objective-VersionNumber">
      <value order="0">3</value>
    </field>
    <field name="Objective-VersionComment">
      <value order="0"/>
    </field>
    <field name="Objective-FileNumber">
      <value order="0">qA1472490</value>
    </field>
    <field name="Objective-Classification">
      <value order="0">Official</value>
    </field>
    <field name="Objective-Caveats">
      <value order="0"/>
    </field>
  </systemFields>
  <catalogues>
    <catalogue name="Document Type Catalogue" type="type" ori="id:cA14">
      <field name="Objective-Date Acquired">
        <value order="0">2021-10-11T00:00:00Z</value>
      </field>
      <field name="Objective-Official Translation">
        <value order="0"/>
      </field>
      <field name="Objective-Connect Creator">
        <value order="0"/>
      </field>
    </catalogue>
  </catalogues>
</metadat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817C2F-345E-49CB-A7C1-E029ED46D097}">
  <ds:schemaRef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ba82f89e-a2ce-4987-8cb0-5d6246218c12"/>
    <ds:schemaRef ds:uri="http://schemas.microsoft.com/office/2006/metadata/properties"/>
    <ds:schemaRef ds:uri="http://purl.org/dc/elements/1.1/"/>
    <ds:schemaRef ds:uri="http://schemas.microsoft.com/sharepoint/v3"/>
    <ds:schemaRef ds:uri="http://www.w3.org/XML/1998/namespace"/>
    <ds:schemaRef ds:uri="http://purl.org/dc/dcmitype/"/>
  </ds:schemaRefs>
</ds:datastoreItem>
</file>

<file path=customXml/itemProps2.xml><?xml version="1.0" encoding="utf-8"?>
<ds:datastoreItem xmlns:ds="http://schemas.openxmlformats.org/officeDocument/2006/customXml" ds:itemID="{5745109E-2DDF-40CB-AC2B-FF9B10C90820}">
  <ds:schemaRefs>
    <ds:schemaRef ds:uri="http://www.objective.com/ecm/document/metadata/FF3C5B18883D4E21973B57C2EEED7FD1"/>
  </ds:schemaRefs>
</ds:datastoreItem>
</file>

<file path=customXml/itemProps3.xml><?xml version="1.0" encoding="utf-8"?>
<ds:datastoreItem xmlns:ds="http://schemas.openxmlformats.org/officeDocument/2006/customXml" ds:itemID="{F5CB9400-F5D5-41FC-AA9A-B0F17EFF388A}">
  <ds:schemaRefs>
    <ds:schemaRef ds:uri="http://schemas.microsoft.com/sharepoint/v3/contenttype/forms"/>
  </ds:schemaRefs>
</ds:datastoreItem>
</file>

<file path=customXml/itemProps4.xml><?xml version="1.0" encoding="utf-8"?>
<ds:datastoreItem xmlns:ds="http://schemas.openxmlformats.org/officeDocument/2006/customXml" ds:itemID="{2185E0F7-202E-4718-A9F0-CDC9F2E306EE}"/>
</file>

<file path=docProps/app.xml><?xml version="1.0" encoding="utf-8"?>
<Properties xmlns="http://schemas.openxmlformats.org/officeDocument/2006/extended-properties" xmlns:vt="http://schemas.openxmlformats.org/officeDocument/2006/docPropsVTypes">
  <TotalTime>1049</TotalTime>
  <Words>1775</Words>
  <Application>Microsoft Office PowerPoint</Application>
  <PresentationFormat>Widescreen</PresentationFormat>
  <Paragraphs>96</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Reinvigorating the drive to eliminate Hepatitis B &amp; C in Wales March 2023</vt:lpstr>
      <vt:lpstr>Our Commitment</vt:lpstr>
      <vt:lpstr>Challenges</vt:lpstr>
      <vt:lpstr>Challenges</vt:lpstr>
      <vt:lpstr>Hepatitis B &amp; C Elimination Programme Oversight Group</vt:lpstr>
      <vt:lpstr> Welsh Health Circular (WHC/2023/001)</vt:lpstr>
      <vt:lpstr>Action 1 – Develop Joint Recovery Plans</vt:lpstr>
      <vt:lpstr>Action 2 – Provide sufficient funding to meet elimination targets</vt:lpstr>
      <vt:lpstr>Action 6 - Improve testing in Community Pharmacies</vt:lpstr>
      <vt:lpstr>Action 7 - Improve testing in substance misuse services</vt:lpstr>
      <vt:lpstr>Action 9 – Improve testing and treatment in Prisons</vt:lpstr>
      <vt:lpstr>Action 11 – Increase number of patients successfully treated for hepatitis C</vt:lpstr>
      <vt:lpstr>Questions/Observations</vt:lpstr>
    </vt:vector>
  </TitlesOfParts>
  <Company>Welsh Government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O'Leary, Paul (OFM - Communications)</dc:creator>
  <cp:lastModifiedBy>Morgan, Liam (HSS - Health Protection - Policy and Priority Programmes)</cp:lastModifiedBy>
  <cp:revision>30</cp:revision>
  <dcterms:created xsi:type="dcterms:W3CDTF">2021-10-01T09:00:13Z</dcterms:created>
  <dcterms:modified xsi:type="dcterms:W3CDTF">2023-03-29T10:27:35Z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y fmtid="{D5CDD505-2E9C-101B-9397-08002B2CF9AE}" pid="3" name="Objective-Id">
    <vt:lpwstr>A36900274</vt:lpwstr>
  </property>
  <property fmtid="{D5CDD505-2E9C-101B-9397-08002B2CF9AE}" pid="4" name="Objective-Title">
    <vt:lpwstr>43602_16.9_1920x1080_external ppt template</vt:lpwstr>
  </property>
  <property fmtid="{D5CDD505-2E9C-101B-9397-08002B2CF9AE}" pid="5" name="Objective-Description">
    <vt:lpwstr/>
  </property>
  <property fmtid="{D5CDD505-2E9C-101B-9397-08002B2CF9AE}" pid="6" name="Objective-CreationStamp">
    <vt:filetime>2021-10-05T11:29:24Z</vt:filetime>
  </property>
  <property fmtid="{D5CDD505-2E9C-101B-9397-08002B2CF9AE}" pid="7" name="Objective-IsApproved">
    <vt:bool>false</vt:bool>
  </property>
  <property fmtid="{D5CDD505-2E9C-101B-9397-08002B2CF9AE}" pid="8" name="Objective-IsPublished">
    <vt:bool>true</vt:bool>
  </property>
  <property fmtid="{D5CDD505-2E9C-101B-9397-08002B2CF9AE}" pid="9" name="Objective-DatePublished">
    <vt:filetime>2021-10-11T17:58:10Z</vt:filetime>
  </property>
  <property fmtid="{D5CDD505-2E9C-101B-9397-08002B2CF9AE}" pid="10" name="Objective-ModificationStamp">
    <vt:filetime>2021-10-11T17:58:10Z</vt:filetime>
  </property>
  <property fmtid="{D5CDD505-2E9C-101B-9397-08002B2CF9AE}" pid="11" name="Objective-Owner">
    <vt:lpwstr>O'Leary, Paul (COOG - Communications)</vt:lpwstr>
  </property>
  <property fmtid="{D5CDD505-2E9C-101B-9397-08002B2CF9AE}" pid="12" name="Objective-Path">
    <vt:lpwstr>Objective Global Folder:#Business File Plan:WG Organisational Groups:NEW - Post April 2022 - Chief Operating Officer:Chief Operating Officer (COO) - Communications:1 - Save:Publicity:Central Design Team:Operational Planning:Operational Planning - 2021-2023 - Design Team:External Powerpoint template</vt:lpwstr>
  </property>
  <property fmtid="{D5CDD505-2E9C-101B-9397-08002B2CF9AE}" pid="13" name="Objective-Parent">
    <vt:lpwstr>External Powerpoint template</vt:lpwstr>
  </property>
  <property fmtid="{D5CDD505-2E9C-101B-9397-08002B2CF9AE}" pid="14" name="Objective-State">
    <vt:lpwstr>Published</vt:lpwstr>
  </property>
  <property fmtid="{D5CDD505-2E9C-101B-9397-08002B2CF9AE}" pid="15" name="Objective-VersionId">
    <vt:lpwstr>vA72088048</vt:lpwstr>
  </property>
  <property fmtid="{D5CDD505-2E9C-101B-9397-08002B2CF9AE}" pid="16" name="Objective-Version">
    <vt:lpwstr>2.0</vt:lpwstr>
  </property>
  <property fmtid="{D5CDD505-2E9C-101B-9397-08002B2CF9AE}" pid="17" name="Objective-VersionNumber">
    <vt:r8>3</vt:r8>
  </property>
  <property fmtid="{D5CDD505-2E9C-101B-9397-08002B2CF9AE}" pid="18" name="Objective-VersionComment">
    <vt:lpwstr/>
  </property>
  <property fmtid="{D5CDD505-2E9C-101B-9397-08002B2CF9AE}" pid="19" name="Objective-FileNumber">
    <vt:lpwstr>qA1472490</vt:lpwstr>
  </property>
  <property fmtid="{D5CDD505-2E9C-101B-9397-08002B2CF9AE}" pid="20" name="Objective-Classification">
    <vt:lpwstr>Official</vt:lpwstr>
  </property>
  <property fmtid="{D5CDD505-2E9C-101B-9397-08002B2CF9AE}" pid="21" name="Objective-Caveats">
    <vt:lpwstr/>
  </property>
  <property fmtid="{D5CDD505-2E9C-101B-9397-08002B2CF9AE}" pid="22" name="Objective-Date Acquired">
    <vt:filetime>2021-10-11T00:00:00Z</vt:filetime>
  </property>
  <property fmtid="{D5CDD505-2E9C-101B-9397-08002B2CF9AE}" pid="23" name="Objective-Official Translation">
    <vt:lpwstr/>
  </property>
  <property fmtid="{D5CDD505-2E9C-101B-9397-08002B2CF9AE}" pid="24" name="Objective-Connect Creator">
    <vt:lpwstr/>
  </property>
  <property fmtid="{D5CDD505-2E9C-101B-9397-08002B2CF9AE}" pid="25" name="Objective-Comment">
    <vt:lpwstr/>
  </property>
</Properties>
</file>