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0"/>
  </p:notesMasterIdLst>
  <p:sldIdLst>
    <p:sldId id="256" r:id="rId5"/>
    <p:sldId id="328" r:id="rId6"/>
    <p:sldId id="329" r:id="rId7"/>
    <p:sldId id="342" r:id="rId8"/>
    <p:sldId id="344" r:id="rId9"/>
    <p:sldId id="345" r:id="rId10"/>
    <p:sldId id="347" r:id="rId11"/>
    <p:sldId id="348" r:id="rId12"/>
    <p:sldId id="349" r:id="rId13"/>
    <p:sldId id="350" r:id="rId14"/>
    <p:sldId id="351" r:id="rId15"/>
    <p:sldId id="352" r:id="rId16"/>
    <p:sldId id="353" r:id="rId17"/>
    <p:sldId id="355" r:id="rId18"/>
    <p:sldId id="341" r:id="rId19"/>
    <p:sldId id="330" r:id="rId20"/>
    <p:sldId id="379" r:id="rId21"/>
    <p:sldId id="380" r:id="rId22"/>
    <p:sldId id="331" r:id="rId23"/>
    <p:sldId id="381" r:id="rId24"/>
    <p:sldId id="382" r:id="rId25"/>
    <p:sldId id="376" r:id="rId26"/>
    <p:sldId id="377" r:id="rId27"/>
    <p:sldId id="378" r:id="rId28"/>
    <p:sldId id="332" r:id="rId29"/>
    <p:sldId id="371" r:id="rId30"/>
    <p:sldId id="372" r:id="rId31"/>
    <p:sldId id="373" r:id="rId32"/>
    <p:sldId id="374" r:id="rId33"/>
    <p:sldId id="375" r:id="rId34"/>
    <p:sldId id="333" r:id="rId35"/>
    <p:sldId id="310" r:id="rId36"/>
    <p:sldId id="311" r:id="rId37"/>
    <p:sldId id="294" r:id="rId38"/>
    <p:sldId id="309"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1" autoAdjust="0"/>
    <p:restoredTop sz="93979" autoAdjust="0"/>
  </p:normalViewPr>
  <p:slideViewPr>
    <p:cSldViewPr snapToGrid="0">
      <p:cViewPr varScale="1">
        <p:scale>
          <a:sx n="62" d="100"/>
          <a:sy n="62" d="100"/>
        </p:scale>
        <p:origin x="4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ldersm\Desktop\NLA2016talk\HCV%20figures%20V2%20(1).xlsx"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C:\Users\no123821\AppData\Local\Microsoft\Windows\INetCache\Content.Outlook\0O2E91JW\31914_PHW_PepC_Outcomes%20v0a.xlsx" TargetMode="External"/><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oleObject" Target="file:///C:\Users\no123821\AppData\Local\Microsoft\Windows\INetCache\Content.Outlook\0O2E91JW\31914_PHW_PepC_Outcomes%20v0a.xlsx" TargetMode="External"/><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oleObject" Target="file:///C:\Users\no123821\AppData\Local\Microsoft\Windows\INetCache\Content.Outlook\0O2E91JW\31914_PHW_PepC_Outcomes%20v0a.xlsx" TargetMode="External"/><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oleObject" Target="file:///C:\Users\no123821\AppData\Local\Microsoft\Windows\INetCache\Content.Outlook\0O2E91JW\31914_PHW_PepC_Outcomes%20v0a.xlsx" TargetMode="External"/><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oleObject" Target="file:///C:\Users\no123821\AppData\Local\Microsoft\Windows\INetCache\Content.Outlook\0O2E91JW\31914_PHW_PepC_Outcomes%20v0a.xlsx" TargetMode="External"/><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6.xml"/><Relationship Id="rId1" Type="http://schemas.microsoft.com/office/2011/relationships/chartStyle" Target="style6.xml"/></Relationships>
</file>

<file path=ppt/charts/_rels/chart8.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7817633906872943E-2"/>
          <c:y val="3.1154032854444472E-2"/>
          <c:w val="0.84945853990473408"/>
          <c:h val="0.91258037239809564"/>
        </c:manualLayout>
      </c:layout>
      <c:lineChart>
        <c:grouping val="standard"/>
        <c:varyColors val="0"/>
        <c:ser>
          <c:idx val="0"/>
          <c:order val="0"/>
          <c:tx>
            <c:strRef>
              <c:f>Sheet1!$C$6</c:f>
              <c:strCache>
                <c:ptCount val="1"/>
                <c:pt idx="0">
                  <c:v>HCV primary disease</c:v>
                </c:pt>
              </c:strCache>
            </c:strRef>
          </c:tx>
          <c:cat>
            <c:strRef>
              <c:f>Sheet1!$B$7:$B$14</c:f>
              <c:strCache>
                <c:ptCount val="8"/>
                <c:pt idx="0">
                  <c:v>08/09</c:v>
                </c:pt>
                <c:pt idx="1">
                  <c:v>09/10</c:v>
                </c:pt>
                <c:pt idx="2">
                  <c:v>10/11</c:v>
                </c:pt>
                <c:pt idx="3">
                  <c:v>11/12</c:v>
                </c:pt>
                <c:pt idx="4">
                  <c:v>12/13</c:v>
                </c:pt>
                <c:pt idx="5">
                  <c:v>13/14</c:v>
                </c:pt>
                <c:pt idx="6">
                  <c:v>14/15</c:v>
                </c:pt>
                <c:pt idx="7">
                  <c:v>15/16</c:v>
                </c:pt>
              </c:strCache>
            </c:strRef>
          </c:cat>
          <c:val>
            <c:numRef>
              <c:f>Sheet1!$C$7:$C$14</c:f>
              <c:numCache>
                <c:formatCode>General</c:formatCode>
                <c:ptCount val="8"/>
                <c:pt idx="0">
                  <c:v>149</c:v>
                </c:pt>
                <c:pt idx="1">
                  <c:v>133</c:v>
                </c:pt>
                <c:pt idx="2">
                  <c:v>136</c:v>
                </c:pt>
                <c:pt idx="3">
                  <c:v>139</c:v>
                </c:pt>
                <c:pt idx="4">
                  <c:v>128</c:v>
                </c:pt>
                <c:pt idx="5">
                  <c:v>147</c:v>
                </c:pt>
                <c:pt idx="6">
                  <c:v>130</c:v>
                </c:pt>
                <c:pt idx="7">
                  <c:v>70</c:v>
                </c:pt>
              </c:numCache>
            </c:numRef>
          </c:val>
          <c:smooth val="0"/>
          <c:extLst>
            <c:ext xmlns:c16="http://schemas.microsoft.com/office/drawing/2014/chart" uri="{C3380CC4-5D6E-409C-BE32-E72D297353CC}">
              <c16:uniqueId val="{00000000-BBAB-4368-95EF-9C3CBA7E7C89}"/>
            </c:ext>
          </c:extLst>
        </c:ser>
        <c:ser>
          <c:idx val="1"/>
          <c:order val="1"/>
          <c:tx>
            <c:strRef>
              <c:f>Sheet1!$D$6</c:f>
              <c:strCache>
                <c:ptCount val="1"/>
                <c:pt idx="0">
                  <c:v>HCV secondary disease</c:v>
                </c:pt>
              </c:strCache>
            </c:strRef>
          </c:tx>
          <c:cat>
            <c:strRef>
              <c:f>Sheet1!$B$7:$B$14</c:f>
              <c:strCache>
                <c:ptCount val="8"/>
                <c:pt idx="0">
                  <c:v>08/09</c:v>
                </c:pt>
                <c:pt idx="1">
                  <c:v>09/10</c:v>
                </c:pt>
                <c:pt idx="2">
                  <c:v>10/11</c:v>
                </c:pt>
                <c:pt idx="3">
                  <c:v>11/12</c:v>
                </c:pt>
                <c:pt idx="4">
                  <c:v>12/13</c:v>
                </c:pt>
                <c:pt idx="5">
                  <c:v>13/14</c:v>
                </c:pt>
                <c:pt idx="6">
                  <c:v>14/15</c:v>
                </c:pt>
                <c:pt idx="7">
                  <c:v>15/16</c:v>
                </c:pt>
              </c:strCache>
            </c:strRef>
          </c:cat>
          <c:val>
            <c:numRef>
              <c:f>Sheet1!$D$7:$D$14</c:f>
              <c:numCache>
                <c:formatCode>General</c:formatCode>
                <c:ptCount val="8"/>
                <c:pt idx="0">
                  <c:v>36</c:v>
                </c:pt>
                <c:pt idx="1">
                  <c:v>36</c:v>
                </c:pt>
                <c:pt idx="2">
                  <c:v>37</c:v>
                </c:pt>
                <c:pt idx="3">
                  <c:v>45</c:v>
                </c:pt>
                <c:pt idx="4">
                  <c:v>43</c:v>
                </c:pt>
                <c:pt idx="5">
                  <c:v>61</c:v>
                </c:pt>
                <c:pt idx="6">
                  <c:v>49</c:v>
                </c:pt>
                <c:pt idx="7">
                  <c:v>47</c:v>
                </c:pt>
              </c:numCache>
            </c:numRef>
          </c:val>
          <c:smooth val="0"/>
          <c:extLst>
            <c:ext xmlns:c16="http://schemas.microsoft.com/office/drawing/2014/chart" uri="{C3380CC4-5D6E-409C-BE32-E72D297353CC}">
              <c16:uniqueId val="{00000001-BBAB-4368-95EF-9C3CBA7E7C89}"/>
            </c:ext>
          </c:extLst>
        </c:ser>
        <c:ser>
          <c:idx val="2"/>
          <c:order val="2"/>
          <c:tx>
            <c:strRef>
              <c:f>Sheet1!$E$6</c:f>
              <c:strCache>
                <c:ptCount val="1"/>
                <c:pt idx="0">
                  <c:v>HCV tertiary disease</c:v>
                </c:pt>
              </c:strCache>
            </c:strRef>
          </c:tx>
          <c:cat>
            <c:strRef>
              <c:f>Sheet1!$B$7:$B$14</c:f>
              <c:strCache>
                <c:ptCount val="8"/>
                <c:pt idx="0">
                  <c:v>08/09</c:v>
                </c:pt>
                <c:pt idx="1">
                  <c:v>09/10</c:v>
                </c:pt>
                <c:pt idx="2">
                  <c:v>10/11</c:v>
                </c:pt>
                <c:pt idx="3">
                  <c:v>11/12</c:v>
                </c:pt>
                <c:pt idx="4">
                  <c:v>12/13</c:v>
                </c:pt>
                <c:pt idx="5">
                  <c:v>13/14</c:v>
                </c:pt>
                <c:pt idx="6">
                  <c:v>14/15</c:v>
                </c:pt>
                <c:pt idx="7">
                  <c:v>15/16</c:v>
                </c:pt>
              </c:strCache>
            </c:strRef>
          </c:cat>
          <c:val>
            <c:numRef>
              <c:f>Sheet1!$E$7:$E$14</c:f>
              <c:numCache>
                <c:formatCode>General</c:formatCode>
                <c:ptCount val="8"/>
                <c:pt idx="0">
                  <c:v>1</c:v>
                </c:pt>
                <c:pt idx="1">
                  <c:v>2</c:v>
                </c:pt>
                <c:pt idx="2">
                  <c:v>1</c:v>
                </c:pt>
                <c:pt idx="3">
                  <c:v>2</c:v>
                </c:pt>
                <c:pt idx="4">
                  <c:v>1</c:v>
                </c:pt>
                <c:pt idx="5">
                  <c:v>1</c:v>
                </c:pt>
                <c:pt idx="6">
                  <c:v>2</c:v>
                </c:pt>
                <c:pt idx="7">
                  <c:v>1</c:v>
                </c:pt>
              </c:numCache>
            </c:numRef>
          </c:val>
          <c:smooth val="0"/>
          <c:extLst>
            <c:ext xmlns:c16="http://schemas.microsoft.com/office/drawing/2014/chart" uri="{C3380CC4-5D6E-409C-BE32-E72D297353CC}">
              <c16:uniqueId val="{00000002-BBAB-4368-95EF-9C3CBA7E7C89}"/>
            </c:ext>
          </c:extLst>
        </c:ser>
        <c:dLbls>
          <c:showLegendKey val="0"/>
          <c:showVal val="0"/>
          <c:showCatName val="0"/>
          <c:showSerName val="0"/>
          <c:showPercent val="0"/>
          <c:showBubbleSize val="0"/>
        </c:dLbls>
        <c:marker val="1"/>
        <c:smooth val="0"/>
        <c:axId val="61265408"/>
        <c:axId val="61266944"/>
      </c:lineChart>
      <c:catAx>
        <c:axId val="61265408"/>
        <c:scaling>
          <c:orientation val="minMax"/>
        </c:scaling>
        <c:delete val="0"/>
        <c:axPos val="b"/>
        <c:numFmt formatCode="General" sourceLinked="0"/>
        <c:majorTickMark val="out"/>
        <c:minorTickMark val="none"/>
        <c:tickLblPos val="nextTo"/>
        <c:txPr>
          <a:bodyPr/>
          <a:lstStyle/>
          <a:p>
            <a:pPr>
              <a:defRPr sz="1800"/>
            </a:pPr>
            <a:endParaRPr lang="en-US"/>
          </a:p>
        </c:txPr>
        <c:crossAx val="61266944"/>
        <c:crosses val="autoZero"/>
        <c:auto val="1"/>
        <c:lblAlgn val="ctr"/>
        <c:lblOffset val="100"/>
        <c:noMultiLvlLbl val="0"/>
      </c:catAx>
      <c:valAx>
        <c:axId val="61266944"/>
        <c:scaling>
          <c:orientation val="minMax"/>
        </c:scaling>
        <c:delete val="0"/>
        <c:axPos val="l"/>
        <c:majorGridlines/>
        <c:numFmt formatCode="General" sourceLinked="1"/>
        <c:majorTickMark val="out"/>
        <c:minorTickMark val="none"/>
        <c:tickLblPos val="nextTo"/>
        <c:txPr>
          <a:bodyPr/>
          <a:lstStyle/>
          <a:p>
            <a:pPr>
              <a:defRPr sz="1800"/>
            </a:pPr>
            <a:endParaRPr lang="en-US"/>
          </a:p>
        </c:txPr>
        <c:crossAx val="61265408"/>
        <c:crosses val="autoZero"/>
        <c:crossBetween val="between"/>
      </c:valAx>
    </c:plotArea>
    <c:legend>
      <c:legendPos val="r"/>
      <c:layout>
        <c:manualLayout>
          <c:xMode val="edge"/>
          <c:yMode val="edge"/>
          <c:x val="0.15841049382716149"/>
          <c:y val="0.29338397154373635"/>
          <c:w val="0.30609567901234641"/>
          <c:h val="0.23364596661528164"/>
        </c:manualLayout>
      </c:layout>
      <c:overlay val="0"/>
      <c:txPr>
        <a:bodyPr/>
        <a:lstStyle/>
        <a:p>
          <a:pPr>
            <a:defRPr sz="1800"/>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GB" sz="2000" dirty="0"/>
              <a:t>HCV associated</a:t>
            </a:r>
            <a:r>
              <a:rPr lang="en-GB" sz="2000" baseline="0" dirty="0"/>
              <a:t> HCC and all </a:t>
            </a:r>
            <a:r>
              <a:rPr lang="en-GB" sz="2000" baseline="0" dirty="0" smtClean="0"/>
              <a:t>HCC Wales</a:t>
            </a:r>
            <a:endParaRPr lang="en-GB" sz="2000" dirty="0"/>
          </a:p>
        </c:rich>
      </c:tx>
      <c:layout/>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'1&amp;2.HCC_Diagnosis_2010_2022'!$C$24</c:f>
              <c:strCache>
                <c:ptCount val="1"/>
                <c:pt idx="0">
                  <c:v>HCV associated HCC</c:v>
                </c:pt>
              </c:strCache>
            </c:strRef>
          </c:tx>
          <c:spPr>
            <a:ln w="28575" cap="rnd">
              <a:solidFill>
                <a:schemeClr val="accent1"/>
              </a:solidFill>
              <a:round/>
            </a:ln>
            <a:effectLst/>
          </c:spPr>
          <c:marker>
            <c:symbol val="none"/>
          </c:marker>
          <c:cat>
            <c:numRef>
              <c:f>'1&amp;2.HCC_Diagnosis_2010_2022'!$B$25:$B$37</c:f>
              <c:numCache>
                <c:formatCode>General</c:formatCode>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numCache>
            </c:numRef>
          </c:cat>
          <c:val>
            <c:numRef>
              <c:f>'1&amp;2.HCC_Diagnosis_2010_2022'!$C$25:$C$37</c:f>
              <c:numCache>
                <c:formatCode>General</c:formatCode>
                <c:ptCount val="13"/>
                <c:pt idx="0">
                  <c:v>14</c:v>
                </c:pt>
                <c:pt idx="1">
                  <c:v>8</c:v>
                </c:pt>
                <c:pt idx="2">
                  <c:v>12</c:v>
                </c:pt>
                <c:pt idx="3">
                  <c:v>11</c:v>
                </c:pt>
                <c:pt idx="4">
                  <c:v>18</c:v>
                </c:pt>
                <c:pt idx="5">
                  <c:v>17</c:v>
                </c:pt>
                <c:pt idx="6">
                  <c:v>17</c:v>
                </c:pt>
                <c:pt idx="7">
                  <c:v>13</c:v>
                </c:pt>
                <c:pt idx="8">
                  <c:v>13</c:v>
                </c:pt>
                <c:pt idx="9">
                  <c:v>14</c:v>
                </c:pt>
                <c:pt idx="10">
                  <c:v>8</c:v>
                </c:pt>
                <c:pt idx="11">
                  <c:v>8</c:v>
                </c:pt>
              </c:numCache>
            </c:numRef>
          </c:val>
          <c:smooth val="0"/>
          <c:extLst>
            <c:ext xmlns:c16="http://schemas.microsoft.com/office/drawing/2014/chart" uri="{C3380CC4-5D6E-409C-BE32-E72D297353CC}">
              <c16:uniqueId val="{00000000-0C4A-4EF2-A11C-5838FD80D523}"/>
            </c:ext>
          </c:extLst>
        </c:ser>
        <c:ser>
          <c:idx val="1"/>
          <c:order val="1"/>
          <c:tx>
            <c:strRef>
              <c:f>'1&amp;2.HCC_Diagnosis_2010_2022'!$D$24</c:f>
              <c:strCache>
                <c:ptCount val="1"/>
                <c:pt idx="0">
                  <c:v>HCC</c:v>
                </c:pt>
              </c:strCache>
            </c:strRef>
          </c:tx>
          <c:spPr>
            <a:ln w="28575" cap="rnd">
              <a:solidFill>
                <a:schemeClr val="accent2"/>
              </a:solidFill>
              <a:round/>
            </a:ln>
            <a:effectLst/>
          </c:spPr>
          <c:marker>
            <c:symbol val="none"/>
          </c:marker>
          <c:cat>
            <c:numRef>
              <c:f>'1&amp;2.HCC_Diagnosis_2010_2022'!$B$25:$B$37</c:f>
              <c:numCache>
                <c:formatCode>General</c:formatCode>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numCache>
            </c:numRef>
          </c:cat>
          <c:val>
            <c:numRef>
              <c:f>'1&amp;2.HCC_Diagnosis_2010_2022'!$D$25:$D$37</c:f>
              <c:numCache>
                <c:formatCode>General</c:formatCode>
                <c:ptCount val="13"/>
                <c:pt idx="0">
                  <c:v>129</c:v>
                </c:pt>
                <c:pt idx="1">
                  <c:v>122</c:v>
                </c:pt>
                <c:pt idx="2">
                  <c:v>122</c:v>
                </c:pt>
                <c:pt idx="3">
                  <c:v>153</c:v>
                </c:pt>
                <c:pt idx="4">
                  <c:v>136</c:v>
                </c:pt>
                <c:pt idx="5">
                  <c:v>157</c:v>
                </c:pt>
                <c:pt idx="6">
                  <c:v>157</c:v>
                </c:pt>
                <c:pt idx="7">
                  <c:v>174</c:v>
                </c:pt>
                <c:pt idx="8">
                  <c:v>200</c:v>
                </c:pt>
                <c:pt idx="9">
                  <c:v>199</c:v>
                </c:pt>
                <c:pt idx="10">
                  <c:v>193</c:v>
                </c:pt>
                <c:pt idx="11">
                  <c:v>187</c:v>
                </c:pt>
              </c:numCache>
            </c:numRef>
          </c:val>
          <c:smooth val="0"/>
          <c:extLst>
            <c:ext xmlns:c16="http://schemas.microsoft.com/office/drawing/2014/chart" uri="{C3380CC4-5D6E-409C-BE32-E72D297353CC}">
              <c16:uniqueId val="{00000001-0C4A-4EF2-A11C-5838FD80D523}"/>
            </c:ext>
          </c:extLst>
        </c:ser>
        <c:dLbls>
          <c:showLegendKey val="0"/>
          <c:showVal val="0"/>
          <c:showCatName val="0"/>
          <c:showSerName val="0"/>
          <c:showPercent val="0"/>
          <c:showBubbleSize val="0"/>
        </c:dLbls>
        <c:smooth val="0"/>
        <c:axId val="75318160"/>
        <c:axId val="75316496"/>
      </c:lineChart>
      <c:catAx>
        <c:axId val="753181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75316496"/>
        <c:crosses val="autoZero"/>
        <c:auto val="1"/>
        <c:lblAlgn val="ctr"/>
        <c:lblOffset val="100"/>
        <c:noMultiLvlLbl val="0"/>
      </c:catAx>
      <c:valAx>
        <c:axId val="75316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7531816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US" dirty="0"/>
              <a:t>HCV associated </a:t>
            </a:r>
            <a:r>
              <a:rPr lang="en-US" dirty="0" smtClean="0"/>
              <a:t>HCC Wales</a:t>
            </a:r>
            <a:endParaRPr lang="en-US" dirty="0"/>
          </a:p>
        </c:rich>
      </c:tx>
      <c:layout/>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'1&amp;2.HCC_Diagnosis_2010_2022'!$C$24</c:f>
              <c:strCache>
                <c:ptCount val="1"/>
                <c:pt idx="0">
                  <c:v>HCV associated HCC</c:v>
                </c:pt>
              </c:strCache>
            </c:strRef>
          </c:tx>
          <c:spPr>
            <a:ln w="28575" cap="rnd">
              <a:solidFill>
                <a:schemeClr val="accent1"/>
              </a:solidFill>
              <a:round/>
            </a:ln>
            <a:effectLst/>
          </c:spPr>
          <c:marker>
            <c:symbol val="none"/>
          </c:marker>
          <c:cat>
            <c:numRef>
              <c:f>'1&amp;2.HCC_Diagnosis_2010_2022'!$B$25:$B$37</c:f>
              <c:numCache>
                <c:formatCode>General</c:formatCode>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numCache>
            </c:numRef>
          </c:cat>
          <c:val>
            <c:numRef>
              <c:f>'1&amp;2.HCC_Diagnosis_2010_2022'!$C$25:$C$37</c:f>
              <c:numCache>
                <c:formatCode>General</c:formatCode>
                <c:ptCount val="13"/>
                <c:pt idx="0">
                  <c:v>14</c:v>
                </c:pt>
                <c:pt idx="1">
                  <c:v>8</c:v>
                </c:pt>
                <c:pt idx="2">
                  <c:v>12</c:v>
                </c:pt>
                <c:pt idx="3">
                  <c:v>11</c:v>
                </c:pt>
                <c:pt idx="4">
                  <c:v>18</c:v>
                </c:pt>
                <c:pt idx="5">
                  <c:v>17</c:v>
                </c:pt>
                <c:pt idx="6">
                  <c:v>17</c:v>
                </c:pt>
                <c:pt idx="7">
                  <c:v>13</c:v>
                </c:pt>
                <c:pt idx="8">
                  <c:v>13</c:v>
                </c:pt>
                <c:pt idx="9">
                  <c:v>14</c:v>
                </c:pt>
                <c:pt idx="10">
                  <c:v>8</c:v>
                </c:pt>
                <c:pt idx="11">
                  <c:v>8</c:v>
                </c:pt>
              </c:numCache>
            </c:numRef>
          </c:val>
          <c:smooth val="0"/>
          <c:extLst>
            <c:ext xmlns:c16="http://schemas.microsoft.com/office/drawing/2014/chart" uri="{C3380CC4-5D6E-409C-BE32-E72D297353CC}">
              <c16:uniqueId val="{00000000-4413-4C1F-82BA-18C7C3683BA8}"/>
            </c:ext>
          </c:extLst>
        </c:ser>
        <c:dLbls>
          <c:showLegendKey val="0"/>
          <c:showVal val="0"/>
          <c:showCatName val="0"/>
          <c:showSerName val="0"/>
          <c:showPercent val="0"/>
          <c:showBubbleSize val="0"/>
        </c:dLbls>
        <c:smooth val="0"/>
        <c:axId val="751499728"/>
        <c:axId val="751500976"/>
      </c:lineChart>
      <c:catAx>
        <c:axId val="7514997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751500976"/>
        <c:crosses val="autoZero"/>
        <c:auto val="1"/>
        <c:lblAlgn val="ctr"/>
        <c:lblOffset val="100"/>
        <c:noMultiLvlLbl val="0"/>
      </c:catAx>
      <c:valAx>
        <c:axId val="75150097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75149972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GB" dirty="0"/>
              <a:t>Admissions due to cirrhosis (end stage liver disease) 2010 -</a:t>
            </a:r>
            <a:r>
              <a:rPr lang="en-GB" dirty="0" smtClean="0"/>
              <a:t>2022 Wales</a:t>
            </a:r>
            <a:endParaRPr lang="en-GB" dirty="0"/>
          </a:p>
        </c:rich>
      </c:tx>
      <c:layout/>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'5&amp;6.Admissions_due_to_Cirrhosis'!$S$61</c:f>
              <c:strCache>
                <c:ptCount val="1"/>
                <c:pt idx="0">
                  <c:v>Admissions due to cirrhosis (end stage liver disease) 2010 -2022</c:v>
                </c:pt>
              </c:strCache>
            </c:strRef>
          </c:tx>
          <c:spPr>
            <a:ln w="28575" cap="rnd">
              <a:solidFill>
                <a:schemeClr val="accent1"/>
              </a:solidFill>
              <a:round/>
            </a:ln>
            <a:effectLst/>
          </c:spPr>
          <c:marker>
            <c:symbol val="none"/>
          </c:marker>
          <c:cat>
            <c:numRef>
              <c:f>'5&amp;6.Admissions_due_to_Cirrhosis'!$R$62:$R$74</c:f>
              <c:numCache>
                <c:formatCode>General</c:formatCode>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numCache>
            </c:numRef>
          </c:cat>
          <c:val>
            <c:numRef>
              <c:f>'5&amp;6.Admissions_due_to_Cirrhosis'!$S$62:$S$74</c:f>
              <c:numCache>
                <c:formatCode>_-* #,##0_-;\-* #,##0_-;_-* "-"??_-;_-@_-</c:formatCode>
                <c:ptCount val="13"/>
                <c:pt idx="0">
                  <c:v>1872</c:v>
                </c:pt>
                <c:pt idx="1">
                  <c:v>1994</c:v>
                </c:pt>
                <c:pt idx="2">
                  <c:v>1948</c:v>
                </c:pt>
                <c:pt idx="3">
                  <c:v>2098</c:v>
                </c:pt>
                <c:pt idx="4">
                  <c:v>2109</c:v>
                </c:pt>
                <c:pt idx="5">
                  <c:v>2109</c:v>
                </c:pt>
                <c:pt idx="6">
                  <c:v>2217</c:v>
                </c:pt>
                <c:pt idx="7">
                  <c:v>2255</c:v>
                </c:pt>
                <c:pt idx="8">
                  <c:v>2307</c:v>
                </c:pt>
                <c:pt idx="9">
                  <c:v>2427</c:v>
                </c:pt>
                <c:pt idx="10">
                  <c:v>2343</c:v>
                </c:pt>
                <c:pt idx="11">
                  <c:v>2405</c:v>
                </c:pt>
              </c:numCache>
            </c:numRef>
          </c:val>
          <c:smooth val="0"/>
          <c:extLst>
            <c:ext xmlns:c16="http://schemas.microsoft.com/office/drawing/2014/chart" uri="{C3380CC4-5D6E-409C-BE32-E72D297353CC}">
              <c16:uniqueId val="{00000000-71AE-4FE0-A47E-D8902C7E1368}"/>
            </c:ext>
          </c:extLst>
        </c:ser>
        <c:dLbls>
          <c:showLegendKey val="0"/>
          <c:showVal val="0"/>
          <c:showCatName val="0"/>
          <c:showSerName val="0"/>
          <c:showPercent val="0"/>
          <c:showBubbleSize val="0"/>
        </c:dLbls>
        <c:smooth val="0"/>
        <c:axId val="239415168"/>
        <c:axId val="760021264"/>
      </c:lineChart>
      <c:catAx>
        <c:axId val="2394151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760021264"/>
        <c:crosses val="autoZero"/>
        <c:auto val="1"/>
        <c:lblAlgn val="ctr"/>
        <c:lblOffset val="100"/>
        <c:noMultiLvlLbl val="0"/>
      </c:catAx>
      <c:valAx>
        <c:axId val="760021264"/>
        <c:scaling>
          <c:orientation val="minMax"/>
        </c:scaling>
        <c:delete val="0"/>
        <c:axPos val="l"/>
        <c:majorGridlines>
          <c:spPr>
            <a:ln w="9525" cap="flat" cmpd="sng" algn="ctr">
              <a:solidFill>
                <a:schemeClr val="tx1">
                  <a:lumMod val="15000"/>
                  <a:lumOff val="85000"/>
                </a:schemeClr>
              </a:solidFill>
              <a:round/>
            </a:ln>
            <a:effectLst/>
          </c:spPr>
        </c:majorGridlines>
        <c:numFmt formatCode="_-* #,##0_-;\-* #,##0_-;_-* &quot;-&quot;??_-;_-@_-"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23941516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'5&amp;6.Admissions_due_to_Cirrhosis'!$S$61</c:f>
              <c:strCache>
                <c:ptCount val="1"/>
                <c:pt idx="0">
                  <c:v>Admissions due to cirrhosis (end stage liver disease) 2010 -2022</c:v>
                </c:pt>
              </c:strCache>
            </c:strRef>
          </c:tx>
          <c:spPr>
            <a:ln w="28575" cap="rnd">
              <a:solidFill>
                <a:schemeClr val="accent1"/>
              </a:solidFill>
              <a:round/>
            </a:ln>
            <a:effectLst/>
          </c:spPr>
          <c:marker>
            <c:symbol val="none"/>
          </c:marker>
          <c:cat>
            <c:numRef>
              <c:f>'5&amp;6.Admissions_due_to_Cirrhosis'!$R$62:$R$74</c:f>
              <c:numCache>
                <c:formatCode>General</c:formatCode>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numCache>
            </c:numRef>
          </c:cat>
          <c:val>
            <c:numRef>
              <c:f>'5&amp;6.Admissions_due_to_Cirrhosis'!$S$62:$S$74</c:f>
              <c:numCache>
                <c:formatCode>_-* #,##0_-;\-* #,##0_-;_-* "-"??_-;_-@_-</c:formatCode>
                <c:ptCount val="13"/>
                <c:pt idx="0">
                  <c:v>1872</c:v>
                </c:pt>
                <c:pt idx="1">
                  <c:v>1994</c:v>
                </c:pt>
                <c:pt idx="2">
                  <c:v>1948</c:v>
                </c:pt>
                <c:pt idx="3">
                  <c:v>2098</c:v>
                </c:pt>
                <c:pt idx="4">
                  <c:v>2109</c:v>
                </c:pt>
                <c:pt idx="5">
                  <c:v>2109</c:v>
                </c:pt>
                <c:pt idx="6">
                  <c:v>2217</c:v>
                </c:pt>
                <c:pt idx="7">
                  <c:v>2255</c:v>
                </c:pt>
                <c:pt idx="8">
                  <c:v>2307</c:v>
                </c:pt>
                <c:pt idx="9">
                  <c:v>2427</c:v>
                </c:pt>
                <c:pt idx="10">
                  <c:v>2343</c:v>
                </c:pt>
                <c:pt idx="11">
                  <c:v>2405</c:v>
                </c:pt>
              </c:numCache>
            </c:numRef>
          </c:val>
          <c:smooth val="0"/>
          <c:extLst>
            <c:ext xmlns:c16="http://schemas.microsoft.com/office/drawing/2014/chart" uri="{C3380CC4-5D6E-409C-BE32-E72D297353CC}">
              <c16:uniqueId val="{00000000-F1F6-4965-873D-1D26C80522A3}"/>
            </c:ext>
          </c:extLst>
        </c:ser>
        <c:dLbls>
          <c:showLegendKey val="0"/>
          <c:showVal val="0"/>
          <c:showCatName val="0"/>
          <c:showSerName val="0"/>
          <c:showPercent val="0"/>
          <c:showBubbleSize val="0"/>
        </c:dLbls>
        <c:smooth val="0"/>
        <c:axId val="239415168"/>
        <c:axId val="760021264"/>
      </c:lineChart>
      <c:catAx>
        <c:axId val="2394151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60021264"/>
        <c:crosses val="autoZero"/>
        <c:auto val="1"/>
        <c:lblAlgn val="ctr"/>
        <c:lblOffset val="100"/>
        <c:noMultiLvlLbl val="0"/>
      </c:catAx>
      <c:valAx>
        <c:axId val="760021264"/>
        <c:scaling>
          <c:orientation val="minMax"/>
        </c:scaling>
        <c:delete val="0"/>
        <c:axPos val="l"/>
        <c:majorGridlines>
          <c:spPr>
            <a:ln w="9525" cap="flat" cmpd="sng" algn="ctr">
              <a:solidFill>
                <a:schemeClr val="tx1">
                  <a:lumMod val="15000"/>
                  <a:lumOff val="85000"/>
                </a:schemeClr>
              </a:solidFill>
              <a:round/>
            </a:ln>
            <a:effectLst/>
          </c:spPr>
        </c:majorGridlines>
        <c:numFmt formatCode="_-* #,##0_-;\-* #,##0_-;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3941516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GB" sz="2000" dirty="0"/>
              <a:t>Admissions due to cirrhosis (end stage liver disease) associated with Hepatitis </a:t>
            </a:r>
            <a:r>
              <a:rPr lang="en-GB" sz="2000" dirty="0" smtClean="0"/>
              <a:t>C Wales</a:t>
            </a:r>
            <a:endParaRPr lang="en-GB" sz="2000" dirty="0"/>
          </a:p>
        </c:rich>
      </c:tx>
      <c:layout/>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704375351354529E-2"/>
          <c:y val="0.11607368644695121"/>
          <c:w val="0.93429082418127507"/>
          <c:h val="0.80335092553354581"/>
        </c:manualLayout>
      </c:layout>
      <c:lineChart>
        <c:grouping val="standard"/>
        <c:varyColors val="0"/>
        <c:ser>
          <c:idx val="0"/>
          <c:order val="0"/>
          <c:tx>
            <c:strRef>
              <c:f>'5&amp;6.Admissions_due_to_Cirrhosis'!$O$60:$O$61</c:f>
              <c:strCache>
                <c:ptCount val="2"/>
                <c:pt idx="0">
                  <c:v>Total counts</c:v>
                </c:pt>
                <c:pt idx="1">
                  <c:v>Admissions due to cirrhosis (end stage liver disease) associated with Hepatitis C</c:v>
                </c:pt>
              </c:strCache>
            </c:strRef>
          </c:tx>
          <c:spPr>
            <a:ln w="28575" cap="rnd">
              <a:solidFill>
                <a:schemeClr val="accent1"/>
              </a:solidFill>
              <a:round/>
            </a:ln>
            <a:effectLst/>
          </c:spPr>
          <c:marker>
            <c:symbol val="none"/>
          </c:marker>
          <c:cat>
            <c:numRef>
              <c:f>'5&amp;6.Admissions_due_to_Cirrhosis'!$N$62:$N$74</c:f>
              <c:numCache>
                <c:formatCode>General</c:formatCode>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numCache>
            </c:numRef>
          </c:cat>
          <c:val>
            <c:numRef>
              <c:f>'5&amp;6.Admissions_due_to_Cirrhosis'!$O$62:$O$74</c:f>
              <c:numCache>
                <c:formatCode>General</c:formatCode>
                <c:ptCount val="13"/>
                <c:pt idx="0">
                  <c:v>20</c:v>
                </c:pt>
                <c:pt idx="1">
                  <c:v>24</c:v>
                </c:pt>
                <c:pt idx="2">
                  <c:v>36</c:v>
                </c:pt>
                <c:pt idx="3">
                  <c:v>64</c:v>
                </c:pt>
                <c:pt idx="4">
                  <c:v>50</c:v>
                </c:pt>
                <c:pt idx="5">
                  <c:v>50</c:v>
                </c:pt>
                <c:pt idx="6">
                  <c:v>48</c:v>
                </c:pt>
                <c:pt idx="7">
                  <c:v>48</c:v>
                </c:pt>
                <c:pt idx="8">
                  <c:v>34</c:v>
                </c:pt>
                <c:pt idx="9">
                  <c:v>40</c:v>
                </c:pt>
                <c:pt idx="10">
                  <c:v>22</c:v>
                </c:pt>
                <c:pt idx="11">
                  <c:v>22</c:v>
                </c:pt>
              </c:numCache>
            </c:numRef>
          </c:val>
          <c:smooth val="0"/>
          <c:extLst>
            <c:ext xmlns:c16="http://schemas.microsoft.com/office/drawing/2014/chart" uri="{C3380CC4-5D6E-409C-BE32-E72D297353CC}">
              <c16:uniqueId val="{00000000-74B6-4941-A95C-7EA8DEBD7DB0}"/>
            </c:ext>
          </c:extLst>
        </c:ser>
        <c:dLbls>
          <c:showLegendKey val="0"/>
          <c:showVal val="0"/>
          <c:showCatName val="0"/>
          <c:showSerName val="0"/>
          <c:showPercent val="0"/>
          <c:showBubbleSize val="0"/>
        </c:dLbls>
        <c:smooth val="0"/>
        <c:axId val="710859968"/>
        <c:axId val="710857888"/>
      </c:lineChart>
      <c:catAx>
        <c:axId val="710859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710857888"/>
        <c:crosses val="autoZero"/>
        <c:auto val="1"/>
        <c:lblAlgn val="ctr"/>
        <c:lblOffset val="100"/>
        <c:noMultiLvlLbl val="0"/>
      </c:catAx>
      <c:valAx>
        <c:axId val="7108578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71085996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en-GB" sz="2400"/>
              <a:t>Numbers</a:t>
            </a:r>
            <a:r>
              <a:rPr lang="en-GB" sz="2400" baseline="0"/>
              <a:t> treated Wales</a:t>
            </a:r>
            <a:endParaRPr lang="en-GB" sz="2400"/>
          </a:p>
        </c:rich>
      </c:tx>
      <c:layout/>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Sheet1!$B$6</c:f>
              <c:strCache>
                <c:ptCount val="1"/>
                <c:pt idx="0">
                  <c:v>Number treated</c:v>
                </c:pt>
              </c:strCache>
            </c:strRef>
          </c:tx>
          <c:spPr>
            <a:solidFill>
              <a:schemeClr val="accent1"/>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Sheet1!$A$7:$A$17</c:f>
              <c:strCache>
                <c:ptCount val="11"/>
                <c:pt idx="0">
                  <c:v>2011</c:v>
                </c:pt>
                <c:pt idx="1">
                  <c:v>2012</c:v>
                </c:pt>
                <c:pt idx="2">
                  <c:v>2013</c:v>
                </c:pt>
                <c:pt idx="3">
                  <c:v>2014</c:v>
                </c:pt>
                <c:pt idx="4">
                  <c:v>2015/16</c:v>
                </c:pt>
                <c:pt idx="5">
                  <c:v>2016/17</c:v>
                </c:pt>
                <c:pt idx="6">
                  <c:v>2017/18</c:v>
                </c:pt>
                <c:pt idx="7">
                  <c:v>2018/19</c:v>
                </c:pt>
                <c:pt idx="8">
                  <c:v>2019/20</c:v>
                </c:pt>
                <c:pt idx="9">
                  <c:v>2020/21</c:v>
                </c:pt>
                <c:pt idx="10">
                  <c:v>2021/22</c:v>
                </c:pt>
              </c:strCache>
            </c:strRef>
          </c:cat>
          <c:val>
            <c:numRef>
              <c:f>Sheet1!$B$7:$B$17</c:f>
              <c:numCache>
                <c:formatCode>General</c:formatCode>
                <c:ptCount val="11"/>
                <c:pt idx="0">
                  <c:v>194</c:v>
                </c:pt>
                <c:pt idx="1">
                  <c:v>235</c:v>
                </c:pt>
                <c:pt idx="2">
                  <c:v>275</c:v>
                </c:pt>
                <c:pt idx="3">
                  <c:v>169</c:v>
                </c:pt>
                <c:pt idx="4">
                  <c:v>387</c:v>
                </c:pt>
                <c:pt idx="5">
                  <c:v>781</c:v>
                </c:pt>
                <c:pt idx="6">
                  <c:v>578</c:v>
                </c:pt>
                <c:pt idx="7">
                  <c:v>632</c:v>
                </c:pt>
                <c:pt idx="8">
                  <c:v>568</c:v>
                </c:pt>
                <c:pt idx="9">
                  <c:v>220</c:v>
                </c:pt>
                <c:pt idx="10">
                  <c:v>402</c:v>
                </c:pt>
              </c:numCache>
            </c:numRef>
          </c:val>
          <c:extLst>
            <c:ext xmlns:c16="http://schemas.microsoft.com/office/drawing/2014/chart" uri="{C3380CC4-5D6E-409C-BE32-E72D297353CC}">
              <c16:uniqueId val="{00000000-A651-46CE-BB43-FE8A53EF16A0}"/>
            </c:ext>
          </c:extLst>
        </c:ser>
        <c:dLbls>
          <c:showLegendKey val="0"/>
          <c:showVal val="0"/>
          <c:showCatName val="0"/>
          <c:showSerName val="0"/>
          <c:showPercent val="0"/>
          <c:showBubbleSize val="0"/>
        </c:dLbls>
        <c:gapWidth val="150"/>
        <c:shape val="box"/>
        <c:axId val="500158192"/>
        <c:axId val="500158520"/>
        <c:axId val="0"/>
        <c:extLst>
          <c:ext xmlns:c15="http://schemas.microsoft.com/office/drawing/2012/chart" uri="{02D57815-91ED-43cb-92C2-25804820EDAC}">
            <c15:filteredBarSeries>
              <c15:ser>
                <c:idx val="1"/>
                <c:order val="1"/>
                <c:tx>
                  <c:strRef>
                    <c:extLst>
                      <c:ext uri="{02D57815-91ED-43cb-92C2-25804820EDAC}">
                        <c15:formulaRef>
                          <c15:sqref>Sheet1!$C$6</c15:sqref>
                        </c15:formulaRef>
                      </c:ext>
                    </c:extLst>
                    <c:strCache>
                      <c:ptCount val="1"/>
                      <c:pt idx="0">
                        <c:v>Number SVR 95%</c:v>
                      </c:pt>
                    </c:strCache>
                  </c:strRef>
                </c:tx>
                <c:spPr>
                  <a:solidFill>
                    <a:schemeClr val="accent2"/>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Sheet1!$A$7:$A$17</c15:sqref>
                        </c15:formulaRef>
                      </c:ext>
                    </c:extLst>
                    <c:strCache>
                      <c:ptCount val="11"/>
                      <c:pt idx="0">
                        <c:v>2011</c:v>
                      </c:pt>
                      <c:pt idx="1">
                        <c:v>2012</c:v>
                      </c:pt>
                      <c:pt idx="2">
                        <c:v>2013</c:v>
                      </c:pt>
                      <c:pt idx="3">
                        <c:v>2014</c:v>
                      </c:pt>
                      <c:pt idx="4">
                        <c:v>2015/16</c:v>
                      </c:pt>
                      <c:pt idx="5">
                        <c:v>2016/17</c:v>
                      </c:pt>
                      <c:pt idx="6">
                        <c:v>2017/18</c:v>
                      </c:pt>
                      <c:pt idx="7">
                        <c:v>2018/19</c:v>
                      </c:pt>
                      <c:pt idx="8">
                        <c:v>2019/20</c:v>
                      </c:pt>
                      <c:pt idx="9">
                        <c:v>2020/21</c:v>
                      </c:pt>
                      <c:pt idx="10">
                        <c:v>2021/22</c:v>
                      </c:pt>
                    </c:strCache>
                  </c:strRef>
                </c:cat>
                <c:val>
                  <c:numRef>
                    <c:extLst>
                      <c:ext uri="{02D57815-91ED-43cb-92C2-25804820EDAC}">
                        <c15:formulaRef>
                          <c15:sqref>Sheet1!$C$7:$C$17</c15:sqref>
                        </c15:formulaRef>
                      </c:ext>
                    </c:extLst>
                    <c:numCache>
                      <c:formatCode>0</c:formatCode>
                      <c:ptCount val="11"/>
                      <c:pt idx="0">
                        <c:v>184.3</c:v>
                      </c:pt>
                      <c:pt idx="1">
                        <c:v>223.25</c:v>
                      </c:pt>
                      <c:pt idx="2">
                        <c:v>261.25</c:v>
                      </c:pt>
                      <c:pt idx="3">
                        <c:v>160.55000000000001</c:v>
                      </c:pt>
                      <c:pt idx="4">
                        <c:v>367.65</c:v>
                      </c:pt>
                      <c:pt idx="5">
                        <c:v>741.95</c:v>
                      </c:pt>
                      <c:pt idx="6">
                        <c:v>549.1</c:v>
                      </c:pt>
                      <c:pt idx="7">
                        <c:v>600.4</c:v>
                      </c:pt>
                      <c:pt idx="8">
                        <c:v>539.6</c:v>
                      </c:pt>
                      <c:pt idx="9">
                        <c:v>209</c:v>
                      </c:pt>
                      <c:pt idx="10">
                        <c:v>381.9</c:v>
                      </c:pt>
                    </c:numCache>
                  </c:numRef>
                </c:val>
                <c:extLst>
                  <c:ext xmlns:c16="http://schemas.microsoft.com/office/drawing/2014/chart" uri="{C3380CC4-5D6E-409C-BE32-E72D297353CC}">
                    <c16:uniqueId val="{00000001-A651-46CE-BB43-FE8A53EF16A0}"/>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Sheet1!$D$6</c15:sqref>
                        </c15:formulaRef>
                      </c:ext>
                    </c:extLst>
                    <c:strCache>
                      <c:ptCount val="1"/>
                      <c:pt idx="0">
                        <c:v>Number SVR 90%</c:v>
                      </c:pt>
                    </c:strCache>
                  </c:strRef>
                </c:tx>
                <c:spPr>
                  <a:solidFill>
                    <a:schemeClr val="accent3"/>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Sheet1!$A$7:$A$17</c15:sqref>
                        </c15:formulaRef>
                      </c:ext>
                    </c:extLst>
                    <c:strCache>
                      <c:ptCount val="11"/>
                      <c:pt idx="0">
                        <c:v>2011</c:v>
                      </c:pt>
                      <c:pt idx="1">
                        <c:v>2012</c:v>
                      </c:pt>
                      <c:pt idx="2">
                        <c:v>2013</c:v>
                      </c:pt>
                      <c:pt idx="3">
                        <c:v>2014</c:v>
                      </c:pt>
                      <c:pt idx="4">
                        <c:v>2015/16</c:v>
                      </c:pt>
                      <c:pt idx="5">
                        <c:v>2016/17</c:v>
                      </c:pt>
                      <c:pt idx="6">
                        <c:v>2017/18</c:v>
                      </c:pt>
                      <c:pt idx="7">
                        <c:v>2018/19</c:v>
                      </c:pt>
                      <c:pt idx="8">
                        <c:v>2019/20</c:v>
                      </c:pt>
                      <c:pt idx="9">
                        <c:v>2020/21</c:v>
                      </c:pt>
                      <c:pt idx="10">
                        <c:v>2021/22</c:v>
                      </c:pt>
                    </c:strCache>
                  </c:strRef>
                </c:cat>
                <c:val>
                  <c:numRef>
                    <c:extLst xmlns:c15="http://schemas.microsoft.com/office/drawing/2012/chart">
                      <c:ext xmlns:c15="http://schemas.microsoft.com/office/drawing/2012/chart" uri="{02D57815-91ED-43cb-92C2-25804820EDAC}">
                        <c15:formulaRef>
                          <c15:sqref>Sheet1!$D$7:$D$17</c15:sqref>
                        </c15:formulaRef>
                      </c:ext>
                    </c:extLst>
                    <c:numCache>
                      <c:formatCode>0</c:formatCode>
                      <c:ptCount val="11"/>
                      <c:pt idx="0">
                        <c:v>174.6</c:v>
                      </c:pt>
                      <c:pt idx="1">
                        <c:v>211.5</c:v>
                      </c:pt>
                      <c:pt idx="2">
                        <c:v>247.5</c:v>
                      </c:pt>
                      <c:pt idx="3">
                        <c:v>152.1</c:v>
                      </c:pt>
                      <c:pt idx="4">
                        <c:v>348.3</c:v>
                      </c:pt>
                      <c:pt idx="5">
                        <c:v>702.9</c:v>
                      </c:pt>
                      <c:pt idx="6">
                        <c:v>520.20000000000005</c:v>
                      </c:pt>
                      <c:pt idx="7">
                        <c:v>568.79999999999995</c:v>
                      </c:pt>
                      <c:pt idx="8">
                        <c:v>511.2</c:v>
                      </c:pt>
                      <c:pt idx="9">
                        <c:v>198</c:v>
                      </c:pt>
                      <c:pt idx="10">
                        <c:v>361.8</c:v>
                      </c:pt>
                    </c:numCache>
                  </c:numRef>
                </c:val>
                <c:extLst xmlns:c15="http://schemas.microsoft.com/office/drawing/2012/chart">
                  <c:ext xmlns:c16="http://schemas.microsoft.com/office/drawing/2014/chart" uri="{C3380CC4-5D6E-409C-BE32-E72D297353CC}">
                    <c16:uniqueId val="{00000002-A651-46CE-BB43-FE8A53EF16A0}"/>
                  </c:ext>
                </c:extLst>
              </c15:ser>
            </c15:filteredBarSeries>
          </c:ext>
        </c:extLst>
      </c:bar3DChart>
      <c:catAx>
        <c:axId val="500158192"/>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500158520"/>
        <c:crosses val="autoZero"/>
        <c:auto val="1"/>
        <c:lblAlgn val="ctr"/>
        <c:lblOffset val="100"/>
        <c:noMultiLvlLbl val="0"/>
      </c:catAx>
      <c:valAx>
        <c:axId val="5001585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50015819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tx1">
                    <a:lumMod val="65000"/>
                    <a:lumOff val="35000"/>
                  </a:schemeClr>
                </a:solidFill>
                <a:latin typeface="+mn-lt"/>
                <a:ea typeface="+mn-ea"/>
                <a:cs typeface="+mn-cs"/>
              </a:defRPr>
            </a:pPr>
            <a:r>
              <a:rPr lang="en-GB" sz="2800"/>
              <a:t>Total treated since 2011</a:t>
            </a:r>
          </a:p>
        </c:rich>
      </c:tx>
      <c:layout/>
      <c:overlay val="0"/>
      <c:spPr>
        <a:noFill/>
        <a:ln>
          <a:noFill/>
        </a:ln>
        <a:effectLst/>
      </c:spPr>
      <c:txPr>
        <a:bodyPr rot="0" spcFirstLastPara="1" vertOverflow="ellipsis" vert="horz" wrap="square" anchor="ctr" anchorCtr="1"/>
        <a:lstStyle/>
        <a:p>
          <a:pPr>
            <a:defRPr sz="2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Sheet1!$A$19</c:f>
              <c:strCache>
                <c:ptCount val="1"/>
                <c:pt idx="0">
                  <c:v>Total</c:v>
                </c:pt>
              </c:strCache>
            </c:strRef>
          </c:tx>
          <c:spPr>
            <a:solidFill>
              <a:schemeClr val="accent2">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Sheet1!$B$18:$D$18</c:f>
              <c:strCache>
                <c:ptCount val="3"/>
                <c:pt idx="0">
                  <c:v>Number treated</c:v>
                </c:pt>
                <c:pt idx="1">
                  <c:v>Number SVR 95%</c:v>
                </c:pt>
                <c:pt idx="2">
                  <c:v>Number SVR 90%</c:v>
                </c:pt>
              </c:strCache>
            </c:strRef>
          </c:cat>
          <c:val>
            <c:numRef>
              <c:f>Sheet1!$B$19:$D$19</c:f>
              <c:numCache>
                <c:formatCode>0</c:formatCode>
                <c:ptCount val="3"/>
                <c:pt idx="0" formatCode="General">
                  <c:v>4441</c:v>
                </c:pt>
                <c:pt idx="1">
                  <c:v>4218.95</c:v>
                </c:pt>
                <c:pt idx="2">
                  <c:v>3996.9</c:v>
                </c:pt>
              </c:numCache>
            </c:numRef>
          </c:val>
          <c:extLst>
            <c:ext xmlns:c16="http://schemas.microsoft.com/office/drawing/2014/chart" uri="{C3380CC4-5D6E-409C-BE32-E72D297353CC}">
              <c16:uniqueId val="{00000000-4FED-4245-BBB7-D4A1D457E0DA}"/>
            </c:ext>
          </c:extLst>
        </c:ser>
        <c:dLbls>
          <c:showLegendKey val="0"/>
          <c:showVal val="0"/>
          <c:showCatName val="0"/>
          <c:showSerName val="0"/>
          <c:showPercent val="0"/>
          <c:showBubbleSize val="0"/>
        </c:dLbls>
        <c:gapWidth val="219"/>
        <c:overlap val="-27"/>
        <c:axId val="505978952"/>
        <c:axId val="505979280"/>
      </c:barChart>
      <c:catAx>
        <c:axId val="5059789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505979280"/>
        <c:crosses val="autoZero"/>
        <c:auto val="1"/>
        <c:lblAlgn val="ctr"/>
        <c:lblOffset val="100"/>
        <c:noMultiLvlLbl val="0"/>
      </c:catAx>
      <c:valAx>
        <c:axId val="5059792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5059789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CCA76F-132F-403C-ADC1-0B3C519D79CE}" type="datetimeFigureOut">
              <a:rPr lang="en-GB" smtClean="0"/>
              <a:t>30/03/2023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186AD8-F6BB-415D-A7FA-97888BFD9939}" type="slidenum">
              <a:rPr lang="en-GB" smtClean="0"/>
              <a:t>‹#›</a:t>
            </a:fld>
            <a:endParaRPr lang="en-GB"/>
          </a:p>
        </p:txBody>
      </p:sp>
    </p:spTree>
    <p:extLst>
      <p:ext uri="{BB962C8B-B14F-4D97-AF65-F5344CB8AC3E}">
        <p14:creationId xmlns:p14="http://schemas.microsoft.com/office/powerpoint/2010/main" val="7645133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Puppet image</a:t>
            </a:r>
            <a:endParaRPr lang="en-GB" dirty="0"/>
          </a:p>
        </p:txBody>
      </p:sp>
      <p:sp>
        <p:nvSpPr>
          <p:cNvPr id="4" name="Slide Number Placeholder 3"/>
          <p:cNvSpPr>
            <a:spLocks noGrp="1"/>
          </p:cNvSpPr>
          <p:nvPr>
            <p:ph type="sldNum" sz="quarter" idx="10"/>
          </p:nvPr>
        </p:nvSpPr>
        <p:spPr/>
        <p:txBody>
          <a:bodyPr/>
          <a:lstStyle/>
          <a:p>
            <a:fld id="{1667C16F-2D3F-41DE-8A89-7BC922D8FD5C}" type="slidenum">
              <a:rPr lang="en-GB" smtClean="0"/>
              <a:pPr/>
              <a:t>5</a:t>
            </a:fld>
            <a:endParaRPr lang="en-GB" dirty="0"/>
          </a:p>
        </p:txBody>
      </p:sp>
    </p:spTree>
    <p:extLst>
      <p:ext uri="{BB962C8B-B14F-4D97-AF65-F5344CB8AC3E}">
        <p14:creationId xmlns:p14="http://schemas.microsoft.com/office/powerpoint/2010/main" val="22500776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a:lstStyle/>
          <a:p>
            <a:pPr eaLnBrk="1" hangingPunct="1">
              <a:spcBef>
                <a:spcPct val="0"/>
              </a:spcBef>
            </a:pPr>
            <a:r>
              <a:rPr lang="en-US" altLang="en-US" sz="1100" b="1" smtClean="0">
                <a:latin typeface="Arial" pitchFamily="34" charset="0"/>
              </a:rPr>
              <a:t>Transition</a:t>
            </a:r>
          </a:p>
          <a:p>
            <a:pPr eaLnBrk="1" hangingPunct="1">
              <a:spcBef>
                <a:spcPct val="0"/>
              </a:spcBef>
            </a:pPr>
            <a:r>
              <a:rPr lang="en-US" altLang="en-US" sz="1100" smtClean="0">
                <a:latin typeface="Arial" pitchFamily="34" charset="0"/>
              </a:rPr>
              <a:t>Here are the rates of SVR 12 weeks post-treatment (SVR12) results by genotype</a:t>
            </a:r>
          </a:p>
          <a:p>
            <a:pPr eaLnBrk="1" hangingPunct="1">
              <a:spcBef>
                <a:spcPct val="0"/>
              </a:spcBef>
            </a:pPr>
            <a:endParaRPr lang="en-US" altLang="en-US" sz="1100" smtClean="0">
              <a:latin typeface="Arial" pitchFamily="34" charset="0"/>
            </a:endParaRPr>
          </a:p>
          <a:p>
            <a:pPr eaLnBrk="1" hangingPunct="1">
              <a:spcBef>
                <a:spcPct val="0"/>
              </a:spcBef>
            </a:pPr>
            <a:r>
              <a:rPr lang="en-US" altLang="en-US" sz="1100" b="1" smtClean="0">
                <a:latin typeface="Arial" pitchFamily="34" charset="0"/>
              </a:rPr>
              <a:t>Main Message</a:t>
            </a:r>
            <a:endParaRPr lang="en-US" altLang="en-US" sz="1100" smtClean="0">
              <a:latin typeface="Arial" pitchFamily="34" charset="0"/>
            </a:endParaRPr>
          </a:p>
          <a:p>
            <a:pPr eaLnBrk="1" hangingPunct="1">
              <a:spcBef>
                <a:spcPct val="0"/>
              </a:spcBef>
              <a:buFontTx/>
              <a:buChar char="•"/>
            </a:pPr>
            <a:r>
              <a:rPr lang="en-US" altLang="en-US" sz="1100" smtClean="0">
                <a:latin typeface="Arial" pitchFamily="34" charset="0"/>
              </a:rPr>
              <a:t>Overall, 99% (618/624) achieved SVR12</a:t>
            </a:r>
          </a:p>
          <a:p>
            <a:pPr eaLnBrk="1" hangingPunct="1">
              <a:spcBef>
                <a:spcPct val="0"/>
              </a:spcBef>
              <a:buFontTx/>
              <a:buChar char="•"/>
            </a:pPr>
            <a:r>
              <a:rPr lang="en-US" altLang="en-US" sz="1100" smtClean="0">
                <a:latin typeface="Arial" pitchFamily="34" charset="0"/>
              </a:rPr>
              <a:t>Statistically superior to pre-specified performance goal of 85%</a:t>
            </a:r>
          </a:p>
          <a:p>
            <a:pPr eaLnBrk="1" hangingPunct="1">
              <a:spcBef>
                <a:spcPct val="0"/>
              </a:spcBef>
              <a:buFontTx/>
              <a:buChar char="•"/>
            </a:pPr>
            <a:r>
              <a:rPr lang="en-US" altLang="en-US" sz="1100" smtClean="0">
                <a:latin typeface="Arial" pitchFamily="34" charset="0"/>
              </a:rPr>
              <a:t>None of the patients on placebo achieved SVR</a:t>
            </a:r>
          </a:p>
          <a:p>
            <a:pPr eaLnBrk="1" hangingPunct="1">
              <a:spcBef>
                <a:spcPct val="0"/>
              </a:spcBef>
              <a:buFontTx/>
              <a:buChar char="•"/>
            </a:pPr>
            <a:r>
              <a:rPr lang="en-US" altLang="en-US" sz="1100" smtClean="0">
                <a:latin typeface="Arial" pitchFamily="34" charset="0"/>
              </a:rPr>
              <a:t>Rates of SVR were similar irrespective of genotype</a:t>
            </a:r>
          </a:p>
          <a:p>
            <a:pPr eaLnBrk="1" hangingPunct="1">
              <a:spcBef>
                <a:spcPct val="0"/>
              </a:spcBef>
            </a:pPr>
            <a:endParaRPr lang="en-US" altLang="en-US" sz="1100" smtClean="0">
              <a:latin typeface="Arial" pitchFamily="34" charset="0"/>
            </a:endParaRPr>
          </a:p>
          <a:p>
            <a:pPr eaLnBrk="1" hangingPunct="1">
              <a:spcBef>
                <a:spcPct val="0"/>
              </a:spcBef>
            </a:pPr>
            <a:r>
              <a:rPr lang="en-US" altLang="en-US" sz="1100" b="1" smtClean="0">
                <a:latin typeface="Arial" pitchFamily="34" charset="0"/>
              </a:rPr>
              <a:t>Background </a:t>
            </a:r>
          </a:p>
          <a:p>
            <a:pPr eaLnBrk="1" hangingPunct="1">
              <a:spcBef>
                <a:spcPct val="0"/>
              </a:spcBef>
            </a:pPr>
            <a:r>
              <a:rPr lang="en-US" altLang="en-US" sz="1100" smtClean="0">
                <a:latin typeface="Arial" pitchFamily="34" charset="0"/>
              </a:rPr>
              <a:t>Patients enrolled in the placebo arm from ASTRAL-1 were rolled over into the deferred treatment study where they received 12 weeks of SOF/VEL (n=111). Treatment with SOF/VEL for 12 weeks resulted in 97% (108/111) SVR12 rate in patients with HCV GT 1, 2, 4 or 6 (100% SVR12 in patients with cirrhosis; 100% SVR12 in patients with prior treatment failure). Presence of baseline NS5A did not impact SVR12. Treatment with SOF/VEL for 12 weeks was well tolerated.</a:t>
            </a:r>
          </a:p>
          <a:p>
            <a:pPr eaLnBrk="1" hangingPunct="1">
              <a:spcBef>
                <a:spcPct val="0"/>
              </a:spcBef>
            </a:pPr>
            <a:endParaRPr lang="en-US" altLang="en-US" sz="1100" smtClean="0">
              <a:latin typeface="Arial" pitchFamily="34" charset="0"/>
            </a:endParaRPr>
          </a:p>
          <a:p>
            <a:pPr eaLnBrk="1" hangingPunct="1">
              <a:spcBef>
                <a:spcPct val="0"/>
              </a:spcBef>
            </a:pPr>
            <a:r>
              <a:rPr lang="en-US" altLang="en-US" sz="1100" smtClean="0">
                <a:latin typeface="Arial" pitchFamily="34" charset="0"/>
              </a:rPr>
              <a:t>2 relapses (&lt;1%)</a:t>
            </a:r>
          </a:p>
          <a:p>
            <a:pPr eaLnBrk="1" hangingPunct="1">
              <a:spcBef>
                <a:spcPct val="0"/>
              </a:spcBef>
              <a:buFontTx/>
              <a:buChar char="•"/>
            </a:pPr>
            <a:r>
              <a:rPr lang="en-US" altLang="en-US" sz="1100" smtClean="0">
                <a:latin typeface="Arial" pitchFamily="34" charset="0"/>
              </a:rPr>
              <a:t>56 yo tx naïve white female, GT1a, no cirrhosis</a:t>
            </a:r>
          </a:p>
          <a:p>
            <a:pPr eaLnBrk="1" hangingPunct="1">
              <a:spcBef>
                <a:spcPct val="0"/>
              </a:spcBef>
              <a:buFontTx/>
              <a:buChar char="•"/>
            </a:pPr>
            <a:r>
              <a:rPr lang="en-US" altLang="en-US" sz="1100" smtClean="0">
                <a:latin typeface="Arial" pitchFamily="34" charset="0"/>
              </a:rPr>
              <a:t>58 yo black male, GT1b, with cirrhosis, previous PegRiba non responder</a:t>
            </a:r>
          </a:p>
          <a:p>
            <a:pPr eaLnBrk="1" hangingPunct="1">
              <a:spcBef>
                <a:spcPct val="0"/>
              </a:spcBef>
              <a:buFontTx/>
              <a:buChar char="•"/>
            </a:pPr>
            <a:r>
              <a:rPr lang="en-US" altLang="en-US" sz="1100" smtClean="0">
                <a:latin typeface="Arial" pitchFamily="34" charset="0"/>
              </a:rPr>
              <a:t>Both relapsed by week 4</a:t>
            </a:r>
          </a:p>
          <a:p>
            <a:pPr eaLnBrk="1" hangingPunct="1">
              <a:spcBef>
                <a:spcPct val="0"/>
              </a:spcBef>
            </a:pPr>
            <a:r>
              <a:rPr lang="en-US" altLang="en-US" sz="1100" smtClean="0">
                <a:latin typeface="Arial" pitchFamily="34" charset="0"/>
              </a:rPr>
              <a:t>	</a:t>
            </a:r>
          </a:p>
          <a:p>
            <a:pPr eaLnBrk="1" hangingPunct="1">
              <a:spcBef>
                <a:spcPct val="0"/>
              </a:spcBef>
            </a:pPr>
            <a:r>
              <a:rPr lang="en-US" altLang="en-US" sz="1100" smtClean="0">
                <a:latin typeface="Arial" pitchFamily="34" charset="0"/>
              </a:rPr>
              <a:t>2 LTFUs</a:t>
            </a:r>
          </a:p>
          <a:p>
            <a:pPr eaLnBrk="1" hangingPunct="1">
              <a:spcBef>
                <a:spcPct val="0"/>
              </a:spcBef>
              <a:buFontTx/>
              <a:buChar char="•"/>
            </a:pPr>
            <a:r>
              <a:rPr lang="en-US" altLang="en-US" sz="1100" smtClean="0">
                <a:latin typeface="Arial" pitchFamily="34" charset="0"/>
              </a:rPr>
              <a:t>Both Tx naïve males, GT1a, no cirrhosis</a:t>
            </a:r>
          </a:p>
          <a:p>
            <a:pPr marL="627063" lvl="1" indent="-169863" eaLnBrk="1" hangingPunct="1">
              <a:spcBef>
                <a:spcPct val="0"/>
              </a:spcBef>
              <a:buFontTx/>
              <a:buChar char="•"/>
            </a:pPr>
            <a:r>
              <a:rPr lang="en-US" altLang="en-US" sz="1100" smtClean="0">
                <a:latin typeface="Arial" pitchFamily="34" charset="0"/>
              </a:rPr>
              <a:t>1 did not return after completing 45 days of tx</a:t>
            </a:r>
          </a:p>
          <a:p>
            <a:pPr marL="627063" lvl="1" indent="-169863" eaLnBrk="1" hangingPunct="1">
              <a:spcBef>
                <a:spcPct val="0"/>
              </a:spcBef>
              <a:buFontTx/>
              <a:buChar char="•"/>
            </a:pPr>
            <a:r>
              <a:rPr lang="en-US" altLang="en-US" sz="1100" smtClean="0">
                <a:latin typeface="Arial" pitchFamily="34" charset="0"/>
              </a:rPr>
              <a:t>1 completed tx, SVR4, did not return for follow up week 12 visit.</a:t>
            </a:r>
          </a:p>
          <a:p>
            <a:pPr eaLnBrk="1" hangingPunct="1">
              <a:spcBef>
                <a:spcPct val="0"/>
              </a:spcBef>
            </a:pPr>
            <a:r>
              <a:rPr lang="en-US" altLang="en-US" sz="1100" smtClean="0">
                <a:latin typeface="Arial" pitchFamily="34" charset="0"/>
              </a:rPr>
              <a:t>1 D/C due to AE: 52 yo woman, GT1a, no cirrhosis, D/C due to anxiety attack at 4</a:t>
            </a:r>
            <a:r>
              <a:rPr lang="en-US" altLang="en-US" sz="1100" baseline="30000" smtClean="0">
                <a:latin typeface="Arial" pitchFamily="34" charset="0"/>
              </a:rPr>
              <a:t>th</a:t>
            </a:r>
            <a:r>
              <a:rPr lang="en-US" altLang="en-US" sz="1100" smtClean="0">
                <a:latin typeface="Arial" pitchFamily="34" charset="0"/>
              </a:rPr>
              <a:t> day of treatment</a:t>
            </a:r>
          </a:p>
          <a:p>
            <a:pPr eaLnBrk="1" hangingPunct="1">
              <a:spcBef>
                <a:spcPct val="0"/>
              </a:spcBef>
            </a:pPr>
            <a:r>
              <a:rPr lang="en-US" altLang="en-US" sz="1100" smtClean="0">
                <a:latin typeface="Arial" pitchFamily="34" charset="0"/>
              </a:rPr>
              <a:t>1 death during follow up period: 55 yo white male, GT5a, dyslipidemia, was taking ezetimibe/simvastatin, died in his sleep 8 days after completion of treatment.  Patient was not taking amiodarone.</a:t>
            </a:r>
          </a:p>
          <a:p>
            <a:pPr eaLnBrk="1" hangingPunct="1">
              <a:spcBef>
                <a:spcPct val="0"/>
              </a:spcBef>
            </a:pPr>
            <a:endParaRPr lang="en-US" altLang="en-US" sz="1100" smtClean="0">
              <a:latin typeface="Arial" pitchFamily="34" charset="0"/>
            </a:endParaRPr>
          </a:p>
        </p:txBody>
      </p:sp>
      <p:sp>
        <p:nvSpPr>
          <p:cNvPr id="36868" name="Slide Number Placeholder 3"/>
          <p:cNvSpPr>
            <a:spLocks noGrp="1"/>
          </p:cNvSpPr>
          <p:nvPr>
            <p:ph type="sldNum" sz="quarter" idx="5"/>
          </p:nvPr>
        </p:nvSpPr>
        <p:spPr bwMode="auto">
          <a:noFill/>
          <a:ln>
            <a:miter lim="800000"/>
            <a:headEnd/>
            <a:tailEnd/>
          </a:ln>
        </p:spPr>
        <p:txBody>
          <a:bodyPr/>
          <a:lstStyle/>
          <a:p>
            <a:fld id="{34E5666D-DCAC-4758-94AB-515E353798EE}" type="slidenum">
              <a:rPr lang="en-US" altLang="en-US">
                <a:solidFill>
                  <a:srgbClr val="000000"/>
                </a:solidFill>
              </a:rPr>
              <a:pPr/>
              <a:t>7</a:t>
            </a:fld>
            <a:endParaRPr lang="en-US" altLang="en-US">
              <a:solidFill>
                <a:srgbClr val="000000"/>
              </a:solidFill>
            </a:endParaRPr>
          </a:p>
        </p:txBody>
      </p:sp>
      <p:sp>
        <p:nvSpPr>
          <p:cNvPr id="36869" name="Footer Placeholder 1"/>
          <p:cNvSpPr>
            <a:spLocks noGrp="1"/>
          </p:cNvSpPr>
          <p:nvPr>
            <p:ph type="ftr" sz="quarter" idx="4"/>
          </p:nvPr>
        </p:nvSpPr>
        <p:spPr bwMode="auto">
          <a:noFill/>
          <a:ln>
            <a:miter lim="800000"/>
            <a:headEnd/>
            <a:tailEnd/>
          </a:ln>
        </p:spPr>
        <p:txBody>
          <a:bodyPr/>
          <a:lstStyle/>
          <a:p>
            <a:endParaRPr lang="en-GB" altLang="en-US" smtClean="0"/>
          </a:p>
        </p:txBody>
      </p:sp>
    </p:spTree>
    <p:extLst>
      <p:ext uri="{BB962C8B-B14F-4D97-AF65-F5344CB8AC3E}">
        <p14:creationId xmlns:p14="http://schemas.microsoft.com/office/powerpoint/2010/main" val="25277791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7BF232A-D0AC-9B4F-A822-05618EDB3A67}" type="slidenum">
              <a:rPr lang="en-US" smtClean="0"/>
              <a:t>27</a:t>
            </a:fld>
            <a:endParaRPr lang="en-US" dirty="0"/>
          </a:p>
        </p:txBody>
      </p:sp>
    </p:spTree>
    <p:extLst>
      <p:ext uri="{BB962C8B-B14F-4D97-AF65-F5344CB8AC3E}">
        <p14:creationId xmlns:p14="http://schemas.microsoft.com/office/powerpoint/2010/main" val="25351662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1778BB8-3458-44FE-80F0-6F33081EB713}" type="datetimeFigureOut">
              <a:rPr lang="en-GB" smtClean="0"/>
              <a:t>30/03/2023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E46EA5-F005-4F78-A830-2FF43B2A3C3B}" type="slidenum">
              <a:rPr lang="en-GB" smtClean="0"/>
              <a:t>‹#›</a:t>
            </a:fld>
            <a:endParaRPr lang="en-GB"/>
          </a:p>
        </p:txBody>
      </p:sp>
    </p:spTree>
    <p:extLst>
      <p:ext uri="{BB962C8B-B14F-4D97-AF65-F5344CB8AC3E}">
        <p14:creationId xmlns:p14="http://schemas.microsoft.com/office/powerpoint/2010/main" val="908839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1778BB8-3458-44FE-80F0-6F33081EB713}" type="datetimeFigureOut">
              <a:rPr lang="en-GB" smtClean="0"/>
              <a:t>30/03/2023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E46EA5-F005-4F78-A830-2FF43B2A3C3B}" type="slidenum">
              <a:rPr lang="en-GB" smtClean="0"/>
              <a:t>‹#›</a:t>
            </a:fld>
            <a:endParaRPr lang="en-GB"/>
          </a:p>
        </p:txBody>
      </p:sp>
    </p:spTree>
    <p:extLst>
      <p:ext uri="{BB962C8B-B14F-4D97-AF65-F5344CB8AC3E}">
        <p14:creationId xmlns:p14="http://schemas.microsoft.com/office/powerpoint/2010/main" val="2365127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1778BB8-3458-44FE-80F0-6F33081EB713}" type="datetimeFigureOut">
              <a:rPr lang="en-GB" smtClean="0"/>
              <a:t>30/03/2023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E46EA5-F005-4F78-A830-2FF43B2A3C3B}" type="slidenum">
              <a:rPr lang="en-GB" smtClean="0"/>
              <a:t>‹#›</a:t>
            </a:fld>
            <a:endParaRPr lang="en-GB"/>
          </a:p>
        </p:txBody>
      </p:sp>
    </p:spTree>
    <p:extLst>
      <p:ext uri="{BB962C8B-B14F-4D97-AF65-F5344CB8AC3E}">
        <p14:creationId xmlns:p14="http://schemas.microsoft.com/office/powerpoint/2010/main" val="37201678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p:cNvSpPr>
            <a:spLocks noGrp="1"/>
          </p:cNvSpPr>
          <p:nvPr>
            <p:ph type="body" sz="quarter" idx="10"/>
          </p:nvPr>
        </p:nvSpPr>
        <p:spPr>
          <a:xfrm>
            <a:off x="213892" y="6249968"/>
            <a:ext cx="5880000" cy="457200"/>
          </a:xfrm>
        </p:spPr>
        <p:txBody>
          <a:bodyPr anchor="b">
            <a:noAutofit/>
          </a:bodyPr>
          <a:lstStyle>
            <a:lvl1pPr marL="0" indent="0">
              <a:spcBef>
                <a:spcPts val="0"/>
              </a:spcBef>
              <a:buNone/>
              <a:defRPr sz="1000">
                <a:solidFill>
                  <a:schemeClr val="tx1"/>
                </a:solidFill>
              </a:defRPr>
            </a:lvl1pPr>
          </a:lstStyle>
          <a:p>
            <a:pPr lvl="0"/>
            <a:endParaRPr lang="en-GB" dirty="0"/>
          </a:p>
        </p:txBody>
      </p:sp>
      <p:sp>
        <p:nvSpPr>
          <p:cNvPr id="9" name="Text Placeholder 7"/>
          <p:cNvSpPr>
            <a:spLocks noGrp="1"/>
          </p:cNvSpPr>
          <p:nvPr>
            <p:ph type="body" sz="quarter" idx="11"/>
          </p:nvPr>
        </p:nvSpPr>
        <p:spPr>
          <a:xfrm>
            <a:off x="6103113" y="6249968"/>
            <a:ext cx="5880000" cy="457200"/>
          </a:xfrm>
        </p:spPr>
        <p:txBody>
          <a:bodyPr anchor="b">
            <a:noAutofit/>
          </a:bodyPr>
          <a:lstStyle>
            <a:lvl1pPr marL="0" indent="0" algn="r">
              <a:spcBef>
                <a:spcPts val="0"/>
              </a:spcBef>
              <a:buNone/>
              <a:defRPr sz="1000">
                <a:solidFill>
                  <a:schemeClr val="tx1"/>
                </a:solidFill>
              </a:defRPr>
            </a:lvl1pPr>
          </a:lstStyle>
          <a:p>
            <a:pPr lvl="0"/>
            <a:endParaRPr lang="en-GB" dirty="0"/>
          </a:p>
        </p:txBody>
      </p:sp>
    </p:spTree>
    <p:extLst>
      <p:ext uri="{BB962C8B-B14F-4D97-AF65-F5344CB8AC3E}">
        <p14:creationId xmlns:p14="http://schemas.microsoft.com/office/powerpoint/2010/main" val="7964438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Study Name,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8C8E361-5C7E-47E4-A5A9-ED90CF731150}" type="datetime1">
              <a:rPr lang="en-US" smtClean="0">
                <a:solidFill>
                  <a:prstClr val="black"/>
                </a:solidFill>
              </a:rPr>
              <a:pPr/>
              <a:t>3/30/2023</a:t>
            </a:fld>
            <a:endParaRPr lang="en-US">
              <a:solidFill>
                <a:prstClr val="black"/>
              </a:solidFill>
            </a:endParaRPr>
          </a:p>
        </p:txBody>
      </p:sp>
      <p:sp>
        <p:nvSpPr>
          <p:cNvPr id="8" name="Footer Placeholder 7"/>
          <p:cNvSpPr>
            <a:spLocks noGrp="1"/>
          </p:cNvSpPr>
          <p:nvPr>
            <p:ph type="ftr" sz="quarter" idx="11"/>
          </p:nvPr>
        </p:nvSpPr>
        <p:spPr/>
        <p:txBody>
          <a:bodyPr/>
          <a:lstStyle/>
          <a:p>
            <a:r>
              <a:rPr lang="en-US">
                <a:solidFill>
                  <a:prstClr val="black"/>
                </a:solidFill>
              </a:rPr>
              <a:t>Author’s Last Name, Conference Name, Year, Presentation #</a:t>
            </a:r>
            <a:endParaRPr lang="en-US" dirty="0">
              <a:solidFill>
                <a:prstClr val="black"/>
              </a:solidFill>
            </a:endParaRPr>
          </a:p>
        </p:txBody>
      </p:sp>
      <p:sp>
        <p:nvSpPr>
          <p:cNvPr id="9" name="Slide Number Placeholder 8"/>
          <p:cNvSpPr>
            <a:spLocks noGrp="1"/>
          </p:cNvSpPr>
          <p:nvPr>
            <p:ph type="sldNum" sz="quarter" idx="12"/>
          </p:nvPr>
        </p:nvSpPr>
        <p:spPr/>
        <p:txBody>
          <a:bodyPr/>
          <a:lstStyle/>
          <a:p>
            <a:fld id="{94BD5F9E-BC76-487B-A2BC-019AD28A14BF}" type="slidenum">
              <a:rPr lang="en-US" smtClean="0">
                <a:solidFill>
                  <a:prstClr val="black"/>
                </a:solidFill>
              </a:rPr>
              <a:pPr/>
              <a:t>‹#›</a:t>
            </a:fld>
            <a:endParaRPr lang="en-US">
              <a:solidFill>
                <a:prstClr val="black"/>
              </a:solidFill>
            </a:endParaRPr>
          </a:p>
        </p:txBody>
      </p:sp>
      <p:sp>
        <p:nvSpPr>
          <p:cNvPr id="10" name="Text Placeholder 4"/>
          <p:cNvSpPr>
            <a:spLocks noGrp="1"/>
          </p:cNvSpPr>
          <p:nvPr>
            <p:ph type="body" sz="quarter" idx="13"/>
          </p:nvPr>
        </p:nvSpPr>
        <p:spPr>
          <a:xfrm>
            <a:off x="609600" y="154546"/>
            <a:ext cx="10972800" cy="302654"/>
          </a:xfrm>
        </p:spPr>
        <p:txBody>
          <a:bodyPr anchor="b"/>
          <a:lstStyle>
            <a:lvl1pPr marL="0" indent="0">
              <a:spcBef>
                <a:spcPts val="0"/>
              </a:spcBef>
              <a:buNone/>
              <a:defRPr sz="1600">
                <a:solidFill>
                  <a:schemeClr val="tx1"/>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Click to edit Master text styles</a:t>
            </a:r>
          </a:p>
        </p:txBody>
      </p:sp>
    </p:spTree>
    <p:extLst>
      <p:ext uri="{BB962C8B-B14F-4D97-AF65-F5344CB8AC3E}">
        <p14:creationId xmlns:p14="http://schemas.microsoft.com/office/powerpoint/2010/main" val="861321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New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624704" y="116633"/>
            <a:ext cx="10729096" cy="248493"/>
          </a:xfrm>
        </p:spPr>
        <p:txBody>
          <a:bodyPr anchor="ctr">
            <a:noAutofit/>
          </a:bodyPr>
          <a:lstStyle>
            <a:lvl1pPr marL="0" indent="0">
              <a:buNone/>
              <a:defRPr sz="120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Click to edit Master text styles</a:t>
            </a:r>
            <a:endParaRPr lang="en-US" dirty="0"/>
          </a:p>
        </p:txBody>
      </p:sp>
      <p:sp>
        <p:nvSpPr>
          <p:cNvPr id="5" name="Footer Placeholder 4"/>
          <p:cNvSpPr>
            <a:spLocks noGrp="1"/>
          </p:cNvSpPr>
          <p:nvPr>
            <p:ph type="ftr" sz="quarter" idx="14"/>
          </p:nvPr>
        </p:nvSpPr>
        <p:spPr>
          <a:xfrm>
            <a:off x="624418" y="6311900"/>
            <a:ext cx="7528983" cy="357188"/>
          </a:xfrm>
        </p:spPr>
        <p:txBody>
          <a:bodyPr/>
          <a:lstStyle>
            <a:lvl1pPr>
              <a:defRPr/>
            </a:lvl1pPr>
          </a:lstStyle>
          <a:p>
            <a:pPr>
              <a:defRPr/>
            </a:pPr>
            <a:endParaRPr lang="en-US" altLang="en-US"/>
          </a:p>
        </p:txBody>
      </p:sp>
      <p:sp>
        <p:nvSpPr>
          <p:cNvPr id="6" name="Slide Number Placeholder 5"/>
          <p:cNvSpPr>
            <a:spLocks noGrp="1"/>
          </p:cNvSpPr>
          <p:nvPr>
            <p:ph type="sldNum" sz="quarter" idx="15"/>
          </p:nvPr>
        </p:nvSpPr>
        <p:spPr/>
        <p:txBody>
          <a:bodyPr/>
          <a:lstStyle>
            <a:lvl1pPr>
              <a:defRPr/>
            </a:lvl1pPr>
          </a:lstStyle>
          <a:p>
            <a:fld id="{85A39F6F-3009-4778-901E-58D38EE7E21E}" type="slidenum">
              <a:rPr lang="en-US" altLang="en-US"/>
              <a:pPr/>
              <a:t>‹#›</a:t>
            </a:fld>
            <a:endParaRPr lang="en-US" altLang="en-US"/>
          </a:p>
        </p:txBody>
      </p:sp>
    </p:spTree>
    <p:extLst>
      <p:ext uri="{BB962C8B-B14F-4D97-AF65-F5344CB8AC3E}">
        <p14:creationId xmlns:p14="http://schemas.microsoft.com/office/powerpoint/2010/main" val="243991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2BF970B-3FB2-E84A-B70E-2F82C3C4236F}"/>
              </a:ext>
            </a:extLst>
          </p:cNvPr>
          <p:cNvSpPr/>
          <p:nvPr userDrawn="1"/>
        </p:nvSpPr>
        <p:spPr>
          <a:xfrm>
            <a:off x="1" y="1"/>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B8460B3-6ACD-194D-9D44-C086FB470179}"/>
              </a:ext>
            </a:extLst>
          </p:cNvPr>
          <p:cNvSpPr>
            <a:spLocks noGrp="1"/>
          </p:cNvSpPr>
          <p:nvPr>
            <p:ph type="title" hasCustomPrompt="1"/>
          </p:nvPr>
        </p:nvSpPr>
        <p:spPr>
          <a:xfrm>
            <a:off x="577516" y="365125"/>
            <a:ext cx="10972800" cy="987019"/>
          </a:xfrm>
        </p:spPr>
        <p:txBody>
          <a:bodyPr/>
          <a:lstStyle>
            <a:lvl1pPr algn="l">
              <a:lnSpc>
                <a:spcPct val="80000"/>
              </a:lnSpc>
              <a:defRPr b="1" i="0">
                <a:solidFill>
                  <a:schemeClr val="accent1"/>
                </a:solidFill>
                <a:latin typeface="Trebuchet MS" panose="020B0703020202090204" pitchFamily="34" charset="0"/>
              </a:defRPr>
            </a:lvl1pPr>
          </a:lstStyle>
          <a:p>
            <a:r>
              <a:rPr lang="en-US"/>
              <a:t>Click to edit master title style</a:t>
            </a:r>
          </a:p>
        </p:txBody>
      </p:sp>
      <p:pic>
        <p:nvPicPr>
          <p:cNvPr id="7" name="Picture 6">
            <a:extLst>
              <a:ext uri="{FF2B5EF4-FFF2-40B4-BE49-F238E27FC236}">
                <a16:creationId xmlns:a16="http://schemas.microsoft.com/office/drawing/2014/main" id="{D6BAE6AD-B7D4-B04A-86FE-7779FC9A234F}"/>
              </a:ext>
            </a:extLst>
          </p:cNvPr>
          <p:cNvPicPr>
            <a:picLocks noChangeAspect="1"/>
          </p:cNvPicPr>
          <p:nvPr userDrawn="1"/>
        </p:nvPicPr>
        <p:blipFill>
          <a:blip r:embed="rId2"/>
          <a:stretch>
            <a:fillRect/>
          </a:stretch>
        </p:blipFill>
        <p:spPr>
          <a:xfrm>
            <a:off x="11765651" y="6408817"/>
            <a:ext cx="206592" cy="275456"/>
          </a:xfrm>
          <a:prstGeom prst="rect">
            <a:avLst/>
          </a:prstGeom>
        </p:spPr>
      </p:pic>
      <p:sp>
        <p:nvSpPr>
          <p:cNvPr id="8" name="Content Placeholder 7">
            <a:extLst>
              <a:ext uri="{FF2B5EF4-FFF2-40B4-BE49-F238E27FC236}">
                <a16:creationId xmlns:a16="http://schemas.microsoft.com/office/drawing/2014/main" id="{6CD8113E-1FCA-604A-96E5-3BF77C5AC38C}"/>
              </a:ext>
            </a:extLst>
          </p:cNvPr>
          <p:cNvSpPr>
            <a:spLocks noGrp="1"/>
          </p:cNvSpPr>
          <p:nvPr>
            <p:ph sz="quarter" idx="13"/>
          </p:nvPr>
        </p:nvSpPr>
        <p:spPr>
          <a:xfrm>
            <a:off x="577516" y="1942677"/>
            <a:ext cx="10972800" cy="4229524"/>
          </a:xfrm>
        </p:spPr>
        <p:txBody>
          <a:bodyPr/>
          <a:lstStyle>
            <a:lvl1pPr>
              <a:lnSpc>
                <a:spcPct val="110000"/>
              </a:lnSpc>
              <a:spcAft>
                <a:spcPts val="800"/>
              </a:spcAft>
              <a:defRPr/>
            </a:lvl1pPr>
            <a:lvl2pPr marL="15875" indent="0">
              <a:lnSpc>
                <a:spcPct val="110000"/>
              </a:lnSpc>
              <a:buNone/>
              <a:tabLst/>
              <a:defRPr sz="1800" b="0">
                <a:solidFill>
                  <a:schemeClr val="tx1"/>
                </a:solidFill>
              </a:defRPr>
            </a:lvl2pPr>
            <a:lvl3pPr marL="287338" indent="-169863">
              <a:lnSpc>
                <a:spcPct val="110000"/>
              </a:lnSpc>
              <a:tabLst/>
              <a:defRPr sz="1600"/>
            </a:lvl3pPr>
            <a:lvl4pPr marL="693738" indent="-169863">
              <a:lnSpc>
                <a:spcPct val="110000"/>
              </a:lnSpc>
              <a:tabLst/>
              <a:defRPr sz="1400"/>
            </a:lvl4pPr>
            <a:lvl5pPr>
              <a:lnSpc>
                <a:spcPct val="110000"/>
              </a:lnSpc>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9" name="Slide Number Placeholder 5">
            <a:extLst>
              <a:ext uri="{FF2B5EF4-FFF2-40B4-BE49-F238E27FC236}">
                <a16:creationId xmlns:a16="http://schemas.microsoft.com/office/drawing/2014/main" id="{F817CF6A-808E-8C4F-9BE1-507266848035}"/>
              </a:ext>
            </a:extLst>
          </p:cNvPr>
          <p:cNvSpPr>
            <a:spLocks noGrp="1"/>
          </p:cNvSpPr>
          <p:nvPr>
            <p:ph type="sldNum" sz="quarter" idx="4"/>
          </p:nvPr>
        </p:nvSpPr>
        <p:spPr>
          <a:xfrm>
            <a:off x="211015" y="6400799"/>
            <a:ext cx="2743200" cy="291492"/>
          </a:xfrm>
          <a:prstGeom prst="rect">
            <a:avLst/>
          </a:prstGeom>
        </p:spPr>
        <p:txBody>
          <a:bodyPr vert="horz" lIns="91440" tIns="45720" rIns="91440" bIns="45720" rtlCol="0" anchor="ctr"/>
          <a:lstStyle>
            <a:lvl1pPr algn="l">
              <a:defRPr sz="800">
                <a:solidFill>
                  <a:schemeClr val="bg2"/>
                </a:solidFill>
              </a:defRPr>
            </a:lvl1pPr>
          </a:lstStyle>
          <a:p>
            <a:fld id="{4BEAA09E-D67E-864E-8466-C38E88600C4F}" type="slidenum">
              <a:rPr lang="en-US" smtClean="0"/>
              <a:pPr/>
              <a:t>‹#›</a:t>
            </a:fld>
            <a:endParaRPr lang="en-US" dirty="0"/>
          </a:p>
        </p:txBody>
      </p:sp>
    </p:spTree>
    <p:extLst>
      <p:ext uri="{BB962C8B-B14F-4D97-AF65-F5344CB8AC3E}">
        <p14:creationId xmlns:p14="http://schemas.microsoft.com/office/powerpoint/2010/main" val="3320204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1778BB8-3458-44FE-80F0-6F33081EB713}" type="datetimeFigureOut">
              <a:rPr lang="en-GB" smtClean="0"/>
              <a:t>30/03/2023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E46EA5-F005-4F78-A830-2FF43B2A3C3B}" type="slidenum">
              <a:rPr lang="en-GB" smtClean="0"/>
              <a:t>‹#›</a:t>
            </a:fld>
            <a:endParaRPr lang="en-GB"/>
          </a:p>
        </p:txBody>
      </p:sp>
    </p:spTree>
    <p:extLst>
      <p:ext uri="{BB962C8B-B14F-4D97-AF65-F5344CB8AC3E}">
        <p14:creationId xmlns:p14="http://schemas.microsoft.com/office/powerpoint/2010/main" val="3455187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1778BB8-3458-44FE-80F0-6F33081EB713}" type="datetimeFigureOut">
              <a:rPr lang="en-GB" smtClean="0"/>
              <a:t>30/03/2023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E46EA5-F005-4F78-A830-2FF43B2A3C3B}" type="slidenum">
              <a:rPr lang="en-GB" smtClean="0"/>
              <a:t>‹#›</a:t>
            </a:fld>
            <a:endParaRPr lang="en-GB"/>
          </a:p>
        </p:txBody>
      </p:sp>
    </p:spTree>
    <p:extLst>
      <p:ext uri="{BB962C8B-B14F-4D97-AF65-F5344CB8AC3E}">
        <p14:creationId xmlns:p14="http://schemas.microsoft.com/office/powerpoint/2010/main" val="22284010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1778BB8-3458-44FE-80F0-6F33081EB713}" type="datetimeFigureOut">
              <a:rPr lang="en-GB" smtClean="0"/>
              <a:t>30/03/2023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DE46EA5-F005-4F78-A830-2FF43B2A3C3B}" type="slidenum">
              <a:rPr lang="en-GB" smtClean="0"/>
              <a:t>‹#›</a:t>
            </a:fld>
            <a:endParaRPr lang="en-GB"/>
          </a:p>
        </p:txBody>
      </p:sp>
    </p:spTree>
    <p:extLst>
      <p:ext uri="{BB962C8B-B14F-4D97-AF65-F5344CB8AC3E}">
        <p14:creationId xmlns:p14="http://schemas.microsoft.com/office/powerpoint/2010/main" val="17734553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1778BB8-3458-44FE-80F0-6F33081EB713}" type="datetimeFigureOut">
              <a:rPr lang="en-GB" smtClean="0"/>
              <a:t>30/03/2023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DE46EA5-F005-4F78-A830-2FF43B2A3C3B}" type="slidenum">
              <a:rPr lang="en-GB" smtClean="0"/>
              <a:t>‹#›</a:t>
            </a:fld>
            <a:endParaRPr lang="en-GB"/>
          </a:p>
        </p:txBody>
      </p:sp>
    </p:spTree>
    <p:extLst>
      <p:ext uri="{BB962C8B-B14F-4D97-AF65-F5344CB8AC3E}">
        <p14:creationId xmlns:p14="http://schemas.microsoft.com/office/powerpoint/2010/main" val="3953729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1778BB8-3458-44FE-80F0-6F33081EB713}" type="datetimeFigureOut">
              <a:rPr lang="en-GB" smtClean="0"/>
              <a:t>30/03/2023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DE46EA5-F005-4F78-A830-2FF43B2A3C3B}" type="slidenum">
              <a:rPr lang="en-GB" smtClean="0"/>
              <a:t>‹#›</a:t>
            </a:fld>
            <a:endParaRPr lang="en-GB"/>
          </a:p>
        </p:txBody>
      </p:sp>
    </p:spTree>
    <p:extLst>
      <p:ext uri="{BB962C8B-B14F-4D97-AF65-F5344CB8AC3E}">
        <p14:creationId xmlns:p14="http://schemas.microsoft.com/office/powerpoint/2010/main" val="24788993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778BB8-3458-44FE-80F0-6F33081EB713}" type="datetimeFigureOut">
              <a:rPr lang="en-GB" smtClean="0"/>
              <a:t>30/03/2023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DE46EA5-F005-4F78-A830-2FF43B2A3C3B}" type="slidenum">
              <a:rPr lang="en-GB" smtClean="0"/>
              <a:t>‹#›</a:t>
            </a:fld>
            <a:endParaRPr lang="en-GB"/>
          </a:p>
        </p:txBody>
      </p:sp>
    </p:spTree>
    <p:extLst>
      <p:ext uri="{BB962C8B-B14F-4D97-AF65-F5344CB8AC3E}">
        <p14:creationId xmlns:p14="http://schemas.microsoft.com/office/powerpoint/2010/main" val="2858129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1778BB8-3458-44FE-80F0-6F33081EB713}" type="datetimeFigureOut">
              <a:rPr lang="en-GB" smtClean="0"/>
              <a:t>30/03/2023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DE46EA5-F005-4F78-A830-2FF43B2A3C3B}" type="slidenum">
              <a:rPr lang="en-GB" smtClean="0"/>
              <a:t>‹#›</a:t>
            </a:fld>
            <a:endParaRPr lang="en-GB"/>
          </a:p>
        </p:txBody>
      </p:sp>
    </p:spTree>
    <p:extLst>
      <p:ext uri="{BB962C8B-B14F-4D97-AF65-F5344CB8AC3E}">
        <p14:creationId xmlns:p14="http://schemas.microsoft.com/office/powerpoint/2010/main" val="1697486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1778BB8-3458-44FE-80F0-6F33081EB713}" type="datetimeFigureOut">
              <a:rPr lang="en-GB" smtClean="0"/>
              <a:t>30/03/2023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DE46EA5-F005-4F78-A830-2FF43B2A3C3B}" type="slidenum">
              <a:rPr lang="en-GB" smtClean="0"/>
              <a:t>‹#›</a:t>
            </a:fld>
            <a:endParaRPr lang="en-GB"/>
          </a:p>
        </p:txBody>
      </p:sp>
    </p:spTree>
    <p:extLst>
      <p:ext uri="{BB962C8B-B14F-4D97-AF65-F5344CB8AC3E}">
        <p14:creationId xmlns:p14="http://schemas.microsoft.com/office/powerpoint/2010/main" val="174233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778BB8-3458-44FE-80F0-6F33081EB713}" type="datetimeFigureOut">
              <a:rPr lang="en-GB" smtClean="0"/>
              <a:t>30/03/2023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E46EA5-F005-4F78-A830-2FF43B2A3C3B}" type="slidenum">
              <a:rPr lang="en-GB" smtClean="0"/>
              <a:t>‹#›</a:t>
            </a:fld>
            <a:endParaRPr lang="en-GB"/>
          </a:p>
        </p:txBody>
      </p:sp>
    </p:spTree>
    <p:extLst>
      <p:ext uri="{BB962C8B-B14F-4D97-AF65-F5344CB8AC3E}">
        <p14:creationId xmlns:p14="http://schemas.microsoft.com/office/powerpoint/2010/main" val="41842838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 id="2147483663" r:id="rId13"/>
    <p:sldLayoutId id="2147483664" r:id="rId14"/>
    <p:sldLayoutId id="2147483665"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google.co.uk/url?sa=i&amp;rct=j&amp;q=&amp;esrc=s&amp;source=images&amp;cd=&amp;cad=rja&amp;uact=8&amp;ved=0ahUKEwielc6t9tLSAhWBmBQKHTpBBcEQjRwIBw&amp;url=https%3A%2F%2Fcommons.wikimedia.org%2Fwiki%2FFile%3AFlag_of_Wales_2.svg&amp;bvm=bv.149397726,d.ZGg&amp;psig=AFQjCNH6N3aIaQ9n4JenGsLBk7hWMMbIJQ&amp;ust=1489475371196027"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google.co.uk/url?sa=i&amp;rct=j&amp;q=&amp;esrc=s&amp;source=images&amp;cd=&amp;cad=rja&amp;uact=8&amp;ved=0ahUKEwi1pv6O-NLSAhWM8RQKHXSdD4gQjRwIBw&amp;url=http://www.shutterstock.com/pic-219600049/stock-photo-flags-of-the-united-kingdom-of-great-britain-england-scotland-wales-northern-ireland-and-the.html&amp;bvm=bv.149397726,d.ZGg&amp;psig=AFQjCNF28gt7l5mYa36GPPv1C2zc38Gj5Q&amp;ust=1489475726598876"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943154/HCV_in_the_UK_2020.pdf" TargetMode="External"/><Relationship Id="rId2" Type="http://schemas.openxmlformats.org/officeDocument/2006/relationships/image" Target="../media/image13.emf"/><Relationship Id="rId1" Type="http://schemas.openxmlformats.org/officeDocument/2006/relationships/slideLayout" Target="../slideLayouts/slideLayout15.xml"/><Relationship Id="rId4" Type="http://schemas.openxmlformats.org/officeDocument/2006/relationships/hyperlink" Target="http://record.assembly.wales/Committee/4829#A44661"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4.emf"/><Relationship Id="rId7" Type="http://schemas.openxmlformats.org/officeDocument/2006/relationships/hyperlink" Target="https://www.who.int/news-room/fact-sheets/detail/hepatitis-c" TargetMode="External"/><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943154/HCV_in_the_UK_2020.pdf" TargetMode="External"/><Relationship Id="rId2" Type="http://schemas.openxmlformats.org/officeDocument/2006/relationships/image" Target="../media/image18.emf"/><Relationship Id="rId1" Type="http://schemas.openxmlformats.org/officeDocument/2006/relationships/slideLayout" Target="../slideLayouts/slideLayout15.xml"/><Relationship Id="rId4" Type="http://schemas.openxmlformats.org/officeDocument/2006/relationships/hyperlink" Target="http://record.assembly.wales/Committee/4829#A44661"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emf"/><Relationship Id="rId1" Type="http://schemas.openxmlformats.org/officeDocument/2006/relationships/slideLayout" Target="../slideLayouts/slideLayout15.xml"/><Relationship Id="rId5" Type="http://schemas.openxmlformats.org/officeDocument/2006/relationships/hyperlink" Target="https://www.who.int/news-room/fact-sheets/detail/hepatitis-c" TargetMode="External"/><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hyperlink" Target="https://www.google.co.uk/url?sa=i&amp;rct=j&amp;q=&amp;esrc=s&amp;source=images&amp;cd=&amp;cad=rja&amp;uact=8&amp;ved=0ahUKEwjDpt-ZqcLWAhUFExoKHcS5BmcQjRwIBw&amp;url=https://teara.govt.nz/en/photograph/28063/hepatitis-c-protest-1999&amp;psig=AFQjCNEsCJ25_-dg2Mid7pP846412VDJzA&amp;ust=1506497093272152" TargetMode="External"/><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google.co.uk/url?sa=i&amp;rct=j&amp;q=&amp;esrc=s&amp;source=images&amp;cd=&amp;cad=rja&amp;uact=8&amp;ved=0ahUKEwielc6t9tLSAhWBmBQKHTpBBcEQjRwIBw&amp;url=https%3A%2F%2Fcommons.wikimedia.org%2Fwiki%2FFile%3AFlag_of_Wales_2.svg&amp;bvm=bv.149397726,d.ZGg&amp;psig=AFQjCNH6N3aIaQ9n4JenGsLBk7hWMMbIJQ&amp;ust=1489475371196027" TargetMode="Externa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google.co.uk/url?sa=i&amp;rct=j&amp;q=&amp;esrc=s&amp;source=images&amp;cd=&amp;cad=rja&amp;uact=8&amp;ved=0ahUKEwielc6t9tLSAhWBmBQKHTpBBcEQjRwIBw&amp;url=https%3A%2F%2Fcommons.wikimedia.org%2Fwiki%2FFile%3AFlag_of_Wales_2.svg&amp;bvm=bv.149397726,d.ZGg&amp;psig=AFQjCNH6N3aIaQ9n4JenGsLBk7hWMMbIJQ&amp;ust=1489475371196027"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png"/><Relationship Id="rId2" Type="http://schemas.openxmlformats.org/officeDocument/2006/relationships/image" Target="../media/image22.jpeg"/><Relationship Id="rId1" Type="http://schemas.openxmlformats.org/officeDocument/2006/relationships/slideLayout" Target="../slideLayouts/slideLayout12.xml"/><Relationship Id="rId6" Type="http://schemas.openxmlformats.org/officeDocument/2006/relationships/hyperlink" Target="https://www.google.co.uk/url?sa=i&amp;rct=j&amp;q=&amp;esrc=s&amp;source=images&amp;cd=&amp;cad=rja&amp;uact=8&amp;ved=0ahUKEwielc6t9tLSAhWBmBQKHTpBBcEQjRwIBw&amp;url=https%3A%2F%2Fcommons.wikimedia.org%2Fwiki%2FFile%3AFlag_of_Wales_2.svg&amp;bvm=bv.149397726,d.ZGg&amp;psig=AFQjCNH6N3aIaQ9n4JenGsLBk7hWMMbIJQ&amp;ust=1489475371196027" TargetMode="External"/><Relationship Id="rId5" Type="http://schemas.openxmlformats.org/officeDocument/2006/relationships/image" Target="../media/image25.jpeg"/><Relationship Id="rId4" Type="http://schemas.openxmlformats.org/officeDocument/2006/relationships/image" Target="../media/image24.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google.co.uk/url?sa=i&amp;rct=j&amp;q=&amp;esrc=s&amp;source=images&amp;cd=&amp;cad=rja&amp;uact=8&amp;ved=0ahUKEwielc6t9tLSAhWBmBQKHTpBBcEQjRwIBw&amp;url=https%3A%2F%2Fcommons.wikimedia.org%2Fwiki%2FFile%3AFlag_of_Wales_2.svg&amp;bvm=bv.149397726,d.ZGg&amp;psig=AFQjCNH6N3aIaQ9n4JenGsLBk7hWMMbIJQ&amp;ust=1489475371196027"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9.png"/><Relationship Id="rId2" Type="http://schemas.openxmlformats.org/officeDocument/2006/relationships/slideLayout" Target="../slideLayouts/slideLayout14.xml"/><Relationship Id="rId1" Type="http://schemas.openxmlformats.org/officeDocument/2006/relationships/vmlDrawing" Target="../drawings/vmlDrawing1.vml"/><Relationship Id="rId6" Type="http://schemas.openxmlformats.org/officeDocument/2006/relationships/slide" Target="slide13.xml"/><Relationship Id="rId5" Type="http://schemas.openxmlformats.org/officeDocument/2006/relationships/image" Target="../media/image8.png"/><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0.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 result for wales flag">
            <a:hlinkClick r:id="rId2"/>
          </p:cNvPr>
          <p:cNvPicPr>
            <a:picLocks noChangeAspect="1" noChangeArrowheads="1"/>
          </p:cNvPicPr>
          <p:nvPr/>
        </p:nvPicPr>
        <p:blipFill>
          <a:blip r:embed="rId3" cstate="print"/>
          <a:srcRect/>
          <a:stretch>
            <a:fillRect/>
          </a:stretch>
        </p:blipFill>
        <p:spPr bwMode="auto">
          <a:xfrm>
            <a:off x="0" y="0"/>
            <a:ext cx="3995936" cy="2397562"/>
          </a:xfrm>
          <a:prstGeom prst="rect">
            <a:avLst/>
          </a:prstGeom>
          <a:noFill/>
        </p:spPr>
      </p:pic>
      <p:pic>
        <p:nvPicPr>
          <p:cNvPr id="6" name="Picture 4" descr="Image result for wales flag">
            <a:hlinkClick r:id="rId2"/>
          </p:cNvPr>
          <p:cNvPicPr>
            <a:picLocks noChangeAspect="1" noChangeArrowheads="1"/>
          </p:cNvPicPr>
          <p:nvPr/>
        </p:nvPicPr>
        <p:blipFill>
          <a:blip r:embed="rId3" cstate="print"/>
          <a:srcRect/>
          <a:stretch>
            <a:fillRect/>
          </a:stretch>
        </p:blipFill>
        <p:spPr bwMode="auto">
          <a:xfrm>
            <a:off x="8196064" y="23236"/>
            <a:ext cx="3995936" cy="2397562"/>
          </a:xfrm>
          <a:prstGeom prst="rect">
            <a:avLst/>
          </a:prstGeom>
          <a:noFill/>
        </p:spPr>
      </p:pic>
      <p:sp>
        <p:nvSpPr>
          <p:cNvPr id="2" name="Title 1"/>
          <p:cNvSpPr>
            <a:spLocks noGrp="1"/>
          </p:cNvSpPr>
          <p:nvPr>
            <p:ph type="ctrTitle"/>
          </p:nvPr>
        </p:nvSpPr>
        <p:spPr>
          <a:xfrm>
            <a:off x="4074160" y="554182"/>
            <a:ext cx="4121904" cy="2879898"/>
          </a:xfrm>
          <a:solidFill>
            <a:schemeClr val="bg1"/>
          </a:solidFill>
        </p:spPr>
        <p:txBody>
          <a:bodyPr>
            <a:normAutofit fontScale="90000"/>
          </a:bodyPr>
          <a:lstStyle/>
          <a:p>
            <a:r>
              <a:rPr lang="en-GB" dirty="0"/>
              <a:t>Hepatitis National Meeting March 2023</a:t>
            </a:r>
            <a:endParaRPr lang="en-GB" dirty="0"/>
          </a:p>
        </p:txBody>
      </p:sp>
      <p:sp>
        <p:nvSpPr>
          <p:cNvPr id="3" name="Subtitle 2"/>
          <p:cNvSpPr>
            <a:spLocks noGrp="1"/>
          </p:cNvSpPr>
          <p:nvPr>
            <p:ph type="subTitle" idx="1"/>
          </p:nvPr>
        </p:nvSpPr>
        <p:spPr/>
        <p:txBody>
          <a:bodyPr/>
          <a:lstStyle/>
          <a:p>
            <a:r>
              <a:rPr lang="en-GB" dirty="0" smtClean="0"/>
              <a:t>Brendan Healy</a:t>
            </a:r>
          </a:p>
          <a:p>
            <a:r>
              <a:rPr lang="en-GB" dirty="0" smtClean="0"/>
              <a:t>Consultant in Infectious diseases and Microbiology and BBV lead for Wales and Cardiff</a:t>
            </a:r>
            <a:endParaRPr lang="en-GB" dirty="0"/>
          </a:p>
        </p:txBody>
      </p:sp>
      <p:pic>
        <p:nvPicPr>
          <p:cNvPr id="4" name="Picture 4" descr="Image result for wales flag">
            <a:hlinkClick r:id="rId2"/>
          </p:cNvPr>
          <p:cNvPicPr>
            <a:picLocks noChangeAspect="1" noChangeArrowheads="1"/>
          </p:cNvPicPr>
          <p:nvPr/>
        </p:nvPicPr>
        <p:blipFill>
          <a:blip r:embed="rId3" cstate="print"/>
          <a:srcRect/>
          <a:stretch>
            <a:fillRect/>
          </a:stretch>
        </p:blipFill>
        <p:spPr bwMode="auto">
          <a:xfrm>
            <a:off x="0" y="4429919"/>
            <a:ext cx="3995936" cy="2397562"/>
          </a:xfrm>
          <a:prstGeom prst="rect">
            <a:avLst/>
          </a:prstGeom>
          <a:noFill/>
        </p:spPr>
      </p:pic>
      <p:pic>
        <p:nvPicPr>
          <p:cNvPr id="7" name="Picture 4" descr="Image result for wales flag">
            <a:hlinkClick r:id="rId2"/>
          </p:cNvPr>
          <p:cNvPicPr>
            <a:picLocks noChangeAspect="1" noChangeArrowheads="1"/>
          </p:cNvPicPr>
          <p:nvPr/>
        </p:nvPicPr>
        <p:blipFill>
          <a:blip r:embed="rId3" cstate="print"/>
          <a:srcRect/>
          <a:stretch>
            <a:fillRect/>
          </a:stretch>
        </p:blipFill>
        <p:spPr bwMode="auto">
          <a:xfrm>
            <a:off x="8196064" y="4460438"/>
            <a:ext cx="3995936" cy="2397562"/>
          </a:xfrm>
          <a:prstGeom prst="rect">
            <a:avLst/>
          </a:prstGeom>
          <a:noFill/>
        </p:spPr>
      </p:pic>
    </p:spTree>
    <p:extLst>
      <p:ext uri="{BB962C8B-B14F-4D97-AF65-F5344CB8AC3E}">
        <p14:creationId xmlns:p14="http://schemas.microsoft.com/office/powerpoint/2010/main" val="123370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endParaRPr lang="en-GB"/>
          </a:p>
        </p:txBody>
      </p:sp>
      <p:sp>
        <p:nvSpPr>
          <p:cNvPr id="5" name="Text Placeholder 4"/>
          <p:cNvSpPr>
            <a:spLocks noGrp="1"/>
          </p:cNvSpPr>
          <p:nvPr>
            <p:ph type="body" sz="quarter" idx="11"/>
          </p:nvPr>
        </p:nvSpPr>
        <p:spPr/>
        <p:txBody>
          <a:bodyPr/>
          <a:lstStyle/>
          <a:p>
            <a:endParaRPr lang="en-GB"/>
          </a:p>
        </p:txBody>
      </p:sp>
      <p:graphicFrame>
        <p:nvGraphicFramePr>
          <p:cNvPr id="6" name="Content Placeholder 5">
            <a:extLst>
              <a:ext uri="{FF2B5EF4-FFF2-40B4-BE49-F238E27FC236}">
                <a16:creationId xmlns:a16="http://schemas.microsoft.com/office/drawing/2014/main" id="{31732E22-B091-4EAC-B67B-C749AED3054E}"/>
              </a:ext>
            </a:extLst>
          </p:cNvPr>
          <p:cNvGraphicFramePr>
            <a:graphicFrameLocks noGrp="1"/>
          </p:cNvGraphicFramePr>
          <p:nvPr>
            <p:ph idx="1"/>
            <p:extLst/>
          </p:nvPr>
        </p:nvGraphicFramePr>
        <p:xfrm>
          <a:off x="838200" y="182880"/>
          <a:ext cx="10774680" cy="599408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181004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92C23669-52DF-4997-86B7-F05CFBCD0A8E}"/>
              </a:ext>
            </a:extLst>
          </p:cNvPr>
          <p:cNvGraphicFramePr>
            <a:graphicFrameLocks noGrp="1"/>
          </p:cNvGraphicFramePr>
          <p:nvPr>
            <p:ph idx="1"/>
            <p:extLst/>
          </p:nvPr>
        </p:nvGraphicFramePr>
        <p:xfrm>
          <a:off x="0" y="375385"/>
          <a:ext cx="11612879" cy="60254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583236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BA7D0E07-6F28-4E6D-A7B0-863DCC359EB8}"/>
              </a:ext>
            </a:extLst>
          </p:cNvPr>
          <p:cNvGraphicFramePr>
            <a:graphicFrameLocks noGrp="1"/>
          </p:cNvGraphicFramePr>
          <p:nvPr>
            <p:ph idx="1"/>
            <p:extLst/>
          </p:nvPr>
        </p:nvGraphicFramePr>
        <p:xfrm>
          <a:off x="838200" y="294640"/>
          <a:ext cx="11069320" cy="588232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601966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a:extLst>
              <a:ext uri="{FF2B5EF4-FFF2-40B4-BE49-F238E27FC236}">
                <a16:creationId xmlns:a16="http://schemas.microsoft.com/office/drawing/2014/main" id="{BA7D0E07-6F28-4E6D-A7B0-863DCC359EB8}"/>
              </a:ext>
            </a:extLst>
          </p:cNvPr>
          <p:cNvGraphicFramePr/>
          <p:nvPr>
            <p:extLst/>
          </p:nvPr>
        </p:nvGraphicFramePr>
        <p:xfrm>
          <a:off x="7975600" y="904240"/>
          <a:ext cx="3821747" cy="199517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ontent Placeholder 5">
            <a:extLst>
              <a:ext uri="{FF2B5EF4-FFF2-40B4-BE49-F238E27FC236}">
                <a16:creationId xmlns:a16="http://schemas.microsoft.com/office/drawing/2014/main" id="{AA0FC71F-FF45-4790-9D44-0A8F4AC80754}"/>
              </a:ext>
            </a:extLst>
          </p:cNvPr>
          <p:cNvGraphicFramePr>
            <a:graphicFrameLocks noGrp="1"/>
          </p:cNvGraphicFramePr>
          <p:nvPr>
            <p:ph idx="1"/>
            <p:extLst/>
          </p:nvPr>
        </p:nvGraphicFramePr>
        <p:xfrm>
          <a:off x="838200" y="406399"/>
          <a:ext cx="10886440" cy="608584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357077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Cost savings</a:t>
            </a:r>
            <a:endParaRPr lang="en-GB" dirty="0"/>
          </a:p>
        </p:txBody>
      </p:sp>
      <p:graphicFrame>
        <p:nvGraphicFramePr>
          <p:cNvPr id="4" name="Content Placeholder 3"/>
          <p:cNvGraphicFramePr>
            <a:graphicFrameLocks noGrp="1"/>
          </p:cNvGraphicFramePr>
          <p:nvPr>
            <p:ph idx="1"/>
            <p:extLst/>
          </p:nvPr>
        </p:nvGraphicFramePr>
        <p:xfrm>
          <a:off x="1891023" y="1846277"/>
          <a:ext cx="8640960" cy="3898297"/>
        </p:xfrm>
        <a:graphic>
          <a:graphicData uri="http://schemas.openxmlformats.org/drawingml/2006/table">
            <a:tbl>
              <a:tblPr firstRow="1" bandRow="1">
                <a:tableStyleId>{5C22544A-7EE6-4342-B048-85BDC9FD1C3A}</a:tableStyleId>
              </a:tblPr>
              <a:tblGrid>
                <a:gridCol w="1780927">
                  <a:extLst>
                    <a:ext uri="{9D8B030D-6E8A-4147-A177-3AD203B41FA5}">
                      <a16:colId xmlns:a16="http://schemas.microsoft.com/office/drawing/2014/main" val="20000"/>
                    </a:ext>
                  </a:extLst>
                </a:gridCol>
                <a:gridCol w="1603449">
                  <a:extLst>
                    <a:ext uri="{9D8B030D-6E8A-4147-A177-3AD203B41FA5}">
                      <a16:colId xmlns:a16="http://schemas.microsoft.com/office/drawing/2014/main" val="20001"/>
                    </a:ext>
                  </a:extLst>
                </a:gridCol>
                <a:gridCol w="1152128">
                  <a:extLst>
                    <a:ext uri="{9D8B030D-6E8A-4147-A177-3AD203B41FA5}">
                      <a16:colId xmlns:a16="http://schemas.microsoft.com/office/drawing/2014/main" val="20002"/>
                    </a:ext>
                  </a:extLst>
                </a:gridCol>
                <a:gridCol w="1368152">
                  <a:extLst>
                    <a:ext uri="{9D8B030D-6E8A-4147-A177-3AD203B41FA5}">
                      <a16:colId xmlns:a16="http://schemas.microsoft.com/office/drawing/2014/main" val="20003"/>
                    </a:ext>
                  </a:extLst>
                </a:gridCol>
                <a:gridCol w="1556084">
                  <a:extLst>
                    <a:ext uri="{9D8B030D-6E8A-4147-A177-3AD203B41FA5}">
                      <a16:colId xmlns:a16="http://schemas.microsoft.com/office/drawing/2014/main" val="20004"/>
                    </a:ext>
                  </a:extLst>
                </a:gridCol>
                <a:gridCol w="1180220">
                  <a:extLst>
                    <a:ext uri="{9D8B030D-6E8A-4147-A177-3AD203B41FA5}">
                      <a16:colId xmlns:a16="http://schemas.microsoft.com/office/drawing/2014/main" val="20005"/>
                    </a:ext>
                  </a:extLst>
                </a:gridCol>
              </a:tblGrid>
              <a:tr h="1656184">
                <a:tc>
                  <a:txBody>
                    <a:bodyPr/>
                    <a:lstStyle/>
                    <a:p>
                      <a:pPr algn="ctr"/>
                      <a:r>
                        <a:rPr lang="en-GB" sz="2000" dirty="0" smtClean="0"/>
                        <a:t>Year</a:t>
                      </a:r>
                      <a:endParaRPr lang="en-GB" sz="2000" dirty="0"/>
                    </a:p>
                  </a:txBody>
                  <a:tcPr anchor="ctr" anchorCtr="1"/>
                </a:tc>
                <a:tc>
                  <a:txBody>
                    <a:bodyPr/>
                    <a:lstStyle/>
                    <a:p>
                      <a:pPr algn="ctr"/>
                      <a:r>
                        <a:rPr lang="en-GB" sz="2000" dirty="0" smtClean="0"/>
                        <a:t>National Procurement (list price)</a:t>
                      </a:r>
                      <a:endParaRPr lang="en-GB" sz="2000" dirty="0"/>
                    </a:p>
                  </a:txBody>
                  <a:tcPr anchor="ctr" anchorCtr="1"/>
                </a:tc>
                <a:tc>
                  <a:txBody>
                    <a:bodyPr/>
                    <a:lstStyle/>
                    <a:p>
                      <a:pPr algn="ctr"/>
                      <a:r>
                        <a:rPr lang="en-GB" sz="2000" dirty="0" smtClean="0"/>
                        <a:t>Home</a:t>
                      </a:r>
                      <a:r>
                        <a:rPr lang="en-GB" sz="2000" baseline="0" dirty="0" smtClean="0"/>
                        <a:t> Care (VAT)</a:t>
                      </a:r>
                      <a:endParaRPr lang="en-GB" sz="2000" dirty="0"/>
                    </a:p>
                  </a:txBody>
                  <a:tcPr anchor="ctr" anchorCtr="1"/>
                </a:tc>
                <a:tc>
                  <a:txBody>
                    <a:bodyPr/>
                    <a:lstStyle/>
                    <a:p>
                      <a:pPr algn="ctr"/>
                      <a:r>
                        <a:rPr lang="en-GB" sz="2000" dirty="0" smtClean="0"/>
                        <a:t>Prudent</a:t>
                      </a:r>
                      <a:r>
                        <a:rPr lang="en-GB" sz="2000" baseline="0" dirty="0" smtClean="0"/>
                        <a:t> prescribing (cheapest option)</a:t>
                      </a:r>
                      <a:endParaRPr lang="en-GB" sz="2000" dirty="0"/>
                    </a:p>
                  </a:txBody>
                  <a:tcPr anchor="ctr" anchorCtr="1"/>
                </a:tc>
                <a:tc>
                  <a:txBody>
                    <a:bodyPr/>
                    <a:lstStyle/>
                    <a:p>
                      <a:pPr algn="ctr"/>
                      <a:r>
                        <a:rPr lang="en-GB" sz="2000" dirty="0" smtClean="0"/>
                        <a:t>Prudent prescribing (waiting</a:t>
                      </a:r>
                      <a:r>
                        <a:rPr lang="en-GB" sz="2000" baseline="0" dirty="0" smtClean="0"/>
                        <a:t> for cheaper options)</a:t>
                      </a:r>
                      <a:endParaRPr lang="en-GB" sz="2000" dirty="0"/>
                    </a:p>
                  </a:txBody>
                  <a:tcPr anchor="ctr" anchorCtr="1"/>
                </a:tc>
                <a:tc>
                  <a:txBody>
                    <a:bodyPr/>
                    <a:lstStyle/>
                    <a:p>
                      <a:pPr algn="ctr"/>
                      <a:r>
                        <a:rPr lang="en-GB" sz="2000" dirty="0" smtClean="0"/>
                        <a:t>Total</a:t>
                      </a:r>
                      <a:endParaRPr lang="en-GB" sz="2000" dirty="0"/>
                    </a:p>
                  </a:txBody>
                  <a:tcPr anchor="ctr" anchorCtr="1"/>
                </a:tc>
                <a:extLst>
                  <a:ext uri="{0D108BD9-81ED-4DB2-BD59-A6C34878D82A}">
                    <a16:rowId xmlns:a16="http://schemas.microsoft.com/office/drawing/2014/main" val="10000"/>
                  </a:ext>
                </a:extLst>
              </a:tr>
              <a:tr h="576064">
                <a:tc>
                  <a:txBody>
                    <a:bodyPr/>
                    <a:lstStyle/>
                    <a:p>
                      <a:pPr algn="ctr"/>
                      <a:r>
                        <a:rPr lang="en-GB" sz="2400" b="1" dirty="0" smtClean="0">
                          <a:solidFill>
                            <a:srgbClr val="00B050"/>
                          </a:solidFill>
                        </a:rPr>
                        <a:t>2015/2016</a:t>
                      </a:r>
                      <a:endParaRPr lang="en-GB" sz="2400" b="1" dirty="0">
                        <a:solidFill>
                          <a:srgbClr val="00B050"/>
                        </a:solidFill>
                      </a:endParaRPr>
                    </a:p>
                  </a:txBody>
                  <a:tcPr anchor="ctr" anchorCtr="1"/>
                </a:tc>
                <a:tc>
                  <a:txBody>
                    <a:bodyPr/>
                    <a:lstStyle/>
                    <a:p>
                      <a:pPr algn="ctr"/>
                      <a:r>
                        <a:rPr lang="en-GB" sz="2400" b="1" dirty="0" smtClean="0">
                          <a:solidFill>
                            <a:srgbClr val="00B050"/>
                          </a:solidFill>
                        </a:rPr>
                        <a:t>£6M</a:t>
                      </a:r>
                      <a:endParaRPr lang="en-GB" sz="2400" b="1" dirty="0">
                        <a:solidFill>
                          <a:srgbClr val="00B050"/>
                        </a:solidFill>
                      </a:endParaRPr>
                    </a:p>
                  </a:txBody>
                  <a:tcPr anchor="ctr" anchorCtr="1"/>
                </a:tc>
                <a:tc>
                  <a:txBody>
                    <a:bodyPr/>
                    <a:lstStyle/>
                    <a:p>
                      <a:pPr algn="ctr"/>
                      <a:r>
                        <a:rPr lang="en-GB" sz="2400" b="1" dirty="0" smtClean="0">
                          <a:solidFill>
                            <a:srgbClr val="00B050"/>
                          </a:solidFill>
                        </a:rPr>
                        <a:t>£2.5M</a:t>
                      </a:r>
                      <a:endParaRPr lang="en-GB" sz="2400" b="1" dirty="0">
                        <a:solidFill>
                          <a:srgbClr val="00B050"/>
                        </a:solidFill>
                      </a:endParaRPr>
                    </a:p>
                  </a:txBody>
                  <a:tcPr anchor="ctr" anchorCtr="1"/>
                </a:tc>
                <a:tc>
                  <a:txBody>
                    <a:bodyPr/>
                    <a:lstStyle/>
                    <a:p>
                      <a:pPr algn="ctr"/>
                      <a:r>
                        <a:rPr lang="en-GB" sz="2400" b="1" dirty="0" smtClean="0">
                          <a:solidFill>
                            <a:srgbClr val="00B050"/>
                          </a:solidFill>
                        </a:rPr>
                        <a:t>£5M</a:t>
                      </a:r>
                      <a:endParaRPr lang="en-GB" sz="2400" b="1" dirty="0">
                        <a:solidFill>
                          <a:srgbClr val="00B050"/>
                        </a:solidFill>
                      </a:endParaRPr>
                    </a:p>
                  </a:txBody>
                  <a:tcPr anchor="ctr" anchorCtr="1"/>
                </a:tc>
                <a:tc>
                  <a:txBody>
                    <a:bodyPr/>
                    <a:lstStyle/>
                    <a:p>
                      <a:pPr algn="ctr"/>
                      <a:endParaRPr lang="en-GB" sz="2400" b="1" dirty="0">
                        <a:solidFill>
                          <a:srgbClr val="00B050"/>
                        </a:solidFill>
                      </a:endParaRPr>
                    </a:p>
                  </a:txBody>
                  <a:tcPr anchor="ctr" anchorCtr="1"/>
                </a:tc>
                <a:tc>
                  <a:txBody>
                    <a:bodyPr/>
                    <a:lstStyle/>
                    <a:p>
                      <a:pPr algn="ctr"/>
                      <a:r>
                        <a:rPr lang="en-GB" sz="2400" b="1" dirty="0" smtClean="0">
                          <a:solidFill>
                            <a:srgbClr val="00B050"/>
                          </a:solidFill>
                        </a:rPr>
                        <a:t>£13.5M</a:t>
                      </a:r>
                      <a:endParaRPr lang="en-GB" sz="2400" b="1" dirty="0">
                        <a:solidFill>
                          <a:srgbClr val="00B050"/>
                        </a:solidFill>
                      </a:endParaRPr>
                    </a:p>
                  </a:txBody>
                  <a:tcPr anchor="ctr" anchorCtr="1"/>
                </a:tc>
                <a:extLst>
                  <a:ext uri="{0D108BD9-81ED-4DB2-BD59-A6C34878D82A}">
                    <a16:rowId xmlns:a16="http://schemas.microsoft.com/office/drawing/2014/main" val="10001"/>
                  </a:ext>
                </a:extLst>
              </a:tr>
              <a:tr h="650817">
                <a:tc>
                  <a:txBody>
                    <a:bodyPr/>
                    <a:lstStyle/>
                    <a:p>
                      <a:pPr algn="ctr"/>
                      <a:r>
                        <a:rPr lang="en-GB" sz="2400" dirty="0" smtClean="0">
                          <a:solidFill>
                            <a:srgbClr val="7030A0"/>
                          </a:solidFill>
                        </a:rPr>
                        <a:t>2016/2017</a:t>
                      </a:r>
                      <a:endParaRPr lang="en-GB" sz="2400" dirty="0">
                        <a:solidFill>
                          <a:srgbClr val="7030A0"/>
                        </a:solidFill>
                      </a:endParaRPr>
                    </a:p>
                  </a:txBody>
                  <a:tcPr anchor="ctr" anchorCtr="1"/>
                </a:tc>
                <a:tc>
                  <a:txBody>
                    <a:bodyPr/>
                    <a:lstStyle/>
                    <a:p>
                      <a:pPr algn="ctr"/>
                      <a:r>
                        <a:rPr lang="en-GB" sz="2400" dirty="0" smtClean="0">
                          <a:solidFill>
                            <a:srgbClr val="7030A0"/>
                          </a:solidFill>
                        </a:rPr>
                        <a:t>£8.5M</a:t>
                      </a:r>
                      <a:endParaRPr lang="en-GB" sz="2400" dirty="0">
                        <a:solidFill>
                          <a:srgbClr val="7030A0"/>
                        </a:solidFill>
                      </a:endParaRPr>
                    </a:p>
                  </a:txBody>
                  <a:tcPr anchor="ctr" anchorCtr="1"/>
                </a:tc>
                <a:tc>
                  <a:txBody>
                    <a:bodyPr/>
                    <a:lstStyle/>
                    <a:p>
                      <a:pPr algn="ctr"/>
                      <a:r>
                        <a:rPr lang="en-GB" sz="2400" dirty="0" smtClean="0">
                          <a:solidFill>
                            <a:srgbClr val="7030A0"/>
                          </a:solidFill>
                        </a:rPr>
                        <a:t>£2.3M</a:t>
                      </a:r>
                      <a:endParaRPr lang="en-GB" sz="2400" dirty="0">
                        <a:solidFill>
                          <a:srgbClr val="7030A0"/>
                        </a:solidFill>
                      </a:endParaRPr>
                    </a:p>
                  </a:txBody>
                  <a:tcPr anchor="ctr" anchorCtr="1"/>
                </a:tc>
                <a:tc>
                  <a:txBody>
                    <a:bodyPr/>
                    <a:lstStyle/>
                    <a:p>
                      <a:pPr algn="ctr"/>
                      <a:r>
                        <a:rPr lang="en-GB" sz="2400" dirty="0" smtClean="0">
                          <a:solidFill>
                            <a:srgbClr val="7030A0"/>
                          </a:solidFill>
                        </a:rPr>
                        <a:t>£7M</a:t>
                      </a:r>
                      <a:endParaRPr lang="en-GB" sz="2400" dirty="0">
                        <a:solidFill>
                          <a:srgbClr val="7030A0"/>
                        </a:solidFill>
                      </a:endParaRPr>
                    </a:p>
                  </a:txBody>
                  <a:tcPr anchor="ctr" anchorCtr="1"/>
                </a:tc>
                <a:tc>
                  <a:txBody>
                    <a:bodyPr/>
                    <a:lstStyle/>
                    <a:p>
                      <a:pPr algn="ctr"/>
                      <a:r>
                        <a:rPr lang="en-GB" sz="2400" dirty="0" smtClean="0">
                          <a:solidFill>
                            <a:srgbClr val="7030A0"/>
                          </a:solidFill>
                        </a:rPr>
                        <a:t>£3.1M</a:t>
                      </a:r>
                      <a:endParaRPr lang="en-GB" sz="2400" dirty="0">
                        <a:solidFill>
                          <a:srgbClr val="7030A0"/>
                        </a:solidFill>
                      </a:endParaRPr>
                    </a:p>
                  </a:txBody>
                  <a:tcPr anchor="ctr" anchorCtr="1"/>
                </a:tc>
                <a:tc>
                  <a:txBody>
                    <a:bodyPr/>
                    <a:lstStyle/>
                    <a:p>
                      <a:pPr algn="ctr"/>
                      <a:r>
                        <a:rPr lang="en-GB" sz="2400" dirty="0" smtClean="0">
                          <a:solidFill>
                            <a:srgbClr val="7030A0"/>
                          </a:solidFill>
                        </a:rPr>
                        <a:t>£20.9M</a:t>
                      </a:r>
                      <a:endParaRPr lang="en-GB" sz="2400" dirty="0">
                        <a:solidFill>
                          <a:srgbClr val="7030A0"/>
                        </a:solidFill>
                      </a:endParaRPr>
                    </a:p>
                  </a:txBody>
                  <a:tcPr anchor="ctr" anchorCtr="1"/>
                </a:tc>
                <a:extLst>
                  <a:ext uri="{0D108BD9-81ED-4DB2-BD59-A6C34878D82A}">
                    <a16:rowId xmlns:a16="http://schemas.microsoft.com/office/drawing/2014/main" val="10002"/>
                  </a:ext>
                </a:extLst>
              </a:tr>
              <a:tr h="507616">
                <a:tc>
                  <a:txBody>
                    <a:bodyPr/>
                    <a:lstStyle/>
                    <a:p>
                      <a:pPr algn="ctr"/>
                      <a:endParaRPr lang="en-GB" sz="2400"/>
                    </a:p>
                  </a:txBody>
                  <a:tcPr anchor="ctr" anchorCtr="1"/>
                </a:tc>
                <a:tc>
                  <a:txBody>
                    <a:bodyPr/>
                    <a:lstStyle/>
                    <a:p>
                      <a:pPr algn="ctr"/>
                      <a:endParaRPr lang="en-GB" sz="2400"/>
                    </a:p>
                  </a:txBody>
                  <a:tcPr anchor="ctr" anchorCtr="1"/>
                </a:tc>
                <a:tc>
                  <a:txBody>
                    <a:bodyPr/>
                    <a:lstStyle/>
                    <a:p>
                      <a:pPr algn="ctr"/>
                      <a:endParaRPr lang="en-GB" sz="2400" dirty="0"/>
                    </a:p>
                  </a:txBody>
                  <a:tcPr anchor="ctr" anchorCtr="1"/>
                </a:tc>
                <a:tc>
                  <a:txBody>
                    <a:bodyPr/>
                    <a:lstStyle/>
                    <a:p>
                      <a:pPr algn="ctr"/>
                      <a:endParaRPr lang="en-GB" sz="2400" dirty="0"/>
                    </a:p>
                  </a:txBody>
                  <a:tcPr anchor="ctr" anchorCtr="1"/>
                </a:tc>
                <a:tc>
                  <a:txBody>
                    <a:bodyPr/>
                    <a:lstStyle/>
                    <a:p>
                      <a:pPr algn="ctr"/>
                      <a:endParaRPr lang="en-GB" sz="2400" dirty="0"/>
                    </a:p>
                  </a:txBody>
                  <a:tcPr anchor="ctr" anchorCtr="1"/>
                </a:tc>
                <a:tc>
                  <a:txBody>
                    <a:bodyPr/>
                    <a:lstStyle/>
                    <a:p>
                      <a:pPr algn="ctr"/>
                      <a:endParaRPr lang="en-GB" sz="2400" dirty="0"/>
                    </a:p>
                  </a:txBody>
                  <a:tcPr anchor="ctr" anchorCtr="1"/>
                </a:tc>
                <a:extLst>
                  <a:ext uri="{0D108BD9-81ED-4DB2-BD59-A6C34878D82A}">
                    <a16:rowId xmlns:a16="http://schemas.microsoft.com/office/drawing/2014/main" val="10003"/>
                  </a:ext>
                </a:extLst>
              </a:tr>
              <a:tr h="507616">
                <a:tc>
                  <a:txBody>
                    <a:bodyPr/>
                    <a:lstStyle/>
                    <a:p>
                      <a:pPr algn="ctr"/>
                      <a:r>
                        <a:rPr lang="en-GB" sz="2400" dirty="0" smtClean="0"/>
                        <a:t>Total</a:t>
                      </a:r>
                      <a:endParaRPr lang="en-GB" sz="2400" dirty="0"/>
                    </a:p>
                  </a:txBody>
                  <a:tcPr anchor="ctr" anchorCtr="1"/>
                </a:tc>
                <a:tc>
                  <a:txBody>
                    <a:bodyPr/>
                    <a:lstStyle/>
                    <a:p>
                      <a:pPr algn="ctr"/>
                      <a:r>
                        <a:rPr lang="en-GB" sz="2400" dirty="0" smtClean="0"/>
                        <a:t>£14.5M</a:t>
                      </a:r>
                      <a:endParaRPr lang="en-GB" sz="2400" dirty="0"/>
                    </a:p>
                  </a:txBody>
                  <a:tcPr anchor="ctr" anchorCtr="1"/>
                </a:tc>
                <a:tc>
                  <a:txBody>
                    <a:bodyPr/>
                    <a:lstStyle/>
                    <a:p>
                      <a:pPr algn="ctr"/>
                      <a:r>
                        <a:rPr lang="en-GB" sz="2400" dirty="0" smtClean="0"/>
                        <a:t>£4.8M</a:t>
                      </a:r>
                      <a:endParaRPr lang="en-GB" sz="2400" dirty="0"/>
                    </a:p>
                  </a:txBody>
                  <a:tcPr anchor="ctr" anchorCtr="1"/>
                </a:tc>
                <a:tc>
                  <a:txBody>
                    <a:bodyPr/>
                    <a:lstStyle/>
                    <a:p>
                      <a:pPr algn="ctr"/>
                      <a:r>
                        <a:rPr lang="en-GB" sz="2400" dirty="0" smtClean="0"/>
                        <a:t>£12M</a:t>
                      </a:r>
                      <a:endParaRPr lang="en-GB" sz="2400" dirty="0"/>
                    </a:p>
                  </a:txBody>
                  <a:tcPr anchor="ctr" anchorCtr="1"/>
                </a:tc>
                <a:tc>
                  <a:txBody>
                    <a:bodyPr/>
                    <a:lstStyle/>
                    <a:p>
                      <a:pPr algn="ctr"/>
                      <a:r>
                        <a:rPr lang="en-GB" sz="2400" dirty="0" smtClean="0"/>
                        <a:t>£3.1M</a:t>
                      </a:r>
                      <a:endParaRPr lang="en-GB" sz="2400" dirty="0"/>
                    </a:p>
                  </a:txBody>
                  <a:tcPr anchor="ctr" anchorCtr="1"/>
                </a:tc>
                <a:tc>
                  <a:txBody>
                    <a:bodyPr/>
                    <a:lstStyle/>
                    <a:p>
                      <a:pPr algn="ctr"/>
                      <a:r>
                        <a:rPr lang="en-GB" sz="2400" b="1" dirty="0" smtClean="0">
                          <a:solidFill>
                            <a:srgbClr val="FF0000"/>
                          </a:solidFill>
                        </a:rPr>
                        <a:t>£34.4M</a:t>
                      </a:r>
                      <a:endParaRPr lang="en-GB" sz="2400" b="1" dirty="0">
                        <a:solidFill>
                          <a:srgbClr val="FF0000"/>
                        </a:solidFill>
                      </a:endParaRPr>
                    </a:p>
                  </a:txBody>
                  <a:tcPr anchor="ctr" anchorCtr="1"/>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068069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5933"/>
            <a:ext cx="10515600" cy="1325563"/>
          </a:xfrm>
        </p:spPr>
        <p:txBody>
          <a:bodyPr/>
          <a:lstStyle/>
          <a:p>
            <a:r>
              <a:rPr lang="en-GB" dirty="0" smtClean="0"/>
              <a:t>Why test for Hep C </a:t>
            </a:r>
            <a:endParaRPr lang="en-GB" dirty="0"/>
          </a:p>
        </p:txBody>
      </p:sp>
      <p:sp>
        <p:nvSpPr>
          <p:cNvPr id="3" name="Content Placeholder 2"/>
          <p:cNvSpPr>
            <a:spLocks noGrp="1"/>
          </p:cNvSpPr>
          <p:nvPr>
            <p:ph idx="1"/>
          </p:nvPr>
        </p:nvSpPr>
        <p:spPr>
          <a:xfrm>
            <a:off x="838200" y="1481496"/>
            <a:ext cx="10515600" cy="4351338"/>
          </a:xfrm>
        </p:spPr>
        <p:txBody>
          <a:bodyPr>
            <a:noAutofit/>
          </a:bodyPr>
          <a:lstStyle/>
          <a:p>
            <a:r>
              <a:rPr lang="en-GB" sz="2400" dirty="0" smtClean="0"/>
              <a:t>Good for </a:t>
            </a:r>
            <a:r>
              <a:rPr lang="en-GB" sz="2400" dirty="0"/>
              <a:t>the individual (Cure (SVR 12) in almost everybody if treated </a:t>
            </a:r>
            <a:r>
              <a:rPr lang="en-GB" sz="2400" dirty="0" smtClean="0"/>
              <a:t>early)</a:t>
            </a:r>
            <a:endParaRPr lang="en-GB" sz="2400" dirty="0"/>
          </a:p>
          <a:p>
            <a:endParaRPr lang="en-GB" sz="2400" dirty="0" smtClean="0"/>
          </a:p>
          <a:p>
            <a:r>
              <a:rPr lang="en-GB" sz="2400" b="1" u="sng" dirty="0">
                <a:solidFill>
                  <a:srgbClr val="7030A0"/>
                </a:solidFill>
              </a:rPr>
              <a:t>Good for society </a:t>
            </a:r>
            <a:r>
              <a:rPr lang="en-GB" sz="2400" dirty="0"/>
              <a:t>(Prevents onward </a:t>
            </a:r>
            <a:r>
              <a:rPr lang="en-GB" sz="2400" dirty="0" smtClean="0"/>
              <a:t>transmission)</a:t>
            </a:r>
          </a:p>
          <a:p>
            <a:endParaRPr lang="en-GB" sz="2400" dirty="0"/>
          </a:p>
          <a:p>
            <a:r>
              <a:rPr lang="en-GB" sz="2400" dirty="0" smtClean="0"/>
              <a:t>Highly cost effective (</a:t>
            </a:r>
            <a:r>
              <a:rPr lang="en-GB" sz="2400" b="1" u="sng" dirty="0" smtClean="0">
                <a:solidFill>
                  <a:srgbClr val="7030A0"/>
                </a:solidFill>
              </a:rPr>
              <a:t>Good for society</a:t>
            </a:r>
            <a:r>
              <a:rPr lang="en-GB" sz="2400" dirty="0" smtClean="0"/>
              <a:t>)</a:t>
            </a:r>
          </a:p>
          <a:p>
            <a:endParaRPr lang="en-GB" sz="2400" dirty="0"/>
          </a:p>
          <a:p>
            <a:r>
              <a:rPr lang="en-GB" sz="2400" dirty="0" smtClean="0"/>
              <a:t>Reduces strain on valuable resource – liver transplant, hospital beds = </a:t>
            </a:r>
            <a:r>
              <a:rPr lang="en-GB" sz="2400" b="1" u="sng" dirty="0">
                <a:solidFill>
                  <a:srgbClr val="7030A0"/>
                </a:solidFill>
              </a:rPr>
              <a:t>Good for society</a:t>
            </a:r>
          </a:p>
          <a:p>
            <a:endParaRPr lang="en-GB" sz="2400" dirty="0"/>
          </a:p>
          <a:p>
            <a:r>
              <a:rPr lang="en-GB" sz="2400" dirty="0" smtClean="0"/>
              <a:t>Can </a:t>
            </a:r>
            <a:r>
              <a:rPr lang="en-GB" sz="2400" dirty="0"/>
              <a:t>eliminate hepatitis C as a Public Health threat in </a:t>
            </a:r>
            <a:r>
              <a:rPr lang="en-GB" sz="2400" dirty="0" smtClean="0"/>
              <a:t>Wales = </a:t>
            </a:r>
            <a:r>
              <a:rPr lang="en-GB" sz="2400" b="1" u="sng" dirty="0">
                <a:solidFill>
                  <a:srgbClr val="7030A0"/>
                </a:solidFill>
              </a:rPr>
              <a:t>Good for </a:t>
            </a:r>
            <a:r>
              <a:rPr lang="en-GB" sz="2400" b="1" u="sng" dirty="0" smtClean="0">
                <a:solidFill>
                  <a:srgbClr val="7030A0"/>
                </a:solidFill>
              </a:rPr>
              <a:t>society</a:t>
            </a:r>
            <a:r>
              <a:rPr lang="en-GB" sz="2400" dirty="0" smtClean="0"/>
              <a:t> </a:t>
            </a:r>
          </a:p>
          <a:p>
            <a:endParaRPr lang="en-GB" sz="2400" dirty="0"/>
          </a:p>
          <a:p>
            <a:r>
              <a:rPr lang="en-GB" sz="2400" dirty="0" smtClean="0"/>
              <a:t>Identify Children at risk</a:t>
            </a:r>
            <a:endParaRPr lang="en-GB" sz="2400" dirty="0"/>
          </a:p>
        </p:txBody>
      </p:sp>
      <p:pic>
        <p:nvPicPr>
          <p:cNvPr id="4" name="Picture 3" descr="C:\Users\Br123428\AppData\Local\Microsoft\Windows\INetCache\Content.MSO\1BA3A6BD.tmp"/>
          <p:cNvPicPr/>
          <p:nvPr/>
        </p:nvPicPr>
        <p:blipFill>
          <a:blip r:embed="rId2">
            <a:extLst>
              <a:ext uri="{28A0092B-C50C-407E-A947-70E740481C1C}">
                <a14:useLocalDpi xmlns:a14="http://schemas.microsoft.com/office/drawing/2010/main" val="0"/>
              </a:ext>
            </a:extLst>
          </a:blip>
          <a:srcRect/>
          <a:stretch>
            <a:fillRect/>
          </a:stretch>
        </p:blipFill>
        <p:spPr bwMode="auto">
          <a:xfrm>
            <a:off x="9686003" y="2279420"/>
            <a:ext cx="1917700" cy="1498600"/>
          </a:xfrm>
          <a:prstGeom prst="rect">
            <a:avLst/>
          </a:prstGeom>
          <a:noFill/>
          <a:ln>
            <a:noFill/>
          </a:ln>
        </p:spPr>
      </p:pic>
    </p:spTree>
    <p:extLst>
      <p:ext uri="{BB962C8B-B14F-4D97-AF65-F5344CB8AC3E}">
        <p14:creationId xmlns:p14="http://schemas.microsoft.com/office/powerpoint/2010/main" val="19416956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GB" dirty="0"/>
              <a:t>Welsh Health </a:t>
            </a:r>
            <a:r>
              <a:rPr lang="en-GB" dirty="0" smtClean="0"/>
              <a:t>Circular</a:t>
            </a:r>
            <a:endParaRPr lang="en-GB" dirty="0"/>
          </a:p>
        </p:txBody>
      </p:sp>
      <p:pic>
        <p:nvPicPr>
          <p:cNvPr id="4" name="Content Placeholder 3"/>
          <p:cNvPicPr>
            <a:picLocks noGrp="1" noChangeAspect="1"/>
          </p:cNvPicPr>
          <p:nvPr>
            <p:ph idx="1"/>
          </p:nvPr>
        </p:nvPicPr>
        <p:blipFill>
          <a:blip r:embed="rId2"/>
          <a:stretch>
            <a:fillRect/>
          </a:stretch>
        </p:blipFill>
        <p:spPr>
          <a:xfrm>
            <a:off x="1936955" y="1573707"/>
            <a:ext cx="8003457" cy="4960653"/>
          </a:xfrm>
          <a:prstGeom prst="rect">
            <a:avLst/>
          </a:prstGeom>
        </p:spPr>
      </p:pic>
    </p:spTree>
    <p:extLst>
      <p:ext uri="{BB962C8B-B14F-4D97-AF65-F5344CB8AC3E}">
        <p14:creationId xmlns:p14="http://schemas.microsoft.com/office/powerpoint/2010/main" val="20838671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Welsh Health Circular</a:t>
            </a:r>
            <a:endParaRPr lang="en-GB" dirty="0"/>
          </a:p>
        </p:txBody>
      </p:sp>
      <p:sp>
        <p:nvSpPr>
          <p:cNvPr id="3" name="Content Placeholder 2"/>
          <p:cNvSpPr>
            <a:spLocks noGrp="1"/>
          </p:cNvSpPr>
          <p:nvPr>
            <p:ph idx="1"/>
          </p:nvPr>
        </p:nvSpPr>
        <p:spPr/>
        <p:txBody>
          <a:bodyPr>
            <a:normAutofit fontScale="62500" lnSpcReduction="20000"/>
          </a:bodyPr>
          <a:lstStyle/>
          <a:p>
            <a:r>
              <a:rPr lang="en-GB" dirty="0"/>
              <a:t>Action 1 – Develop Joint Recovery Plans Health boards must lead the development of Joint Recovery </a:t>
            </a:r>
          </a:p>
          <a:p>
            <a:r>
              <a:rPr lang="en-GB" b="1" dirty="0" smtClean="0">
                <a:solidFill>
                  <a:srgbClr val="7030A0"/>
                </a:solidFill>
              </a:rPr>
              <a:t>A </a:t>
            </a:r>
            <a:r>
              <a:rPr lang="en-GB" b="1" dirty="0">
                <a:solidFill>
                  <a:srgbClr val="7030A0"/>
                </a:solidFill>
              </a:rPr>
              <a:t>named corporate lead for hepatitis B and C elimination in the health board. </a:t>
            </a:r>
          </a:p>
          <a:p>
            <a:r>
              <a:rPr lang="en-GB" dirty="0" smtClean="0"/>
              <a:t>A </a:t>
            </a:r>
            <a:r>
              <a:rPr lang="en-GB" dirty="0"/>
              <a:t>list of posts which are resourced to deliver hepatitis B and C elimination and provide evidence of new or planned investment in services to support the elimination agenda (Action 2 below). </a:t>
            </a:r>
          </a:p>
          <a:p>
            <a:r>
              <a:rPr lang="en-GB" dirty="0" smtClean="0"/>
              <a:t>Actions </a:t>
            </a:r>
            <a:r>
              <a:rPr lang="en-GB" dirty="0"/>
              <a:t>that will be taken to improve access to Needle and Syringe Programmes (Action 3 below). </a:t>
            </a:r>
          </a:p>
          <a:p>
            <a:r>
              <a:rPr lang="en-GB" dirty="0" smtClean="0"/>
              <a:t>Actions </a:t>
            </a:r>
            <a:r>
              <a:rPr lang="en-GB" dirty="0"/>
              <a:t>that will be taken to improve outreach services including peer support services </a:t>
            </a:r>
          </a:p>
          <a:p>
            <a:r>
              <a:rPr lang="en-GB" dirty="0" smtClean="0"/>
              <a:t>Actions </a:t>
            </a:r>
            <a:r>
              <a:rPr lang="en-GB" dirty="0"/>
              <a:t>that will be taken to improve testing in pharmacies, substance misuse services and prisons. Testing by GPs and testing in sexual health services should also be considered (Actions 5-9 below). </a:t>
            </a:r>
          </a:p>
          <a:p>
            <a:r>
              <a:rPr lang="en-GB" b="1" dirty="0" smtClean="0">
                <a:solidFill>
                  <a:srgbClr val="7030A0"/>
                </a:solidFill>
              </a:rPr>
              <a:t>Actions </a:t>
            </a:r>
            <a:r>
              <a:rPr lang="en-GB" b="1" dirty="0">
                <a:solidFill>
                  <a:srgbClr val="7030A0"/>
                </a:solidFill>
              </a:rPr>
              <a:t>that will be taken to ensure those referred for treatment are seen in an appropriate time frame and receive treatment in a setting suitable to their needs</a:t>
            </a:r>
          </a:p>
          <a:p>
            <a:r>
              <a:rPr lang="en-GB" dirty="0" smtClean="0"/>
              <a:t>Acknowledgement </a:t>
            </a:r>
            <a:r>
              <a:rPr lang="en-GB" dirty="0"/>
              <a:t>that the hepatitis C treatment targets set for 2023-24 are minimum targets to be exceeded wherever possible (Action 11 below). </a:t>
            </a:r>
          </a:p>
          <a:p>
            <a:r>
              <a:rPr lang="en-GB" dirty="0" smtClean="0"/>
              <a:t>Assurance </a:t>
            </a:r>
            <a:r>
              <a:rPr lang="en-GB" dirty="0"/>
              <a:t>on resource to support the national re-engagement programme (Action 12 below). </a:t>
            </a:r>
          </a:p>
          <a:p>
            <a:r>
              <a:rPr lang="en-GB" dirty="0" smtClean="0"/>
              <a:t>Assurance </a:t>
            </a:r>
            <a:r>
              <a:rPr lang="en-GB" dirty="0"/>
              <a:t>that the e-form will be used for data recording (Action 13 below). </a:t>
            </a:r>
          </a:p>
        </p:txBody>
      </p:sp>
    </p:spTree>
    <p:extLst>
      <p:ext uri="{BB962C8B-B14F-4D97-AF65-F5344CB8AC3E}">
        <p14:creationId xmlns:p14="http://schemas.microsoft.com/office/powerpoint/2010/main" val="9220187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Welsh Health Circular</a:t>
            </a:r>
          </a:p>
        </p:txBody>
      </p:sp>
      <p:sp>
        <p:nvSpPr>
          <p:cNvPr id="3" name="Content Placeholder 2"/>
          <p:cNvSpPr>
            <a:spLocks noGrp="1"/>
          </p:cNvSpPr>
          <p:nvPr>
            <p:ph idx="1"/>
          </p:nvPr>
        </p:nvSpPr>
        <p:spPr/>
        <p:txBody>
          <a:bodyPr>
            <a:normAutofit fontScale="55000" lnSpcReduction="20000"/>
          </a:bodyPr>
          <a:lstStyle/>
          <a:p>
            <a:r>
              <a:rPr lang="en-GB" dirty="0"/>
              <a:t>Action 2 – Provide sufficient funding to meet elimination targets </a:t>
            </a:r>
            <a:endParaRPr lang="en-GB" dirty="0" smtClean="0"/>
          </a:p>
          <a:p>
            <a:r>
              <a:rPr lang="en-GB" dirty="0" smtClean="0"/>
              <a:t>Action </a:t>
            </a:r>
            <a:r>
              <a:rPr lang="en-GB" dirty="0"/>
              <a:t>3 - Prevent Infection </a:t>
            </a:r>
          </a:p>
          <a:p>
            <a:r>
              <a:rPr lang="en-GB" dirty="0"/>
              <a:t>Action 4 - Increase case finding </a:t>
            </a:r>
            <a:endParaRPr lang="en-GB" dirty="0" smtClean="0"/>
          </a:p>
          <a:p>
            <a:r>
              <a:rPr lang="en-GB" dirty="0" smtClean="0"/>
              <a:t>Action </a:t>
            </a:r>
            <a:r>
              <a:rPr lang="en-GB" dirty="0"/>
              <a:t>5 - Improve testing models </a:t>
            </a:r>
            <a:endParaRPr lang="en-GB" dirty="0" smtClean="0"/>
          </a:p>
          <a:p>
            <a:r>
              <a:rPr lang="en-GB" dirty="0" smtClean="0"/>
              <a:t>Action </a:t>
            </a:r>
            <a:r>
              <a:rPr lang="en-GB" dirty="0"/>
              <a:t>6 - Improve testing in Community Pharmacies </a:t>
            </a:r>
          </a:p>
          <a:p>
            <a:r>
              <a:rPr lang="en-GB" dirty="0"/>
              <a:t>Action 7 - Improve testing in substance misuse services </a:t>
            </a:r>
          </a:p>
          <a:p>
            <a:r>
              <a:rPr lang="en-GB" dirty="0"/>
              <a:t>Action 8 – Improve referral rates from substance misuse services </a:t>
            </a:r>
          </a:p>
          <a:p>
            <a:r>
              <a:rPr lang="en-GB" dirty="0"/>
              <a:t>Action 9 – Improve testing and treatment in Prisons Micro-elimination of hepatitis C must be achieved and sustained in all Welsh prisons by March 2024. </a:t>
            </a:r>
          </a:p>
          <a:p>
            <a:r>
              <a:rPr lang="en-GB" b="1" dirty="0" smtClean="0"/>
              <a:t>Action </a:t>
            </a:r>
            <a:r>
              <a:rPr lang="en-GB" b="1" dirty="0"/>
              <a:t>10 – Improve treatment times Health boards must ensure that individuals referred for further investigation and care should be seen expediently, preferably within days and in a setting suitable to their needs with provision being made for rapid access to therapy where required. </a:t>
            </a:r>
          </a:p>
          <a:p>
            <a:r>
              <a:rPr lang="en-GB" dirty="0"/>
              <a:t>Action 11 – Increase number of patients successfully treated for hepatitis C </a:t>
            </a:r>
          </a:p>
          <a:p>
            <a:r>
              <a:rPr lang="en-GB" dirty="0" smtClean="0"/>
              <a:t>Action </a:t>
            </a:r>
            <a:r>
              <a:rPr lang="en-GB" dirty="0"/>
              <a:t>12 – Deliver the national re-engagement programme Health boards </a:t>
            </a:r>
            <a:endParaRPr lang="en-GB" dirty="0" smtClean="0"/>
          </a:p>
          <a:p>
            <a:r>
              <a:rPr lang="en-GB" dirty="0" smtClean="0"/>
              <a:t>Action </a:t>
            </a:r>
            <a:r>
              <a:rPr lang="en-GB" dirty="0"/>
              <a:t>13 – Improve our data From 1 April 2023, all data on treated patients will be gathered via the e-form, and any not entered via this system will not be counted. </a:t>
            </a:r>
          </a:p>
          <a:p>
            <a:endParaRPr lang="en-GB" dirty="0"/>
          </a:p>
          <a:p>
            <a:endParaRPr lang="en-GB" dirty="0"/>
          </a:p>
        </p:txBody>
      </p:sp>
    </p:spTree>
    <p:extLst>
      <p:ext uri="{BB962C8B-B14F-4D97-AF65-F5344CB8AC3E}">
        <p14:creationId xmlns:p14="http://schemas.microsoft.com/office/powerpoint/2010/main" val="19953408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Current treatment rates by Health </a:t>
            </a:r>
            <a:r>
              <a:rPr lang="en-GB" dirty="0" smtClean="0"/>
              <a:t>Board</a:t>
            </a:r>
            <a:endParaRPr lang="en-GB" dirty="0"/>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12755476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lvl="0"/>
            <a:r>
              <a:rPr lang="en-GB" dirty="0"/>
              <a:t>Why Eliminate Hepatitis </a:t>
            </a:r>
            <a:r>
              <a:rPr lang="en-GB" dirty="0" smtClean="0"/>
              <a:t>C?</a:t>
            </a:r>
            <a:endParaRPr lang="en-GB" dirty="0"/>
          </a:p>
          <a:p>
            <a:pPr lvl="0"/>
            <a:r>
              <a:rPr lang="en-GB" dirty="0"/>
              <a:t>Welsh Health Circular</a:t>
            </a:r>
          </a:p>
          <a:p>
            <a:pPr lvl="0"/>
            <a:r>
              <a:rPr lang="en-GB" dirty="0"/>
              <a:t>Current treatment rates by Health Board</a:t>
            </a:r>
          </a:p>
          <a:p>
            <a:pPr lvl="0"/>
            <a:r>
              <a:rPr lang="en-GB" dirty="0"/>
              <a:t>Elimination Modelling</a:t>
            </a:r>
          </a:p>
          <a:p>
            <a:r>
              <a:rPr lang="en-GB" dirty="0"/>
              <a:t>Elimination Oversight Group</a:t>
            </a:r>
          </a:p>
        </p:txBody>
      </p:sp>
    </p:spTree>
    <p:extLst>
      <p:ext uri="{BB962C8B-B14F-4D97-AF65-F5344CB8AC3E}">
        <p14:creationId xmlns:p14="http://schemas.microsoft.com/office/powerpoint/2010/main" val="12437099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995623626"/>
              </p:ext>
            </p:extLst>
          </p:nvPr>
        </p:nvGraphicFramePr>
        <p:xfrm>
          <a:off x="838200" y="560438"/>
          <a:ext cx="10891684" cy="5840361"/>
        </p:xfrm>
        <a:graphic>
          <a:graphicData uri="http://schemas.openxmlformats.org/drawingml/2006/table">
            <a:tbl>
              <a:tblPr firstRow="1" bandRow="1">
                <a:tableStyleId>{5C22544A-7EE6-4342-B048-85BDC9FD1C3A}</a:tableStyleId>
              </a:tblPr>
              <a:tblGrid>
                <a:gridCol w="5445842">
                  <a:extLst>
                    <a:ext uri="{9D8B030D-6E8A-4147-A177-3AD203B41FA5}">
                      <a16:colId xmlns:a16="http://schemas.microsoft.com/office/drawing/2014/main" val="1075830970"/>
                    </a:ext>
                  </a:extLst>
                </a:gridCol>
                <a:gridCol w="5445842">
                  <a:extLst>
                    <a:ext uri="{9D8B030D-6E8A-4147-A177-3AD203B41FA5}">
                      <a16:colId xmlns:a16="http://schemas.microsoft.com/office/drawing/2014/main" val="1478245329"/>
                    </a:ext>
                  </a:extLst>
                </a:gridCol>
              </a:tblGrid>
              <a:tr h="648929">
                <a:tc>
                  <a:txBody>
                    <a:bodyPr/>
                    <a:lstStyle/>
                    <a:p>
                      <a:pPr algn="ctr"/>
                      <a:r>
                        <a:rPr lang="en-GB" sz="2400" dirty="0" smtClean="0"/>
                        <a:t>Health Board</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Minimum number treated per year</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81407909"/>
                  </a:ext>
                </a:extLst>
              </a:tr>
              <a:tr h="648929">
                <a:tc>
                  <a:txBody>
                    <a:bodyPr/>
                    <a:lstStyle/>
                    <a:p>
                      <a:pPr algn="ctr"/>
                      <a:r>
                        <a:rPr lang="en-GB" sz="2400" dirty="0" smtClean="0"/>
                        <a:t>Aneurin Bevan UHB</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80</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95968589"/>
                  </a:ext>
                </a:extLst>
              </a:tr>
              <a:tr h="648929">
                <a:tc>
                  <a:txBody>
                    <a:bodyPr/>
                    <a:lstStyle/>
                    <a:p>
                      <a:pPr algn="ctr"/>
                      <a:r>
                        <a:rPr lang="en-GB" sz="2400" dirty="0" err="1" smtClean="0"/>
                        <a:t>Betsi</a:t>
                      </a:r>
                      <a:r>
                        <a:rPr lang="en-GB" sz="2400" dirty="0" smtClean="0"/>
                        <a:t> </a:t>
                      </a:r>
                      <a:r>
                        <a:rPr lang="en-GB" sz="2400" dirty="0" err="1" smtClean="0"/>
                        <a:t>Cadwaladr</a:t>
                      </a:r>
                      <a:r>
                        <a:rPr lang="en-GB" sz="2400" dirty="0" smtClean="0"/>
                        <a:t> UHB</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205</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6093924"/>
                  </a:ext>
                </a:extLst>
              </a:tr>
              <a:tr h="648929">
                <a:tc>
                  <a:txBody>
                    <a:bodyPr/>
                    <a:lstStyle/>
                    <a:p>
                      <a:pPr algn="ctr"/>
                      <a:r>
                        <a:rPr lang="en-GB" sz="2400" dirty="0" smtClean="0"/>
                        <a:t>Cardiff and Vale UHB</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205</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19200410"/>
                  </a:ext>
                </a:extLst>
              </a:tr>
              <a:tr h="648929">
                <a:tc>
                  <a:txBody>
                    <a:bodyPr/>
                    <a:lstStyle/>
                    <a:p>
                      <a:pPr algn="ctr"/>
                      <a:r>
                        <a:rPr lang="en-GB" sz="2400" dirty="0" smtClean="0"/>
                        <a:t>Cwm Taf Morgannwg UHB</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135</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28581827"/>
                  </a:ext>
                </a:extLst>
              </a:tr>
              <a:tr h="648929">
                <a:tc>
                  <a:txBody>
                    <a:bodyPr/>
                    <a:lstStyle/>
                    <a:p>
                      <a:pPr algn="ctr"/>
                      <a:r>
                        <a:rPr lang="en-GB" sz="2400" dirty="0" smtClean="0"/>
                        <a:t>Hywel Dda UHB</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60</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3693024"/>
                  </a:ext>
                </a:extLst>
              </a:tr>
              <a:tr h="648929">
                <a:tc>
                  <a:txBody>
                    <a:bodyPr/>
                    <a:lstStyle/>
                    <a:p>
                      <a:pPr algn="ctr"/>
                      <a:r>
                        <a:rPr lang="en-GB" sz="2400" dirty="0" smtClean="0"/>
                        <a:t>Powys Teaching HB</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10</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28516045"/>
                  </a:ext>
                </a:extLst>
              </a:tr>
              <a:tr h="648929">
                <a:tc>
                  <a:txBody>
                    <a:bodyPr/>
                    <a:lstStyle/>
                    <a:p>
                      <a:pPr algn="ctr"/>
                      <a:r>
                        <a:rPr lang="en-GB" sz="2400" dirty="0" smtClean="0"/>
                        <a:t>Swansea Bay UHB</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205</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0571033"/>
                  </a:ext>
                </a:extLst>
              </a:tr>
              <a:tr h="648929">
                <a:tc>
                  <a:txBody>
                    <a:bodyPr/>
                    <a:lstStyle/>
                    <a:p>
                      <a:pPr algn="ctr"/>
                      <a:r>
                        <a:rPr lang="en-GB" sz="2400" dirty="0" smtClean="0"/>
                        <a:t>TOTAL </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900</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0731853"/>
                  </a:ext>
                </a:extLst>
              </a:tr>
            </a:tbl>
          </a:graphicData>
        </a:graphic>
      </p:graphicFrame>
    </p:spTree>
    <p:extLst>
      <p:ext uri="{BB962C8B-B14F-4D97-AF65-F5344CB8AC3E}">
        <p14:creationId xmlns:p14="http://schemas.microsoft.com/office/powerpoint/2010/main" val="14877248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244909698"/>
              </p:ext>
            </p:extLst>
          </p:nvPr>
        </p:nvGraphicFramePr>
        <p:xfrm>
          <a:off x="447782" y="147484"/>
          <a:ext cx="10891684" cy="6710516"/>
        </p:xfrm>
        <a:graphic>
          <a:graphicData uri="http://schemas.openxmlformats.org/drawingml/2006/table">
            <a:tbl>
              <a:tblPr firstRow="1" bandRow="1">
                <a:tableStyleId>{5C22544A-7EE6-4342-B048-85BDC9FD1C3A}</a:tableStyleId>
              </a:tblPr>
              <a:tblGrid>
                <a:gridCol w="2722921">
                  <a:extLst>
                    <a:ext uri="{9D8B030D-6E8A-4147-A177-3AD203B41FA5}">
                      <a16:colId xmlns:a16="http://schemas.microsoft.com/office/drawing/2014/main" val="1075830970"/>
                    </a:ext>
                  </a:extLst>
                </a:gridCol>
                <a:gridCol w="2722921">
                  <a:extLst>
                    <a:ext uri="{9D8B030D-6E8A-4147-A177-3AD203B41FA5}">
                      <a16:colId xmlns:a16="http://schemas.microsoft.com/office/drawing/2014/main" val="1478245329"/>
                    </a:ext>
                  </a:extLst>
                </a:gridCol>
                <a:gridCol w="2722921">
                  <a:extLst>
                    <a:ext uri="{9D8B030D-6E8A-4147-A177-3AD203B41FA5}">
                      <a16:colId xmlns:a16="http://schemas.microsoft.com/office/drawing/2014/main" val="246558823"/>
                    </a:ext>
                  </a:extLst>
                </a:gridCol>
                <a:gridCol w="2722921">
                  <a:extLst>
                    <a:ext uri="{9D8B030D-6E8A-4147-A177-3AD203B41FA5}">
                      <a16:colId xmlns:a16="http://schemas.microsoft.com/office/drawing/2014/main" val="2346344948"/>
                    </a:ext>
                  </a:extLst>
                </a:gridCol>
              </a:tblGrid>
              <a:tr h="648929">
                <a:tc>
                  <a:txBody>
                    <a:bodyPr/>
                    <a:lstStyle/>
                    <a:p>
                      <a:pPr algn="ctr"/>
                      <a:r>
                        <a:rPr lang="en-GB" sz="2400" dirty="0" smtClean="0"/>
                        <a:t>Health Board</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Minimum number treated per year</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2019-20</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2021-22</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81407909"/>
                  </a:ext>
                </a:extLst>
              </a:tr>
              <a:tr h="648929">
                <a:tc>
                  <a:txBody>
                    <a:bodyPr/>
                    <a:lstStyle/>
                    <a:p>
                      <a:pPr algn="ctr"/>
                      <a:r>
                        <a:rPr lang="en-GB" sz="2400" dirty="0" smtClean="0"/>
                        <a:t>Aneurin Bevan UHB</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80</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dirty="0" smtClean="0"/>
                        <a:t>74</a:t>
                      </a:r>
                    </a:p>
                    <a:p>
                      <a:pPr algn="ct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58</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95968589"/>
                  </a:ext>
                </a:extLst>
              </a:tr>
              <a:tr h="648929">
                <a:tc>
                  <a:txBody>
                    <a:bodyPr/>
                    <a:lstStyle/>
                    <a:p>
                      <a:pPr algn="ctr"/>
                      <a:r>
                        <a:rPr lang="en-GB" sz="2400" dirty="0" err="1" smtClean="0"/>
                        <a:t>Betsi</a:t>
                      </a:r>
                      <a:r>
                        <a:rPr lang="en-GB" sz="2400" dirty="0" smtClean="0"/>
                        <a:t> </a:t>
                      </a:r>
                      <a:r>
                        <a:rPr lang="en-GB" sz="2400" dirty="0" err="1" smtClean="0"/>
                        <a:t>Cadwaladr</a:t>
                      </a:r>
                      <a:r>
                        <a:rPr lang="en-GB" sz="2400" dirty="0" smtClean="0"/>
                        <a:t> UHB</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205</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105</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95</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6093924"/>
                  </a:ext>
                </a:extLst>
              </a:tr>
              <a:tr h="648929">
                <a:tc>
                  <a:txBody>
                    <a:bodyPr/>
                    <a:lstStyle/>
                    <a:p>
                      <a:pPr algn="ctr"/>
                      <a:r>
                        <a:rPr lang="en-GB" sz="2400" dirty="0" smtClean="0"/>
                        <a:t>Cardiff and Vale UHB</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205</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116</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72</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19200410"/>
                  </a:ext>
                </a:extLst>
              </a:tr>
              <a:tr h="648929">
                <a:tc>
                  <a:txBody>
                    <a:bodyPr/>
                    <a:lstStyle/>
                    <a:p>
                      <a:pPr algn="ctr"/>
                      <a:r>
                        <a:rPr lang="en-GB" sz="2400" dirty="0" smtClean="0"/>
                        <a:t>Cwm Taf Morgannwg UHB</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135</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45</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14</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28581827"/>
                  </a:ext>
                </a:extLst>
              </a:tr>
              <a:tr h="648929">
                <a:tc>
                  <a:txBody>
                    <a:bodyPr/>
                    <a:lstStyle/>
                    <a:p>
                      <a:pPr algn="ctr"/>
                      <a:r>
                        <a:rPr lang="en-GB" sz="2400" dirty="0" smtClean="0"/>
                        <a:t>Hywel Dda UHB</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60</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39</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19</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3693024"/>
                  </a:ext>
                </a:extLst>
              </a:tr>
              <a:tr h="648929">
                <a:tc>
                  <a:txBody>
                    <a:bodyPr/>
                    <a:lstStyle/>
                    <a:p>
                      <a:pPr algn="ctr"/>
                      <a:r>
                        <a:rPr lang="en-GB" sz="2400" dirty="0" smtClean="0"/>
                        <a:t>Powys Teaching HB</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10</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4</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10</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28516045"/>
                  </a:ext>
                </a:extLst>
              </a:tr>
              <a:tr h="648929">
                <a:tc>
                  <a:txBody>
                    <a:bodyPr/>
                    <a:lstStyle/>
                    <a:p>
                      <a:pPr algn="ctr"/>
                      <a:r>
                        <a:rPr lang="en-GB" sz="2400" dirty="0" smtClean="0"/>
                        <a:t>Swansea Bay UHB</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205</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185</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116</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0571033"/>
                  </a:ext>
                </a:extLst>
              </a:tr>
              <a:tr h="648929">
                <a:tc>
                  <a:txBody>
                    <a:bodyPr/>
                    <a:lstStyle/>
                    <a:p>
                      <a:pPr algn="ctr"/>
                      <a:r>
                        <a:rPr lang="en-GB" sz="2400" dirty="0" smtClean="0"/>
                        <a:t>TOTAL </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900</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568</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t>384</a:t>
                      </a:r>
                      <a:endParaRPr lang="en-GB"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0731853"/>
                  </a:ext>
                </a:extLst>
              </a:tr>
            </a:tbl>
          </a:graphicData>
        </a:graphic>
      </p:graphicFrame>
    </p:spTree>
    <p:extLst>
      <p:ext uri="{BB962C8B-B14F-4D97-AF65-F5344CB8AC3E}">
        <p14:creationId xmlns:p14="http://schemas.microsoft.com/office/powerpoint/2010/main" val="17178325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Prevalence in the UK?</a:t>
            </a:r>
            <a:endParaRPr lang="en-GB" dirty="0"/>
          </a:p>
        </p:txBody>
      </p:sp>
      <p:graphicFrame>
        <p:nvGraphicFramePr>
          <p:cNvPr id="8" name="Table 7"/>
          <p:cNvGraphicFramePr>
            <a:graphicFrameLocks noGrp="1"/>
          </p:cNvGraphicFramePr>
          <p:nvPr/>
        </p:nvGraphicFramePr>
        <p:xfrm>
          <a:off x="1775522" y="1700806"/>
          <a:ext cx="8568951" cy="4881886"/>
        </p:xfrm>
        <a:graphic>
          <a:graphicData uri="http://schemas.openxmlformats.org/drawingml/2006/table">
            <a:tbl>
              <a:tblPr/>
              <a:tblGrid>
                <a:gridCol w="2239943">
                  <a:extLst>
                    <a:ext uri="{9D8B030D-6E8A-4147-A177-3AD203B41FA5}">
                      <a16:colId xmlns:a16="http://schemas.microsoft.com/office/drawing/2014/main" val="20000"/>
                    </a:ext>
                  </a:extLst>
                </a:gridCol>
                <a:gridCol w="2076616">
                  <a:extLst>
                    <a:ext uri="{9D8B030D-6E8A-4147-A177-3AD203B41FA5}">
                      <a16:colId xmlns:a16="http://schemas.microsoft.com/office/drawing/2014/main" val="20001"/>
                    </a:ext>
                  </a:extLst>
                </a:gridCol>
                <a:gridCol w="2012449">
                  <a:extLst>
                    <a:ext uri="{9D8B030D-6E8A-4147-A177-3AD203B41FA5}">
                      <a16:colId xmlns:a16="http://schemas.microsoft.com/office/drawing/2014/main" val="20002"/>
                    </a:ext>
                  </a:extLst>
                </a:gridCol>
                <a:gridCol w="2239943">
                  <a:extLst>
                    <a:ext uri="{9D8B030D-6E8A-4147-A177-3AD203B41FA5}">
                      <a16:colId xmlns:a16="http://schemas.microsoft.com/office/drawing/2014/main" val="20003"/>
                    </a:ext>
                  </a:extLst>
                </a:gridCol>
              </a:tblGrid>
              <a:tr h="1211296">
                <a:tc>
                  <a:txBody>
                    <a:bodyPr/>
                    <a:lstStyle/>
                    <a:p>
                      <a:pPr algn="ctr" rtl="0" fontAlgn="ctr"/>
                      <a:r>
                        <a:rPr lang="en-GB" sz="2000" b="0" i="0" u="none" strike="noStrike" dirty="0">
                          <a:solidFill>
                            <a:srgbClr val="A9A9A9"/>
                          </a:solidFill>
                          <a:latin typeface="+mn-l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000" b="0" i="0" u="none" strike="noStrike">
                          <a:solidFill>
                            <a:srgbClr val="000000"/>
                          </a:solidFill>
                          <a:latin typeface="+mn-lt"/>
                        </a:rPr>
                        <a:t>Prevalence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000" b="0" i="0" u="none" strike="noStrike">
                          <a:solidFill>
                            <a:srgbClr val="000000"/>
                          </a:solidFill>
                          <a:latin typeface="+mn-lt"/>
                        </a:rPr>
                        <a:t>90% target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000" b="0" i="0" u="none" strike="noStrike">
                          <a:solidFill>
                            <a:srgbClr val="000000"/>
                          </a:solidFill>
                          <a:latin typeface="+mn-lt"/>
                        </a:rPr>
                        <a:t>10% remaining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734118">
                <a:tc>
                  <a:txBody>
                    <a:bodyPr/>
                    <a:lstStyle/>
                    <a:p>
                      <a:pPr algn="ctr" rtl="0" fontAlgn="ctr"/>
                      <a:r>
                        <a:rPr lang="en-GB" sz="2000" b="0" i="0" u="none" strike="noStrike" dirty="0">
                          <a:solidFill>
                            <a:srgbClr val="000000"/>
                          </a:solidFill>
                          <a:latin typeface="+mn-lt"/>
                        </a:rPr>
                        <a:t>Wales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000" b="0" i="0" u="none" strike="noStrike" dirty="0" smtClean="0">
                          <a:solidFill>
                            <a:srgbClr val="000000"/>
                          </a:solidFill>
                          <a:latin typeface="+mn-lt"/>
                        </a:rPr>
                        <a:t>12,000</a:t>
                      </a:r>
                      <a:endParaRPr lang="en-GB" sz="2000" b="0" i="0" u="none" strike="noStrike" dirty="0">
                        <a:solidFill>
                          <a:srgbClr val="000000"/>
                        </a:solidFill>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000" b="0" i="0" u="none" strike="noStrike" dirty="0" smtClean="0">
                          <a:solidFill>
                            <a:srgbClr val="000000"/>
                          </a:solidFill>
                          <a:latin typeface="+mn-lt"/>
                        </a:rPr>
                        <a:t>10,800</a:t>
                      </a:r>
                      <a:endParaRPr lang="en-GB" sz="2000" b="0" i="0" u="none" strike="noStrike" dirty="0">
                        <a:solidFill>
                          <a:srgbClr val="000000"/>
                        </a:solidFill>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000" b="0" i="0" u="none" strike="noStrike" dirty="0" smtClean="0">
                          <a:solidFill>
                            <a:srgbClr val="000000"/>
                          </a:solidFill>
                          <a:latin typeface="+mn-lt"/>
                        </a:rPr>
                        <a:t>1,200</a:t>
                      </a:r>
                      <a:endParaRPr lang="en-GB" sz="2000" b="0" i="0" u="none" strike="noStrike" dirty="0">
                        <a:solidFill>
                          <a:srgbClr val="000000"/>
                        </a:solidFill>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34118">
                <a:tc>
                  <a:txBody>
                    <a:bodyPr/>
                    <a:lstStyle/>
                    <a:p>
                      <a:pPr algn="ctr" rtl="0" fontAlgn="ctr"/>
                      <a:r>
                        <a:rPr lang="en-GB" sz="2000" b="0" i="0" u="none" strike="noStrike">
                          <a:solidFill>
                            <a:srgbClr val="000000"/>
                          </a:solidFill>
                          <a:latin typeface="+mn-lt"/>
                        </a:rPr>
                        <a:t>UK</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000" b="0" i="0" u="none" strike="noStrike" dirty="0" smtClean="0">
                          <a:solidFill>
                            <a:srgbClr val="000000"/>
                          </a:solidFill>
                          <a:latin typeface="+mn-lt"/>
                        </a:rPr>
                        <a:t>210,000</a:t>
                      </a:r>
                      <a:endParaRPr lang="en-GB" sz="2000" b="0" i="0" u="none" strike="noStrike" dirty="0">
                        <a:solidFill>
                          <a:srgbClr val="000000"/>
                        </a:solidFill>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000" b="0" i="0" u="none" strike="noStrike" dirty="0" smtClean="0">
                          <a:solidFill>
                            <a:srgbClr val="000000"/>
                          </a:solidFill>
                          <a:latin typeface="+mn-lt"/>
                        </a:rPr>
                        <a:t>189,000</a:t>
                      </a:r>
                      <a:endParaRPr lang="en-GB" sz="2000" b="0" i="0" u="none" strike="noStrike" dirty="0">
                        <a:solidFill>
                          <a:srgbClr val="000000"/>
                        </a:solidFill>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000" b="0" i="0" u="none" strike="noStrike" dirty="0" smtClean="0">
                          <a:solidFill>
                            <a:srgbClr val="000000"/>
                          </a:solidFill>
                          <a:latin typeface="+mn-lt"/>
                        </a:rPr>
                        <a:t>21,000</a:t>
                      </a:r>
                      <a:endParaRPr lang="en-GB" sz="2000" b="0" i="0" u="none" strike="noStrike" dirty="0">
                        <a:solidFill>
                          <a:srgbClr val="000000"/>
                        </a:solidFill>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734118">
                <a:tc>
                  <a:txBody>
                    <a:bodyPr/>
                    <a:lstStyle/>
                    <a:p>
                      <a:pPr algn="ctr" rtl="0" fontAlgn="ctr"/>
                      <a:r>
                        <a:rPr lang="en-GB" sz="2000" b="0" i="0" u="none" strike="noStrike">
                          <a:solidFill>
                            <a:srgbClr val="000000"/>
                          </a:solidFill>
                          <a:latin typeface="+mn-lt"/>
                        </a:rPr>
                        <a:t>England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000" b="0" i="0" u="none" strike="noStrike" dirty="0" smtClean="0">
                          <a:solidFill>
                            <a:srgbClr val="000000"/>
                          </a:solidFill>
                          <a:latin typeface="+mn-lt"/>
                        </a:rPr>
                        <a:t>160,000</a:t>
                      </a:r>
                      <a:endParaRPr lang="en-GB" sz="2000" b="0" i="0" u="none" strike="noStrike" dirty="0">
                        <a:solidFill>
                          <a:srgbClr val="000000"/>
                        </a:solidFill>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000" b="0" i="0" u="none" strike="noStrike" dirty="0" smtClean="0">
                          <a:solidFill>
                            <a:srgbClr val="000000"/>
                          </a:solidFill>
                          <a:latin typeface="+mn-lt"/>
                        </a:rPr>
                        <a:t>144,000</a:t>
                      </a:r>
                      <a:endParaRPr lang="en-GB" sz="2000" b="0" i="0" u="none" strike="noStrike" dirty="0">
                        <a:solidFill>
                          <a:srgbClr val="000000"/>
                        </a:solidFill>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000" b="0" i="0" u="none" strike="noStrike" dirty="0" smtClean="0">
                          <a:solidFill>
                            <a:srgbClr val="000000"/>
                          </a:solidFill>
                          <a:latin typeface="+mn-lt"/>
                        </a:rPr>
                        <a:t>16,000</a:t>
                      </a:r>
                      <a:endParaRPr lang="en-GB" sz="2000" b="0" i="0" u="none" strike="noStrike" dirty="0">
                        <a:solidFill>
                          <a:srgbClr val="000000"/>
                        </a:solidFill>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734118">
                <a:tc>
                  <a:txBody>
                    <a:bodyPr/>
                    <a:lstStyle/>
                    <a:p>
                      <a:pPr algn="ctr" rtl="0" fontAlgn="ctr"/>
                      <a:r>
                        <a:rPr lang="en-GB" sz="2000" b="0" i="0" u="none" strike="noStrike">
                          <a:solidFill>
                            <a:srgbClr val="000000"/>
                          </a:solidFill>
                          <a:latin typeface="+mn-lt"/>
                        </a:rPr>
                        <a:t>Scotland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000" b="0" i="0" u="none" strike="noStrike" dirty="0" smtClean="0">
                          <a:solidFill>
                            <a:srgbClr val="000000"/>
                          </a:solidFill>
                          <a:latin typeface="+mn-lt"/>
                        </a:rPr>
                        <a:t>36,000</a:t>
                      </a:r>
                      <a:endParaRPr lang="en-GB" sz="2000" b="0" i="0" u="none" strike="noStrike" dirty="0">
                        <a:solidFill>
                          <a:srgbClr val="000000"/>
                        </a:solidFill>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000" b="0" i="0" u="none" strike="noStrike" dirty="0" smtClean="0">
                          <a:solidFill>
                            <a:srgbClr val="000000"/>
                          </a:solidFill>
                          <a:latin typeface="+mn-lt"/>
                        </a:rPr>
                        <a:t>32,400</a:t>
                      </a:r>
                      <a:endParaRPr lang="en-GB" sz="2000" b="0" i="0" u="none" strike="noStrike" dirty="0">
                        <a:solidFill>
                          <a:srgbClr val="000000"/>
                        </a:solidFill>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000" b="0" i="0" u="none" strike="noStrike" dirty="0" smtClean="0">
                          <a:solidFill>
                            <a:srgbClr val="000000"/>
                          </a:solidFill>
                          <a:latin typeface="+mn-lt"/>
                        </a:rPr>
                        <a:t>3,600</a:t>
                      </a:r>
                      <a:endParaRPr lang="en-GB" sz="2000" b="0" i="0" u="none" strike="noStrike" dirty="0">
                        <a:solidFill>
                          <a:srgbClr val="000000"/>
                        </a:solidFill>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734118">
                <a:tc>
                  <a:txBody>
                    <a:bodyPr/>
                    <a:lstStyle/>
                    <a:p>
                      <a:pPr algn="ctr" rtl="0" fontAlgn="ctr"/>
                      <a:r>
                        <a:rPr lang="en-GB" sz="2000" b="0" i="0" u="none" strike="noStrike">
                          <a:solidFill>
                            <a:srgbClr val="000000"/>
                          </a:solidFill>
                          <a:latin typeface="+mn-lt"/>
                        </a:rPr>
                        <a:t>Northern Ireland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000" b="0" i="0" u="none" strike="noStrike" dirty="0" smtClean="0">
                          <a:solidFill>
                            <a:srgbClr val="000000"/>
                          </a:solidFill>
                          <a:latin typeface="+mn-lt"/>
                        </a:rPr>
                        <a:t>4,000</a:t>
                      </a:r>
                      <a:endParaRPr lang="en-GB" sz="2000" b="0" i="0" u="none" strike="noStrike" dirty="0">
                        <a:solidFill>
                          <a:srgbClr val="000000"/>
                        </a:solidFill>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000" b="0" i="0" u="none" strike="noStrike" dirty="0" smtClean="0">
                          <a:solidFill>
                            <a:srgbClr val="000000"/>
                          </a:solidFill>
                          <a:latin typeface="+mn-lt"/>
                        </a:rPr>
                        <a:t>3,600</a:t>
                      </a:r>
                      <a:endParaRPr lang="en-GB" sz="2000" b="0" i="0" u="none" strike="noStrike" dirty="0">
                        <a:solidFill>
                          <a:srgbClr val="000000"/>
                        </a:solidFill>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000" b="0" i="0" u="none" strike="noStrike" dirty="0">
                          <a:solidFill>
                            <a:srgbClr val="000000"/>
                          </a:solidFill>
                          <a:latin typeface="+mn-lt"/>
                        </a:rPr>
                        <a:t>400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99330" name="AutoShape 2" descr="Image result for wales, scotland, england ireland flag"/>
          <p:cNvSpPr>
            <a:spLocks noChangeAspect="1" noChangeArrowheads="1"/>
          </p:cNvSpPr>
          <p:nvPr/>
        </p:nvSpPr>
        <p:spPr bwMode="auto">
          <a:xfrm>
            <a:off x="15240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99334" name="AutoShape 6" descr="Image result for wales, scotland, england ireland flag"/>
          <p:cNvSpPr>
            <a:spLocks noChangeAspect="1" noChangeArrowheads="1"/>
          </p:cNvSpPr>
          <p:nvPr/>
        </p:nvSpPr>
        <p:spPr bwMode="auto">
          <a:xfrm>
            <a:off x="15240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99336" name="Picture 8" descr="Related image">
            <a:hlinkClick r:id="rId2"/>
          </p:cNvPr>
          <p:cNvPicPr>
            <a:picLocks noChangeAspect="1" noChangeArrowheads="1"/>
          </p:cNvPicPr>
          <p:nvPr/>
        </p:nvPicPr>
        <p:blipFill>
          <a:blip r:embed="rId3" cstate="print"/>
          <a:srcRect/>
          <a:stretch>
            <a:fillRect/>
          </a:stretch>
        </p:blipFill>
        <p:spPr bwMode="auto">
          <a:xfrm>
            <a:off x="6152754" y="0"/>
            <a:ext cx="4515247" cy="1440790"/>
          </a:xfrm>
          <a:prstGeom prst="rect">
            <a:avLst/>
          </a:prstGeom>
          <a:noFill/>
        </p:spPr>
      </p:pic>
    </p:spTree>
    <p:extLst>
      <p:ext uri="{BB962C8B-B14F-4D97-AF65-F5344CB8AC3E}">
        <p14:creationId xmlns:p14="http://schemas.microsoft.com/office/powerpoint/2010/main" val="11473455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740869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endParaRPr lang="en-GB"/>
          </a:p>
        </p:txBody>
      </p:sp>
      <p:sp>
        <p:nvSpPr>
          <p:cNvPr id="5" name="Text Placeholder 4"/>
          <p:cNvSpPr>
            <a:spLocks noGrp="1"/>
          </p:cNvSpPr>
          <p:nvPr>
            <p:ph type="body" sz="quarter" idx="11"/>
          </p:nvPr>
        </p:nvSpPr>
        <p:spPr/>
        <p:txBody>
          <a:bodyPr/>
          <a:lstStyle/>
          <a:p>
            <a:endParaRPr lang="en-GB"/>
          </a:p>
        </p:txBody>
      </p:sp>
      <p:graphicFrame>
        <p:nvGraphicFramePr>
          <p:cNvPr id="6" name="Content Placeholder 5"/>
          <p:cNvGraphicFramePr>
            <a:graphicFrameLocks noGrp="1"/>
          </p:cNvGraphicFramePr>
          <p:nvPr>
            <p:ph idx="1"/>
            <p:extLst/>
          </p:nvPr>
        </p:nvGraphicFramePr>
        <p:xfrm>
          <a:off x="0" y="0"/>
          <a:ext cx="12192000" cy="6176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485709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Elimination </a:t>
            </a:r>
            <a:r>
              <a:rPr lang="en-GB" dirty="0" smtClean="0"/>
              <a:t>Modelling</a:t>
            </a:r>
            <a:endParaRPr lang="en-GB" dirty="0"/>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37731513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668A9F3-9EA4-47BF-8CD7-FCE232AD9378}"/>
              </a:ext>
            </a:extLst>
          </p:cNvPr>
          <p:cNvPicPr>
            <a:picLocks noChangeAspect="1"/>
          </p:cNvPicPr>
          <p:nvPr/>
        </p:nvPicPr>
        <p:blipFill>
          <a:blip r:embed="rId2"/>
          <a:stretch>
            <a:fillRect/>
          </a:stretch>
        </p:blipFill>
        <p:spPr>
          <a:xfrm>
            <a:off x="1813736" y="1352143"/>
            <a:ext cx="7959863" cy="4724215"/>
          </a:xfrm>
          <a:prstGeom prst="rect">
            <a:avLst/>
          </a:prstGeom>
        </p:spPr>
      </p:pic>
      <p:sp>
        <p:nvSpPr>
          <p:cNvPr id="2" name="Title 1">
            <a:extLst>
              <a:ext uri="{FF2B5EF4-FFF2-40B4-BE49-F238E27FC236}">
                <a16:creationId xmlns:a16="http://schemas.microsoft.com/office/drawing/2014/main" id="{8265B786-DEC7-45A3-8307-B490F22D419E}"/>
              </a:ext>
            </a:extLst>
          </p:cNvPr>
          <p:cNvSpPr>
            <a:spLocks noGrp="1"/>
          </p:cNvSpPr>
          <p:nvPr>
            <p:ph type="title"/>
          </p:nvPr>
        </p:nvSpPr>
        <p:spPr/>
        <p:txBody>
          <a:bodyPr>
            <a:normAutofit/>
          </a:bodyPr>
          <a:lstStyle/>
          <a:p>
            <a:pPr algn="ctr"/>
            <a:r>
              <a:rPr lang="en-US" dirty="0" smtClean="0"/>
              <a:t>Modelling data - 8,300 patients</a:t>
            </a:r>
            <a:endParaRPr lang="en-GB" dirty="0"/>
          </a:p>
        </p:txBody>
      </p:sp>
      <p:sp>
        <p:nvSpPr>
          <p:cNvPr id="4" name="Slide Number Placeholder 3">
            <a:extLst>
              <a:ext uri="{FF2B5EF4-FFF2-40B4-BE49-F238E27FC236}">
                <a16:creationId xmlns:a16="http://schemas.microsoft.com/office/drawing/2014/main" id="{5609B3F6-A232-408C-852A-BA24D707CB59}"/>
              </a:ext>
            </a:extLst>
          </p:cNvPr>
          <p:cNvSpPr>
            <a:spLocks noGrp="1"/>
          </p:cNvSpPr>
          <p:nvPr>
            <p:ph type="sldNum" sz="quarter" idx="4"/>
          </p:nvPr>
        </p:nvSpPr>
        <p:spPr/>
        <p:txBody>
          <a:bodyPr/>
          <a:lstStyle/>
          <a:p>
            <a:fld id="{4BEAA09E-D67E-864E-8466-C38E88600C4F}" type="slidenum">
              <a:rPr lang="en-US" smtClean="0"/>
              <a:pPr/>
              <a:t>26</a:t>
            </a:fld>
            <a:endParaRPr lang="en-US" dirty="0"/>
          </a:p>
        </p:txBody>
      </p:sp>
      <p:sp>
        <p:nvSpPr>
          <p:cNvPr id="10" name="Speech Bubble: Rectangle with Corners Rounded 9">
            <a:extLst>
              <a:ext uri="{FF2B5EF4-FFF2-40B4-BE49-F238E27FC236}">
                <a16:creationId xmlns:a16="http://schemas.microsoft.com/office/drawing/2014/main" id="{FF81A0B5-5DB7-4E51-8BD1-4E314C189DBB}"/>
              </a:ext>
            </a:extLst>
          </p:cNvPr>
          <p:cNvSpPr/>
          <p:nvPr/>
        </p:nvSpPr>
        <p:spPr>
          <a:xfrm>
            <a:off x="116321" y="4897612"/>
            <a:ext cx="2369058" cy="1503188"/>
          </a:xfrm>
          <a:prstGeom prst="wedgeRoundRectCallout">
            <a:avLst>
              <a:gd name="adj1" fmla="val 73845"/>
              <a:gd name="adj2" fmla="val -64045"/>
              <a:gd name="adj3" fmla="val 16667"/>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1" u="none" strike="noStrike" kern="1200" cap="none" spc="0" normalizeH="0" baseline="0" noProof="0" dirty="0">
                <a:ln>
                  <a:noFill/>
                </a:ln>
                <a:solidFill>
                  <a:prstClr val="white"/>
                </a:solidFill>
                <a:effectLst/>
                <a:uLnTx/>
                <a:uFillTx/>
                <a:latin typeface="Trebuchet MS" panose="020B0603020202020204" pitchFamily="34" charset="0"/>
              </a:rPr>
              <a:t>Treatment of PWID assumed to occur at random and aligned to proportion of PWID in the CHC population (~17% of patients)</a:t>
            </a:r>
          </a:p>
        </p:txBody>
      </p:sp>
      <p:sp>
        <p:nvSpPr>
          <p:cNvPr id="12" name="Speech Bubble: Rectangle with Corners Rounded 11">
            <a:extLst>
              <a:ext uri="{FF2B5EF4-FFF2-40B4-BE49-F238E27FC236}">
                <a16:creationId xmlns:a16="http://schemas.microsoft.com/office/drawing/2014/main" id="{581AB2F3-DF25-4BA1-B4D3-62A0A28F1E64}"/>
              </a:ext>
            </a:extLst>
          </p:cNvPr>
          <p:cNvSpPr/>
          <p:nvPr/>
        </p:nvSpPr>
        <p:spPr>
          <a:xfrm>
            <a:off x="9318839" y="1514710"/>
            <a:ext cx="1769838" cy="1044774"/>
          </a:xfrm>
          <a:prstGeom prst="wedgeRoundRectCallout">
            <a:avLst>
              <a:gd name="adj1" fmla="val -55512"/>
              <a:gd name="adj2" fmla="val 89255"/>
              <a:gd name="adj3" fmla="val 16667"/>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1" u="none" strike="noStrike" kern="1200" cap="none" spc="0" normalizeH="0" baseline="0" noProof="0" dirty="0">
                <a:ln>
                  <a:noFill/>
                </a:ln>
                <a:solidFill>
                  <a:prstClr val="white"/>
                </a:solidFill>
                <a:effectLst/>
                <a:uLnTx/>
                <a:uFillTx/>
                <a:latin typeface="Trebuchet MS" panose="020B0603020202020204" pitchFamily="34" charset="0"/>
              </a:rPr>
              <a:t>Treatments per year required to meet 2030 elimination goal</a:t>
            </a:r>
          </a:p>
        </p:txBody>
      </p:sp>
      <p:sp>
        <p:nvSpPr>
          <p:cNvPr id="11" name="Text Placeholder 3">
            <a:extLst>
              <a:ext uri="{FF2B5EF4-FFF2-40B4-BE49-F238E27FC236}">
                <a16:creationId xmlns:a16="http://schemas.microsoft.com/office/drawing/2014/main" id="{AD43DD9F-D630-48D1-B58D-52C8282AF7FC}"/>
              </a:ext>
            </a:extLst>
          </p:cNvPr>
          <p:cNvSpPr txBox="1">
            <a:spLocks/>
          </p:cNvSpPr>
          <p:nvPr/>
        </p:nvSpPr>
        <p:spPr>
          <a:xfrm>
            <a:off x="2572513" y="6049601"/>
            <a:ext cx="7207964" cy="276225"/>
          </a:xfrm>
          <a:prstGeom prst="rect">
            <a:avLst/>
          </a:prstGeom>
        </p:spPr>
        <p:txBody>
          <a:bodyPr/>
          <a:lstStyle>
            <a:lvl1pPr marL="0" indent="0" algn="l" defTabSz="914341" rtl="0" eaLnBrk="1" latinLnBrk="0" hangingPunct="1">
              <a:spcBef>
                <a:spcPct val="20000"/>
              </a:spcBef>
              <a:buFont typeface="Arial" pitchFamily="34" charset="0"/>
              <a:buNone/>
              <a:defRPr lang="en-US" sz="2200" i="1" kern="1200" dirty="0" smtClean="0">
                <a:solidFill>
                  <a:schemeClr val="bg1"/>
                </a:solidFill>
                <a:latin typeface="Arial" panose="020B0604020202020204" pitchFamily="34" charset="0"/>
                <a:ea typeface="+mn-ea"/>
                <a:cs typeface="Arial" pitchFamily="34" charset="0"/>
              </a:defRPr>
            </a:lvl1pPr>
            <a:lvl2pPr marL="620713" indent="-265113" algn="l" defTabSz="914341" rtl="0" eaLnBrk="1" latinLnBrk="0" hangingPunct="1">
              <a:spcBef>
                <a:spcPct val="20000"/>
              </a:spcBef>
              <a:buFont typeface="Arial" pitchFamily="34" charset="0"/>
              <a:buChar char="–"/>
              <a:defRPr lang="en-US" sz="2200" kern="1200" dirty="0" smtClean="0">
                <a:solidFill>
                  <a:schemeClr val="tx1"/>
                </a:solidFill>
                <a:latin typeface="Arial" panose="020B0604020202020204" pitchFamily="34" charset="0"/>
                <a:ea typeface="+mn-ea"/>
                <a:cs typeface="Arial" pitchFamily="34" charset="0"/>
              </a:defRPr>
            </a:lvl2pPr>
            <a:lvl3pPr marL="1073150" indent="-265113" algn="l" defTabSz="914341" rtl="0" eaLnBrk="1" latinLnBrk="0" hangingPunct="1">
              <a:spcBef>
                <a:spcPct val="20000"/>
              </a:spcBef>
              <a:buFont typeface="Wingdings" panose="05000000000000000000" pitchFamily="2" charset="2"/>
              <a:buChar char="§"/>
              <a:defRPr sz="1600" kern="1200">
                <a:solidFill>
                  <a:schemeClr val="tx1"/>
                </a:solidFill>
                <a:latin typeface="Arial" panose="020B0604020202020204" pitchFamily="34" charset="0"/>
                <a:ea typeface="+mn-ea"/>
                <a:cs typeface="Arial" pitchFamily="34" charset="0"/>
              </a:defRPr>
            </a:lvl3pPr>
            <a:lvl4pPr marL="1160463" indent="-228585" algn="l" defTabSz="914341" rtl="0" eaLnBrk="1" latinLnBrk="0" hangingPunct="1">
              <a:spcBef>
                <a:spcPct val="20000"/>
              </a:spcBef>
              <a:buFont typeface="Arial" pitchFamily="34" charset="0"/>
              <a:buChar char="˃"/>
              <a:defRPr sz="1200" kern="1200">
                <a:solidFill>
                  <a:schemeClr val="tx1"/>
                </a:solidFill>
                <a:latin typeface="Arial" panose="020B0604020202020204" pitchFamily="34" charset="0"/>
                <a:ea typeface="+mn-ea"/>
                <a:cs typeface="Arial" pitchFamily="34" charset="0"/>
              </a:defRPr>
            </a:lvl4pPr>
            <a:lvl5pPr marL="2057266" indent="-228585" algn="l" defTabSz="914341" rtl="0" eaLnBrk="1" latinLnBrk="0" hangingPunct="1">
              <a:spcBef>
                <a:spcPct val="20000"/>
              </a:spcBef>
              <a:buFont typeface="Arial" pitchFamily="34" charset="0"/>
              <a:buChar char="»"/>
              <a:defRPr sz="1800" kern="1200">
                <a:solidFill>
                  <a:schemeClr val="tx1"/>
                </a:solidFill>
                <a:latin typeface="+mn-lt"/>
                <a:ea typeface="+mn-ea"/>
                <a:cs typeface="Arial" pitchFamily="34" charset="0"/>
              </a:defRPr>
            </a:lvl5pPr>
            <a:lvl6pPr marL="2514436" indent="-228585"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07" indent="-228585"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77" indent="-228585"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947" indent="-228585"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1450" indent="-171450">
              <a:buFont typeface="Arial" panose="020B0604020202020204" pitchFamily="34" charset="0"/>
              <a:buChar char="•"/>
            </a:pPr>
            <a:r>
              <a:rPr lang="en-US" sz="900" dirty="0">
                <a:solidFill>
                  <a:schemeClr val="tx1"/>
                </a:solidFill>
                <a:latin typeface="Trebuchet MS" panose="020B0603020202020204" pitchFamily="34" charset="0"/>
              </a:rPr>
              <a:t>Historic treatment numbers (2015-2020) derived from Public Health England. Hepatitis C in the UK, 2020: </a:t>
            </a:r>
            <a:r>
              <a:rPr lang="en-US" sz="900" dirty="0">
                <a:solidFill>
                  <a:schemeClr val="tx1"/>
                </a:solidFill>
                <a:latin typeface="Trebuchet MS" panose="020B0603020202020204" pitchFamily="34" charset="0"/>
                <a:hlinkClick r:id="rId3"/>
              </a:rPr>
              <a:t>https://assets.publishing.service.gov.uk/government/uploads/system/uploads/attachment_data/file/943154/HCV_in_the_UK_2020.pdf</a:t>
            </a:r>
            <a:r>
              <a:rPr lang="en-US" sz="900" dirty="0">
                <a:solidFill>
                  <a:schemeClr val="tx1"/>
                </a:solidFill>
                <a:latin typeface="Trebuchet MS" panose="020B0603020202020204" pitchFamily="34" charset="0"/>
              </a:rPr>
              <a:t> Accessed 31/03/21</a:t>
            </a:r>
          </a:p>
          <a:p>
            <a:pPr marL="171450" indent="-171450">
              <a:buFont typeface="Arial" panose="020B0604020202020204" pitchFamily="34" charset="0"/>
              <a:buChar char="•"/>
            </a:pPr>
            <a:r>
              <a:rPr lang="en-US" sz="900" dirty="0">
                <a:solidFill>
                  <a:schemeClr val="tx1"/>
                </a:solidFill>
                <a:latin typeface="Trebuchet MS" panose="020B0603020202020204" pitchFamily="34" charset="0"/>
              </a:rPr>
              <a:t>Current treatment target (900 per year) derived from Welsh Assembly Official Report: Oral Evidence from Public Health Wales to the Health Committee, July 2018: </a:t>
            </a:r>
            <a:r>
              <a:rPr lang="en-US" sz="900" dirty="0">
                <a:solidFill>
                  <a:schemeClr val="tx1"/>
                </a:solidFill>
                <a:latin typeface="Trebuchet MS" panose="020B0603020202020204" pitchFamily="34" charset="0"/>
                <a:hlinkClick r:id="rId4"/>
              </a:rPr>
              <a:t>http://record.assembly.wales/Committee/4829#A44661</a:t>
            </a:r>
            <a:r>
              <a:rPr lang="en-US" sz="900" dirty="0">
                <a:solidFill>
                  <a:schemeClr val="tx1"/>
                </a:solidFill>
                <a:latin typeface="Trebuchet MS" panose="020B0603020202020204" pitchFamily="34" charset="0"/>
              </a:rPr>
              <a:t> Accessed 31/03/21</a:t>
            </a:r>
          </a:p>
        </p:txBody>
      </p:sp>
    </p:spTree>
    <p:extLst>
      <p:ext uri="{BB962C8B-B14F-4D97-AF65-F5344CB8AC3E}">
        <p14:creationId xmlns:p14="http://schemas.microsoft.com/office/powerpoint/2010/main" val="5297742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D1209-3D01-4753-80CA-718AE58654B6}"/>
              </a:ext>
            </a:extLst>
          </p:cNvPr>
          <p:cNvSpPr>
            <a:spLocks noGrp="1"/>
          </p:cNvSpPr>
          <p:nvPr>
            <p:ph type="title"/>
          </p:nvPr>
        </p:nvSpPr>
        <p:spPr/>
        <p:txBody>
          <a:bodyPr>
            <a:normAutofit/>
          </a:bodyPr>
          <a:lstStyle/>
          <a:p>
            <a:pPr algn="ctr"/>
            <a:r>
              <a:rPr lang="en-US" dirty="0"/>
              <a:t>Incidence of chronic </a:t>
            </a:r>
            <a:r>
              <a:rPr lang="en-US" dirty="0" smtClean="0"/>
              <a:t>HCV – 8,300 cases</a:t>
            </a:r>
            <a:endParaRPr lang="en-GB" dirty="0"/>
          </a:p>
        </p:txBody>
      </p:sp>
      <p:sp>
        <p:nvSpPr>
          <p:cNvPr id="4" name="Slide Number Placeholder 3">
            <a:extLst>
              <a:ext uri="{FF2B5EF4-FFF2-40B4-BE49-F238E27FC236}">
                <a16:creationId xmlns:a16="http://schemas.microsoft.com/office/drawing/2014/main" id="{35A9B7A9-32BC-41A1-A2F4-E7CEBB437DC1}"/>
              </a:ext>
            </a:extLst>
          </p:cNvPr>
          <p:cNvSpPr>
            <a:spLocks noGrp="1"/>
          </p:cNvSpPr>
          <p:nvPr>
            <p:ph type="sldNum" sz="quarter" idx="4"/>
          </p:nvPr>
        </p:nvSpPr>
        <p:spPr/>
        <p:txBody>
          <a:bodyPr/>
          <a:lstStyle/>
          <a:p>
            <a:fld id="{4BEAA09E-D67E-864E-8466-C38E88600C4F}" type="slidenum">
              <a:rPr lang="en-US" smtClean="0"/>
              <a:pPr/>
              <a:t>27</a:t>
            </a:fld>
            <a:endParaRPr lang="en-US" dirty="0"/>
          </a:p>
        </p:txBody>
      </p:sp>
      <p:pic>
        <p:nvPicPr>
          <p:cNvPr id="5" name="Picture 4">
            <a:extLst>
              <a:ext uri="{FF2B5EF4-FFF2-40B4-BE49-F238E27FC236}">
                <a16:creationId xmlns:a16="http://schemas.microsoft.com/office/drawing/2014/main" id="{AD1B5D0F-BEC1-4780-89A5-F0C6FF486F11}"/>
              </a:ext>
            </a:extLst>
          </p:cNvPr>
          <p:cNvPicPr>
            <a:picLocks noChangeAspect="1"/>
          </p:cNvPicPr>
          <p:nvPr/>
        </p:nvPicPr>
        <p:blipFill>
          <a:blip r:embed="rId3"/>
          <a:stretch>
            <a:fillRect/>
          </a:stretch>
        </p:blipFill>
        <p:spPr>
          <a:xfrm>
            <a:off x="0" y="1352144"/>
            <a:ext cx="8608054" cy="5511600"/>
          </a:xfrm>
          <a:prstGeom prst="rect">
            <a:avLst/>
          </a:prstGeom>
        </p:spPr>
      </p:pic>
      <p:sp>
        <p:nvSpPr>
          <p:cNvPr id="6" name="Rectangle 5">
            <a:extLst>
              <a:ext uri="{FF2B5EF4-FFF2-40B4-BE49-F238E27FC236}">
                <a16:creationId xmlns:a16="http://schemas.microsoft.com/office/drawing/2014/main" id="{8F83852D-35A8-4418-86D4-D5F122564B6F}"/>
              </a:ext>
            </a:extLst>
          </p:cNvPr>
          <p:cNvSpPr/>
          <p:nvPr/>
        </p:nvSpPr>
        <p:spPr>
          <a:xfrm>
            <a:off x="8845130" y="1496216"/>
            <a:ext cx="3241450" cy="4354169"/>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Trebuchet MS" panose="020B0603020202020204" pitchFamily="34" charset="0"/>
                <a:cs typeface="Arial"/>
              </a:rPr>
              <a:t>Continuation of current treatment numbers will likely miss the WHO target of 2030, and will not achieve elimination until at least 2040.</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white"/>
              </a:solidFill>
              <a:effectLst/>
              <a:uLnTx/>
              <a:uFillTx/>
              <a:latin typeface="Trebuchet MS" panose="020B0603020202020204" pitchFamily="34" charset="0"/>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Trebuchet MS" panose="020B0603020202020204" pitchFamily="34" charset="0"/>
                <a:cs typeface="Arial"/>
              </a:rPr>
              <a:t>Achieving the current target of 900 treatments per year </a:t>
            </a:r>
            <a:r>
              <a:rPr lang="en-GB" sz="1400" dirty="0">
                <a:solidFill>
                  <a:prstClr val="white"/>
                </a:solidFill>
                <a:latin typeface="Trebuchet MS" panose="020B0603020202020204" pitchFamily="34" charset="0"/>
                <a:cs typeface="Arial"/>
              </a:rPr>
              <a:t>but without focussing on PWID treatment </a:t>
            </a:r>
            <a:r>
              <a:rPr kumimoji="0" lang="en-GB" sz="1400" b="0" i="0" u="none" strike="noStrike" kern="1200" cap="none" spc="0" normalizeH="0" baseline="0" noProof="0" dirty="0">
                <a:ln>
                  <a:noFill/>
                </a:ln>
                <a:solidFill>
                  <a:prstClr val="white"/>
                </a:solidFill>
                <a:effectLst/>
                <a:uLnTx/>
                <a:uFillTx/>
                <a:latin typeface="Trebuchet MS" panose="020B0603020202020204" pitchFamily="34" charset="0"/>
                <a:cs typeface="Arial"/>
              </a:rPr>
              <a:t>will likely achieve elimination in around 2034.</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dirty="0">
              <a:solidFill>
                <a:prstClr val="white"/>
              </a:solidFill>
              <a:latin typeface="Trebuchet MS" panose="020B0603020202020204" pitchFamily="34" charset="0"/>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Trebuchet MS" panose="020B0603020202020204" pitchFamily="34" charset="0"/>
                <a:cs typeface="Arial"/>
              </a:rPr>
              <a:t>An elimination strategy to meet the 2030 </a:t>
            </a:r>
            <a:r>
              <a:rPr lang="en-GB" sz="1400" dirty="0">
                <a:solidFill>
                  <a:prstClr val="white"/>
                </a:solidFill>
                <a:latin typeface="Trebuchet MS" panose="020B0603020202020204" pitchFamily="34" charset="0"/>
                <a:cs typeface="Arial"/>
              </a:rPr>
              <a:t>goal </a:t>
            </a:r>
            <a:r>
              <a:rPr kumimoji="0" lang="en-GB" sz="1400" b="0" i="0" u="none" strike="noStrike" kern="1200" cap="none" spc="0" normalizeH="0" baseline="0" noProof="0" dirty="0">
                <a:ln>
                  <a:noFill/>
                </a:ln>
                <a:solidFill>
                  <a:prstClr val="white"/>
                </a:solidFill>
                <a:effectLst/>
                <a:uLnTx/>
                <a:uFillTx/>
                <a:latin typeface="Trebuchet MS" panose="020B0603020202020204" pitchFamily="34" charset="0"/>
                <a:cs typeface="Arial"/>
              </a:rPr>
              <a:t>requires an increase in both treatment numbers and the proportion of PWID treated, but may be achievable within the current target of 900 treatments per year with a substantial focus on PWID treatment.</a:t>
            </a:r>
          </a:p>
        </p:txBody>
      </p:sp>
      <p:sp>
        <p:nvSpPr>
          <p:cNvPr id="8" name="Speech Bubble: Rectangle with Corners Rounded 7">
            <a:extLst>
              <a:ext uri="{FF2B5EF4-FFF2-40B4-BE49-F238E27FC236}">
                <a16:creationId xmlns:a16="http://schemas.microsoft.com/office/drawing/2014/main" id="{2E6D0908-43C9-4EE1-A0EF-D2211B170503}"/>
              </a:ext>
            </a:extLst>
          </p:cNvPr>
          <p:cNvSpPr/>
          <p:nvPr/>
        </p:nvSpPr>
        <p:spPr>
          <a:xfrm>
            <a:off x="3446993" y="2286837"/>
            <a:ext cx="1931811" cy="588460"/>
          </a:xfrm>
          <a:prstGeom prst="wedgeRoundRectCallout">
            <a:avLst>
              <a:gd name="adj1" fmla="val 37165"/>
              <a:gd name="adj2" fmla="val 210643"/>
              <a:gd name="adj3" fmla="val 16667"/>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1" u="none" strike="noStrike" kern="1200" cap="none" spc="0" normalizeH="0" baseline="0" noProof="0" dirty="0">
                <a:ln>
                  <a:noFill/>
                </a:ln>
                <a:solidFill>
                  <a:prstClr val="white"/>
                </a:solidFill>
                <a:effectLst/>
                <a:uLnTx/>
                <a:uFillTx/>
                <a:latin typeface="Trebuchet MS" panose="020B0603020202020204" pitchFamily="34" charset="0"/>
              </a:rPr>
              <a:t>Current treatment numbers (estimated)</a:t>
            </a:r>
          </a:p>
        </p:txBody>
      </p:sp>
      <p:sp>
        <p:nvSpPr>
          <p:cNvPr id="9" name="TextBox 8">
            <a:extLst>
              <a:ext uri="{FF2B5EF4-FFF2-40B4-BE49-F238E27FC236}">
                <a16:creationId xmlns:a16="http://schemas.microsoft.com/office/drawing/2014/main" id="{7D6FB2D2-FFC0-4211-8C0B-4BE17819AA95}"/>
              </a:ext>
            </a:extLst>
          </p:cNvPr>
          <p:cNvSpPr txBox="1"/>
          <p:nvPr/>
        </p:nvSpPr>
        <p:spPr>
          <a:xfrm>
            <a:off x="6100629" y="3566005"/>
            <a:ext cx="1931811"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effectLst/>
                <a:uLnTx/>
                <a:uFillTx/>
                <a:latin typeface="Arial" panose="020B0604020202020204"/>
                <a:ea typeface="+mn-ea"/>
                <a:cs typeface="+mn-cs"/>
              </a:rPr>
              <a:t>Elimination (WHO definition) </a:t>
            </a:r>
          </a:p>
        </p:txBody>
      </p:sp>
      <p:pic>
        <p:nvPicPr>
          <p:cNvPr id="12" name="Picture 11">
            <a:extLst>
              <a:ext uri="{FF2B5EF4-FFF2-40B4-BE49-F238E27FC236}">
                <a16:creationId xmlns:a16="http://schemas.microsoft.com/office/drawing/2014/main" id="{3121BFBA-7A16-4D74-B920-5ED1A850B5B3}"/>
              </a:ext>
            </a:extLst>
          </p:cNvPr>
          <p:cNvPicPr>
            <a:picLocks noChangeAspect="1"/>
          </p:cNvPicPr>
          <p:nvPr/>
        </p:nvPicPr>
        <p:blipFill>
          <a:blip r:embed="rId4"/>
          <a:stretch>
            <a:fillRect/>
          </a:stretch>
        </p:blipFill>
        <p:spPr>
          <a:xfrm>
            <a:off x="5115138" y="4882367"/>
            <a:ext cx="359695" cy="420660"/>
          </a:xfrm>
          <a:prstGeom prst="rect">
            <a:avLst/>
          </a:prstGeom>
        </p:spPr>
      </p:pic>
      <p:pic>
        <p:nvPicPr>
          <p:cNvPr id="13" name="Picture 12">
            <a:extLst>
              <a:ext uri="{FF2B5EF4-FFF2-40B4-BE49-F238E27FC236}">
                <a16:creationId xmlns:a16="http://schemas.microsoft.com/office/drawing/2014/main" id="{19F81EAB-DEB8-43C9-9DFF-CB0006C0294F}"/>
              </a:ext>
            </a:extLst>
          </p:cNvPr>
          <p:cNvPicPr>
            <a:picLocks noChangeAspect="1"/>
          </p:cNvPicPr>
          <p:nvPr/>
        </p:nvPicPr>
        <p:blipFill>
          <a:blip r:embed="rId5"/>
          <a:stretch>
            <a:fillRect/>
          </a:stretch>
        </p:blipFill>
        <p:spPr>
          <a:xfrm>
            <a:off x="6345282" y="4882367"/>
            <a:ext cx="353599" cy="420660"/>
          </a:xfrm>
          <a:prstGeom prst="rect">
            <a:avLst/>
          </a:prstGeom>
        </p:spPr>
      </p:pic>
      <p:pic>
        <p:nvPicPr>
          <p:cNvPr id="15" name="Picture 14">
            <a:extLst>
              <a:ext uri="{FF2B5EF4-FFF2-40B4-BE49-F238E27FC236}">
                <a16:creationId xmlns:a16="http://schemas.microsoft.com/office/drawing/2014/main" id="{07C1BD70-9E3B-4BC8-9311-7F6590049F0D}"/>
              </a:ext>
            </a:extLst>
          </p:cNvPr>
          <p:cNvPicPr>
            <a:picLocks noChangeAspect="1"/>
          </p:cNvPicPr>
          <p:nvPr/>
        </p:nvPicPr>
        <p:blipFill>
          <a:blip r:embed="rId6"/>
          <a:stretch>
            <a:fillRect/>
          </a:stretch>
        </p:blipFill>
        <p:spPr>
          <a:xfrm>
            <a:off x="8032440" y="4882367"/>
            <a:ext cx="359695" cy="420660"/>
          </a:xfrm>
          <a:prstGeom prst="rect">
            <a:avLst/>
          </a:prstGeom>
        </p:spPr>
      </p:pic>
      <p:cxnSp>
        <p:nvCxnSpPr>
          <p:cNvPr id="16" name="Straight Arrow Connector 15">
            <a:extLst>
              <a:ext uri="{FF2B5EF4-FFF2-40B4-BE49-F238E27FC236}">
                <a16:creationId xmlns:a16="http://schemas.microsoft.com/office/drawing/2014/main" id="{6CCA297F-DFC8-4FC9-BB23-BEE408310A36}"/>
              </a:ext>
            </a:extLst>
          </p:cNvPr>
          <p:cNvCxnSpPr>
            <a:cxnSpLocks/>
          </p:cNvCxnSpPr>
          <p:nvPr/>
        </p:nvCxnSpPr>
        <p:spPr>
          <a:xfrm flipH="1">
            <a:off x="5474834" y="4107944"/>
            <a:ext cx="625795" cy="756989"/>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4" name="Rectangle 13">
            <a:extLst>
              <a:ext uri="{FF2B5EF4-FFF2-40B4-BE49-F238E27FC236}">
                <a16:creationId xmlns:a16="http://schemas.microsoft.com/office/drawing/2014/main" id="{39816A5E-0F2F-4E39-98E1-200F5CBF0F6A}"/>
              </a:ext>
            </a:extLst>
          </p:cNvPr>
          <p:cNvSpPr/>
          <p:nvPr/>
        </p:nvSpPr>
        <p:spPr>
          <a:xfrm>
            <a:off x="8795985" y="6400799"/>
            <a:ext cx="2754331" cy="319946"/>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white"/>
                </a:solidFill>
                <a:effectLst/>
                <a:uLnTx/>
                <a:uFillTx/>
                <a:latin typeface="Trebuchet MS" panose="020B0603020202020204" pitchFamily="34" charset="0"/>
                <a:cs typeface="Arial"/>
              </a:rPr>
              <a:t>Analysis generated using the HCV DTM.</a:t>
            </a:r>
          </a:p>
        </p:txBody>
      </p:sp>
      <p:sp>
        <p:nvSpPr>
          <p:cNvPr id="17" name="Rectangle 16">
            <a:extLst>
              <a:ext uri="{FF2B5EF4-FFF2-40B4-BE49-F238E27FC236}">
                <a16:creationId xmlns:a16="http://schemas.microsoft.com/office/drawing/2014/main" id="{66874777-8065-41DF-A9EC-E4D432D62BA7}"/>
              </a:ext>
            </a:extLst>
          </p:cNvPr>
          <p:cNvSpPr/>
          <p:nvPr/>
        </p:nvSpPr>
        <p:spPr>
          <a:xfrm>
            <a:off x="2513044" y="6587412"/>
            <a:ext cx="6095009" cy="27058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800" dirty="0">
                <a:solidFill>
                  <a:schemeClr val="tx1">
                    <a:lumMod val="75000"/>
                  </a:schemeClr>
                </a:solidFill>
              </a:rPr>
              <a:t>WHO elimination threshold equal to 90% reduction in 2015 incidence, equal to approximately 20 cases per year in this scenario </a:t>
            </a:r>
            <a:r>
              <a:rPr lang="en-US" sz="700" dirty="0">
                <a:solidFill>
                  <a:schemeClr val="tx1">
                    <a:lumMod val="75000"/>
                  </a:schemeClr>
                </a:solidFill>
              </a:rPr>
              <a:t>(World Health Organization. Hepatitis C fact sheet. July 2020: </a:t>
            </a:r>
            <a:r>
              <a:rPr lang="en-GB" sz="700" dirty="0">
                <a:solidFill>
                  <a:schemeClr val="tx1">
                    <a:lumMod val="75000"/>
                  </a:schemeClr>
                </a:solidFill>
                <a:hlinkClick r:id="rId7">
                  <a:extLst>
                    <a:ext uri="{A12FA001-AC4F-418D-AE19-62706E023703}">
                      <ahyp:hlinkClr xmlns:ahyp="http://schemas.microsoft.com/office/drawing/2018/hyperlinkcolor" xmlns="" val="tx"/>
                    </a:ext>
                  </a:extLst>
                </a:hlinkClick>
              </a:rPr>
              <a:t>https://www.who.int/news-room/fact-sheets/detail/hepatitis-c</a:t>
            </a:r>
            <a:r>
              <a:rPr lang="en-US" sz="700" dirty="0">
                <a:solidFill>
                  <a:schemeClr val="tx1">
                    <a:lumMod val="75000"/>
                  </a:schemeClr>
                </a:solidFill>
              </a:rPr>
              <a:t> Accessed 31/03/21)</a:t>
            </a:r>
            <a:endParaRPr lang="en-GB" sz="800" dirty="0">
              <a:solidFill>
                <a:schemeClr val="tx1">
                  <a:lumMod val="75000"/>
                </a:schemeClr>
              </a:solidFill>
            </a:endParaRPr>
          </a:p>
        </p:txBody>
      </p:sp>
    </p:spTree>
    <p:extLst>
      <p:ext uri="{BB962C8B-B14F-4D97-AF65-F5344CB8AC3E}">
        <p14:creationId xmlns:p14="http://schemas.microsoft.com/office/powerpoint/2010/main" val="19746813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BB49F4-8FD8-48F1-AB16-FA36ADFBFC9C}"/>
              </a:ext>
            </a:extLst>
          </p:cNvPr>
          <p:cNvSpPr>
            <a:spLocks noGrp="1"/>
          </p:cNvSpPr>
          <p:nvPr>
            <p:ph type="title"/>
          </p:nvPr>
        </p:nvSpPr>
        <p:spPr/>
        <p:txBody>
          <a:bodyPr>
            <a:normAutofit/>
          </a:bodyPr>
          <a:lstStyle/>
          <a:p>
            <a:pPr algn="ctr"/>
            <a:r>
              <a:rPr lang="en-US" dirty="0"/>
              <a:t>Modelling data </a:t>
            </a:r>
            <a:r>
              <a:rPr lang="en-US" dirty="0" smtClean="0"/>
              <a:t>– 12,000 </a:t>
            </a:r>
            <a:r>
              <a:rPr lang="en-US" dirty="0"/>
              <a:t>patients</a:t>
            </a:r>
            <a:endParaRPr lang="en-GB" dirty="0"/>
          </a:p>
        </p:txBody>
      </p:sp>
      <p:sp>
        <p:nvSpPr>
          <p:cNvPr id="4" name="Slide Number Placeholder 3">
            <a:extLst>
              <a:ext uri="{FF2B5EF4-FFF2-40B4-BE49-F238E27FC236}">
                <a16:creationId xmlns:a16="http://schemas.microsoft.com/office/drawing/2014/main" id="{F0AEA05F-C9E7-4ACD-AE59-8F61A46061E0}"/>
              </a:ext>
            </a:extLst>
          </p:cNvPr>
          <p:cNvSpPr>
            <a:spLocks noGrp="1"/>
          </p:cNvSpPr>
          <p:nvPr>
            <p:ph type="sldNum" sz="quarter" idx="4"/>
          </p:nvPr>
        </p:nvSpPr>
        <p:spPr/>
        <p:txBody>
          <a:bodyPr/>
          <a:lstStyle/>
          <a:p>
            <a:fld id="{4BEAA09E-D67E-864E-8466-C38E88600C4F}" type="slidenum">
              <a:rPr lang="en-US" smtClean="0"/>
              <a:pPr/>
              <a:t>28</a:t>
            </a:fld>
            <a:endParaRPr lang="en-US" dirty="0"/>
          </a:p>
        </p:txBody>
      </p:sp>
      <p:pic>
        <p:nvPicPr>
          <p:cNvPr id="5" name="Picture 4">
            <a:extLst>
              <a:ext uri="{FF2B5EF4-FFF2-40B4-BE49-F238E27FC236}">
                <a16:creationId xmlns:a16="http://schemas.microsoft.com/office/drawing/2014/main" id="{EAA1093E-ED78-4466-B146-450A2F438611}"/>
              </a:ext>
            </a:extLst>
          </p:cNvPr>
          <p:cNvPicPr>
            <a:picLocks noChangeAspect="1"/>
          </p:cNvPicPr>
          <p:nvPr/>
        </p:nvPicPr>
        <p:blipFill>
          <a:blip r:embed="rId2"/>
          <a:stretch>
            <a:fillRect/>
          </a:stretch>
        </p:blipFill>
        <p:spPr>
          <a:xfrm>
            <a:off x="1820614" y="1325386"/>
            <a:ext cx="7959863" cy="4724215"/>
          </a:xfrm>
          <a:prstGeom prst="rect">
            <a:avLst/>
          </a:prstGeom>
        </p:spPr>
      </p:pic>
      <p:sp>
        <p:nvSpPr>
          <p:cNvPr id="6" name="Speech Bubble: Rectangle with Corners Rounded 5">
            <a:extLst>
              <a:ext uri="{FF2B5EF4-FFF2-40B4-BE49-F238E27FC236}">
                <a16:creationId xmlns:a16="http://schemas.microsoft.com/office/drawing/2014/main" id="{E2ECF644-3CF4-4BF1-87B1-26264A0100EF}"/>
              </a:ext>
            </a:extLst>
          </p:cNvPr>
          <p:cNvSpPr/>
          <p:nvPr/>
        </p:nvSpPr>
        <p:spPr>
          <a:xfrm>
            <a:off x="9318839" y="1514710"/>
            <a:ext cx="1769838" cy="1044774"/>
          </a:xfrm>
          <a:prstGeom prst="wedgeRoundRectCallout">
            <a:avLst>
              <a:gd name="adj1" fmla="val -55512"/>
              <a:gd name="adj2" fmla="val 89255"/>
              <a:gd name="adj3" fmla="val 16667"/>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1" u="none" strike="noStrike" kern="1200" cap="none" spc="0" normalizeH="0" baseline="0" noProof="0" dirty="0">
                <a:ln>
                  <a:noFill/>
                </a:ln>
                <a:solidFill>
                  <a:prstClr val="white"/>
                </a:solidFill>
                <a:effectLst/>
                <a:uLnTx/>
                <a:uFillTx/>
                <a:latin typeface="Trebuchet MS" panose="020B0603020202020204" pitchFamily="34" charset="0"/>
              </a:rPr>
              <a:t>Treatments per year required to meet 2030 elimination goal</a:t>
            </a:r>
          </a:p>
        </p:txBody>
      </p:sp>
      <p:sp>
        <p:nvSpPr>
          <p:cNvPr id="9" name="Text Placeholder 3">
            <a:extLst>
              <a:ext uri="{FF2B5EF4-FFF2-40B4-BE49-F238E27FC236}">
                <a16:creationId xmlns:a16="http://schemas.microsoft.com/office/drawing/2014/main" id="{E1103245-4D82-4515-8469-FD2D1EA25652}"/>
              </a:ext>
            </a:extLst>
          </p:cNvPr>
          <p:cNvSpPr txBox="1">
            <a:spLocks/>
          </p:cNvSpPr>
          <p:nvPr/>
        </p:nvSpPr>
        <p:spPr>
          <a:xfrm>
            <a:off x="2572513" y="6049601"/>
            <a:ext cx="7207964" cy="276225"/>
          </a:xfrm>
          <a:prstGeom prst="rect">
            <a:avLst/>
          </a:prstGeom>
        </p:spPr>
        <p:txBody>
          <a:bodyPr/>
          <a:lstStyle>
            <a:lvl1pPr marL="0" indent="0" algn="l" defTabSz="914341" rtl="0" eaLnBrk="1" latinLnBrk="0" hangingPunct="1">
              <a:spcBef>
                <a:spcPct val="20000"/>
              </a:spcBef>
              <a:buFont typeface="Arial" pitchFamily="34" charset="0"/>
              <a:buNone/>
              <a:defRPr lang="en-US" sz="2200" i="1" kern="1200" dirty="0" smtClean="0">
                <a:solidFill>
                  <a:schemeClr val="bg1"/>
                </a:solidFill>
                <a:latin typeface="Arial" panose="020B0604020202020204" pitchFamily="34" charset="0"/>
                <a:ea typeface="+mn-ea"/>
                <a:cs typeface="Arial" pitchFamily="34" charset="0"/>
              </a:defRPr>
            </a:lvl1pPr>
            <a:lvl2pPr marL="620713" indent="-265113" algn="l" defTabSz="914341" rtl="0" eaLnBrk="1" latinLnBrk="0" hangingPunct="1">
              <a:spcBef>
                <a:spcPct val="20000"/>
              </a:spcBef>
              <a:buFont typeface="Arial" pitchFamily="34" charset="0"/>
              <a:buChar char="–"/>
              <a:defRPr lang="en-US" sz="2200" kern="1200" dirty="0" smtClean="0">
                <a:solidFill>
                  <a:schemeClr val="tx1"/>
                </a:solidFill>
                <a:latin typeface="Arial" panose="020B0604020202020204" pitchFamily="34" charset="0"/>
                <a:ea typeface="+mn-ea"/>
                <a:cs typeface="Arial" pitchFamily="34" charset="0"/>
              </a:defRPr>
            </a:lvl2pPr>
            <a:lvl3pPr marL="1073150" indent="-265113" algn="l" defTabSz="914341" rtl="0" eaLnBrk="1" latinLnBrk="0" hangingPunct="1">
              <a:spcBef>
                <a:spcPct val="20000"/>
              </a:spcBef>
              <a:buFont typeface="Wingdings" panose="05000000000000000000" pitchFamily="2" charset="2"/>
              <a:buChar char="§"/>
              <a:defRPr sz="1600" kern="1200">
                <a:solidFill>
                  <a:schemeClr val="tx1"/>
                </a:solidFill>
                <a:latin typeface="Arial" panose="020B0604020202020204" pitchFamily="34" charset="0"/>
                <a:ea typeface="+mn-ea"/>
                <a:cs typeface="Arial" pitchFamily="34" charset="0"/>
              </a:defRPr>
            </a:lvl3pPr>
            <a:lvl4pPr marL="1160463" indent="-228585" algn="l" defTabSz="914341" rtl="0" eaLnBrk="1" latinLnBrk="0" hangingPunct="1">
              <a:spcBef>
                <a:spcPct val="20000"/>
              </a:spcBef>
              <a:buFont typeface="Arial" pitchFamily="34" charset="0"/>
              <a:buChar char="˃"/>
              <a:defRPr sz="1200" kern="1200">
                <a:solidFill>
                  <a:schemeClr val="tx1"/>
                </a:solidFill>
                <a:latin typeface="Arial" panose="020B0604020202020204" pitchFamily="34" charset="0"/>
                <a:ea typeface="+mn-ea"/>
                <a:cs typeface="Arial" pitchFamily="34" charset="0"/>
              </a:defRPr>
            </a:lvl4pPr>
            <a:lvl5pPr marL="2057266" indent="-228585" algn="l" defTabSz="914341" rtl="0" eaLnBrk="1" latinLnBrk="0" hangingPunct="1">
              <a:spcBef>
                <a:spcPct val="20000"/>
              </a:spcBef>
              <a:buFont typeface="Arial" pitchFamily="34" charset="0"/>
              <a:buChar char="»"/>
              <a:defRPr sz="1800" kern="1200">
                <a:solidFill>
                  <a:schemeClr val="tx1"/>
                </a:solidFill>
                <a:latin typeface="+mn-lt"/>
                <a:ea typeface="+mn-ea"/>
                <a:cs typeface="Arial" pitchFamily="34" charset="0"/>
              </a:defRPr>
            </a:lvl5pPr>
            <a:lvl6pPr marL="2514436" indent="-228585"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07" indent="-228585"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77" indent="-228585"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947" indent="-228585"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1450" indent="-171450">
              <a:buFont typeface="Arial" panose="020B0604020202020204" pitchFamily="34" charset="0"/>
              <a:buChar char="•"/>
            </a:pPr>
            <a:r>
              <a:rPr lang="en-US" sz="900" dirty="0">
                <a:solidFill>
                  <a:schemeClr val="tx1"/>
                </a:solidFill>
                <a:latin typeface="Trebuchet MS" panose="020B0603020202020204" pitchFamily="34" charset="0"/>
              </a:rPr>
              <a:t>Historic treatment numbers (2015-2020) derived from Public Health England. Hepatitis C in the UK, 2020: </a:t>
            </a:r>
            <a:r>
              <a:rPr lang="en-US" sz="900" dirty="0">
                <a:solidFill>
                  <a:schemeClr val="tx1"/>
                </a:solidFill>
                <a:latin typeface="Trebuchet MS" panose="020B0603020202020204" pitchFamily="34" charset="0"/>
                <a:hlinkClick r:id="rId3"/>
              </a:rPr>
              <a:t>https://assets.publishing.service.gov.uk/government/uploads/system/uploads/attachment_data/file/943154/HCV_in_the_UK_2020.pdf</a:t>
            </a:r>
            <a:r>
              <a:rPr lang="en-US" sz="900" dirty="0">
                <a:solidFill>
                  <a:schemeClr val="tx1"/>
                </a:solidFill>
                <a:latin typeface="Trebuchet MS" panose="020B0603020202020204" pitchFamily="34" charset="0"/>
              </a:rPr>
              <a:t> Accessed 31/03/21</a:t>
            </a:r>
          </a:p>
          <a:p>
            <a:pPr marL="171450" indent="-171450">
              <a:buFont typeface="Arial" panose="020B0604020202020204" pitchFamily="34" charset="0"/>
              <a:buChar char="•"/>
            </a:pPr>
            <a:r>
              <a:rPr lang="en-US" sz="900" dirty="0">
                <a:solidFill>
                  <a:schemeClr val="tx1"/>
                </a:solidFill>
                <a:latin typeface="Trebuchet MS" panose="020B0603020202020204" pitchFamily="34" charset="0"/>
              </a:rPr>
              <a:t>Current treatment target (900 per year) derived from Welsh Assembly Official Report: Oral Evidence from Public Health Wales to the Health Committee, July 2018: </a:t>
            </a:r>
            <a:r>
              <a:rPr lang="en-US" sz="900" dirty="0">
                <a:solidFill>
                  <a:schemeClr val="tx1"/>
                </a:solidFill>
                <a:latin typeface="Trebuchet MS" panose="020B0603020202020204" pitchFamily="34" charset="0"/>
                <a:hlinkClick r:id="rId4"/>
              </a:rPr>
              <a:t>http://record.assembly.wales/Committee/4829#A44661</a:t>
            </a:r>
            <a:r>
              <a:rPr lang="en-US" sz="900" dirty="0">
                <a:solidFill>
                  <a:schemeClr val="tx1"/>
                </a:solidFill>
                <a:latin typeface="Trebuchet MS" panose="020B0603020202020204" pitchFamily="34" charset="0"/>
              </a:rPr>
              <a:t> Accessed 31/03/21</a:t>
            </a:r>
          </a:p>
          <a:p>
            <a:pPr marL="171450" indent="-171450">
              <a:buFont typeface="Arial" panose="020B0604020202020204" pitchFamily="34" charset="0"/>
              <a:buChar char="•"/>
            </a:pPr>
            <a:endParaRPr lang="en-US" sz="900" dirty="0">
              <a:solidFill>
                <a:schemeClr val="tx1"/>
              </a:solidFill>
              <a:latin typeface="Trebuchet MS" panose="020B0603020202020204" pitchFamily="34" charset="0"/>
            </a:endParaRPr>
          </a:p>
          <a:p>
            <a:pPr marL="171450" indent="-171450">
              <a:buFont typeface="Arial" panose="020B0604020202020204" pitchFamily="34" charset="0"/>
              <a:buChar char="•"/>
            </a:pPr>
            <a:endParaRPr lang="en-US" sz="1000" dirty="0">
              <a:solidFill>
                <a:schemeClr val="tx1"/>
              </a:solidFill>
            </a:endParaRPr>
          </a:p>
        </p:txBody>
      </p:sp>
    </p:spTree>
    <p:extLst>
      <p:ext uri="{BB962C8B-B14F-4D97-AF65-F5344CB8AC3E}">
        <p14:creationId xmlns:p14="http://schemas.microsoft.com/office/powerpoint/2010/main" val="35121425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B869DC-F3AA-4464-892F-4EAE7E972F43}"/>
              </a:ext>
            </a:extLst>
          </p:cNvPr>
          <p:cNvSpPr>
            <a:spLocks noGrp="1"/>
          </p:cNvSpPr>
          <p:nvPr>
            <p:ph type="title"/>
          </p:nvPr>
        </p:nvSpPr>
        <p:spPr/>
        <p:txBody>
          <a:bodyPr>
            <a:normAutofit/>
          </a:bodyPr>
          <a:lstStyle/>
          <a:p>
            <a:pPr algn="ctr"/>
            <a:r>
              <a:rPr lang="en-US" dirty="0" smtClean="0"/>
              <a:t>Incidence </a:t>
            </a:r>
            <a:r>
              <a:rPr lang="en-US" dirty="0"/>
              <a:t>of chronic </a:t>
            </a:r>
            <a:r>
              <a:rPr lang="en-US" dirty="0" smtClean="0"/>
              <a:t>HCV, 12000 cases</a:t>
            </a:r>
            <a:endParaRPr lang="en-GB" dirty="0"/>
          </a:p>
        </p:txBody>
      </p:sp>
      <p:sp>
        <p:nvSpPr>
          <p:cNvPr id="4" name="Slide Number Placeholder 3">
            <a:extLst>
              <a:ext uri="{FF2B5EF4-FFF2-40B4-BE49-F238E27FC236}">
                <a16:creationId xmlns:a16="http://schemas.microsoft.com/office/drawing/2014/main" id="{5DF9ECB9-807A-4F7C-8F23-AF1F6A25083C}"/>
              </a:ext>
            </a:extLst>
          </p:cNvPr>
          <p:cNvSpPr>
            <a:spLocks noGrp="1"/>
          </p:cNvSpPr>
          <p:nvPr>
            <p:ph type="sldNum" sz="quarter" idx="4"/>
          </p:nvPr>
        </p:nvSpPr>
        <p:spPr/>
        <p:txBody>
          <a:bodyPr/>
          <a:lstStyle/>
          <a:p>
            <a:fld id="{4BEAA09E-D67E-864E-8466-C38E88600C4F}" type="slidenum">
              <a:rPr lang="en-US" smtClean="0"/>
              <a:pPr/>
              <a:t>29</a:t>
            </a:fld>
            <a:endParaRPr lang="en-US" dirty="0"/>
          </a:p>
        </p:txBody>
      </p:sp>
      <p:pic>
        <p:nvPicPr>
          <p:cNvPr id="5" name="Picture 4">
            <a:extLst>
              <a:ext uri="{FF2B5EF4-FFF2-40B4-BE49-F238E27FC236}">
                <a16:creationId xmlns:a16="http://schemas.microsoft.com/office/drawing/2014/main" id="{CEEF3D8A-5DB7-4AC3-8377-91E0CE45F8ED}"/>
              </a:ext>
            </a:extLst>
          </p:cNvPr>
          <p:cNvPicPr>
            <a:picLocks noChangeAspect="1"/>
          </p:cNvPicPr>
          <p:nvPr/>
        </p:nvPicPr>
        <p:blipFill>
          <a:blip r:embed="rId2"/>
          <a:stretch>
            <a:fillRect/>
          </a:stretch>
        </p:blipFill>
        <p:spPr>
          <a:xfrm>
            <a:off x="0" y="1352310"/>
            <a:ext cx="8569385" cy="5510023"/>
          </a:xfrm>
          <a:prstGeom prst="rect">
            <a:avLst/>
          </a:prstGeom>
        </p:spPr>
      </p:pic>
      <p:sp>
        <p:nvSpPr>
          <p:cNvPr id="6" name="Rectangle 5">
            <a:extLst>
              <a:ext uri="{FF2B5EF4-FFF2-40B4-BE49-F238E27FC236}">
                <a16:creationId xmlns:a16="http://schemas.microsoft.com/office/drawing/2014/main" id="{24F83170-AE31-43AC-8AAE-FFF90241491C}"/>
              </a:ext>
            </a:extLst>
          </p:cNvPr>
          <p:cNvSpPr/>
          <p:nvPr/>
        </p:nvSpPr>
        <p:spPr>
          <a:xfrm>
            <a:off x="8742351" y="1352310"/>
            <a:ext cx="3238634" cy="4980251"/>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white"/>
                </a:solidFill>
                <a:effectLst/>
                <a:uLnTx/>
                <a:uFillTx/>
                <a:latin typeface="Trebuchet MS" panose="020B0603020202020204" pitchFamily="34" charset="0"/>
                <a:cs typeface="Arial"/>
              </a:rPr>
              <a:t>Continuation of current treatment numbers will likely miss the WHO target of 2030.</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Trebuchet MS" panose="020B0603020202020204" pitchFamily="34" charset="0"/>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white"/>
                </a:solidFill>
                <a:effectLst/>
                <a:uLnTx/>
                <a:uFillTx/>
                <a:latin typeface="Trebuchet MS" panose="020B0603020202020204" pitchFamily="34" charset="0"/>
                <a:cs typeface="Arial"/>
              </a:rPr>
              <a:t>Achieving the current target of 900 treatments per year while also focussing on PWID treatment will likely achieve elimination but </a:t>
            </a:r>
            <a:r>
              <a:rPr lang="en-GB" sz="1600" dirty="0">
                <a:solidFill>
                  <a:prstClr val="white"/>
                </a:solidFill>
                <a:latin typeface="Trebuchet MS" panose="020B0603020202020204" pitchFamily="34" charset="0"/>
                <a:cs typeface="Arial"/>
              </a:rPr>
              <a:t>miss the </a:t>
            </a:r>
            <a:r>
              <a:rPr kumimoji="0" lang="en-GB" sz="1600" b="0" i="0" u="none" strike="noStrike" kern="1200" cap="none" spc="0" normalizeH="0" baseline="0" noProof="0" dirty="0">
                <a:ln>
                  <a:noFill/>
                </a:ln>
                <a:solidFill>
                  <a:prstClr val="white"/>
                </a:solidFill>
                <a:effectLst/>
                <a:uLnTx/>
                <a:uFillTx/>
                <a:latin typeface="Trebuchet MS" panose="020B0603020202020204" pitchFamily="34" charset="0"/>
                <a:cs typeface="Arial"/>
              </a:rPr>
              <a:t>2030 target. </a:t>
            </a:r>
            <a:r>
              <a:rPr lang="en-GB" sz="1600" dirty="0">
                <a:solidFill>
                  <a:prstClr val="white"/>
                </a:solidFill>
                <a:latin typeface="Trebuchet MS" panose="020B0603020202020204" pitchFamily="34" charset="0"/>
                <a:cs typeface="Arial"/>
              </a:rPr>
              <a:t>Achieving the target without focussing on PWID treatment may achieve elimination, but not until at least 2040.</a:t>
            </a:r>
            <a:endParaRPr kumimoji="0" lang="en-GB" sz="1600" b="0" i="0" u="none" strike="noStrike" kern="1200" cap="none" spc="0" normalizeH="0" baseline="0" noProof="0" dirty="0">
              <a:ln>
                <a:noFill/>
              </a:ln>
              <a:solidFill>
                <a:prstClr val="white"/>
              </a:solidFill>
              <a:effectLst/>
              <a:uLnTx/>
              <a:uFillTx/>
              <a:latin typeface="Trebuchet MS" panose="020B0603020202020204" pitchFamily="34" charset="0"/>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600" dirty="0">
              <a:solidFill>
                <a:prstClr val="white"/>
              </a:solidFill>
              <a:latin typeface="Trebuchet MS" panose="020B0603020202020204" pitchFamily="34" charset="0"/>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white"/>
                </a:solidFill>
                <a:effectLst/>
                <a:uLnTx/>
                <a:uFillTx/>
                <a:latin typeface="Trebuchet MS" panose="020B0603020202020204" pitchFamily="34" charset="0"/>
                <a:cs typeface="Arial"/>
              </a:rPr>
              <a:t>An elimination strategy to meet the 2030 </a:t>
            </a:r>
            <a:r>
              <a:rPr lang="en-GB" sz="1600" dirty="0">
                <a:solidFill>
                  <a:prstClr val="white"/>
                </a:solidFill>
                <a:latin typeface="Trebuchet MS" panose="020B0603020202020204" pitchFamily="34" charset="0"/>
                <a:cs typeface="Arial"/>
              </a:rPr>
              <a:t>goal </a:t>
            </a:r>
            <a:r>
              <a:rPr kumimoji="0" lang="en-GB" sz="1600" b="0" i="0" u="none" strike="noStrike" kern="1200" cap="none" spc="0" normalizeH="0" baseline="0" noProof="0" dirty="0">
                <a:ln>
                  <a:noFill/>
                </a:ln>
                <a:solidFill>
                  <a:prstClr val="white"/>
                </a:solidFill>
                <a:effectLst/>
                <a:uLnTx/>
                <a:uFillTx/>
                <a:latin typeface="Trebuchet MS" panose="020B0603020202020204" pitchFamily="34" charset="0"/>
                <a:cs typeface="Arial"/>
              </a:rPr>
              <a:t>requires an increase in both treatment numbers and the proportion of PWID treated.</a:t>
            </a:r>
          </a:p>
        </p:txBody>
      </p:sp>
      <p:sp>
        <p:nvSpPr>
          <p:cNvPr id="8" name="Speech Bubble: Rectangle with Corners Rounded 7">
            <a:extLst>
              <a:ext uri="{FF2B5EF4-FFF2-40B4-BE49-F238E27FC236}">
                <a16:creationId xmlns:a16="http://schemas.microsoft.com/office/drawing/2014/main" id="{7EA832C2-D009-4EAA-B33F-92644DCD4C7A}"/>
              </a:ext>
            </a:extLst>
          </p:cNvPr>
          <p:cNvSpPr/>
          <p:nvPr/>
        </p:nvSpPr>
        <p:spPr>
          <a:xfrm>
            <a:off x="5763909" y="2370743"/>
            <a:ext cx="1931811" cy="588460"/>
          </a:xfrm>
          <a:prstGeom prst="wedgeRoundRectCallout">
            <a:avLst>
              <a:gd name="adj1" fmla="val -67496"/>
              <a:gd name="adj2" fmla="val 135340"/>
              <a:gd name="adj3" fmla="val 16667"/>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1" u="none" strike="noStrike" kern="1200" cap="none" spc="0" normalizeH="0" baseline="0" noProof="0" dirty="0">
                <a:ln>
                  <a:noFill/>
                </a:ln>
                <a:solidFill>
                  <a:prstClr val="white"/>
                </a:solidFill>
                <a:effectLst/>
                <a:uLnTx/>
                <a:uFillTx/>
                <a:latin typeface="Arial" panose="020B0604020202020204"/>
                <a:ea typeface="+mn-ea"/>
                <a:cs typeface="+mn-cs"/>
              </a:rPr>
              <a:t>Current treatment numbers (estimated)</a:t>
            </a:r>
          </a:p>
        </p:txBody>
      </p:sp>
      <p:sp>
        <p:nvSpPr>
          <p:cNvPr id="9" name="TextBox 8">
            <a:extLst>
              <a:ext uri="{FF2B5EF4-FFF2-40B4-BE49-F238E27FC236}">
                <a16:creationId xmlns:a16="http://schemas.microsoft.com/office/drawing/2014/main" id="{A0BC0A92-431F-4FDA-A683-4AE5A6B3B0F2}"/>
              </a:ext>
            </a:extLst>
          </p:cNvPr>
          <p:cNvSpPr txBox="1"/>
          <p:nvPr/>
        </p:nvSpPr>
        <p:spPr>
          <a:xfrm>
            <a:off x="6121053" y="4082258"/>
            <a:ext cx="1931811"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effectLst/>
                <a:uLnTx/>
                <a:uFillTx/>
                <a:latin typeface="Arial" panose="020B0604020202020204"/>
                <a:ea typeface="+mn-ea"/>
                <a:cs typeface="+mn-cs"/>
              </a:rPr>
              <a:t>Elimination (WHO definition) </a:t>
            </a:r>
          </a:p>
        </p:txBody>
      </p:sp>
      <p:cxnSp>
        <p:nvCxnSpPr>
          <p:cNvPr id="12" name="Straight Arrow Connector 11">
            <a:extLst>
              <a:ext uri="{FF2B5EF4-FFF2-40B4-BE49-F238E27FC236}">
                <a16:creationId xmlns:a16="http://schemas.microsoft.com/office/drawing/2014/main" id="{948B1405-0367-4D97-9AF6-0284E4910786}"/>
              </a:ext>
            </a:extLst>
          </p:cNvPr>
          <p:cNvCxnSpPr>
            <a:cxnSpLocks/>
          </p:cNvCxnSpPr>
          <p:nvPr/>
        </p:nvCxnSpPr>
        <p:spPr>
          <a:xfrm flipH="1">
            <a:off x="5483388" y="4506532"/>
            <a:ext cx="694265" cy="360023"/>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pic>
        <p:nvPicPr>
          <p:cNvPr id="13" name="Picture 12">
            <a:extLst>
              <a:ext uri="{FF2B5EF4-FFF2-40B4-BE49-F238E27FC236}">
                <a16:creationId xmlns:a16="http://schemas.microsoft.com/office/drawing/2014/main" id="{3DA62DED-6DD7-46C6-9F3D-9CE8D0F1495F}"/>
              </a:ext>
            </a:extLst>
          </p:cNvPr>
          <p:cNvPicPr>
            <a:picLocks noChangeAspect="1"/>
          </p:cNvPicPr>
          <p:nvPr/>
        </p:nvPicPr>
        <p:blipFill>
          <a:blip r:embed="rId3"/>
          <a:stretch>
            <a:fillRect/>
          </a:stretch>
        </p:blipFill>
        <p:spPr>
          <a:xfrm>
            <a:off x="5118156" y="4866555"/>
            <a:ext cx="353599" cy="426757"/>
          </a:xfrm>
          <a:prstGeom prst="rect">
            <a:avLst/>
          </a:prstGeom>
        </p:spPr>
      </p:pic>
      <p:pic>
        <p:nvPicPr>
          <p:cNvPr id="14" name="Picture 13">
            <a:extLst>
              <a:ext uri="{FF2B5EF4-FFF2-40B4-BE49-F238E27FC236}">
                <a16:creationId xmlns:a16="http://schemas.microsoft.com/office/drawing/2014/main" id="{D111CFEF-6F11-41B8-8E87-539602CCD400}"/>
              </a:ext>
            </a:extLst>
          </p:cNvPr>
          <p:cNvPicPr>
            <a:picLocks noChangeAspect="1"/>
          </p:cNvPicPr>
          <p:nvPr/>
        </p:nvPicPr>
        <p:blipFill>
          <a:blip r:embed="rId4"/>
          <a:stretch>
            <a:fillRect/>
          </a:stretch>
        </p:blipFill>
        <p:spPr>
          <a:xfrm>
            <a:off x="5830521" y="4867388"/>
            <a:ext cx="359695" cy="426757"/>
          </a:xfrm>
          <a:prstGeom prst="rect">
            <a:avLst/>
          </a:prstGeom>
        </p:spPr>
      </p:pic>
      <p:sp>
        <p:nvSpPr>
          <p:cNvPr id="15" name="Rectangle 14">
            <a:extLst>
              <a:ext uri="{FF2B5EF4-FFF2-40B4-BE49-F238E27FC236}">
                <a16:creationId xmlns:a16="http://schemas.microsoft.com/office/drawing/2014/main" id="{0BB2C459-8EAE-4453-B824-F297B853EB0A}"/>
              </a:ext>
            </a:extLst>
          </p:cNvPr>
          <p:cNvSpPr/>
          <p:nvPr/>
        </p:nvSpPr>
        <p:spPr>
          <a:xfrm>
            <a:off x="8795985" y="6400799"/>
            <a:ext cx="2754331" cy="319946"/>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white"/>
                </a:solidFill>
                <a:effectLst/>
                <a:uLnTx/>
                <a:uFillTx/>
                <a:latin typeface="Trebuchet MS" panose="020B0603020202020204" pitchFamily="34" charset="0"/>
                <a:cs typeface="Arial"/>
              </a:rPr>
              <a:t>Analysis generated using the HCV DTM.</a:t>
            </a:r>
          </a:p>
        </p:txBody>
      </p:sp>
      <p:sp>
        <p:nvSpPr>
          <p:cNvPr id="3" name="Rectangle 2">
            <a:extLst>
              <a:ext uri="{FF2B5EF4-FFF2-40B4-BE49-F238E27FC236}">
                <a16:creationId xmlns:a16="http://schemas.microsoft.com/office/drawing/2014/main" id="{4625AB67-2E80-40B5-A494-C9B0E7EF5C3F}"/>
              </a:ext>
            </a:extLst>
          </p:cNvPr>
          <p:cNvSpPr/>
          <p:nvPr/>
        </p:nvSpPr>
        <p:spPr>
          <a:xfrm>
            <a:off x="2513045" y="6587412"/>
            <a:ext cx="6056340" cy="27058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800" dirty="0">
                <a:solidFill>
                  <a:schemeClr val="tx1">
                    <a:lumMod val="75000"/>
                  </a:schemeClr>
                </a:solidFill>
              </a:rPr>
              <a:t>WHO elimination threshold equal to 90% reduction in 2015 incidence, equal to approximately 29 cases per year in this scenario </a:t>
            </a:r>
            <a:r>
              <a:rPr lang="en-US" sz="700" dirty="0">
                <a:solidFill>
                  <a:schemeClr val="tx1">
                    <a:lumMod val="75000"/>
                  </a:schemeClr>
                </a:solidFill>
              </a:rPr>
              <a:t>(World Health Organization. Hepatitis C fact sheet. July 2020: </a:t>
            </a:r>
            <a:r>
              <a:rPr lang="en-GB" sz="700" dirty="0">
                <a:solidFill>
                  <a:schemeClr val="tx1">
                    <a:lumMod val="75000"/>
                  </a:schemeClr>
                </a:solidFill>
                <a:hlinkClick r:id="rId5">
                  <a:extLst>
                    <a:ext uri="{A12FA001-AC4F-418D-AE19-62706E023703}">
                      <ahyp:hlinkClr xmlns:ahyp="http://schemas.microsoft.com/office/drawing/2018/hyperlinkcolor" xmlns="" val="tx"/>
                    </a:ext>
                  </a:extLst>
                </a:hlinkClick>
              </a:rPr>
              <a:t>https://www.who.int/news-room/fact-sheets/detail/hepatitis-c</a:t>
            </a:r>
            <a:r>
              <a:rPr lang="en-US" sz="700" dirty="0">
                <a:solidFill>
                  <a:schemeClr val="tx1">
                    <a:lumMod val="75000"/>
                  </a:schemeClr>
                </a:solidFill>
              </a:rPr>
              <a:t> Accessed 31/03/21)</a:t>
            </a:r>
            <a:endParaRPr lang="en-GB" sz="800" dirty="0">
              <a:solidFill>
                <a:schemeClr val="tx1">
                  <a:lumMod val="75000"/>
                </a:schemeClr>
              </a:solidFill>
            </a:endParaRPr>
          </a:p>
        </p:txBody>
      </p:sp>
    </p:spTree>
    <p:extLst>
      <p:ext uri="{BB962C8B-B14F-4D97-AF65-F5344CB8AC3E}">
        <p14:creationId xmlns:p14="http://schemas.microsoft.com/office/powerpoint/2010/main" val="35918761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Why Eliminate Hepatitis </a:t>
            </a:r>
            <a:r>
              <a:rPr lang="en-GB" dirty="0" smtClean="0"/>
              <a:t>C</a:t>
            </a:r>
            <a:endParaRPr lang="en-GB" dirty="0"/>
          </a:p>
        </p:txBody>
      </p:sp>
      <p:pic>
        <p:nvPicPr>
          <p:cNvPr id="4" name="Content Placeholder 3" descr="C:\Users\Br123428\AppData\Local\Microsoft\Windows\INetCache\Content.MSO\1BA3A6BD.tmp"/>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36830" y="1801634"/>
            <a:ext cx="2609850" cy="2609850"/>
          </a:xfrm>
          <a:prstGeom prst="rect">
            <a:avLst/>
          </a:prstGeom>
          <a:noFill/>
          <a:ln>
            <a:noFill/>
          </a:ln>
        </p:spPr>
      </p:pic>
      <p:pic>
        <p:nvPicPr>
          <p:cNvPr id="5" name="Picture 6" descr="Image result for people with hepatitis c">
            <a:hlinkClick r:id="rId3"/>
          </p:cNvPr>
          <p:cNvPicPr>
            <a:picLocks noChangeAspect="1" noChangeArrowheads="1"/>
          </p:cNvPicPr>
          <p:nvPr/>
        </p:nvPicPr>
        <p:blipFill>
          <a:blip r:embed="rId4" cstate="print"/>
          <a:srcRect/>
          <a:stretch>
            <a:fillRect/>
          </a:stretch>
        </p:blipFill>
        <p:spPr bwMode="auto">
          <a:xfrm>
            <a:off x="5112774" y="1971117"/>
            <a:ext cx="5068265" cy="3679560"/>
          </a:xfrm>
          <a:prstGeom prst="rect">
            <a:avLst/>
          </a:prstGeom>
          <a:noFill/>
        </p:spPr>
      </p:pic>
    </p:spTree>
    <p:extLst>
      <p:ext uri="{BB962C8B-B14F-4D97-AF65-F5344CB8AC3E}">
        <p14:creationId xmlns:p14="http://schemas.microsoft.com/office/powerpoint/2010/main" val="35481385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a:t>“To overcome the barriers to achieving viral hepatitis elimination, we must improve people’s access to treatment and care. To this end, all actors involved, including patient organisations, must work together and deliver care at the community level. In 2019, the major </a:t>
            </a:r>
            <a:r>
              <a:rPr lang="en-GB" dirty="0" err="1"/>
              <a:t>hepatology</a:t>
            </a:r>
            <a:r>
              <a:rPr lang="en-GB" dirty="0"/>
              <a:t> societies agreed that there is an urgent need to simplify viral hepatitis testing and linkage to care and today this remains a priority. Only by decentralizing viral hepatitis services to local level care and task-sharing care with primary care clinicians and other health care practitioners we can achieve our goal,” said Maria </a:t>
            </a:r>
            <a:r>
              <a:rPr lang="en-GB" dirty="0" err="1"/>
              <a:t>Buti</a:t>
            </a:r>
            <a:r>
              <a:rPr lang="en-GB" dirty="0"/>
              <a:t>, Chair of EU Policy and Public Health, European Association for the Study of the Liver (EASL).</a:t>
            </a:r>
          </a:p>
        </p:txBody>
      </p:sp>
    </p:spTree>
    <p:extLst>
      <p:ext uri="{BB962C8B-B14F-4D97-AF65-F5344CB8AC3E}">
        <p14:creationId xmlns:p14="http://schemas.microsoft.com/office/powerpoint/2010/main" val="27042461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Elimination Oversight Group</a:t>
            </a:r>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17820922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 result for wales flag">
            <a:hlinkClick r:id="rId2"/>
          </p:cNvPr>
          <p:cNvPicPr>
            <a:picLocks noChangeAspect="1" noChangeArrowheads="1"/>
          </p:cNvPicPr>
          <p:nvPr/>
        </p:nvPicPr>
        <p:blipFill>
          <a:blip r:embed="rId3" cstate="print"/>
          <a:srcRect/>
          <a:stretch>
            <a:fillRect/>
          </a:stretch>
        </p:blipFill>
        <p:spPr bwMode="auto">
          <a:xfrm>
            <a:off x="0" y="0"/>
            <a:ext cx="3995936" cy="2397562"/>
          </a:xfrm>
          <a:prstGeom prst="rect">
            <a:avLst/>
          </a:prstGeom>
          <a:noFill/>
        </p:spPr>
      </p:pic>
      <p:pic>
        <p:nvPicPr>
          <p:cNvPr id="6" name="Picture 4" descr="Image result for wales flag">
            <a:hlinkClick r:id="rId2"/>
          </p:cNvPr>
          <p:cNvPicPr>
            <a:picLocks noChangeAspect="1" noChangeArrowheads="1"/>
          </p:cNvPicPr>
          <p:nvPr/>
        </p:nvPicPr>
        <p:blipFill>
          <a:blip r:embed="rId3" cstate="print"/>
          <a:srcRect/>
          <a:stretch>
            <a:fillRect/>
          </a:stretch>
        </p:blipFill>
        <p:spPr bwMode="auto">
          <a:xfrm>
            <a:off x="8196064" y="23236"/>
            <a:ext cx="3995936" cy="2397562"/>
          </a:xfrm>
          <a:prstGeom prst="rect">
            <a:avLst/>
          </a:prstGeom>
          <a:noFill/>
        </p:spPr>
      </p:pic>
      <p:sp>
        <p:nvSpPr>
          <p:cNvPr id="2" name="Title 1"/>
          <p:cNvSpPr>
            <a:spLocks noGrp="1"/>
          </p:cNvSpPr>
          <p:nvPr>
            <p:ph type="ctrTitle"/>
          </p:nvPr>
        </p:nvSpPr>
        <p:spPr>
          <a:xfrm>
            <a:off x="3733800" y="2519680"/>
            <a:ext cx="4724400" cy="2641600"/>
          </a:xfrm>
          <a:solidFill>
            <a:schemeClr val="bg1"/>
          </a:solidFill>
        </p:spPr>
        <p:txBody>
          <a:bodyPr>
            <a:normAutofit/>
          </a:bodyPr>
          <a:lstStyle/>
          <a:p>
            <a:r>
              <a:rPr lang="en-GB" dirty="0" smtClean="0"/>
              <a:t/>
            </a:r>
            <a:br>
              <a:rPr lang="en-GB" dirty="0" smtClean="0"/>
            </a:br>
            <a:r>
              <a:rPr lang="en-GB" dirty="0" smtClean="0"/>
              <a:t>Summary</a:t>
            </a:r>
            <a:br>
              <a:rPr lang="en-GB" dirty="0" smtClean="0"/>
            </a:br>
            <a:endParaRPr lang="en-GB" dirty="0"/>
          </a:p>
        </p:txBody>
      </p:sp>
      <p:pic>
        <p:nvPicPr>
          <p:cNvPr id="4" name="Picture 4" descr="Image result for wales flag">
            <a:hlinkClick r:id="rId2"/>
          </p:cNvPr>
          <p:cNvPicPr>
            <a:picLocks noChangeAspect="1" noChangeArrowheads="1"/>
          </p:cNvPicPr>
          <p:nvPr/>
        </p:nvPicPr>
        <p:blipFill>
          <a:blip r:embed="rId3" cstate="print"/>
          <a:srcRect/>
          <a:stretch>
            <a:fillRect/>
          </a:stretch>
        </p:blipFill>
        <p:spPr bwMode="auto">
          <a:xfrm>
            <a:off x="0" y="4429919"/>
            <a:ext cx="3995936" cy="2397562"/>
          </a:xfrm>
          <a:prstGeom prst="rect">
            <a:avLst/>
          </a:prstGeom>
          <a:noFill/>
        </p:spPr>
      </p:pic>
      <p:pic>
        <p:nvPicPr>
          <p:cNvPr id="7" name="Picture 4" descr="Image result for wales flag">
            <a:hlinkClick r:id="rId2"/>
          </p:cNvPr>
          <p:cNvPicPr>
            <a:picLocks noChangeAspect="1" noChangeArrowheads="1"/>
          </p:cNvPicPr>
          <p:nvPr/>
        </p:nvPicPr>
        <p:blipFill>
          <a:blip r:embed="rId3" cstate="print"/>
          <a:srcRect/>
          <a:stretch>
            <a:fillRect/>
          </a:stretch>
        </p:blipFill>
        <p:spPr bwMode="auto">
          <a:xfrm>
            <a:off x="8196064" y="4460438"/>
            <a:ext cx="3995936" cy="2397562"/>
          </a:xfrm>
          <a:prstGeom prst="rect">
            <a:avLst/>
          </a:prstGeom>
          <a:noFill/>
        </p:spPr>
      </p:pic>
    </p:spTree>
    <p:extLst>
      <p:ext uri="{BB962C8B-B14F-4D97-AF65-F5344CB8AC3E}">
        <p14:creationId xmlns:p14="http://schemas.microsoft.com/office/powerpoint/2010/main" val="297184167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Content Placeholder 2"/>
          <p:cNvSpPr>
            <a:spLocks noGrp="1"/>
          </p:cNvSpPr>
          <p:nvPr>
            <p:ph idx="1"/>
          </p:nvPr>
        </p:nvSpPr>
        <p:spPr>
          <a:xfrm>
            <a:off x="838200" y="1501540"/>
            <a:ext cx="10515600" cy="5061819"/>
          </a:xfrm>
        </p:spPr>
        <p:txBody>
          <a:bodyPr>
            <a:noAutofit/>
          </a:bodyPr>
          <a:lstStyle/>
          <a:p>
            <a:r>
              <a:rPr lang="en-GB" sz="2400" dirty="0" smtClean="0"/>
              <a:t>Save </a:t>
            </a:r>
            <a:r>
              <a:rPr lang="en-GB" sz="2400" dirty="0" smtClean="0"/>
              <a:t>lives</a:t>
            </a:r>
          </a:p>
          <a:p>
            <a:r>
              <a:rPr lang="en-GB" sz="2400" dirty="0" smtClean="0"/>
              <a:t>Save </a:t>
            </a:r>
            <a:r>
              <a:rPr lang="en-GB" sz="2400" dirty="0" smtClean="0"/>
              <a:t>money</a:t>
            </a:r>
          </a:p>
          <a:p>
            <a:r>
              <a:rPr lang="en-GB" sz="2400" dirty="0" smtClean="0"/>
              <a:t>Reduce </a:t>
            </a:r>
            <a:r>
              <a:rPr lang="en-GB" sz="2400" dirty="0" smtClean="0"/>
              <a:t>inequity</a:t>
            </a:r>
          </a:p>
          <a:p>
            <a:r>
              <a:rPr lang="en-GB" sz="2400" dirty="0" smtClean="0"/>
              <a:t>Deliver </a:t>
            </a:r>
            <a:r>
              <a:rPr lang="en-GB" sz="2400" dirty="0" smtClean="0"/>
              <a:t>prudent, transparent and equitable health care across Health Board boundaries</a:t>
            </a:r>
          </a:p>
          <a:p>
            <a:r>
              <a:rPr lang="en-GB" sz="2400" dirty="0" smtClean="0"/>
              <a:t>Deliver </a:t>
            </a:r>
            <a:r>
              <a:rPr lang="en-GB" sz="2400" dirty="0" smtClean="0"/>
              <a:t>care to the disadvantaged and marginalised</a:t>
            </a:r>
          </a:p>
          <a:p>
            <a:r>
              <a:rPr lang="en-GB" sz="2400" dirty="0" smtClean="0"/>
              <a:t>Deliver </a:t>
            </a:r>
            <a:r>
              <a:rPr lang="en-GB" sz="2400" dirty="0" smtClean="0"/>
              <a:t>care built around the patient / client</a:t>
            </a:r>
          </a:p>
          <a:p>
            <a:r>
              <a:rPr lang="en-GB" sz="2400" dirty="0" smtClean="0"/>
              <a:t>Deliver </a:t>
            </a:r>
            <a:r>
              <a:rPr lang="en-GB" sz="2400" dirty="0" smtClean="0"/>
              <a:t>UK and National firsts</a:t>
            </a:r>
          </a:p>
          <a:p>
            <a:r>
              <a:rPr lang="en-GB" sz="2400" dirty="0" smtClean="0"/>
              <a:t>Deliver innovation</a:t>
            </a:r>
          </a:p>
          <a:p>
            <a:r>
              <a:rPr lang="en-GB" sz="2400" dirty="0" smtClean="0"/>
              <a:t>Deliver elimination</a:t>
            </a:r>
            <a:endParaRPr lang="en-GB" sz="2400" dirty="0" smtClean="0"/>
          </a:p>
          <a:p>
            <a:endParaRPr lang="en-GB" sz="2400" dirty="0" smtClean="0"/>
          </a:p>
          <a:p>
            <a:endParaRPr lang="en-GB" sz="2400" dirty="0" smtClean="0"/>
          </a:p>
          <a:p>
            <a:endParaRPr lang="en-GB" sz="2400" dirty="0"/>
          </a:p>
          <a:p>
            <a:endParaRPr lang="en-GB" sz="2400" dirty="0"/>
          </a:p>
        </p:txBody>
      </p:sp>
      <p:pic>
        <p:nvPicPr>
          <p:cNvPr id="6" name="Picture 4" descr="Image result for wales flag">
            <a:hlinkClick r:id="rId2"/>
          </p:cNvPr>
          <p:cNvPicPr>
            <a:picLocks noChangeAspect="1" noChangeArrowheads="1"/>
          </p:cNvPicPr>
          <p:nvPr/>
        </p:nvPicPr>
        <p:blipFill>
          <a:blip r:embed="rId3" cstate="print"/>
          <a:srcRect/>
          <a:stretch>
            <a:fillRect/>
          </a:stretch>
        </p:blipFill>
        <p:spPr bwMode="auto">
          <a:xfrm>
            <a:off x="8486274" y="0"/>
            <a:ext cx="3705726" cy="2223436"/>
          </a:xfrm>
          <a:prstGeom prst="rect">
            <a:avLst/>
          </a:prstGeom>
          <a:noFill/>
        </p:spPr>
      </p:pic>
    </p:spTree>
    <p:extLst>
      <p:ext uri="{BB962C8B-B14F-4D97-AF65-F5344CB8AC3E}">
        <p14:creationId xmlns:p14="http://schemas.microsoft.com/office/powerpoint/2010/main" val="236165323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 partnership with</a:t>
            </a:r>
            <a:endParaRPr lang="en-GB" dirty="0"/>
          </a:p>
        </p:txBody>
      </p:sp>
      <p:pic>
        <p:nvPicPr>
          <p:cNvPr id="5122" name="Picture 2" descr="See the source image"/>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9560" y="1690688"/>
            <a:ext cx="3810000" cy="38100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C:\Users\Br123428\AppData\Local\Microsoft\Windows\INetCache\Content.MSO\DB747963.tmp"/>
          <p:cNvPicPr/>
          <p:nvPr/>
        </p:nvPicPr>
        <p:blipFill>
          <a:blip r:embed="rId3">
            <a:extLst>
              <a:ext uri="{28A0092B-C50C-407E-A947-70E740481C1C}">
                <a14:useLocalDpi xmlns:a14="http://schemas.microsoft.com/office/drawing/2010/main" val="0"/>
              </a:ext>
            </a:extLst>
          </a:blip>
          <a:srcRect/>
          <a:stretch>
            <a:fillRect/>
          </a:stretch>
        </p:blipFill>
        <p:spPr bwMode="auto">
          <a:xfrm>
            <a:off x="4204969" y="1494155"/>
            <a:ext cx="4467493" cy="1701432"/>
          </a:xfrm>
          <a:prstGeom prst="rect">
            <a:avLst/>
          </a:prstGeom>
          <a:noFill/>
          <a:ln>
            <a:noFill/>
          </a:ln>
        </p:spPr>
      </p:pic>
      <p:pic>
        <p:nvPicPr>
          <p:cNvPr id="5128" name="Picture 8" descr="See the source ima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37050" y="3532485"/>
            <a:ext cx="4011295" cy="2269725"/>
          </a:xfrm>
          <a:prstGeom prst="rect">
            <a:avLst/>
          </a:prstGeom>
          <a:noFill/>
          <a:extLst>
            <a:ext uri="{909E8E84-426E-40DD-AFC4-6F175D3DCCD1}">
              <a14:hiddenFill xmlns:a14="http://schemas.microsoft.com/office/drawing/2010/main">
                <a:solidFill>
                  <a:srgbClr val="FFFFFF"/>
                </a:solidFill>
              </a14:hiddenFill>
            </a:ext>
          </a:extLst>
        </p:spPr>
      </p:pic>
      <p:pic>
        <p:nvPicPr>
          <p:cNvPr id="5130" name="Picture 10" descr="See the source ima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780476" y="3677523"/>
            <a:ext cx="3202637" cy="213509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mage result for wales flag">
            <a:hlinkClick r:id="rId6"/>
          </p:cNvPr>
          <p:cNvPicPr>
            <a:picLocks noChangeAspect="1" noChangeArrowheads="1"/>
          </p:cNvPicPr>
          <p:nvPr/>
        </p:nvPicPr>
        <p:blipFill>
          <a:blip r:embed="rId7" cstate="print"/>
          <a:srcRect/>
          <a:stretch>
            <a:fillRect/>
          </a:stretch>
        </p:blipFill>
        <p:spPr bwMode="auto">
          <a:xfrm>
            <a:off x="9701742" y="19250"/>
            <a:ext cx="2490258" cy="1494155"/>
          </a:xfrm>
          <a:prstGeom prst="rect">
            <a:avLst/>
          </a:prstGeom>
          <a:noFill/>
        </p:spPr>
      </p:pic>
    </p:spTree>
    <p:extLst>
      <p:ext uri="{BB962C8B-B14F-4D97-AF65-F5344CB8AC3E}">
        <p14:creationId xmlns:p14="http://schemas.microsoft.com/office/powerpoint/2010/main" val="15996717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 result for wales flag">
            <a:hlinkClick r:id="rId2"/>
          </p:cNvPr>
          <p:cNvPicPr>
            <a:picLocks noChangeAspect="1" noChangeArrowheads="1"/>
          </p:cNvPicPr>
          <p:nvPr/>
        </p:nvPicPr>
        <p:blipFill>
          <a:blip r:embed="rId3" cstate="print"/>
          <a:srcRect/>
          <a:stretch>
            <a:fillRect/>
          </a:stretch>
        </p:blipFill>
        <p:spPr bwMode="auto">
          <a:xfrm>
            <a:off x="0" y="0"/>
            <a:ext cx="3995936" cy="2397562"/>
          </a:xfrm>
          <a:prstGeom prst="rect">
            <a:avLst/>
          </a:prstGeom>
          <a:noFill/>
        </p:spPr>
      </p:pic>
      <p:pic>
        <p:nvPicPr>
          <p:cNvPr id="6" name="Picture 4" descr="Image result for wales flag">
            <a:hlinkClick r:id="rId2"/>
          </p:cNvPr>
          <p:cNvPicPr>
            <a:picLocks noChangeAspect="1" noChangeArrowheads="1"/>
          </p:cNvPicPr>
          <p:nvPr/>
        </p:nvPicPr>
        <p:blipFill>
          <a:blip r:embed="rId3" cstate="print"/>
          <a:srcRect/>
          <a:stretch>
            <a:fillRect/>
          </a:stretch>
        </p:blipFill>
        <p:spPr bwMode="auto">
          <a:xfrm>
            <a:off x="8196064" y="23236"/>
            <a:ext cx="3995936" cy="2397562"/>
          </a:xfrm>
          <a:prstGeom prst="rect">
            <a:avLst/>
          </a:prstGeom>
          <a:noFill/>
        </p:spPr>
      </p:pic>
      <p:sp>
        <p:nvSpPr>
          <p:cNvPr id="2" name="Title 1"/>
          <p:cNvSpPr>
            <a:spLocks noGrp="1"/>
          </p:cNvSpPr>
          <p:nvPr>
            <p:ph type="ctrTitle"/>
          </p:nvPr>
        </p:nvSpPr>
        <p:spPr>
          <a:xfrm>
            <a:off x="3733800" y="2519680"/>
            <a:ext cx="4724400" cy="2641600"/>
          </a:xfrm>
          <a:solidFill>
            <a:schemeClr val="bg1"/>
          </a:solidFill>
        </p:spPr>
        <p:txBody>
          <a:bodyPr>
            <a:normAutofit/>
          </a:bodyPr>
          <a:lstStyle/>
          <a:p>
            <a:r>
              <a:rPr lang="en-GB" dirty="0" smtClean="0"/>
              <a:t/>
            </a:r>
            <a:br>
              <a:rPr lang="en-GB" dirty="0" smtClean="0"/>
            </a:br>
            <a:r>
              <a:rPr lang="en-GB" dirty="0" smtClean="0"/>
              <a:t>The End</a:t>
            </a:r>
            <a:br>
              <a:rPr lang="en-GB" dirty="0" smtClean="0"/>
            </a:br>
            <a:endParaRPr lang="en-GB" dirty="0"/>
          </a:p>
        </p:txBody>
      </p:sp>
      <p:pic>
        <p:nvPicPr>
          <p:cNvPr id="4" name="Picture 4" descr="Image result for wales flag">
            <a:hlinkClick r:id="rId2"/>
          </p:cNvPr>
          <p:cNvPicPr>
            <a:picLocks noChangeAspect="1" noChangeArrowheads="1"/>
          </p:cNvPicPr>
          <p:nvPr/>
        </p:nvPicPr>
        <p:blipFill>
          <a:blip r:embed="rId3" cstate="print"/>
          <a:srcRect/>
          <a:stretch>
            <a:fillRect/>
          </a:stretch>
        </p:blipFill>
        <p:spPr bwMode="auto">
          <a:xfrm>
            <a:off x="0" y="4429919"/>
            <a:ext cx="3995936" cy="2397562"/>
          </a:xfrm>
          <a:prstGeom prst="rect">
            <a:avLst/>
          </a:prstGeom>
          <a:noFill/>
        </p:spPr>
      </p:pic>
      <p:pic>
        <p:nvPicPr>
          <p:cNvPr id="7" name="Picture 4" descr="Image result for wales flag">
            <a:hlinkClick r:id="rId2"/>
          </p:cNvPr>
          <p:cNvPicPr>
            <a:picLocks noChangeAspect="1" noChangeArrowheads="1"/>
          </p:cNvPicPr>
          <p:nvPr/>
        </p:nvPicPr>
        <p:blipFill>
          <a:blip r:embed="rId3" cstate="print"/>
          <a:srcRect/>
          <a:stretch>
            <a:fillRect/>
          </a:stretch>
        </p:blipFill>
        <p:spPr bwMode="auto">
          <a:xfrm>
            <a:off x="8196064" y="4460438"/>
            <a:ext cx="3995936" cy="2397562"/>
          </a:xfrm>
          <a:prstGeom prst="rect">
            <a:avLst/>
          </a:prstGeom>
          <a:noFill/>
        </p:spPr>
      </p:pic>
    </p:spTree>
    <p:extLst>
      <p:ext uri="{BB962C8B-B14F-4D97-AF65-F5344CB8AC3E}">
        <p14:creationId xmlns:p14="http://schemas.microsoft.com/office/powerpoint/2010/main" val="2404510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32025"/>
            <a:ext cx="10515600" cy="1325563"/>
          </a:xfrm>
        </p:spPr>
        <p:txBody>
          <a:bodyPr/>
          <a:lstStyle/>
          <a:p>
            <a:r>
              <a:rPr lang="en-GB" dirty="0" smtClean="0"/>
              <a:t>Natural history of hepatitis C infection</a:t>
            </a:r>
            <a:endParaRPr lang="en-GB" dirty="0"/>
          </a:p>
        </p:txBody>
      </p:sp>
      <p:pic>
        <p:nvPicPr>
          <p:cNvPr id="78851" name="Picture 3"/>
          <p:cNvPicPr>
            <a:picLocks noChangeAspect="1" noChangeArrowheads="1"/>
          </p:cNvPicPr>
          <p:nvPr/>
        </p:nvPicPr>
        <p:blipFill>
          <a:blip r:embed="rId2" cstate="print"/>
          <a:srcRect/>
          <a:stretch>
            <a:fillRect/>
          </a:stretch>
        </p:blipFill>
        <p:spPr bwMode="auto">
          <a:xfrm>
            <a:off x="1524000" y="1196753"/>
            <a:ext cx="9144000" cy="4004617"/>
          </a:xfrm>
          <a:prstGeom prst="rect">
            <a:avLst/>
          </a:prstGeom>
          <a:noFill/>
          <a:ln w="9525">
            <a:noFill/>
            <a:miter lim="800000"/>
            <a:headEnd/>
            <a:tailEnd/>
          </a:ln>
          <a:effectLst/>
        </p:spPr>
      </p:pic>
      <p:sp>
        <p:nvSpPr>
          <p:cNvPr id="9" name="Content Placeholder 5"/>
          <p:cNvSpPr>
            <a:spLocks noGrp="1"/>
          </p:cNvSpPr>
          <p:nvPr>
            <p:ph idx="1"/>
          </p:nvPr>
        </p:nvSpPr>
        <p:spPr>
          <a:xfrm>
            <a:off x="1991544" y="5085185"/>
            <a:ext cx="8229600" cy="4525963"/>
          </a:xfrm>
        </p:spPr>
        <p:txBody>
          <a:bodyPr>
            <a:normAutofit/>
          </a:bodyPr>
          <a:lstStyle/>
          <a:p>
            <a:pPr>
              <a:buNone/>
              <a:defRPr/>
            </a:pPr>
            <a:r>
              <a:rPr lang="en-GB" dirty="0" smtClean="0"/>
              <a:t>Chronic hepatitis 			Progressive fibrosis </a:t>
            </a:r>
          </a:p>
          <a:p>
            <a:pPr>
              <a:buNone/>
              <a:defRPr/>
            </a:pPr>
            <a:r>
              <a:rPr lang="en-GB" dirty="0" smtClean="0"/>
              <a:t>	 	Liver cirrhosis +/- HCC 	 		Death 		</a:t>
            </a:r>
          </a:p>
          <a:p>
            <a:pPr eaLnBrk="1" hangingPunct="1">
              <a:buNone/>
              <a:defRPr/>
            </a:pPr>
            <a:endParaRPr lang="en-GB" dirty="0" smtClean="0"/>
          </a:p>
          <a:p>
            <a:pPr eaLnBrk="1" hangingPunct="1">
              <a:buNone/>
              <a:defRPr/>
            </a:pPr>
            <a:r>
              <a:rPr lang="en-GB" dirty="0" smtClean="0"/>
              <a:t>		 		</a:t>
            </a:r>
          </a:p>
          <a:p>
            <a:pPr eaLnBrk="1" hangingPunct="1">
              <a:defRPr/>
            </a:pPr>
            <a:endParaRPr lang="en-GB" dirty="0" smtClean="0"/>
          </a:p>
        </p:txBody>
      </p:sp>
      <p:sp>
        <p:nvSpPr>
          <p:cNvPr id="11" name="Down Arrow 10"/>
          <p:cNvSpPr/>
          <p:nvPr/>
        </p:nvSpPr>
        <p:spPr>
          <a:xfrm rot="16200000">
            <a:off x="2200874" y="5600950"/>
            <a:ext cx="360040"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3" name="Down Arrow 12"/>
          <p:cNvSpPr/>
          <p:nvPr/>
        </p:nvSpPr>
        <p:spPr>
          <a:xfrm rot="16200000">
            <a:off x="5302676" y="5019146"/>
            <a:ext cx="387870" cy="5804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4" name="Down Arrow 13"/>
          <p:cNvSpPr/>
          <p:nvPr/>
        </p:nvSpPr>
        <p:spPr>
          <a:xfrm rot="16200000">
            <a:off x="7084031" y="5606305"/>
            <a:ext cx="360040"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12" name="Picture 11" descr="C:\Users\Br123428\AppData\Local\Microsoft\Windows\INetCache\Content.MSO\1BA3A6BD.tmp"/>
          <p:cNvPicPr/>
          <p:nvPr/>
        </p:nvPicPr>
        <p:blipFill>
          <a:blip r:embed="rId3">
            <a:extLst>
              <a:ext uri="{28A0092B-C50C-407E-A947-70E740481C1C}">
                <a14:useLocalDpi xmlns:a14="http://schemas.microsoft.com/office/drawing/2010/main" val="0"/>
              </a:ext>
            </a:extLst>
          </a:blip>
          <a:srcRect/>
          <a:stretch>
            <a:fillRect/>
          </a:stretch>
        </p:blipFill>
        <p:spPr bwMode="auto">
          <a:xfrm>
            <a:off x="10048775" y="34758"/>
            <a:ext cx="2068085" cy="2107605"/>
          </a:xfrm>
          <a:prstGeom prst="rect">
            <a:avLst/>
          </a:prstGeom>
          <a:noFill/>
          <a:ln>
            <a:noFill/>
          </a:ln>
        </p:spPr>
      </p:pic>
      <p:pic>
        <p:nvPicPr>
          <p:cNvPr id="15" name="Picture 14" descr="C:\Users\Br123428\AppData\Local\Microsoft\Windows\INetCache\Content.MSO\1BA3A6BD.tmp"/>
          <p:cNvPicPr/>
          <p:nvPr/>
        </p:nvPicPr>
        <p:blipFill>
          <a:blip r:embed="rId3">
            <a:extLst>
              <a:ext uri="{28A0092B-C50C-407E-A947-70E740481C1C}">
                <a14:useLocalDpi xmlns:a14="http://schemas.microsoft.com/office/drawing/2010/main" val="0"/>
              </a:ext>
            </a:extLst>
          </a:blip>
          <a:srcRect/>
          <a:stretch>
            <a:fillRect/>
          </a:stretch>
        </p:blipFill>
        <p:spPr bwMode="auto">
          <a:xfrm>
            <a:off x="41691" y="4889634"/>
            <a:ext cx="1835235" cy="1968366"/>
          </a:xfrm>
          <a:prstGeom prst="rect">
            <a:avLst/>
          </a:prstGeom>
          <a:noFill/>
          <a:ln>
            <a:noFill/>
          </a:ln>
        </p:spPr>
      </p:pic>
    </p:spTree>
    <p:extLst>
      <p:ext uri="{BB962C8B-B14F-4D97-AF65-F5344CB8AC3E}">
        <p14:creationId xmlns:p14="http://schemas.microsoft.com/office/powerpoint/2010/main" val="34033115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Benefits of treatment - Individual</a:t>
            </a:r>
            <a:endParaRPr lang="en-GB" dirty="0"/>
          </a:p>
        </p:txBody>
      </p:sp>
      <p:sp>
        <p:nvSpPr>
          <p:cNvPr id="3" name="Content Placeholder 2"/>
          <p:cNvSpPr>
            <a:spLocks noGrp="1"/>
          </p:cNvSpPr>
          <p:nvPr>
            <p:ph idx="1"/>
          </p:nvPr>
        </p:nvSpPr>
        <p:spPr>
          <a:xfrm>
            <a:off x="1981200" y="1600201"/>
            <a:ext cx="8219256" cy="4525963"/>
          </a:xfrm>
        </p:spPr>
        <p:txBody>
          <a:bodyPr>
            <a:normAutofit/>
          </a:bodyPr>
          <a:lstStyle/>
          <a:p>
            <a:r>
              <a:rPr lang="en-GB" sz="3200" dirty="0"/>
              <a:t>Prevents progression of </a:t>
            </a:r>
            <a:r>
              <a:rPr lang="en-GB" sz="3200" dirty="0" smtClean="0"/>
              <a:t>disease</a:t>
            </a:r>
          </a:p>
          <a:p>
            <a:r>
              <a:rPr lang="en-GB" sz="3200" dirty="0" smtClean="0"/>
              <a:t>Prevents </a:t>
            </a:r>
            <a:r>
              <a:rPr lang="en-GB" sz="3200" dirty="0"/>
              <a:t>sequelae of chronic hepatitis </a:t>
            </a:r>
          </a:p>
          <a:p>
            <a:r>
              <a:rPr lang="en-GB" sz="3200" dirty="0" smtClean="0"/>
              <a:t>Eradicates </a:t>
            </a:r>
            <a:r>
              <a:rPr lang="en-GB" sz="3200" dirty="0"/>
              <a:t>systemic manifestations </a:t>
            </a:r>
          </a:p>
          <a:p>
            <a:r>
              <a:rPr lang="en-GB" sz="3200" dirty="0"/>
              <a:t>Interrupts transmission</a:t>
            </a:r>
          </a:p>
          <a:p>
            <a:r>
              <a:rPr lang="en-GB" sz="3200" dirty="0"/>
              <a:t>Positive psychological effects for patients</a:t>
            </a:r>
          </a:p>
          <a:p>
            <a:r>
              <a:rPr lang="en-GB" sz="3200" dirty="0"/>
              <a:t>Return to “normality” – (no further hospital appointments)</a:t>
            </a:r>
          </a:p>
        </p:txBody>
      </p:sp>
      <p:pic>
        <p:nvPicPr>
          <p:cNvPr id="4" name="Picture 3" descr="C:\Users\Br123428\AppData\Local\Microsoft\Windows\INetCache\Content.MSO\1BA3A6BD.tmp"/>
          <p:cNvPicPr/>
          <p:nvPr/>
        </p:nvPicPr>
        <p:blipFill>
          <a:blip r:embed="rId3">
            <a:extLst>
              <a:ext uri="{28A0092B-C50C-407E-A947-70E740481C1C}">
                <a14:useLocalDpi xmlns:a14="http://schemas.microsoft.com/office/drawing/2010/main" val="0"/>
              </a:ext>
            </a:extLst>
          </a:blip>
          <a:srcRect/>
          <a:stretch>
            <a:fillRect/>
          </a:stretch>
        </p:blipFill>
        <p:spPr bwMode="auto">
          <a:xfrm>
            <a:off x="9537700" y="4457700"/>
            <a:ext cx="2654300" cy="2400300"/>
          </a:xfrm>
          <a:prstGeom prst="rect">
            <a:avLst/>
          </a:prstGeom>
          <a:noFill/>
          <a:ln>
            <a:noFill/>
          </a:ln>
        </p:spPr>
      </p:pic>
      <p:pic>
        <p:nvPicPr>
          <p:cNvPr id="5" name="Picture 4" descr="C:\Users\Br123428\AppData\Local\Microsoft\Windows\INetCache\Content.MSO\1BA3A6BD.tmp"/>
          <p:cNvPicPr/>
          <p:nvPr/>
        </p:nvPicPr>
        <p:blipFill>
          <a:blip r:embed="rId3">
            <a:extLst>
              <a:ext uri="{28A0092B-C50C-407E-A947-70E740481C1C}">
                <a14:useLocalDpi xmlns:a14="http://schemas.microsoft.com/office/drawing/2010/main" val="0"/>
              </a:ext>
            </a:extLst>
          </a:blip>
          <a:srcRect/>
          <a:stretch>
            <a:fillRect/>
          </a:stretch>
        </p:blipFill>
        <p:spPr bwMode="auto">
          <a:xfrm>
            <a:off x="9410700" y="12700"/>
            <a:ext cx="2732856" cy="2438400"/>
          </a:xfrm>
          <a:prstGeom prst="rect">
            <a:avLst/>
          </a:prstGeom>
          <a:noFill/>
          <a:ln>
            <a:noFill/>
          </a:ln>
        </p:spPr>
      </p:pic>
      <p:pic>
        <p:nvPicPr>
          <p:cNvPr id="6" name="Picture 5" descr="C:\Users\Br123428\AppData\Local\Microsoft\Windows\INetCache\Content.MSO\1BA3A6BD.tmp"/>
          <p:cNvPicPr/>
          <p:nvPr/>
        </p:nvPicPr>
        <p:blipFill>
          <a:blip r:embed="rId3">
            <a:extLst>
              <a:ext uri="{28A0092B-C50C-407E-A947-70E740481C1C}">
                <a14:useLocalDpi xmlns:a14="http://schemas.microsoft.com/office/drawing/2010/main" val="0"/>
              </a:ext>
            </a:extLst>
          </a:blip>
          <a:srcRect/>
          <a:stretch>
            <a:fillRect/>
          </a:stretch>
        </p:blipFill>
        <p:spPr bwMode="auto">
          <a:xfrm>
            <a:off x="38100" y="4493795"/>
            <a:ext cx="1983366" cy="2328110"/>
          </a:xfrm>
          <a:prstGeom prst="rect">
            <a:avLst/>
          </a:prstGeom>
          <a:noFill/>
          <a:ln>
            <a:noFill/>
          </a:ln>
        </p:spPr>
      </p:pic>
    </p:spTree>
    <p:extLst>
      <p:ext uri="{BB962C8B-B14F-4D97-AF65-F5344CB8AC3E}">
        <p14:creationId xmlns:p14="http://schemas.microsoft.com/office/powerpoint/2010/main" val="24565758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Treatment</a:t>
            </a:r>
            <a:endParaRPr lang="en-GB" dirty="0"/>
          </a:p>
        </p:txBody>
      </p:sp>
      <p:sp>
        <p:nvSpPr>
          <p:cNvPr id="3" name="Content Placeholder 2"/>
          <p:cNvSpPr>
            <a:spLocks noGrp="1"/>
          </p:cNvSpPr>
          <p:nvPr>
            <p:ph idx="1"/>
          </p:nvPr>
        </p:nvSpPr>
        <p:spPr/>
        <p:txBody>
          <a:bodyPr/>
          <a:lstStyle/>
          <a:p>
            <a:r>
              <a:rPr lang="en-GB" dirty="0" smtClean="0"/>
              <a:t>1 – 3 tablets once per day</a:t>
            </a:r>
          </a:p>
          <a:p>
            <a:r>
              <a:rPr lang="en-GB" dirty="0" smtClean="0"/>
              <a:t>Extremely well tolerated</a:t>
            </a:r>
          </a:p>
          <a:p>
            <a:r>
              <a:rPr lang="en-GB" dirty="0" smtClean="0"/>
              <a:t>8 – 16 weeks</a:t>
            </a:r>
          </a:p>
          <a:p>
            <a:r>
              <a:rPr lang="en-GB" dirty="0" smtClean="0"/>
              <a:t>Just test and treat (no genotype testing)</a:t>
            </a:r>
          </a:p>
          <a:p>
            <a:r>
              <a:rPr lang="en-GB" dirty="0" smtClean="0"/>
              <a:t>No / Minimal monitoring required</a:t>
            </a:r>
          </a:p>
          <a:p>
            <a:endParaRPr lang="en-GB" dirty="0"/>
          </a:p>
        </p:txBody>
      </p:sp>
      <p:pic>
        <p:nvPicPr>
          <p:cNvPr id="7" name="Picture 11" descr="Harvoni.png"/>
          <p:cNvPicPr>
            <a:picLocks noChangeAspect="1"/>
          </p:cNvPicPr>
          <p:nvPr/>
        </p:nvPicPr>
        <p:blipFill>
          <a:blip r:embed="rId2" cstate="print"/>
          <a:srcRect/>
          <a:stretch>
            <a:fillRect/>
          </a:stretch>
        </p:blipFill>
        <p:spPr bwMode="auto">
          <a:xfrm>
            <a:off x="2639616" y="4437112"/>
            <a:ext cx="2444268" cy="1944216"/>
          </a:xfrm>
          <a:prstGeom prst="rect">
            <a:avLst/>
          </a:prstGeom>
          <a:noFill/>
          <a:ln w="9525">
            <a:noFill/>
            <a:miter lim="800000"/>
            <a:headEnd/>
            <a:tailEnd/>
          </a:ln>
        </p:spPr>
      </p:pic>
      <p:sp>
        <p:nvSpPr>
          <p:cNvPr id="8" name="Oval 7"/>
          <p:cNvSpPr/>
          <p:nvPr/>
        </p:nvSpPr>
        <p:spPr>
          <a:xfrm>
            <a:off x="3359696" y="5229200"/>
            <a:ext cx="864096" cy="360040"/>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074" name="Picture 2" descr="See the source 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09842" y="483261"/>
            <a:ext cx="4165898" cy="3665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28293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1919536" y="260648"/>
            <a:ext cx="8216900" cy="1325562"/>
          </a:xfrm>
        </p:spPr>
        <p:txBody>
          <a:bodyPr/>
          <a:lstStyle/>
          <a:p>
            <a:pPr eaLnBrk="1" hangingPunct="1"/>
            <a:r>
              <a:rPr lang="en-GB" altLang="en-US" dirty="0" smtClean="0"/>
              <a:t> SVR12 by Genotype¹</a:t>
            </a:r>
          </a:p>
        </p:txBody>
      </p:sp>
      <p:graphicFrame>
        <p:nvGraphicFramePr>
          <p:cNvPr id="35843" name="Content Placeholder 3"/>
          <p:cNvGraphicFramePr>
            <a:graphicFrameLocks/>
          </p:cNvGraphicFramePr>
          <p:nvPr/>
        </p:nvGraphicFramePr>
        <p:xfrm>
          <a:off x="1841500" y="1341439"/>
          <a:ext cx="8193088" cy="4606925"/>
        </p:xfrm>
        <a:graphic>
          <a:graphicData uri="http://schemas.openxmlformats.org/presentationml/2006/ole">
            <mc:AlternateContent xmlns:mc="http://schemas.openxmlformats.org/markup-compatibility/2006">
              <mc:Choice xmlns:v="urn:schemas-microsoft-com:vml" Requires="v">
                <p:oleObj spid="_x0000_s1028" name="Chart" r:id="rId4" imgW="8198442" imgH="4614291" progId="Excel.Sheet.8">
                  <p:embed/>
                </p:oleObj>
              </mc:Choice>
              <mc:Fallback>
                <p:oleObj name="Chart" r:id="rId4" imgW="8198442" imgH="4614291" progId="Excel.Sheet.8">
                  <p:embed/>
                  <p:pic>
                    <p:nvPicPr>
                      <p:cNvPr id="35843" name="Content Placeholder 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41500" y="1341439"/>
                        <a:ext cx="8193088" cy="4606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844" name="TextBox 1"/>
          <p:cNvSpPr txBox="1">
            <a:spLocks noChangeArrowheads="1"/>
          </p:cNvSpPr>
          <p:nvPr/>
        </p:nvSpPr>
        <p:spPr bwMode="auto">
          <a:xfrm>
            <a:off x="3113088" y="5016500"/>
            <a:ext cx="831850" cy="306388"/>
          </a:xfrm>
          <a:prstGeom prst="rect">
            <a:avLst/>
          </a:prstGeom>
          <a:noFill/>
          <a:ln w="9525">
            <a:noFill/>
            <a:miter lim="800000"/>
            <a:headEnd/>
            <a:tailEnd/>
          </a:ln>
        </p:spPr>
        <p:txBody>
          <a:bodyPr wrap="none" anchor="ctr" anchorCtr="1">
            <a:spAutoFit/>
          </a:bodyPr>
          <a:lstStyle/>
          <a:p>
            <a:pPr algn="ctr" eaLnBrk="1" hangingPunct="1"/>
            <a:r>
              <a:rPr lang="en-US" altLang="en-US" sz="1400" b="1">
                <a:solidFill>
                  <a:schemeClr val="bg1"/>
                </a:solidFill>
                <a:latin typeface="Arial" pitchFamily="34" charset="0"/>
              </a:rPr>
              <a:t>618/624</a:t>
            </a:r>
          </a:p>
        </p:txBody>
      </p:sp>
      <p:sp>
        <p:nvSpPr>
          <p:cNvPr id="35845" name="TextBox 9"/>
          <p:cNvSpPr txBox="1">
            <a:spLocks noChangeArrowheads="1"/>
          </p:cNvSpPr>
          <p:nvPr/>
        </p:nvSpPr>
        <p:spPr bwMode="auto">
          <a:xfrm>
            <a:off x="3281363" y="5641976"/>
            <a:ext cx="563562" cy="307975"/>
          </a:xfrm>
          <a:prstGeom prst="rect">
            <a:avLst/>
          </a:prstGeom>
          <a:noFill/>
          <a:ln w="9525">
            <a:noFill/>
            <a:miter lim="800000"/>
            <a:headEnd/>
            <a:tailEnd/>
          </a:ln>
        </p:spPr>
        <p:txBody>
          <a:bodyPr wrap="none">
            <a:spAutoFit/>
          </a:bodyPr>
          <a:lstStyle/>
          <a:p>
            <a:pPr algn="ctr" eaLnBrk="1" hangingPunct="1"/>
            <a:r>
              <a:rPr lang="en-US" altLang="en-US" sz="1400">
                <a:latin typeface="Arial" pitchFamily="34" charset="0"/>
              </a:rPr>
              <a:t>Total</a:t>
            </a:r>
          </a:p>
        </p:txBody>
      </p:sp>
      <p:sp>
        <p:nvSpPr>
          <p:cNvPr id="35846" name="TextBox 1"/>
          <p:cNvSpPr txBox="1">
            <a:spLocks noChangeArrowheads="1"/>
          </p:cNvSpPr>
          <p:nvPr/>
        </p:nvSpPr>
        <p:spPr bwMode="auto">
          <a:xfrm>
            <a:off x="4065588" y="5016500"/>
            <a:ext cx="830262" cy="306388"/>
          </a:xfrm>
          <a:prstGeom prst="rect">
            <a:avLst/>
          </a:prstGeom>
          <a:noFill/>
          <a:ln w="9525">
            <a:noFill/>
            <a:miter lim="800000"/>
            <a:headEnd/>
            <a:tailEnd/>
          </a:ln>
        </p:spPr>
        <p:txBody>
          <a:bodyPr wrap="none" anchor="ctr" anchorCtr="1">
            <a:spAutoFit/>
          </a:bodyPr>
          <a:lstStyle/>
          <a:p>
            <a:pPr algn="ctr" eaLnBrk="1" hangingPunct="1"/>
            <a:r>
              <a:rPr lang="en-US" altLang="en-US" sz="1400" b="1">
                <a:solidFill>
                  <a:schemeClr val="bg1"/>
                </a:solidFill>
                <a:latin typeface="Arial" pitchFamily="34" charset="0"/>
              </a:rPr>
              <a:t>206/210</a:t>
            </a:r>
          </a:p>
        </p:txBody>
      </p:sp>
      <p:sp>
        <p:nvSpPr>
          <p:cNvPr id="35847" name="TextBox 1"/>
          <p:cNvSpPr txBox="1">
            <a:spLocks noChangeArrowheads="1"/>
          </p:cNvSpPr>
          <p:nvPr/>
        </p:nvSpPr>
        <p:spPr bwMode="auto">
          <a:xfrm>
            <a:off x="5029201" y="5016500"/>
            <a:ext cx="811213" cy="306388"/>
          </a:xfrm>
          <a:prstGeom prst="rect">
            <a:avLst/>
          </a:prstGeom>
          <a:noFill/>
          <a:ln w="9525">
            <a:noFill/>
            <a:miter lim="800000"/>
            <a:headEnd/>
            <a:tailEnd/>
          </a:ln>
        </p:spPr>
        <p:txBody>
          <a:bodyPr wrap="none" anchor="ctr" anchorCtr="1">
            <a:spAutoFit/>
          </a:bodyPr>
          <a:lstStyle/>
          <a:p>
            <a:pPr algn="ctr" eaLnBrk="1" hangingPunct="1"/>
            <a:r>
              <a:rPr lang="en-US" altLang="en-US" sz="1400" b="1">
                <a:solidFill>
                  <a:schemeClr val="bg1"/>
                </a:solidFill>
                <a:latin typeface="Arial" pitchFamily="34" charset="0"/>
              </a:rPr>
              <a:t>117/118</a:t>
            </a:r>
          </a:p>
        </p:txBody>
      </p:sp>
      <p:sp>
        <p:nvSpPr>
          <p:cNvPr id="176140" name="TextBox 1"/>
          <p:cNvSpPr txBox="1">
            <a:spLocks noChangeArrowheads="1"/>
          </p:cNvSpPr>
          <p:nvPr/>
        </p:nvSpPr>
        <p:spPr bwMode="auto">
          <a:xfrm>
            <a:off x="5973763" y="5016500"/>
            <a:ext cx="83185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nchorCtr="1">
            <a:spAutoFit/>
          </a:bodyPr>
          <a:lstStyle>
            <a:lvl1pPr eaLnBrk="0" hangingPunct="0">
              <a:defRPr>
                <a:solidFill>
                  <a:schemeClr val="tx1"/>
                </a:solidFill>
                <a:latin typeface="Calibri" charset="0"/>
                <a:ea typeface="Arial" charset="0"/>
                <a:cs typeface="Arial" charset="0"/>
              </a:defRPr>
            </a:lvl1pPr>
            <a:lvl2pPr marL="742950" indent="-285750" eaLnBrk="0" hangingPunct="0">
              <a:defRPr>
                <a:solidFill>
                  <a:schemeClr val="tx1"/>
                </a:solidFill>
                <a:latin typeface="Calibri" charset="0"/>
                <a:ea typeface="Arial" charset="0"/>
                <a:cs typeface="Arial" charset="0"/>
              </a:defRPr>
            </a:lvl2pPr>
            <a:lvl3pPr marL="1143000" indent="-228600" eaLnBrk="0" hangingPunct="0">
              <a:defRPr>
                <a:solidFill>
                  <a:schemeClr val="tx1"/>
                </a:solidFill>
                <a:latin typeface="Calibri" charset="0"/>
                <a:ea typeface="Arial" charset="0"/>
                <a:cs typeface="Arial" charset="0"/>
              </a:defRPr>
            </a:lvl3pPr>
            <a:lvl4pPr marL="1600200" indent="-228600" eaLnBrk="0" hangingPunct="0">
              <a:defRPr>
                <a:solidFill>
                  <a:schemeClr val="tx1"/>
                </a:solidFill>
                <a:latin typeface="Calibri" charset="0"/>
                <a:ea typeface="Arial" charset="0"/>
                <a:cs typeface="Arial" charset="0"/>
              </a:defRPr>
            </a:lvl4pPr>
            <a:lvl5pPr marL="2057400" indent="-228600" eaLnBrk="0" hangingPunct="0">
              <a:defRPr>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a:solidFill>
                  <a:schemeClr val="tx1"/>
                </a:solidFill>
                <a:latin typeface="Calibri" charset="0"/>
                <a:ea typeface="Arial" charset="0"/>
                <a:cs typeface="Arial" charset="0"/>
              </a:defRPr>
            </a:lvl9pPr>
          </a:lstStyle>
          <a:p>
            <a:pPr algn="ctr" eaLnBrk="1" hangingPunct="1">
              <a:defRPr/>
            </a:pPr>
            <a:r>
              <a:rPr lang="en-US" altLang="en-US" sz="1400" b="1">
                <a:solidFill>
                  <a:schemeClr val="bg1"/>
                </a:solidFill>
                <a:latin typeface="+mn-lt"/>
              </a:rPr>
              <a:t>104/104</a:t>
            </a:r>
          </a:p>
        </p:txBody>
      </p:sp>
      <p:sp>
        <p:nvSpPr>
          <p:cNvPr id="176141" name="TextBox 1"/>
          <p:cNvSpPr txBox="1">
            <a:spLocks noChangeArrowheads="1"/>
          </p:cNvSpPr>
          <p:nvPr/>
        </p:nvSpPr>
        <p:spPr bwMode="auto">
          <a:xfrm>
            <a:off x="6943726" y="5016500"/>
            <a:ext cx="81121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nchorCtr="1">
            <a:spAutoFit/>
          </a:bodyPr>
          <a:lstStyle>
            <a:lvl1pPr eaLnBrk="0" hangingPunct="0">
              <a:defRPr>
                <a:solidFill>
                  <a:schemeClr val="tx1"/>
                </a:solidFill>
                <a:latin typeface="Calibri" charset="0"/>
                <a:ea typeface="Arial" charset="0"/>
                <a:cs typeface="Arial" charset="0"/>
              </a:defRPr>
            </a:lvl1pPr>
            <a:lvl2pPr marL="742950" indent="-285750" eaLnBrk="0" hangingPunct="0">
              <a:defRPr>
                <a:solidFill>
                  <a:schemeClr val="tx1"/>
                </a:solidFill>
                <a:latin typeface="Calibri" charset="0"/>
                <a:ea typeface="Arial" charset="0"/>
                <a:cs typeface="Arial" charset="0"/>
              </a:defRPr>
            </a:lvl2pPr>
            <a:lvl3pPr marL="1143000" indent="-228600" eaLnBrk="0" hangingPunct="0">
              <a:defRPr>
                <a:solidFill>
                  <a:schemeClr val="tx1"/>
                </a:solidFill>
                <a:latin typeface="Calibri" charset="0"/>
                <a:ea typeface="Arial" charset="0"/>
                <a:cs typeface="Arial" charset="0"/>
              </a:defRPr>
            </a:lvl3pPr>
            <a:lvl4pPr marL="1600200" indent="-228600" eaLnBrk="0" hangingPunct="0">
              <a:defRPr>
                <a:solidFill>
                  <a:schemeClr val="tx1"/>
                </a:solidFill>
                <a:latin typeface="Calibri" charset="0"/>
                <a:ea typeface="Arial" charset="0"/>
                <a:cs typeface="Arial" charset="0"/>
              </a:defRPr>
            </a:lvl4pPr>
            <a:lvl5pPr marL="2057400" indent="-228600" eaLnBrk="0" hangingPunct="0">
              <a:defRPr>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a:solidFill>
                  <a:schemeClr val="tx1"/>
                </a:solidFill>
                <a:latin typeface="Calibri" charset="0"/>
                <a:ea typeface="Arial" charset="0"/>
                <a:cs typeface="Arial" charset="0"/>
              </a:defRPr>
            </a:lvl9pPr>
          </a:lstStyle>
          <a:p>
            <a:pPr algn="ctr" eaLnBrk="1" hangingPunct="1">
              <a:defRPr/>
            </a:pPr>
            <a:r>
              <a:rPr lang="en-US" altLang="en-US" sz="1400" b="1">
                <a:solidFill>
                  <a:schemeClr val="bg1"/>
                </a:solidFill>
                <a:latin typeface="+mn-lt"/>
              </a:rPr>
              <a:t>116/116</a:t>
            </a:r>
          </a:p>
        </p:txBody>
      </p:sp>
      <p:sp>
        <p:nvSpPr>
          <p:cNvPr id="35850" name="TextBox 1"/>
          <p:cNvSpPr txBox="1">
            <a:spLocks noChangeArrowheads="1"/>
          </p:cNvSpPr>
          <p:nvPr/>
        </p:nvSpPr>
        <p:spPr bwMode="auto">
          <a:xfrm>
            <a:off x="7989889" y="5016500"/>
            <a:ext cx="631825" cy="306388"/>
          </a:xfrm>
          <a:prstGeom prst="rect">
            <a:avLst/>
          </a:prstGeom>
          <a:noFill/>
          <a:ln w="9525">
            <a:noFill/>
            <a:miter lim="800000"/>
            <a:headEnd/>
            <a:tailEnd/>
          </a:ln>
        </p:spPr>
        <p:txBody>
          <a:bodyPr wrap="none" anchor="ctr" anchorCtr="1">
            <a:spAutoFit/>
          </a:bodyPr>
          <a:lstStyle/>
          <a:p>
            <a:pPr algn="ctr" eaLnBrk="1" hangingPunct="1"/>
            <a:r>
              <a:rPr lang="en-US" altLang="en-US" sz="1400" b="1">
                <a:solidFill>
                  <a:schemeClr val="bg1"/>
                </a:solidFill>
                <a:latin typeface="Arial" pitchFamily="34" charset="0"/>
              </a:rPr>
              <a:t>34/35</a:t>
            </a:r>
          </a:p>
        </p:txBody>
      </p:sp>
      <p:sp>
        <p:nvSpPr>
          <p:cNvPr id="176143" name="TextBox 1"/>
          <p:cNvSpPr txBox="1">
            <a:spLocks noChangeArrowheads="1"/>
          </p:cNvSpPr>
          <p:nvPr/>
        </p:nvSpPr>
        <p:spPr bwMode="auto">
          <a:xfrm>
            <a:off x="8947151" y="5016500"/>
            <a:ext cx="63182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nchorCtr="1">
            <a:spAutoFit/>
          </a:bodyPr>
          <a:lstStyle>
            <a:lvl1pPr eaLnBrk="0" hangingPunct="0">
              <a:defRPr>
                <a:solidFill>
                  <a:schemeClr val="tx1"/>
                </a:solidFill>
                <a:latin typeface="Calibri" charset="0"/>
                <a:ea typeface="Arial" charset="0"/>
                <a:cs typeface="Arial" charset="0"/>
              </a:defRPr>
            </a:lvl1pPr>
            <a:lvl2pPr marL="742950" indent="-285750" eaLnBrk="0" hangingPunct="0">
              <a:defRPr>
                <a:solidFill>
                  <a:schemeClr val="tx1"/>
                </a:solidFill>
                <a:latin typeface="Calibri" charset="0"/>
                <a:ea typeface="Arial" charset="0"/>
                <a:cs typeface="Arial" charset="0"/>
              </a:defRPr>
            </a:lvl2pPr>
            <a:lvl3pPr marL="1143000" indent="-228600" eaLnBrk="0" hangingPunct="0">
              <a:defRPr>
                <a:solidFill>
                  <a:schemeClr val="tx1"/>
                </a:solidFill>
                <a:latin typeface="Calibri" charset="0"/>
                <a:ea typeface="Arial" charset="0"/>
                <a:cs typeface="Arial" charset="0"/>
              </a:defRPr>
            </a:lvl3pPr>
            <a:lvl4pPr marL="1600200" indent="-228600" eaLnBrk="0" hangingPunct="0">
              <a:defRPr>
                <a:solidFill>
                  <a:schemeClr val="tx1"/>
                </a:solidFill>
                <a:latin typeface="Calibri" charset="0"/>
                <a:ea typeface="Arial" charset="0"/>
                <a:cs typeface="Arial" charset="0"/>
              </a:defRPr>
            </a:lvl4pPr>
            <a:lvl5pPr marL="2057400" indent="-228600" eaLnBrk="0" hangingPunct="0">
              <a:defRPr>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a:solidFill>
                  <a:schemeClr val="tx1"/>
                </a:solidFill>
                <a:latin typeface="Calibri" charset="0"/>
                <a:ea typeface="Arial" charset="0"/>
                <a:cs typeface="Arial" charset="0"/>
              </a:defRPr>
            </a:lvl9pPr>
          </a:lstStyle>
          <a:p>
            <a:pPr algn="ctr" eaLnBrk="1" hangingPunct="1">
              <a:defRPr/>
            </a:pPr>
            <a:r>
              <a:rPr lang="en-US" altLang="en-US" sz="1400" b="1">
                <a:solidFill>
                  <a:schemeClr val="bg1"/>
                </a:solidFill>
                <a:latin typeface="+mn-lt"/>
              </a:rPr>
              <a:t>41/41</a:t>
            </a:r>
          </a:p>
        </p:txBody>
      </p:sp>
      <p:sp>
        <p:nvSpPr>
          <p:cNvPr id="35852" name="TextBox 17"/>
          <p:cNvSpPr txBox="1">
            <a:spLocks noChangeArrowheads="1"/>
          </p:cNvSpPr>
          <p:nvPr/>
        </p:nvSpPr>
        <p:spPr bwMode="auto">
          <a:xfrm>
            <a:off x="4289425" y="5641976"/>
            <a:ext cx="382588" cy="307975"/>
          </a:xfrm>
          <a:prstGeom prst="rect">
            <a:avLst/>
          </a:prstGeom>
          <a:noFill/>
          <a:ln w="9525">
            <a:noFill/>
            <a:miter lim="800000"/>
            <a:headEnd/>
            <a:tailEnd/>
          </a:ln>
        </p:spPr>
        <p:txBody>
          <a:bodyPr wrap="none">
            <a:spAutoFit/>
          </a:bodyPr>
          <a:lstStyle/>
          <a:p>
            <a:pPr algn="ctr" eaLnBrk="1" hangingPunct="1"/>
            <a:r>
              <a:rPr lang="en-US" altLang="en-US" sz="1400">
                <a:latin typeface="Arial" pitchFamily="34" charset="0"/>
              </a:rPr>
              <a:t>1a</a:t>
            </a:r>
          </a:p>
        </p:txBody>
      </p:sp>
      <p:sp>
        <p:nvSpPr>
          <p:cNvPr id="35853" name="TextBox 18"/>
          <p:cNvSpPr txBox="1">
            <a:spLocks noChangeArrowheads="1"/>
          </p:cNvSpPr>
          <p:nvPr/>
        </p:nvSpPr>
        <p:spPr bwMode="auto">
          <a:xfrm>
            <a:off x="5219700" y="5641976"/>
            <a:ext cx="382588" cy="307975"/>
          </a:xfrm>
          <a:prstGeom prst="rect">
            <a:avLst/>
          </a:prstGeom>
          <a:noFill/>
          <a:ln w="9525">
            <a:noFill/>
            <a:miter lim="800000"/>
            <a:headEnd/>
            <a:tailEnd/>
          </a:ln>
        </p:spPr>
        <p:txBody>
          <a:bodyPr wrap="none">
            <a:spAutoFit/>
          </a:bodyPr>
          <a:lstStyle/>
          <a:p>
            <a:pPr algn="ctr" eaLnBrk="1" hangingPunct="1"/>
            <a:r>
              <a:rPr lang="en-US" altLang="en-US" sz="1400">
                <a:latin typeface="Arial" pitchFamily="34" charset="0"/>
              </a:rPr>
              <a:t>1b</a:t>
            </a:r>
          </a:p>
        </p:txBody>
      </p:sp>
      <p:sp>
        <p:nvSpPr>
          <p:cNvPr id="35854" name="TextBox 19"/>
          <p:cNvSpPr txBox="1">
            <a:spLocks noChangeArrowheads="1"/>
          </p:cNvSpPr>
          <p:nvPr/>
        </p:nvSpPr>
        <p:spPr bwMode="auto">
          <a:xfrm>
            <a:off x="6257926" y="5641976"/>
            <a:ext cx="284163" cy="307975"/>
          </a:xfrm>
          <a:prstGeom prst="rect">
            <a:avLst/>
          </a:prstGeom>
          <a:noFill/>
          <a:ln w="9525">
            <a:noFill/>
            <a:miter lim="800000"/>
            <a:headEnd/>
            <a:tailEnd/>
          </a:ln>
        </p:spPr>
        <p:txBody>
          <a:bodyPr wrap="none">
            <a:spAutoFit/>
          </a:bodyPr>
          <a:lstStyle/>
          <a:p>
            <a:pPr algn="ctr" eaLnBrk="1" hangingPunct="1"/>
            <a:r>
              <a:rPr lang="en-US" altLang="en-US" sz="1400">
                <a:latin typeface="Arial" pitchFamily="34" charset="0"/>
              </a:rPr>
              <a:t>2</a:t>
            </a:r>
          </a:p>
        </p:txBody>
      </p:sp>
      <p:sp>
        <p:nvSpPr>
          <p:cNvPr id="35855" name="TextBox 20"/>
          <p:cNvSpPr txBox="1">
            <a:spLocks noChangeArrowheads="1"/>
          </p:cNvSpPr>
          <p:nvPr/>
        </p:nvSpPr>
        <p:spPr bwMode="auto">
          <a:xfrm>
            <a:off x="7216776" y="5641976"/>
            <a:ext cx="284163" cy="307975"/>
          </a:xfrm>
          <a:prstGeom prst="rect">
            <a:avLst/>
          </a:prstGeom>
          <a:noFill/>
          <a:ln w="9525">
            <a:noFill/>
            <a:miter lim="800000"/>
            <a:headEnd/>
            <a:tailEnd/>
          </a:ln>
        </p:spPr>
        <p:txBody>
          <a:bodyPr wrap="none">
            <a:spAutoFit/>
          </a:bodyPr>
          <a:lstStyle/>
          <a:p>
            <a:pPr algn="ctr" eaLnBrk="1" hangingPunct="1"/>
            <a:r>
              <a:rPr lang="en-US" altLang="en-US" sz="1400">
                <a:latin typeface="Arial" pitchFamily="34" charset="0"/>
              </a:rPr>
              <a:t>4</a:t>
            </a:r>
          </a:p>
        </p:txBody>
      </p:sp>
      <p:sp>
        <p:nvSpPr>
          <p:cNvPr id="35856" name="TextBox 21"/>
          <p:cNvSpPr txBox="1">
            <a:spLocks noChangeArrowheads="1"/>
          </p:cNvSpPr>
          <p:nvPr/>
        </p:nvSpPr>
        <p:spPr bwMode="auto">
          <a:xfrm>
            <a:off x="8235951" y="5641976"/>
            <a:ext cx="284163" cy="307975"/>
          </a:xfrm>
          <a:prstGeom prst="rect">
            <a:avLst/>
          </a:prstGeom>
          <a:noFill/>
          <a:ln w="9525">
            <a:noFill/>
            <a:miter lim="800000"/>
            <a:headEnd/>
            <a:tailEnd/>
          </a:ln>
        </p:spPr>
        <p:txBody>
          <a:bodyPr wrap="none">
            <a:spAutoFit/>
          </a:bodyPr>
          <a:lstStyle/>
          <a:p>
            <a:pPr algn="ctr" eaLnBrk="1" hangingPunct="1"/>
            <a:r>
              <a:rPr lang="en-US" altLang="en-US" sz="1400">
                <a:latin typeface="Arial" pitchFamily="34" charset="0"/>
              </a:rPr>
              <a:t>5</a:t>
            </a:r>
          </a:p>
        </p:txBody>
      </p:sp>
      <p:sp>
        <p:nvSpPr>
          <p:cNvPr id="35857" name="TextBox 22"/>
          <p:cNvSpPr txBox="1">
            <a:spLocks noChangeArrowheads="1"/>
          </p:cNvSpPr>
          <p:nvPr/>
        </p:nvSpPr>
        <p:spPr bwMode="auto">
          <a:xfrm>
            <a:off x="9148763" y="5641976"/>
            <a:ext cx="284162" cy="307975"/>
          </a:xfrm>
          <a:prstGeom prst="rect">
            <a:avLst/>
          </a:prstGeom>
          <a:noFill/>
          <a:ln w="9525">
            <a:noFill/>
            <a:miter lim="800000"/>
            <a:headEnd/>
            <a:tailEnd/>
          </a:ln>
        </p:spPr>
        <p:txBody>
          <a:bodyPr wrap="none">
            <a:spAutoFit/>
          </a:bodyPr>
          <a:lstStyle/>
          <a:p>
            <a:pPr algn="ctr" eaLnBrk="1" hangingPunct="1"/>
            <a:r>
              <a:rPr lang="en-US" altLang="en-US" sz="1400">
                <a:latin typeface="Arial" pitchFamily="34" charset="0"/>
              </a:rPr>
              <a:t>6</a:t>
            </a:r>
          </a:p>
        </p:txBody>
      </p:sp>
      <p:sp>
        <p:nvSpPr>
          <p:cNvPr id="35858" name="TextBox 24"/>
          <p:cNvSpPr txBox="1">
            <a:spLocks noChangeArrowheads="1"/>
          </p:cNvSpPr>
          <p:nvPr/>
        </p:nvSpPr>
        <p:spPr bwMode="auto">
          <a:xfrm>
            <a:off x="4070351" y="5929314"/>
            <a:ext cx="5611813" cy="307975"/>
          </a:xfrm>
          <a:prstGeom prst="rect">
            <a:avLst/>
          </a:prstGeom>
          <a:noFill/>
          <a:ln w="9525">
            <a:noFill/>
            <a:miter lim="800000"/>
            <a:headEnd/>
            <a:tailEnd/>
          </a:ln>
        </p:spPr>
        <p:txBody>
          <a:bodyPr>
            <a:spAutoFit/>
          </a:bodyPr>
          <a:lstStyle/>
          <a:p>
            <a:pPr algn="ctr" eaLnBrk="1" hangingPunct="1"/>
            <a:r>
              <a:rPr lang="en-US" altLang="en-US" sz="1400">
                <a:latin typeface="Arial" pitchFamily="34" charset="0"/>
              </a:rPr>
              <a:t>Genotype</a:t>
            </a:r>
          </a:p>
        </p:txBody>
      </p:sp>
      <p:cxnSp>
        <p:nvCxnSpPr>
          <p:cNvPr id="35859" name="Straight Connector 25"/>
          <p:cNvCxnSpPr>
            <a:cxnSpLocks noChangeShapeType="1"/>
          </p:cNvCxnSpPr>
          <p:nvPr/>
        </p:nvCxnSpPr>
        <p:spPr bwMode="auto">
          <a:xfrm>
            <a:off x="4103689" y="5948363"/>
            <a:ext cx="5578475" cy="0"/>
          </a:xfrm>
          <a:prstGeom prst="line">
            <a:avLst/>
          </a:prstGeom>
          <a:noFill/>
          <a:ln w="9525">
            <a:solidFill>
              <a:schemeClr val="tx1"/>
            </a:solidFill>
            <a:round/>
            <a:headEnd/>
            <a:tailEnd/>
          </a:ln>
        </p:spPr>
      </p:cxnSp>
      <p:grpSp>
        <p:nvGrpSpPr>
          <p:cNvPr id="2" name="Group 26"/>
          <p:cNvGrpSpPr/>
          <p:nvPr/>
        </p:nvGrpSpPr>
        <p:grpSpPr>
          <a:xfrm>
            <a:off x="4139479" y="3720575"/>
            <a:ext cx="700678" cy="1608657"/>
            <a:chOff x="2724784" y="4027715"/>
            <a:chExt cx="737413" cy="1608657"/>
          </a:xfrm>
          <a:solidFill>
            <a:srgbClr val="E7E7E7"/>
          </a:solidFill>
        </p:grpSpPr>
        <p:sp>
          <p:nvSpPr>
            <p:cNvPr id="29" name="TextBox 28"/>
            <p:cNvSpPr txBox="1"/>
            <p:nvPr/>
          </p:nvSpPr>
          <p:spPr>
            <a:xfrm>
              <a:off x="2728088" y="5295016"/>
              <a:ext cx="723476" cy="341356"/>
            </a:xfrm>
            <a:prstGeom prst="rect">
              <a:avLst/>
            </a:prstGeom>
            <a:noFill/>
            <a:ln>
              <a:solidFill>
                <a:srgbClr val="E7E7E7"/>
              </a:solidFill>
            </a:ln>
          </p:spPr>
          <p:txBody>
            <a:bodyPr anchor="ctr"/>
            <a:lstStyle/>
            <a:p>
              <a:pPr algn="ctr">
                <a:defRPr/>
              </a:pPr>
              <a:endParaRPr lang="en-US" sz="1400" b="1"/>
            </a:p>
          </p:txBody>
        </p:sp>
        <p:cxnSp>
          <p:nvCxnSpPr>
            <p:cNvPr id="30" name="Straight Connector 29"/>
            <p:cNvCxnSpPr/>
            <p:nvPr/>
          </p:nvCxnSpPr>
          <p:spPr bwMode="auto">
            <a:xfrm flipH="1" flipV="1">
              <a:off x="3092445" y="4432955"/>
              <a:ext cx="0" cy="856378"/>
            </a:xfrm>
            <a:prstGeom prst="line">
              <a:avLst/>
            </a:prstGeom>
            <a:grpFill/>
            <a:ln w="38100" cap="flat" cmpd="sng" algn="ctr">
              <a:solidFill>
                <a:srgbClr val="E7E7E7"/>
              </a:solidFill>
              <a:prstDash val="solid"/>
              <a:round/>
              <a:headEnd type="none" w="med" len="med"/>
              <a:tailEnd type="none" w="med" len="med"/>
            </a:ln>
            <a:effectLst/>
          </p:spPr>
        </p:cxnSp>
        <p:sp>
          <p:nvSpPr>
            <p:cNvPr id="32" name="Rectangle 136"/>
            <p:cNvSpPr>
              <a:spLocks noChangeArrowheads="1"/>
            </p:cNvSpPr>
            <p:nvPr/>
          </p:nvSpPr>
          <p:spPr bwMode="auto">
            <a:xfrm>
              <a:off x="2724784" y="4027715"/>
              <a:ext cx="737413" cy="705833"/>
            </a:xfrm>
            <a:prstGeom prst="rect">
              <a:avLst/>
            </a:prstGeom>
            <a:grpFill/>
            <a:ln>
              <a:noFill/>
            </a:ln>
            <a:extLst/>
          </p:spPr>
          <p:txBody>
            <a:bodyPr wrap="none" tIns="91440" bIns="91440" anchor="ctr"/>
            <a:lstStyle/>
            <a:p>
              <a:pPr algn="ctr">
                <a:lnSpc>
                  <a:spcPct val="95000"/>
                </a:lnSpc>
                <a:defRPr/>
              </a:pPr>
              <a:r>
                <a:rPr lang="en-US" sz="1100" b="1" dirty="0"/>
                <a:t>1 relapse</a:t>
              </a:r>
            </a:p>
            <a:p>
              <a:pPr algn="ctr">
                <a:lnSpc>
                  <a:spcPct val="95000"/>
                </a:lnSpc>
                <a:defRPr/>
              </a:pPr>
              <a:r>
                <a:rPr lang="en-US" sz="1100" b="1" dirty="0"/>
                <a:t>2 LTFU*</a:t>
              </a:r>
            </a:p>
            <a:p>
              <a:pPr algn="ctr">
                <a:lnSpc>
                  <a:spcPct val="95000"/>
                </a:lnSpc>
                <a:defRPr/>
              </a:pPr>
              <a:r>
                <a:rPr lang="en-US" sz="1100" b="1" dirty="0"/>
                <a:t>1 </a:t>
              </a:r>
              <a:r>
                <a:rPr lang="en-US" sz="1100" b="1" dirty="0" err="1"/>
                <a:t>WC</a:t>
              </a:r>
              <a:r>
                <a:rPr lang="en-US" altLang="en-US" sz="1100" baseline="30000" dirty="0" err="1">
                  <a:latin typeface="Arial" panose="020B0604020202020204" pitchFamily="34" charset="0"/>
                </a:rPr>
                <a:t>ɫ</a:t>
              </a:r>
              <a:endParaRPr lang="en-US" sz="1100" b="1" baseline="30000" dirty="0"/>
            </a:p>
          </p:txBody>
        </p:sp>
      </p:grpSp>
      <p:grpSp>
        <p:nvGrpSpPr>
          <p:cNvPr id="3" name="Group 32"/>
          <p:cNvGrpSpPr/>
          <p:nvPr/>
        </p:nvGrpSpPr>
        <p:grpSpPr>
          <a:xfrm>
            <a:off x="5089320" y="3717033"/>
            <a:ext cx="713175" cy="1608657"/>
            <a:chOff x="2724784" y="4027715"/>
            <a:chExt cx="737413" cy="1608657"/>
          </a:xfrm>
          <a:solidFill>
            <a:srgbClr val="E7E7E7"/>
          </a:solidFill>
        </p:grpSpPr>
        <p:sp>
          <p:nvSpPr>
            <p:cNvPr id="34" name="TextBox 33"/>
            <p:cNvSpPr txBox="1"/>
            <p:nvPr/>
          </p:nvSpPr>
          <p:spPr>
            <a:xfrm>
              <a:off x="2738721" y="5295016"/>
              <a:ext cx="723476" cy="341356"/>
            </a:xfrm>
            <a:prstGeom prst="rect">
              <a:avLst/>
            </a:prstGeom>
            <a:noFill/>
            <a:ln>
              <a:solidFill>
                <a:srgbClr val="E7E7E7"/>
              </a:solidFill>
            </a:ln>
          </p:spPr>
          <p:txBody>
            <a:bodyPr anchor="ctr"/>
            <a:lstStyle/>
            <a:p>
              <a:pPr algn="ctr">
                <a:defRPr/>
              </a:pPr>
              <a:endParaRPr lang="en-US" sz="1400" b="1"/>
            </a:p>
          </p:txBody>
        </p:sp>
        <p:cxnSp>
          <p:nvCxnSpPr>
            <p:cNvPr id="35" name="Straight Connector 34"/>
            <p:cNvCxnSpPr/>
            <p:nvPr/>
          </p:nvCxnSpPr>
          <p:spPr bwMode="auto">
            <a:xfrm flipH="1" flipV="1">
              <a:off x="3092445" y="4432955"/>
              <a:ext cx="0" cy="856378"/>
            </a:xfrm>
            <a:prstGeom prst="line">
              <a:avLst/>
            </a:prstGeom>
            <a:grpFill/>
            <a:ln w="38100" cap="flat" cmpd="sng" algn="ctr">
              <a:solidFill>
                <a:srgbClr val="E7E7E7"/>
              </a:solidFill>
              <a:prstDash val="solid"/>
              <a:round/>
              <a:headEnd type="none" w="med" len="med"/>
              <a:tailEnd type="none" w="med" len="med"/>
            </a:ln>
            <a:effectLst/>
          </p:spPr>
        </p:cxnSp>
        <p:sp>
          <p:nvSpPr>
            <p:cNvPr id="36" name="Rectangle 136"/>
            <p:cNvSpPr>
              <a:spLocks noChangeArrowheads="1"/>
            </p:cNvSpPr>
            <p:nvPr/>
          </p:nvSpPr>
          <p:spPr bwMode="auto">
            <a:xfrm>
              <a:off x="2724784" y="4027715"/>
              <a:ext cx="737413" cy="705833"/>
            </a:xfrm>
            <a:prstGeom prst="rect">
              <a:avLst/>
            </a:prstGeom>
            <a:grpFill/>
            <a:ln>
              <a:noFill/>
            </a:ln>
            <a:extLst/>
          </p:spPr>
          <p:txBody>
            <a:bodyPr wrap="none" tIns="91440" bIns="91440" anchor="ctr"/>
            <a:lstStyle/>
            <a:p>
              <a:pPr algn="ctr">
                <a:lnSpc>
                  <a:spcPct val="95000"/>
                </a:lnSpc>
                <a:defRPr/>
              </a:pPr>
              <a:r>
                <a:rPr lang="en-US" sz="1100" b="1"/>
                <a:t>1 relapse</a:t>
              </a:r>
            </a:p>
          </p:txBody>
        </p:sp>
      </p:grpSp>
      <p:grpSp>
        <p:nvGrpSpPr>
          <p:cNvPr id="4" name="Group 36"/>
          <p:cNvGrpSpPr/>
          <p:nvPr/>
        </p:nvGrpSpPr>
        <p:grpSpPr>
          <a:xfrm>
            <a:off x="7963682" y="3718066"/>
            <a:ext cx="691661" cy="1608657"/>
            <a:chOff x="2724784" y="4027715"/>
            <a:chExt cx="737413" cy="1608657"/>
          </a:xfrm>
          <a:solidFill>
            <a:srgbClr val="E7E7E7"/>
          </a:solidFill>
        </p:grpSpPr>
        <p:sp>
          <p:nvSpPr>
            <p:cNvPr id="38" name="TextBox 37"/>
            <p:cNvSpPr txBox="1"/>
            <p:nvPr/>
          </p:nvSpPr>
          <p:spPr>
            <a:xfrm>
              <a:off x="2738721" y="5295016"/>
              <a:ext cx="723476" cy="341356"/>
            </a:xfrm>
            <a:prstGeom prst="rect">
              <a:avLst/>
            </a:prstGeom>
            <a:noFill/>
            <a:ln>
              <a:solidFill>
                <a:srgbClr val="E7E7E7"/>
              </a:solidFill>
            </a:ln>
          </p:spPr>
          <p:txBody>
            <a:bodyPr anchor="ctr"/>
            <a:lstStyle/>
            <a:p>
              <a:pPr algn="ctr">
                <a:defRPr/>
              </a:pPr>
              <a:endParaRPr lang="en-US" sz="1400" b="1"/>
            </a:p>
          </p:txBody>
        </p:sp>
        <p:cxnSp>
          <p:nvCxnSpPr>
            <p:cNvPr id="39" name="Straight Connector 38"/>
            <p:cNvCxnSpPr/>
            <p:nvPr/>
          </p:nvCxnSpPr>
          <p:spPr bwMode="auto">
            <a:xfrm flipH="1" flipV="1">
              <a:off x="3092445" y="4432955"/>
              <a:ext cx="0" cy="856378"/>
            </a:xfrm>
            <a:prstGeom prst="line">
              <a:avLst/>
            </a:prstGeom>
            <a:grpFill/>
            <a:ln w="38100" cap="flat" cmpd="sng" algn="ctr">
              <a:solidFill>
                <a:srgbClr val="E7E7E7"/>
              </a:solidFill>
              <a:prstDash val="solid"/>
              <a:round/>
              <a:headEnd type="none" w="med" len="med"/>
              <a:tailEnd type="none" w="med" len="med"/>
            </a:ln>
            <a:effectLst/>
          </p:spPr>
        </p:cxnSp>
        <p:sp>
          <p:nvSpPr>
            <p:cNvPr id="40" name="Rectangle 136"/>
            <p:cNvSpPr>
              <a:spLocks noChangeArrowheads="1"/>
            </p:cNvSpPr>
            <p:nvPr/>
          </p:nvSpPr>
          <p:spPr bwMode="auto">
            <a:xfrm>
              <a:off x="2724784" y="4027715"/>
              <a:ext cx="737413" cy="705833"/>
            </a:xfrm>
            <a:prstGeom prst="rect">
              <a:avLst/>
            </a:prstGeom>
            <a:grpFill/>
            <a:ln>
              <a:noFill/>
            </a:ln>
            <a:extLst/>
          </p:spPr>
          <p:txBody>
            <a:bodyPr wrap="none" tIns="91440" bIns="91440" anchor="ctr"/>
            <a:lstStyle/>
            <a:p>
              <a:pPr algn="ctr">
                <a:lnSpc>
                  <a:spcPct val="95000"/>
                </a:lnSpc>
                <a:defRPr/>
              </a:pPr>
              <a:r>
                <a:rPr lang="en-US" sz="1100" b="1"/>
                <a:t>1 death</a:t>
              </a:r>
            </a:p>
          </p:txBody>
        </p:sp>
      </p:grpSp>
      <p:sp>
        <p:nvSpPr>
          <p:cNvPr id="35863" name="Text Placeholder 9"/>
          <p:cNvSpPr>
            <a:spLocks noGrp="1"/>
          </p:cNvSpPr>
          <p:nvPr>
            <p:ph type="body" sz="quarter" idx="13"/>
          </p:nvPr>
        </p:nvSpPr>
        <p:spPr>
          <a:xfrm>
            <a:off x="1951038" y="260350"/>
            <a:ext cx="8045450" cy="249238"/>
          </a:xfrm>
        </p:spPr>
        <p:txBody>
          <a:bodyPr/>
          <a:lstStyle/>
          <a:p>
            <a:pPr eaLnBrk="1" hangingPunct="1">
              <a:lnSpc>
                <a:spcPct val="80000"/>
              </a:lnSpc>
            </a:pPr>
            <a:r>
              <a:rPr lang="en-US" altLang="en-US" sz="2000" i="1" u="sng"/>
              <a:t>ASTRAL-1</a:t>
            </a:r>
            <a:endParaRPr lang="en-GB" altLang="en-US" sz="2000" i="1" u="sng"/>
          </a:p>
        </p:txBody>
      </p:sp>
      <p:sp>
        <p:nvSpPr>
          <p:cNvPr id="35864" name="Slide Number Placeholder 1"/>
          <p:cNvSpPr>
            <a:spLocks noGrp="1"/>
          </p:cNvSpPr>
          <p:nvPr>
            <p:ph type="sldNum" sz="quarter" idx="15"/>
          </p:nvPr>
        </p:nvSpPr>
        <p:spPr bwMode="auto">
          <a:noFill/>
          <a:ln>
            <a:miter lim="800000"/>
            <a:headEnd/>
            <a:tailEnd/>
          </a:ln>
        </p:spPr>
        <p:txBody>
          <a:bodyPr/>
          <a:lstStyle/>
          <a:p>
            <a:fld id="{E0ADFFEE-E080-4674-99AC-605F20191B2B}" type="slidenum">
              <a:rPr lang="en-US" altLang="en-US"/>
              <a:pPr/>
              <a:t>7</a:t>
            </a:fld>
            <a:endParaRPr lang="en-US" altLang="en-US"/>
          </a:p>
        </p:txBody>
      </p:sp>
      <p:sp>
        <p:nvSpPr>
          <p:cNvPr id="35865" name="Footer Placeholder 1"/>
          <p:cNvSpPr>
            <a:spLocks noGrp="1"/>
          </p:cNvSpPr>
          <p:nvPr>
            <p:ph type="ftr" sz="quarter" idx="14"/>
          </p:nvPr>
        </p:nvSpPr>
        <p:spPr bwMode="auto">
          <a:noFill/>
          <a:ln>
            <a:miter lim="800000"/>
            <a:headEnd/>
            <a:tailEnd/>
          </a:ln>
        </p:spPr>
        <p:txBody>
          <a:bodyPr/>
          <a:lstStyle/>
          <a:p>
            <a:r>
              <a:rPr lang="en-US" altLang="en-US" smtClean="0"/>
              <a:t>*: LTFU = lost to follow up; ɫ: WC=withdrew consent</a:t>
            </a:r>
          </a:p>
          <a:p>
            <a:r>
              <a:rPr lang="en-US" altLang="en-US" sz="800"/>
              <a:t>1. Feld et al, AASLD 2015, LB-2; Feld et al., </a:t>
            </a:r>
            <a:r>
              <a:rPr lang="en-US" altLang="en-US" sz="800" i="1"/>
              <a:t>N Engl J Med</a:t>
            </a:r>
            <a:r>
              <a:rPr lang="en-US" altLang="en-US" sz="800"/>
              <a:t>. 2015. DOI: 10.1056/NEJMoa1512610</a:t>
            </a:r>
          </a:p>
        </p:txBody>
      </p:sp>
      <p:sp>
        <p:nvSpPr>
          <p:cNvPr id="35866" name="TextBox 24"/>
          <p:cNvSpPr txBox="1">
            <a:spLocks noChangeArrowheads="1"/>
          </p:cNvSpPr>
          <p:nvPr/>
        </p:nvSpPr>
        <p:spPr bwMode="auto">
          <a:xfrm>
            <a:off x="3105151" y="1268414"/>
            <a:ext cx="6569075" cy="307975"/>
          </a:xfrm>
          <a:prstGeom prst="rect">
            <a:avLst/>
          </a:prstGeom>
          <a:noFill/>
          <a:ln w="9525">
            <a:noFill/>
            <a:miter lim="800000"/>
            <a:headEnd/>
            <a:tailEnd/>
          </a:ln>
        </p:spPr>
        <p:txBody>
          <a:bodyPr>
            <a:spAutoFit/>
          </a:bodyPr>
          <a:lstStyle/>
          <a:p>
            <a:pPr algn="ctr" eaLnBrk="1" hangingPunct="1"/>
            <a:r>
              <a:rPr lang="en-US" altLang="en-US" sz="1400">
                <a:latin typeface="Arial" pitchFamily="34" charset="0"/>
              </a:rPr>
              <a:t>EPCLUSA: 12 weeks</a:t>
            </a:r>
          </a:p>
        </p:txBody>
      </p:sp>
      <p:pic>
        <p:nvPicPr>
          <p:cNvPr id="41" name="Picture 2" descr="https://openclipart.org/image/800px/svg_to_png/59161/home.png">
            <a:hlinkClick r:id="rId6" action="ppaction://hlinksldjump"/>
          </p:cNvPr>
          <p:cNvPicPr>
            <a:picLocks noChangeAspect="1" noChangeArrowheads="1"/>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079025" y="190203"/>
            <a:ext cx="255600" cy="191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11666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88640"/>
            <a:ext cx="8507288" cy="1228998"/>
          </a:xfrm>
        </p:spPr>
        <p:txBody>
          <a:bodyPr>
            <a:normAutofit fontScale="90000"/>
          </a:bodyPr>
          <a:lstStyle/>
          <a:p>
            <a:r>
              <a:rPr lang="en-GB" sz="2400" b="1" dirty="0">
                <a:solidFill>
                  <a:srgbClr val="555D6A"/>
                </a:solidFill>
                <a:latin typeface="Arial" panose="020B0604020202020204" pitchFamily="34" charset="0"/>
                <a:cs typeface="Arial" panose="020B0604020202020204" pitchFamily="34" charset="0"/>
              </a:rPr>
              <a:t>Patients Listed for First Liver Transplant with a </a:t>
            </a:r>
            <a:br>
              <a:rPr lang="en-GB" sz="2400" b="1" dirty="0">
                <a:solidFill>
                  <a:srgbClr val="555D6A"/>
                </a:solidFill>
                <a:latin typeface="Arial" panose="020B0604020202020204" pitchFamily="34" charset="0"/>
                <a:cs typeface="Arial" panose="020B0604020202020204" pitchFamily="34" charset="0"/>
              </a:rPr>
            </a:br>
            <a:r>
              <a:rPr lang="en-GB" sz="2400" b="1" dirty="0">
                <a:solidFill>
                  <a:srgbClr val="555D6A"/>
                </a:solidFill>
                <a:latin typeface="Arial" panose="020B0604020202020204" pitchFamily="34" charset="0"/>
                <a:cs typeface="Arial" panose="020B0604020202020204" pitchFamily="34" charset="0"/>
              </a:rPr>
              <a:t>Primary, Secondary and Tertiary Diagnosis of HCV 2008-2016</a:t>
            </a:r>
            <a:br>
              <a:rPr lang="en-GB" sz="2400" b="1" dirty="0">
                <a:solidFill>
                  <a:srgbClr val="555D6A"/>
                </a:solidFill>
                <a:latin typeface="Arial" panose="020B0604020202020204" pitchFamily="34" charset="0"/>
                <a:cs typeface="Arial" panose="020B0604020202020204" pitchFamily="34" charset="0"/>
              </a:rPr>
            </a:br>
            <a:r>
              <a:rPr lang="en-GB" sz="2400" b="1" dirty="0">
                <a:solidFill>
                  <a:srgbClr val="555D6A"/>
                </a:solidFill>
                <a:latin typeface="Arial" panose="020B0604020202020204" pitchFamily="34" charset="0"/>
                <a:cs typeface="Arial" panose="020B0604020202020204" pitchFamily="34" charset="0"/>
              </a:rPr>
              <a:t>(UK Transplant Data)</a:t>
            </a:r>
            <a:endParaRPr lang="en-GB" sz="2400" dirty="0"/>
          </a:p>
        </p:txBody>
      </p:sp>
      <p:graphicFrame>
        <p:nvGraphicFramePr>
          <p:cNvPr id="4" name="Content Placeholder 3"/>
          <p:cNvGraphicFramePr>
            <a:graphicFrameLocks noGrp="1"/>
          </p:cNvGraphicFramePr>
          <p:nvPr>
            <p:ph idx="1"/>
          </p:nvPr>
        </p:nvGraphicFramePr>
        <p:xfrm>
          <a:off x="1981200" y="1600201"/>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279133" y="2618072"/>
            <a:ext cx="1597793" cy="1569660"/>
          </a:xfrm>
          <a:prstGeom prst="rect">
            <a:avLst/>
          </a:prstGeom>
          <a:noFill/>
        </p:spPr>
        <p:txBody>
          <a:bodyPr wrap="square" rtlCol="0">
            <a:spAutoFit/>
          </a:bodyPr>
          <a:lstStyle/>
          <a:p>
            <a:r>
              <a:rPr lang="en-GB" sz="3200" u="sng" dirty="0" smtClean="0">
                <a:solidFill>
                  <a:srgbClr val="7030A0"/>
                </a:solidFill>
              </a:rPr>
              <a:t>Good for society</a:t>
            </a:r>
            <a:endParaRPr lang="en-GB" sz="3200" u="sng" dirty="0">
              <a:solidFill>
                <a:srgbClr val="7030A0"/>
              </a:solidFill>
            </a:endParaRPr>
          </a:p>
        </p:txBody>
      </p:sp>
    </p:spTree>
    <p:extLst>
      <p:ext uri="{BB962C8B-B14F-4D97-AF65-F5344CB8AC3E}">
        <p14:creationId xmlns:p14="http://schemas.microsoft.com/office/powerpoint/2010/main" val="511472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
            </a:r>
            <a:br>
              <a:rPr lang="en-GB" dirty="0"/>
            </a:br>
            <a:r>
              <a:rPr lang="en-GB" dirty="0" smtClean="0"/>
              <a:t>Death Certificates with HCV</a:t>
            </a:r>
            <a:r>
              <a:rPr lang="en-GB" dirty="0"/>
              <a:t/>
            </a:r>
            <a:br>
              <a:rPr lang="en-GB" dirty="0"/>
            </a:br>
            <a:endParaRPr lang="en-GB" dirty="0"/>
          </a:p>
        </p:txBody>
      </p:sp>
      <p:pic>
        <p:nvPicPr>
          <p:cNvPr id="7" name="Content Placeholder 6"/>
          <p:cNvPicPr>
            <a:picLocks noGrp="1"/>
          </p:cNvPicPr>
          <p:nvPr>
            <p:ph idx="1"/>
          </p:nvPr>
        </p:nvPicPr>
        <p:blipFill>
          <a:blip r:embed="rId2" cstate="print"/>
          <a:stretch>
            <a:fillRect/>
          </a:stretch>
        </p:blipFill>
        <p:spPr>
          <a:xfrm>
            <a:off x="1847529" y="1524000"/>
            <a:ext cx="8496944" cy="5073352"/>
          </a:xfrm>
          <a:prstGeom prst="rect">
            <a:avLst/>
          </a:prstGeom>
        </p:spPr>
      </p:pic>
      <p:pic>
        <p:nvPicPr>
          <p:cNvPr id="4" name="Picture 3" descr="C:\Users\Br123428\AppData\Local\Microsoft\Windows\INetCache\Content.MSO\1BA3A6BD.tmp"/>
          <p:cNvPicPr/>
          <p:nvPr/>
        </p:nvPicPr>
        <p:blipFill>
          <a:blip r:embed="rId3">
            <a:extLst>
              <a:ext uri="{28A0092B-C50C-407E-A947-70E740481C1C}">
                <a14:useLocalDpi xmlns:a14="http://schemas.microsoft.com/office/drawing/2010/main" val="0"/>
              </a:ext>
            </a:extLst>
          </a:blip>
          <a:srcRect/>
          <a:stretch>
            <a:fillRect/>
          </a:stretch>
        </p:blipFill>
        <p:spPr bwMode="auto">
          <a:xfrm>
            <a:off x="10198100" y="0"/>
            <a:ext cx="1993900" cy="2112210"/>
          </a:xfrm>
          <a:prstGeom prst="rect">
            <a:avLst/>
          </a:prstGeom>
          <a:noFill/>
          <a:ln>
            <a:noFill/>
          </a:ln>
        </p:spPr>
      </p:pic>
    </p:spTree>
    <p:extLst>
      <p:ext uri="{BB962C8B-B14F-4D97-AF65-F5344CB8AC3E}">
        <p14:creationId xmlns:p14="http://schemas.microsoft.com/office/powerpoint/2010/main" val="38062980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D053D06D3EEF498E1D6603D9F64235" ma:contentTypeVersion="12" ma:contentTypeDescription="Create a new document." ma:contentTypeScope="" ma:versionID="1185b179730c286e9ca5e8cec26448c7">
  <xsd:schema xmlns:xsd="http://www.w3.org/2001/XMLSchema" xmlns:xs="http://www.w3.org/2001/XMLSchema" xmlns:p="http://schemas.microsoft.com/office/2006/metadata/properties" xmlns:ns2="d533af8e-90fc-435e-9c6f-bd5f3a7a0686" xmlns:ns3="343c576e-92ca-4e81-9a49-c8620aa7a76a" targetNamespace="http://schemas.microsoft.com/office/2006/metadata/properties" ma:root="true" ma:fieldsID="2523b99b27542f063c31445013867cd2" ns2:_="" ns3:_="">
    <xsd:import namespace="d533af8e-90fc-435e-9c6f-bd5f3a7a0686"/>
    <xsd:import namespace="343c576e-92ca-4e81-9a49-c8620aa7a76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33af8e-90fc-435e-9c6f-bd5f3a7a06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43c576e-92ca-4e81-9a49-c8620aa7a76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11a023f4-1925-4445-8afb-3af4fddacb3f}" ma:internalName="TaxCatchAll" ma:showField="CatchAllData" ma:web="343c576e-92ca-4e81-9a49-c8620aa7a7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533af8e-90fc-435e-9c6f-bd5f3a7a0686">
      <Terms xmlns="http://schemas.microsoft.com/office/infopath/2007/PartnerControls"/>
    </lcf76f155ced4ddcb4097134ff3c332f>
    <TaxCatchAll xmlns="343c576e-92ca-4e81-9a49-c8620aa7a76a" xsi:nil="true"/>
  </documentManagement>
</p:properties>
</file>

<file path=customXml/itemProps1.xml><?xml version="1.0" encoding="utf-8"?>
<ds:datastoreItem xmlns:ds="http://schemas.openxmlformats.org/officeDocument/2006/customXml" ds:itemID="{3DC732A6-4892-4682-85F6-4A41073AE3D6}"/>
</file>

<file path=customXml/itemProps2.xml><?xml version="1.0" encoding="utf-8"?>
<ds:datastoreItem xmlns:ds="http://schemas.openxmlformats.org/officeDocument/2006/customXml" ds:itemID="{78109195-4042-4FD3-B6CA-D13DFF9DA7EE}">
  <ds:schemaRefs>
    <ds:schemaRef ds:uri="http://schemas.microsoft.com/sharepoint/v3/contenttype/forms"/>
  </ds:schemaRefs>
</ds:datastoreItem>
</file>

<file path=customXml/itemProps3.xml><?xml version="1.0" encoding="utf-8"?>
<ds:datastoreItem xmlns:ds="http://schemas.openxmlformats.org/officeDocument/2006/customXml" ds:itemID="{7099097B-2501-4A94-873A-272297C11488}">
  <ds:schemaRefs>
    <ds:schemaRef ds:uri="http://purl.org/dc/elements/1.1/"/>
    <ds:schemaRef ds:uri="http://schemas.microsoft.com/office/2006/metadata/properties"/>
    <ds:schemaRef ds:uri="f30bebb2-c01f-48d0-81da-dc8b123879c2"/>
    <ds:schemaRef ds:uri="b7e247b7-cca8-429f-8688-16f83c8fba5f"/>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595</TotalTime>
  <Words>1920</Words>
  <Application>Microsoft Office PowerPoint</Application>
  <PresentationFormat>Widescreen</PresentationFormat>
  <Paragraphs>282</Paragraphs>
  <Slides>35</Slides>
  <Notes>3</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41" baseType="lpstr">
      <vt:lpstr>Arial</vt:lpstr>
      <vt:lpstr>Calibri</vt:lpstr>
      <vt:lpstr>Calibri Light</vt:lpstr>
      <vt:lpstr>Trebuchet MS</vt:lpstr>
      <vt:lpstr>Office Theme</vt:lpstr>
      <vt:lpstr>Chart</vt:lpstr>
      <vt:lpstr>Hepatitis National Meeting March 2023</vt:lpstr>
      <vt:lpstr>PowerPoint Presentation</vt:lpstr>
      <vt:lpstr>Why Eliminate Hepatitis C</vt:lpstr>
      <vt:lpstr>Natural history of hepatitis C infection</vt:lpstr>
      <vt:lpstr>Benefits of treatment - Individual</vt:lpstr>
      <vt:lpstr>Treatment</vt:lpstr>
      <vt:lpstr> SVR12 by Genotype¹</vt:lpstr>
      <vt:lpstr>Patients Listed for First Liver Transplant with a  Primary, Secondary and Tertiary Diagnosis of HCV 2008-2016 (UK Transplant Data)</vt:lpstr>
      <vt:lpstr> Death Certificates with HCV </vt:lpstr>
      <vt:lpstr>PowerPoint Presentation</vt:lpstr>
      <vt:lpstr>PowerPoint Presentation</vt:lpstr>
      <vt:lpstr>PowerPoint Presentation</vt:lpstr>
      <vt:lpstr>PowerPoint Presentation</vt:lpstr>
      <vt:lpstr>Cost savings</vt:lpstr>
      <vt:lpstr>Why test for Hep C </vt:lpstr>
      <vt:lpstr>Welsh Health Circular</vt:lpstr>
      <vt:lpstr>Welsh Health Circular</vt:lpstr>
      <vt:lpstr>Welsh Health Circular</vt:lpstr>
      <vt:lpstr>Current treatment rates by Health Board</vt:lpstr>
      <vt:lpstr>PowerPoint Presentation</vt:lpstr>
      <vt:lpstr>PowerPoint Presentation</vt:lpstr>
      <vt:lpstr>Prevalence in the UK?</vt:lpstr>
      <vt:lpstr>PowerPoint Presentation</vt:lpstr>
      <vt:lpstr>PowerPoint Presentation</vt:lpstr>
      <vt:lpstr>Elimination Modelling</vt:lpstr>
      <vt:lpstr>Modelling data - 8,300 patients</vt:lpstr>
      <vt:lpstr>Incidence of chronic HCV – 8,300 cases</vt:lpstr>
      <vt:lpstr>Modelling data – 12,000 patients</vt:lpstr>
      <vt:lpstr>Incidence of chronic HCV, 12000 cases</vt:lpstr>
      <vt:lpstr>PowerPoint Presentation</vt:lpstr>
      <vt:lpstr>Elimination Oversight Group</vt:lpstr>
      <vt:lpstr> Summary </vt:lpstr>
      <vt:lpstr>Summary</vt:lpstr>
      <vt:lpstr>In partnership with</vt:lpstr>
      <vt:lpstr> The End </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Hepatitis C elimination in Wales</dc:title>
  <dc:creator>Brendan Healy (Public Health Wales - Microbiology)</dc:creator>
  <cp:lastModifiedBy>Brendan Healy (Public Health Wales - Microbiology)</cp:lastModifiedBy>
  <cp:revision>49</cp:revision>
  <dcterms:created xsi:type="dcterms:W3CDTF">2022-10-15T13:10:06Z</dcterms:created>
  <dcterms:modified xsi:type="dcterms:W3CDTF">2023-03-30T06:31:06Z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0x0101003DD053D06D3EEF498E1D6603D9F64235</vt:lpwstr>
  </property>
</Properties>
</file>