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73" r:id="rId1"/>
  </p:sldMasterIdLst>
  <p:notesMasterIdLst>
    <p:notesMasterId r:id="rId27"/>
  </p:notesMasterIdLst>
  <p:handoutMasterIdLst>
    <p:handoutMasterId r:id="rId28"/>
  </p:handoutMasterIdLst>
  <p:sldIdLst>
    <p:sldId id="371" r:id="rId2"/>
    <p:sldId id="306" r:id="rId3"/>
    <p:sldId id="309" r:id="rId4"/>
    <p:sldId id="549" r:id="rId5"/>
    <p:sldId id="568" r:id="rId6"/>
    <p:sldId id="571" r:id="rId7"/>
    <p:sldId id="569" r:id="rId8"/>
    <p:sldId id="550" r:id="rId9"/>
    <p:sldId id="570" r:id="rId10"/>
    <p:sldId id="573" r:id="rId11"/>
    <p:sldId id="554" r:id="rId12"/>
    <p:sldId id="572" r:id="rId13"/>
    <p:sldId id="563" r:id="rId14"/>
    <p:sldId id="565" r:id="rId15"/>
    <p:sldId id="548" r:id="rId16"/>
    <p:sldId id="307" r:id="rId17"/>
    <p:sldId id="308" r:id="rId18"/>
    <p:sldId id="552" r:id="rId19"/>
    <p:sldId id="566" r:id="rId20"/>
    <p:sldId id="567" r:id="rId21"/>
    <p:sldId id="561" r:id="rId22"/>
    <p:sldId id="559" r:id="rId23"/>
    <p:sldId id="547" r:id="rId24"/>
    <p:sldId id="544" r:id="rId25"/>
    <p:sldId id="425" r:id="rId26"/>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17FA74-DC01-4B2A-BCE2-6536B8EA6C4A}" v="11" dt="2023-03-29T15:02:19.4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0" autoAdjust="0"/>
    <p:restoredTop sz="85465" autoAdjust="0"/>
  </p:normalViewPr>
  <p:slideViewPr>
    <p:cSldViewPr>
      <p:cViewPr varScale="1">
        <p:scale>
          <a:sx n="57" d="100"/>
          <a:sy n="57" d="100"/>
        </p:scale>
        <p:origin x="940" y="36"/>
      </p:cViewPr>
      <p:guideLst>
        <p:guide orient="horz" pos="2160"/>
        <p:guide pos="2880"/>
      </p:guideLst>
    </p:cSldViewPr>
  </p:slideViewPr>
  <p:outlineViewPr>
    <p:cViewPr>
      <p:scale>
        <a:sx n="33" d="100"/>
        <a:sy n="33" d="100"/>
      </p:scale>
      <p:origin x="58" y="0"/>
    </p:cViewPr>
  </p:outlineViewPr>
  <p:notesTextViewPr>
    <p:cViewPr>
      <p:scale>
        <a:sx n="100" d="100"/>
        <a:sy n="100" d="100"/>
      </p:scale>
      <p:origin x="0" y="0"/>
    </p:cViewPr>
  </p:notesTextViewPr>
  <p:sorterViewPr>
    <p:cViewPr>
      <p:scale>
        <a:sx n="125" d="100"/>
        <a:sy n="125" d="100"/>
      </p:scale>
      <p:origin x="0" y="-30048"/>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2.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https://nhswales365-my.sharepoint.com/personal/daniel_thomas_wales_nhs_uk/Documents/Documents/For%20HCV%20conferenc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spPr>
            <a:ln w="28575" cap="rnd">
              <a:solidFill>
                <a:srgbClr val="002060"/>
              </a:solidFill>
              <a:round/>
            </a:ln>
            <a:effectLst/>
          </c:spPr>
          <c:marker>
            <c:symbol val="circle"/>
            <c:size val="5"/>
            <c:spPr>
              <a:solidFill>
                <a:srgbClr val="002060"/>
              </a:solidFill>
              <a:ln w="9525">
                <a:solidFill>
                  <a:srgbClr val="002060"/>
                </a:solidFill>
              </a:ln>
              <a:effectLst/>
            </c:spPr>
          </c:marker>
          <c:cat>
            <c:numRef>
              <c:f>Sheet1!$C$2:$C$8</c:f>
              <c:numCache>
                <c:formatCode>General</c:formatCode>
                <c:ptCount val="7"/>
                <c:pt idx="0">
                  <c:v>2016</c:v>
                </c:pt>
                <c:pt idx="1">
                  <c:v>2017</c:v>
                </c:pt>
                <c:pt idx="2">
                  <c:v>2018</c:v>
                </c:pt>
                <c:pt idx="3">
                  <c:v>2019</c:v>
                </c:pt>
                <c:pt idx="4">
                  <c:v>2020</c:v>
                </c:pt>
                <c:pt idx="5">
                  <c:v>2021</c:v>
                </c:pt>
                <c:pt idx="6">
                  <c:v>2022</c:v>
                </c:pt>
              </c:numCache>
            </c:numRef>
          </c:cat>
          <c:val>
            <c:numRef>
              <c:f>Sheet1!$D$2:$D$8</c:f>
              <c:numCache>
                <c:formatCode>General</c:formatCode>
                <c:ptCount val="7"/>
                <c:pt idx="1">
                  <c:v>46</c:v>
                </c:pt>
                <c:pt idx="2">
                  <c:v>37</c:v>
                </c:pt>
                <c:pt idx="3">
                  <c:v>36</c:v>
                </c:pt>
                <c:pt idx="4">
                  <c:v>17</c:v>
                </c:pt>
                <c:pt idx="5">
                  <c:v>20</c:v>
                </c:pt>
              </c:numCache>
            </c:numRef>
          </c:val>
          <c:smooth val="0"/>
          <c:extLst>
            <c:ext xmlns:c16="http://schemas.microsoft.com/office/drawing/2014/chart" uri="{C3380CC4-5D6E-409C-BE32-E72D297353CC}">
              <c16:uniqueId val="{00000000-B996-4287-BF9B-B7475B6133E3}"/>
            </c:ext>
          </c:extLst>
        </c:ser>
        <c:dLbls>
          <c:showLegendKey val="0"/>
          <c:showVal val="0"/>
          <c:showCatName val="0"/>
          <c:showSerName val="0"/>
          <c:showPercent val="0"/>
          <c:showBubbleSize val="0"/>
        </c:dLbls>
        <c:marker val="1"/>
        <c:smooth val="0"/>
        <c:axId val="470229583"/>
        <c:axId val="470225007"/>
        <c:extLst>
          <c:ext xmlns:c15="http://schemas.microsoft.com/office/drawing/2012/chart" uri="{02D57815-91ED-43cb-92C2-25804820EDAC}">
            <c15:filteredLineSeries>
              <c15:ser>
                <c:idx val="0"/>
                <c:order val="0"/>
                <c:spPr>
                  <a:ln w="28575" cap="rnd">
                    <a:solidFill>
                      <a:schemeClr val="accent1"/>
                    </a:solidFill>
                    <a:round/>
                  </a:ln>
                  <a:effectLst/>
                </c:spPr>
                <c:marker>
                  <c:symbol val="none"/>
                </c:marker>
                <c:cat>
                  <c:numRef>
                    <c:extLst>
                      <c:ext uri="{02D57815-91ED-43cb-92C2-25804820EDAC}">
                        <c15:formulaRef>
                          <c15:sqref>Sheet1!$C$2:$C$8</c15:sqref>
                        </c15:formulaRef>
                      </c:ext>
                    </c:extLst>
                    <c:numCache>
                      <c:formatCode>General</c:formatCode>
                      <c:ptCount val="7"/>
                      <c:pt idx="0">
                        <c:v>2016</c:v>
                      </c:pt>
                      <c:pt idx="1">
                        <c:v>2017</c:v>
                      </c:pt>
                      <c:pt idx="2">
                        <c:v>2018</c:v>
                      </c:pt>
                      <c:pt idx="3">
                        <c:v>2019</c:v>
                      </c:pt>
                      <c:pt idx="4">
                        <c:v>2020</c:v>
                      </c:pt>
                      <c:pt idx="5">
                        <c:v>2021</c:v>
                      </c:pt>
                      <c:pt idx="6">
                        <c:v>2022</c:v>
                      </c:pt>
                    </c:numCache>
                  </c:numRef>
                </c:cat>
                <c:val>
                  <c:numRef>
                    <c:extLst>
                      <c:ext uri="{02D57815-91ED-43cb-92C2-25804820EDAC}">
                        <c15:formulaRef>
                          <c15:sqref>Sheet1!$C$2:$C$8</c15:sqref>
                        </c15:formulaRef>
                      </c:ext>
                    </c:extLst>
                    <c:numCache>
                      <c:formatCode>General</c:formatCode>
                      <c:ptCount val="7"/>
                      <c:pt idx="0">
                        <c:v>2016</c:v>
                      </c:pt>
                      <c:pt idx="1">
                        <c:v>2017</c:v>
                      </c:pt>
                      <c:pt idx="2">
                        <c:v>2018</c:v>
                      </c:pt>
                      <c:pt idx="3">
                        <c:v>2019</c:v>
                      </c:pt>
                      <c:pt idx="4">
                        <c:v>2020</c:v>
                      </c:pt>
                      <c:pt idx="5">
                        <c:v>2021</c:v>
                      </c:pt>
                      <c:pt idx="6">
                        <c:v>2022</c:v>
                      </c:pt>
                    </c:numCache>
                  </c:numRef>
                </c:val>
                <c:smooth val="0"/>
                <c:extLst>
                  <c:ext xmlns:c16="http://schemas.microsoft.com/office/drawing/2014/chart" uri="{C3380CC4-5D6E-409C-BE32-E72D297353CC}">
                    <c16:uniqueId val="{00000001-B996-4287-BF9B-B7475B6133E3}"/>
                  </c:ext>
                </c:extLst>
              </c15:ser>
            </c15:filteredLineSeries>
          </c:ext>
        </c:extLst>
      </c:lineChart>
      <c:catAx>
        <c:axId val="470229583"/>
        <c:scaling>
          <c:orientation val="minMax"/>
        </c:scaling>
        <c:delete val="0"/>
        <c:axPos val="b"/>
        <c:numFmt formatCode="General" sourceLinked="1"/>
        <c:majorTickMark val="out"/>
        <c:minorTickMark val="none"/>
        <c:tickLblPos val="nextTo"/>
        <c:spPr>
          <a:noFill/>
          <a:ln w="9525" cap="flat" cmpd="sng" algn="ctr">
            <a:solidFill>
              <a:srgbClr val="002060"/>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70225007"/>
        <c:crosses val="autoZero"/>
        <c:auto val="1"/>
        <c:lblAlgn val="ctr"/>
        <c:lblOffset val="100"/>
        <c:noMultiLvlLbl val="0"/>
      </c:catAx>
      <c:valAx>
        <c:axId val="470225007"/>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rgbClr val="002060"/>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7022958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2946400" cy="496967"/>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defRPr sz="1200"/>
            </a:lvl1pPr>
          </a:lstStyle>
          <a:p>
            <a:pPr>
              <a:defRPr/>
            </a:pPr>
            <a:endParaRPr lang="en-GB"/>
          </a:p>
        </p:txBody>
      </p:sp>
      <p:sp>
        <p:nvSpPr>
          <p:cNvPr id="73731" name="Rectangle 3"/>
          <p:cNvSpPr>
            <a:spLocks noGrp="1" noChangeArrowheads="1"/>
          </p:cNvSpPr>
          <p:nvPr>
            <p:ph type="dt" sz="quarter" idx="1"/>
          </p:nvPr>
        </p:nvSpPr>
        <p:spPr bwMode="auto">
          <a:xfrm>
            <a:off x="3849688" y="0"/>
            <a:ext cx="2946400" cy="496967"/>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lgn="r">
              <a:defRPr sz="1200"/>
            </a:lvl1pPr>
          </a:lstStyle>
          <a:p>
            <a:pPr>
              <a:defRPr/>
            </a:pPr>
            <a:endParaRPr lang="en-GB"/>
          </a:p>
        </p:txBody>
      </p:sp>
      <p:sp>
        <p:nvSpPr>
          <p:cNvPr id="73732" name="Rectangle 4"/>
          <p:cNvSpPr>
            <a:spLocks noGrp="1" noChangeArrowheads="1"/>
          </p:cNvSpPr>
          <p:nvPr>
            <p:ph type="ftr" sz="quarter" idx="2"/>
          </p:nvPr>
        </p:nvSpPr>
        <p:spPr bwMode="auto">
          <a:xfrm>
            <a:off x="0" y="9429671"/>
            <a:ext cx="2946400" cy="496966"/>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defRPr sz="1200"/>
            </a:lvl1pPr>
          </a:lstStyle>
          <a:p>
            <a:pPr>
              <a:defRPr/>
            </a:pPr>
            <a:endParaRPr lang="en-GB"/>
          </a:p>
        </p:txBody>
      </p:sp>
      <p:sp>
        <p:nvSpPr>
          <p:cNvPr id="73733" name="Rectangle 5"/>
          <p:cNvSpPr>
            <a:spLocks noGrp="1" noChangeArrowheads="1"/>
          </p:cNvSpPr>
          <p:nvPr>
            <p:ph type="sldNum" sz="quarter" idx="3"/>
          </p:nvPr>
        </p:nvSpPr>
        <p:spPr bwMode="auto">
          <a:xfrm>
            <a:off x="3849688" y="9429671"/>
            <a:ext cx="2946400" cy="496966"/>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lgn="r">
              <a:defRPr sz="1200"/>
            </a:lvl1pPr>
          </a:lstStyle>
          <a:p>
            <a:pPr>
              <a:defRPr/>
            </a:pPr>
            <a:fld id="{F25577C4-62F4-4BDC-9AAE-66FE67B61E63}" type="slidenum">
              <a:rPr lang="en-GB"/>
              <a:pPr>
                <a:defRPr/>
              </a:pPr>
              <a:t>‹#›</a:t>
            </a:fld>
            <a:endParaRPr lang="en-GB"/>
          </a:p>
        </p:txBody>
      </p:sp>
    </p:spTree>
    <p:extLst>
      <p:ext uri="{BB962C8B-B14F-4D97-AF65-F5344CB8AC3E}">
        <p14:creationId xmlns:p14="http://schemas.microsoft.com/office/powerpoint/2010/main" val="1258739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46400" cy="496967"/>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defRPr sz="1200"/>
            </a:lvl1pPr>
          </a:lstStyle>
          <a:p>
            <a:pPr>
              <a:defRPr/>
            </a:pPr>
            <a:endParaRPr lang="en-GB"/>
          </a:p>
        </p:txBody>
      </p:sp>
      <p:sp>
        <p:nvSpPr>
          <p:cNvPr id="44035" name="Rectangle 3"/>
          <p:cNvSpPr>
            <a:spLocks noGrp="1" noChangeArrowheads="1"/>
          </p:cNvSpPr>
          <p:nvPr>
            <p:ph type="dt" idx="1"/>
          </p:nvPr>
        </p:nvSpPr>
        <p:spPr bwMode="auto">
          <a:xfrm>
            <a:off x="3849688" y="0"/>
            <a:ext cx="2946400" cy="496967"/>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lgn="r">
              <a:defRPr sz="1200"/>
            </a:lvl1pPr>
          </a:lstStyle>
          <a:p>
            <a:pPr>
              <a:defRPr/>
            </a:pPr>
            <a:endParaRPr lang="en-GB"/>
          </a:p>
        </p:txBody>
      </p:sp>
      <p:sp>
        <p:nvSpPr>
          <p:cNvPr id="8196" name="Rectangle 4"/>
          <p:cNvSpPr>
            <a:spLocks noGrp="1" noRot="1" noChangeAspect="1" noChangeArrowheads="1" noTextEdit="1"/>
          </p:cNvSpPr>
          <p:nvPr>
            <p:ph type="sldImg" idx="2"/>
          </p:nvPr>
        </p:nvSpPr>
        <p:spPr bwMode="auto">
          <a:xfrm>
            <a:off x="201613" y="350838"/>
            <a:ext cx="2951162"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4037" name="Rectangle 5"/>
          <p:cNvSpPr>
            <a:spLocks noGrp="1" noChangeArrowheads="1"/>
          </p:cNvSpPr>
          <p:nvPr>
            <p:ph type="body" sz="quarter" idx="3"/>
          </p:nvPr>
        </p:nvSpPr>
        <p:spPr bwMode="auto">
          <a:xfrm>
            <a:off x="330201" y="2697595"/>
            <a:ext cx="6208713" cy="6485974"/>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4038" name="Rectangle 6"/>
          <p:cNvSpPr>
            <a:spLocks noGrp="1" noChangeArrowheads="1"/>
          </p:cNvSpPr>
          <p:nvPr>
            <p:ph type="ftr" sz="quarter" idx="4"/>
          </p:nvPr>
        </p:nvSpPr>
        <p:spPr bwMode="auto">
          <a:xfrm>
            <a:off x="0" y="9429671"/>
            <a:ext cx="2946400" cy="496966"/>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defRPr sz="1200"/>
            </a:lvl1pPr>
          </a:lstStyle>
          <a:p>
            <a:pPr>
              <a:defRPr/>
            </a:pPr>
            <a:endParaRPr lang="en-GB"/>
          </a:p>
        </p:txBody>
      </p:sp>
      <p:sp>
        <p:nvSpPr>
          <p:cNvPr id="44039" name="Rectangle 7"/>
          <p:cNvSpPr>
            <a:spLocks noGrp="1" noChangeArrowheads="1"/>
          </p:cNvSpPr>
          <p:nvPr>
            <p:ph type="sldNum" sz="quarter" idx="5"/>
          </p:nvPr>
        </p:nvSpPr>
        <p:spPr bwMode="auto">
          <a:xfrm>
            <a:off x="3849688" y="9429671"/>
            <a:ext cx="2946400" cy="496966"/>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lgn="r">
              <a:defRPr sz="1200"/>
            </a:lvl1pPr>
          </a:lstStyle>
          <a:p>
            <a:pPr>
              <a:defRPr/>
            </a:pPr>
            <a:fld id="{00580AA9-D198-4C6C-AEC2-DAF2172A176A}" type="slidenum">
              <a:rPr lang="en-GB"/>
              <a:pPr>
                <a:defRPr/>
              </a:pPr>
              <a:t>‹#›</a:t>
            </a:fld>
            <a:endParaRPr lang="en-GB"/>
          </a:p>
        </p:txBody>
      </p:sp>
    </p:spTree>
    <p:extLst>
      <p:ext uri="{BB962C8B-B14F-4D97-AF65-F5344CB8AC3E}">
        <p14:creationId xmlns:p14="http://schemas.microsoft.com/office/powerpoint/2010/main" val="9110036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1</a:t>
            </a:fld>
            <a:endParaRPr lang="en-GB"/>
          </a:p>
        </p:txBody>
      </p:sp>
    </p:spTree>
    <p:extLst>
      <p:ext uri="{BB962C8B-B14F-4D97-AF65-F5344CB8AC3E}">
        <p14:creationId xmlns:p14="http://schemas.microsoft.com/office/powerpoint/2010/main" val="3303682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25</a:t>
            </a:fld>
            <a:endParaRPr lang="en-GB"/>
          </a:p>
        </p:txBody>
      </p:sp>
    </p:spTree>
    <p:extLst>
      <p:ext uri="{BB962C8B-B14F-4D97-AF65-F5344CB8AC3E}">
        <p14:creationId xmlns:p14="http://schemas.microsoft.com/office/powerpoint/2010/main" val="304598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2</a:t>
            </a:fld>
            <a:endParaRPr lang="en-GB"/>
          </a:p>
        </p:txBody>
      </p:sp>
    </p:spTree>
    <p:extLst>
      <p:ext uri="{BB962C8B-B14F-4D97-AF65-F5344CB8AC3E}">
        <p14:creationId xmlns:p14="http://schemas.microsoft.com/office/powerpoint/2010/main" val="542731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A5A9C81-638A-4052-B051-32E2F4DAF744}" type="slidenum">
              <a:rPr lang="en-GB" smtClean="0">
                <a:latin typeface="Arial" charset="0"/>
              </a:rPr>
              <a:pPr/>
              <a:t>3</a:t>
            </a:fld>
            <a:endParaRPr lang="en-GB">
              <a:latin typeface="Arial" charset="0"/>
            </a:endParaRPr>
          </a:p>
        </p:txBody>
      </p:sp>
      <p:sp>
        <p:nvSpPr>
          <p:cNvPr id="50179" name="Rectangle 2"/>
          <p:cNvSpPr>
            <a:spLocks noGrp="1" noRot="1" noChangeAspect="1" noChangeArrowheads="1" noTextEdit="1"/>
          </p:cNvSpPr>
          <p:nvPr>
            <p:ph type="sldImg"/>
          </p:nvPr>
        </p:nvSpPr>
        <p:spPr>
          <a:xfrm>
            <a:off x="915988" y="744538"/>
            <a:ext cx="4964112" cy="3722687"/>
          </a:xfrm>
          <a:ln/>
        </p:spPr>
      </p:sp>
      <p:sp>
        <p:nvSpPr>
          <p:cNvPr id="50180" name="Rectangle 3"/>
          <p:cNvSpPr>
            <a:spLocks noGrp="1" noChangeArrowheads="1"/>
          </p:cNvSpPr>
          <p:nvPr>
            <p:ph type="body" idx="1"/>
          </p:nvPr>
        </p:nvSpPr>
        <p:spPr>
          <a:noFill/>
          <a:ln/>
        </p:spPr>
        <p:txBody>
          <a:bodyPr/>
          <a:lstStyle/>
          <a:p>
            <a:pPr eaLnBrk="1" hangingPunct="1"/>
            <a:endParaRPr lang="en-US" dirty="0">
              <a:latin typeface="Arial" charset="0"/>
            </a:endParaRPr>
          </a:p>
        </p:txBody>
      </p:sp>
    </p:spTree>
    <p:extLst>
      <p:ext uri="{BB962C8B-B14F-4D97-AF65-F5344CB8AC3E}">
        <p14:creationId xmlns:p14="http://schemas.microsoft.com/office/powerpoint/2010/main" val="4125614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4</a:t>
            </a:fld>
            <a:endParaRPr lang="en-GB"/>
          </a:p>
        </p:txBody>
      </p:sp>
    </p:spTree>
    <p:extLst>
      <p:ext uri="{BB962C8B-B14F-4D97-AF65-F5344CB8AC3E}">
        <p14:creationId xmlns:p14="http://schemas.microsoft.com/office/powerpoint/2010/main" val="1642621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5</a:t>
            </a:fld>
            <a:endParaRPr lang="en-GB"/>
          </a:p>
        </p:txBody>
      </p:sp>
    </p:spTree>
    <p:extLst>
      <p:ext uri="{BB962C8B-B14F-4D97-AF65-F5344CB8AC3E}">
        <p14:creationId xmlns:p14="http://schemas.microsoft.com/office/powerpoint/2010/main" val="4230945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00580AA9-D198-4C6C-AEC2-DAF2172A176A}" type="slidenum">
              <a:rPr lang="en-GB" smtClean="0"/>
              <a:pPr>
                <a:defRPr/>
              </a:pPr>
              <a:t>8</a:t>
            </a:fld>
            <a:endParaRPr lang="en-GB"/>
          </a:p>
        </p:txBody>
      </p:sp>
    </p:spTree>
    <p:extLst>
      <p:ext uri="{BB962C8B-B14F-4D97-AF65-F5344CB8AC3E}">
        <p14:creationId xmlns:p14="http://schemas.microsoft.com/office/powerpoint/2010/main" val="3489660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1EAFFC-65ED-43D4-A7DB-F5108F925495}" type="slidenum">
              <a:rPr lang="en-GB" smtClean="0"/>
              <a:pPr/>
              <a:t>16</a:t>
            </a:fld>
            <a:endParaRPr lang="en-GB"/>
          </a:p>
        </p:txBody>
      </p:sp>
    </p:spTree>
    <p:extLst>
      <p:ext uri="{BB962C8B-B14F-4D97-AF65-F5344CB8AC3E}">
        <p14:creationId xmlns:p14="http://schemas.microsoft.com/office/powerpoint/2010/main" val="756719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1EAFFC-65ED-43D4-A7DB-F5108F925495}" type="slidenum">
              <a:rPr lang="en-GB" smtClean="0"/>
              <a:pPr/>
              <a:t>17</a:t>
            </a:fld>
            <a:endParaRPr lang="en-GB"/>
          </a:p>
        </p:txBody>
      </p:sp>
    </p:spTree>
    <p:extLst>
      <p:ext uri="{BB962C8B-B14F-4D97-AF65-F5344CB8AC3E}">
        <p14:creationId xmlns:p14="http://schemas.microsoft.com/office/powerpoint/2010/main" val="621798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0580AA9-D198-4C6C-AEC2-DAF2172A176A}" type="slidenum">
              <a:rPr lang="en-GB" smtClean="0"/>
              <a:pPr>
                <a:defRPr/>
              </a:pPr>
              <a:t>21</a:t>
            </a:fld>
            <a:endParaRPr lang="en-GB"/>
          </a:p>
        </p:txBody>
      </p:sp>
    </p:spTree>
    <p:extLst>
      <p:ext uri="{BB962C8B-B14F-4D97-AF65-F5344CB8AC3E}">
        <p14:creationId xmlns:p14="http://schemas.microsoft.com/office/powerpoint/2010/main" val="1524563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1_Title Slide">
    <p:spTree>
      <p:nvGrpSpPr>
        <p:cNvPr id="1" name=""/>
        <p:cNvGrpSpPr/>
        <p:nvPr/>
      </p:nvGrpSpPr>
      <p:grpSpPr>
        <a:xfrm>
          <a:off x="0" y="0"/>
          <a:ext cx="0" cy="0"/>
          <a:chOff x="0" y="0"/>
          <a:chExt cx="0" cy="0"/>
        </a:xfrm>
      </p:grpSpPr>
      <p:sp>
        <p:nvSpPr>
          <p:cNvPr id="5" name="AutoShape 3"/>
          <p:cNvSpPr>
            <a:spLocks noChangeArrowheads="1"/>
          </p:cNvSpPr>
          <p:nvPr/>
        </p:nvSpPr>
        <p:spPr bwMode="white">
          <a:xfrm>
            <a:off x="327025" y="488950"/>
            <a:ext cx="8435975" cy="5316538"/>
          </a:xfrm>
          <a:prstGeom prst="roundRect">
            <a:avLst>
              <a:gd name="adj" fmla="val 7310"/>
            </a:avLst>
          </a:prstGeom>
          <a:solidFill>
            <a:schemeClr val="bg1"/>
          </a:solidFill>
          <a:ln w="9525">
            <a:noFill/>
            <a:round/>
            <a:headEnd/>
            <a:tailEnd/>
          </a:ln>
        </p:spPr>
        <p:txBody>
          <a:bodyPr wrap="none" anchor="ctr"/>
          <a:lstStyle/>
          <a:p>
            <a:pPr algn="ctr">
              <a:defRPr/>
            </a:pPr>
            <a:endParaRPr lang="en-US" sz="2400">
              <a:latin typeface="Times New Roman" pitchFamily="18" charset="0"/>
            </a:endParaRPr>
          </a:p>
        </p:txBody>
      </p:sp>
    </p:spTree>
    <p:extLst>
      <p:ext uri="{BB962C8B-B14F-4D97-AF65-F5344CB8AC3E}">
        <p14:creationId xmlns:p14="http://schemas.microsoft.com/office/powerpoint/2010/main" val="1044144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2056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66413AFD-AB2B-4C0E-A689-F7A232B926B2}" type="slidenum">
              <a:rPr lang="en-GB" smtClean="0"/>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66413AFD-AB2B-4C0E-A689-F7A232B926B2}" type="slidenum">
              <a:rPr lang="en-GB" smtClean="0"/>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66413AFD-AB2B-4C0E-A689-F7A232B926B2}" type="slidenum">
              <a:rPr lang="en-GB" smtClean="0"/>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userDrawn="1">
  <p:cSld name="2_Title Slide">
    <p:spTree>
      <p:nvGrpSpPr>
        <p:cNvPr id="1" name=""/>
        <p:cNvGrpSpPr/>
        <p:nvPr/>
      </p:nvGrpSpPr>
      <p:grpSpPr>
        <a:xfrm>
          <a:off x="0" y="0"/>
          <a:ext cx="0" cy="0"/>
          <a:chOff x="0" y="0"/>
          <a:chExt cx="0" cy="0"/>
        </a:xfrm>
      </p:grpSpPr>
      <p:sp>
        <p:nvSpPr>
          <p:cNvPr id="5" name="AutoShape 3"/>
          <p:cNvSpPr>
            <a:spLocks noChangeArrowheads="1"/>
          </p:cNvSpPr>
          <p:nvPr/>
        </p:nvSpPr>
        <p:spPr bwMode="white">
          <a:xfrm>
            <a:off x="327025" y="488950"/>
            <a:ext cx="8435975" cy="5316538"/>
          </a:xfrm>
          <a:prstGeom prst="roundRect">
            <a:avLst>
              <a:gd name="adj" fmla="val 7310"/>
            </a:avLst>
          </a:prstGeom>
          <a:solidFill>
            <a:schemeClr val="bg1"/>
          </a:solidFill>
          <a:ln w="9525">
            <a:noFill/>
            <a:round/>
            <a:headEnd/>
            <a:tailEnd/>
          </a:ln>
        </p:spPr>
        <p:txBody>
          <a:bodyPr wrap="none" anchor="ctr"/>
          <a:lstStyle/>
          <a:p>
            <a:pPr algn="ctr">
              <a:defRPr/>
            </a:pPr>
            <a:endParaRPr lang="en-US" sz="2400">
              <a:latin typeface="Times New Roman" pitchFamily="18" charset="0"/>
            </a:endParaRPr>
          </a:p>
        </p:txBody>
      </p:sp>
    </p:spTree>
    <p:extLst>
      <p:ext uri="{BB962C8B-B14F-4D97-AF65-F5344CB8AC3E}">
        <p14:creationId xmlns:p14="http://schemas.microsoft.com/office/powerpoint/2010/main" val="16133816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userDrawn="1">
  <p:cSld name="11_Title Slide">
    <p:spTree>
      <p:nvGrpSpPr>
        <p:cNvPr id="1" name=""/>
        <p:cNvGrpSpPr/>
        <p:nvPr/>
      </p:nvGrpSpPr>
      <p:grpSpPr>
        <a:xfrm>
          <a:off x="0" y="0"/>
          <a:ext cx="0" cy="0"/>
          <a:chOff x="0" y="0"/>
          <a:chExt cx="0" cy="0"/>
        </a:xfrm>
      </p:grpSpPr>
      <p:sp>
        <p:nvSpPr>
          <p:cNvPr id="5" name="AutoShape 3"/>
          <p:cNvSpPr>
            <a:spLocks noChangeArrowheads="1"/>
          </p:cNvSpPr>
          <p:nvPr/>
        </p:nvSpPr>
        <p:spPr bwMode="white">
          <a:xfrm>
            <a:off x="327025" y="488950"/>
            <a:ext cx="8435975" cy="5316538"/>
          </a:xfrm>
          <a:prstGeom prst="roundRect">
            <a:avLst>
              <a:gd name="adj" fmla="val 7310"/>
            </a:avLst>
          </a:prstGeom>
          <a:solidFill>
            <a:schemeClr val="bg1"/>
          </a:solidFill>
          <a:ln w="9525">
            <a:noFill/>
            <a:round/>
            <a:headEnd/>
            <a:tailEnd/>
          </a:ln>
        </p:spPr>
        <p:txBody>
          <a:bodyPr wrap="none" anchor="ctr"/>
          <a:lstStyle/>
          <a:p>
            <a:pPr algn="ctr">
              <a:defRPr/>
            </a:pPr>
            <a:endParaRPr lang="en-US" sz="2400">
              <a:latin typeface="Times New Roman" pitchFamily="18" charset="0"/>
            </a:endParaRPr>
          </a:p>
        </p:txBody>
      </p:sp>
    </p:spTree>
    <p:extLst>
      <p:ext uri="{BB962C8B-B14F-4D97-AF65-F5344CB8AC3E}">
        <p14:creationId xmlns:p14="http://schemas.microsoft.com/office/powerpoint/2010/main" val="2266817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C660FE-CD07-4BB3-86AB-F189B1F5F765}" type="datetimeFigureOut">
              <a:rPr lang="en-GB" smtClean="0"/>
              <a:pPr/>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C8335F-2953-4D20-8F91-D0DCA2EC91E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C660FE-CD07-4BB3-86AB-F189B1F5F765}" type="datetimeFigureOut">
              <a:rPr lang="en-GB" smtClean="0"/>
              <a:pPr/>
              <a:t>29/03/2023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C8335F-2953-4D20-8F91-D0DCA2EC91E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94" r:id="rId12"/>
    <p:sldLayoutId id="2147483761" r:id="rId13"/>
    <p:sldLayoutId id="2147483771" r:id="rId14"/>
    <p:sldLayoutId id="2147483770" r:id="rId15"/>
    <p:sldLayoutId id="2147483772" r:id="rId16"/>
    <p:sldLayoutId id="2147483792" r:id="rId17"/>
    <p:sldLayoutId id="2147483793" r:id="rId1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33731/hepatitis-c-in-the-UK-2023.pdf" TargetMode="External"/><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www.who.int/publications/i/item/9789240028395" TargetMode="External"/><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827585" y="272555"/>
            <a:ext cx="7992888" cy="2571750"/>
          </a:xfrm>
        </p:spPr>
        <p:txBody>
          <a:bodyPr>
            <a:normAutofit/>
          </a:bodyPr>
          <a:lstStyle/>
          <a:p>
            <a:pPr algn="l" eaLnBrk="1" hangingPunct="1"/>
            <a:r>
              <a:rPr lang="en-GB" sz="4000" b="1" dirty="0">
                <a:solidFill>
                  <a:schemeClr val="bg2">
                    <a:lumMod val="50000"/>
                  </a:schemeClr>
                </a:solidFill>
              </a:rPr>
              <a:t>Surveillance of hepatitis C in Wales and challenges in monitoring progress to elimination</a:t>
            </a:r>
            <a:r>
              <a:rPr lang="en-GB" sz="4000" dirty="0"/>
              <a:t> </a:t>
            </a:r>
          </a:p>
        </p:txBody>
      </p:sp>
      <p:sp>
        <p:nvSpPr>
          <p:cNvPr id="3075" name="Rectangle 3"/>
          <p:cNvSpPr>
            <a:spLocks noGrp="1" noChangeArrowheads="1"/>
          </p:cNvSpPr>
          <p:nvPr>
            <p:ph type="subTitle" idx="4294967295"/>
          </p:nvPr>
        </p:nvSpPr>
        <p:spPr>
          <a:xfrm>
            <a:off x="467544" y="3284984"/>
            <a:ext cx="8569325" cy="2841625"/>
          </a:xfrm>
        </p:spPr>
        <p:txBody>
          <a:bodyPr>
            <a:normAutofit/>
          </a:bodyPr>
          <a:lstStyle/>
          <a:p>
            <a:pPr indent="0" eaLnBrk="1" hangingPunct="1">
              <a:spcBef>
                <a:spcPts val="0"/>
              </a:spcBef>
              <a:spcAft>
                <a:spcPts val="1200"/>
              </a:spcAft>
              <a:buNone/>
            </a:pPr>
            <a:r>
              <a:rPr lang="en-GB" sz="2800" dirty="0">
                <a:latin typeface="Calibri" pitchFamily="34" charset="0"/>
              </a:rPr>
              <a:t>Daniel Thomas</a:t>
            </a:r>
          </a:p>
          <a:p>
            <a:pPr indent="0" eaLnBrk="1" hangingPunct="1">
              <a:spcBef>
                <a:spcPts val="0"/>
              </a:spcBef>
              <a:spcAft>
                <a:spcPts val="1200"/>
              </a:spcAft>
              <a:buNone/>
            </a:pPr>
            <a:r>
              <a:rPr lang="en-GB" sz="2800" dirty="0">
                <a:latin typeface="Calibri" pitchFamily="34" charset="0"/>
              </a:rPr>
              <a:t>Consultant Epidemiologist</a:t>
            </a:r>
          </a:p>
          <a:p>
            <a:pPr indent="0" eaLnBrk="1" hangingPunct="1">
              <a:spcBef>
                <a:spcPts val="0"/>
              </a:spcBef>
              <a:spcAft>
                <a:spcPts val="1200"/>
              </a:spcAft>
              <a:buNone/>
            </a:pPr>
            <a:r>
              <a:rPr lang="en-GB" sz="2800" dirty="0">
                <a:latin typeface="Calibri" pitchFamily="34" charset="0"/>
              </a:rPr>
              <a:t>Communicable Disease Surveillance Centre</a:t>
            </a:r>
          </a:p>
        </p:txBody>
      </p:sp>
      <p:pic>
        <p:nvPicPr>
          <p:cNvPr id="4" name="Picture 25" descr="Public Health Wales logo"/>
          <p:cNvPicPr>
            <a:picLocks noChangeAspect="1" noChangeArrowheads="1"/>
          </p:cNvPicPr>
          <p:nvPr/>
        </p:nvPicPr>
        <p:blipFill>
          <a:blip r:embed="rId3" cstate="print"/>
          <a:srcRect/>
          <a:stretch>
            <a:fillRect/>
          </a:stretch>
        </p:blipFill>
        <p:spPr bwMode="auto">
          <a:xfrm>
            <a:off x="4569853" y="5441949"/>
            <a:ext cx="4319588" cy="1011238"/>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5573BFCD-A2BB-B96A-F794-645B3E420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6" y="2564904"/>
            <a:ext cx="8145188" cy="2263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A96C6A2E-BDF6-5AF0-8347-0B855551222B}"/>
              </a:ext>
            </a:extLst>
          </p:cNvPr>
          <p:cNvSpPr txBox="1"/>
          <p:nvPr/>
        </p:nvSpPr>
        <p:spPr>
          <a:xfrm>
            <a:off x="492054" y="1052736"/>
            <a:ext cx="8145188" cy="830997"/>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rPr>
              <a:t>European age standardised rates of HCV new diagnoses per 100k population by Health Board</a:t>
            </a:r>
            <a:endParaRPr lang="en-GB" sz="2400" dirty="0"/>
          </a:p>
        </p:txBody>
      </p:sp>
    </p:spTree>
    <p:extLst>
      <p:ext uri="{BB962C8B-B14F-4D97-AF65-F5344CB8AC3E}">
        <p14:creationId xmlns:p14="http://schemas.microsoft.com/office/powerpoint/2010/main" val="1871900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7DA5A2-33E4-5FDA-5858-0932274DB4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619190"/>
            <a:ext cx="6447446" cy="36196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A5387AC-928D-9D24-7AFA-EBF1BEFE07AF}"/>
              </a:ext>
            </a:extLst>
          </p:cNvPr>
          <p:cNvSpPr txBox="1"/>
          <p:nvPr/>
        </p:nvSpPr>
        <p:spPr>
          <a:xfrm>
            <a:off x="768080" y="548680"/>
            <a:ext cx="6972271" cy="954107"/>
          </a:xfrm>
          <a:prstGeom prst="rect">
            <a:avLst/>
          </a:prstGeom>
          <a:noFill/>
        </p:spPr>
        <p:txBody>
          <a:bodyPr wrap="square">
            <a:spAutoFit/>
          </a:bodyPr>
          <a:lstStyle/>
          <a:p>
            <a:pPr marL="0" indent="0" fontAlgn="auto">
              <a:spcAft>
                <a:spcPts val="0"/>
              </a:spcAft>
              <a:buNone/>
            </a:pPr>
            <a:r>
              <a:rPr lang="en-GB" sz="2800" dirty="0">
                <a:solidFill>
                  <a:schemeClr val="bg2">
                    <a:lumMod val="50000"/>
                  </a:schemeClr>
                </a:solidFill>
                <a:latin typeface="+mn-lt"/>
              </a:rPr>
              <a:t>New diagnoses of hepatitis C in Wales, 2018-2022 (n=1077) by deprivation</a:t>
            </a:r>
          </a:p>
        </p:txBody>
      </p:sp>
      <p:sp>
        <p:nvSpPr>
          <p:cNvPr id="4" name="Content Placeholder 3">
            <a:extLst>
              <a:ext uri="{FF2B5EF4-FFF2-40B4-BE49-F238E27FC236}">
                <a16:creationId xmlns:a16="http://schemas.microsoft.com/office/drawing/2014/main" id="{4F8AB855-6B23-490A-F6D9-9723A7C13877}"/>
              </a:ext>
            </a:extLst>
          </p:cNvPr>
          <p:cNvSpPr txBox="1">
            <a:spLocks/>
          </p:cNvSpPr>
          <p:nvPr/>
        </p:nvSpPr>
        <p:spPr>
          <a:xfrm>
            <a:off x="623115" y="5568732"/>
            <a:ext cx="8455382" cy="14811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dirty="0"/>
              <a:t>Steep social gradient </a:t>
            </a:r>
          </a:p>
        </p:txBody>
      </p:sp>
    </p:spTree>
    <p:extLst>
      <p:ext uri="{BB962C8B-B14F-4D97-AF65-F5344CB8AC3E}">
        <p14:creationId xmlns:p14="http://schemas.microsoft.com/office/powerpoint/2010/main" val="123486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250381-2890-E773-3E3C-59D4626D113F}"/>
              </a:ext>
            </a:extLst>
          </p:cNvPr>
          <p:cNvPicPr>
            <a:picLocks noChangeAspect="1"/>
          </p:cNvPicPr>
          <p:nvPr/>
        </p:nvPicPr>
        <p:blipFill>
          <a:blip r:embed="rId2"/>
          <a:stretch>
            <a:fillRect/>
          </a:stretch>
        </p:blipFill>
        <p:spPr>
          <a:xfrm>
            <a:off x="1331640" y="1340768"/>
            <a:ext cx="6290726" cy="3816424"/>
          </a:xfrm>
          <a:prstGeom prst="rect">
            <a:avLst/>
          </a:prstGeom>
        </p:spPr>
      </p:pic>
      <p:sp>
        <p:nvSpPr>
          <p:cNvPr id="4" name="Text Placeholder 6">
            <a:extLst>
              <a:ext uri="{FF2B5EF4-FFF2-40B4-BE49-F238E27FC236}">
                <a16:creationId xmlns:a16="http://schemas.microsoft.com/office/drawing/2014/main" id="{6BA58A6F-6B11-F2CC-AF57-36E67A16CD1E}"/>
              </a:ext>
            </a:extLst>
          </p:cNvPr>
          <p:cNvSpPr txBox="1">
            <a:spLocks/>
          </p:cNvSpPr>
          <p:nvPr/>
        </p:nvSpPr>
        <p:spPr>
          <a:xfrm>
            <a:off x="442288" y="211909"/>
            <a:ext cx="8070056" cy="29515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dirty="0">
                <a:solidFill>
                  <a:schemeClr val="bg2">
                    <a:lumMod val="50000"/>
                  </a:schemeClr>
                </a:solidFill>
              </a:rPr>
              <a:t>Laboratory notifications: New diagnoses of hepatitis C in Under 25s in Wales by year</a:t>
            </a:r>
          </a:p>
        </p:txBody>
      </p:sp>
      <p:sp>
        <p:nvSpPr>
          <p:cNvPr id="5" name="Content Placeholder 3">
            <a:extLst>
              <a:ext uri="{FF2B5EF4-FFF2-40B4-BE49-F238E27FC236}">
                <a16:creationId xmlns:a16="http://schemas.microsoft.com/office/drawing/2014/main" id="{FB319F39-D85D-9392-CA30-D4CBF48FDDA0}"/>
              </a:ext>
            </a:extLst>
          </p:cNvPr>
          <p:cNvSpPr txBox="1">
            <a:spLocks/>
          </p:cNvSpPr>
          <p:nvPr/>
        </p:nvSpPr>
        <p:spPr>
          <a:xfrm>
            <a:off x="1385253" y="5277603"/>
            <a:ext cx="3766670" cy="138499"/>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900" dirty="0">
                <a:solidFill>
                  <a:schemeClr val="tx1"/>
                </a:solidFill>
                <a:latin typeface="+mn-lt"/>
                <a:cs typeface="Times New Roman" panose="02020603050405020304" pitchFamily="18" charset="0"/>
              </a:rPr>
              <a:t>Source: LIMS, as at 15/03/2023</a:t>
            </a:r>
          </a:p>
        </p:txBody>
      </p:sp>
    </p:spTree>
    <p:extLst>
      <p:ext uri="{BB962C8B-B14F-4D97-AF65-F5344CB8AC3E}">
        <p14:creationId xmlns:p14="http://schemas.microsoft.com/office/powerpoint/2010/main" val="3892736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298CA6-7A10-4CC8-4C9E-0684F69B8B2B}"/>
              </a:ext>
            </a:extLst>
          </p:cNvPr>
          <p:cNvPicPr>
            <a:picLocks noChangeAspect="1"/>
          </p:cNvPicPr>
          <p:nvPr/>
        </p:nvPicPr>
        <p:blipFill>
          <a:blip r:embed="rId2"/>
          <a:stretch>
            <a:fillRect/>
          </a:stretch>
        </p:blipFill>
        <p:spPr>
          <a:xfrm>
            <a:off x="395536" y="836712"/>
            <a:ext cx="8153920" cy="3689649"/>
          </a:xfrm>
          <a:prstGeom prst="rect">
            <a:avLst/>
          </a:prstGeom>
          <a:noFill/>
        </p:spPr>
      </p:pic>
      <p:sp>
        <p:nvSpPr>
          <p:cNvPr id="4" name="Rectangle 2">
            <a:extLst>
              <a:ext uri="{FF2B5EF4-FFF2-40B4-BE49-F238E27FC236}">
                <a16:creationId xmlns:a16="http://schemas.microsoft.com/office/drawing/2014/main" id="{DD9C88A8-4B94-3079-4BDF-43E048CF7D68}"/>
              </a:ext>
            </a:extLst>
          </p:cNvPr>
          <p:cNvSpPr txBox="1">
            <a:spLocks noChangeArrowheads="1"/>
          </p:cNvSpPr>
          <p:nvPr/>
        </p:nvSpPr>
        <p:spPr>
          <a:xfrm>
            <a:off x="469992" y="260648"/>
            <a:ext cx="8748712" cy="990600"/>
          </a:xfrm>
          <a:prstGeom prst="rect">
            <a:avLst/>
          </a:prstGeom>
          <a:noFill/>
        </p:spPr>
        <p:txBody>
          <a:bodyPr vert="horz" lIns="90488" tIns="44450" rIns="90488" bIns="4445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dirty="0">
                <a:solidFill>
                  <a:schemeClr val="bg2">
                    <a:lumMod val="50000"/>
                  </a:schemeClr>
                </a:solidFill>
              </a:rPr>
              <a:t>People attending substance misuse services: Harm reduction database </a:t>
            </a:r>
            <a:endParaRPr lang="en-GB" sz="2400" dirty="0">
              <a:solidFill>
                <a:schemeClr val="bg2">
                  <a:lumMod val="50000"/>
                </a:schemeClr>
              </a:solidFill>
            </a:endParaRPr>
          </a:p>
        </p:txBody>
      </p:sp>
      <p:graphicFrame>
        <p:nvGraphicFramePr>
          <p:cNvPr id="5" name="Chart 4">
            <a:extLst>
              <a:ext uri="{FF2B5EF4-FFF2-40B4-BE49-F238E27FC236}">
                <a16:creationId xmlns:a16="http://schemas.microsoft.com/office/drawing/2014/main" id="{2463FFCD-2F46-C094-3DBE-831A011048F0}"/>
              </a:ext>
            </a:extLst>
          </p:cNvPr>
          <p:cNvGraphicFramePr>
            <a:graphicFrameLocks/>
          </p:cNvGraphicFramePr>
          <p:nvPr>
            <p:extLst>
              <p:ext uri="{D42A27DB-BD31-4B8C-83A1-F6EECF244321}">
                <p14:modId xmlns:p14="http://schemas.microsoft.com/office/powerpoint/2010/main" val="869581584"/>
              </p:ext>
            </p:extLst>
          </p:nvPr>
        </p:nvGraphicFramePr>
        <p:xfrm>
          <a:off x="5565833" y="4722627"/>
          <a:ext cx="2961568" cy="187910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616980CA-72A5-7907-E8E7-525841B55250}"/>
              </a:ext>
            </a:extLst>
          </p:cNvPr>
          <p:cNvSpPr txBox="1"/>
          <p:nvPr/>
        </p:nvSpPr>
        <p:spPr>
          <a:xfrm flipH="1">
            <a:off x="620750" y="4941168"/>
            <a:ext cx="4464496" cy="923330"/>
          </a:xfrm>
          <a:prstGeom prst="rect">
            <a:avLst/>
          </a:prstGeom>
          <a:noFill/>
        </p:spPr>
        <p:txBody>
          <a:bodyPr wrap="square" rtlCol="0">
            <a:spAutoFit/>
          </a:bodyPr>
          <a:lstStyle/>
          <a:p>
            <a:r>
              <a:rPr lang="en-GB" dirty="0"/>
              <a:t>% of people who inject drugs screened in specialist drug services in Wales testing positive for chronic HCV infection</a:t>
            </a:r>
          </a:p>
        </p:txBody>
      </p:sp>
      <p:sp>
        <p:nvSpPr>
          <p:cNvPr id="8" name="TextBox 7">
            <a:extLst>
              <a:ext uri="{FF2B5EF4-FFF2-40B4-BE49-F238E27FC236}">
                <a16:creationId xmlns:a16="http://schemas.microsoft.com/office/drawing/2014/main" id="{66B5AC35-B7E3-2F7F-AFC9-EF98336AD280}"/>
              </a:ext>
            </a:extLst>
          </p:cNvPr>
          <p:cNvSpPr txBox="1"/>
          <p:nvPr/>
        </p:nvSpPr>
        <p:spPr>
          <a:xfrm>
            <a:off x="5565833" y="6516052"/>
            <a:ext cx="2622834" cy="246221"/>
          </a:xfrm>
          <a:prstGeom prst="rect">
            <a:avLst/>
          </a:prstGeom>
          <a:noFill/>
        </p:spPr>
        <p:txBody>
          <a:bodyPr wrap="none" rtlCol="0">
            <a:spAutoFit/>
          </a:bodyPr>
          <a:lstStyle/>
          <a:p>
            <a:r>
              <a:rPr lang="en-GB" sz="1000" dirty="0">
                <a:latin typeface="+mn-lt"/>
              </a:rPr>
              <a:t>Source: Accompanying tables for ‘Shooting Up’</a:t>
            </a:r>
          </a:p>
        </p:txBody>
      </p:sp>
    </p:spTree>
    <p:extLst>
      <p:ext uri="{BB962C8B-B14F-4D97-AF65-F5344CB8AC3E}">
        <p14:creationId xmlns:p14="http://schemas.microsoft.com/office/powerpoint/2010/main" val="4169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DBA2D5B-B24B-88F3-CFF8-B7600FA358E9}"/>
              </a:ext>
            </a:extLst>
          </p:cNvPr>
          <p:cNvSpPr txBox="1"/>
          <p:nvPr/>
        </p:nvSpPr>
        <p:spPr>
          <a:xfrm>
            <a:off x="1007604" y="364304"/>
            <a:ext cx="7128792" cy="584775"/>
          </a:xfrm>
          <a:prstGeom prst="rect">
            <a:avLst/>
          </a:prstGeom>
          <a:noFill/>
        </p:spPr>
        <p:txBody>
          <a:bodyPr wrap="square">
            <a:spAutoFit/>
          </a:bodyPr>
          <a:lstStyle/>
          <a:p>
            <a:pPr algn="l" fontAlgn="auto">
              <a:spcAft>
                <a:spcPts val="0"/>
              </a:spcAft>
            </a:pPr>
            <a:r>
              <a:rPr lang="en-GB" sz="3200" dirty="0">
                <a:solidFill>
                  <a:schemeClr val="bg2">
                    <a:lumMod val="50000"/>
                  </a:schemeClr>
                </a:solidFill>
                <a:latin typeface="+mn-lt"/>
              </a:rPr>
              <a:t>Hepatitis C screening in prisons in Wales</a:t>
            </a:r>
          </a:p>
        </p:txBody>
      </p:sp>
      <p:pic>
        <p:nvPicPr>
          <p:cNvPr id="8" name="Picture 7">
            <a:extLst>
              <a:ext uri="{FF2B5EF4-FFF2-40B4-BE49-F238E27FC236}">
                <a16:creationId xmlns:a16="http://schemas.microsoft.com/office/drawing/2014/main" id="{7278CA6C-1C06-0E79-2BE6-4C1BDC6039BD}"/>
              </a:ext>
            </a:extLst>
          </p:cNvPr>
          <p:cNvPicPr>
            <a:picLocks noChangeAspect="1"/>
          </p:cNvPicPr>
          <p:nvPr/>
        </p:nvPicPr>
        <p:blipFill>
          <a:blip r:embed="rId2"/>
          <a:stretch>
            <a:fillRect/>
          </a:stretch>
        </p:blipFill>
        <p:spPr>
          <a:xfrm>
            <a:off x="1187624" y="1412776"/>
            <a:ext cx="6360706" cy="4770529"/>
          </a:xfrm>
          <a:prstGeom prst="rect">
            <a:avLst/>
          </a:prstGeom>
        </p:spPr>
      </p:pic>
    </p:spTree>
    <p:extLst>
      <p:ext uri="{BB962C8B-B14F-4D97-AF65-F5344CB8AC3E}">
        <p14:creationId xmlns:p14="http://schemas.microsoft.com/office/powerpoint/2010/main" val="1337041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20B970B-8EEE-D862-07F8-998B1DB3DACB}"/>
              </a:ext>
            </a:extLst>
          </p:cNvPr>
          <p:cNvSpPr txBox="1">
            <a:spLocks noChangeArrowheads="1"/>
          </p:cNvSpPr>
          <p:nvPr/>
        </p:nvSpPr>
        <p:spPr>
          <a:xfrm>
            <a:off x="611560" y="46449"/>
            <a:ext cx="8748712" cy="990600"/>
          </a:xfrm>
          <a:prstGeom prst="rect">
            <a:avLst/>
          </a:prstGeom>
          <a:noFill/>
        </p:spPr>
        <p:txBody>
          <a:bodyPr vert="horz" lIns="90488" tIns="44450" rIns="90488" bIns="4445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dirty="0">
                <a:solidFill>
                  <a:schemeClr val="bg2">
                    <a:lumMod val="50000"/>
                  </a:schemeClr>
                </a:solidFill>
              </a:rPr>
              <a:t>New entrants: Ukraine  </a:t>
            </a:r>
            <a:endParaRPr lang="en-GB" sz="2400" dirty="0">
              <a:solidFill>
                <a:schemeClr val="bg2">
                  <a:lumMod val="50000"/>
                </a:schemeClr>
              </a:solidFill>
            </a:endParaRPr>
          </a:p>
        </p:txBody>
      </p:sp>
      <p:sp>
        <p:nvSpPr>
          <p:cNvPr id="4" name="TextBox 3">
            <a:extLst>
              <a:ext uri="{FF2B5EF4-FFF2-40B4-BE49-F238E27FC236}">
                <a16:creationId xmlns:a16="http://schemas.microsoft.com/office/drawing/2014/main" id="{5B220474-39DF-A4A7-7BFF-FCA5989BB350}"/>
              </a:ext>
            </a:extLst>
          </p:cNvPr>
          <p:cNvSpPr txBox="1"/>
          <p:nvPr/>
        </p:nvSpPr>
        <p:spPr>
          <a:xfrm>
            <a:off x="611560" y="6257553"/>
            <a:ext cx="4572000" cy="336631"/>
          </a:xfrm>
          <a:prstGeom prst="rect">
            <a:avLst/>
          </a:prstGeom>
          <a:noFill/>
        </p:spPr>
        <p:txBody>
          <a:bodyPr wrap="square">
            <a:spAutoFit/>
          </a:bodyPr>
          <a:lstStyle/>
          <a:p>
            <a:pPr algn="just">
              <a:lnSpc>
                <a:spcPct val="107000"/>
              </a:lnSpc>
              <a:spcBef>
                <a:spcPts val="200"/>
              </a:spcBef>
              <a:spcAft>
                <a:spcPts val="600"/>
              </a:spcAft>
            </a:pP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Data as at: 07/03/2023</a:t>
            </a:r>
          </a:p>
        </p:txBody>
      </p:sp>
      <p:sp>
        <p:nvSpPr>
          <p:cNvPr id="6" name="TextBox 5">
            <a:extLst>
              <a:ext uri="{FF2B5EF4-FFF2-40B4-BE49-F238E27FC236}">
                <a16:creationId xmlns:a16="http://schemas.microsoft.com/office/drawing/2014/main" id="{26585B31-EC65-829B-F569-78A68B8807FD}"/>
              </a:ext>
            </a:extLst>
          </p:cNvPr>
          <p:cNvSpPr txBox="1"/>
          <p:nvPr/>
        </p:nvSpPr>
        <p:spPr>
          <a:xfrm>
            <a:off x="611560" y="1179240"/>
            <a:ext cx="7766662" cy="5632311"/>
          </a:xfrm>
          <a:prstGeom prst="rect">
            <a:avLst/>
          </a:prstGeom>
          <a:noFill/>
        </p:spPr>
        <p:txBody>
          <a:bodyPr wrap="square">
            <a:spAutoFit/>
          </a:bodyPr>
          <a:lstStyle/>
          <a:p>
            <a:r>
              <a:rPr lang="en-GB" dirty="0">
                <a:latin typeface="Verdana" panose="020B0604030504040204" pitchFamily="34" charset="0"/>
                <a:ea typeface="Calibri" panose="020F0502020204030204" pitchFamily="34" charset="0"/>
                <a:cs typeface="Times New Roman" panose="02020603050405020304" pitchFamily="18" charset="0"/>
              </a:rPr>
              <a:t>Good quality data on arrivals</a:t>
            </a:r>
          </a:p>
          <a:p>
            <a:endParaRPr lang="en-GB" dirty="0">
              <a:latin typeface="Verdana" panose="020B0604030504040204" pitchFamily="34" charset="0"/>
              <a:ea typeface="Calibri" panose="020F0502020204030204" pitchFamily="34" charset="0"/>
              <a:cs typeface="Times New Roman" panose="02020603050405020304" pitchFamily="18" charset="0"/>
            </a:endParaRPr>
          </a:p>
          <a:p>
            <a:r>
              <a:rPr lang="en-GB" dirty="0">
                <a:latin typeface="Verdana" panose="020B0604030504040204" pitchFamily="34" charset="0"/>
                <a:ea typeface="Calibri" panose="020F0502020204030204" pitchFamily="34" charset="0"/>
                <a:cs typeface="Times New Roman" panose="02020603050405020304" pitchFamily="18" charset="0"/>
              </a:rPr>
              <a:t>Since Feb 2022, m</a:t>
            </a:r>
            <a:r>
              <a:rPr lang="en-GB" sz="1800" dirty="0">
                <a:effectLst/>
                <a:latin typeface="Verdana" panose="020B0604030504040204" pitchFamily="34" charset="0"/>
                <a:ea typeface="Calibri" panose="020F0502020204030204" pitchFamily="34" charset="0"/>
                <a:cs typeface="Times New Roman" panose="02020603050405020304" pitchFamily="18" charset="0"/>
              </a:rPr>
              <a:t>ajority of arrivals have been families comprising women and children </a:t>
            </a:r>
          </a:p>
          <a:p>
            <a:endParaRPr lang="en-GB" dirty="0">
              <a:latin typeface="Verdana" panose="020B0604030504040204" pitchFamily="34" charset="0"/>
              <a:ea typeface="Calibri" panose="020F0502020204030204" pitchFamily="34" charset="0"/>
              <a:cs typeface="Times New Roman" panose="02020603050405020304" pitchFamily="18" charset="0"/>
            </a:endParaRPr>
          </a:p>
          <a:p>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endParaRPr lang="en-GB" dirty="0">
              <a:latin typeface="Verdana" panose="020B0604030504040204" pitchFamily="34" charset="0"/>
              <a:ea typeface="Calibri" panose="020F0502020204030204" pitchFamily="34" charset="0"/>
              <a:cs typeface="Times New Roman" panose="02020603050405020304" pitchFamily="18" charset="0"/>
            </a:endParaRPr>
          </a:p>
          <a:p>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endParaRPr lang="en-GB" dirty="0">
              <a:latin typeface="Verdana" panose="020B0604030504040204" pitchFamily="34" charset="0"/>
              <a:ea typeface="Calibri" panose="020F0502020204030204" pitchFamily="34" charset="0"/>
              <a:cs typeface="Times New Roman" panose="02020603050405020304" pitchFamily="18" charset="0"/>
            </a:endParaRPr>
          </a:p>
          <a:p>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endParaRPr lang="en-GB" dirty="0">
              <a:latin typeface="Verdana" panose="020B0604030504040204" pitchFamily="34" charset="0"/>
              <a:ea typeface="Calibri" panose="020F0502020204030204" pitchFamily="34" charset="0"/>
              <a:cs typeface="Times New Roman" panose="02020603050405020304" pitchFamily="18" charset="0"/>
            </a:endParaRPr>
          </a:p>
          <a:p>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endParaRPr lang="en-GB" dirty="0">
              <a:latin typeface="Verdana" panose="020B0604030504040204" pitchFamily="34" charset="0"/>
              <a:ea typeface="Calibri" panose="020F0502020204030204" pitchFamily="34" charset="0"/>
              <a:cs typeface="Times New Roman" panose="02020603050405020304" pitchFamily="18" charset="0"/>
            </a:endParaRPr>
          </a:p>
          <a:p>
            <a:r>
              <a:rPr lang="en-GB" sz="1800" dirty="0">
                <a:effectLst/>
                <a:latin typeface="Verdana" panose="020B0604030504040204" pitchFamily="34" charset="0"/>
                <a:ea typeface="Calibri" panose="020F0502020204030204" pitchFamily="34" charset="0"/>
                <a:cs typeface="Times New Roman" panose="02020603050405020304" pitchFamily="18" charset="0"/>
              </a:rPr>
              <a:t>1,035 (15.4%) individuals have been screened for blood borne viruses</a:t>
            </a:r>
          </a:p>
          <a:p>
            <a:endParaRPr lang="en-GB" dirty="0">
              <a:latin typeface="Verdana" panose="020B0604030504040204" pitchFamily="34" charset="0"/>
              <a:ea typeface="Calibri" panose="020F0502020204030204" pitchFamily="34" charset="0"/>
              <a:cs typeface="Times New Roman" panose="02020603050405020304" pitchFamily="18" charset="0"/>
            </a:endParaRPr>
          </a:p>
          <a:p>
            <a:r>
              <a:rPr lang="en-GB" dirty="0">
                <a:latin typeface="Verdana" panose="020B0604030504040204" pitchFamily="34" charset="0"/>
                <a:ea typeface="Calibri" panose="020F0502020204030204" pitchFamily="34" charset="0"/>
                <a:cs typeface="Times New Roman" panose="02020603050405020304" pitchFamily="18" charset="0"/>
              </a:rPr>
              <a:t>Small p</a:t>
            </a:r>
            <a:r>
              <a:rPr lang="en-GB" sz="1800" dirty="0">
                <a:effectLst/>
                <a:latin typeface="Verdana" panose="020B0604030504040204" pitchFamily="34" charset="0"/>
                <a:ea typeface="Calibri" panose="020F0502020204030204" pitchFamily="34" charset="0"/>
                <a:cs typeface="Times New Roman" panose="02020603050405020304" pitchFamily="18" charset="0"/>
              </a:rPr>
              <a:t>roportion with positive hepatitis C </a:t>
            </a:r>
            <a:r>
              <a:rPr lang="en-GB" dirty="0">
                <a:latin typeface="Verdana" panose="020B0604030504040204" pitchFamily="34" charset="0"/>
                <a:ea typeface="Calibri" panose="020F0502020204030204" pitchFamily="34" charset="0"/>
                <a:cs typeface="Times New Roman" panose="02020603050405020304" pitchFamily="18" charset="0"/>
              </a:rPr>
              <a:t>antibody test (0.8%) or </a:t>
            </a:r>
            <a:r>
              <a:rPr lang="en-GB" sz="1800" dirty="0">
                <a:effectLst/>
                <a:latin typeface="Verdana" panose="020B0604030504040204" pitchFamily="34" charset="0"/>
                <a:ea typeface="Calibri" panose="020F0502020204030204" pitchFamily="34" charset="0"/>
                <a:cs typeface="Times New Roman" panose="02020603050405020304" pitchFamily="18" charset="0"/>
              </a:rPr>
              <a:t>hepatitis C antibody + PCR positive test (0.1%) </a:t>
            </a:r>
          </a:p>
          <a:p>
            <a:endParaRPr lang="en-GB" dirty="0">
              <a:latin typeface="Verdana" panose="020B0604030504040204" pitchFamily="34" charset="0"/>
              <a:cs typeface="Times New Roman" panose="02020603050405020304" pitchFamily="18" charset="0"/>
            </a:endParaRPr>
          </a:p>
          <a:p>
            <a:endParaRPr lang="en-GB" dirty="0"/>
          </a:p>
        </p:txBody>
      </p:sp>
      <p:pic>
        <p:nvPicPr>
          <p:cNvPr id="7" name="Picture" descr="Figure 4: Age-Sex profile of Ukraine arrivals">
            <a:extLst>
              <a:ext uri="{FF2B5EF4-FFF2-40B4-BE49-F238E27FC236}">
                <a16:creationId xmlns:a16="http://schemas.microsoft.com/office/drawing/2014/main" id="{ABFD3ADC-B271-03D9-37A1-B2C7EBC25780}"/>
              </a:ext>
            </a:extLst>
          </p:cNvPr>
          <p:cNvPicPr/>
          <p:nvPr/>
        </p:nvPicPr>
        <p:blipFill>
          <a:blip r:embed="rId2"/>
          <a:stretch>
            <a:fillRect/>
          </a:stretch>
        </p:blipFill>
        <p:spPr bwMode="auto">
          <a:xfrm>
            <a:off x="2699792" y="2492896"/>
            <a:ext cx="2880320" cy="2213099"/>
          </a:xfrm>
          <a:prstGeom prst="rect">
            <a:avLst/>
          </a:prstGeom>
          <a:noFill/>
          <a:ln w="9525">
            <a:noFill/>
            <a:headEnd/>
            <a:tailEnd/>
          </a:ln>
        </p:spPr>
      </p:pic>
    </p:spTree>
    <p:extLst>
      <p:ext uri="{BB962C8B-B14F-4D97-AF65-F5344CB8AC3E}">
        <p14:creationId xmlns:p14="http://schemas.microsoft.com/office/powerpoint/2010/main" val="145140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rot="16200000">
            <a:off x="-922632" y="2831264"/>
            <a:ext cx="5372288" cy="3168000"/>
          </a:xfrm>
          <a:prstGeom prst="rect">
            <a:avLst/>
          </a:prstGeom>
        </p:spPr>
      </p:pic>
      <p:sp>
        <p:nvSpPr>
          <p:cNvPr id="10" name="TextBox 9"/>
          <p:cNvSpPr txBox="1"/>
          <p:nvPr/>
        </p:nvSpPr>
        <p:spPr>
          <a:xfrm>
            <a:off x="2051719" y="1495817"/>
            <a:ext cx="1048847" cy="276999"/>
          </a:xfrm>
          <a:prstGeom prst="rect">
            <a:avLst/>
          </a:prstGeom>
          <a:noFill/>
          <a:ln>
            <a:noFill/>
          </a:ln>
        </p:spPr>
        <p:txBody>
          <a:bodyPr wrap="square" rtlCol="0">
            <a:spAutoFit/>
          </a:bodyPr>
          <a:lstStyle/>
          <a:p>
            <a:pPr algn="ctr"/>
            <a:r>
              <a:rPr lang="en-GB" sz="1200" b="1" dirty="0"/>
              <a:t>Hepatitis A</a:t>
            </a:r>
          </a:p>
        </p:txBody>
      </p:sp>
      <p:pic>
        <p:nvPicPr>
          <p:cNvPr id="3" name="Picture 2"/>
          <p:cNvPicPr>
            <a:picLocks noChangeAspect="1"/>
          </p:cNvPicPr>
          <p:nvPr/>
        </p:nvPicPr>
        <p:blipFill rotWithShape="1">
          <a:blip r:embed="rId4"/>
          <a:srcRect t="49251" b="1"/>
          <a:stretch/>
        </p:blipFill>
        <p:spPr>
          <a:xfrm rot="16200000">
            <a:off x="1753592" y="3611424"/>
            <a:ext cx="5372288" cy="1607679"/>
          </a:xfrm>
          <a:prstGeom prst="rect">
            <a:avLst/>
          </a:prstGeom>
        </p:spPr>
      </p:pic>
      <p:sp>
        <p:nvSpPr>
          <p:cNvPr id="11" name="TextBox 10"/>
          <p:cNvSpPr txBox="1"/>
          <p:nvPr/>
        </p:nvSpPr>
        <p:spPr>
          <a:xfrm>
            <a:off x="3998509" y="1495817"/>
            <a:ext cx="1036425" cy="276999"/>
          </a:xfrm>
          <a:prstGeom prst="rect">
            <a:avLst/>
          </a:prstGeom>
          <a:noFill/>
          <a:ln>
            <a:noFill/>
          </a:ln>
        </p:spPr>
        <p:txBody>
          <a:bodyPr wrap="square" rtlCol="0">
            <a:spAutoFit/>
          </a:bodyPr>
          <a:lstStyle/>
          <a:p>
            <a:pPr algn="ctr"/>
            <a:r>
              <a:rPr lang="en-GB" sz="1200" b="1" dirty="0"/>
              <a:t>Hepatitis B</a:t>
            </a:r>
          </a:p>
        </p:txBody>
      </p:sp>
      <p:pic>
        <p:nvPicPr>
          <p:cNvPr id="4" name="Picture 3"/>
          <p:cNvPicPr>
            <a:picLocks noChangeAspect="1"/>
          </p:cNvPicPr>
          <p:nvPr/>
        </p:nvPicPr>
        <p:blipFill rotWithShape="1">
          <a:blip r:embed="rId5"/>
          <a:srcRect t="49251" b="1"/>
          <a:stretch/>
        </p:blipFill>
        <p:spPr>
          <a:xfrm rot="16200000">
            <a:off x="3530288" y="3611424"/>
            <a:ext cx="5372288" cy="1607679"/>
          </a:xfrm>
          <a:prstGeom prst="rect">
            <a:avLst/>
          </a:prstGeom>
        </p:spPr>
      </p:pic>
      <p:sp>
        <p:nvSpPr>
          <p:cNvPr id="12" name="TextBox 11"/>
          <p:cNvSpPr txBox="1"/>
          <p:nvPr/>
        </p:nvSpPr>
        <p:spPr>
          <a:xfrm>
            <a:off x="5724128" y="1495817"/>
            <a:ext cx="1138472" cy="276999"/>
          </a:xfrm>
          <a:prstGeom prst="rect">
            <a:avLst/>
          </a:prstGeom>
          <a:noFill/>
          <a:ln>
            <a:noFill/>
          </a:ln>
        </p:spPr>
        <p:txBody>
          <a:bodyPr wrap="square" rtlCol="0">
            <a:spAutoFit/>
          </a:bodyPr>
          <a:lstStyle/>
          <a:p>
            <a:pPr algn="ctr"/>
            <a:r>
              <a:rPr lang="en-GB" sz="1200" b="1" dirty="0"/>
              <a:t>Hepatitis C</a:t>
            </a:r>
          </a:p>
        </p:txBody>
      </p:sp>
      <p:pic>
        <p:nvPicPr>
          <p:cNvPr id="6" name="Picture 5"/>
          <p:cNvPicPr>
            <a:picLocks noChangeAspect="1"/>
          </p:cNvPicPr>
          <p:nvPr/>
        </p:nvPicPr>
        <p:blipFill rotWithShape="1">
          <a:blip r:embed="rId6"/>
          <a:srcRect t="49252"/>
          <a:stretch/>
        </p:blipFill>
        <p:spPr>
          <a:xfrm rot="16200000">
            <a:off x="5551558" y="3611423"/>
            <a:ext cx="5372288" cy="1607681"/>
          </a:xfrm>
          <a:prstGeom prst="rect">
            <a:avLst/>
          </a:prstGeom>
        </p:spPr>
      </p:pic>
      <p:sp>
        <p:nvSpPr>
          <p:cNvPr id="13" name="TextBox 12"/>
          <p:cNvSpPr txBox="1"/>
          <p:nvPr/>
        </p:nvSpPr>
        <p:spPr>
          <a:xfrm>
            <a:off x="7703578" y="1495817"/>
            <a:ext cx="1044886" cy="276999"/>
          </a:xfrm>
          <a:prstGeom prst="rect">
            <a:avLst/>
          </a:prstGeom>
          <a:noFill/>
          <a:ln>
            <a:noFill/>
          </a:ln>
        </p:spPr>
        <p:txBody>
          <a:bodyPr wrap="square" rtlCol="0">
            <a:spAutoFit/>
          </a:bodyPr>
          <a:lstStyle/>
          <a:p>
            <a:pPr algn="ctr"/>
            <a:r>
              <a:rPr lang="en-GB" sz="1200" b="1" dirty="0"/>
              <a:t>Hepatitis E</a:t>
            </a:r>
          </a:p>
        </p:txBody>
      </p:sp>
      <p:sp>
        <p:nvSpPr>
          <p:cNvPr id="16" name="TextBox 15"/>
          <p:cNvSpPr txBox="1"/>
          <p:nvPr/>
        </p:nvSpPr>
        <p:spPr>
          <a:xfrm>
            <a:off x="93846" y="1115452"/>
            <a:ext cx="4968552" cy="369332"/>
          </a:xfrm>
          <a:prstGeom prst="rect">
            <a:avLst/>
          </a:prstGeom>
          <a:noFill/>
          <a:ln>
            <a:noFill/>
          </a:ln>
        </p:spPr>
        <p:txBody>
          <a:bodyPr wrap="square" rtlCol="0">
            <a:spAutoFit/>
          </a:bodyPr>
          <a:lstStyle/>
          <a:p>
            <a:r>
              <a:rPr lang="en-GB" dirty="0"/>
              <a:t>Positive tests per 100 000 population</a:t>
            </a:r>
          </a:p>
        </p:txBody>
      </p:sp>
      <p:sp>
        <p:nvSpPr>
          <p:cNvPr id="5" name="TextBox 4">
            <a:extLst>
              <a:ext uri="{FF2B5EF4-FFF2-40B4-BE49-F238E27FC236}">
                <a16:creationId xmlns:a16="http://schemas.microsoft.com/office/drawing/2014/main" id="{449BDF94-4C88-2C39-601C-5F749E27BBB0}"/>
              </a:ext>
            </a:extLst>
          </p:cNvPr>
          <p:cNvSpPr txBox="1"/>
          <p:nvPr/>
        </p:nvSpPr>
        <p:spPr>
          <a:xfrm>
            <a:off x="224184" y="132141"/>
            <a:ext cx="8424936" cy="830997"/>
          </a:xfrm>
          <a:prstGeom prst="rect">
            <a:avLst/>
          </a:prstGeom>
          <a:noFill/>
        </p:spPr>
        <p:txBody>
          <a:bodyPr wrap="square" rtlCol="0">
            <a:spAutoFit/>
          </a:bodyPr>
          <a:lstStyle/>
          <a:p>
            <a:r>
              <a:rPr lang="en-GB" sz="2400" dirty="0">
                <a:solidFill>
                  <a:schemeClr val="bg2">
                    <a:lumMod val="50000"/>
                  </a:schemeClr>
                </a:solidFill>
                <a:latin typeface="+mn-lt"/>
              </a:rPr>
              <a:t>Ethnic variation in HCV testing and proportion antibody positive using </a:t>
            </a:r>
            <a:r>
              <a:rPr lang="en-GB" sz="2400" i="1" dirty="0" err="1">
                <a:solidFill>
                  <a:schemeClr val="bg2">
                    <a:lumMod val="50000"/>
                  </a:schemeClr>
                </a:solidFill>
                <a:latin typeface="+mn-lt"/>
              </a:rPr>
              <a:t>Onomap</a:t>
            </a:r>
            <a:r>
              <a:rPr lang="en-GB" sz="2400" dirty="0">
                <a:solidFill>
                  <a:schemeClr val="bg2">
                    <a:lumMod val="50000"/>
                  </a:schemeClr>
                </a:solidFill>
                <a:latin typeface="+mn-lt"/>
              </a:rPr>
              <a:t>, a name-based ethnicity classifier    </a:t>
            </a:r>
          </a:p>
        </p:txBody>
      </p:sp>
    </p:spTree>
    <p:extLst>
      <p:ext uri="{BB962C8B-B14F-4D97-AF65-F5344CB8AC3E}">
        <p14:creationId xmlns:p14="http://schemas.microsoft.com/office/powerpoint/2010/main" val="676783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rot="16200000">
            <a:off x="-922632" y="2831264"/>
            <a:ext cx="5372288" cy="3168000"/>
          </a:xfrm>
          <a:prstGeom prst="rect">
            <a:avLst/>
          </a:prstGeom>
        </p:spPr>
      </p:pic>
      <p:sp>
        <p:nvSpPr>
          <p:cNvPr id="10" name="TextBox 9"/>
          <p:cNvSpPr txBox="1"/>
          <p:nvPr/>
        </p:nvSpPr>
        <p:spPr>
          <a:xfrm>
            <a:off x="2051719" y="1495817"/>
            <a:ext cx="1048847" cy="276999"/>
          </a:xfrm>
          <a:prstGeom prst="rect">
            <a:avLst/>
          </a:prstGeom>
          <a:noFill/>
          <a:ln>
            <a:noFill/>
          </a:ln>
        </p:spPr>
        <p:txBody>
          <a:bodyPr wrap="square" rtlCol="0">
            <a:spAutoFit/>
          </a:bodyPr>
          <a:lstStyle/>
          <a:p>
            <a:pPr algn="ctr"/>
            <a:r>
              <a:rPr lang="en-GB" sz="1200" b="1" dirty="0"/>
              <a:t>Hepatitis A</a:t>
            </a:r>
          </a:p>
        </p:txBody>
      </p:sp>
      <p:pic>
        <p:nvPicPr>
          <p:cNvPr id="3" name="Picture 2"/>
          <p:cNvPicPr>
            <a:picLocks noChangeAspect="1"/>
          </p:cNvPicPr>
          <p:nvPr/>
        </p:nvPicPr>
        <p:blipFill rotWithShape="1">
          <a:blip r:embed="rId4"/>
          <a:srcRect t="49251" b="1"/>
          <a:stretch/>
        </p:blipFill>
        <p:spPr>
          <a:xfrm rot="16200000">
            <a:off x="1753592" y="3611424"/>
            <a:ext cx="5372288" cy="1607679"/>
          </a:xfrm>
          <a:prstGeom prst="rect">
            <a:avLst/>
          </a:prstGeom>
        </p:spPr>
      </p:pic>
      <p:sp>
        <p:nvSpPr>
          <p:cNvPr id="11" name="TextBox 10"/>
          <p:cNvSpPr txBox="1"/>
          <p:nvPr/>
        </p:nvSpPr>
        <p:spPr>
          <a:xfrm>
            <a:off x="3998509" y="1495817"/>
            <a:ext cx="1036425" cy="276999"/>
          </a:xfrm>
          <a:prstGeom prst="rect">
            <a:avLst/>
          </a:prstGeom>
          <a:noFill/>
          <a:ln>
            <a:noFill/>
          </a:ln>
        </p:spPr>
        <p:txBody>
          <a:bodyPr wrap="square" rtlCol="0">
            <a:spAutoFit/>
          </a:bodyPr>
          <a:lstStyle/>
          <a:p>
            <a:pPr algn="ctr"/>
            <a:r>
              <a:rPr lang="en-GB" sz="1200" b="1" dirty="0"/>
              <a:t>Hepatitis</a:t>
            </a:r>
            <a:r>
              <a:rPr lang="en-GB" sz="1200" dirty="0"/>
              <a:t> </a:t>
            </a:r>
            <a:r>
              <a:rPr lang="en-GB" sz="1200" b="1" dirty="0"/>
              <a:t>B</a:t>
            </a:r>
          </a:p>
        </p:txBody>
      </p:sp>
      <p:pic>
        <p:nvPicPr>
          <p:cNvPr id="4" name="Picture 3"/>
          <p:cNvPicPr>
            <a:picLocks noChangeAspect="1"/>
          </p:cNvPicPr>
          <p:nvPr/>
        </p:nvPicPr>
        <p:blipFill rotWithShape="1">
          <a:blip r:embed="rId5"/>
          <a:srcRect t="49251" b="1"/>
          <a:stretch/>
        </p:blipFill>
        <p:spPr>
          <a:xfrm rot="16200000">
            <a:off x="3530288" y="3611424"/>
            <a:ext cx="5372288" cy="1607679"/>
          </a:xfrm>
          <a:prstGeom prst="rect">
            <a:avLst/>
          </a:prstGeom>
        </p:spPr>
      </p:pic>
      <p:sp>
        <p:nvSpPr>
          <p:cNvPr id="12" name="TextBox 11"/>
          <p:cNvSpPr txBox="1"/>
          <p:nvPr/>
        </p:nvSpPr>
        <p:spPr>
          <a:xfrm>
            <a:off x="5724128" y="1495817"/>
            <a:ext cx="1138472" cy="276999"/>
          </a:xfrm>
          <a:prstGeom prst="rect">
            <a:avLst/>
          </a:prstGeom>
          <a:noFill/>
          <a:ln>
            <a:noFill/>
          </a:ln>
        </p:spPr>
        <p:txBody>
          <a:bodyPr wrap="square" rtlCol="0">
            <a:spAutoFit/>
          </a:bodyPr>
          <a:lstStyle/>
          <a:p>
            <a:pPr algn="ctr"/>
            <a:r>
              <a:rPr lang="en-GB" sz="1200" b="1" dirty="0"/>
              <a:t>Hepatitis</a:t>
            </a:r>
            <a:r>
              <a:rPr lang="en-GB" sz="1200" dirty="0"/>
              <a:t> </a:t>
            </a:r>
            <a:r>
              <a:rPr lang="en-GB" sz="1200" b="1" dirty="0"/>
              <a:t>C</a:t>
            </a:r>
          </a:p>
        </p:txBody>
      </p:sp>
      <p:pic>
        <p:nvPicPr>
          <p:cNvPr id="6" name="Picture 5"/>
          <p:cNvPicPr>
            <a:picLocks noChangeAspect="1"/>
          </p:cNvPicPr>
          <p:nvPr/>
        </p:nvPicPr>
        <p:blipFill rotWithShape="1">
          <a:blip r:embed="rId6"/>
          <a:srcRect t="49252"/>
          <a:stretch/>
        </p:blipFill>
        <p:spPr>
          <a:xfrm rot="16200000">
            <a:off x="5551558" y="3611423"/>
            <a:ext cx="5372288" cy="1607681"/>
          </a:xfrm>
          <a:prstGeom prst="rect">
            <a:avLst/>
          </a:prstGeom>
        </p:spPr>
      </p:pic>
      <p:sp>
        <p:nvSpPr>
          <p:cNvPr id="13" name="TextBox 12"/>
          <p:cNvSpPr txBox="1"/>
          <p:nvPr/>
        </p:nvSpPr>
        <p:spPr>
          <a:xfrm>
            <a:off x="7703578" y="1495817"/>
            <a:ext cx="1044886" cy="276999"/>
          </a:xfrm>
          <a:prstGeom prst="rect">
            <a:avLst/>
          </a:prstGeom>
          <a:noFill/>
          <a:ln>
            <a:noFill/>
          </a:ln>
        </p:spPr>
        <p:txBody>
          <a:bodyPr wrap="square" rtlCol="0">
            <a:spAutoFit/>
          </a:bodyPr>
          <a:lstStyle/>
          <a:p>
            <a:pPr algn="ctr"/>
            <a:r>
              <a:rPr lang="en-GB" sz="1200" b="1" dirty="0"/>
              <a:t>Hepatitis</a:t>
            </a:r>
            <a:r>
              <a:rPr lang="en-GB" sz="1200" dirty="0"/>
              <a:t> </a:t>
            </a:r>
            <a:r>
              <a:rPr lang="en-GB" sz="1200" b="1" dirty="0"/>
              <a:t>E</a:t>
            </a:r>
          </a:p>
        </p:txBody>
      </p:sp>
      <p:sp>
        <p:nvSpPr>
          <p:cNvPr id="15" name="Oval 14"/>
          <p:cNvSpPr/>
          <p:nvPr/>
        </p:nvSpPr>
        <p:spPr>
          <a:xfrm>
            <a:off x="5165681" y="1340768"/>
            <a:ext cx="2232248" cy="5328592"/>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93846" y="1115452"/>
            <a:ext cx="4968552" cy="369332"/>
          </a:xfrm>
          <a:prstGeom prst="rect">
            <a:avLst/>
          </a:prstGeom>
          <a:noFill/>
          <a:ln>
            <a:noFill/>
          </a:ln>
        </p:spPr>
        <p:txBody>
          <a:bodyPr wrap="square" rtlCol="0">
            <a:spAutoFit/>
          </a:bodyPr>
          <a:lstStyle/>
          <a:p>
            <a:r>
              <a:rPr lang="en-GB" dirty="0"/>
              <a:t>Positive tests per 100 000 population</a:t>
            </a:r>
          </a:p>
        </p:txBody>
      </p:sp>
      <p:sp>
        <p:nvSpPr>
          <p:cNvPr id="5" name="TextBox 4">
            <a:extLst>
              <a:ext uri="{FF2B5EF4-FFF2-40B4-BE49-F238E27FC236}">
                <a16:creationId xmlns:a16="http://schemas.microsoft.com/office/drawing/2014/main" id="{1F16396D-3512-0059-1F67-F5553FA497F3}"/>
              </a:ext>
            </a:extLst>
          </p:cNvPr>
          <p:cNvSpPr txBox="1"/>
          <p:nvPr/>
        </p:nvSpPr>
        <p:spPr>
          <a:xfrm>
            <a:off x="224184" y="132141"/>
            <a:ext cx="8424936" cy="830997"/>
          </a:xfrm>
          <a:prstGeom prst="rect">
            <a:avLst/>
          </a:prstGeom>
          <a:noFill/>
        </p:spPr>
        <p:txBody>
          <a:bodyPr wrap="square" rtlCol="0">
            <a:spAutoFit/>
          </a:bodyPr>
          <a:lstStyle/>
          <a:p>
            <a:r>
              <a:rPr lang="en-GB" sz="2400" dirty="0">
                <a:solidFill>
                  <a:schemeClr val="bg2">
                    <a:lumMod val="50000"/>
                  </a:schemeClr>
                </a:solidFill>
                <a:latin typeface="+mn-lt"/>
              </a:rPr>
              <a:t>Ethnic variation in HCV testing and proportion antibody positive using </a:t>
            </a:r>
            <a:r>
              <a:rPr lang="en-GB" sz="2400" i="1" dirty="0" err="1">
                <a:solidFill>
                  <a:schemeClr val="bg2">
                    <a:lumMod val="50000"/>
                  </a:schemeClr>
                </a:solidFill>
                <a:latin typeface="+mn-lt"/>
              </a:rPr>
              <a:t>Onomap</a:t>
            </a:r>
            <a:r>
              <a:rPr lang="en-GB" sz="2400" dirty="0">
                <a:solidFill>
                  <a:schemeClr val="bg2">
                    <a:lumMod val="50000"/>
                  </a:schemeClr>
                </a:solidFill>
                <a:latin typeface="+mn-lt"/>
              </a:rPr>
              <a:t>, a name-based ethnicity classifier    </a:t>
            </a:r>
          </a:p>
        </p:txBody>
      </p:sp>
    </p:spTree>
    <p:extLst>
      <p:ext uri="{BB962C8B-B14F-4D97-AF65-F5344CB8AC3E}">
        <p14:creationId xmlns:p14="http://schemas.microsoft.com/office/powerpoint/2010/main" val="85029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D4FC9C-3355-F6B3-D3A6-81C304A5027E}"/>
              </a:ext>
            </a:extLst>
          </p:cNvPr>
          <p:cNvPicPr>
            <a:picLocks noChangeAspect="1"/>
          </p:cNvPicPr>
          <p:nvPr/>
        </p:nvPicPr>
        <p:blipFill>
          <a:blip r:embed="rId2"/>
          <a:stretch>
            <a:fillRect/>
          </a:stretch>
        </p:blipFill>
        <p:spPr>
          <a:xfrm>
            <a:off x="899592" y="2420888"/>
            <a:ext cx="6762414" cy="3668537"/>
          </a:xfrm>
          <a:prstGeom prst="rect">
            <a:avLst/>
          </a:prstGeom>
        </p:spPr>
      </p:pic>
      <p:sp>
        <p:nvSpPr>
          <p:cNvPr id="3" name="TextBox 2">
            <a:extLst>
              <a:ext uri="{FF2B5EF4-FFF2-40B4-BE49-F238E27FC236}">
                <a16:creationId xmlns:a16="http://schemas.microsoft.com/office/drawing/2014/main" id="{DE3E68FF-92DB-FE23-C97B-E67C30BD30B8}"/>
              </a:ext>
            </a:extLst>
          </p:cNvPr>
          <p:cNvSpPr txBox="1"/>
          <p:nvPr/>
        </p:nvSpPr>
        <p:spPr>
          <a:xfrm>
            <a:off x="710632" y="548680"/>
            <a:ext cx="6972271" cy="1384995"/>
          </a:xfrm>
          <a:prstGeom prst="rect">
            <a:avLst/>
          </a:prstGeom>
          <a:noFill/>
        </p:spPr>
        <p:txBody>
          <a:bodyPr wrap="square">
            <a:spAutoFit/>
          </a:bodyPr>
          <a:lstStyle/>
          <a:p>
            <a:pPr marL="0" indent="0" fontAlgn="auto">
              <a:spcAft>
                <a:spcPts val="0"/>
              </a:spcAft>
              <a:buNone/>
            </a:pPr>
            <a:r>
              <a:rPr lang="en-GB" sz="2800" dirty="0">
                <a:solidFill>
                  <a:schemeClr val="bg2">
                    <a:lumMod val="50000"/>
                  </a:schemeClr>
                </a:solidFill>
                <a:latin typeface="+mn-lt"/>
              </a:rPr>
              <a:t>New diagnoses of hepatitis C-related end stage liver disease and hepatocellular carcinoma in Wales</a:t>
            </a:r>
          </a:p>
        </p:txBody>
      </p:sp>
    </p:spTree>
    <p:extLst>
      <p:ext uri="{BB962C8B-B14F-4D97-AF65-F5344CB8AC3E}">
        <p14:creationId xmlns:p14="http://schemas.microsoft.com/office/powerpoint/2010/main" val="2184472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2ED5E7-33A3-7E49-2D83-5FC22102D416}"/>
              </a:ext>
            </a:extLst>
          </p:cNvPr>
          <p:cNvPicPr>
            <a:picLocks noChangeAspect="1"/>
          </p:cNvPicPr>
          <p:nvPr/>
        </p:nvPicPr>
        <p:blipFill>
          <a:blip r:embed="rId2"/>
          <a:stretch>
            <a:fillRect/>
          </a:stretch>
        </p:blipFill>
        <p:spPr>
          <a:xfrm>
            <a:off x="178877" y="1052736"/>
            <a:ext cx="8786245" cy="4353738"/>
          </a:xfrm>
          <a:prstGeom prst="rect">
            <a:avLst/>
          </a:prstGeom>
        </p:spPr>
      </p:pic>
      <p:sp>
        <p:nvSpPr>
          <p:cNvPr id="5" name="TextBox 4">
            <a:extLst>
              <a:ext uri="{FF2B5EF4-FFF2-40B4-BE49-F238E27FC236}">
                <a16:creationId xmlns:a16="http://schemas.microsoft.com/office/drawing/2014/main" id="{F2EEC553-79C9-3D12-8BC2-63ED05B36201}"/>
              </a:ext>
            </a:extLst>
          </p:cNvPr>
          <p:cNvSpPr txBox="1"/>
          <p:nvPr/>
        </p:nvSpPr>
        <p:spPr>
          <a:xfrm>
            <a:off x="323528" y="5986154"/>
            <a:ext cx="8136904" cy="646331"/>
          </a:xfrm>
          <a:prstGeom prst="rect">
            <a:avLst/>
          </a:prstGeom>
          <a:noFill/>
        </p:spPr>
        <p:txBody>
          <a:bodyPr wrap="square">
            <a:spAutoFit/>
          </a:bodyPr>
          <a:lstStyle/>
          <a:p>
            <a:r>
              <a:rPr lang="en-GB" dirty="0">
                <a:hlinkClick r:id="rId3"/>
              </a:rPr>
              <a:t>Hepatitis C in the UK 2023: working to eliminate hepatitis C as a public health threat (publishing.service.gov.uk)</a:t>
            </a:r>
            <a:endParaRPr lang="en-GB" dirty="0"/>
          </a:p>
        </p:txBody>
      </p:sp>
      <p:sp>
        <p:nvSpPr>
          <p:cNvPr id="2" name="TextBox 1">
            <a:extLst>
              <a:ext uri="{FF2B5EF4-FFF2-40B4-BE49-F238E27FC236}">
                <a16:creationId xmlns:a16="http://schemas.microsoft.com/office/drawing/2014/main" id="{F0893625-E096-0AC4-E86A-B26EF3F7F477}"/>
              </a:ext>
            </a:extLst>
          </p:cNvPr>
          <p:cNvSpPr txBox="1"/>
          <p:nvPr/>
        </p:nvSpPr>
        <p:spPr>
          <a:xfrm>
            <a:off x="354978" y="225515"/>
            <a:ext cx="6972271" cy="523220"/>
          </a:xfrm>
          <a:prstGeom prst="rect">
            <a:avLst/>
          </a:prstGeom>
          <a:noFill/>
        </p:spPr>
        <p:txBody>
          <a:bodyPr wrap="square">
            <a:spAutoFit/>
          </a:bodyPr>
          <a:lstStyle/>
          <a:p>
            <a:pPr marL="0" indent="0" fontAlgn="auto">
              <a:spcAft>
                <a:spcPts val="0"/>
              </a:spcAft>
              <a:buNone/>
            </a:pPr>
            <a:r>
              <a:rPr lang="en-GB" sz="2800" dirty="0">
                <a:solidFill>
                  <a:schemeClr val="bg2">
                    <a:lumMod val="50000"/>
                  </a:schemeClr>
                </a:solidFill>
                <a:latin typeface="+mn-lt"/>
              </a:rPr>
              <a:t>HCV-associated mortality</a:t>
            </a:r>
          </a:p>
        </p:txBody>
      </p:sp>
    </p:spTree>
    <p:extLst>
      <p:ext uri="{BB962C8B-B14F-4D97-AF65-F5344CB8AC3E}">
        <p14:creationId xmlns:p14="http://schemas.microsoft.com/office/powerpoint/2010/main" val="954204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4294967295"/>
          </p:nvPr>
        </p:nvSpPr>
        <p:spPr>
          <a:xfrm>
            <a:off x="7543800" y="6400800"/>
            <a:ext cx="1600200" cy="457200"/>
          </a:xfrm>
          <a:noFill/>
        </p:spPr>
        <p:txBody>
          <a:bodyPr/>
          <a:lstStyle/>
          <a:p>
            <a:fld id="{AFA51922-FF8B-43B7-B815-119918CACAC1}" type="slidenum">
              <a:rPr lang="en-GB" smtClean="0"/>
              <a:pPr/>
              <a:t>2</a:t>
            </a:fld>
            <a:endParaRPr lang="en-GB"/>
          </a:p>
        </p:txBody>
      </p:sp>
      <p:sp>
        <p:nvSpPr>
          <p:cNvPr id="8195" name="Rectangle 2"/>
          <p:cNvSpPr>
            <a:spLocks noGrp="1" noChangeArrowheads="1"/>
          </p:cNvSpPr>
          <p:nvPr>
            <p:ph type="title" idx="4294967295"/>
          </p:nvPr>
        </p:nvSpPr>
        <p:spPr>
          <a:xfrm>
            <a:off x="467544" y="409576"/>
            <a:ext cx="7775575" cy="863600"/>
          </a:xfrm>
        </p:spPr>
        <p:txBody>
          <a:bodyPr>
            <a:noAutofit/>
          </a:bodyPr>
          <a:lstStyle/>
          <a:p>
            <a:pPr eaLnBrk="1" hangingPunct="1"/>
            <a:r>
              <a:rPr lang="en-GB" sz="3200" dirty="0">
                <a:solidFill>
                  <a:schemeClr val="bg2">
                    <a:lumMod val="50000"/>
                  </a:schemeClr>
                </a:solidFill>
                <a:cs typeface="Arial" pitchFamily="34" charset="0"/>
              </a:rPr>
              <a:t>Public Health Wales  </a:t>
            </a:r>
            <a:br>
              <a:rPr lang="en-GB" sz="3200" dirty="0">
                <a:solidFill>
                  <a:schemeClr val="bg2">
                    <a:lumMod val="50000"/>
                  </a:schemeClr>
                </a:solidFill>
                <a:cs typeface="Arial" pitchFamily="34" charset="0"/>
              </a:rPr>
            </a:br>
            <a:r>
              <a:rPr lang="en-GB" sz="3200" dirty="0">
                <a:solidFill>
                  <a:schemeClr val="bg2">
                    <a:lumMod val="50000"/>
                  </a:schemeClr>
                </a:solidFill>
                <a:cs typeface="Arial" pitchFamily="34" charset="0"/>
              </a:rPr>
              <a:t>Communicable Disease Surveillance Centre </a:t>
            </a:r>
          </a:p>
        </p:txBody>
      </p:sp>
      <p:sp>
        <p:nvSpPr>
          <p:cNvPr id="8196" name="Rectangle 3"/>
          <p:cNvSpPr>
            <a:spLocks noGrp="1" noChangeArrowheads="1"/>
          </p:cNvSpPr>
          <p:nvPr>
            <p:ph type="body" idx="4294967295"/>
          </p:nvPr>
        </p:nvSpPr>
        <p:spPr>
          <a:xfrm>
            <a:off x="441060" y="1772816"/>
            <a:ext cx="7480300" cy="3733800"/>
          </a:xfrm>
        </p:spPr>
        <p:txBody>
          <a:bodyPr>
            <a:normAutofit lnSpcReduction="10000"/>
          </a:bodyPr>
          <a:lstStyle/>
          <a:p>
            <a:pPr eaLnBrk="1" hangingPunct="1">
              <a:lnSpc>
                <a:spcPct val="90000"/>
              </a:lnSpc>
              <a:spcAft>
                <a:spcPts val="600"/>
              </a:spcAft>
            </a:pPr>
            <a:r>
              <a:rPr lang="en-GB" sz="2200" dirty="0"/>
              <a:t>Epidemiology and surveillance branch of PHW Health Protection Division</a:t>
            </a:r>
          </a:p>
          <a:p>
            <a:pPr eaLnBrk="1" hangingPunct="1">
              <a:lnSpc>
                <a:spcPct val="90000"/>
              </a:lnSpc>
              <a:spcAft>
                <a:spcPts val="600"/>
              </a:spcAft>
            </a:pPr>
            <a:r>
              <a:rPr lang="en-GB" sz="2200" dirty="0"/>
              <a:t>Multidisciplinary unit</a:t>
            </a:r>
          </a:p>
          <a:p>
            <a:pPr eaLnBrk="1" hangingPunct="1">
              <a:lnSpc>
                <a:spcPct val="90000"/>
              </a:lnSpc>
              <a:spcAft>
                <a:spcPts val="600"/>
              </a:spcAft>
            </a:pPr>
            <a:r>
              <a:rPr lang="en-GB" sz="2200" dirty="0"/>
              <a:t>Based in 2 Capital Quarter, Cardiff</a:t>
            </a:r>
          </a:p>
          <a:p>
            <a:pPr eaLnBrk="1" hangingPunct="1">
              <a:lnSpc>
                <a:spcPct val="90000"/>
              </a:lnSpc>
              <a:spcAft>
                <a:spcPts val="600"/>
              </a:spcAft>
            </a:pPr>
            <a:r>
              <a:rPr lang="en-GB" sz="2200" dirty="0"/>
              <a:t>Roles</a:t>
            </a:r>
          </a:p>
          <a:p>
            <a:pPr lvl="1" eaLnBrk="1" hangingPunct="1">
              <a:lnSpc>
                <a:spcPct val="90000"/>
              </a:lnSpc>
            </a:pPr>
            <a:r>
              <a:rPr lang="en-GB" sz="2200" dirty="0"/>
              <a:t>Surveillance</a:t>
            </a:r>
          </a:p>
          <a:p>
            <a:pPr lvl="1" eaLnBrk="1" hangingPunct="1">
              <a:lnSpc>
                <a:spcPct val="90000"/>
              </a:lnSpc>
            </a:pPr>
            <a:r>
              <a:rPr lang="en-GB" sz="2200" dirty="0"/>
              <a:t>Field epidemiology</a:t>
            </a:r>
          </a:p>
          <a:p>
            <a:pPr lvl="1" eaLnBrk="1" hangingPunct="1">
              <a:lnSpc>
                <a:spcPct val="90000"/>
              </a:lnSpc>
              <a:spcBef>
                <a:spcPts val="500"/>
              </a:spcBef>
              <a:spcAft>
                <a:spcPts val="500"/>
              </a:spcAft>
            </a:pPr>
            <a:r>
              <a:rPr lang="en-GB" sz="2200" dirty="0"/>
              <a:t>Education and training </a:t>
            </a:r>
          </a:p>
          <a:p>
            <a:pPr lvl="1" eaLnBrk="1" hangingPunct="1">
              <a:lnSpc>
                <a:spcPct val="90000"/>
              </a:lnSpc>
            </a:pPr>
            <a:r>
              <a:rPr lang="en-GB" sz="2200" dirty="0"/>
              <a:t>Policy development</a:t>
            </a:r>
          </a:p>
          <a:p>
            <a:pPr lvl="1" eaLnBrk="1" hangingPunct="1">
              <a:lnSpc>
                <a:spcPct val="90000"/>
              </a:lnSpc>
            </a:pPr>
            <a:r>
              <a:rPr lang="en-GB" sz="2200" dirty="0"/>
              <a:t>Research</a:t>
            </a:r>
          </a:p>
          <a:p>
            <a:pPr eaLnBrk="1" hangingPunct="1">
              <a:lnSpc>
                <a:spcPct val="90000"/>
              </a:lnSpc>
            </a:pPr>
            <a:endParaRPr lang="en-GB" sz="2200" dirty="0"/>
          </a:p>
        </p:txBody>
      </p:sp>
      <p:pic>
        <p:nvPicPr>
          <p:cNvPr id="6" name="Picture 5" descr="No-2-Capital-Square.jpg"/>
          <p:cNvPicPr>
            <a:picLocks noChangeAspect="1"/>
          </p:cNvPicPr>
          <p:nvPr/>
        </p:nvPicPr>
        <p:blipFill>
          <a:blip r:embed="rId3" cstate="print"/>
          <a:stretch>
            <a:fillRect/>
          </a:stretch>
        </p:blipFill>
        <p:spPr>
          <a:xfrm>
            <a:off x="4716016" y="3759023"/>
            <a:ext cx="4014326" cy="265010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28211E-4EF9-9767-C8C6-5C5ED3468118}"/>
              </a:ext>
            </a:extLst>
          </p:cNvPr>
          <p:cNvPicPr>
            <a:picLocks noChangeAspect="1"/>
          </p:cNvPicPr>
          <p:nvPr/>
        </p:nvPicPr>
        <p:blipFill>
          <a:blip r:embed="rId2"/>
          <a:stretch>
            <a:fillRect/>
          </a:stretch>
        </p:blipFill>
        <p:spPr>
          <a:xfrm>
            <a:off x="539552" y="899373"/>
            <a:ext cx="7667625" cy="5543550"/>
          </a:xfrm>
          <a:prstGeom prst="rect">
            <a:avLst/>
          </a:prstGeom>
        </p:spPr>
      </p:pic>
      <p:sp>
        <p:nvSpPr>
          <p:cNvPr id="7" name="TextBox 6">
            <a:extLst>
              <a:ext uri="{FF2B5EF4-FFF2-40B4-BE49-F238E27FC236}">
                <a16:creationId xmlns:a16="http://schemas.microsoft.com/office/drawing/2014/main" id="{456F027D-6864-7391-F979-7F56B8F9E98E}"/>
              </a:ext>
            </a:extLst>
          </p:cNvPr>
          <p:cNvSpPr txBox="1"/>
          <p:nvPr/>
        </p:nvSpPr>
        <p:spPr>
          <a:xfrm>
            <a:off x="827584" y="6440441"/>
            <a:ext cx="8136904" cy="307777"/>
          </a:xfrm>
          <a:prstGeom prst="rect">
            <a:avLst/>
          </a:prstGeom>
          <a:noFill/>
        </p:spPr>
        <p:txBody>
          <a:bodyPr wrap="square">
            <a:spAutoFit/>
          </a:bodyPr>
          <a:lstStyle/>
          <a:p>
            <a:r>
              <a:rPr lang="en-GB" sz="1400" dirty="0">
                <a:hlinkClick r:id="rId3"/>
              </a:rPr>
              <a:t>Interim guidance for country validation of viral hepatitis elimination (who.int)</a:t>
            </a:r>
            <a:endParaRPr lang="en-GB" sz="1400" dirty="0"/>
          </a:p>
        </p:txBody>
      </p:sp>
      <p:sp>
        <p:nvSpPr>
          <p:cNvPr id="8" name="TextBox 7">
            <a:extLst>
              <a:ext uri="{FF2B5EF4-FFF2-40B4-BE49-F238E27FC236}">
                <a16:creationId xmlns:a16="http://schemas.microsoft.com/office/drawing/2014/main" id="{475D4D7F-41FB-3464-D7F2-B331AB8B4AAA}"/>
              </a:ext>
            </a:extLst>
          </p:cNvPr>
          <p:cNvSpPr txBox="1"/>
          <p:nvPr/>
        </p:nvSpPr>
        <p:spPr>
          <a:xfrm>
            <a:off x="689267" y="66271"/>
            <a:ext cx="7848872" cy="830997"/>
          </a:xfrm>
          <a:prstGeom prst="rect">
            <a:avLst/>
          </a:prstGeom>
          <a:noFill/>
        </p:spPr>
        <p:txBody>
          <a:bodyPr wrap="square">
            <a:spAutoFit/>
          </a:bodyPr>
          <a:lstStyle/>
          <a:p>
            <a:pPr marL="0" indent="0" fontAlgn="auto">
              <a:spcAft>
                <a:spcPts val="0"/>
              </a:spcAft>
              <a:buNone/>
            </a:pPr>
            <a:r>
              <a:rPr lang="en-GB" sz="2400" dirty="0">
                <a:solidFill>
                  <a:schemeClr val="bg2">
                    <a:lumMod val="50000"/>
                  </a:schemeClr>
                </a:solidFill>
                <a:latin typeface="+mn-lt"/>
              </a:rPr>
              <a:t>WHO targets for elimination of hepatitis C as a public health problem by 2030</a:t>
            </a:r>
          </a:p>
        </p:txBody>
      </p:sp>
    </p:spTree>
    <p:extLst>
      <p:ext uri="{BB962C8B-B14F-4D97-AF65-F5344CB8AC3E}">
        <p14:creationId xmlns:p14="http://schemas.microsoft.com/office/powerpoint/2010/main" val="2402145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4294967295"/>
          </p:nvPr>
        </p:nvSpPr>
        <p:spPr>
          <a:xfrm>
            <a:off x="7543800" y="6400800"/>
            <a:ext cx="1600200" cy="457200"/>
          </a:xfrm>
          <a:noFill/>
        </p:spPr>
        <p:txBody>
          <a:bodyPr/>
          <a:lstStyle/>
          <a:p>
            <a:fld id="{01530A10-C0F8-4441-8C9B-E05CD6184BE5}" type="slidenum">
              <a:rPr lang="en-GB" smtClean="0"/>
              <a:pPr/>
              <a:t>21</a:t>
            </a:fld>
            <a:endParaRPr lang="en-GB"/>
          </a:p>
        </p:txBody>
      </p:sp>
      <p:sp>
        <p:nvSpPr>
          <p:cNvPr id="9219" name="Rectangle 2"/>
          <p:cNvSpPr>
            <a:spLocks noGrp="1" noChangeArrowheads="1"/>
          </p:cNvSpPr>
          <p:nvPr>
            <p:ph type="title" idx="4294967295"/>
          </p:nvPr>
        </p:nvSpPr>
        <p:spPr>
          <a:xfrm>
            <a:off x="533700" y="332656"/>
            <a:ext cx="8072305" cy="720725"/>
          </a:xfrm>
        </p:spPr>
        <p:txBody>
          <a:bodyPr>
            <a:noAutofit/>
          </a:bodyPr>
          <a:lstStyle/>
          <a:p>
            <a:pPr algn="l" eaLnBrk="1" hangingPunct="1"/>
            <a:r>
              <a:rPr lang="en-GB" sz="3600" dirty="0">
                <a:solidFill>
                  <a:schemeClr val="bg2">
                    <a:lumMod val="50000"/>
                  </a:schemeClr>
                </a:solidFill>
              </a:rPr>
              <a:t>Challenges in monitoring progress to elimination</a:t>
            </a:r>
          </a:p>
        </p:txBody>
      </p:sp>
      <p:sp>
        <p:nvSpPr>
          <p:cNvPr id="9220" name="Rectangle 3"/>
          <p:cNvSpPr>
            <a:spLocks noGrp="1" noChangeArrowheads="1"/>
          </p:cNvSpPr>
          <p:nvPr>
            <p:ph type="body" idx="4294967295"/>
          </p:nvPr>
        </p:nvSpPr>
        <p:spPr>
          <a:xfrm>
            <a:off x="357421" y="1340768"/>
            <a:ext cx="8424864" cy="5328592"/>
          </a:xfrm>
        </p:spPr>
        <p:txBody>
          <a:bodyPr>
            <a:normAutofit fontScale="40000" lnSpcReduction="20000"/>
          </a:bodyPr>
          <a:lstStyle/>
          <a:p>
            <a:pPr>
              <a:lnSpc>
                <a:spcPct val="120000"/>
              </a:lnSpc>
              <a:spcBef>
                <a:spcPts val="0"/>
              </a:spcBef>
              <a:buClr>
                <a:schemeClr val="tx1"/>
              </a:buClr>
              <a:buSzPct val="100000"/>
            </a:pPr>
            <a:r>
              <a:rPr lang="en-GB" sz="5000" dirty="0"/>
              <a:t>Proportion of those tested for clinical purposes or case finding who are positive does not necessarily equal population prevalence</a:t>
            </a:r>
          </a:p>
          <a:p>
            <a:pPr marL="0" indent="0">
              <a:lnSpc>
                <a:spcPct val="120000"/>
              </a:lnSpc>
              <a:spcBef>
                <a:spcPts val="0"/>
              </a:spcBef>
              <a:buClr>
                <a:schemeClr val="tx1"/>
              </a:buClr>
              <a:buSzPct val="100000"/>
              <a:buNone/>
            </a:pPr>
            <a:endParaRPr lang="en-GB" sz="5000" dirty="0"/>
          </a:p>
          <a:p>
            <a:pPr>
              <a:lnSpc>
                <a:spcPct val="120000"/>
              </a:lnSpc>
              <a:spcBef>
                <a:spcPts val="0"/>
              </a:spcBef>
              <a:buClr>
                <a:schemeClr val="tx1"/>
              </a:buClr>
              <a:buSzPct val="100000"/>
            </a:pPr>
            <a:r>
              <a:rPr lang="en-GB" sz="5000" dirty="0"/>
              <a:t>Undiagnosed proportion?</a:t>
            </a:r>
          </a:p>
          <a:p>
            <a:pPr>
              <a:lnSpc>
                <a:spcPct val="120000"/>
              </a:lnSpc>
              <a:spcBef>
                <a:spcPts val="0"/>
              </a:spcBef>
              <a:buClr>
                <a:schemeClr val="tx1"/>
              </a:buClr>
              <a:buSzPct val="100000"/>
            </a:pPr>
            <a:endParaRPr lang="en-GB" sz="5000" dirty="0"/>
          </a:p>
          <a:p>
            <a:pPr>
              <a:lnSpc>
                <a:spcPct val="120000"/>
              </a:lnSpc>
              <a:spcBef>
                <a:spcPts val="0"/>
              </a:spcBef>
              <a:buClr>
                <a:schemeClr val="tx1"/>
              </a:buClr>
              <a:buSzPct val="100000"/>
            </a:pPr>
            <a:r>
              <a:rPr lang="en-GB" sz="5000" dirty="0"/>
              <a:t>Gaps in our knowledge of prevalence in medium and low-risk groups, e.g. new entrants, certain BME groups, ex-PWID, general population  </a:t>
            </a:r>
          </a:p>
          <a:p>
            <a:pPr marL="0" indent="0">
              <a:lnSpc>
                <a:spcPct val="120000"/>
              </a:lnSpc>
              <a:spcBef>
                <a:spcPts val="0"/>
              </a:spcBef>
              <a:buClr>
                <a:schemeClr val="tx1"/>
              </a:buClr>
              <a:buSzPct val="100000"/>
              <a:buNone/>
            </a:pPr>
            <a:endParaRPr lang="en-GB" sz="5000" dirty="0"/>
          </a:p>
          <a:p>
            <a:pPr>
              <a:lnSpc>
                <a:spcPct val="120000"/>
              </a:lnSpc>
              <a:spcBef>
                <a:spcPts val="0"/>
              </a:spcBef>
              <a:buClr>
                <a:schemeClr val="tx1"/>
              </a:buClr>
              <a:buSzPct val="100000"/>
            </a:pPr>
            <a:r>
              <a:rPr lang="en-GB" sz="5000" dirty="0"/>
              <a:t>Need to estimate number of prevalent chronic cases to monitor proportion diagnosed (WHO target)</a:t>
            </a:r>
          </a:p>
          <a:p>
            <a:pPr marL="0" indent="0">
              <a:lnSpc>
                <a:spcPct val="120000"/>
              </a:lnSpc>
              <a:spcBef>
                <a:spcPts val="0"/>
              </a:spcBef>
              <a:buClr>
                <a:schemeClr val="tx1"/>
              </a:buClr>
              <a:buSzPct val="100000"/>
              <a:buNone/>
            </a:pPr>
            <a:r>
              <a:rPr lang="en-GB" sz="5000" dirty="0"/>
              <a:t>  </a:t>
            </a:r>
          </a:p>
          <a:p>
            <a:pPr>
              <a:lnSpc>
                <a:spcPct val="120000"/>
              </a:lnSpc>
              <a:spcBef>
                <a:spcPts val="0"/>
              </a:spcBef>
              <a:buClr>
                <a:schemeClr val="tx1"/>
              </a:buClr>
              <a:buSzPct val="100000"/>
            </a:pPr>
            <a:r>
              <a:rPr lang="en-GB" sz="5000" dirty="0"/>
              <a:t>Obtaining a good estimate of incidence is difficult (WHO target)</a:t>
            </a:r>
          </a:p>
          <a:p>
            <a:pPr>
              <a:lnSpc>
                <a:spcPct val="120000"/>
              </a:lnSpc>
              <a:spcBef>
                <a:spcPts val="0"/>
              </a:spcBef>
              <a:buClr>
                <a:schemeClr val="tx1"/>
              </a:buClr>
              <a:buSzPct val="100000"/>
            </a:pPr>
            <a:endParaRPr lang="en-GB" sz="5000" dirty="0"/>
          </a:p>
          <a:p>
            <a:pPr>
              <a:lnSpc>
                <a:spcPct val="120000"/>
              </a:lnSpc>
              <a:spcBef>
                <a:spcPts val="0"/>
              </a:spcBef>
              <a:buClr>
                <a:schemeClr val="tx1"/>
              </a:buClr>
              <a:buSzPct val="100000"/>
            </a:pPr>
            <a:r>
              <a:rPr lang="en-GB" sz="5000" dirty="0"/>
              <a:t>Monitoring re-infections will become increasingly important</a:t>
            </a:r>
          </a:p>
          <a:p>
            <a:pPr>
              <a:lnSpc>
                <a:spcPct val="120000"/>
              </a:lnSpc>
              <a:spcBef>
                <a:spcPts val="0"/>
              </a:spcBef>
              <a:buClr>
                <a:schemeClr val="tx1"/>
              </a:buClr>
              <a:buSzPct val="100000"/>
            </a:pPr>
            <a:endParaRPr lang="en-GB" sz="5000" dirty="0"/>
          </a:p>
          <a:p>
            <a:pPr>
              <a:lnSpc>
                <a:spcPct val="120000"/>
              </a:lnSpc>
              <a:spcBef>
                <a:spcPts val="0"/>
              </a:spcBef>
              <a:buClr>
                <a:schemeClr val="tx1"/>
              </a:buClr>
              <a:buSzPct val="100000"/>
            </a:pPr>
            <a:r>
              <a:rPr lang="en-GB" sz="5000" dirty="0">
                <a:effectLst/>
                <a:ea typeface="Times New Roman" panose="02020603050405020304" pitchFamily="18" charset="0"/>
              </a:rPr>
              <a:t>How do we obtain repeated prevalence/incidence estimates to monitor progress to elimination?</a:t>
            </a:r>
            <a:endParaRPr lang="en-GB" sz="5000" dirty="0">
              <a:effectLst/>
              <a:ea typeface="Calibri" panose="020F0502020204030204" pitchFamily="34" charset="0"/>
            </a:endParaRPr>
          </a:p>
          <a:p>
            <a:pPr>
              <a:lnSpc>
                <a:spcPct val="120000"/>
              </a:lnSpc>
              <a:spcBef>
                <a:spcPts val="0"/>
              </a:spcBef>
              <a:buClr>
                <a:schemeClr val="tx1"/>
              </a:buClr>
              <a:buSzPct val="100000"/>
            </a:pPr>
            <a:endParaRPr lang="en-GB" sz="5100" dirty="0"/>
          </a:p>
          <a:p>
            <a:pPr>
              <a:lnSpc>
                <a:spcPct val="120000"/>
              </a:lnSpc>
              <a:spcBef>
                <a:spcPts val="0"/>
              </a:spcBef>
              <a:buClr>
                <a:schemeClr val="tx1"/>
              </a:buClr>
              <a:buSzPct val="100000"/>
            </a:pPr>
            <a:endParaRPr lang="en-GB" sz="5100" dirty="0"/>
          </a:p>
          <a:p>
            <a:pPr>
              <a:lnSpc>
                <a:spcPct val="120000"/>
              </a:lnSpc>
              <a:spcBef>
                <a:spcPts val="0"/>
              </a:spcBef>
              <a:buClr>
                <a:schemeClr val="tx1"/>
              </a:buClr>
              <a:buSzPct val="100000"/>
            </a:pPr>
            <a:endParaRPr lang="en-GB" sz="9600" dirty="0"/>
          </a:p>
          <a:p>
            <a:pPr>
              <a:lnSpc>
                <a:spcPct val="120000"/>
              </a:lnSpc>
              <a:spcBef>
                <a:spcPts val="0"/>
              </a:spcBef>
              <a:buClr>
                <a:schemeClr val="tx1"/>
              </a:buClr>
              <a:buSzPct val="100000"/>
            </a:pPr>
            <a:endParaRPr lang="en-GB" sz="9600" dirty="0"/>
          </a:p>
          <a:p>
            <a:pPr marL="0" indent="0" eaLnBrk="1" hangingPunct="1">
              <a:lnSpc>
                <a:spcPct val="120000"/>
              </a:lnSpc>
              <a:spcBef>
                <a:spcPts val="0"/>
              </a:spcBef>
              <a:buClr>
                <a:schemeClr val="tx1"/>
              </a:buClr>
              <a:buSzPct val="100000"/>
              <a:buNone/>
            </a:pPr>
            <a:endParaRPr lang="en-GB" sz="4200" dirty="0"/>
          </a:p>
          <a:p>
            <a:pPr marL="514350" indent="-514350" eaLnBrk="1" hangingPunct="1">
              <a:lnSpc>
                <a:spcPct val="80000"/>
              </a:lnSpc>
              <a:spcBef>
                <a:spcPts val="0"/>
              </a:spcBef>
              <a:buClr>
                <a:schemeClr val="tx1"/>
              </a:buClr>
              <a:buSzPct val="100000"/>
              <a:buFont typeface="+mj-lt"/>
              <a:buAutoNum type="arabicPeriod"/>
            </a:pPr>
            <a:endParaRPr lang="en-GB" sz="3200" dirty="0"/>
          </a:p>
          <a:p>
            <a:pPr marL="0" lvl="1" indent="0" eaLnBrk="1" hangingPunct="1">
              <a:lnSpc>
                <a:spcPct val="80000"/>
              </a:lnSpc>
              <a:spcBef>
                <a:spcPct val="0"/>
              </a:spcBef>
              <a:buFontTx/>
              <a:buNone/>
            </a:pPr>
            <a:endParaRPr lang="en-GB" sz="3200" i="1" dirty="0"/>
          </a:p>
          <a:p>
            <a:pPr marL="0" lvl="1" indent="0" eaLnBrk="1" hangingPunct="1">
              <a:lnSpc>
                <a:spcPct val="80000"/>
              </a:lnSpc>
              <a:spcBef>
                <a:spcPct val="0"/>
              </a:spcBef>
              <a:buFontTx/>
              <a:buNone/>
            </a:pPr>
            <a:endParaRPr lang="en-GB" sz="3200" i="1" dirty="0"/>
          </a:p>
        </p:txBody>
      </p:sp>
    </p:spTree>
    <p:extLst>
      <p:ext uri="{BB962C8B-B14F-4D97-AF65-F5344CB8AC3E}">
        <p14:creationId xmlns:p14="http://schemas.microsoft.com/office/powerpoint/2010/main" val="4039520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3E5011D-2947-15A9-4014-C0D5DD165902}"/>
              </a:ext>
            </a:extLst>
          </p:cNvPr>
          <p:cNvSpPr txBox="1"/>
          <p:nvPr/>
        </p:nvSpPr>
        <p:spPr>
          <a:xfrm>
            <a:off x="324530" y="836712"/>
            <a:ext cx="8676964" cy="6386044"/>
          </a:xfrm>
          <a:prstGeom prst="rect">
            <a:avLst/>
          </a:prstGeom>
          <a:noFill/>
        </p:spPr>
        <p:txBody>
          <a:bodyPr wrap="square">
            <a:spAutoFit/>
          </a:bodyPr>
          <a:lstStyle/>
          <a:p>
            <a:pPr marL="457200" lvl="0" indent="-457200">
              <a:lnSpc>
                <a:spcPct val="105000"/>
              </a:lnSpc>
              <a:spcAft>
                <a:spcPts val="800"/>
              </a:spcAft>
              <a:buFont typeface="+mj-lt"/>
              <a:buAutoNum type="arabicPeriod"/>
            </a:pPr>
            <a:r>
              <a:rPr lang="en-GB" sz="2400" dirty="0">
                <a:effectLst/>
                <a:latin typeface="Calibri" panose="020F0502020204030204" pitchFamily="34" charset="0"/>
                <a:ea typeface="Calibri" panose="020F0502020204030204" pitchFamily="34" charset="0"/>
              </a:rPr>
              <a:t>Monitoring progress to elimination (Stakeholder involvement in development of information products)</a:t>
            </a:r>
            <a:endParaRPr lang="en-GB" sz="2400" dirty="0">
              <a:latin typeface="Calibri" panose="020F0502020204030204" pitchFamily="34" charset="0"/>
              <a:ea typeface="Calibri" panose="020F0502020204030204" pitchFamily="34" charset="0"/>
            </a:endParaRPr>
          </a:p>
          <a:p>
            <a:pPr marL="457200" lvl="0" indent="-457200">
              <a:lnSpc>
                <a:spcPct val="105000"/>
              </a:lnSpc>
              <a:spcAft>
                <a:spcPts val="800"/>
              </a:spcAft>
              <a:buFont typeface="+mj-lt"/>
              <a:buAutoNum type="arabicPeriod"/>
            </a:pPr>
            <a:r>
              <a:rPr lang="en-GB" sz="2400" dirty="0">
                <a:effectLst/>
                <a:latin typeface="Calibri" panose="020F0502020204030204" pitchFamily="34" charset="0"/>
                <a:ea typeface="Calibri" panose="020F0502020204030204" pitchFamily="34" charset="0"/>
              </a:rPr>
              <a:t>Operational research and development </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‘Workbook’ approach to estimating prevalent infections;</a:t>
            </a:r>
          </a:p>
          <a:p>
            <a:pPr marL="1257300" lvl="3" indent="-342900">
              <a:spcAft>
                <a:spcPts val="0"/>
              </a:spcAft>
              <a:buFont typeface="Arial" panose="020B0604020202020204" pitchFamily="34" charset="0"/>
              <a:buChar char="•"/>
            </a:pPr>
            <a:r>
              <a:rPr lang="en-GB" sz="2400" dirty="0">
                <a:latin typeface="Calibri" panose="020F0502020204030204" pitchFamily="34" charset="0"/>
                <a:ea typeface="Calibri" panose="020F0502020204030204" pitchFamily="34" charset="0"/>
              </a:rPr>
              <a:t>N</a:t>
            </a:r>
            <a:r>
              <a:rPr lang="en-GB" sz="2400" dirty="0">
                <a:effectLst/>
                <a:latin typeface="Calibri" panose="020F0502020204030204" pitchFamily="34" charset="0"/>
                <a:ea typeface="Calibri" panose="020F0502020204030204" pitchFamily="34" charset="0"/>
              </a:rPr>
              <a:t>ew methods for estimating incidence and reinfection; </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Burden of disease/health inequalities; </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Treatment register (record linkage);</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HCV genomic surveillance (Northern Ireland cluster identified);</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Evaluating interventions, for example: find and treat initiatives, </a:t>
            </a:r>
          </a:p>
          <a:p>
            <a:pPr marL="1257300" lvl="3" indent="-342900">
              <a:spcAft>
                <a:spcPts val="0"/>
              </a:spcAft>
              <a:buFont typeface="Arial" panose="020B0604020202020204" pitchFamily="34" charset="0"/>
              <a:buChar char="•"/>
            </a:pPr>
            <a:r>
              <a:rPr lang="en-GB" sz="2400" dirty="0">
                <a:effectLst/>
                <a:latin typeface="Calibri" panose="020F0502020204030204" pitchFamily="34" charset="0"/>
                <a:ea typeface="Calibri" panose="020F0502020204030204" pitchFamily="34" charset="0"/>
              </a:rPr>
              <a:t>Qualitative research – who is not getting tested and treated and why?</a:t>
            </a:r>
          </a:p>
          <a:p>
            <a:pPr marL="914400" lvl="3">
              <a:spcAft>
                <a:spcPts val="0"/>
              </a:spcAft>
            </a:pPr>
            <a:r>
              <a:rPr lang="en-GB" sz="2400" dirty="0">
                <a:effectLst/>
                <a:latin typeface="Calibri" panose="020F0502020204030204" pitchFamily="34" charset="0"/>
                <a:ea typeface="Calibri" panose="020F0502020204030204" pitchFamily="34" charset="0"/>
              </a:rPr>
              <a:t> </a:t>
            </a:r>
            <a:endParaRPr lang="en-GB" sz="2400" dirty="0">
              <a:latin typeface="Calibri" panose="020F0502020204030204" pitchFamily="34" charset="0"/>
              <a:ea typeface="Calibri" panose="020F0502020204030204" pitchFamily="34" charset="0"/>
            </a:endParaRPr>
          </a:p>
          <a:p>
            <a:pPr marL="457200" indent="-457200">
              <a:lnSpc>
                <a:spcPct val="105000"/>
              </a:lnSpc>
              <a:spcAft>
                <a:spcPts val="800"/>
              </a:spcAft>
              <a:buFont typeface="+mj-lt"/>
              <a:buAutoNum type="arabicPeriod"/>
            </a:pPr>
            <a:r>
              <a:rPr lang="en-GB" sz="2400" dirty="0">
                <a:effectLst/>
                <a:latin typeface="Calibri" panose="020F0502020204030204" pitchFamily="34" charset="0"/>
                <a:ea typeface="Calibri" panose="020F0502020204030204" pitchFamily="34" charset="0"/>
              </a:rPr>
              <a:t>Working with other UK countries to support validation </a:t>
            </a:r>
          </a:p>
          <a:p>
            <a:pPr lvl="0">
              <a:lnSpc>
                <a:spcPct val="105000"/>
              </a:lnSpc>
              <a:spcAft>
                <a:spcPts val="800"/>
              </a:spcAft>
            </a:pPr>
            <a:endParaRPr lang="en-GB" sz="2400" dirty="0">
              <a:effectLst/>
              <a:latin typeface="Calibri" panose="020F0502020204030204" pitchFamily="34" charset="0"/>
              <a:ea typeface="Calibri" panose="020F0502020204030204" pitchFamily="34" charset="0"/>
            </a:endParaRPr>
          </a:p>
        </p:txBody>
      </p:sp>
      <p:sp>
        <p:nvSpPr>
          <p:cNvPr id="2" name="Rectangle 2">
            <a:extLst>
              <a:ext uri="{FF2B5EF4-FFF2-40B4-BE49-F238E27FC236}">
                <a16:creationId xmlns:a16="http://schemas.microsoft.com/office/drawing/2014/main" id="{99F80E43-763B-9C54-C859-BB9E68BC8457}"/>
              </a:ext>
            </a:extLst>
          </p:cNvPr>
          <p:cNvSpPr txBox="1">
            <a:spLocks noChangeArrowheads="1"/>
          </p:cNvSpPr>
          <p:nvPr/>
        </p:nvSpPr>
        <p:spPr>
          <a:xfrm>
            <a:off x="359532" y="0"/>
            <a:ext cx="8820647" cy="7207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3600" dirty="0">
                <a:solidFill>
                  <a:schemeClr val="bg2">
                    <a:lumMod val="50000"/>
                  </a:schemeClr>
                </a:solidFill>
              </a:rPr>
              <a:t>CDSC role</a:t>
            </a:r>
          </a:p>
        </p:txBody>
      </p:sp>
    </p:spTree>
    <p:extLst>
      <p:ext uri="{BB962C8B-B14F-4D97-AF65-F5344CB8AC3E}">
        <p14:creationId xmlns:p14="http://schemas.microsoft.com/office/powerpoint/2010/main" val="168895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201D7D9D-AB41-9264-8EEC-E1D2D161C63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5736" y="1700808"/>
            <a:ext cx="4352528" cy="4235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5">
            <a:extLst>
              <a:ext uri="{FF2B5EF4-FFF2-40B4-BE49-F238E27FC236}">
                <a16:creationId xmlns:a16="http://schemas.microsoft.com/office/drawing/2014/main" id="{FECF5676-9D0F-9789-8F5D-32A0963C4397}"/>
              </a:ext>
            </a:extLst>
          </p:cNvPr>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de-DE" sz="3200" dirty="0">
                <a:ea typeface="ＭＳ Ｐゴシック" pitchFamily="34" charset="-128"/>
              </a:rPr>
              <a:t>“ The Epidemiologist‘s bathtub“</a:t>
            </a:r>
          </a:p>
        </p:txBody>
      </p:sp>
    </p:spTree>
    <p:extLst>
      <p:ext uri="{BB962C8B-B14F-4D97-AF65-F5344CB8AC3E}">
        <p14:creationId xmlns:p14="http://schemas.microsoft.com/office/powerpoint/2010/main" val="1318158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2012110.png"/>
          <p:cNvPicPr>
            <a:picLocks noChangeAspect="1"/>
          </p:cNvPicPr>
          <p:nvPr/>
        </p:nvPicPr>
        <p:blipFill>
          <a:blip r:embed="rId2" cstate="print"/>
          <a:stretch>
            <a:fillRect/>
          </a:stretch>
        </p:blipFill>
        <p:spPr>
          <a:xfrm>
            <a:off x="2519772" y="548680"/>
            <a:ext cx="4104456" cy="547260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4294967295"/>
          </p:nvPr>
        </p:nvSpPr>
        <p:spPr>
          <a:xfrm>
            <a:off x="7543800" y="6400800"/>
            <a:ext cx="1600200" cy="457200"/>
          </a:xfrm>
          <a:noFill/>
        </p:spPr>
        <p:txBody>
          <a:bodyPr/>
          <a:lstStyle/>
          <a:p>
            <a:fld id="{01530A10-C0F8-4441-8C9B-E05CD6184BE5}" type="slidenum">
              <a:rPr lang="en-GB" smtClean="0"/>
              <a:pPr/>
              <a:t>25</a:t>
            </a:fld>
            <a:endParaRPr lang="en-GB"/>
          </a:p>
        </p:txBody>
      </p:sp>
      <p:sp>
        <p:nvSpPr>
          <p:cNvPr id="9219" name="Rectangle 2"/>
          <p:cNvSpPr>
            <a:spLocks noGrp="1" noChangeArrowheads="1"/>
          </p:cNvSpPr>
          <p:nvPr>
            <p:ph type="title" idx="4294967295"/>
          </p:nvPr>
        </p:nvSpPr>
        <p:spPr>
          <a:xfrm>
            <a:off x="0" y="476250"/>
            <a:ext cx="8135938" cy="720725"/>
          </a:xfrm>
        </p:spPr>
        <p:txBody>
          <a:bodyPr>
            <a:noAutofit/>
          </a:bodyPr>
          <a:lstStyle/>
          <a:p>
            <a:pPr algn="ctr" eaLnBrk="1" hangingPunct="1"/>
            <a:r>
              <a:rPr lang="en-GB" sz="4800" dirty="0">
                <a:solidFill>
                  <a:schemeClr val="bg2">
                    <a:lumMod val="50000"/>
                  </a:schemeClr>
                </a:solidFill>
              </a:rPr>
              <a:t>Acknowledgements</a:t>
            </a:r>
          </a:p>
        </p:txBody>
      </p:sp>
      <p:sp>
        <p:nvSpPr>
          <p:cNvPr id="9220" name="Rectangle 3"/>
          <p:cNvSpPr>
            <a:spLocks noGrp="1" noChangeArrowheads="1"/>
          </p:cNvSpPr>
          <p:nvPr>
            <p:ph type="body" idx="4294967295"/>
          </p:nvPr>
        </p:nvSpPr>
        <p:spPr>
          <a:xfrm>
            <a:off x="495300" y="1439597"/>
            <a:ext cx="8469188" cy="4752528"/>
          </a:xfrm>
        </p:spPr>
        <p:txBody>
          <a:bodyPr>
            <a:normAutofit fontScale="70000" lnSpcReduction="20000"/>
          </a:bodyPr>
          <a:lstStyle/>
          <a:p>
            <a:pPr marL="0" indent="0" eaLnBrk="1" hangingPunct="1">
              <a:lnSpc>
                <a:spcPct val="120000"/>
              </a:lnSpc>
              <a:spcBef>
                <a:spcPts val="0"/>
              </a:spcBef>
              <a:buClr>
                <a:schemeClr val="tx1"/>
              </a:buClr>
              <a:buSzPct val="100000"/>
              <a:buNone/>
            </a:pPr>
            <a:r>
              <a:rPr lang="en-GB" b="1" dirty="0"/>
              <a:t>CDSC - BBV, TB, STI and inequalities team:</a:t>
            </a:r>
          </a:p>
          <a:p>
            <a:pPr marL="0" indent="0" eaLnBrk="1" hangingPunct="1">
              <a:lnSpc>
                <a:spcPct val="120000"/>
              </a:lnSpc>
              <a:spcBef>
                <a:spcPts val="0"/>
              </a:spcBef>
              <a:buClr>
                <a:schemeClr val="tx1"/>
              </a:buClr>
              <a:buSzPct val="100000"/>
              <a:buNone/>
            </a:pPr>
            <a:r>
              <a:rPr lang="en-GB" dirty="0"/>
              <a:t>George Ahearn, Sophie Harker, Craig Hogg, Savannah King, Matt Rumble,  </a:t>
            </a:r>
            <a:r>
              <a:rPr lang="en-GB" b="1" dirty="0"/>
              <a:t>Josie Smith</a:t>
            </a:r>
          </a:p>
          <a:p>
            <a:pPr marL="0" indent="0" eaLnBrk="1" hangingPunct="1">
              <a:lnSpc>
                <a:spcPct val="120000"/>
              </a:lnSpc>
              <a:spcBef>
                <a:spcPts val="0"/>
              </a:spcBef>
              <a:buClr>
                <a:schemeClr val="tx1"/>
              </a:buClr>
              <a:buSzPct val="100000"/>
              <a:buNone/>
            </a:pPr>
            <a:endParaRPr lang="en-GB" sz="3200" b="1" dirty="0"/>
          </a:p>
          <a:p>
            <a:pPr marL="0" indent="0">
              <a:lnSpc>
                <a:spcPct val="120000"/>
              </a:lnSpc>
              <a:spcBef>
                <a:spcPts val="0"/>
              </a:spcBef>
              <a:buClr>
                <a:schemeClr val="tx1"/>
              </a:buClr>
              <a:buSzPct val="100000"/>
              <a:buNone/>
            </a:pPr>
            <a:r>
              <a:rPr lang="en-GB" b="1" dirty="0"/>
              <a:t>CDSC – Data Science and statistics team:</a:t>
            </a:r>
          </a:p>
          <a:p>
            <a:pPr marL="0" indent="0">
              <a:lnSpc>
                <a:spcPct val="120000"/>
              </a:lnSpc>
              <a:spcBef>
                <a:spcPts val="0"/>
              </a:spcBef>
              <a:buClr>
                <a:schemeClr val="tx1"/>
              </a:buClr>
              <a:buSzPct val="100000"/>
              <a:buNone/>
            </a:pPr>
            <a:r>
              <a:rPr lang="en-GB" dirty="0"/>
              <a:t>Noel Craine, Jane Salmon</a:t>
            </a:r>
          </a:p>
          <a:p>
            <a:pPr marL="0" indent="0" eaLnBrk="1" hangingPunct="1">
              <a:lnSpc>
                <a:spcPct val="120000"/>
              </a:lnSpc>
              <a:spcBef>
                <a:spcPts val="0"/>
              </a:spcBef>
              <a:buClr>
                <a:schemeClr val="tx1"/>
              </a:buClr>
              <a:buSzPct val="100000"/>
              <a:buNone/>
            </a:pPr>
            <a:endParaRPr lang="en-GB" b="1" dirty="0"/>
          </a:p>
          <a:p>
            <a:pPr marL="0" indent="0" eaLnBrk="1" hangingPunct="1">
              <a:lnSpc>
                <a:spcPct val="120000"/>
              </a:lnSpc>
              <a:spcBef>
                <a:spcPts val="0"/>
              </a:spcBef>
              <a:buClr>
                <a:schemeClr val="tx1"/>
              </a:buClr>
              <a:buSzPct val="100000"/>
              <a:buNone/>
            </a:pPr>
            <a:r>
              <a:rPr lang="en-GB" b="1" dirty="0"/>
              <a:t>Communicable Disease Inclusion Health Programme</a:t>
            </a:r>
          </a:p>
          <a:p>
            <a:pPr marL="0" indent="0" eaLnBrk="1" hangingPunct="1">
              <a:lnSpc>
                <a:spcPct val="120000"/>
              </a:lnSpc>
              <a:spcBef>
                <a:spcPts val="0"/>
              </a:spcBef>
              <a:buClr>
                <a:schemeClr val="tx1"/>
              </a:buClr>
              <a:buSzPct val="100000"/>
              <a:buNone/>
            </a:pPr>
            <a:r>
              <a:rPr lang="en-GB" dirty="0"/>
              <a:t>Rick Lines, Steph Perret </a:t>
            </a:r>
          </a:p>
          <a:p>
            <a:pPr marL="0" indent="0" eaLnBrk="1" hangingPunct="1">
              <a:lnSpc>
                <a:spcPct val="120000"/>
              </a:lnSpc>
              <a:spcBef>
                <a:spcPts val="0"/>
              </a:spcBef>
              <a:buClr>
                <a:schemeClr val="tx1"/>
              </a:buClr>
              <a:buSzPct val="100000"/>
              <a:buNone/>
            </a:pPr>
            <a:endParaRPr lang="en-GB" b="1" dirty="0"/>
          </a:p>
          <a:p>
            <a:pPr marL="0" indent="0" eaLnBrk="1" hangingPunct="1">
              <a:lnSpc>
                <a:spcPct val="120000"/>
              </a:lnSpc>
              <a:spcBef>
                <a:spcPts val="0"/>
              </a:spcBef>
              <a:buClr>
                <a:schemeClr val="tx1"/>
              </a:buClr>
              <a:buSzPct val="100000"/>
              <a:buNone/>
            </a:pPr>
            <a:r>
              <a:rPr lang="en-GB" b="1" dirty="0"/>
              <a:t>Microbiology</a:t>
            </a:r>
          </a:p>
          <a:p>
            <a:pPr marL="0" indent="0" eaLnBrk="1" hangingPunct="1">
              <a:lnSpc>
                <a:spcPct val="120000"/>
              </a:lnSpc>
              <a:spcBef>
                <a:spcPts val="0"/>
              </a:spcBef>
              <a:buClr>
                <a:schemeClr val="tx1"/>
              </a:buClr>
              <a:buSzPct val="100000"/>
              <a:buNone/>
            </a:pPr>
            <a:endParaRPr lang="en-GB" b="1" dirty="0"/>
          </a:p>
          <a:p>
            <a:pPr marL="0" indent="0" eaLnBrk="1" hangingPunct="1">
              <a:lnSpc>
                <a:spcPct val="120000"/>
              </a:lnSpc>
              <a:spcBef>
                <a:spcPts val="0"/>
              </a:spcBef>
              <a:buClr>
                <a:schemeClr val="tx1"/>
              </a:buClr>
              <a:buSzPct val="100000"/>
              <a:buNone/>
            </a:pPr>
            <a:r>
              <a:rPr lang="en-GB" b="1" dirty="0"/>
              <a:t>All colleagues providing data…….. </a:t>
            </a:r>
            <a:endParaRPr lang="en-GB" sz="3200" b="1" dirty="0"/>
          </a:p>
          <a:p>
            <a:pPr marL="0" lvl="1" indent="0" eaLnBrk="1" hangingPunct="1">
              <a:lnSpc>
                <a:spcPct val="80000"/>
              </a:lnSpc>
              <a:spcBef>
                <a:spcPct val="0"/>
              </a:spcBef>
              <a:buFontTx/>
              <a:buNone/>
            </a:pPr>
            <a:endParaRPr lang="en-GB" sz="3200" i="1" dirty="0"/>
          </a:p>
          <a:p>
            <a:pPr marL="0" lvl="1" indent="0" eaLnBrk="1" hangingPunct="1">
              <a:lnSpc>
                <a:spcPct val="80000"/>
              </a:lnSpc>
              <a:spcBef>
                <a:spcPct val="0"/>
              </a:spcBef>
              <a:buFontTx/>
              <a:buNone/>
            </a:pPr>
            <a:endParaRPr lang="en-GB" sz="3200" i="1" dirty="0"/>
          </a:p>
        </p:txBody>
      </p:sp>
    </p:spTree>
    <p:extLst>
      <p:ext uri="{BB962C8B-B14F-4D97-AF65-F5344CB8AC3E}">
        <p14:creationId xmlns:p14="http://schemas.microsoft.com/office/powerpoint/2010/main" val="3654843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96502" y="335231"/>
            <a:ext cx="8135938" cy="720725"/>
          </a:xfrm>
        </p:spPr>
        <p:txBody>
          <a:bodyPr>
            <a:normAutofit fontScale="90000"/>
          </a:bodyPr>
          <a:lstStyle/>
          <a:p>
            <a:br>
              <a:rPr lang="en-GB" sz="3200" dirty="0"/>
            </a:br>
            <a:br>
              <a:rPr lang="en-GB" sz="3200" dirty="0"/>
            </a:br>
            <a:r>
              <a:rPr lang="en-GB" dirty="0">
                <a:solidFill>
                  <a:schemeClr val="bg2">
                    <a:lumMod val="50000"/>
                  </a:schemeClr>
                </a:solidFill>
              </a:rPr>
              <a:t>Public health surveillance</a:t>
            </a:r>
            <a:br>
              <a:rPr lang="en-GB" sz="3200" dirty="0"/>
            </a:br>
            <a:br>
              <a:rPr lang="en-GB" sz="3200" dirty="0"/>
            </a:br>
            <a:endParaRPr lang="en-US" dirty="0"/>
          </a:p>
        </p:txBody>
      </p:sp>
      <p:sp>
        <p:nvSpPr>
          <p:cNvPr id="11267" name="Rectangle 3"/>
          <p:cNvSpPr>
            <a:spLocks noGrp="1" noChangeArrowheads="1"/>
          </p:cNvSpPr>
          <p:nvPr>
            <p:ph type="body" idx="4294967295"/>
          </p:nvPr>
        </p:nvSpPr>
        <p:spPr>
          <a:xfrm>
            <a:off x="467544" y="1340768"/>
            <a:ext cx="8064896" cy="4464496"/>
          </a:xfrm>
        </p:spPr>
        <p:txBody>
          <a:bodyPr>
            <a:normAutofit/>
          </a:bodyPr>
          <a:lstStyle/>
          <a:p>
            <a:pPr marL="923925" lvl="1" indent="-466725" eaLnBrk="1" hangingPunct="1">
              <a:buFontTx/>
              <a:buNone/>
            </a:pPr>
            <a:endParaRPr lang="en-GB" sz="2100" dirty="0"/>
          </a:p>
          <a:p>
            <a:pPr lvl="1">
              <a:buFont typeface="Arial" panose="020B0604020202020204" pitchFamily="34" charset="0"/>
              <a:buChar char="•"/>
            </a:pPr>
            <a:r>
              <a:rPr lang="en-GB" dirty="0"/>
              <a:t>“The continued watchfulness over the distribution and trends of incidence through the systematic collection, consolidation and evaluation of morbidity and mortality reports and other relevant data” and regular dissemination of data to “all who need to know”     </a:t>
            </a:r>
          </a:p>
          <a:p>
            <a:pPr marL="457200" lvl="1" indent="0">
              <a:buNone/>
            </a:pPr>
            <a:r>
              <a:rPr lang="en-GB" sz="2100" dirty="0"/>
              <a:t>                                 			</a:t>
            </a:r>
            <a:r>
              <a:rPr lang="en-GB" sz="1800" dirty="0"/>
              <a:t>(Alexander D. Langmuir 1963)</a:t>
            </a:r>
          </a:p>
          <a:p>
            <a:pPr lvl="1">
              <a:buFont typeface="Arial" panose="020B0604020202020204" pitchFamily="34" charset="0"/>
              <a:buChar char="•"/>
            </a:pPr>
            <a:endParaRPr lang="en-GB" sz="2100" dirty="0"/>
          </a:p>
          <a:p>
            <a:pPr lvl="1">
              <a:buFont typeface="Arial" panose="020B0604020202020204" pitchFamily="34" charset="0"/>
              <a:buChar char="•"/>
            </a:pPr>
            <a:r>
              <a:rPr lang="en-GB" sz="3200" dirty="0"/>
              <a:t>“Information for action”  </a:t>
            </a:r>
          </a:p>
          <a:p>
            <a:pPr marL="923925" lvl="1" indent="-466725" eaLnBrk="1" hangingPunct="1">
              <a:buFont typeface="Wingdings" charset="2"/>
              <a:buChar char="n"/>
            </a:pPr>
            <a:endParaRPr lang="en-GB" sz="2100" dirty="0"/>
          </a:p>
          <a:p>
            <a:pPr marL="923925" lvl="1" indent="-466725" eaLnBrk="1" hangingPunct="1">
              <a:buFontTx/>
              <a:buNone/>
            </a:pPr>
            <a:endParaRPr lang="en-GB" sz="1400" dirty="0"/>
          </a:p>
          <a:p>
            <a:pPr marL="923925" lvl="1" indent="-466725" eaLnBrk="1" hangingPunct="1">
              <a:buFontTx/>
              <a:buNone/>
            </a:pPr>
            <a:endParaRPr lang="en-GB" sz="1400" dirty="0"/>
          </a:p>
          <a:p>
            <a:pPr marL="923925" lvl="1" indent="-466725" eaLnBrk="1" hangingPunct="1">
              <a:buFontTx/>
              <a:buNone/>
            </a:pPr>
            <a:endParaRPr lang="en-GB" sz="1400" dirty="0"/>
          </a:p>
          <a:p>
            <a:pPr marL="923925" lvl="1" indent="-466725" eaLnBrk="1" hangingPunct="1">
              <a:buFontTx/>
              <a:buNone/>
            </a:pPr>
            <a:endParaRPr lang="en-GB" sz="1400" dirty="0"/>
          </a:p>
          <a:p>
            <a:pPr marL="533400" indent="-533400" eaLnBrk="1" hangingPunct="1"/>
            <a:endParaRPr lang="en-US" sz="25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1267">
                                            <p:txEl>
                                              <p:pRg st="1" end="1"/>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1126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1267">
                                            <p:txEl>
                                              <p:pRg st="2" end="2"/>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1126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1267">
                                            <p:txEl>
                                              <p:pRg st="4" end="4"/>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4294967295"/>
          </p:nvPr>
        </p:nvSpPr>
        <p:spPr>
          <a:xfrm>
            <a:off x="7543800" y="6400800"/>
            <a:ext cx="1600200" cy="457200"/>
          </a:xfrm>
          <a:noFill/>
        </p:spPr>
        <p:txBody>
          <a:bodyPr/>
          <a:lstStyle/>
          <a:p>
            <a:fld id="{01530A10-C0F8-4441-8C9B-E05CD6184BE5}" type="slidenum">
              <a:rPr lang="en-GB" smtClean="0"/>
              <a:pPr/>
              <a:t>4</a:t>
            </a:fld>
            <a:endParaRPr lang="en-GB"/>
          </a:p>
        </p:txBody>
      </p:sp>
      <p:sp>
        <p:nvSpPr>
          <p:cNvPr id="9219" name="Rectangle 2"/>
          <p:cNvSpPr>
            <a:spLocks noGrp="1" noChangeArrowheads="1"/>
          </p:cNvSpPr>
          <p:nvPr>
            <p:ph type="title" idx="4294967295"/>
          </p:nvPr>
        </p:nvSpPr>
        <p:spPr>
          <a:xfrm>
            <a:off x="646706" y="14067"/>
            <a:ext cx="8497294" cy="720725"/>
          </a:xfrm>
        </p:spPr>
        <p:txBody>
          <a:bodyPr>
            <a:noAutofit/>
          </a:bodyPr>
          <a:lstStyle/>
          <a:p>
            <a:pPr algn="l" eaLnBrk="1" hangingPunct="1"/>
            <a:r>
              <a:rPr lang="en-GB" sz="3600" dirty="0">
                <a:solidFill>
                  <a:schemeClr val="bg2">
                    <a:lumMod val="50000"/>
                  </a:schemeClr>
                </a:solidFill>
              </a:rPr>
              <a:t>Why carry out surveillance of hepatitis C?</a:t>
            </a:r>
          </a:p>
        </p:txBody>
      </p:sp>
      <p:sp>
        <p:nvSpPr>
          <p:cNvPr id="9220" name="Rectangle 3"/>
          <p:cNvSpPr>
            <a:spLocks noGrp="1" noChangeArrowheads="1"/>
          </p:cNvSpPr>
          <p:nvPr>
            <p:ph type="body" idx="4294967295"/>
          </p:nvPr>
        </p:nvSpPr>
        <p:spPr>
          <a:xfrm>
            <a:off x="359568" y="1003960"/>
            <a:ext cx="8424864" cy="5625440"/>
          </a:xfrm>
        </p:spPr>
        <p:txBody>
          <a:bodyPr>
            <a:normAutofit fontScale="32500" lnSpcReduction="20000"/>
          </a:bodyPr>
          <a:lstStyle/>
          <a:p>
            <a:pPr>
              <a:lnSpc>
                <a:spcPct val="120000"/>
              </a:lnSpc>
              <a:spcBef>
                <a:spcPts val="0"/>
              </a:spcBef>
              <a:buClr>
                <a:schemeClr val="tx1"/>
              </a:buClr>
              <a:buSzPct val="100000"/>
            </a:pPr>
            <a:r>
              <a:rPr lang="en-GB" sz="8000" dirty="0"/>
              <a:t>Relatively common - globally, 1% of population estimated to have chronic infection</a:t>
            </a:r>
          </a:p>
          <a:p>
            <a:pPr>
              <a:lnSpc>
                <a:spcPct val="120000"/>
              </a:lnSpc>
              <a:spcBef>
                <a:spcPts val="0"/>
              </a:spcBef>
              <a:buClr>
                <a:schemeClr val="tx1"/>
              </a:buClr>
              <a:buSzPct val="100000"/>
            </a:pPr>
            <a:endParaRPr lang="en-GB" sz="8000" dirty="0"/>
          </a:p>
          <a:p>
            <a:pPr>
              <a:lnSpc>
                <a:spcPct val="120000"/>
              </a:lnSpc>
              <a:spcBef>
                <a:spcPts val="0"/>
              </a:spcBef>
              <a:buClr>
                <a:schemeClr val="tx1"/>
              </a:buClr>
              <a:buSzPct val="100000"/>
            </a:pPr>
            <a:r>
              <a:rPr lang="en-GB" sz="8000" dirty="0"/>
              <a:t>High burden of disease - persistent infection can lead to cirrhosis, liver failure or cancer in 10-20% of chronic infections </a:t>
            </a:r>
          </a:p>
          <a:p>
            <a:pPr>
              <a:lnSpc>
                <a:spcPct val="120000"/>
              </a:lnSpc>
              <a:spcBef>
                <a:spcPts val="0"/>
              </a:spcBef>
              <a:buClr>
                <a:schemeClr val="tx1"/>
              </a:buClr>
              <a:buSzPct val="100000"/>
            </a:pPr>
            <a:endParaRPr lang="en-GB" sz="8000" dirty="0"/>
          </a:p>
          <a:p>
            <a:pPr>
              <a:lnSpc>
                <a:spcPct val="120000"/>
              </a:lnSpc>
              <a:spcBef>
                <a:spcPts val="0"/>
              </a:spcBef>
              <a:buClr>
                <a:schemeClr val="tx1"/>
              </a:buClr>
              <a:buSzPct val="100000"/>
            </a:pPr>
            <a:r>
              <a:rPr lang="en-GB" sz="8000" dirty="0"/>
              <a:t>Unequally distributed -  affects some of most vulnerable populations in Wales</a:t>
            </a:r>
          </a:p>
          <a:p>
            <a:pPr>
              <a:lnSpc>
                <a:spcPct val="120000"/>
              </a:lnSpc>
              <a:spcBef>
                <a:spcPts val="0"/>
              </a:spcBef>
              <a:buClr>
                <a:schemeClr val="tx1"/>
              </a:buClr>
              <a:buSzPct val="100000"/>
            </a:pPr>
            <a:endParaRPr lang="en-GB" sz="8000" dirty="0"/>
          </a:p>
          <a:p>
            <a:pPr>
              <a:lnSpc>
                <a:spcPct val="120000"/>
              </a:lnSpc>
              <a:spcBef>
                <a:spcPts val="0"/>
              </a:spcBef>
              <a:buClr>
                <a:schemeClr val="tx1"/>
              </a:buClr>
              <a:buSzPct val="100000"/>
            </a:pPr>
            <a:r>
              <a:rPr lang="en-GB" sz="8000" dirty="0"/>
              <a:t>Preventable and treatable</a:t>
            </a:r>
          </a:p>
          <a:p>
            <a:pPr marL="0" indent="0">
              <a:lnSpc>
                <a:spcPct val="120000"/>
              </a:lnSpc>
              <a:spcBef>
                <a:spcPts val="0"/>
              </a:spcBef>
              <a:buClr>
                <a:schemeClr val="tx1"/>
              </a:buClr>
              <a:buSzPct val="100000"/>
              <a:buNone/>
            </a:pPr>
            <a:endParaRPr lang="en-GB" sz="8000" dirty="0"/>
          </a:p>
          <a:p>
            <a:pPr>
              <a:lnSpc>
                <a:spcPct val="120000"/>
              </a:lnSpc>
              <a:spcBef>
                <a:spcPts val="0"/>
              </a:spcBef>
              <a:buClr>
                <a:schemeClr val="tx1"/>
              </a:buClr>
              <a:buSzPct val="100000"/>
            </a:pPr>
            <a:r>
              <a:rPr lang="en-GB" sz="8000" dirty="0"/>
              <a:t>WHO has set an elimination target for 2030 (validation)</a:t>
            </a:r>
          </a:p>
          <a:p>
            <a:pPr marL="0" indent="0" eaLnBrk="1" hangingPunct="1">
              <a:lnSpc>
                <a:spcPct val="120000"/>
              </a:lnSpc>
              <a:spcBef>
                <a:spcPts val="0"/>
              </a:spcBef>
              <a:buClr>
                <a:schemeClr val="tx1"/>
              </a:buClr>
              <a:buSzPct val="100000"/>
              <a:buNone/>
            </a:pPr>
            <a:endParaRPr lang="en-GB" sz="4200" dirty="0"/>
          </a:p>
          <a:p>
            <a:pPr marL="514350" indent="-514350" eaLnBrk="1" hangingPunct="1">
              <a:lnSpc>
                <a:spcPct val="80000"/>
              </a:lnSpc>
              <a:spcBef>
                <a:spcPts val="0"/>
              </a:spcBef>
              <a:buClr>
                <a:schemeClr val="tx1"/>
              </a:buClr>
              <a:buSzPct val="100000"/>
              <a:buFont typeface="+mj-lt"/>
              <a:buAutoNum type="arabicPeriod"/>
            </a:pPr>
            <a:endParaRPr lang="en-GB" sz="3200" dirty="0"/>
          </a:p>
          <a:p>
            <a:pPr marL="0" lvl="1" indent="0" eaLnBrk="1" hangingPunct="1">
              <a:lnSpc>
                <a:spcPct val="80000"/>
              </a:lnSpc>
              <a:spcBef>
                <a:spcPct val="0"/>
              </a:spcBef>
              <a:buFontTx/>
              <a:buNone/>
            </a:pPr>
            <a:endParaRPr lang="en-GB" sz="3200" i="1" dirty="0"/>
          </a:p>
          <a:p>
            <a:pPr marL="0" lvl="1" indent="0" eaLnBrk="1" hangingPunct="1">
              <a:lnSpc>
                <a:spcPct val="80000"/>
              </a:lnSpc>
              <a:spcBef>
                <a:spcPct val="0"/>
              </a:spcBef>
              <a:buFontTx/>
              <a:buNone/>
            </a:pPr>
            <a:endParaRPr lang="en-GB" sz="3200" i="1" dirty="0"/>
          </a:p>
        </p:txBody>
      </p:sp>
    </p:spTree>
    <p:extLst>
      <p:ext uri="{BB962C8B-B14F-4D97-AF65-F5344CB8AC3E}">
        <p14:creationId xmlns:p14="http://schemas.microsoft.com/office/powerpoint/2010/main" val="983754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4294967295"/>
          </p:nvPr>
        </p:nvSpPr>
        <p:spPr>
          <a:xfrm>
            <a:off x="7543800" y="6400800"/>
            <a:ext cx="1600200" cy="457200"/>
          </a:xfrm>
          <a:noFill/>
        </p:spPr>
        <p:txBody>
          <a:bodyPr/>
          <a:lstStyle/>
          <a:p>
            <a:fld id="{01530A10-C0F8-4441-8C9B-E05CD6184BE5}" type="slidenum">
              <a:rPr lang="en-GB" smtClean="0"/>
              <a:pPr/>
              <a:t>5</a:t>
            </a:fld>
            <a:endParaRPr lang="en-GB"/>
          </a:p>
        </p:txBody>
      </p:sp>
      <p:sp>
        <p:nvSpPr>
          <p:cNvPr id="9219" name="Rectangle 2"/>
          <p:cNvSpPr>
            <a:spLocks noGrp="1" noChangeArrowheads="1"/>
          </p:cNvSpPr>
          <p:nvPr>
            <p:ph type="title" idx="4294967295"/>
          </p:nvPr>
        </p:nvSpPr>
        <p:spPr>
          <a:xfrm>
            <a:off x="1691680" y="362348"/>
            <a:ext cx="8497294" cy="720725"/>
          </a:xfrm>
        </p:spPr>
        <p:txBody>
          <a:bodyPr>
            <a:noAutofit/>
          </a:bodyPr>
          <a:lstStyle/>
          <a:p>
            <a:pPr algn="l" eaLnBrk="1" hangingPunct="1"/>
            <a:r>
              <a:rPr lang="en-GB" sz="3600" dirty="0">
                <a:solidFill>
                  <a:schemeClr val="bg2">
                    <a:lumMod val="50000"/>
                  </a:schemeClr>
                </a:solidFill>
              </a:rPr>
              <a:t>Surveillance of hepatitis C</a:t>
            </a:r>
          </a:p>
        </p:txBody>
      </p:sp>
      <p:sp>
        <p:nvSpPr>
          <p:cNvPr id="9220" name="Rectangle 3"/>
          <p:cNvSpPr>
            <a:spLocks noGrp="1" noChangeArrowheads="1"/>
          </p:cNvSpPr>
          <p:nvPr>
            <p:ph type="body" idx="4294967295"/>
          </p:nvPr>
        </p:nvSpPr>
        <p:spPr>
          <a:xfrm>
            <a:off x="359568" y="1196752"/>
            <a:ext cx="8424864" cy="5286818"/>
          </a:xfrm>
        </p:spPr>
        <p:txBody>
          <a:bodyPr>
            <a:normAutofit/>
          </a:bodyPr>
          <a:lstStyle/>
          <a:p>
            <a:pPr marL="457200" indent="-457200">
              <a:lnSpc>
                <a:spcPct val="120000"/>
              </a:lnSpc>
              <a:spcBef>
                <a:spcPts val="0"/>
              </a:spcBef>
              <a:buClr>
                <a:schemeClr val="tx1"/>
              </a:buClr>
              <a:buSzPct val="100000"/>
              <a:buFont typeface="+mj-lt"/>
              <a:buAutoNum type="arabicPeriod"/>
            </a:pPr>
            <a:r>
              <a:rPr lang="en-GB" sz="2800" dirty="0"/>
              <a:t>Trends in health outcomes –  seroprevalence, new diagnoses of chronic infections, HCV-associated liver disease, cancer and mortality</a:t>
            </a:r>
          </a:p>
          <a:p>
            <a:pPr marL="457200" indent="-457200">
              <a:lnSpc>
                <a:spcPct val="120000"/>
              </a:lnSpc>
              <a:spcBef>
                <a:spcPts val="0"/>
              </a:spcBef>
              <a:buClr>
                <a:schemeClr val="tx1"/>
              </a:buClr>
              <a:buSzPct val="100000"/>
              <a:buFont typeface="+mj-lt"/>
              <a:buAutoNum type="arabicPeriod"/>
            </a:pPr>
            <a:endParaRPr lang="en-GB" sz="2800" dirty="0"/>
          </a:p>
          <a:p>
            <a:pPr marL="457200" indent="-457200">
              <a:lnSpc>
                <a:spcPct val="120000"/>
              </a:lnSpc>
              <a:spcBef>
                <a:spcPts val="0"/>
              </a:spcBef>
              <a:buClr>
                <a:schemeClr val="tx1"/>
              </a:buClr>
              <a:buSzPct val="100000"/>
              <a:buFont typeface="+mj-lt"/>
              <a:buAutoNum type="arabicPeriod"/>
            </a:pPr>
            <a:r>
              <a:rPr lang="en-GB" sz="2800" dirty="0"/>
              <a:t>Trends in risk behaviour – sharing injecting equipment</a:t>
            </a:r>
          </a:p>
          <a:p>
            <a:pPr marL="457200" indent="-457200">
              <a:lnSpc>
                <a:spcPct val="120000"/>
              </a:lnSpc>
              <a:spcBef>
                <a:spcPts val="0"/>
              </a:spcBef>
              <a:buClr>
                <a:schemeClr val="tx1"/>
              </a:buClr>
              <a:buSzPct val="100000"/>
              <a:buFont typeface="+mj-lt"/>
              <a:buAutoNum type="arabicPeriod"/>
            </a:pPr>
            <a:endParaRPr lang="en-GB" sz="2800" dirty="0"/>
          </a:p>
          <a:p>
            <a:pPr marL="457200" indent="-457200">
              <a:lnSpc>
                <a:spcPct val="120000"/>
              </a:lnSpc>
              <a:spcBef>
                <a:spcPts val="0"/>
              </a:spcBef>
              <a:buClr>
                <a:schemeClr val="tx1"/>
              </a:buClr>
              <a:buSzPct val="100000"/>
              <a:buFont typeface="+mj-lt"/>
              <a:buAutoNum type="arabicPeriod"/>
            </a:pPr>
            <a:r>
              <a:rPr lang="en-GB" sz="2800" dirty="0"/>
              <a:t> Uptake of prevention and treatment – needle exchange, testing and treatment rates</a:t>
            </a:r>
          </a:p>
          <a:p>
            <a:pPr>
              <a:lnSpc>
                <a:spcPct val="120000"/>
              </a:lnSpc>
              <a:spcBef>
                <a:spcPts val="0"/>
              </a:spcBef>
              <a:buClr>
                <a:schemeClr val="tx1"/>
              </a:buClr>
              <a:buSzPct val="100000"/>
            </a:pPr>
            <a:endParaRPr lang="en-GB" sz="8000" dirty="0"/>
          </a:p>
          <a:p>
            <a:pPr marL="0" indent="0" eaLnBrk="1" hangingPunct="1">
              <a:lnSpc>
                <a:spcPct val="120000"/>
              </a:lnSpc>
              <a:spcBef>
                <a:spcPts val="0"/>
              </a:spcBef>
              <a:buClr>
                <a:schemeClr val="tx1"/>
              </a:buClr>
              <a:buSzPct val="100000"/>
              <a:buNone/>
            </a:pPr>
            <a:endParaRPr lang="en-GB" sz="4200" dirty="0"/>
          </a:p>
          <a:p>
            <a:pPr marL="514350" indent="-514350" eaLnBrk="1" hangingPunct="1">
              <a:lnSpc>
                <a:spcPct val="80000"/>
              </a:lnSpc>
              <a:spcBef>
                <a:spcPts val="0"/>
              </a:spcBef>
              <a:buClr>
                <a:schemeClr val="tx1"/>
              </a:buClr>
              <a:buSzPct val="100000"/>
              <a:buFont typeface="+mj-lt"/>
              <a:buAutoNum type="arabicPeriod"/>
            </a:pPr>
            <a:endParaRPr lang="en-GB" sz="3200" dirty="0"/>
          </a:p>
          <a:p>
            <a:pPr marL="0" lvl="1" indent="0" eaLnBrk="1" hangingPunct="1">
              <a:lnSpc>
                <a:spcPct val="80000"/>
              </a:lnSpc>
              <a:spcBef>
                <a:spcPct val="0"/>
              </a:spcBef>
              <a:buFontTx/>
              <a:buNone/>
            </a:pPr>
            <a:endParaRPr lang="en-GB" sz="3200" i="1" dirty="0"/>
          </a:p>
          <a:p>
            <a:pPr marL="0" lvl="1" indent="0" eaLnBrk="1" hangingPunct="1">
              <a:lnSpc>
                <a:spcPct val="80000"/>
              </a:lnSpc>
              <a:spcBef>
                <a:spcPct val="0"/>
              </a:spcBef>
              <a:buFontTx/>
              <a:buNone/>
            </a:pPr>
            <a:endParaRPr lang="en-GB" sz="3200" i="1" dirty="0"/>
          </a:p>
        </p:txBody>
      </p:sp>
    </p:spTree>
    <p:extLst>
      <p:ext uri="{BB962C8B-B14F-4D97-AF65-F5344CB8AC3E}">
        <p14:creationId xmlns:p14="http://schemas.microsoft.com/office/powerpoint/2010/main" val="2796801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38D0AB8-DA9D-1B39-0D6D-545F42541ED0}"/>
              </a:ext>
            </a:extLst>
          </p:cNvPr>
          <p:cNvPicPr>
            <a:picLocks noChangeAspect="1"/>
          </p:cNvPicPr>
          <p:nvPr/>
        </p:nvPicPr>
        <p:blipFill>
          <a:blip r:embed="rId2"/>
          <a:stretch>
            <a:fillRect/>
          </a:stretch>
        </p:blipFill>
        <p:spPr>
          <a:xfrm>
            <a:off x="1259633" y="1240158"/>
            <a:ext cx="5954156" cy="3572494"/>
          </a:xfrm>
          <a:prstGeom prst="rect">
            <a:avLst/>
          </a:prstGeom>
        </p:spPr>
      </p:pic>
      <p:sp>
        <p:nvSpPr>
          <p:cNvPr id="3" name="Content Placeholder 3">
            <a:extLst>
              <a:ext uri="{FF2B5EF4-FFF2-40B4-BE49-F238E27FC236}">
                <a16:creationId xmlns:a16="http://schemas.microsoft.com/office/drawing/2014/main" id="{A943D5CA-97AB-19EB-2A50-9049A7DFB0B4}"/>
              </a:ext>
            </a:extLst>
          </p:cNvPr>
          <p:cNvSpPr txBox="1">
            <a:spLocks/>
          </p:cNvSpPr>
          <p:nvPr/>
        </p:nvSpPr>
        <p:spPr>
          <a:xfrm>
            <a:off x="467544" y="5229200"/>
            <a:ext cx="8208912" cy="114535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2000" dirty="0"/>
              <a:t>New diagnoses defined as first positive PCR (therefore does not include reinfections)</a:t>
            </a:r>
          </a:p>
          <a:p>
            <a:pPr fontAlgn="auto">
              <a:spcAft>
                <a:spcPts val="0"/>
              </a:spcAft>
            </a:pPr>
            <a:r>
              <a:rPr lang="en-US" sz="2000" dirty="0"/>
              <a:t>Impact of COVID-19 pandemic on services?</a:t>
            </a:r>
          </a:p>
        </p:txBody>
      </p:sp>
      <p:sp>
        <p:nvSpPr>
          <p:cNvPr id="4" name="Text Placeholder 6">
            <a:extLst>
              <a:ext uri="{FF2B5EF4-FFF2-40B4-BE49-F238E27FC236}">
                <a16:creationId xmlns:a16="http://schemas.microsoft.com/office/drawing/2014/main" id="{6BA58A6F-6B11-F2CC-AF57-36E67A16CD1E}"/>
              </a:ext>
            </a:extLst>
          </p:cNvPr>
          <p:cNvSpPr txBox="1">
            <a:spLocks/>
          </p:cNvSpPr>
          <p:nvPr/>
        </p:nvSpPr>
        <p:spPr>
          <a:xfrm>
            <a:off x="442288" y="211909"/>
            <a:ext cx="8070056" cy="29515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dirty="0">
                <a:solidFill>
                  <a:schemeClr val="bg2">
                    <a:lumMod val="50000"/>
                  </a:schemeClr>
                </a:solidFill>
              </a:rPr>
              <a:t>Laboratory notifications: New diagnoses of hepatitis C in Wales by year</a:t>
            </a:r>
          </a:p>
        </p:txBody>
      </p:sp>
      <p:sp>
        <p:nvSpPr>
          <p:cNvPr id="5" name="Content Placeholder 3">
            <a:extLst>
              <a:ext uri="{FF2B5EF4-FFF2-40B4-BE49-F238E27FC236}">
                <a16:creationId xmlns:a16="http://schemas.microsoft.com/office/drawing/2014/main" id="{FB319F39-D85D-9392-CA30-D4CBF48FDDA0}"/>
              </a:ext>
            </a:extLst>
          </p:cNvPr>
          <p:cNvSpPr txBox="1">
            <a:spLocks/>
          </p:cNvSpPr>
          <p:nvPr/>
        </p:nvSpPr>
        <p:spPr>
          <a:xfrm>
            <a:off x="1385253" y="4704612"/>
            <a:ext cx="3766670" cy="138499"/>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900" dirty="0">
                <a:solidFill>
                  <a:schemeClr val="tx1"/>
                </a:solidFill>
                <a:latin typeface="+mn-lt"/>
                <a:cs typeface="Times New Roman" panose="02020603050405020304" pitchFamily="18" charset="0"/>
              </a:rPr>
              <a:t>Source: LIMS, as at 15/03/2023</a:t>
            </a:r>
          </a:p>
        </p:txBody>
      </p:sp>
    </p:spTree>
    <p:extLst>
      <p:ext uri="{BB962C8B-B14F-4D97-AF65-F5344CB8AC3E}">
        <p14:creationId xmlns:p14="http://schemas.microsoft.com/office/powerpoint/2010/main" val="1861529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270141C-CA4A-50FB-7183-2A3F0B631ACE}"/>
              </a:ext>
            </a:extLst>
          </p:cNvPr>
          <p:cNvSpPr txBox="1"/>
          <p:nvPr/>
        </p:nvSpPr>
        <p:spPr>
          <a:xfrm>
            <a:off x="768080" y="548680"/>
            <a:ext cx="6972271" cy="954107"/>
          </a:xfrm>
          <a:prstGeom prst="rect">
            <a:avLst/>
          </a:prstGeom>
          <a:noFill/>
        </p:spPr>
        <p:txBody>
          <a:bodyPr wrap="square">
            <a:spAutoFit/>
          </a:bodyPr>
          <a:lstStyle/>
          <a:p>
            <a:pPr marL="0" indent="0" fontAlgn="auto">
              <a:spcAft>
                <a:spcPts val="0"/>
              </a:spcAft>
              <a:buNone/>
            </a:pPr>
            <a:r>
              <a:rPr lang="en-GB" sz="2800" dirty="0">
                <a:solidFill>
                  <a:schemeClr val="bg2">
                    <a:lumMod val="50000"/>
                  </a:schemeClr>
                </a:solidFill>
                <a:latin typeface="+mn-lt"/>
              </a:rPr>
              <a:t>Individuals tested for Hepatitis C in  Wales, 2015-2021</a:t>
            </a:r>
          </a:p>
        </p:txBody>
      </p:sp>
      <p:pic>
        <p:nvPicPr>
          <p:cNvPr id="5" name="Picture 4">
            <a:extLst>
              <a:ext uri="{FF2B5EF4-FFF2-40B4-BE49-F238E27FC236}">
                <a16:creationId xmlns:a16="http://schemas.microsoft.com/office/drawing/2014/main" id="{B5F07CB0-1676-EC84-140D-35AA01ABA536}"/>
              </a:ext>
            </a:extLst>
          </p:cNvPr>
          <p:cNvPicPr>
            <a:picLocks noChangeAspect="1"/>
          </p:cNvPicPr>
          <p:nvPr/>
        </p:nvPicPr>
        <p:blipFill>
          <a:blip r:embed="rId2"/>
          <a:stretch>
            <a:fillRect/>
          </a:stretch>
        </p:blipFill>
        <p:spPr>
          <a:xfrm>
            <a:off x="1763688" y="1844824"/>
            <a:ext cx="5870957" cy="3871296"/>
          </a:xfrm>
          <a:prstGeom prst="rect">
            <a:avLst/>
          </a:prstGeom>
        </p:spPr>
      </p:pic>
      <p:sp>
        <p:nvSpPr>
          <p:cNvPr id="6" name="Content Placeholder 3">
            <a:extLst>
              <a:ext uri="{FF2B5EF4-FFF2-40B4-BE49-F238E27FC236}">
                <a16:creationId xmlns:a16="http://schemas.microsoft.com/office/drawing/2014/main" id="{F5346D92-ED68-B9F6-1582-65D049F6BD1A}"/>
              </a:ext>
            </a:extLst>
          </p:cNvPr>
          <p:cNvSpPr txBox="1">
            <a:spLocks/>
          </p:cNvSpPr>
          <p:nvPr/>
        </p:nvSpPr>
        <p:spPr>
          <a:xfrm>
            <a:off x="1475656" y="5577621"/>
            <a:ext cx="3766670" cy="138499"/>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900" dirty="0">
                <a:solidFill>
                  <a:schemeClr val="tx1"/>
                </a:solidFill>
                <a:latin typeface="+mn-lt"/>
                <a:cs typeface="Times New Roman" panose="02020603050405020304" pitchFamily="18" charset="0"/>
              </a:rPr>
              <a:t>Source: LIMS, as at 15/03/2023</a:t>
            </a:r>
          </a:p>
        </p:txBody>
      </p:sp>
    </p:spTree>
    <p:extLst>
      <p:ext uri="{BB962C8B-B14F-4D97-AF65-F5344CB8AC3E}">
        <p14:creationId xmlns:p14="http://schemas.microsoft.com/office/powerpoint/2010/main" val="839935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6BA58A6F-6B11-F2CC-AF57-36E67A16CD1E}"/>
              </a:ext>
            </a:extLst>
          </p:cNvPr>
          <p:cNvSpPr txBox="1">
            <a:spLocks/>
          </p:cNvSpPr>
          <p:nvPr/>
        </p:nvSpPr>
        <p:spPr>
          <a:xfrm>
            <a:off x="606400" y="692696"/>
            <a:ext cx="8070056" cy="29515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dirty="0">
                <a:solidFill>
                  <a:schemeClr val="bg2">
                    <a:lumMod val="50000"/>
                  </a:schemeClr>
                </a:solidFill>
              </a:rPr>
              <a:t>New diagnoses of hepatitis C in Wales by age/sex</a:t>
            </a:r>
          </a:p>
        </p:txBody>
      </p:sp>
      <p:sp>
        <p:nvSpPr>
          <p:cNvPr id="5" name="Content Placeholder 3">
            <a:extLst>
              <a:ext uri="{FF2B5EF4-FFF2-40B4-BE49-F238E27FC236}">
                <a16:creationId xmlns:a16="http://schemas.microsoft.com/office/drawing/2014/main" id="{FB319F39-D85D-9392-CA30-D4CBF48FDDA0}"/>
              </a:ext>
            </a:extLst>
          </p:cNvPr>
          <p:cNvSpPr txBox="1">
            <a:spLocks/>
          </p:cNvSpPr>
          <p:nvPr/>
        </p:nvSpPr>
        <p:spPr>
          <a:xfrm>
            <a:off x="1385253" y="4704612"/>
            <a:ext cx="3766670" cy="138499"/>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900" dirty="0">
                <a:solidFill>
                  <a:schemeClr val="tx1"/>
                </a:solidFill>
                <a:latin typeface="+mn-lt"/>
                <a:cs typeface="Times New Roman" panose="02020603050405020304" pitchFamily="18" charset="0"/>
              </a:rPr>
              <a:t>Source: LIMS, as at 15/03/2023, 2017-21</a:t>
            </a:r>
          </a:p>
        </p:txBody>
      </p:sp>
      <p:pic>
        <p:nvPicPr>
          <p:cNvPr id="6" name="Picture 5">
            <a:extLst>
              <a:ext uri="{FF2B5EF4-FFF2-40B4-BE49-F238E27FC236}">
                <a16:creationId xmlns:a16="http://schemas.microsoft.com/office/drawing/2014/main" id="{79423963-47D4-57BB-AB1B-8D7B7A7735C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19672" y="1615444"/>
            <a:ext cx="4974407" cy="2821668"/>
          </a:xfrm>
          <a:prstGeom prst="rect">
            <a:avLst/>
          </a:prstGeom>
          <a:solidFill>
            <a:srgbClr val="FFFFFF"/>
          </a:solidFill>
        </p:spPr>
      </p:pic>
      <p:sp>
        <p:nvSpPr>
          <p:cNvPr id="7" name="Content Placeholder 3">
            <a:extLst>
              <a:ext uri="{FF2B5EF4-FFF2-40B4-BE49-F238E27FC236}">
                <a16:creationId xmlns:a16="http://schemas.microsoft.com/office/drawing/2014/main" id="{E8CE156B-663B-BD79-BBA1-E7107FAE6718}"/>
              </a:ext>
            </a:extLst>
          </p:cNvPr>
          <p:cNvSpPr txBox="1">
            <a:spLocks/>
          </p:cNvSpPr>
          <p:nvPr/>
        </p:nvSpPr>
        <p:spPr>
          <a:xfrm>
            <a:off x="395536" y="5392983"/>
            <a:ext cx="8604448" cy="293003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sz="2000" dirty="0"/>
              <a:t>3:1 ratio of male to female which is consistent over time</a:t>
            </a:r>
          </a:p>
          <a:p>
            <a:pPr fontAlgn="auto">
              <a:spcAft>
                <a:spcPts val="0"/>
              </a:spcAft>
            </a:pPr>
            <a:r>
              <a:rPr lang="en-US" sz="2000" dirty="0"/>
              <a:t>Median age = 39 years old (IQR: 16)</a:t>
            </a:r>
          </a:p>
        </p:txBody>
      </p:sp>
    </p:spTree>
    <p:extLst>
      <p:ext uri="{BB962C8B-B14F-4D97-AF65-F5344CB8AC3E}">
        <p14:creationId xmlns:p14="http://schemas.microsoft.com/office/powerpoint/2010/main" val="3828490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158E17-12E4-E2F1-B0E2-1C8BA7579010}"/>
              </a:ext>
            </a:extLst>
          </p:cNvPr>
          <p:cNvSpPr txBox="1"/>
          <p:nvPr/>
        </p:nvSpPr>
        <p:spPr>
          <a:xfrm>
            <a:off x="791580" y="6093296"/>
            <a:ext cx="7560840" cy="369332"/>
          </a:xfrm>
          <a:prstGeom prst="rect">
            <a:avLst/>
          </a:prstGeom>
          <a:noFill/>
        </p:spPr>
        <p:txBody>
          <a:bodyPr wrap="square">
            <a:spAutoFit/>
          </a:bodyPr>
          <a:lstStyle/>
          <a:p>
            <a:pPr fontAlgn="auto">
              <a:spcAft>
                <a:spcPts val="0"/>
              </a:spcAft>
            </a:pPr>
            <a:r>
              <a:rPr lang="en-US" sz="1800" dirty="0"/>
              <a:t>Statistically significant increase in median age: 42 in 2021 v 38 in 2015</a:t>
            </a:r>
          </a:p>
        </p:txBody>
      </p:sp>
      <p:sp>
        <p:nvSpPr>
          <p:cNvPr id="7" name="TextBox 6">
            <a:extLst>
              <a:ext uri="{FF2B5EF4-FFF2-40B4-BE49-F238E27FC236}">
                <a16:creationId xmlns:a16="http://schemas.microsoft.com/office/drawing/2014/main" id="{B6F29AAA-2B12-EB24-9DBA-3FED72607B3D}"/>
              </a:ext>
            </a:extLst>
          </p:cNvPr>
          <p:cNvSpPr txBox="1"/>
          <p:nvPr/>
        </p:nvSpPr>
        <p:spPr>
          <a:xfrm>
            <a:off x="768080" y="548680"/>
            <a:ext cx="7404320" cy="523220"/>
          </a:xfrm>
          <a:prstGeom prst="rect">
            <a:avLst/>
          </a:prstGeom>
          <a:noFill/>
        </p:spPr>
        <p:txBody>
          <a:bodyPr wrap="square">
            <a:spAutoFit/>
          </a:bodyPr>
          <a:lstStyle/>
          <a:p>
            <a:pPr marL="0" indent="0" fontAlgn="auto">
              <a:spcAft>
                <a:spcPts val="0"/>
              </a:spcAft>
              <a:buNone/>
            </a:pPr>
            <a:r>
              <a:rPr lang="en-GB" sz="2800" dirty="0">
                <a:solidFill>
                  <a:schemeClr val="bg2">
                    <a:lumMod val="50000"/>
                  </a:schemeClr>
                </a:solidFill>
                <a:latin typeface="+mn-lt"/>
              </a:rPr>
              <a:t>New diagnoses of hepatitis C in Wales by age/sex</a:t>
            </a:r>
          </a:p>
        </p:txBody>
      </p:sp>
      <p:pic>
        <p:nvPicPr>
          <p:cNvPr id="4" name="Picture 3">
            <a:extLst>
              <a:ext uri="{FF2B5EF4-FFF2-40B4-BE49-F238E27FC236}">
                <a16:creationId xmlns:a16="http://schemas.microsoft.com/office/drawing/2014/main" id="{E542E786-83C8-19C3-47B7-7BB0B7774455}"/>
              </a:ext>
            </a:extLst>
          </p:cNvPr>
          <p:cNvPicPr>
            <a:picLocks noChangeAspect="1"/>
          </p:cNvPicPr>
          <p:nvPr/>
        </p:nvPicPr>
        <p:blipFill>
          <a:blip r:embed="rId2"/>
          <a:stretch>
            <a:fillRect/>
          </a:stretch>
        </p:blipFill>
        <p:spPr>
          <a:xfrm>
            <a:off x="2267742" y="1276865"/>
            <a:ext cx="3843409" cy="2152135"/>
          </a:xfrm>
          <a:prstGeom prst="rect">
            <a:avLst/>
          </a:prstGeom>
        </p:spPr>
      </p:pic>
      <p:pic>
        <p:nvPicPr>
          <p:cNvPr id="6" name="Picture 5">
            <a:extLst>
              <a:ext uri="{FF2B5EF4-FFF2-40B4-BE49-F238E27FC236}">
                <a16:creationId xmlns:a16="http://schemas.microsoft.com/office/drawing/2014/main" id="{4E14024D-DFCC-FF62-C9CE-6612716AEF38}"/>
              </a:ext>
            </a:extLst>
          </p:cNvPr>
          <p:cNvPicPr>
            <a:picLocks noChangeAspect="1"/>
          </p:cNvPicPr>
          <p:nvPr/>
        </p:nvPicPr>
        <p:blipFill>
          <a:blip r:embed="rId3"/>
          <a:stretch>
            <a:fillRect/>
          </a:stretch>
        </p:blipFill>
        <p:spPr>
          <a:xfrm>
            <a:off x="2267742" y="3606660"/>
            <a:ext cx="3835271" cy="2152135"/>
          </a:xfrm>
          <a:prstGeom prst="rect">
            <a:avLst/>
          </a:prstGeom>
        </p:spPr>
      </p:pic>
    </p:spTree>
    <p:extLst>
      <p:ext uri="{BB962C8B-B14F-4D97-AF65-F5344CB8AC3E}">
        <p14:creationId xmlns:p14="http://schemas.microsoft.com/office/powerpoint/2010/main" val="268987360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88EF88C9-804D-40D4-93B6-10C75F149C6A}"/>
</file>

<file path=customXml/itemProps2.xml><?xml version="1.0" encoding="utf-8"?>
<ds:datastoreItem xmlns:ds="http://schemas.openxmlformats.org/officeDocument/2006/customXml" ds:itemID="{ADB9B4F1-2E73-43FA-AD0F-CDFD2797BDD3}"/>
</file>

<file path=customXml/itemProps3.xml><?xml version="1.0" encoding="utf-8"?>
<ds:datastoreItem xmlns:ds="http://schemas.openxmlformats.org/officeDocument/2006/customXml" ds:itemID="{E4D39C77-3CFA-4015-A389-9185EAE1101F}"/>
</file>

<file path=docProps/app.xml><?xml version="1.0" encoding="utf-8"?>
<Properties xmlns="http://schemas.openxmlformats.org/officeDocument/2006/extended-properties" xmlns:vt="http://schemas.openxmlformats.org/officeDocument/2006/docPropsVTypes">
  <Template/>
  <TotalTime>0</TotalTime>
  <Words>927</Words>
  <Application>Microsoft Office PowerPoint</Application>
  <PresentationFormat>On-screen Show (4:3)</PresentationFormat>
  <Paragraphs>161</Paragraphs>
  <Slides>25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Times New Roman</vt:lpstr>
      <vt:lpstr>Verdana</vt:lpstr>
      <vt:lpstr>Wingdings</vt:lpstr>
      <vt:lpstr>Custom Design</vt:lpstr>
      <vt:lpstr>Surveillance of hepatitis C in Wales and challenges in monitoring progress to elimination </vt:lpstr>
      <vt:lpstr>Public Health Wales   Communicable Disease Surveillance Centre </vt:lpstr>
      <vt:lpstr>  Public health surveillance  </vt:lpstr>
      <vt:lpstr>Why carry out surveillance of hepatitis C?</vt:lpstr>
      <vt:lpstr>Surveillance of hepatitis 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Challenges in monitoring progress to elimination</vt:lpstr>
      <vt:lpstr>PowerPoint Presentation</vt:lpstr>
      <vt:lpstr>PowerPoint Presentation</vt:lpstr>
      <vt:lpstr>PowerPoint Presentation</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2011-11-21T21:46:13Z</dcterms:created>
  <dcterms:modified xsi:type="dcterms:W3CDTF">2023-03-29T15:05:13Z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