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2" r:id="rId3"/>
    <p:sldId id="257" r:id="rId4"/>
    <p:sldId id="258" r:id="rId5"/>
    <p:sldId id="259" r:id="rId6"/>
    <p:sldId id="261" r:id="rId7"/>
    <p:sldId id="265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44E23A-7C9C-4F6E-B42D-4A4DF02DC3DA}" v="34" dt="2023-03-28T10:18:00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972F9-FC8D-A1A5-BA21-E8C96052A8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677CA7-DDDF-FDDC-3F85-261B25CE2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18B1E-54B0-20CB-8D00-CCA1861C0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3867E-AD5F-AE71-73CD-DEB7ACA3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9B76B-A0B8-6544-3339-AA55D91B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51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2976A-1B55-333F-EFBA-B88190A6A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37BA23-5DB4-5CD8-9090-9C9881F07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83F32-C235-6EC8-F11D-875AFC96C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2DB78-91CB-F638-90D4-05F97D1A1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A47C0-7F1F-773E-3BF2-FC5B0501A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4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039498-F3D7-FB2A-162F-00E74B1A03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C35E2-6E68-AC63-AE80-7A0472C7B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700B0-500E-692E-3692-C0FA8BB4E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523B4-0834-7320-D5AF-CA94DBFA6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E3262-F53D-A0BE-DC54-C40DE4F52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694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270188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8A717-DDA2-C80A-10BA-76C8504ED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F672F-25ED-6A9A-8CBF-700737D01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CD614-4000-DC8B-F3A4-FA135813E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34308-6B64-7F1D-3AB1-EEEC23BA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587DF-9112-0E16-7B9D-C03C5DC4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6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4F9E-C7B0-653C-3418-499212A41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13C42-50D3-CA84-E273-32D83F802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0FFF2-677F-F719-5FD6-62011CAD5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442E2-8CB2-ED13-417E-94874D4E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A74A3-BB95-4DEA-C482-D7DFFE7A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19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4EF04-637F-D3F6-6DA6-8F4170115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2C3E7-025A-3F47-2860-4723783AB3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31D7B4-CFCE-1648-E3A0-9D2A1ABA2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68E83-E68F-DD55-7092-1C4C37D1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5AA20-07E0-3399-033B-238D1AE89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05BA9-875B-8489-AD2C-B0D786ADF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2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48269-18A5-38B4-2973-EF135D78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CAA731-0CED-B325-145E-EC901A4DC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80FB7-B49F-AE81-686C-9EC28FE1E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EEE71-BD3B-4803-0E53-85ACA0A2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253173-EEAB-1C12-6075-136DEC298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0EF97-486B-7567-375A-99171FC3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C83EC6-005E-F1E6-FC2D-D0EF44F1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E227D3-BCF6-2FD2-F165-76B06B23A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61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0BC31-DEC1-6091-A499-4F6CA8BF7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4E4EC-6ED6-4ABC-6CE5-23749854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825EA-CEA0-6793-E99F-9D294D47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561865-76AE-64EF-6D01-5CEF4E92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98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84884F-9941-6900-23D0-2FC931719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AF8600-DA32-A18D-7A80-5A2611BC0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C150F-AB54-ABC4-7C2A-A6EF04A9C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25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9C3B3-C576-C1F8-C04A-DD728B78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30961-D95B-DACF-2F63-414E16EC0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5543A-AAB4-D9BE-0D1C-2127DAF42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AB491-18BE-BE7D-7610-76BC9EBC8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EF3A5-7598-2CC0-B42E-FE732803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8CAB98-7996-5C76-4208-5D044FB75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1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5F5C1-A44D-DCE9-C688-D258E882D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784EFC-E979-22A3-9F00-86B776DDB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38A6CD-9F3D-BBA9-D831-B23D3A2D4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D8D87-0CCE-A162-D833-07EDC426F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E5D66-A64E-74B3-2502-9EF6A69F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F0720-E592-46E3-76DB-46FFD3361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1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79CA18-6C81-95CF-6011-7A4F992C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0365A-A39E-34BE-D217-E70A2D07D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E1613-2CA1-CF66-41E2-A44693AC9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12248-9C90-491E-ADF6-58C27E7C0C3A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6A003-D47A-B905-9C5B-E55048BBB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790AA-E6A2-96C7-A865-B6518B5AB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B35E1-0FAB-4356-8942-89EF46EC9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2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637" y="1348080"/>
            <a:ext cx="10492882" cy="1661993"/>
          </a:xfrm>
        </p:spPr>
        <p:txBody>
          <a:bodyPr>
            <a:noAutofit/>
          </a:bodyPr>
          <a:lstStyle/>
          <a:p>
            <a:br>
              <a:rPr lang="en-GB" sz="5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100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A204D9-978C-40EB-BCCD-CA4581FD5952}"/>
              </a:ext>
            </a:extLst>
          </p:cNvPr>
          <p:cNvSpPr txBox="1"/>
          <p:nvPr/>
        </p:nvSpPr>
        <p:spPr>
          <a:xfrm>
            <a:off x="8431619" y="5528930"/>
            <a:ext cx="2998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Dr Noel Craine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195485-FADC-E8DB-A180-9AD5B876F6C1}"/>
              </a:ext>
            </a:extLst>
          </p:cNvPr>
          <p:cNvSpPr txBox="1"/>
          <p:nvPr/>
        </p:nvSpPr>
        <p:spPr>
          <a:xfrm>
            <a:off x="1278506" y="1052071"/>
            <a:ext cx="98670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Hepatitis C re-engagement project – the next phase 2023 onwards</a:t>
            </a:r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A81F9-FA8E-0441-18BB-036FA1FF8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64" y="414781"/>
            <a:ext cx="11366205" cy="61242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Phase one </a:t>
            </a:r>
            <a:r>
              <a:rPr lang="en-GB" dirty="0"/>
              <a:t>– 658 Letters sent to individuals with evidence suggestive of chronic HCV and registered with GP. 140 contacted BBV service, 76 started treatment, 62 completed</a:t>
            </a:r>
          </a:p>
          <a:p>
            <a:pPr marL="0" indent="0">
              <a:buNone/>
            </a:pPr>
            <a:r>
              <a:rPr lang="en-GB" b="1" dirty="0"/>
              <a:t>Phase two </a:t>
            </a:r>
            <a:r>
              <a:rPr lang="en-GB" dirty="0"/>
              <a:t>– Antibody positive or with evidence suggestive of chronic HCV with or without GP registration</a:t>
            </a:r>
          </a:p>
          <a:p>
            <a:pPr marL="0" indent="0">
              <a:buNone/>
            </a:pPr>
            <a:r>
              <a:rPr lang="en-GB" dirty="0"/>
              <a:t>Linking to information held on</a:t>
            </a:r>
          </a:p>
          <a:p>
            <a:pPr marL="457200" lvl="1" indent="0">
              <a:buNone/>
            </a:pPr>
            <a:r>
              <a:rPr lang="en-GB" sz="2800" dirty="0"/>
              <a:t>The harm reduction database</a:t>
            </a:r>
          </a:p>
          <a:p>
            <a:pPr marL="457200" lvl="1" indent="0">
              <a:buNone/>
            </a:pPr>
            <a:r>
              <a:rPr lang="en-GB" sz="2800" dirty="0"/>
              <a:t>Welsh Database for substance misuse</a:t>
            </a:r>
          </a:p>
          <a:p>
            <a:pPr marL="457200" lvl="1" indent="0">
              <a:buNone/>
            </a:pPr>
            <a:r>
              <a:rPr lang="en-GB" sz="2800" dirty="0"/>
              <a:t>GP registration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Resend final lists following HB feedback</a:t>
            </a:r>
          </a:p>
          <a:p>
            <a:r>
              <a:rPr lang="en-GB" dirty="0"/>
              <a:t>Health boards to start re-engagement following local information governance sign off (DPIAs)</a:t>
            </a:r>
          </a:p>
        </p:txBody>
      </p:sp>
    </p:spTree>
    <p:extLst>
      <p:ext uri="{BB962C8B-B14F-4D97-AF65-F5344CB8AC3E}">
        <p14:creationId xmlns:p14="http://schemas.microsoft.com/office/powerpoint/2010/main" val="356432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">
            <a:extLst>
              <a:ext uri="{FF2B5EF4-FFF2-40B4-BE49-F238E27FC236}">
                <a16:creationId xmlns:a16="http://schemas.microsoft.com/office/drawing/2014/main" id="{AA137E1A-9537-CF41-8DB7-251F75DB8F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674088" y="233272"/>
            <a:ext cx="6395484" cy="5745126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D40F90-9475-68B9-EEB1-1D27C1D21B30}"/>
              </a:ext>
            </a:extLst>
          </p:cNvPr>
          <p:cNvSpPr txBox="1"/>
          <p:nvPr/>
        </p:nvSpPr>
        <p:spPr>
          <a:xfrm>
            <a:off x="2325871" y="6255396"/>
            <a:ext cx="8434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Summary of current clinical situation at initial data scrutiny, by health board.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30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>
            <a:extLst>
              <a:ext uri="{FF2B5EF4-FFF2-40B4-BE49-F238E27FC236}">
                <a16:creationId xmlns:a16="http://schemas.microsoft.com/office/drawing/2014/main" id="{367B523F-1807-8981-1BEF-5A04ED8547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312043" y="512043"/>
            <a:ext cx="5576776" cy="498499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55D420-0A3E-6003-4792-A7374731D788}"/>
              </a:ext>
            </a:extLst>
          </p:cNvPr>
          <p:cNvSpPr txBox="1"/>
          <p:nvPr/>
        </p:nvSpPr>
        <p:spPr>
          <a:xfrm>
            <a:off x="1743740" y="5976625"/>
            <a:ext cx="10069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Reasons for closed cases as proportion of total number of closed cases, by health board.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86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>
            <a:extLst>
              <a:ext uri="{FF2B5EF4-FFF2-40B4-BE49-F238E27FC236}">
                <a16:creationId xmlns:a16="http://schemas.microsoft.com/office/drawing/2014/main" id="{27C572CC-179F-89E4-8BF7-816AF35D14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95600" y="171249"/>
            <a:ext cx="6400800" cy="5869172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7D1A88-C4FA-7A3A-6F27-98C9DE45EF24}"/>
              </a:ext>
            </a:extLst>
          </p:cNvPr>
          <p:cNvSpPr txBox="1"/>
          <p:nvPr/>
        </p:nvSpPr>
        <p:spPr>
          <a:xfrm>
            <a:off x="2813196" y="6317419"/>
            <a:ext cx="81064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Summary of patients not currently engaging with HCV services.</a:t>
            </a:r>
            <a:endParaRPr lang="en-GB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64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230746-6CFD-C01B-AFEF-3F0340F3C006}"/>
              </a:ext>
            </a:extLst>
          </p:cNvPr>
          <p:cNvSpPr txBox="1"/>
          <p:nvPr/>
        </p:nvSpPr>
        <p:spPr>
          <a:xfrm>
            <a:off x="435935" y="733646"/>
            <a:ext cx="11121656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Following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feedback from HB -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updated numbers for phase two</a:t>
            </a:r>
          </a:p>
          <a:p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ABUHB – 203 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BCUHB – 704 (703; no returns, could not remove closed cases)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CTMUHB – 316 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CVUHB – 314 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HDUHB – 160 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PTHB – 17 (incomplete returns)</a:t>
            </a: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SBUHB – 266</a:t>
            </a:r>
          </a:p>
          <a:p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Total – 1,980 (down from 3,054 following feedback)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878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B1B30F-9F6B-5A39-06E0-1DE82240469B}"/>
              </a:ext>
            </a:extLst>
          </p:cNvPr>
          <p:cNvSpPr txBox="1"/>
          <p:nvPr/>
        </p:nvSpPr>
        <p:spPr>
          <a:xfrm>
            <a:off x="1175759" y="492711"/>
            <a:ext cx="8636295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effectLst/>
                <a:ea typeface="Calibri" panose="020F0502020204030204" pitchFamily="34" charset="0"/>
              </a:rPr>
              <a:t>Harm Reduction Database</a:t>
            </a:r>
            <a:endParaRPr lang="en-GB" sz="2800" dirty="0">
              <a:effectLst/>
              <a:ea typeface="Calibri" panose="020F0502020204030204" pitchFamily="34" charset="0"/>
            </a:endParaRPr>
          </a:p>
          <a:p>
            <a:r>
              <a:rPr lang="en-GB" sz="2800" dirty="0">
                <a:effectLst/>
                <a:ea typeface="Calibri" panose="020F0502020204030204" pitchFamily="34" charset="0"/>
              </a:rPr>
              <a:t>Only 36 individuals in the health board lists were matched with HRD data. </a:t>
            </a:r>
          </a:p>
          <a:p>
            <a:endParaRPr lang="en-GB" sz="2800" dirty="0">
              <a:ea typeface="Calibri" panose="020F0502020204030204" pitchFamily="34" charset="0"/>
            </a:endParaRPr>
          </a:p>
          <a:p>
            <a:r>
              <a:rPr lang="en-GB" sz="28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Welsh National Database for Substance misuse </a:t>
            </a:r>
          </a:p>
          <a:p>
            <a:r>
              <a:rPr lang="en-GB" sz="2800" dirty="0">
                <a:ea typeface="Calibri" panose="020F0502020204030204" pitchFamily="34" charset="0"/>
              </a:rPr>
              <a:t>Awaiting matching</a:t>
            </a:r>
          </a:p>
          <a:p>
            <a:endParaRPr lang="en-GB" sz="2800" dirty="0">
              <a:ea typeface="Calibri" panose="020F0502020204030204" pitchFamily="34" charset="0"/>
            </a:endParaRPr>
          </a:p>
          <a:p>
            <a:r>
              <a:rPr lang="en-GB" sz="2800" b="1" dirty="0">
                <a:ea typeface="Calibri" panose="020F0502020204030204" pitchFamily="34" charset="0"/>
              </a:rPr>
              <a:t>GP registration</a:t>
            </a:r>
          </a:p>
          <a:p>
            <a:r>
              <a:rPr lang="en-GB" sz="2800" dirty="0">
                <a:ea typeface="Calibri" panose="020F0502020204030204" pitchFamily="34" charset="0"/>
              </a:rPr>
              <a:t>91% registered with Welsh GP</a:t>
            </a:r>
          </a:p>
          <a:p>
            <a:r>
              <a:rPr lang="en-GB" sz="2800" dirty="0">
                <a:ea typeface="Calibri" panose="020F0502020204030204" pitchFamily="34" charset="0"/>
              </a:rPr>
              <a:t>8% no GP</a:t>
            </a:r>
          </a:p>
          <a:p>
            <a:r>
              <a:rPr lang="en-GB" sz="2800" dirty="0">
                <a:ea typeface="Calibri" panose="020F0502020204030204" pitchFamily="34" charset="0"/>
              </a:rPr>
              <a:t>1% registered with English GP</a:t>
            </a:r>
          </a:p>
          <a:p>
            <a:endParaRPr lang="en-GB" sz="2800" dirty="0">
              <a:ea typeface="Calibri" panose="020F0502020204030204" pitchFamily="34" charset="0"/>
            </a:endParaRPr>
          </a:p>
          <a:p>
            <a:r>
              <a:rPr lang="en-GB" sz="2800" dirty="0">
                <a:ea typeface="Calibri" panose="020F0502020204030204" pitchFamily="34" charset="0"/>
              </a:rPr>
              <a:t>Small number of &lt;18 year old cases approached via paediatric services</a:t>
            </a:r>
          </a:p>
          <a:p>
            <a:endParaRPr lang="en-GB" sz="2800" b="1" dirty="0">
              <a:ea typeface="Calibri" panose="020F0502020204030204" pitchFamily="34" charset="0"/>
            </a:endParaRPr>
          </a:p>
          <a:p>
            <a:endParaRPr lang="en-GB" sz="2800" dirty="0">
              <a:ea typeface="Calibri" panose="020F0502020204030204" pitchFamily="34" charset="0"/>
            </a:endParaRPr>
          </a:p>
          <a:p>
            <a:endParaRPr lang="en-GB" sz="2800" dirty="0">
              <a:effectLst/>
              <a:ea typeface="Calibri" panose="020F0502020204030204" pitchFamily="34" charset="0"/>
            </a:endParaRPr>
          </a:p>
          <a:p>
            <a:endParaRPr lang="en-GB" sz="28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545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8C84-A17C-D20A-FDE4-B43238B30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48EF7-6752-1AA3-E321-BFE3D187F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Quality improvement phase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Consider writing to patients?</a:t>
            </a:r>
          </a:p>
          <a:p>
            <a:pPr marL="0" indent="0">
              <a:buNone/>
            </a:pPr>
            <a:r>
              <a:rPr lang="en-GB" dirty="0"/>
              <a:t>Ensure optimise opportunities for linking to care (e.g. flagging in GP systems, ICNET, System-one)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760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80B3376A-312C-4E3D-BAA4-579CF47EDC61}"/>
</file>

<file path=customXml/itemProps2.xml><?xml version="1.0" encoding="utf-8"?>
<ds:datastoreItem xmlns:ds="http://schemas.openxmlformats.org/officeDocument/2006/customXml" ds:itemID="{A399EFB9-BB74-4E85-8E14-EE749BB69045}"/>
</file>

<file path=customXml/itemProps3.xml><?xml version="1.0" encoding="utf-8"?>
<ds:datastoreItem xmlns:ds="http://schemas.openxmlformats.org/officeDocument/2006/customXml" ds:itemID="{90D7B722-DAB2-4379-A084-62BDB2787CC2}"/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281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Ubuntu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future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C re-engagement project – the next phase</dc:title>
  <dc:creator>Noel Craine (Public Health Wales - Microbiology)</dc:creator>
  <cp:lastModifiedBy>Noel Craine (Public Health Wales - Microbiology)</cp:lastModifiedBy>
  <cp:revision>2</cp:revision>
  <dcterms:created xsi:type="dcterms:W3CDTF">2023-03-24T14:03:44Z</dcterms:created>
  <dcterms:modified xsi:type="dcterms:W3CDTF">2023-03-28T10:20:36Z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