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Layouts/slideLayout2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4" r:id="rId3"/>
  </p:sldMasterIdLst>
  <p:handoutMasterIdLst>
    <p:handoutMasterId r:id="rId13"/>
  </p:handoutMasterIdLst>
  <p:sldIdLst>
    <p:sldId id="299" r:id="rId4"/>
    <p:sldId id="303" r:id="rId5"/>
    <p:sldId id="287" r:id="rId6"/>
    <p:sldId id="271" r:id="rId7"/>
    <p:sldId id="284" r:id="rId8"/>
    <p:sldId id="262" r:id="rId9"/>
    <p:sldId id="304" r:id="rId10"/>
    <p:sldId id="285" r:id="rId11"/>
    <p:sldId id="265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7DE1"/>
    <a:srgbClr val="F4BD2D"/>
    <a:srgbClr val="F07624"/>
    <a:srgbClr val="1ED4DE"/>
    <a:srgbClr val="E62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660"/>
  </p:normalViewPr>
  <p:slideViewPr>
    <p:cSldViewPr showGuides="1">
      <p:cViewPr varScale="1">
        <p:scale>
          <a:sx n="129" d="100"/>
          <a:sy n="129" d="100"/>
        </p:scale>
        <p:origin x="-104" y="-15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5850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3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7" Type="http://schemas.openxmlformats.org/officeDocument/2006/relationships/slide" Target="slides/slide4.xml"/><Relationship Id="rId1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20" Type="http://schemas.openxmlformats.org/officeDocument/2006/relationships/customXml" Target="../customXml/item2.xml"/><Relationship Id="rId11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customXml" Target="../customXml/item1.xml"/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52B2B-0BBC-4845-BD5C-6186374697E3}" type="datetimeFigureOut">
              <a:rPr lang="ko-KR" altLang="en-US" smtClean="0"/>
              <a:t>29/03/2023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153E3-D943-4A51-8AD5-41FA50EBC5B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95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Relationship Id="rId3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>
            <a:spLocks noGrp="1"/>
          </p:cNvSpPr>
          <p:nvPr>
            <p:ph type="title" hasCustomPrompt="1"/>
          </p:nvPr>
        </p:nvSpPr>
        <p:spPr>
          <a:xfrm>
            <a:off x="0" y="627534"/>
            <a:ext cx="9144000" cy="533308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ko-KR" alt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="" xmlns:a16="http://schemas.microsoft.com/office/drawing/2014/main" id="{B3F0AB86-7940-4230-BC06-4EF20DC497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203598"/>
            <a:ext cx="9143999" cy="432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200" b="1" baseline="0">
                <a:solidFill>
                  <a:schemeClr val="tx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461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pic>
        <p:nvPicPr>
          <p:cNvPr id="11" name="Picture 4" descr="D:\KBM-정애\014-Fullppt\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9742"/>
            <a:ext cx="3600400" cy="183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0998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2024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8208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6476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6261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6912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="" xmlns:a16="http://schemas.microsoft.com/office/drawing/2014/main" id="{C7304401-68B8-4E0E-A9DB-540B76DF928B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563888" y="638650"/>
            <a:ext cx="4320480" cy="4504851"/>
          </a:xfrm>
          <a:custGeom>
            <a:avLst/>
            <a:gdLst>
              <a:gd name="connsiteX0" fmla="*/ 2160240 w 4320480"/>
              <a:gd name="connsiteY0" fmla="*/ 0 h 4504851"/>
              <a:gd name="connsiteX1" fmla="*/ 4320480 w 4320480"/>
              <a:gd name="connsiteY1" fmla="*/ 4504851 h 4504851"/>
              <a:gd name="connsiteX2" fmla="*/ 0 w 4320480"/>
              <a:gd name="connsiteY2" fmla="*/ 4504851 h 450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0480" h="4504851">
                <a:moveTo>
                  <a:pt x="2160240" y="0"/>
                </a:moveTo>
                <a:lnTo>
                  <a:pt x="4320480" y="4504851"/>
                </a:lnTo>
                <a:lnTo>
                  <a:pt x="0" y="45048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="" xmlns:a16="http://schemas.microsoft.com/office/drawing/2014/main" id="{D2ABAD60-FE41-4786-B9AF-4454375D2129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635630" y="1"/>
            <a:ext cx="3508370" cy="4339267"/>
          </a:xfrm>
          <a:custGeom>
            <a:avLst/>
            <a:gdLst>
              <a:gd name="connsiteX0" fmla="*/ 0 w 3508370"/>
              <a:gd name="connsiteY0" fmla="*/ 0 h 4339267"/>
              <a:gd name="connsiteX1" fmla="*/ 3508370 w 3508370"/>
              <a:gd name="connsiteY1" fmla="*/ 0 h 4339267"/>
              <a:gd name="connsiteX2" fmla="*/ 3504823 w 3508370"/>
              <a:gd name="connsiteY2" fmla="*/ 1594801 h 4339267"/>
              <a:gd name="connsiteX3" fmla="*/ 2097974 w 3508370"/>
              <a:gd name="connsiteY3" fmla="*/ 4339267 h 433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370" h="4339267">
                <a:moveTo>
                  <a:pt x="0" y="0"/>
                </a:moveTo>
                <a:lnTo>
                  <a:pt x="3508370" y="0"/>
                </a:lnTo>
                <a:cubicBezTo>
                  <a:pt x="3507188" y="531600"/>
                  <a:pt x="3506005" y="1063201"/>
                  <a:pt x="3504823" y="1594801"/>
                </a:cubicBezTo>
                <a:lnTo>
                  <a:pt x="2097974" y="43392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2180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5729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452395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3" name="Rounded Rectangle 12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7" name="Half Frame 16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560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 rot="10800000">
            <a:off x="3222000" y="3337155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3746892" y="0"/>
            <a:ext cx="1650216" cy="812260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4041648" y="99959"/>
            <a:ext cx="1060704" cy="55436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="" xmlns:a16="http://schemas.microsoft.com/office/drawing/2014/main" id="{8E48000A-B218-4CCF-8C0E-D9ACDAFA26B8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312000" y="3430238"/>
            <a:ext cx="2520000" cy="1713262"/>
          </a:xfrm>
          <a:custGeom>
            <a:avLst/>
            <a:gdLst>
              <a:gd name="connsiteX0" fmla="*/ 1260000 w 2520000"/>
              <a:gd name="connsiteY0" fmla="*/ 0 h 1713262"/>
              <a:gd name="connsiteX1" fmla="*/ 2520000 w 2520000"/>
              <a:gd name="connsiteY1" fmla="*/ 1260000 h 1713262"/>
              <a:gd name="connsiteX2" fmla="*/ 2066250 w 2520000"/>
              <a:gd name="connsiteY2" fmla="*/ 1713262 h 1713262"/>
              <a:gd name="connsiteX3" fmla="*/ 439730 w 2520000"/>
              <a:gd name="connsiteY3" fmla="*/ 1706453 h 1713262"/>
              <a:gd name="connsiteX4" fmla="*/ 0 w 2520000"/>
              <a:gd name="connsiteY4" fmla="*/ 1260000 h 171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0" h="1713262">
                <a:moveTo>
                  <a:pt x="1260000" y="0"/>
                </a:moveTo>
                <a:lnTo>
                  <a:pt x="2520000" y="1260000"/>
                </a:lnTo>
                <a:lnTo>
                  <a:pt x="2066250" y="1713262"/>
                </a:lnTo>
                <a:lnTo>
                  <a:pt x="439730" y="1706453"/>
                </a:lnTo>
                <a:lnTo>
                  <a:pt x="0" y="126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5305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5979"/>
            <a:ext cx="7924800" cy="85725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15000" y="4767263"/>
            <a:ext cx="1524000" cy="273844"/>
          </a:xfrm>
          <a:prstGeom prst="rect">
            <a:avLst/>
          </a:prstGeom>
        </p:spPr>
        <p:txBody>
          <a:bodyPr/>
          <a:lstStyle/>
          <a:p>
            <a:fld id="{8F97F932-D99A-4087-BFB1-EA42FAFC8D2C}" type="datetime1">
              <a:rPr lang="en-US" smtClean="0"/>
              <a:pPr/>
              <a:t>29/03/2023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3800" y="4767263"/>
            <a:ext cx="990600" cy="273844"/>
          </a:xfrm>
          <a:prstGeom prst="rect">
            <a:avLst/>
          </a:prstGeom>
        </p:spPr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7924800" cy="3086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85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8017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503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1257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155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4"/>
          <p:cNvSpPr/>
          <p:nvPr userDrawn="1"/>
        </p:nvSpPr>
        <p:spPr>
          <a:xfrm>
            <a:off x="3746892" y="4331240"/>
            <a:ext cx="1650216" cy="812260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>
            <a:off x="4041648" y="4493810"/>
            <a:ext cx="1060704" cy="55436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="" xmlns:a16="http://schemas.microsoft.com/office/drawing/2014/main" id="{28FC5FB3-D739-474A-9148-1ABF4FC27690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293848" y="1"/>
            <a:ext cx="2520000" cy="1711155"/>
          </a:xfrm>
          <a:custGeom>
            <a:avLst/>
            <a:gdLst>
              <a:gd name="connsiteX0" fmla="*/ 442968 w 2520000"/>
              <a:gd name="connsiteY0" fmla="*/ 0 h 1711155"/>
              <a:gd name="connsiteX1" fmla="*/ 985757 w 2520000"/>
              <a:gd name="connsiteY1" fmla="*/ 0 h 1711155"/>
              <a:gd name="connsiteX2" fmla="*/ 2080270 w 2520000"/>
              <a:gd name="connsiteY2" fmla="*/ 4702 h 1711155"/>
              <a:gd name="connsiteX3" fmla="*/ 2520000 w 2520000"/>
              <a:gd name="connsiteY3" fmla="*/ 451155 h 1711155"/>
              <a:gd name="connsiteX4" fmla="*/ 1260000 w 2520000"/>
              <a:gd name="connsiteY4" fmla="*/ 1711155 h 1711155"/>
              <a:gd name="connsiteX5" fmla="*/ 0 w 2520000"/>
              <a:gd name="connsiteY5" fmla="*/ 451155 h 171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000" h="1711155">
                <a:moveTo>
                  <a:pt x="442968" y="0"/>
                </a:moveTo>
                <a:lnTo>
                  <a:pt x="985757" y="0"/>
                </a:lnTo>
                <a:lnTo>
                  <a:pt x="2080270" y="4702"/>
                </a:lnTo>
                <a:lnTo>
                  <a:pt x="2520000" y="451155"/>
                </a:lnTo>
                <a:lnTo>
                  <a:pt x="1260000" y="1711155"/>
                </a:lnTo>
                <a:lnTo>
                  <a:pt x="0" y="4511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3945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4974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54" y="451443"/>
            <a:ext cx="3282039" cy="327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814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0.xml"/><Relationship Id="rId18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21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2" r:id="rId2"/>
    <p:sldLayoutId id="2147483677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15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7" r:id="rId3"/>
    <p:sldLayoutId id="2147483671" r:id="rId4"/>
    <p:sldLayoutId id="2147483658" r:id="rId5"/>
    <p:sldLayoutId id="2147483659" r:id="rId6"/>
    <p:sldLayoutId id="2147483673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75" r:id="rId15"/>
    <p:sldLayoutId id="2147483674" r:id="rId16"/>
    <p:sldLayoutId id="2147483678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70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Paul.john@wales.nhs.u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BBV Pharmacy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2023</a:t>
            </a:r>
            <a:endParaRPr lang="en-US" altLang="ko-KR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80312" y="4443958"/>
            <a:ext cx="1763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Paul John</a:t>
            </a:r>
          </a:p>
          <a:p>
            <a:r>
              <a:rPr lang="en-US" sz="1000" dirty="0" smtClean="0"/>
              <a:t>Community Pharmacy Lead</a:t>
            </a:r>
          </a:p>
          <a:p>
            <a:r>
              <a:rPr lang="en-US" sz="1000" dirty="0" smtClean="0">
                <a:hlinkClick r:id="rId2"/>
              </a:rPr>
              <a:t>Paul.john@wales.nhs.uk</a:t>
            </a:r>
            <a:endParaRPr lang="en-US" sz="1000" dirty="0" smtClean="0"/>
          </a:p>
          <a:p>
            <a:r>
              <a:rPr lang="en-US" sz="1000" dirty="0" smtClean="0"/>
              <a:t>07795274073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8434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Grp="1" noChangeAspect="1"/>
          </p:cNvPicPr>
          <p:nvPr>
            <p:ph type="pic" idx="13"/>
          </p:nvPr>
        </p:nvPicPr>
        <p:blipFill rotWithShape="1">
          <a:blip r:embed="rId3"/>
          <a:srcRect l="-314" t="441" r="314" b="-791"/>
          <a:stretch/>
        </p:blipFill>
        <p:spPr>
          <a:xfrm>
            <a:off x="395536" y="555526"/>
            <a:ext cx="2736403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5" descr="Screen Shot 2022-11-03 at 16.47.31.png"/>
          <p:cNvPicPr>
            <a:picLocks noGrp="1" noChangeAspect="1"/>
          </p:cNvPicPr>
          <p:nvPr>
            <p:ph type="pic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0" r="7080"/>
          <a:stretch>
            <a:fillRect/>
          </a:stretch>
        </p:blipFill>
        <p:spPr/>
      </p:pic>
      <p:sp>
        <p:nvSpPr>
          <p:cNvPr id="13" name="TextBox 12"/>
          <p:cNvSpPr txBox="1"/>
          <p:nvPr/>
        </p:nvSpPr>
        <p:spPr>
          <a:xfrm>
            <a:off x="3275856" y="555526"/>
            <a:ext cx="2592288" cy="360098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OBJECTIVE</a:t>
            </a:r>
            <a:r>
              <a:rPr lang="en-US" sz="1200" dirty="0"/>
              <a:t>:  8300 cHCV </a:t>
            </a:r>
            <a:r>
              <a:rPr lang="en-US" sz="1200" dirty="0" smtClean="0"/>
              <a:t>infection  </a:t>
            </a:r>
            <a:r>
              <a:rPr lang="en-US" sz="1200" dirty="0"/>
              <a:t>(Min. 7470)</a:t>
            </a:r>
          </a:p>
          <a:p>
            <a:endParaRPr lang="en-US" sz="1200" dirty="0"/>
          </a:p>
          <a:p>
            <a:endParaRPr lang="en-US" sz="1200" dirty="0">
              <a:solidFill>
                <a:srgbClr val="FFFF00"/>
              </a:solidFill>
            </a:endParaRPr>
          </a:p>
          <a:p>
            <a:r>
              <a:rPr lang="en-US" sz="1200" dirty="0">
                <a:solidFill>
                  <a:srgbClr val="FFFF00"/>
                </a:solidFill>
              </a:rPr>
              <a:t>STRATEGY</a:t>
            </a:r>
            <a:r>
              <a:rPr lang="en-US" sz="1200" dirty="0"/>
              <a:t>:  </a:t>
            </a:r>
            <a:r>
              <a:rPr lang="en-US" sz="1200" dirty="0" smtClean="0"/>
              <a:t>  </a:t>
            </a:r>
            <a:r>
              <a:rPr lang="en-US" sz="1200" dirty="0"/>
              <a:t>PREVENTION</a:t>
            </a:r>
          </a:p>
          <a:p>
            <a:r>
              <a:rPr lang="en-US" sz="1200" dirty="0"/>
              <a:t>	   EDUCATION</a:t>
            </a:r>
          </a:p>
          <a:p>
            <a:r>
              <a:rPr lang="en-US" sz="1200" dirty="0"/>
              <a:t>	   DIAGNOSIS</a:t>
            </a:r>
          </a:p>
          <a:p>
            <a:r>
              <a:rPr lang="en-US" sz="1200" dirty="0"/>
              <a:t>	   TREATMENT</a:t>
            </a:r>
          </a:p>
          <a:p>
            <a:r>
              <a:rPr lang="en-US" sz="1200" dirty="0"/>
              <a:t>	    </a:t>
            </a:r>
          </a:p>
          <a:p>
            <a:endParaRPr lang="en-US" sz="1200" dirty="0"/>
          </a:p>
          <a:p>
            <a:r>
              <a:rPr lang="en-US" sz="1200" dirty="0">
                <a:solidFill>
                  <a:srgbClr val="FFFF00"/>
                </a:solidFill>
              </a:rPr>
              <a:t>TARGET </a:t>
            </a:r>
            <a:r>
              <a:rPr lang="en-US" sz="1200" dirty="0" smtClean="0">
                <a:solidFill>
                  <a:srgbClr val="FFFF00"/>
                </a:solidFill>
              </a:rPr>
              <a:t>       </a:t>
            </a:r>
            <a:r>
              <a:rPr lang="en-US" sz="1200" dirty="0" smtClean="0"/>
              <a:t>HMP </a:t>
            </a:r>
            <a:r>
              <a:rPr lang="en-US" sz="1200" dirty="0"/>
              <a:t>x 6</a:t>
            </a:r>
          </a:p>
          <a:p>
            <a:r>
              <a:rPr lang="en-US" sz="1200" dirty="0" smtClean="0">
                <a:solidFill>
                  <a:srgbClr val="FFFF00"/>
                </a:solidFill>
              </a:rPr>
              <a:t>SITES</a:t>
            </a:r>
            <a:r>
              <a:rPr lang="en-US" sz="1200" dirty="0"/>
              <a:t>:  	</a:t>
            </a:r>
            <a:r>
              <a:rPr lang="en-US" sz="1200" dirty="0" smtClean="0"/>
              <a:t> NSP </a:t>
            </a:r>
            <a:r>
              <a:rPr lang="en-US" sz="1200" dirty="0"/>
              <a:t>SMS x 42</a:t>
            </a:r>
          </a:p>
          <a:p>
            <a:r>
              <a:rPr lang="en-US" sz="1200" dirty="0"/>
              <a:t>	 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NSP </a:t>
            </a:r>
            <a:r>
              <a:rPr lang="en-US" sz="1200" dirty="0">
                <a:solidFill>
                  <a:srgbClr val="FF0000"/>
                </a:solidFill>
              </a:rPr>
              <a:t>PHARMACY x 220 </a:t>
            </a:r>
          </a:p>
          <a:p>
            <a:r>
              <a:rPr lang="en-US" sz="1200" dirty="0"/>
              <a:t>	</a:t>
            </a:r>
            <a:r>
              <a:rPr lang="en-US" sz="1200" dirty="0" smtClean="0"/>
              <a:t> PRIMARY </a:t>
            </a:r>
            <a:r>
              <a:rPr lang="en-US" sz="1200" dirty="0"/>
              <a:t>CARE	  </a:t>
            </a:r>
          </a:p>
          <a:p>
            <a:r>
              <a:rPr lang="en-US" sz="1200" dirty="0"/>
              <a:t>	  </a:t>
            </a:r>
          </a:p>
          <a:p>
            <a:endParaRPr lang="en-US" sz="1200" dirty="0"/>
          </a:p>
          <a:p>
            <a:r>
              <a:rPr lang="en-US" sz="1200" dirty="0">
                <a:solidFill>
                  <a:srgbClr val="FFFF00"/>
                </a:solidFill>
              </a:rPr>
              <a:t>GOVERNMENT CLEARANCE</a:t>
            </a:r>
            <a:r>
              <a:rPr lang="en-US" sz="1200" dirty="0"/>
              <a:t>: </a:t>
            </a:r>
            <a:endParaRPr lang="en-US" sz="1200" dirty="0" smtClean="0"/>
          </a:p>
          <a:p>
            <a:r>
              <a:rPr lang="en-US" sz="1200" dirty="0" smtClean="0"/>
              <a:t>FUND </a:t>
            </a:r>
            <a:r>
              <a:rPr lang="en-US" sz="1200" dirty="0"/>
              <a:t>MISSION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23528" y="195486"/>
            <a:ext cx="2646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F</a:t>
            </a:r>
            <a:r>
              <a:rPr lang="en-GB" altLang="ko-KR" b="1" dirty="0">
                <a:solidFill>
                  <a:schemeClr val="bg1"/>
                </a:solidFill>
                <a:cs typeface="Arial" pitchFamily="34" charset="0"/>
              </a:rPr>
              <a:t>our months flew past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819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6"/>
          <p:cNvPicPr>
            <a:picLocks noChangeAspect="1"/>
          </p:cNvPicPr>
          <p:nvPr/>
        </p:nvPicPr>
        <p:blipFill rotWithShape="1">
          <a:blip r:embed="rId2"/>
          <a:srcRect t="444" b="-88"/>
          <a:stretch/>
        </p:blipFill>
        <p:spPr>
          <a:xfrm>
            <a:off x="11562" y="1"/>
            <a:ext cx="3840358" cy="4371949"/>
          </a:xfrm>
          <a:prstGeom prst="rect">
            <a:avLst/>
          </a:prstGeom>
        </p:spPr>
      </p:pic>
      <p:pic>
        <p:nvPicPr>
          <p:cNvPr id="22" name="Content Placeholder 6" descr="Screen Shot 2022-02-15 at 14.49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851" b="-15851"/>
          <a:stretch>
            <a:fillRect/>
          </a:stretch>
        </p:blipFill>
        <p:spPr>
          <a:xfrm>
            <a:off x="3995936" y="771550"/>
            <a:ext cx="4970176" cy="220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95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ko-KR" dirty="0" smtClean="0"/>
              <a:t> Highlighted </a:t>
            </a:r>
            <a:r>
              <a:rPr lang="en-US" altLang="ko-KR" dirty="0" smtClean="0"/>
              <a:t>in November</a:t>
            </a:r>
            <a:endParaRPr lang="ko-KR" altLang="en-US" dirty="0"/>
          </a:p>
        </p:txBody>
      </p:sp>
      <p:sp>
        <p:nvSpPr>
          <p:cNvPr id="3" name="Frame 2"/>
          <p:cNvSpPr/>
          <p:nvPr/>
        </p:nvSpPr>
        <p:spPr>
          <a:xfrm rot="18900000">
            <a:off x="3534429" y="1664412"/>
            <a:ext cx="2075142" cy="2075142"/>
          </a:xfrm>
          <a:prstGeom prst="frame">
            <a:avLst>
              <a:gd name="adj1" fmla="val 55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58972" y="2499742"/>
            <a:ext cx="1626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Missing pieces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169515" y="1383718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Oval 11"/>
          <p:cNvSpPr/>
          <p:nvPr/>
        </p:nvSpPr>
        <p:spPr>
          <a:xfrm>
            <a:off x="5080271" y="1383718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Oval 12"/>
          <p:cNvSpPr/>
          <p:nvPr/>
        </p:nvSpPr>
        <p:spPr>
          <a:xfrm>
            <a:off x="3169515" y="3139188"/>
            <a:ext cx="900000" cy="90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Oval 13"/>
          <p:cNvSpPr/>
          <p:nvPr/>
        </p:nvSpPr>
        <p:spPr>
          <a:xfrm>
            <a:off x="5080271" y="3139188"/>
            <a:ext cx="900000" cy="900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8" name="Rectangle 16"/>
          <p:cNvSpPr/>
          <p:nvPr/>
        </p:nvSpPr>
        <p:spPr>
          <a:xfrm rot="1795255">
            <a:off x="5406274" y="1566092"/>
            <a:ext cx="298553" cy="53525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300190" y="1203598"/>
            <a:ext cx="2375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Sustainable funding</a:t>
            </a:r>
          </a:p>
          <a:p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- New LDIG (September)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228184" y="2957293"/>
            <a:ext cx="2375816" cy="892918"/>
            <a:chOff x="7164288" y="856926"/>
            <a:chExt cx="1439711" cy="892918"/>
          </a:xfrm>
        </p:grpSpPr>
        <p:sp>
          <p:nvSpPr>
            <p:cNvPr id="24" name="TextBox 23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Expand to all Health boards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164288" y="1103513"/>
              <a:ext cx="1439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April 2024</a:t>
              </a:r>
            </a:p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100 Pharmacies (220/715 NSP)</a:t>
              </a:r>
            </a:p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Uncapped No. of tests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23530" y="1234636"/>
            <a:ext cx="2519833" cy="892918"/>
            <a:chOff x="7077016" y="856926"/>
            <a:chExt cx="1526983" cy="892918"/>
          </a:xfrm>
        </p:grpSpPr>
        <p:sp>
          <p:nvSpPr>
            <p:cNvPr id="27" name="TextBox 26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Multiples engagement is Key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77016" y="1103513"/>
              <a:ext cx="15269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>
                <a:buFontTx/>
                <a:buChar char="-"/>
              </a:pP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Independents are engaged but most have staffing issues</a:t>
              </a:r>
            </a:p>
            <a:p>
              <a:pPr marL="171450" indent="-171450" algn="r">
                <a:buFontTx/>
                <a:buChar char="-"/>
              </a:pP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WELL / BOOTS   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23530" y="2983315"/>
            <a:ext cx="2519833" cy="882838"/>
            <a:chOff x="7077016" y="856926"/>
            <a:chExt cx="1526983" cy="882838"/>
          </a:xfrm>
        </p:grpSpPr>
        <p:sp>
          <p:nvSpPr>
            <p:cNvPr id="30" name="TextBox 29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Chief Pharmaceutical Officer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77016" y="1093433"/>
              <a:ext cx="15269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>
                <a:buFontTx/>
                <a:buChar char="-"/>
              </a:pP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Pharmacy BBV subgroup</a:t>
              </a:r>
            </a:p>
            <a:p>
              <a:pPr algn="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Quarterly meetings: CPO, CPW </a:t>
              </a:r>
            </a:p>
            <a:p>
              <a:pPr algn="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HB service leads and Hep C trust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Rectangle 16"/>
          <p:cNvSpPr/>
          <p:nvPr/>
        </p:nvSpPr>
        <p:spPr>
          <a:xfrm rot="1795255">
            <a:off x="3461460" y="1602426"/>
            <a:ext cx="298553" cy="53525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Rectangle 16"/>
          <p:cNvSpPr/>
          <p:nvPr/>
        </p:nvSpPr>
        <p:spPr>
          <a:xfrm rot="1795255">
            <a:off x="3461461" y="3330620"/>
            <a:ext cx="298553" cy="53525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Rectangle 16"/>
          <p:cNvSpPr/>
          <p:nvPr/>
        </p:nvSpPr>
        <p:spPr>
          <a:xfrm rot="1795255">
            <a:off x="5405676" y="3330619"/>
            <a:ext cx="298553" cy="53525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" name="Picture 3" descr="D:\KBM-정애\014-Fullppt\PNG이미지\지구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07654"/>
            <a:ext cx="665717" cy="6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449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547664" y="0"/>
            <a:ext cx="7596336" cy="884466"/>
          </a:xfrm>
        </p:spPr>
        <p:txBody>
          <a:bodyPr/>
          <a:lstStyle/>
          <a:p>
            <a:pPr algn="ctr"/>
            <a:r>
              <a:rPr lang="en-GB" altLang="ko-KR" dirty="0" smtClean="0"/>
              <a:t>3 Techniques deployed</a:t>
            </a:r>
            <a:endParaRPr lang="ko-KR" alt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2051720" y="1635646"/>
            <a:ext cx="2088001" cy="3002939"/>
            <a:chOff x="2051720" y="1635646"/>
            <a:chExt cx="2088001" cy="3075520"/>
          </a:xfrm>
        </p:grpSpPr>
        <p:sp>
          <p:nvSpPr>
            <p:cNvPr id="6" name="Rectangle 5"/>
            <p:cNvSpPr/>
            <p:nvPr/>
          </p:nvSpPr>
          <p:spPr>
            <a:xfrm>
              <a:off x="2051720" y="1635646"/>
              <a:ext cx="2088000" cy="72008"/>
            </a:xfrm>
            <a:prstGeom prst="rect">
              <a:avLst/>
            </a:prstGeom>
            <a:solidFill>
              <a:srgbClr val="66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051720" y="4515966"/>
              <a:ext cx="2088000" cy="72008"/>
            </a:xfrm>
            <a:prstGeom prst="rect">
              <a:avLst/>
            </a:prstGeom>
            <a:solidFill>
              <a:srgbClr val="66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051721" y="1779662"/>
              <a:ext cx="2088000" cy="2931504"/>
              <a:chOff x="2116170" y="1304942"/>
              <a:chExt cx="2947646" cy="2931504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2227884" y="1649178"/>
                <a:ext cx="28359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116170" y="1304942"/>
                <a:ext cx="2835932" cy="2931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Hep C trust in Pharmacy</a:t>
                </a:r>
              </a:p>
              <a:p>
                <a:endPara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r>
                  <a:rPr lang="en-US" altLang="ko-KR" sz="12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    </a:t>
                </a:r>
                <a:endPara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  <a:p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4289781" y="1635646"/>
            <a:ext cx="2088000" cy="2880320"/>
            <a:chOff x="2051720" y="1635646"/>
            <a:chExt cx="2088000" cy="2952328"/>
          </a:xfrm>
        </p:grpSpPr>
        <p:sp>
          <p:nvSpPr>
            <p:cNvPr id="21" name="Rectangle 20"/>
            <p:cNvSpPr/>
            <p:nvPr/>
          </p:nvSpPr>
          <p:spPr>
            <a:xfrm>
              <a:off x="2051720" y="1635646"/>
              <a:ext cx="2088000" cy="72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051720" y="4515966"/>
              <a:ext cx="2088000" cy="72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130854" y="1805082"/>
              <a:ext cx="2008866" cy="595815"/>
              <a:chOff x="2227884" y="1330362"/>
              <a:chExt cx="2835932" cy="595815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227884" y="1649178"/>
                <a:ext cx="28359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227884" y="1330362"/>
                <a:ext cx="28359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Incentive based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6527842" y="1635646"/>
            <a:ext cx="2088000" cy="2880320"/>
            <a:chOff x="2051720" y="1635646"/>
            <a:chExt cx="2088000" cy="2952328"/>
          </a:xfrm>
        </p:grpSpPr>
        <p:sp>
          <p:nvSpPr>
            <p:cNvPr id="27" name="Rectangle 26"/>
            <p:cNvSpPr/>
            <p:nvPr/>
          </p:nvSpPr>
          <p:spPr>
            <a:xfrm>
              <a:off x="2051720" y="1635646"/>
              <a:ext cx="2088000" cy="72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51720" y="4515966"/>
              <a:ext cx="2088000" cy="72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2130854" y="1805082"/>
              <a:ext cx="2008866" cy="595815"/>
              <a:chOff x="2227884" y="1330362"/>
              <a:chExt cx="2835932" cy="59581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2227884" y="1649178"/>
                <a:ext cx="28359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altLang="ko-KR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227884" y="1330362"/>
                <a:ext cx="2835932" cy="283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        BBV</a:t>
                </a:r>
                <a:r>
                  <a:rPr lang="en-US" altLang="ko-KR" sz="12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/PHW HITT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32" name="Block Arc 14"/>
          <p:cNvSpPr/>
          <p:nvPr/>
        </p:nvSpPr>
        <p:spPr>
          <a:xfrm rot="16200000">
            <a:off x="7360437" y="1006302"/>
            <a:ext cx="501943" cy="502273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Diamond 5"/>
          <p:cNvSpPr/>
          <p:nvPr/>
        </p:nvSpPr>
        <p:spPr>
          <a:xfrm>
            <a:off x="5130404" y="1035131"/>
            <a:ext cx="485888" cy="487324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771550"/>
            <a:ext cx="720080" cy="869062"/>
          </a:xfrm>
          <a:prstGeom prst="rect">
            <a:avLst/>
          </a:prstGeom>
        </p:spPr>
      </p:pic>
      <p:pic>
        <p:nvPicPr>
          <p:cNvPr id="3" name="Picture 2" descr="IMG_20221110_20012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067694"/>
            <a:ext cx="1944216" cy="2304256"/>
          </a:xfrm>
          <a:prstGeom prst="rect">
            <a:avLst/>
          </a:prstGeom>
        </p:spPr>
      </p:pic>
      <p:pic>
        <p:nvPicPr>
          <p:cNvPr id="4" name="Picture 3" descr="IMG_20220907_094840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9" t="25243" r="31151"/>
          <a:stretch/>
        </p:blipFill>
        <p:spPr>
          <a:xfrm>
            <a:off x="6588224" y="2067694"/>
            <a:ext cx="1872208" cy="22322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76" y="2499742"/>
            <a:ext cx="2032946" cy="103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807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ko-KR" dirty="0" smtClean="0"/>
              <a:t>Pharmacy Process</a:t>
            </a:r>
            <a:endParaRPr lang="ko-KR" alt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827584" y="1275606"/>
            <a:ext cx="6881778" cy="1552788"/>
            <a:chOff x="1761977" y="1168566"/>
            <a:chExt cx="6881778" cy="1552788"/>
          </a:xfrm>
        </p:grpSpPr>
        <p:sp>
          <p:nvSpPr>
            <p:cNvPr id="9" name="Chevron 8"/>
            <p:cNvSpPr/>
            <p:nvPr/>
          </p:nvSpPr>
          <p:spPr>
            <a:xfrm>
              <a:off x="1761977" y="1558628"/>
              <a:ext cx="1428225" cy="772664"/>
            </a:xfrm>
            <a:prstGeom prst="chevron">
              <a:avLst>
                <a:gd name="adj" fmla="val 4485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2982561" y="1558628"/>
              <a:ext cx="1428225" cy="772664"/>
            </a:xfrm>
            <a:prstGeom prst="chevron">
              <a:avLst>
                <a:gd name="adj" fmla="val 4485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Chevron 10"/>
            <p:cNvSpPr/>
            <p:nvPr/>
          </p:nvSpPr>
          <p:spPr>
            <a:xfrm>
              <a:off x="4203145" y="1558628"/>
              <a:ext cx="1428225" cy="772664"/>
            </a:xfrm>
            <a:prstGeom prst="chevron">
              <a:avLst>
                <a:gd name="adj" fmla="val 4485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Chevron 11"/>
            <p:cNvSpPr/>
            <p:nvPr/>
          </p:nvSpPr>
          <p:spPr>
            <a:xfrm>
              <a:off x="5423729" y="1558628"/>
              <a:ext cx="1428225" cy="772664"/>
            </a:xfrm>
            <a:prstGeom prst="chevron">
              <a:avLst>
                <a:gd name="adj" fmla="val 4485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Up Arrow 7"/>
            <p:cNvSpPr/>
            <p:nvPr/>
          </p:nvSpPr>
          <p:spPr>
            <a:xfrm rot="5400000">
              <a:off x="6859530" y="937129"/>
              <a:ext cx="1552788" cy="2015662"/>
            </a:xfrm>
            <a:custGeom>
              <a:avLst/>
              <a:gdLst/>
              <a:ahLst/>
              <a:cxnLst/>
              <a:rect l="l" t="t" r="r" b="b"/>
              <a:pathLst>
                <a:path w="1552788" h="2015662">
                  <a:moveTo>
                    <a:pt x="0" y="736643"/>
                  </a:moveTo>
                  <a:lnTo>
                    <a:pt x="776394" y="0"/>
                  </a:lnTo>
                  <a:lnTo>
                    <a:pt x="1552788" y="736643"/>
                  </a:lnTo>
                  <a:lnTo>
                    <a:pt x="1164591" y="736643"/>
                  </a:lnTo>
                  <a:lnTo>
                    <a:pt x="1164591" y="2015662"/>
                  </a:lnTo>
                  <a:lnTo>
                    <a:pt x="1162556" y="2015662"/>
                  </a:lnTo>
                  <a:lnTo>
                    <a:pt x="776394" y="1669237"/>
                  </a:lnTo>
                  <a:lnTo>
                    <a:pt x="390233" y="2015662"/>
                  </a:lnTo>
                  <a:lnTo>
                    <a:pt x="388197" y="2015662"/>
                  </a:lnTo>
                  <a:lnTo>
                    <a:pt x="388197" y="7366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868144" y="3003798"/>
            <a:ext cx="1012018" cy="246221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accent1"/>
                </a:solidFill>
                <a:cs typeface="Arial" pitchFamily="34" charset="0"/>
              </a:rPr>
              <a:t>Claim</a:t>
            </a:r>
            <a:endParaRPr lang="en-US" altLang="ko-KR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16016" y="2808679"/>
            <a:ext cx="1012018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accent2"/>
                </a:solidFill>
                <a:cs typeface="Arial" pitchFamily="34" charset="0"/>
              </a:rPr>
              <a:t>Neo</a:t>
            </a:r>
          </a:p>
          <a:p>
            <a:pPr algn="ctr"/>
            <a:r>
              <a:rPr lang="en-US" altLang="ko-KR" sz="1600" b="1" dirty="0" smtClean="0">
                <a:solidFill>
                  <a:schemeClr val="accent2"/>
                </a:solidFill>
                <a:cs typeface="Arial" pitchFamily="34" charset="0"/>
              </a:rPr>
              <a:t>(+ LIMS)</a:t>
            </a:r>
            <a:endParaRPr lang="en-US" altLang="ko-KR" sz="1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47864" y="2859782"/>
            <a:ext cx="1152128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accent3"/>
                </a:solidFill>
                <a:cs typeface="Arial" pitchFamily="34" charset="0"/>
              </a:rPr>
              <a:t>Oraquick +/- DBST</a:t>
            </a:r>
            <a:endParaRPr lang="en-US" altLang="ko-KR" sz="1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23728" y="2859782"/>
            <a:ext cx="1152987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accent4"/>
                </a:solidFill>
                <a:cs typeface="Arial" pitchFamily="34" charset="0"/>
              </a:rPr>
              <a:t>Set</a:t>
            </a:r>
          </a:p>
          <a:p>
            <a:pPr algn="ctr"/>
            <a:r>
              <a:rPr lang="en-US" altLang="ko-KR" sz="1600" b="1" dirty="0" smtClean="0">
                <a:solidFill>
                  <a:schemeClr val="accent4"/>
                </a:solidFill>
                <a:cs typeface="Arial" pitchFamily="34" charset="0"/>
              </a:rPr>
              <a:t>Dialogue</a:t>
            </a:r>
            <a:endParaRPr lang="en-US" altLang="ko-KR" sz="1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9592" y="2859782"/>
            <a:ext cx="1168865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accent5"/>
                </a:solidFill>
                <a:cs typeface="Arial" pitchFamily="34" charset="0"/>
              </a:rPr>
              <a:t>NSP or </a:t>
            </a:r>
          </a:p>
          <a:p>
            <a:pPr algn="ctr"/>
            <a:r>
              <a:rPr lang="en-US" altLang="ko-KR" sz="1600" b="1" dirty="0" smtClean="0">
                <a:solidFill>
                  <a:schemeClr val="accent5"/>
                </a:solidFill>
                <a:cs typeface="Arial" pitchFamily="34" charset="0"/>
              </a:rPr>
              <a:t>OST</a:t>
            </a:r>
            <a:endParaRPr lang="en-US" altLang="ko-KR" sz="1600" b="1" dirty="0">
              <a:solidFill>
                <a:schemeClr val="accent5"/>
              </a:solidFill>
              <a:cs typeface="Arial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475656" y="2499742"/>
            <a:ext cx="0" cy="32235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699792" y="2499742"/>
            <a:ext cx="0" cy="32235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851920" y="2499742"/>
            <a:ext cx="0" cy="32235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148064" y="2499742"/>
            <a:ext cx="0" cy="32235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72200" y="2571750"/>
            <a:ext cx="0" cy="32235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15438" y="3212271"/>
            <a:ext cx="148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63688" y="3435846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Offering a quick lateral flow mouth swab</a:t>
            </a:r>
          </a:p>
          <a:p>
            <a:pPr algn="ctr"/>
            <a:endParaRPr lang="en-US" altLang="ko-KR" sz="9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algn="ctr"/>
            <a:r>
              <a:rPr lang="en-US" altLang="ko-KR" sz="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Checks for a hidden virus in your Liver</a:t>
            </a:r>
          </a:p>
          <a:p>
            <a:pPr algn="ctr"/>
            <a:endParaRPr lang="en-US" altLang="ko-KR" sz="9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algn="ctr"/>
            <a:r>
              <a:rPr lang="en-US" altLang="ko-KR" sz="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Find out today or we can </a:t>
            </a:r>
          </a:p>
          <a:p>
            <a:pPr algn="ctr"/>
            <a:r>
              <a:rPr lang="en-US" altLang="ko-KR" sz="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contact you if you leave </a:t>
            </a:r>
          </a:p>
          <a:p>
            <a:pPr algn="ctr"/>
            <a:r>
              <a:rPr lang="en-US" altLang="ko-KR" sz="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number</a:t>
            </a:r>
            <a:endParaRPr lang="en-US" altLang="ko-KR" sz="9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algn="ctr"/>
            <a:endParaRPr lang="en-US" altLang="ko-KR" sz="9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03848" y="3435846"/>
            <a:ext cx="1483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Option for staff </a:t>
            </a:r>
          </a:p>
          <a:p>
            <a:pPr algn="ctr"/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and patient </a:t>
            </a:r>
            <a:endParaRPr lang="en-US" altLang="ko-KR" sz="1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72000" y="3507854"/>
            <a:ext cx="1483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Manual submission</a:t>
            </a:r>
            <a:endParaRPr lang="en-US" altLang="ko-KR" sz="1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192367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</a:t>
            </a:r>
            <a:r>
              <a:rPr lang="en-US" sz="1000" dirty="0" smtClean="0"/>
              <a:t>nclusion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3635896" y="1923678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Method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483768" y="192367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Engage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>
            <a:off x="4932040" y="1923678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Results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6084168" y="199568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Enhanced service 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5652120" y="3507854"/>
            <a:ext cx="1483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Monthly Data</a:t>
            </a:r>
            <a:endParaRPr lang="en-US" altLang="ko-KR" sz="1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665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78" b="1878"/>
          <a:stretch>
            <a:fillRect/>
          </a:stretch>
        </p:blipFill>
        <p:spPr>
          <a:xfrm>
            <a:off x="1" y="0"/>
            <a:ext cx="9144000" cy="25672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359" y="2476500"/>
            <a:ext cx="4653643" cy="27100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2476500"/>
            <a:ext cx="4490358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96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23-03-29 at 14.34.1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7" r="-3463"/>
          <a:stretch/>
        </p:blipFill>
        <p:spPr>
          <a:xfrm>
            <a:off x="7740352" y="0"/>
            <a:ext cx="1455509" cy="771550"/>
          </a:xfrm>
          <a:prstGeom prst="rect">
            <a:avLst/>
          </a:prstGeom>
        </p:spPr>
      </p:pic>
      <p:pic>
        <p:nvPicPr>
          <p:cNvPr id="3" name="Picture 2" descr="Screen Shot 2023-03-29 at 14.31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68344" cy="3345616"/>
          </a:xfrm>
          <a:prstGeom prst="rect">
            <a:avLst/>
          </a:prstGeom>
        </p:spPr>
      </p:pic>
      <p:pic>
        <p:nvPicPr>
          <p:cNvPr id="4" name="Picture 3" descr="Screen Shot 2023-03-29 at 14.33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0" y="3363838"/>
            <a:ext cx="7644384" cy="12186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40352" y="771550"/>
            <a:ext cx="1403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NB</a:t>
            </a:r>
          </a:p>
          <a:p>
            <a:r>
              <a:rPr lang="en-US" sz="1100" dirty="0" smtClean="0">
                <a:solidFill>
                  <a:srgbClr val="008000"/>
                </a:solidFill>
              </a:rPr>
              <a:t>For prescribers and administers.</a:t>
            </a:r>
            <a:endParaRPr lang="en-US" sz="11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357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302379" y="2607587"/>
            <a:ext cx="4529562" cy="925071"/>
            <a:chOff x="3714846" y="1635646"/>
            <a:chExt cx="4529562" cy="925071"/>
          </a:xfrm>
        </p:grpSpPr>
        <p:sp>
          <p:nvSpPr>
            <p:cNvPr id="6" name="TextBox 5"/>
            <p:cNvSpPr txBox="1"/>
            <p:nvPr/>
          </p:nvSpPr>
          <p:spPr>
            <a:xfrm>
              <a:off x="3714846" y="2283718"/>
              <a:ext cx="45295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 Placeholder 13"/>
            <p:cNvSpPr txBox="1">
              <a:spLocks/>
            </p:cNvSpPr>
            <p:nvPr/>
          </p:nvSpPr>
          <p:spPr>
            <a:xfrm>
              <a:off x="3714846" y="1635646"/>
              <a:ext cx="4529562" cy="576064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3600" b="1" dirty="0" smtClean="0">
                  <a:solidFill>
                    <a:schemeClr val="accent5"/>
                  </a:solidFill>
                  <a:latin typeface="+mj-lt"/>
                  <a:cs typeface="Arial" pitchFamily="34" charset="0"/>
                </a:rPr>
                <a:t>Thank You</a:t>
              </a:r>
              <a:endParaRPr lang="ko-KR" altLang="en-US" sz="3600" b="1" dirty="0">
                <a:solidFill>
                  <a:schemeClr val="accent5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225998" y="2102370"/>
            <a:ext cx="266429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b="1" dirty="0" smtClean="0">
                <a:solidFill>
                  <a:schemeClr val="accent4"/>
                </a:solidFill>
                <a:cs typeface="Arial" pitchFamily="34" charset="0"/>
              </a:rPr>
              <a:t>BBV Pharmacy</a:t>
            </a:r>
            <a:endParaRPr kumimoji="0" lang="en-US" altLang="ko-KR" sz="1000" b="1" dirty="0">
              <a:solidFill>
                <a:schemeClr val="accent4"/>
              </a:solidFill>
              <a:cs typeface="Arial" pitchFamily="34" charset="0"/>
            </a:endParaRPr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idx="12"/>
          </p:nvPr>
        </p:nvPicPr>
        <p:blipFill>
          <a:blip r:embed="rId2"/>
          <a:srcRect t="14117" b="141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804055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Props1.xml><?xml version="1.0" encoding="utf-8"?>
<ds:datastoreItem xmlns:ds="http://schemas.openxmlformats.org/officeDocument/2006/customXml" ds:itemID="{0B67BC7D-8516-48C9-B781-A439634A4ABB}"/>
</file>

<file path=customXml/itemProps2.xml><?xml version="1.0" encoding="utf-8"?>
<ds:datastoreItem xmlns:ds="http://schemas.openxmlformats.org/officeDocument/2006/customXml" ds:itemID="{141664DF-3BB9-4E74-B2ED-5376F4D6F7CC}"/>
</file>

<file path=customXml/itemProps3.xml><?xml version="1.0" encoding="utf-8"?>
<ds:datastoreItem xmlns:ds="http://schemas.openxmlformats.org/officeDocument/2006/customXml" ds:itemID="{8EE27877-7C74-4B7E-AE1E-A1226166FB12}"/>
</file>

<file path=docProps/app.xml><?xml version="1.0" encoding="utf-8"?>
<Properties xmlns="http://schemas.openxmlformats.org/officeDocument/2006/extended-properties" xmlns:vt="http://schemas.openxmlformats.org/officeDocument/2006/docPropsVTypes">
  <TotalTime>18636</TotalTime>
  <Words>184</Words>
  <Application>Microsoft Macintosh PowerPoint</Application>
  <PresentationFormat>On-screen Show (16:9)</PresentationFormat>
  <Paragraphs>86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Cover and End Slide Master</vt:lpstr>
      <vt:lpstr>Contents Slide Master</vt:lpstr>
      <vt:lpstr>Section Break Slide Master</vt:lpstr>
      <vt:lpstr>BBV Pharmacy</vt:lpstr>
      <vt:lpstr>PowerPoint Presentation</vt:lpstr>
      <vt:lpstr>PowerPoint Presentation</vt:lpstr>
      <vt:lpstr> Highlighted in November</vt:lpstr>
      <vt:lpstr>3 Techniques deployed</vt:lpstr>
      <vt:lpstr>Pharmacy Process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Paul John</cp:lastModifiedBy>
  <cp:revision>92</cp:revision>
  <dcterms:created xsi:type="dcterms:W3CDTF">2016-12-01T00:32:25Z</dcterms:created>
  <dcterms:modified xsi:type="dcterms:W3CDTF">2023-03-29T15:49:27Z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