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4"/>
  </p:sldMasterIdLst>
  <p:sldIdLst>
    <p:sldId id="256" r:id="rId5"/>
    <p:sldId id="257" r:id="rId6"/>
    <p:sldId id="258" r:id="rId7"/>
    <p:sldId id="262" r:id="rId8"/>
    <p:sldId id="261" r:id="rId9"/>
    <p:sldId id="259" r:id="rId10"/>
    <p:sldId id="260" r:id="rId11"/>
    <p:sldId id="264" r:id="rId12"/>
    <p:sldId id="265" r:id="rId13"/>
    <p:sldId id="263" r:id="rId14"/>
    <p:sldId id="266" r:id="rId15"/>
    <p:sldId id="268" r:id="rId16"/>
    <p:sldId id="267" r:id="rId17"/>
    <p:sldId id="270" r:id="rId18"/>
    <p:sldId id="26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E830-5FC8-40F8-A7B0-B54FB0EFB6B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294E-8D45-40CE-A562-1035F2FF8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280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E830-5FC8-40F8-A7B0-B54FB0EFB6B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294E-8D45-40CE-A562-1035F2FF8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754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E830-5FC8-40F8-A7B0-B54FB0EFB6B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294E-8D45-40CE-A562-1035F2FF83AF}" type="slidenum">
              <a:rPr lang="en-GB" smtClean="0"/>
              <a:t>‹#›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92827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E830-5FC8-40F8-A7B0-B54FB0EFB6B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294E-8D45-40CE-A562-1035F2FF8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8812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E830-5FC8-40F8-A7B0-B54FB0EFB6B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294E-8D45-40CE-A562-1035F2FF83AF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7848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E830-5FC8-40F8-A7B0-B54FB0EFB6B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294E-8D45-40CE-A562-1035F2FF8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599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E830-5FC8-40F8-A7B0-B54FB0EFB6B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294E-8D45-40CE-A562-1035F2FF8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4951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E830-5FC8-40F8-A7B0-B54FB0EFB6B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294E-8D45-40CE-A562-1035F2FF8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653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E830-5FC8-40F8-A7B0-B54FB0EFB6B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294E-8D45-40CE-A562-1035F2FF8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561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E830-5FC8-40F8-A7B0-B54FB0EFB6B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294E-8D45-40CE-A562-1035F2FF8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447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E830-5FC8-40F8-A7B0-B54FB0EFB6B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294E-8D45-40CE-A562-1035F2FF8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715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E830-5FC8-40F8-A7B0-B54FB0EFB6B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294E-8D45-40CE-A562-1035F2FF8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929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E830-5FC8-40F8-A7B0-B54FB0EFB6B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294E-8D45-40CE-A562-1035F2FF8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954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E830-5FC8-40F8-A7B0-B54FB0EFB6B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294E-8D45-40CE-A562-1035F2FF8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687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E830-5FC8-40F8-A7B0-B54FB0EFB6B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294E-8D45-40CE-A562-1035F2FF8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85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E830-5FC8-40F8-A7B0-B54FB0EFB6B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294E-8D45-40CE-A562-1035F2FF8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611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1E830-5FC8-40F8-A7B0-B54FB0EFB6B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1E1294E-8D45-40CE-A562-1035F2FF8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067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HMP Parc </a:t>
            </a:r>
            <a:r>
              <a:rPr lang="en-GB" dirty="0" smtClean="0"/>
              <a:t>Hepatitis C</a:t>
            </a:r>
            <a:br>
              <a:rPr lang="en-GB" dirty="0" smtClean="0"/>
            </a:br>
            <a:r>
              <a:rPr lang="en-GB" dirty="0" smtClean="0"/>
              <a:t> HITT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September-October </a:t>
            </a:r>
            <a:r>
              <a:rPr lang="en-GB" dirty="0"/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1938845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Huge thanks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HMP Parc staff and men </a:t>
            </a:r>
          </a:p>
          <a:p>
            <a:r>
              <a:rPr lang="en-GB" dirty="0" smtClean="0"/>
              <a:t>PHW staff (Lou, Morgan, Paul, lab staff processing PCRs and the massive follow up admin)</a:t>
            </a:r>
          </a:p>
          <a:p>
            <a:r>
              <a:rPr lang="en-GB" dirty="0" smtClean="0"/>
              <a:t>PHW Health Protection team who gave up their time to help testing</a:t>
            </a:r>
          </a:p>
          <a:p>
            <a:r>
              <a:rPr lang="en-GB" dirty="0" smtClean="0"/>
              <a:t>Hep C Trust</a:t>
            </a:r>
          </a:p>
          <a:p>
            <a:r>
              <a:rPr lang="en-GB" dirty="0" smtClean="0"/>
              <a:t>CTM BBV team for follow up and treatment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7053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Update as of March 2023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13 men completed treatment (SVR status’ not yet available)</a:t>
            </a:r>
          </a:p>
          <a:p>
            <a:endParaRPr lang="en-GB" dirty="0" smtClean="0"/>
          </a:p>
          <a:p>
            <a:r>
              <a:rPr lang="en-GB" dirty="0" smtClean="0"/>
              <a:t>7 other men not completed treatment: </a:t>
            </a:r>
          </a:p>
          <a:p>
            <a:endParaRPr lang="en-GB" dirty="0" smtClean="0"/>
          </a:p>
          <a:p>
            <a:r>
              <a:rPr lang="en-GB" dirty="0" smtClean="0"/>
              <a:t>1 man released with full course of treatment, not yet found in the community</a:t>
            </a:r>
            <a:endParaRPr lang="en-GB" dirty="0"/>
          </a:p>
          <a:p>
            <a:r>
              <a:rPr lang="en-GB" dirty="0" smtClean="0"/>
              <a:t>1 man stopped taking treatment after 3 weeks, no longer engaging with BBV team</a:t>
            </a:r>
          </a:p>
          <a:p>
            <a:r>
              <a:rPr lang="en-GB" dirty="0" smtClean="0"/>
              <a:t>1 man not started prior to release, now in HMP Cardiff</a:t>
            </a:r>
          </a:p>
          <a:p>
            <a:r>
              <a:rPr lang="en-GB" dirty="0" smtClean="0"/>
              <a:t>1 man released early to detox, treatment not yet started and location currently unknown</a:t>
            </a:r>
          </a:p>
          <a:p>
            <a:r>
              <a:rPr lang="en-GB" dirty="0" smtClean="0"/>
              <a:t>3 men released after 3 weeks of treatment, ? 1 HMP Cardiff, 1 unknown location, 1 seen in community but needs further testing.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616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Gaps in the pathway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With 7 men not completing treatment it is evident that further work is needed:</a:t>
            </a:r>
          </a:p>
          <a:p>
            <a:endParaRPr lang="en-GB" dirty="0" smtClean="0"/>
          </a:p>
          <a:p>
            <a:r>
              <a:rPr lang="en-GB" dirty="0" smtClean="0"/>
              <a:t>Engage men into treatment while in prison</a:t>
            </a:r>
          </a:p>
          <a:p>
            <a:r>
              <a:rPr lang="en-GB" dirty="0" smtClean="0"/>
              <a:t>Support men to complete treatment</a:t>
            </a:r>
          </a:p>
          <a:p>
            <a:r>
              <a:rPr lang="en-GB" dirty="0" smtClean="0"/>
              <a:t>Follow up on release from prison</a:t>
            </a:r>
          </a:p>
          <a:p>
            <a:r>
              <a:rPr lang="en-GB" dirty="0" smtClean="0"/>
              <a:t>Links with wider services for men whose location on release is unknown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8157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Lookback at men with active infection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Work undertaken to investigate how men were missed in previous prison admissions:</a:t>
            </a:r>
          </a:p>
          <a:p>
            <a:r>
              <a:rPr lang="en-GB" dirty="0" smtClean="0"/>
              <a:t>Reasons can be divided in to a number of categories:</a:t>
            </a:r>
          </a:p>
          <a:p>
            <a:pPr lvl="1"/>
            <a:r>
              <a:rPr lang="en-GB" dirty="0" smtClean="0"/>
              <a:t>Declined testing on reception or during sentence</a:t>
            </a:r>
          </a:p>
          <a:p>
            <a:pPr lvl="1"/>
            <a:r>
              <a:rPr lang="en-GB" dirty="0" smtClean="0"/>
              <a:t>No test offered</a:t>
            </a:r>
          </a:p>
          <a:p>
            <a:pPr lvl="1"/>
            <a:r>
              <a:rPr lang="en-GB" dirty="0" smtClean="0"/>
              <a:t>Non attendance at Healthcare appointments</a:t>
            </a:r>
          </a:p>
          <a:p>
            <a:pPr lvl="1"/>
            <a:r>
              <a:rPr lang="en-GB" dirty="0" smtClean="0"/>
              <a:t>Covid – testing not offered, lab unable to process samples</a:t>
            </a:r>
          </a:p>
          <a:p>
            <a:pPr lvl="1"/>
            <a:r>
              <a:rPr lang="en-GB" dirty="0" smtClean="0"/>
              <a:t>Result inadvertently marked as “no follow up needed” in error when reviewed in prison</a:t>
            </a:r>
          </a:p>
          <a:p>
            <a:pPr lvl="1"/>
            <a:r>
              <a:rPr lang="en-GB" dirty="0" smtClean="0"/>
              <a:t>Repeat tests not followed up (</a:t>
            </a:r>
            <a:r>
              <a:rPr lang="en-GB" dirty="0" err="1" smtClean="0"/>
              <a:t>eg</a:t>
            </a:r>
            <a:r>
              <a:rPr lang="en-GB" dirty="0" smtClean="0"/>
              <a:t>: insufficient sample for PCR, analyser failure)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23046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HMP Parc: ongoing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numbers of DBS tests carried out have increased since the </a:t>
            </a:r>
            <a:r>
              <a:rPr lang="en-GB" dirty="0" err="1" smtClean="0"/>
              <a:t>HiTT</a:t>
            </a:r>
            <a:r>
              <a:rPr lang="en-GB" dirty="0" smtClean="0"/>
              <a:t> in 2022 but not in sufficient numbers to achieve micro-elimination as yet. PHW and Hep C Trust will work alongside healthcare staff to develop strategies to improve the testing numbers.</a:t>
            </a:r>
          </a:p>
          <a:p>
            <a:endParaRPr lang="en-GB" dirty="0"/>
          </a:p>
          <a:p>
            <a:r>
              <a:rPr lang="en-GB" dirty="0" smtClean="0"/>
              <a:t>Hep C Trust will be working with the healthcare staff on </a:t>
            </a:r>
            <a:r>
              <a:rPr lang="en-GB" dirty="0"/>
              <a:t>how to approach DBS testing with the men in reception and work alongside the staff to promote good practice. 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Scope </a:t>
            </a:r>
            <a:r>
              <a:rPr lang="en-GB" dirty="0"/>
              <a:t>to have healthcare or substance misuse  prison peers assisting with DBS testing but this will take some time look at feasibility and set 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764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work: HMP </a:t>
            </a:r>
            <a:r>
              <a:rPr lang="en-GB" dirty="0" err="1" smtClean="0"/>
              <a:t>Prescoed</a:t>
            </a:r>
            <a:r>
              <a:rPr lang="en-GB" dirty="0" smtClean="0"/>
              <a:t>/ </a:t>
            </a:r>
            <a:r>
              <a:rPr lang="en-GB" dirty="0" err="1" smtClean="0"/>
              <a:t>Usk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Collaborate with the Healthcare Team at HMP </a:t>
            </a:r>
            <a:r>
              <a:rPr lang="en-GB" dirty="0" err="1" smtClean="0"/>
              <a:t>Prescoed</a:t>
            </a:r>
            <a:r>
              <a:rPr lang="en-GB" dirty="0" smtClean="0"/>
              <a:t>/ </a:t>
            </a:r>
            <a:r>
              <a:rPr lang="en-GB" dirty="0" err="1" smtClean="0"/>
              <a:t>Usk</a:t>
            </a:r>
            <a:r>
              <a:rPr lang="en-GB" dirty="0" smtClean="0"/>
              <a:t> alongside the Hep C Trust to establish micro-elimination within the settings.</a:t>
            </a:r>
          </a:p>
          <a:p>
            <a:endParaRPr lang="en-GB" dirty="0"/>
          </a:p>
          <a:p>
            <a:r>
              <a:rPr lang="en-GB" dirty="0" smtClean="0"/>
              <a:t>Healthcare are currently auditing the number of DBSTs carried out and the number of men declining tests.  This is will guide how to proceed to enable them to achieve elimination.</a:t>
            </a:r>
          </a:p>
          <a:p>
            <a:r>
              <a:rPr lang="en-GB" dirty="0" smtClean="0"/>
              <a:t>Robust pathway needs to be in place for reception and follow up testing</a:t>
            </a:r>
          </a:p>
          <a:p>
            <a:r>
              <a:rPr lang="en-GB" dirty="0" smtClean="0"/>
              <a:t>A number of men in this setting are training to become key workers within  Substance Misuse, there is scope to engage them as peers to drive testing with men declining testing.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1629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 INTENSITY TEST AND TREAT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KEY STAKEHOLDERS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HMP Parc</a:t>
            </a:r>
          </a:p>
          <a:p>
            <a:r>
              <a:rPr lang="en-GB" sz="2800" dirty="0"/>
              <a:t>Public Health Wales</a:t>
            </a:r>
          </a:p>
          <a:p>
            <a:r>
              <a:rPr lang="en-GB" sz="2800" dirty="0"/>
              <a:t>Hepatitis C Trust</a:t>
            </a:r>
          </a:p>
          <a:p>
            <a:r>
              <a:rPr lang="en-GB" sz="2800" dirty="0"/>
              <a:t>Cwm Taf Morgannwg </a:t>
            </a:r>
            <a:r>
              <a:rPr lang="en-GB" sz="2800" dirty="0" smtClean="0"/>
              <a:t>University Health </a:t>
            </a:r>
            <a:r>
              <a:rPr lang="en-GB" sz="2800" dirty="0"/>
              <a:t>Board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5370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 INTENSITY TEST AND TREAT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Testing using </a:t>
            </a:r>
            <a:r>
              <a:rPr lang="en-GB" dirty="0" err="1" smtClean="0"/>
              <a:t>Oraquick</a:t>
            </a:r>
            <a:r>
              <a:rPr lang="en-GB" dirty="0" smtClean="0"/>
              <a:t> </a:t>
            </a:r>
            <a:r>
              <a:rPr lang="en-GB" dirty="0" err="1" smtClean="0"/>
              <a:t>mouthswab</a:t>
            </a:r>
            <a:r>
              <a:rPr lang="en-GB" dirty="0" smtClean="0"/>
              <a:t> for HCV antibody testing</a:t>
            </a:r>
          </a:p>
          <a:p>
            <a:endParaRPr lang="en-GB" dirty="0"/>
          </a:p>
          <a:p>
            <a:r>
              <a:rPr lang="en-GB" dirty="0" smtClean="0"/>
              <a:t>Aim to test above 95% of men detained in order to achieve micro-elimination</a:t>
            </a:r>
          </a:p>
          <a:p>
            <a:endParaRPr lang="en-GB" dirty="0"/>
          </a:p>
          <a:p>
            <a:r>
              <a:rPr lang="en-GB" dirty="0" smtClean="0"/>
              <a:t>PCR testing via the Cepheid </a:t>
            </a:r>
            <a:r>
              <a:rPr lang="en-GB" dirty="0" err="1" smtClean="0"/>
              <a:t>Genexpert</a:t>
            </a:r>
            <a:r>
              <a:rPr lang="en-GB" dirty="0" smtClean="0"/>
              <a:t> using capillary </a:t>
            </a:r>
            <a:r>
              <a:rPr lang="en-GB" dirty="0" err="1" smtClean="0"/>
              <a:t>microcontainer</a:t>
            </a:r>
            <a:r>
              <a:rPr lang="en-GB" dirty="0" smtClean="0"/>
              <a:t> samples (tested at central lab location, not onsite at HMP Parc)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439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Testing pathway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Each wing locked down for short time (2 hours max) to allow testing</a:t>
            </a:r>
          </a:p>
          <a:p>
            <a:endParaRPr lang="en-GB" dirty="0" smtClean="0"/>
          </a:p>
          <a:p>
            <a:r>
              <a:rPr lang="en-GB" dirty="0" smtClean="0"/>
              <a:t>4 </a:t>
            </a:r>
            <a:r>
              <a:rPr lang="en-GB" dirty="0"/>
              <a:t>teams tested over </a:t>
            </a:r>
            <a:r>
              <a:rPr lang="en-GB" dirty="0" smtClean="0"/>
              <a:t>5 days with “mop up” testing over a further 2 days, testing a maximum of 400 men a day!</a:t>
            </a:r>
          </a:p>
          <a:p>
            <a:endParaRPr lang="en-GB" dirty="0"/>
          </a:p>
          <a:p>
            <a:r>
              <a:rPr lang="en-GB" dirty="0" smtClean="0"/>
              <a:t>CTM BBV team followed up for PCR testing (further 4 weeks needed to follow up all the men with reactive tests)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5372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Numbers tested and followed up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5275306"/>
              </p:ext>
            </p:extLst>
          </p:nvPr>
        </p:nvGraphicFramePr>
        <p:xfrm>
          <a:off x="677863" y="2160588"/>
          <a:ext cx="859631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37">
                  <a:extLst>
                    <a:ext uri="{9D8B030D-6E8A-4147-A177-3AD203B41FA5}">
                      <a16:colId xmlns:a16="http://schemas.microsoft.com/office/drawing/2014/main" val="1815800165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90430425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6909997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Number</a:t>
                      </a:r>
                      <a:r>
                        <a:rPr lang="en-GB" baseline="0" dirty="0" smtClean="0"/>
                        <a:t> of </a:t>
                      </a:r>
                      <a:r>
                        <a:rPr lang="en-GB" baseline="0" dirty="0" err="1" smtClean="0"/>
                        <a:t>mouthswabs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Reactive </a:t>
                      </a:r>
                      <a:r>
                        <a:rPr lang="en-GB" dirty="0" err="1" smtClean="0"/>
                        <a:t>mouthswabs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Follow up PCR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3715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1588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538277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136073" y="3059975"/>
            <a:ext cx="76754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</a:rPr>
              <a:t>6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men who have not had PCR: 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1 has vehemently declined</a:t>
            </a:r>
          </a:p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1 is on treatment currently</a:t>
            </a:r>
          </a:p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1 man had a PCR on 14/9/2022</a:t>
            </a:r>
          </a:p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1 man is known to Ali and about to start treatment</a:t>
            </a:r>
          </a:p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2 men are in mental health crisis and not engaging with healthcare currently</a:t>
            </a:r>
          </a:p>
        </p:txBody>
      </p:sp>
    </p:spTree>
    <p:extLst>
      <p:ext uri="{BB962C8B-B14F-4D97-AF65-F5344CB8AC3E}">
        <p14:creationId xmlns:p14="http://schemas.microsoft.com/office/powerpoint/2010/main" val="18891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Rates of antibody reactivity and </a:t>
            </a:r>
            <a:r>
              <a:rPr lang="en-GB" dirty="0" smtClean="0"/>
              <a:t>PCR </a:t>
            </a:r>
            <a:r>
              <a:rPr lang="en-GB" dirty="0"/>
              <a:t>detection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9849978"/>
              </p:ext>
            </p:extLst>
          </p:nvPr>
        </p:nvGraphicFramePr>
        <p:xfrm>
          <a:off x="1045368" y="2299852"/>
          <a:ext cx="9317832" cy="4036523"/>
        </p:xfrm>
        <a:graphic>
          <a:graphicData uri="http://schemas.openxmlformats.org/drawingml/2006/table">
            <a:tbl>
              <a:tblPr/>
              <a:tblGrid>
                <a:gridCol w="722546">
                  <a:extLst>
                    <a:ext uri="{9D8B030D-6E8A-4147-A177-3AD203B41FA5}">
                      <a16:colId xmlns:a16="http://schemas.microsoft.com/office/drawing/2014/main" val="3651365671"/>
                    </a:ext>
                  </a:extLst>
                </a:gridCol>
                <a:gridCol w="978448">
                  <a:extLst>
                    <a:ext uri="{9D8B030D-6E8A-4147-A177-3AD203B41FA5}">
                      <a16:colId xmlns:a16="http://schemas.microsoft.com/office/drawing/2014/main" val="3492281052"/>
                    </a:ext>
                  </a:extLst>
                </a:gridCol>
                <a:gridCol w="1189190">
                  <a:extLst>
                    <a:ext uri="{9D8B030D-6E8A-4147-A177-3AD203B41FA5}">
                      <a16:colId xmlns:a16="http://schemas.microsoft.com/office/drawing/2014/main" val="3116497425"/>
                    </a:ext>
                  </a:extLst>
                </a:gridCol>
                <a:gridCol w="301061">
                  <a:extLst>
                    <a:ext uri="{9D8B030D-6E8A-4147-A177-3AD203B41FA5}">
                      <a16:colId xmlns:a16="http://schemas.microsoft.com/office/drawing/2014/main" val="426256879"/>
                    </a:ext>
                  </a:extLst>
                </a:gridCol>
                <a:gridCol w="722546">
                  <a:extLst>
                    <a:ext uri="{9D8B030D-6E8A-4147-A177-3AD203B41FA5}">
                      <a16:colId xmlns:a16="http://schemas.microsoft.com/office/drawing/2014/main" val="152664575"/>
                    </a:ext>
                  </a:extLst>
                </a:gridCol>
                <a:gridCol w="1098871">
                  <a:extLst>
                    <a:ext uri="{9D8B030D-6E8A-4147-A177-3AD203B41FA5}">
                      <a16:colId xmlns:a16="http://schemas.microsoft.com/office/drawing/2014/main" val="3491694746"/>
                    </a:ext>
                  </a:extLst>
                </a:gridCol>
                <a:gridCol w="1144031">
                  <a:extLst>
                    <a:ext uri="{9D8B030D-6E8A-4147-A177-3AD203B41FA5}">
                      <a16:colId xmlns:a16="http://schemas.microsoft.com/office/drawing/2014/main" val="1407069286"/>
                    </a:ext>
                  </a:extLst>
                </a:gridCol>
                <a:gridCol w="255902">
                  <a:extLst>
                    <a:ext uri="{9D8B030D-6E8A-4147-A177-3AD203B41FA5}">
                      <a16:colId xmlns:a16="http://schemas.microsoft.com/office/drawing/2014/main" val="2965797238"/>
                    </a:ext>
                  </a:extLst>
                </a:gridCol>
                <a:gridCol w="722546">
                  <a:extLst>
                    <a:ext uri="{9D8B030D-6E8A-4147-A177-3AD203B41FA5}">
                      <a16:colId xmlns:a16="http://schemas.microsoft.com/office/drawing/2014/main" val="2213075424"/>
                    </a:ext>
                  </a:extLst>
                </a:gridCol>
                <a:gridCol w="993501">
                  <a:extLst>
                    <a:ext uri="{9D8B030D-6E8A-4147-A177-3AD203B41FA5}">
                      <a16:colId xmlns:a16="http://schemas.microsoft.com/office/drawing/2014/main" val="3384650415"/>
                    </a:ext>
                  </a:extLst>
                </a:gridCol>
                <a:gridCol w="1189190">
                  <a:extLst>
                    <a:ext uri="{9D8B030D-6E8A-4147-A177-3AD203B41FA5}">
                      <a16:colId xmlns:a16="http://schemas.microsoft.com/office/drawing/2014/main" val="3788046342"/>
                    </a:ext>
                  </a:extLst>
                </a:gridCol>
              </a:tblGrid>
              <a:tr h="27709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WING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 REACTIVE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PCR DETECTED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WING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 REACTIVE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PCR DETECTED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WING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 REACTIVE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PCR DETECTED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3319260"/>
                  </a:ext>
                </a:extLst>
              </a:tr>
              <a:tr h="27709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6332760"/>
                  </a:ext>
                </a:extLst>
              </a:tr>
              <a:tr h="27709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1697377"/>
                  </a:ext>
                </a:extLst>
              </a:tr>
              <a:tr h="27709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5878959"/>
                  </a:ext>
                </a:extLst>
              </a:tr>
              <a:tr h="27709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SCU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known, 1 new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9431301"/>
                  </a:ext>
                </a:extLst>
              </a:tr>
              <a:tr h="27709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0880915"/>
                  </a:ext>
                </a:extLst>
              </a:tr>
              <a:tr h="27709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1016404"/>
                  </a:ext>
                </a:extLst>
              </a:tr>
              <a:tr h="27709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7050630"/>
                  </a:ext>
                </a:extLst>
              </a:tr>
              <a:tr h="27709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1446663"/>
                  </a:ext>
                </a:extLst>
              </a:tr>
              <a:tr h="27709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364206"/>
                  </a:ext>
                </a:extLst>
              </a:tr>
              <a:tr h="27709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206551"/>
                  </a:ext>
                </a:extLst>
              </a:tr>
              <a:tr h="27709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0403009"/>
                  </a:ext>
                </a:extLst>
              </a:tr>
              <a:tr h="27709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(known)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3056832"/>
                  </a:ext>
                </a:extLst>
              </a:tr>
              <a:tr h="27709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10380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6903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Antibody reactivity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8% positivity rate for antibodies throughout the prison</a:t>
            </a:r>
          </a:p>
          <a:p>
            <a:endParaRPr lang="en-GB" b="1" dirty="0" smtClean="0"/>
          </a:p>
          <a:p>
            <a:r>
              <a:rPr lang="en-GB" dirty="0" smtClean="0"/>
              <a:t>Majority of those with reactive </a:t>
            </a:r>
            <a:r>
              <a:rPr lang="en-GB" dirty="0" err="1" smtClean="0"/>
              <a:t>mouthswabs</a:t>
            </a:r>
            <a:r>
              <a:rPr lang="en-GB" dirty="0" smtClean="0"/>
              <a:t>  were in the 2 substance misuse wings</a:t>
            </a:r>
          </a:p>
          <a:p>
            <a:endParaRPr lang="en-GB" dirty="0" smtClean="0"/>
          </a:p>
          <a:p>
            <a:r>
              <a:rPr lang="en-GB" dirty="0" smtClean="0"/>
              <a:t>35% positivity rate for antibodies within the 2 substance misuse wings</a:t>
            </a:r>
            <a:endParaRPr lang="en-GB" dirty="0"/>
          </a:p>
          <a:p>
            <a:endParaRPr lang="en-GB" dirty="0"/>
          </a:p>
          <a:p>
            <a:r>
              <a:rPr lang="en-GB" dirty="0" smtClean="0"/>
              <a:t>Majority of men had received treatment previously</a:t>
            </a:r>
          </a:p>
          <a:p>
            <a:endParaRPr lang="en-GB" dirty="0"/>
          </a:p>
          <a:p>
            <a:r>
              <a:rPr lang="en-GB" dirty="0" smtClean="0"/>
              <a:t>Approximately 1.3% positivity rate for active virus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9962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RNA detected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9471952"/>
              </p:ext>
            </p:extLst>
          </p:nvPr>
        </p:nvGraphicFramePr>
        <p:xfrm>
          <a:off x="677863" y="2160588"/>
          <a:ext cx="8596312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156">
                  <a:extLst>
                    <a:ext uri="{9D8B030D-6E8A-4147-A177-3AD203B41FA5}">
                      <a16:colId xmlns:a16="http://schemas.microsoft.com/office/drawing/2014/main" val="2906464594"/>
                    </a:ext>
                  </a:extLst>
                </a:gridCol>
                <a:gridCol w="4298156">
                  <a:extLst>
                    <a:ext uri="{9D8B030D-6E8A-4147-A177-3AD203B41FA5}">
                      <a16:colId xmlns:a16="http://schemas.microsoft.com/office/drawing/2014/main" val="28719691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PCR detected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Number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1438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New infection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7281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Re-infection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132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Re-infection or treatment failure</a:t>
                      </a:r>
                      <a:r>
                        <a:rPr lang="en-GB" baseline="0" dirty="0" smtClean="0"/>
                        <a:t> (no SVR after </a:t>
                      </a:r>
                      <a:r>
                        <a:rPr lang="en-GB" baseline="0" dirty="0" err="1" smtClean="0"/>
                        <a:t>tx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438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9576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1974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5855"/>
          </a:xfrm>
        </p:spPr>
        <p:txBody>
          <a:bodyPr/>
          <a:lstStyle/>
          <a:p>
            <a:r>
              <a:rPr lang="en-GB" dirty="0" smtClean="0"/>
              <a:t>Treatment locations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7963669"/>
              </p:ext>
            </p:extLst>
          </p:nvPr>
        </p:nvGraphicFramePr>
        <p:xfrm>
          <a:off x="677334" y="1385455"/>
          <a:ext cx="8596312" cy="4899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156">
                  <a:extLst>
                    <a:ext uri="{9D8B030D-6E8A-4147-A177-3AD203B41FA5}">
                      <a16:colId xmlns:a16="http://schemas.microsoft.com/office/drawing/2014/main" val="2766345736"/>
                    </a:ext>
                  </a:extLst>
                </a:gridCol>
                <a:gridCol w="4298156">
                  <a:extLst>
                    <a:ext uri="{9D8B030D-6E8A-4147-A177-3AD203B41FA5}">
                      <a16:colId xmlns:a16="http://schemas.microsoft.com/office/drawing/2014/main" val="34820199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4814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+mn-lt"/>
                        </a:rPr>
                        <a:t> Treatment </a:t>
                      </a:r>
                      <a:r>
                        <a:rPr lang="en-GB" sz="1800" dirty="0" smtClean="0">
                          <a:latin typeface="+mn-lt"/>
                        </a:rPr>
                        <a:t>HMP Swansea </a:t>
                      </a:r>
                    </a:p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</a:rPr>
                        <a:t>13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11765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Treatment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HMP Parc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</a:rPr>
                        <a:t>19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5552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Treatment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HMP Cardiff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358335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Treatment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HMP Berwyn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</a:rPr>
                        <a:t>3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540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Treatment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HMP in England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</a:rPr>
                        <a:t>11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726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Treatment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 community (all locations)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</a:rPr>
                        <a:t>15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8539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Previous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treatment (unknown location)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</a:rPr>
                        <a:t>9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570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</a:rPr>
                        <a:t>Self clear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</a:rPr>
                        <a:t>4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9226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7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Not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possible to trace records on all men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001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4835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8695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314748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12" ma:contentTypeDescription="Create a new document." ma:contentTypeScope="" ma:versionID="1185b179730c286e9ca5e8cec26448c7">
  <xsd:schema xmlns:xsd="http://www.w3.org/2001/XMLSchema" xmlns:xs="http://www.w3.org/2001/XMLSchema" xmlns:p="http://schemas.microsoft.com/office/2006/metadata/properties" xmlns:ns2="d533af8e-90fc-435e-9c6f-bd5f3a7a0686" xmlns:ns3="343c576e-92ca-4e81-9a49-c8620aa7a76a" targetNamespace="http://schemas.microsoft.com/office/2006/metadata/properties" ma:root="true" ma:fieldsID="2523b99b27542f063c31445013867cd2" ns2:_="" ns3:_=""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11a023f4-1925-4445-8afb-3af4fddacb3f}" ma:internalName="TaxCatchAll" ma:showField="CatchAllData" ma:web="343c576e-92ca-4e81-9a49-c8620aa7a7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33af8e-90fc-435e-9c6f-bd5f3a7a0686">
      <Terms xmlns="http://schemas.microsoft.com/office/infopath/2007/PartnerControls"/>
    </lcf76f155ced4ddcb4097134ff3c332f>
    <TaxCatchAll xmlns="343c576e-92ca-4e81-9a49-c8620aa7a76a" xsi:nil="true"/>
  </documentManagement>
</p:properties>
</file>

<file path=customXml/itemProps1.xml><?xml version="1.0" encoding="utf-8"?>
<ds:datastoreItem xmlns:ds="http://schemas.openxmlformats.org/officeDocument/2006/customXml" ds:itemID="{9E0A4877-4D05-4DF4-A8A2-E332DB3CA003}"/>
</file>

<file path=customXml/itemProps2.xml><?xml version="1.0" encoding="utf-8"?>
<ds:datastoreItem xmlns:ds="http://schemas.openxmlformats.org/officeDocument/2006/customXml" ds:itemID="{655190A5-FE46-45E7-B447-C66420B0872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F23BF58-17BE-4AFC-A395-022058FD5655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7eb3d039-33b6-4495-9bc2-698ff4d5488a"/>
    <ds:schemaRef ds:uri="http://purl.org/dc/elements/1.1/"/>
    <ds:schemaRef ds:uri="http://schemas.microsoft.com/office/2006/metadata/properties"/>
    <ds:schemaRef ds:uri="c9a6731c-53d6-464c-b253-c810b90fd6a8"/>
    <ds:schemaRef ds:uri="http://purl.org/dc/terms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3630</TotalTime>
  <Words>1027</Words>
  <Application>Microsoft Office PowerPoint</Application>
  <PresentationFormat>Widescreen</PresentationFormat>
  <Paragraphs>272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Trebuchet MS</vt:lpstr>
      <vt:lpstr>Wingdings 3</vt:lpstr>
      <vt:lpstr>Facet</vt:lpstr>
      <vt:lpstr>HMP Parc Hepatitis C  HITT</vt:lpstr>
      <vt:lpstr>HIGH INTENSITY TEST AND TREAT  KEY STAKEHOLDERS</vt:lpstr>
      <vt:lpstr>HIGH INTENSITY TEST AND TREAT</vt:lpstr>
      <vt:lpstr>Testing pathway</vt:lpstr>
      <vt:lpstr>Numbers tested and followed up</vt:lpstr>
      <vt:lpstr>Rates of antibody reactivity and PCR detection</vt:lpstr>
      <vt:lpstr>Antibody reactivity</vt:lpstr>
      <vt:lpstr>RNA detected</vt:lpstr>
      <vt:lpstr>Treatment locations </vt:lpstr>
      <vt:lpstr>Huge thanks</vt:lpstr>
      <vt:lpstr>Update as of March 2023</vt:lpstr>
      <vt:lpstr>Gaps in the pathway</vt:lpstr>
      <vt:lpstr>Lookback at men with active infection</vt:lpstr>
      <vt:lpstr>HMP Parc: ongoing work</vt:lpstr>
      <vt:lpstr>Future work: HMP Prescoed/ Usk</vt:lpstr>
    </vt:vector>
  </TitlesOfParts>
  <Company>Public Health Wales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HMP Parc Hepatitis C  HITT</dc:title>
  <dc:creator>Nicki Palmer (Public Health Wales - Microbiology)</dc:creator>
  <cp:lastModifiedBy>Nicki Palmer (Public Health Wales - Microbiology)</cp:lastModifiedBy>
  <cp:revision>21</cp:revision>
  <dcterms:created xsi:type="dcterms:W3CDTF">2022-11-06T14:11:59Z</dcterms:created>
  <dcterms:modified xsi:type="dcterms:W3CDTF">2023-03-10T17:17:59Z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0x0101003DD053D06D3EEF498E1D6603D9F64235</vt:lpwstr>
  </property>
</Properties>
</file>