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4"/>
  </p:sldMasterIdLst>
  <p:notesMasterIdLst>
    <p:notesMasterId r:id="rId13"/>
  </p:notesMasterIdLst>
  <p:sldIdLst>
    <p:sldId id="256" r:id="rId5"/>
    <p:sldId id="547" r:id="rId6"/>
    <p:sldId id="543" r:id="rId7"/>
    <p:sldId id="555" r:id="rId8"/>
    <p:sldId id="558" r:id="rId9"/>
    <p:sldId id="557" r:id="rId10"/>
    <p:sldId id="559" r:id="rId11"/>
    <p:sldId id="54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50C6F"/>
    <a:srgbClr val="0F496F"/>
    <a:srgbClr val="F7F7F7"/>
    <a:srgbClr val="F5F6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778" autoAdjust="0"/>
    <p:restoredTop sz="78375"/>
  </p:normalViewPr>
  <p:slideViewPr>
    <p:cSldViewPr snapToGrid="0">
      <p:cViewPr varScale="1">
        <p:scale>
          <a:sx n="94" d="100"/>
          <a:sy n="94" d="100"/>
        </p:scale>
        <p:origin x="232" y="264"/>
      </p:cViewPr>
      <p:guideLst/>
    </p:cSldViewPr>
  </p:slideViewPr>
  <p:notesTextViewPr>
    <p:cViewPr>
      <p:scale>
        <a:sx n="155" d="100"/>
        <a:sy n="155" d="100"/>
      </p:scale>
      <p:origin x="0" y="0"/>
    </p:cViewPr>
  </p:notesTextViewPr>
  <p:notesViewPr>
    <p:cSldViewPr snapToGrid="0">
      <p:cViewPr>
        <p:scale>
          <a:sx n="209" d="100"/>
          <a:sy n="209" d="100"/>
        </p:scale>
        <p:origin x="696" y="14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C01477-20EA-F449-9BB7-8256139E19F0}" type="datetimeFigureOut">
              <a:rPr lang="en-US" smtClean="0"/>
              <a:t>3/29/23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152F20-781B-5145-9962-8167F408F829}" type="slidenum">
              <a:rPr lang="en-US" smtClean="0"/>
              <a:t>‹#›</a:t>
            </a:fld>
            <a:endParaRPr lang="en-US"/>
          </a:p>
        </p:txBody>
      </p:sp>
    </p:spTree>
    <p:extLst>
      <p:ext uri="{BB962C8B-B14F-4D97-AF65-F5344CB8AC3E}">
        <p14:creationId xmlns:p14="http://schemas.microsoft.com/office/powerpoint/2010/main" val="3894850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gov.wales/nhs-wales-health-boards-and-trusts#section-48400"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GB" sz="1200" kern="1200" dirty="0">
                <a:solidFill>
                  <a:schemeClr val="tx1"/>
                </a:solidFill>
                <a:effectLst/>
                <a:latin typeface="+mn-lt"/>
                <a:ea typeface="+mn-ea"/>
                <a:cs typeface="+mn-cs"/>
              </a:rPr>
            </a:br>
            <a:endParaRPr lang="en-GB" dirty="0"/>
          </a:p>
          <a:p>
            <a:endParaRPr lang="en-US" dirty="0"/>
          </a:p>
        </p:txBody>
      </p:sp>
      <p:sp>
        <p:nvSpPr>
          <p:cNvPr id="4" name="Slide Number Placeholder 3"/>
          <p:cNvSpPr>
            <a:spLocks noGrp="1"/>
          </p:cNvSpPr>
          <p:nvPr>
            <p:ph type="sldNum" sz="quarter" idx="5"/>
          </p:nvPr>
        </p:nvSpPr>
        <p:spPr/>
        <p:txBody>
          <a:bodyPr/>
          <a:lstStyle/>
          <a:p>
            <a:fld id="{89152F20-781B-5145-9962-8167F408F829}" type="slidenum">
              <a:rPr lang="en-US" smtClean="0"/>
              <a:t>1</a:t>
            </a:fld>
            <a:endParaRPr lang="en-US"/>
          </a:p>
        </p:txBody>
      </p:sp>
    </p:spTree>
    <p:extLst>
      <p:ext uri="{BB962C8B-B14F-4D97-AF65-F5344CB8AC3E}">
        <p14:creationId xmlns:p14="http://schemas.microsoft.com/office/powerpoint/2010/main" val="4668402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model is designed so that patients may ‘follow’ those with lived experience of HCV from initial testing through to completing treatment. Our staff are embedded within the clinical pathway, mainly have NHS honorary contracts and operate as part of the ODN delivery team, and work closely with partner organisations and settings such as hostels, drug services etc. This means they are uniquely placed to bridge the gap between hospital care and the community. </a:t>
            </a:r>
          </a:p>
          <a:p>
            <a:endParaRPr lang="en-US" dirty="0"/>
          </a:p>
          <a:p>
            <a:pPr lvl="0"/>
            <a:r>
              <a:rPr lang="en-GB" sz="1200" b="1" kern="1200" dirty="0">
                <a:solidFill>
                  <a:schemeClr val="tx1"/>
                </a:solidFill>
                <a:effectLst/>
                <a:latin typeface="+mn-lt"/>
                <a:ea typeface="+mn-ea"/>
                <a:cs typeface="+mn-cs"/>
              </a:rPr>
              <a:t>A Initial engagement, awareness and testing</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We meet our potential clients through many channels: mobile outreach, peer-led testing events, awareness and education workshops, and referrals from NHS, drug services, and prison healthcare.</a:t>
            </a:r>
          </a:p>
          <a:p>
            <a:r>
              <a:rPr lang="en-GB" sz="1200" kern="1200" dirty="0">
                <a:solidFill>
                  <a:schemeClr val="tx1"/>
                </a:solidFill>
                <a:effectLst/>
                <a:latin typeface="+mn-lt"/>
                <a:ea typeface="+mn-ea"/>
                <a:cs typeface="+mn-cs"/>
              </a:rPr>
              <a:t>Our awareness workshops involve peer volunteers using their story – shaped to address common misconceptions about hep C, transmission, treatment and cure. We often offer testing at the same time. Workshops and/or testing events may be held in drug services, hostels, through street outreach, for example. We provide testing directly, with ODNs and./or on behalf of ODNs</a:t>
            </a:r>
            <a:r>
              <a:rPr lang="en-GB" dirty="0">
                <a:effectLst/>
              </a:rPr>
              <a:t> </a:t>
            </a:r>
          </a:p>
          <a:p>
            <a:endParaRPr lang="en-GB" dirty="0">
              <a:effectLst/>
            </a:endParaRPr>
          </a:p>
          <a:p>
            <a:pPr lvl="0"/>
            <a:r>
              <a:rPr lang="en-GB" sz="1200" b="1" kern="1200" dirty="0">
                <a:solidFill>
                  <a:schemeClr val="tx1"/>
                </a:solidFill>
                <a:effectLst/>
                <a:latin typeface="+mn-lt"/>
                <a:ea typeface="+mn-ea"/>
                <a:cs typeface="+mn-cs"/>
              </a:rPr>
              <a:t>B Peer support</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Each client is connected with a peer worker (paid or volunteer) who will build a long-term support relationship. Peer workers have personal experience of hepatitis C and, often, injecting drug use and are well linked into local services. Peers make direct referrals into secondary care for HCV treatment. Reminders. Escort. Travel. Additional support is also offered, such as helping with accessing benefits and dealing with other health issues</a:t>
            </a:r>
            <a:r>
              <a:rPr lang="en-GB" dirty="0">
                <a:effectLst/>
              </a:rPr>
              <a:t> </a:t>
            </a:r>
          </a:p>
          <a:p>
            <a:endParaRPr lang="en-GB"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C. Advocacy, education &amp; prevention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Throughout this process, we help patients understand their rights and treatment options. We also provide harm reduction advice and sign post to services based on any additional needs that they may have.</a:t>
            </a:r>
          </a:p>
          <a:p>
            <a:r>
              <a:rPr lang="en-GB" sz="1200" kern="1200" dirty="0">
                <a:solidFill>
                  <a:schemeClr val="tx1"/>
                </a:solidFill>
                <a:effectLst/>
                <a:latin typeface="+mn-lt"/>
                <a:ea typeface="+mn-ea"/>
                <a:cs typeface="+mn-cs"/>
              </a:rPr>
              <a:t>As we work as part of the ODN, our staff also support changes to health systems to make them more accessible to patients, and we train staff across NHS and other partner organisations to raise awareness and understanding of hepatitis C.</a:t>
            </a:r>
          </a:p>
          <a:p>
            <a:endParaRPr lang="en-GB" sz="1200" kern="1200" dirty="0">
              <a:solidFill>
                <a:schemeClr val="tx1"/>
              </a:solidFill>
              <a:effectLst/>
              <a:latin typeface="+mn-lt"/>
              <a:ea typeface="+mn-ea"/>
              <a:cs typeface="+mn-cs"/>
            </a:endParaRPr>
          </a:p>
          <a:p>
            <a:endParaRPr lang="en-US" dirty="0"/>
          </a:p>
          <a:p>
            <a:endParaRPr lang="en-US" dirty="0"/>
          </a:p>
        </p:txBody>
      </p:sp>
      <p:sp>
        <p:nvSpPr>
          <p:cNvPr id="4" name="Slide Number Placeholder 3"/>
          <p:cNvSpPr>
            <a:spLocks noGrp="1"/>
          </p:cNvSpPr>
          <p:nvPr>
            <p:ph type="sldNum" sz="quarter" idx="5"/>
          </p:nvPr>
        </p:nvSpPr>
        <p:spPr/>
        <p:txBody>
          <a:bodyPr/>
          <a:lstStyle/>
          <a:p>
            <a:fld id="{89152F20-781B-5145-9962-8167F408F829}" type="slidenum">
              <a:rPr lang="en-US" smtClean="0"/>
              <a:t>2</a:t>
            </a:fld>
            <a:endParaRPr lang="en-US"/>
          </a:p>
        </p:txBody>
      </p:sp>
    </p:spTree>
    <p:extLst>
      <p:ext uri="{BB962C8B-B14F-4D97-AF65-F5344CB8AC3E}">
        <p14:creationId xmlns:p14="http://schemas.microsoft.com/office/powerpoint/2010/main" val="21672554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a:extLst>
              <a:ext uri="{FF2B5EF4-FFF2-40B4-BE49-F238E27FC236}">
                <a16:creationId xmlns:a16="http://schemas.microsoft.com/office/drawing/2014/main" id="{752CACD5-C344-E842-82D0-26B0FDAA0D3C}"/>
              </a:ext>
            </a:extLst>
          </p:cNvPr>
          <p:cNvSpPr>
            <a:spLocks noGrp="1" noRot="1" noChangeAspect="1" noChangeArrowheads="1" noTextEdit="1"/>
          </p:cNvSpPr>
          <p:nvPr>
            <p:ph type="sldImg"/>
          </p:nvPr>
        </p:nvSpPr>
        <p:spPr>
          <a:ln/>
        </p:spPr>
      </p:sp>
      <p:sp>
        <p:nvSpPr>
          <p:cNvPr id="19458" name="Notes Placeholder 2">
            <a:extLst>
              <a:ext uri="{FF2B5EF4-FFF2-40B4-BE49-F238E27FC236}">
                <a16:creationId xmlns:a16="http://schemas.microsoft.com/office/drawing/2014/main" id="{9FC874FE-FC7E-0A44-9099-49076DE8CF19}"/>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latin typeface="Arial" panose="020B0604020202020204" pitchFamily="34" charset="0"/>
            </a:endParaRPr>
          </a:p>
        </p:txBody>
      </p:sp>
      <p:sp>
        <p:nvSpPr>
          <p:cNvPr id="19459" name="Slide Number Placeholder 3">
            <a:extLst>
              <a:ext uri="{FF2B5EF4-FFF2-40B4-BE49-F238E27FC236}">
                <a16:creationId xmlns:a16="http://schemas.microsoft.com/office/drawing/2014/main" id="{F88FE23C-C39B-5842-A962-B66939ED79CD}"/>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D83CC1A6-8908-1344-A8F1-5A542A996839}" type="slidenum">
              <a:rPr lang="en-GB" altLang="en-US" sz="1200"/>
              <a:pPr/>
              <a:t>3</a:t>
            </a:fld>
            <a:endParaRPr lang="en-GB" alt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a:extLst>
              <a:ext uri="{FF2B5EF4-FFF2-40B4-BE49-F238E27FC236}">
                <a16:creationId xmlns:a16="http://schemas.microsoft.com/office/drawing/2014/main" id="{752CACD5-C344-E842-82D0-26B0FDAA0D3C}"/>
              </a:ext>
            </a:extLst>
          </p:cNvPr>
          <p:cNvSpPr>
            <a:spLocks noGrp="1" noRot="1" noChangeAspect="1" noChangeArrowheads="1" noTextEdit="1"/>
          </p:cNvSpPr>
          <p:nvPr>
            <p:ph type="sldImg"/>
          </p:nvPr>
        </p:nvSpPr>
        <p:spPr>
          <a:ln/>
        </p:spPr>
      </p:sp>
      <p:sp>
        <p:nvSpPr>
          <p:cNvPr id="19458" name="Notes Placeholder 2">
            <a:extLst>
              <a:ext uri="{FF2B5EF4-FFF2-40B4-BE49-F238E27FC236}">
                <a16:creationId xmlns:a16="http://schemas.microsoft.com/office/drawing/2014/main" id="{9FC874FE-FC7E-0A44-9099-49076DE8CF19}"/>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z="1100" dirty="0">
                <a:cs typeface="Tahoma" panose="020B0604030504040204" pitchFamily="34" charset="0"/>
              </a:rPr>
              <a:t>Thanks to both the professionalism and unique benefits our peers,</a:t>
            </a:r>
            <a:r>
              <a:rPr lang="en-GB" altLang="en-US" sz="1100" dirty="0">
                <a:solidFill>
                  <a:srgbClr val="00B050"/>
                </a:solidFill>
                <a:cs typeface="Tahoma" panose="020B0604030504040204" pitchFamily="34" charset="0"/>
              </a:rPr>
              <a:t> </a:t>
            </a:r>
            <a:r>
              <a:rPr lang="en-GB" altLang="en-US" sz="1200" b="1" dirty="0" err="1">
                <a:solidFill>
                  <a:srgbClr val="830C6E"/>
                </a:solidFill>
                <a:cs typeface="Tahoma" panose="020B0604030504040204" pitchFamily="34" charset="0"/>
              </a:rPr>
              <a:t>Dyfodol</a:t>
            </a:r>
            <a:r>
              <a:rPr lang="en-GB" altLang="en-US" sz="1200" b="1" dirty="0">
                <a:solidFill>
                  <a:srgbClr val="830C6E"/>
                </a:solidFill>
                <a:cs typeface="Tahoma" panose="020B0604030504040204" pitchFamily="34" charset="0"/>
              </a:rPr>
              <a:t> and RAPS Cardiff have invited us to run a peer-led testing event in their service, running several sessions a week, increasing capacity to more effectively attract and target test those not currently engaged in existing hepatitis C care pathways.</a:t>
            </a:r>
            <a:endParaRPr lang="en-GB" altLang="en-US" sz="1050" dirty="0">
              <a:solidFill>
                <a:srgbClr val="830C6E"/>
              </a:solidFill>
            </a:endParaRPr>
          </a:p>
        </p:txBody>
      </p:sp>
      <p:sp>
        <p:nvSpPr>
          <p:cNvPr id="19459" name="Slide Number Placeholder 3">
            <a:extLst>
              <a:ext uri="{FF2B5EF4-FFF2-40B4-BE49-F238E27FC236}">
                <a16:creationId xmlns:a16="http://schemas.microsoft.com/office/drawing/2014/main" id="{F88FE23C-C39B-5842-A962-B66939ED79CD}"/>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D83CC1A6-8908-1344-A8F1-5A542A996839}" type="slidenum">
              <a:rPr lang="en-GB" altLang="en-US" sz="1200"/>
              <a:pPr/>
              <a:t>4</a:t>
            </a:fld>
            <a:endParaRPr lang="en-GB" altLang="en-US" sz="1200"/>
          </a:p>
        </p:txBody>
      </p:sp>
    </p:spTree>
    <p:extLst>
      <p:ext uri="{BB962C8B-B14F-4D97-AF65-F5344CB8AC3E}">
        <p14:creationId xmlns:p14="http://schemas.microsoft.com/office/powerpoint/2010/main" val="4249933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a:extLst>
              <a:ext uri="{FF2B5EF4-FFF2-40B4-BE49-F238E27FC236}">
                <a16:creationId xmlns:a16="http://schemas.microsoft.com/office/drawing/2014/main" id="{752CACD5-C344-E842-82D0-26B0FDAA0D3C}"/>
              </a:ext>
            </a:extLst>
          </p:cNvPr>
          <p:cNvSpPr>
            <a:spLocks noGrp="1" noRot="1" noChangeAspect="1" noChangeArrowheads="1" noTextEdit="1"/>
          </p:cNvSpPr>
          <p:nvPr>
            <p:ph type="sldImg"/>
          </p:nvPr>
        </p:nvSpPr>
        <p:spPr>
          <a:ln/>
        </p:spPr>
      </p:sp>
      <p:sp>
        <p:nvSpPr>
          <p:cNvPr id="19458" name="Notes Placeholder 2">
            <a:extLst>
              <a:ext uri="{FF2B5EF4-FFF2-40B4-BE49-F238E27FC236}">
                <a16:creationId xmlns:a16="http://schemas.microsoft.com/office/drawing/2014/main" id="{9FC874FE-FC7E-0A44-9099-49076DE8CF19}"/>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z="1050" dirty="0">
              <a:solidFill>
                <a:srgbClr val="830C6E"/>
              </a:solidFill>
            </a:endParaRPr>
          </a:p>
        </p:txBody>
      </p:sp>
      <p:sp>
        <p:nvSpPr>
          <p:cNvPr id="19459" name="Slide Number Placeholder 3">
            <a:extLst>
              <a:ext uri="{FF2B5EF4-FFF2-40B4-BE49-F238E27FC236}">
                <a16:creationId xmlns:a16="http://schemas.microsoft.com/office/drawing/2014/main" id="{F88FE23C-C39B-5842-A962-B66939ED79CD}"/>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D83CC1A6-8908-1344-A8F1-5A542A996839}" type="slidenum">
              <a:rPr lang="en-GB" altLang="en-US" sz="1200"/>
              <a:pPr/>
              <a:t>5</a:t>
            </a:fld>
            <a:endParaRPr lang="en-GB" altLang="en-US" sz="1200"/>
          </a:p>
        </p:txBody>
      </p:sp>
    </p:spTree>
    <p:extLst>
      <p:ext uri="{BB962C8B-B14F-4D97-AF65-F5344CB8AC3E}">
        <p14:creationId xmlns:p14="http://schemas.microsoft.com/office/powerpoint/2010/main" val="20220027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a:extLst>
              <a:ext uri="{FF2B5EF4-FFF2-40B4-BE49-F238E27FC236}">
                <a16:creationId xmlns:a16="http://schemas.microsoft.com/office/drawing/2014/main" id="{752CACD5-C344-E842-82D0-26B0FDAA0D3C}"/>
              </a:ext>
            </a:extLst>
          </p:cNvPr>
          <p:cNvSpPr>
            <a:spLocks noGrp="1" noRot="1" noChangeAspect="1" noChangeArrowheads="1" noTextEdit="1"/>
          </p:cNvSpPr>
          <p:nvPr>
            <p:ph type="sldImg"/>
          </p:nvPr>
        </p:nvSpPr>
        <p:spPr>
          <a:ln/>
        </p:spPr>
      </p:sp>
      <p:sp>
        <p:nvSpPr>
          <p:cNvPr id="19458" name="Notes Placeholder 2">
            <a:extLst>
              <a:ext uri="{FF2B5EF4-FFF2-40B4-BE49-F238E27FC236}">
                <a16:creationId xmlns:a16="http://schemas.microsoft.com/office/drawing/2014/main" id="{9FC874FE-FC7E-0A44-9099-49076DE8CF19}"/>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z="1050" dirty="0">
              <a:solidFill>
                <a:srgbClr val="830C6E"/>
              </a:solidFill>
            </a:endParaRPr>
          </a:p>
        </p:txBody>
      </p:sp>
      <p:sp>
        <p:nvSpPr>
          <p:cNvPr id="19459" name="Slide Number Placeholder 3">
            <a:extLst>
              <a:ext uri="{FF2B5EF4-FFF2-40B4-BE49-F238E27FC236}">
                <a16:creationId xmlns:a16="http://schemas.microsoft.com/office/drawing/2014/main" id="{F88FE23C-C39B-5842-A962-B66939ED79CD}"/>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D83CC1A6-8908-1344-A8F1-5A542A996839}" type="slidenum">
              <a:rPr lang="en-GB" altLang="en-US" sz="1200"/>
              <a:pPr/>
              <a:t>6</a:t>
            </a:fld>
            <a:endParaRPr lang="en-GB" altLang="en-US" sz="1200"/>
          </a:p>
        </p:txBody>
      </p:sp>
    </p:spTree>
    <p:extLst>
      <p:ext uri="{BB962C8B-B14F-4D97-AF65-F5344CB8AC3E}">
        <p14:creationId xmlns:p14="http://schemas.microsoft.com/office/powerpoint/2010/main" val="3883695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AHB - </a:t>
            </a:r>
            <a:r>
              <a:rPr lang="en-GB" sz="1200" b="1" i="0" u="none" strike="noStrike" kern="1200" dirty="0">
                <a:solidFill>
                  <a:schemeClr val="tx1"/>
                </a:solidFill>
                <a:effectLst/>
                <a:latin typeface="+mn-lt"/>
                <a:ea typeface="+mn-ea"/>
                <a:cs typeface="+mn-cs"/>
                <a:hlinkClick r:id="rId3"/>
              </a:rPr>
              <a:t>Betsi Cadwaladr University Health Board</a:t>
            </a:r>
            <a:endParaRPr lang="en-GB" sz="1200" b="0" i="0" u="none" strike="noStrike" kern="1200" dirty="0">
              <a:solidFill>
                <a:schemeClr val="tx1"/>
              </a:solidFill>
              <a:effectLst/>
              <a:latin typeface="+mn-lt"/>
              <a:ea typeface="+mn-ea"/>
              <a:cs typeface="+mn-cs"/>
            </a:endParaRPr>
          </a:p>
          <a:p>
            <a:pPr marL="285750" indent="-285750">
              <a:buFont typeface="Arial" panose="020B0604020202020204" pitchFamily="34" charset="0"/>
              <a:buChar char="•"/>
            </a:pPr>
            <a:r>
              <a:rPr lang="en-US" dirty="0">
                <a:solidFill>
                  <a:srgbClr val="0F496F"/>
                </a:solidFill>
              </a:rPr>
              <a:t>Awareness raising</a:t>
            </a:r>
          </a:p>
          <a:p>
            <a:pPr marL="285750" indent="-285750">
              <a:buFont typeface="Arial" panose="020B0604020202020204" pitchFamily="34" charset="0"/>
              <a:buChar char="•"/>
            </a:pPr>
            <a:r>
              <a:rPr lang="en-US" dirty="0">
                <a:solidFill>
                  <a:srgbClr val="0F496F"/>
                </a:solidFill>
              </a:rPr>
              <a:t>Finding the undiagnosed </a:t>
            </a:r>
          </a:p>
          <a:p>
            <a:pPr marL="285750" indent="-285750">
              <a:buFont typeface="Arial" panose="020B0604020202020204" pitchFamily="34" charset="0"/>
              <a:buChar char="•"/>
            </a:pPr>
            <a:r>
              <a:rPr lang="en-US" dirty="0">
                <a:solidFill>
                  <a:srgbClr val="0F496F"/>
                </a:solidFill>
              </a:rPr>
              <a:t>Preventing re-infection</a:t>
            </a:r>
          </a:p>
          <a:p>
            <a:pPr marL="285750" indent="-285750">
              <a:buFont typeface="Arial" panose="020B0604020202020204" pitchFamily="34" charset="0"/>
              <a:buChar char="•"/>
            </a:pPr>
            <a:r>
              <a:rPr lang="en-US" dirty="0">
                <a:solidFill>
                  <a:srgbClr val="0F496F"/>
                </a:solidFill>
              </a:rPr>
              <a:t>Initially planned wider training of volunteers</a:t>
            </a:r>
            <a:r>
              <a:rPr lang="en-US" dirty="0"/>
              <a:t> </a:t>
            </a:r>
          </a:p>
          <a:p>
            <a:pPr marL="285750" indent="-285750">
              <a:buFont typeface="Arial" panose="020B0604020202020204" pitchFamily="34" charset="0"/>
              <a:buChar char="•"/>
            </a:pPr>
            <a:r>
              <a:rPr lang="en-US" dirty="0">
                <a:solidFill>
                  <a:srgbClr val="0F496F"/>
                </a:solidFill>
              </a:rPr>
              <a:t>Experience suggesting local support needed to recruit and maintain volunteers</a:t>
            </a:r>
          </a:p>
          <a:p>
            <a:pPr marL="285750" indent="-285750">
              <a:buFont typeface="Arial" panose="020B0604020202020204" pitchFamily="34" charset="0"/>
              <a:buChar char="•"/>
            </a:pPr>
            <a:r>
              <a:rPr lang="en-US" dirty="0">
                <a:solidFill>
                  <a:srgbClr val="0F496F"/>
                </a:solidFill>
              </a:rPr>
              <a:t>Cancer surveillance</a:t>
            </a:r>
          </a:p>
          <a:p>
            <a:pPr marL="285750" indent="-285750">
              <a:buFont typeface="Arial" panose="020B0604020202020204" pitchFamily="34" charset="0"/>
              <a:buChar char="•"/>
            </a:pPr>
            <a:r>
              <a:rPr lang="en-US" dirty="0">
                <a:solidFill>
                  <a:srgbClr val="0F496F"/>
                </a:solidFill>
              </a:rPr>
              <a:t>Prison work  </a:t>
            </a:r>
          </a:p>
          <a:p>
            <a:br>
              <a:rPr lang="en-GB" dirty="0"/>
            </a:br>
            <a:endParaRPr lang="en-US" dirty="0"/>
          </a:p>
          <a:p>
            <a:r>
              <a:rPr lang="en-US" dirty="0"/>
              <a:t>Prison follow me</a:t>
            </a:r>
          </a:p>
          <a:p>
            <a:endParaRPr lang="en-US" dirty="0"/>
          </a:p>
          <a:p>
            <a:endParaRPr lang="en-US" dirty="0"/>
          </a:p>
        </p:txBody>
      </p:sp>
      <p:sp>
        <p:nvSpPr>
          <p:cNvPr id="4" name="Slide Number Placeholder 3"/>
          <p:cNvSpPr>
            <a:spLocks noGrp="1"/>
          </p:cNvSpPr>
          <p:nvPr>
            <p:ph type="sldNum" sz="quarter" idx="5"/>
          </p:nvPr>
        </p:nvSpPr>
        <p:spPr/>
        <p:txBody>
          <a:bodyPr/>
          <a:lstStyle/>
          <a:p>
            <a:fld id="{89152F20-781B-5145-9962-8167F408F829}" type="slidenum">
              <a:rPr lang="en-US" smtClean="0"/>
              <a:t>7</a:t>
            </a:fld>
            <a:endParaRPr lang="en-US"/>
          </a:p>
        </p:txBody>
      </p:sp>
    </p:spTree>
    <p:extLst>
      <p:ext uri="{BB962C8B-B14F-4D97-AF65-F5344CB8AC3E}">
        <p14:creationId xmlns:p14="http://schemas.microsoft.com/office/powerpoint/2010/main" val="10492427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9152F20-781B-5145-9962-8167F408F829}" type="slidenum">
              <a:rPr lang="en-US" smtClean="0"/>
              <a:t>8</a:t>
            </a:fld>
            <a:endParaRPr lang="en-US"/>
          </a:p>
        </p:txBody>
      </p:sp>
    </p:spTree>
    <p:extLst>
      <p:ext uri="{BB962C8B-B14F-4D97-AF65-F5344CB8AC3E}">
        <p14:creationId xmlns:p14="http://schemas.microsoft.com/office/powerpoint/2010/main" val="12680798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1745FEC-24F5-4EBA-8824-CCACD94436CF}" type="datetimeFigureOut">
              <a:rPr lang="en-GB" smtClean="0"/>
              <a:t>29/03/2023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A4B2DF-0544-4E46-BDE5-3FEA2D4A6083}" type="slidenum">
              <a:rPr lang="en-GB" smtClean="0"/>
              <a:t>‹#›</a:t>
            </a:fld>
            <a:endParaRPr lang="en-GB"/>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9867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Date Placeholder 2"/>
          <p:cNvSpPr>
            <a:spLocks noGrp="1"/>
          </p:cNvSpPr>
          <p:nvPr>
            <p:ph type="dt" sz="half" idx="10"/>
          </p:nvPr>
        </p:nvSpPr>
        <p:spPr/>
        <p:txBody>
          <a:bodyPr/>
          <a:lstStyle/>
          <a:p>
            <a:fld id="{D1745FEC-24F5-4EBA-8824-CCACD94436CF}" type="datetimeFigureOut">
              <a:rPr lang="en-GB" smtClean="0"/>
              <a:t>29/03/2023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7A4B2DF-0544-4E46-BDE5-3FEA2D4A6083}" type="slidenum">
              <a:rPr lang="en-GB" smtClean="0"/>
              <a:t>‹#›</a:t>
            </a:fld>
            <a:endParaRPr lang="en-GB"/>
          </a:p>
        </p:txBody>
      </p:sp>
    </p:spTree>
    <p:extLst>
      <p:ext uri="{BB962C8B-B14F-4D97-AF65-F5344CB8AC3E}">
        <p14:creationId xmlns:p14="http://schemas.microsoft.com/office/powerpoint/2010/main" val="2962870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1745FEC-24F5-4EBA-8824-CCACD94436CF}" type="datetimeFigureOut">
              <a:rPr lang="en-GB" smtClean="0"/>
              <a:t>29/03/2023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A4B2DF-0544-4E46-BDE5-3FEA2D4A6083}" type="slidenum">
              <a:rPr lang="en-GB" smtClean="0"/>
              <a:t>‹#›</a:t>
            </a:fld>
            <a:endParaRPr lang="en-GB"/>
          </a:p>
        </p:txBody>
      </p:sp>
    </p:spTree>
    <p:extLst>
      <p:ext uri="{BB962C8B-B14F-4D97-AF65-F5344CB8AC3E}">
        <p14:creationId xmlns:p14="http://schemas.microsoft.com/office/powerpoint/2010/main" val="26526610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1745FEC-24F5-4EBA-8824-CCACD94436CF}" type="datetimeFigureOut">
              <a:rPr lang="en-GB" smtClean="0"/>
              <a:t>29/03/2023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A4B2DF-0544-4E46-BDE5-3FEA2D4A6083}" type="slidenum">
              <a:rPr lang="en-GB" smtClean="0"/>
              <a:t>‹#›</a:t>
            </a:fld>
            <a:endParaRPr lang="en-GB"/>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3543519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1745FEC-24F5-4EBA-8824-CCACD94436CF}" type="datetimeFigureOut">
              <a:rPr lang="en-GB" smtClean="0"/>
              <a:t>29/03/2023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A4B2DF-0544-4E46-BDE5-3FEA2D4A6083}" type="slidenum">
              <a:rPr lang="en-GB" smtClean="0"/>
              <a:t>‹#›</a:t>
            </a:fld>
            <a:endParaRPr lang="en-GB"/>
          </a:p>
        </p:txBody>
      </p:sp>
    </p:spTree>
    <p:extLst>
      <p:ext uri="{BB962C8B-B14F-4D97-AF65-F5344CB8AC3E}">
        <p14:creationId xmlns:p14="http://schemas.microsoft.com/office/powerpoint/2010/main" val="230615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1745FEC-24F5-4EBA-8824-CCACD94436CF}" type="datetimeFigureOut">
              <a:rPr lang="en-GB" smtClean="0"/>
              <a:t>29/03/2023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A4B2DF-0544-4E46-BDE5-3FEA2D4A6083}" type="slidenum">
              <a:rPr lang="en-GB" smtClean="0"/>
              <a:t>‹#›</a:t>
            </a:fld>
            <a:endParaRPr lang="en-GB"/>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5365787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1745FEC-24F5-4EBA-8824-CCACD94436CF}" type="datetimeFigureOut">
              <a:rPr lang="en-GB" smtClean="0"/>
              <a:t>29/03/2023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A4B2DF-0544-4E46-BDE5-3FEA2D4A6083}" type="slidenum">
              <a:rPr lang="en-GB" smtClean="0"/>
              <a:t>‹#›</a:t>
            </a:fld>
            <a:endParaRPr lang="en-GB"/>
          </a:p>
        </p:txBody>
      </p:sp>
    </p:spTree>
    <p:extLst>
      <p:ext uri="{BB962C8B-B14F-4D97-AF65-F5344CB8AC3E}">
        <p14:creationId xmlns:p14="http://schemas.microsoft.com/office/powerpoint/2010/main" val="38977731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1745FEC-24F5-4EBA-8824-CCACD94436CF}" type="datetimeFigureOut">
              <a:rPr lang="en-GB" smtClean="0"/>
              <a:t>29/03/2023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A4B2DF-0544-4E46-BDE5-3FEA2D4A6083}" type="slidenum">
              <a:rPr lang="en-GB" smtClean="0"/>
              <a:t>‹#›</a:t>
            </a:fld>
            <a:endParaRPr lang="en-GB"/>
          </a:p>
        </p:txBody>
      </p:sp>
    </p:spTree>
    <p:extLst>
      <p:ext uri="{BB962C8B-B14F-4D97-AF65-F5344CB8AC3E}">
        <p14:creationId xmlns:p14="http://schemas.microsoft.com/office/powerpoint/2010/main" val="1216873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1745FEC-24F5-4EBA-8824-CCACD94436CF}" type="datetimeFigureOut">
              <a:rPr lang="en-GB" smtClean="0"/>
              <a:t>29/03/2023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A4B2DF-0544-4E46-BDE5-3FEA2D4A6083}" type="slidenum">
              <a:rPr lang="en-GB" smtClean="0"/>
              <a:t>‹#›</a:t>
            </a:fld>
            <a:endParaRPr lang="en-GB"/>
          </a:p>
        </p:txBody>
      </p:sp>
    </p:spTree>
    <p:extLst>
      <p:ext uri="{BB962C8B-B14F-4D97-AF65-F5344CB8AC3E}">
        <p14:creationId xmlns:p14="http://schemas.microsoft.com/office/powerpoint/2010/main" val="3005331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1745FEC-24F5-4EBA-8824-CCACD94436CF}" type="datetimeFigureOut">
              <a:rPr lang="en-GB" smtClean="0"/>
              <a:t>29/03/2023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A4B2DF-0544-4E46-BDE5-3FEA2D4A6083}" type="slidenum">
              <a:rPr lang="en-GB" smtClean="0"/>
              <a:t>‹#›</a:t>
            </a:fld>
            <a:endParaRPr lang="en-GB"/>
          </a:p>
        </p:txBody>
      </p:sp>
    </p:spTree>
    <p:extLst>
      <p:ext uri="{BB962C8B-B14F-4D97-AF65-F5344CB8AC3E}">
        <p14:creationId xmlns:p14="http://schemas.microsoft.com/office/powerpoint/2010/main" val="878594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1745FEC-24F5-4EBA-8824-CCACD94436CF}" type="datetimeFigureOut">
              <a:rPr lang="en-GB" smtClean="0"/>
              <a:t>29/03/2023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A4B2DF-0544-4E46-BDE5-3FEA2D4A6083}" type="slidenum">
              <a:rPr lang="en-GB" smtClean="0"/>
              <a:t>‹#›</a:t>
            </a:fld>
            <a:endParaRPr lang="en-GB"/>
          </a:p>
        </p:txBody>
      </p:sp>
    </p:spTree>
    <p:extLst>
      <p:ext uri="{BB962C8B-B14F-4D97-AF65-F5344CB8AC3E}">
        <p14:creationId xmlns:p14="http://schemas.microsoft.com/office/powerpoint/2010/main" val="71233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1745FEC-24F5-4EBA-8824-CCACD94436CF}" type="datetimeFigureOut">
              <a:rPr lang="en-GB" smtClean="0"/>
              <a:t>29/03/2023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7A4B2DF-0544-4E46-BDE5-3FEA2D4A6083}" type="slidenum">
              <a:rPr lang="en-GB" smtClean="0"/>
              <a:t>‹#›</a:t>
            </a:fld>
            <a:endParaRPr lang="en-GB"/>
          </a:p>
        </p:txBody>
      </p:sp>
    </p:spTree>
    <p:extLst>
      <p:ext uri="{BB962C8B-B14F-4D97-AF65-F5344CB8AC3E}">
        <p14:creationId xmlns:p14="http://schemas.microsoft.com/office/powerpoint/2010/main" val="27767839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1745FEC-24F5-4EBA-8824-CCACD94436CF}" type="datetimeFigureOut">
              <a:rPr lang="en-GB" smtClean="0"/>
              <a:t>29/03/2023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7A4B2DF-0544-4E46-BDE5-3FEA2D4A6083}" type="slidenum">
              <a:rPr lang="en-GB" smtClean="0"/>
              <a:t>‹#›</a:t>
            </a:fld>
            <a:endParaRPr lang="en-GB"/>
          </a:p>
        </p:txBody>
      </p:sp>
    </p:spTree>
    <p:extLst>
      <p:ext uri="{BB962C8B-B14F-4D97-AF65-F5344CB8AC3E}">
        <p14:creationId xmlns:p14="http://schemas.microsoft.com/office/powerpoint/2010/main" val="1674043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1745FEC-24F5-4EBA-8824-CCACD94436CF}" type="datetimeFigureOut">
              <a:rPr lang="en-GB" smtClean="0"/>
              <a:t>29/03/2023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7A4B2DF-0544-4E46-BDE5-3FEA2D4A6083}" type="slidenum">
              <a:rPr lang="en-GB" smtClean="0"/>
              <a:t>‹#›</a:t>
            </a:fld>
            <a:endParaRPr lang="en-GB"/>
          </a:p>
        </p:txBody>
      </p:sp>
    </p:spTree>
    <p:extLst>
      <p:ext uri="{BB962C8B-B14F-4D97-AF65-F5344CB8AC3E}">
        <p14:creationId xmlns:p14="http://schemas.microsoft.com/office/powerpoint/2010/main" val="4134739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745FEC-24F5-4EBA-8824-CCACD94436CF}" type="datetimeFigureOut">
              <a:rPr lang="en-GB" smtClean="0"/>
              <a:t>29/03/2023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7A4B2DF-0544-4E46-BDE5-3FEA2D4A6083}" type="slidenum">
              <a:rPr lang="en-GB" smtClean="0"/>
              <a:t>‹#›</a:t>
            </a:fld>
            <a:endParaRPr lang="en-GB"/>
          </a:p>
        </p:txBody>
      </p:sp>
    </p:spTree>
    <p:extLst>
      <p:ext uri="{BB962C8B-B14F-4D97-AF65-F5344CB8AC3E}">
        <p14:creationId xmlns:p14="http://schemas.microsoft.com/office/powerpoint/2010/main" val="827288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1745FEC-24F5-4EBA-8824-CCACD94436CF}" type="datetimeFigureOut">
              <a:rPr lang="en-GB" smtClean="0"/>
              <a:t>29/03/2023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7A4B2DF-0544-4E46-BDE5-3FEA2D4A6083}" type="slidenum">
              <a:rPr lang="en-GB" smtClean="0"/>
              <a:t>‹#›</a:t>
            </a:fld>
            <a:endParaRPr lang="en-GB"/>
          </a:p>
        </p:txBody>
      </p:sp>
    </p:spTree>
    <p:extLst>
      <p:ext uri="{BB962C8B-B14F-4D97-AF65-F5344CB8AC3E}">
        <p14:creationId xmlns:p14="http://schemas.microsoft.com/office/powerpoint/2010/main" val="1385669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1745FEC-24F5-4EBA-8824-CCACD94436CF}" type="datetimeFigureOut">
              <a:rPr lang="en-GB" smtClean="0"/>
              <a:t>29/03/2023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7A4B2DF-0544-4E46-BDE5-3FEA2D4A6083}" type="slidenum">
              <a:rPr lang="en-GB" smtClean="0"/>
              <a:t>‹#›</a:t>
            </a:fld>
            <a:endParaRPr lang="en-GB"/>
          </a:p>
        </p:txBody>
      </p:sp>
    </p:spTree>
    <p:extLst>
      <p:ext uri="{BB962C8B-B14F-4D97-AF65-F5344CB8AC3E}">
        <p14:creationId xmlns:p14="http://schemas.microsoft.com/office/powerpoint/2010/main" val="3922528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D1745FEC-24F5-4EBA-8824-CCACD94436CF}" type="datetimeFigureOut">
              <a:rPr lang="en-GB" smtClean="0"/>
              <a:t>29/03/2023</a:t>
            </a:fld>
            <a:endParaRPr lang="en-GB"/>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GB"/>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37A4B2DF-0544-4E46-BDE5-3FEA2D4A6083}" type="slidenum">
              <a:rPr lang="en-GB" smtClean="0"/>
              <a:t>‹#›</a:t>
            </a:fld>
            <a:endParaRPr lang="en-GB"/>
          </a:p>
        </p:txBody>
      </p:sp>
    </p:spTree>
    <p:extLst>
      <p:ext uri="{BB962C8B-B14F-4D97-AF65-F5344CB8AC3E}">
        <p14:creationId xmlns:p14="http://schemas.microsoft.com/office/powerpoint/2010/main" val="1654212817"/>
      </p:ext>
    </p:extLst>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 id="214748373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82009" y="1937114"/>
            <a:ext cx="6376600" cy="2646435"/>
          </a:xfrm>
        </p:spPr>
        <p:txBody>
          <a:bodyPr>
            <a:normAutofit fontScale="90000"/>
          </a:bodyPr>
          <a:lstStyle/>
          <a:p>
            <a:pPr marL="0">
              <a:spcBef>
                <a:spcPts val="168"/>
              </a:spcBef>
              <a:defRPr/>
            </a:pPr>
            <a:br>
              <a:rPr lang="en-GB" sz="4000" dirty="0">
                <a:solidFill>
                  <a:srgbClr val="850C6F"/>
                </a:solidFill>
                <a:cs typeface="Calibri" panose="020F0502020204030204" pitchFamily="34" charset="0"/>
              </a:rPr>
            </a:br>
            <a:br>
              <a:rPr lang="en-GB" sz="4000" dirty="0">
                <a:solidFill>
                  <a:srgbClr val="850C6F"/>
                </a:solidFill>
                <a:cs typeface="Calibri" panose="020F0502020204030204" pitchFamily="34" charset="0"/>
              </a:rPr>
            </a:br>
            <a:br>
              <a:rPr lang="en-GB" sz="4000" dirty="0">
                <a:solidFill>
                  <a:srgbClr val="850C6F"/>
                </a:solidFill>
                <a:cs typeface="Calibri" panose="020F0502020204030204" pitchFamily="34" charset="0"/>
              </a:rPr>
            </a:br>
            <a:br>
              <a:rPr lang="en-GB" sz="4000" dirty="0">
                <a:solidFill>
                  <a:srgbClr val="850C6F"/>
                </a:solidFill>
                <a:cs typeface="Calibri" panose="020F0502020204030204" pitchFamily="34" charset="0"/>
              </a:rPr>
            </a:br>
            <a:br>
              <a:rPr lang="en-GB" sz="4000" dirty="0">
                <a:solidFill>
                  <a:srgbClr val="850C6F"/>
                </a:solidFill>
                <a:cs typeface="Calibri" panose="020F0502020204030204" pitchFamily="34" charset="0"/>
              </a:rPr>
            </a:br>
            <a:br>
              <a:rPr lang="en-GB" sz="4000" dirty="0">
                <a:solidFill>
                  <a:srgbClr val="850C6F"/>
                </a:solidFill>
                <a:cs typeface="Calibri" panose="020F0502020204030204" pitchFamily="34" charset="0"/>
              </a:rPr>
            </a:br>
            <a:br>
              <a:rPr lang="en-GB" sz="4000" dirty="0">
                <a:solidFill>
                  <a:srgbClr val="850C6F"/>
                </a:solidFill>
                <a:cs typeface="Calibri" panose="020F0502020204030204" pitchFamily="34" charset="0"/>
              </a:rPr>
            </a:br>
            <a:br>
              <a:rPr lang="en-GB" sz="4000" dirty="0">
                <a:solidFill>
                  <a:srgbClr val="850C6F"/>
                </a:solidFill>
                <a:cs typeface="Calibri" panose="020F0502020204030204" pitchFamily="34" charset="0"/>
              </a:rPr>
            </a:br>
            <a:br>
              <a:rPr lang="en-GB" sz="4000" dirty="0">
                <a:solidFill>
                  <a:srgbClr val="850C6F"/>
                </a:solidFill>
                <a:cs typeface="Calibri" panose="020F0502020204030204" pitchFamily="34" charset="0"/>
              </a:rPr>
            </a:br>
            <a:br>
              <a:rPr lang="en-GB" sz="4000" dirty="0">
                <a:solidFill>
                  <a:srgbClr val="850C6F"/>
                </a:solidFill>
                <a:cs typeface="Calibri" panose="020F0502020204030204" pitchFamily="34" charset="0"/>
              </a:rPr>
            </a:br>
            <a:br>
              <a:rPr lang="en-GB" sz="4000" dirty="0">
                <a:solidFill>
                  <a:srgbClr val="850C6F"/>
                </a:solidFill>
                <a:cs typeface="Calibri" panose="020F0502020204030204" pitchFamily="34" charset="0"/>
              </a:rPr>
            </a:br>
            <a:br>
              <a:rPr lang="en-GB" sz="4000" dirty="0">
                <a:solidFill>
                  <a:srgbClr val="850C6F"/>
                </a:solidFill>
                <a:cs typeface="Calibri" panose="020F0502020204030204" pitchFamily="34" charset="0"/>
              </a:rPr>
            </a:br>
            <a:br>
              <a:rPr lang="en-GB" sz="4000" dirty="0">
                <a:solidFill>
                  <a:srgbClr val="850C6F"/>
                </a:solidFill>
                <a:cs typeface="Calibri" panose="020F0502020204030204" pitchFamily="34" charset="0"/>
              </a:rPr>
            </a:br>
            <a:br>
              <a:rPr lang="en-GB" sz="4000" dirty="0">
                <a:solidFill>
                  <a:srgbClr val="850C6F"/>
                </a:solidFill>
                <a:cs typeface="Calibri" panose="020F0502020204030204" pitchFamily="34" charset="0"/>
              </a:rPr>
            </a:br>
            <a:br>
              <a:rPr lang="en-GB" sz="4000" dirty="0">
                <a:solidFill>
                  <a:srgbClr val="850C6F"/>
                </a:solidFill>
                <a:cs typeface="Calibri" panose="020F0502020204030204" pitchFamily="34" charset="0"/>
              </a:rPr>
            </a:br>
            <a:r>
              <a:rPr lang="en-GB" sz="4000" dirty="0">
                <a:solidFill>
                  <a:srgbClr val="850C6F"/>
                </a:solidFill>
                <a:latin typeface="+mn-lt"/>
                <a:cs typeface="Calibri" panose="020F0502020204030204" pitchFamily="34" charset="0"/>
              </a:rPr>
              <a:t>Delivering hepatitis C elimination in Wales</a:t>
            </a:r>
            <a:br>
              <a:rPr lang="en-GB" sz="4000" dirty="0">
                <a:solidFill>
                  <a:srgbClr val="850C6F"/>
                </a:solidFill>
                <a:latin typeface="+mn-lt"/>
                <a:cs typeface="Calibri" panose="020F0502020204030204" pitchFamily="34" charset="0"/>
              </a:rPr>
            </a:br>
            <a:br>
              <a:rPr lang="en-GB" sz="4000" dirty="0">
                <a:solidFill>
                  <a:srgbClr val="850C6F"/>
                </a:solidFill>
                <a:latin typeface="+mn-lt"/>
                <a:cs typeface="Calibri" panose="020F0502020204030204" pitchFamily="34" charset="0"/>
              </a:rPr>
            </a:br>
            <a:r>
              <a:rPr lang="en-GB" sz="3100" dirty="0">
                <a:solidFill>
                  <a:srgbClr val="0F496F"/>
                </a:solidFill>
                <a:cs typeface="Calibri" panose="020F0502020204030204" pitchFamily="34" charset="0"/>
              </a:rPr>
              <a:t>Follow Me  – HCV peer project</a:t>
            </a:r>
            <a:br>
              <a:rPr lang="en-GB" sz="4000" i="1" dirty="0">
                <a:solidFill>
                  <a:srgbClr val="850C6F"/>
                </a:solidFill>
                <a:cs typeface="Calibri" panose="020F0502020204030204" pitchFamily="34" charset="0"/>
              </a:rPr>
            </a:br>
            <a:br>
              <a:rPr lang="en-GB" sz="4000" i="1" dirty="0">
                <a:solidFill>
                  <a:srgbClr val="850C6F"/>
                </a:solidFill>
                <a:cs typeface="Calibri" panose="020F0502020204030204" pitchFamily="34" charset="0"/>
              </a:rPr>
            </a:br>
            <a:r>
              <a:rPr lang="en-GB" sz="2200" i="1" dirty="0">
                <a:solidFill>
                  <a:srgbClr val="0F496F"/>
                </a:solidFill>
                <a:cs typeface="Calibri" panose="020F0502020204030204" pitchFamily="34" charset="0"/>
              </a:rPr>
              <a:t>Hepatitis C National Workshop</a:t>
            </a:r>
            <a:br>
              <a:rPr lang="en-GB" sz="2200" i="1" dirty="0">
                <a:solidFill>
                  <a:srgbClr val="0F496F"/>
                </a:solidFill>
                <a:cs typeface="Calibri" panose="020F0502020204030204" pitchFamily="34" charset="0"/>
              </a:rPr>
            </a:br>
            <a:r>
              <a:rPr lang="en-GB" sz="2200" i="1" dirty="0">
                <a:solidFill>
                  <a:srgbClr val="0F496F"/>
                </a:solidFill>
                <a:cs typeface="Calibri" panose="020F0502020204030204" pitchFamily="34" charset="0"/>
              </a:rPr>
              <a:t>Cardiff, 30</a:t>
            </a:r>
            <a:r>
              <a:rPr lang="en-GB" sz="2200" i="1" baseline="30000" dirty="0">
                <a:solidFill>
                  <a:srgbClr val="0F496F"/>
                </a:solidFill>
                <a:cs typeface="Calibri" panose="020F0502020204030204" pitchFamily="34" charset="0"/>
              </a:rPr>
              <a:t>th</a:t>
            </a:r>
            <a:r>
              <a:rPr lang="en-GB" sz="2200" i="1" dirty="0">
                <a:solidFill>
                  <a:srgbClr val="0F496F"/>
                </a:solidFill>
                <a:cs typeface="Calibri" panose="020F0502020204030204" pitchFamily="34" charset="0"/>
              </a:rPr>
              <a:t> March 2023</a:t>
            </a:r>
            <a:br>
              <a:rPr lang="en-GB" sz="4000" i="1" dirty="0">
                <a:solidFill>
                  <a:srgbClr val="0F496F"/>
                </a:solidFill>
                <a:cs typeface="Calibri" panose="020F0502020204030204" pitchFamily="34" charset="0"/>
              </a:rPr>
            </a:br>
            <a:endParaRPr lang="en-GB" sz="4000" i="1" dirty="0">
              <a:solidFill>
                <a:srgbClr val="0F496F"/>
              </a:solidFill>
              <a:latin typeface="Calibri" panose="020F0502020204030204" pitchFamily="34" charset="0"/>
              <a:cs typeface="Calibri" panose="020F0502020204030204" pitchFamily="34" charset="0"/>
            </a:endParaRPr>
          </a:p>
        </p:txBody>
      </p:sp>
      <p:sp>
        <p:nvSpPr>
          <p:cNvPr id="3" name="Subtitle 2"/>
          <p:cNvSpPr>
            <a:spLocks noGrp="1"/>
          </p:cNvSpPr>
          <p:nvPr>
            <p:ph type="subTitle" idx="1"/>
          </p:nvPr>
        </p:nvSpPr>
        <p:spPr>
          <a:xfrm>
            <a:off x="382009" y="4583549"/>
            <a:ext cx="6632882" cy="1947333"/>
          </a:xfrm>
        </p:spPr>
        <p:txBody>
          <a:bodyPr>
            <a:normAutofit/>
          </a:bodyPr>
          <a:lstStyle/>
          <a:p>
            <a:r>
              <a:rPr lang="en-GB" sz="2000" cap="none" dirty="0"/>
              <a:t>Danny Morris – Regional Manager</a:t>
            </a:r>
          </a:p>
          <a:p>
            <a:r>
              <a:rPr lang="en-GB" sz="2000" dirty="0"/>
              <a:t>Sean Cox - </a:t>
            </a:r>
            <a:r>
              <a:rPr lang="en-GB" sz="2000" cap="none" dirty="0"/>
              <a:t>Director of Prison Services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866153"/>
            <a:ext cx="3714281" cy="991847"/>
          </a:xfrm>
          <a:prstGeom prst="rect">
            <a:avLst/>
          </a:prstGeom>
        </p:spPr>
      </p:pic>
      <p:pic>
        <p:nvPicPr>
          <p:cNvPr id="5" name="Picture 6">
            <a:extLst>
              <a:ext uri="{FF2B5EF4-FFF2-40B4-BE49-F238E27FC236}">
                <a16:creationId xmlns:a16="http://schemas.microsoft.com/office/drawing/2014/main" id="{EE40D0C5-A53C-E24D-A5AB-D8BE9C6B35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29500" y="0"/>
            <a:ext cx="47625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1071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49644F-F374-004D-9A25-37B721452DA2}"/>
              </a:ext>
            </a:extLst>
          </p:cNvPr>
          <p:cNvSpPr>
            <a:spLocks noGrp="1"/>
          </p:cNvSpPr>
          <p:nvPr>
            <p:ph idx="1"/>
          </p:nvPr>
        </p:nvSpPr>
        <p:spPr>
          <a:xfrm>
            <a:off x="509400" y="1242464"/>
            <a:ext cx="6073147" cy="5283679"/>
          </a:xfrm>
        </p:spPr>
        <p:txBody>
          <a:bodyPr>
            <a:normAutofit/>
          </a:bodyPr>
          <a:lstStyle/>
          <a:p>
            <a:r>
              <a:rPr lang="en-GB" sz="2400" cap="none" dirty="0">
                <a:solidFill>
                  <a:srgbClr val="0F496F"/>
                </a:solidFill>
                <a:cs typeface="Calibri" panose="020F0502020204030204" pitchFamily="34" charset="0"/>
              </a:rPr>
              <a:t>Developed to provide support to people with little access to health care, or those who may find it difficult to navigate traditional HCV treatment pathways</a:t>
            </a:r>
            <a:r>
              <a:rPr lang="en-GB" sz="2400" dirty="0">
                <a:solidFill>
                  <a:srgbClr val="0F496F"/>
                </a:solidFill>
                <a:cs typeface="Calibri" panose="020F0502020204030204" pitchFamily="34" charset="0"/>
              </a:rPr>
              <a:t>. </a:t>
            </a:r>
            <a:br>
              <a:rPr lang="en-GB" sz="2400" dirty="0">
                <a:solidFill>
                  <a:srgbClr val="0F496F"/>
                </a:solidFill>
                <a:cs typeface="Calibri" panose="020F0502020204030204" pitchFamily="34" charset="0"/>
              </a:rPr>
            </a:br>
            <a:br>
              <a:rPr lang="en-GB" sz="2400" dirty="0">
                <a:solidFill>
                  <a:srgbClr val="0F496F"/>
                </a:solidFill>
                <a:cs typeface="Calibri" panose="020F0502020204030204" pitchFamily="34" charset="0"/>
              </a:rPr>
            </a:br>
            <a:r>
              <a:rPr lang="en-GB" sz="2400" cap="none" dirty="0">
                <a:solidFill>
                  <a:srgbClr val="0F496F"/>
                </a:solidFill>
                <a:cs typeface="Calibri" panose="020F0502020204030204" pitchFamily="34" charset="0"/>
              </a:rPr>
              <a:t>The core components are peer led:</a:t>
            </a:r>
          </a:p>
          <a:p>
            <a:pPr>
              <a:buClr>
                <a:srgbClr val="850C6F"/>
              </a:buClr>
              <a:buFont typeface="Wingdings" pitchFamily="2" charset="2"/>
              <a:buChar char="§"/>
            </a:pPr>
            <a:r>
              <a:rPr lang="en-GB" i="1" dirty="0">
                <a:solidFill>
                  <a:srgbClr val="0F496F"/>
                </a:solidFill>
                <a:cs typeface="Calibri" panose="020F0502020204030204" pitchFamily="34" charset="0"/>
              </a:rPr>
              <a:t>En</a:t>
            </a:r>
            <a:r>
              <a:rPr lang="en-GB" i="1" cap="none" dirty="0">
                <a:solidFill>
                  <a:srgbClr val="0F496F"/>
                </a:solidFill>
                <a:cs typeface="Calibri" panose="020F0502020204030204" pitchFamily="34" charset="0"/>
              </a:rPr>
              <a:t>gagement and awareness raising</a:t>
            </a:r>
          </a:p>
          <a:p>
            <a:pPr>
              <a:buClr>
                <a:srgbClr val="850C6F"/>
              </a:buClr>
              <a:buFont typeface="Wingdings" pitchFamily="2" charset="2"/>
              <a:buChar char="§"/>
            </a:pPr>
            <a:r>
              <a:rPr lang="en-GB" i="1" cap="none" dirty="0">
                <a:solidFill>
                  <a:srgbClr val="0F496F"/>
                </a:solidFill>
                <a:cs typeface="Calibri" panose="020F0502020204030204" pitchFamily="34" charset="0"/>
              </a:rPr>
              <a:t>Testing and support to treatment</a:t>
            </a:r>
          </a:p>
          <a:p>
            <a:pPr>
              <a:buClr>
                <a:srgbClr val="850C6F"/>
              </a:buClr>
              <a:buFont typeface="Wingdings" pitchFamily="2" charset="2"/>
              <a:buChar char="§"/>
            </a:pPr>
            <a:r>
              <a:rPr lang="en-GB" i="1" cap="none" dirty="0">
                <a:solidFill>
                  <a:srgbClr val="0F496F"/>
                </a:solidFill>
                <a:cs typeface="Calibri" panose="020F0502020204030204" pitchFamily="34" charset="0"/>
              </a:rPr>
              <a:t>Prevention, advocacy &amp; education</a:t>
            </a:r>
            <a:br>
              <a:rPr lang="en-GB" sz="1800" cap="none" dirty="0">
                <a:solidFill>
                  <a:srgbClr val="0F496F"/>
                </a:solidFill>
                <a:cs typeface="Calibri" panose="020F0502020204030204" pitchFamily="34" charset="0"/>
              </a:rPr>
            </a:br>
            <a:br>
              <a:rPr lang="en-GB" sz="2400" cap="none" dirty="0">
                <a:solidFill>
                  <a:srgbClr val="0F496F"/>
                </a:solidFill>
                <a:cs typeface="Calibri" panose="020F0502020204030204" pitchFamily="34" charset="0"/>
              </a:rPr>
            </a:br>
            <a:endParaRPr lang="en-US" dirty="0"/>
          </a:p>
        </p:txBody>
      </p:sp>
      <p:sp>
        <p:nvSpPr>
          <p:cNvPr id="4" name="TextBox 3">
            <a:extLst>
              <a:ext uri="{FF2B5EF4-FFF2-40B4-BE49-F238E27FC236}">
                <a16:creationId xmlns:a16="http://schemas.microsoft.com/office/drawing/2014/main" id="{7697A063-971F-1E44-BD47-005596C46F3A}"/>
              </a:ext>
            </a:extLst>
          </p:cNvPr>
          <p:cNvSpPr txBox="1"/>
          <p:nvPr/>
        </p:nvSpPr>
        <p:spPr>
          <a:xfrm>
            <a:off x="684212" y="534578"/>
            <a:ext cx="2879314" cy="646331"/>
          </a:xfrm>
          <a:prstGeom prst="rect">
            <a:avLst/>
          </a:prstGeom>
          <a:noFill/>
        </p:spPr>
        <p:txBody>
          <a:bodyPr wrap="none" rtlCol="0">
            <a:spAutoFit/>
          </a:bodyPr>
          <a:lstStyle/>
          <a:p>
            <a:r>
              <a:rPr lang="en-GB" altLang="en-US" sz="3600" dirty="0">
                <a:solidFill>
                  <a:srgbClr val="850C6F"/>
                </a:solidFill>
              </a:rPr>
              <a:t>FOLLOW ME</a:t>
            </a:r>
            <a:endParaRPr lang="en-US" sz="3600" dirty="0">
              <a:solidFill>
                <a:srgbClr val="850C6F"/>
              </a:solidFill>
            </a:endParaRPr>
          </a:p>
        </p:txBody>
      </p:sp>
      <p:pic>
        <p:nvPicPr>
          <p:cNvPr id="7" name="Picture 6">
            <a:extLst>
              <a:ext uri="{FF2B5EF4-FFF2-40B4-BE49-F238E27FC236}">
                <a16:creationId xmlns:a16="http://schemas.microsoft.com/office/drawing/2014/main" id="{C67B4CA8-10BA-564C-A587-2D0EB6D627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8500" y="0"/>
            <a:ext cx="5143500" cy="6858000"/>
          </a:xfrm>
          <a:prstGeom prst="rect">
            <a:avLst/>
          </a:prstGeom>
        </p:spPr>
      </p:pic>
      <p:pic>
        <p:nvPicPr>
          <p:cNvPr id="8" name="Content Placeholder 3" descr="The-Hepatitis-C-Trust-logo.jpg">
            <a:extLst>
              <a:ext uri="{FF2B5EF4-FFF2-40B4-BE49-F238E27FC236}">
                <a16:creationId xmlns:a16="http://schemas.microsoft.com/office/drawing/2014/main" id="{2677AB9B-190B-6B4B-AAC4-BDBF2511254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239" y="5615536"/>
            <a:ext cx="3149417" cy="1214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8433" name="Content Placeholder 3" descr="The-Hepatitis-C-Trust-logo.jpg">
            <a:extLst>
              <a:ext uri="{FF2B5EF4-FFF2-40B4-BE49-F238E27FC236}">
                <a16:creationId xmlns:a16="http://schemas.microsoft.com/office/drawing/2014/main" id="{45C824B7-2D84-7048-93AF-293E77399D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6922" y="104010"/>
            <a:ext cx="3149417" cy="1214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4" name="Title 1">
            <a:extLst>
              <a:ext uri="{FF2B5EF4-FFF2-40B4-BE49-F238E27FC236}">
                <a16:creationId xmlns:a16="http://schemas.microsoft.com/office/drawing/2014/main" id="{E37D53D1-3039-3249-BC91-3E892EF45462}"/>
              </a:ext>
            </a:extLst>
          </p:cNvPr>
          <p:cNvSpPr>
            <a:spLocks noGrp="1" noChangeArrowheads="1"/>
          </p:cNvSpPr>
          <p:nvPr>
            <p:ph type="title"/>
          </p:nvPr>
        </p:nvSpPr>
        <p:spPr>
          <a:xfrm>
            <a:off x="239183" y="110358"/>
            <a:ext cx="10924116" cy="1335616"/>
          </a:xfrm>
        </p:spPr>
        <p:txBody>
          <a:bodyPr>
            <a:noAutofit/>
          </a:bodyPr>
          <a:lstStyle/>
          <a:p>
            <a:r>
              <a:rPr lang="en-GB" altLang="en-US" dirty="0">
                <a:solidFill>
                  <a:srgbClr val="850C6F"/>
                </a:solidFill>
              </a:rPr>
              <a:t>Cardiff &amp; vale Activity</a:t>
            </a:r>
          </a:p>
        </p:txBody>
      </p:sp>
      <p:sp>
        <p:nvSpPr>
          <p:cNvPr id="3" name="Content Placeholder 2">
            <a:extLst>
              <a:ext uri="{FF2B5EF4-FFF2-40B4-BE49-F238E27FC236}">
                <a16:creationId xmlns:a16="http://schemas.microsoft.com/office/drawing/2014/main" id="{C0E2C6EB-DD61-954F-B270-E3A8EF2D1DC2}"/>
              </a:ext>
            </a:extLst>
          </p:cNvPr>
          <p:cNvSpPr>
            <a:spLocks noGrp="1"/>
          </p:cNvSpPr>
          <p:nvPr>
            <p:ph idx="1"/>
          </p:nvPr>
        </p:nvSpPr>
        <p:spPr>
          <a:xfrm>
            <a:off x="239183" y="1445974"/>
            <a:ext cx="11132562" cy="5405678"/>
          </a:xfrm>
        </p:spPr>
        <p:txBody>
          <a:bodyPr>
            <a:normAutofit fontScale="92500"/>
          </a:bodyPr>
          <a:lstStyle/>
          <a:p>
            <a:pPr marL="609585" lvl="1" indent="0">
              <a:buNone/>
              <a:defRPr/>
            </a:pPr>
            <a:endParaRPr lang="en-GB" sz="1467" dirty="0">
              <a:solidFill>
                <a:srgbClr val="993366"/>
              </a:solidFill>
            </a:endParaRPr>
          </a:p>
          <a:p>
            <a:pPr>
              <a:defRPr/>
            </a:pPr>
            <a:r>
              <a:rPr lang="en-US" sz="2600" b="1" dirty="0">
                <a:solidFill>
                  <a:srgbClr val="830C6E"/>
                </a:solidFill>
              </a:rPr>
              <a:t>1152 </a:t>
            </a:r>
            <a:r>
              <a:rPr lang="en-US" sz="2600" b="1" dirty="0">
                <a:solidFill>
                  <a:srgbClr val="0F496F"/>
                </a:solidFill>
              </a:rPr>
              <a:t>service users meaningfully engaged</a:t>
            </a:r>
            <a:r>
              <a:rPr lang="en-US" sz="2600" dirty="0">
                <a:solidFill>
                  <a:srgbClr val="0F496F"/>
                </a:solidFill>
              </a:rPr>
              <a:t> </a:t>
            </a:r>
          </a:p>
          <a:p>
            <a:pPr>
              <a:defRPr/>
            </a:pPr>
            <a:r>
              <a:rPr lang="en-US" sz="1800" dirty="0"/>
              <a:t>HEP C awareness training, reducing stigma, harm reduction and prevention interventions, the importance of testing. Service users engaged via outreach, testing events, awareness raising events, and drop ins at local services used by those most at risk. </a:t>
            </a:r>
          </a:p>
          <a:p>
            <a:pPr>
              <a:defRPr/>
            </a:pPr>
            <a:r>
              <a:rPr lang="en-US" sz="2600" b="1" dirty="0">
                <a:solidFill>
                  <a:srgbClr val="0F496F"/>
                </a:solidFill>
              </a:rPr>
              <a:t>Resulting in </a:t>
            </a:r>
            <a:r>
              <a:rPr lang="en-US" sz="2600" b="1" dirty="0">
                <a:solidFill>
                  <a:srgbClr val="830C6E"/>
                </a:solidFill>
              </a:rPr>
              <a:t>503 </a:t>
            </a:r>
            <a:r>
              <a:rPr lang="en-US" sz="2600" b="1" dirty="0">
                <a:solidFill>
                  <a:srgbClr val="0F496F"/>
                </a:solidFill>
              </a:rPr>
              <a:t>BBV tests</a:t>
            </a:r>
            <a:endParaRPr lang="en-US" sz="2600" dirty="0">
              <a:solidFill>
                <a:srgbClr val="0F496F"/>
              </a:solidFill>
            </a:endParaRPr>
          </a:p>
          <a:p>
            <a:pPr>
              <a:defRPr/>
            </a:pPr>
            <a:r>
              <a:rPr lang="en-US" sz="2600" b="1" dirty="0">
                <a:solidFill>
                  <a:srgbClr val="830C6E"/>
                </a:solidFill>
              </a:rPr>
              <a:t>107 </a:t>
            </a:r>
            <a:r>
              <a:rPr lang="en-US" sz="2600" b="1" dirty="0">
                <a:solidFill>
                  <a:srgbClr val="0F496F"/>
                </a:solidFill>
              </a:rPr>
              <a:t>referrals for people testing positive for HCV with peer support for </a:t>
            </a:r>
            <a:r>
              <a:rPr lang="en-US" sz="2600" b="1" dirty="0">
                <a:solidFill>
                  <a:srgbClr val="830C6E"/>
                </a:solidFill>
              </a:rPr>
              <a:t>70 treatment starts </a:t>
            </a:r>
            <a:r>
              <a:rPr lang="en-US" sz="2600" b="1" dirty="0">
                <a:solidFill>
                  <a:srgbClr val="0F496F"/>
                </a:solidFill>
              </a:rPr>
              <a:t>to date</a:t>
            </a:r>
            <a:endParaRPr lang="en-US" sz="2600" dirty="0">
              <a:solidFill>
                <a:srgbClr val="0F496F"/>
              </a:solidFill>
            </a:endParaRPr>
          </a:p>
          <a:p>
            <a:pPr>
              <a:defRPr/>
            </a:pPr>
            <a:r>
              <a:rPr lang="en-US" sz="1800" dirty="0"/>
              <a:t>Referrals from a variety of sources including harm reduction and treatment services, Welsh and English prisons, outreach events and C&amp;V NHS clinical team</a:t>
            </a:r>
            <a:r>
              <a:rPr lang="en-US" sz="1900" dirty="0"/>
              <a:t>.</a:t>
            </a:r>
            <a:r>
              <a:rPr lang="en-US" sz="2600" dirty="0"/>
              <a:t>. </a:t>
            </a:r>
            <a:endParaRPr lang="en-US" sz="2100" dirty="0"/>
          </a:p>
          <a:p>
            <a:pPr>
              <a:defRPr/>
            </a:pPr>
            <a:r>
              <a:rPr lang="en-US" sz="2600" b="1" dirty="0"/>
              <a:t>Lost to follow up </a:t>
            </a:r>
            <a:r>
              <a:rPr lang="en-US" sz="1800" dirty="0"/>
              <a:t>Many find it difficult to engage with traditional clinical pathways. Working closely with the local nursing team and National Consultant has led to adapting and developing bespoke pathways, allow for a more flexible approach to these patients, many with multiple needs and experiencing significant health inequalities</a:t>
            </a:r>
            <a:r>
              <a:rPr lang="en-US" dirty="0"/>
              <a:t> </a:t>
            </a:r>
            <a:r>
              <a:rPr lang="en-US" sz="2400" b="1" dirty="0">
                <a:solidFill>
                  <a:srgbClr val="830C6E"/>
                </a:solidFill>
              </a:rPr>
              <a:t>25 successfully initiated treatment</a:t>
            </a:r>
            <a:endParaRPr lang="en-US" sz="2100" dirty="0"/>
          </a:p>
          <a:p>
            <a:pPr lvl="1">
              <a:defRPr/>
            </a:pPr>
            <a:endParaRPr lang="en-US" sz="1467" dirty="0">
              <a:solidFill>
                <a:srgbClr val="993366"/>
              </a:solidFill>
            </a:endParaRPr>
          </a:p>
          <a:p>
            <a:pPr marL="1371566" lvl="1" indent="-761981">
              <a:buFont typeface="Courier New" panose="02070309020205020404" pitchFamily="49" charset="0"/>
              <a:buChar char="o"/>
              <a:defRPr/>
            </a:pPr>
            <a:endParaRPr lang="en-US" sz="1467" dirty="0">
              <a:solidFill>
                <a:srgbClr val="993366"/>
              </a:solidFill>
            </a:endParaRPr>
          </a:p>
          <a:p>
            <a:pPr marL="1371566" lvl="1" indent="-761981">
              <a:buFont typeface="Courier New" panose="02070309020205020404" pitchFamily="49" charset="0"/>
              <a:buChar char="o"/>
              <a:defRPr/>
            </a:pPr>
            <a:endParaRPr lang="en-GB" sz="1467" dirty="0">
              <a:solidFill>
                <a:srgbClr val="993366"/>
              </a:solidFill>
            </a:endParaRPr>
          </a:p>
          <a:p>
            <a:pPr lvl="1">
              <a:defRPr/>
            </a:pPr>
            <a:endParaRPr lang="en-GB" sz="1467" dirty="0">
              <a:solidFill>
                <a:srgbClr val="993366"/>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8433" name="Content Placeholder 3" descr="The-Hepatitis-C-Trust-logo.jpg">
            <a:extLst>
              <a:ext uri="{FF2B5EF4-FFF2-40B4-BE49-F238E27FC236}">
                <a16:creationId xmlns:a16="http://schemas.microsoft.com/office/drawing/2014/main" id="{45C824B7-2D84-7048-93AF-293E77399D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65776" y="5636685"/>
            <a:ext cx="3387041" cy="1214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4" name="Title 1">
            <a:extLst>
              <a:ext uri="{FF2B5EF4-FFF2-40B4-BE49-F238E27FC236}">
                <a16:creationId xmlns:a16="http://schemas.microsoft.com/office/drawing/2014/main" id="{E37D53D1-3039-3249-BC91-3E892EF45462}"/>
              </a:ext>
            </a:extLst>
          </p:cNvPr>
          <p:cNvSpPr>
            <a:spLocks noGrp="1" noChangeArrowheads="1"/>
          </p:cNvSpPr>
          <p:nvPr>
            <p:ph type="title"/>
          </p:nvPr>
        </p:nvSpPr>
        <p:spPr>
          <a:xfrm>
            <a:off x="403252" y="663265"/>
            <a:ext cx="10924116" cy="1335616"/>
          </a:xfrm>
        </p:spPr>
        <p:txBody>
          <a:bodyPr>
            <a:noAutofit/>
          </a:bodyPr>
          <a:lstStyle/>
          <a:p>
            <a:r>
              <a:rPr lang="en-GB" altLang="en-US" dirty="0">
                <a:solidFill>
                  <a:srgbClr val="850C6F"/>
                </a:solidFill>
              </a:rPr>
              <a:t>Cardiff &amp; vale training &amp; development</a:t>
            </a:r>
            <a:br>
              <a:rPr lang="en-GB" altLang="en-US" dirty="0">
                <a:solidFill>
                  <a:srgbClr val="850C6F"/>
                </a:solidFill>
              </a:rPr>
            </a:br>
            <a:br>
              <a:rPr lang="en-GB" altLang="en-US" dirty="0">
                <a:solidFill>
                  <a:srgbClr val="850C6F"/>
                </a:solidFill>
              </a:rPr>
            </a:br>
            <a:endParaRPr lang="en-GB" altLang="en-US" dirty="0">
              <a:solidFill>
                <a:srgbClr val="850C6F"/>
              </a:solidFill>
            </a:endParaRPr>
          </a:p>
        </p:txBody>
      </p:sp>
      <p:sp>
        <p:nvSpPr>
          <p:cNvPr id="3" name="Content Placeholder 2">
            <a:extLst>
              <a:ext uri="{FF2B5EF4-FFF2-40B4-BE49-F238E27FC236}">
                <a16:creationId xmlns:a16="http://schemas.microsoft.com/office/drawing/2014/main" id="{C0E2C6EB-DD61-954F-B270-E3A8EF2D1DC2}"/>
              </a:ext>
            </a:extLst>
          </p:cNvPr>
          <p:cNvSpPr>
            <a:spLocks noGrp="1"/>
          </p:cNvSpPr>
          <p:nvPr>
            <p:ph idx="1"/>
          </p:nvPr>
        </p:nvSpPr>
        <p:spPr>
          <a:xfrm>
            <a:off x="403252" y="1513781"/>
            <a:ext cx="11283226" cy="4730387"/>
          </a:xfrm>
        </p:spPr>
        <p:txBody>
          <a:bodyPr>
            <a:normAutofit lnSpcReduction="10000"/>
          </a:bodyPr>
          <a:lstStyle/>
          <a:p>
            <a:pPr marL="609585" lvl="1" indent="0">
              <a:buNone/>
              <a:defRPr/>
            </a:pPr>
            <a:endParaRPr lang="en-GB" sz="1467" dirty="0">
              <a:solidFill>
                <a:srgbClr val="993366"/>
              </a:solidFill>
            </a:endParaRPr>
          </a:p>
          <a:p>
            <a:r>
              <a:rPr lang="en-GB" altLang="en-US" sz="2400" b="1" dirty="0">
                <a:solidFill>
                  <a:srgbClr val="830C6E"/>
                </a:solidFill>
                <a:cs typeface="Tahoma" panose="020B0604030504040204" pitchFamily="34" charset="0"/>
              </a:rPr>
              <a:t>200 </a:t>
            </a:r>
            <a:r>
              <a:rPr lang="en-GB" altLang="en-US" sz="2400" b="1" dirty="0">
                <a:solidFill>
                  <a:srgbClr val="0F496F"/>
                </a:solidFill>
                <a:cs typeface="Tahoma" panose="020B0604030504040204" pitchFamily="34" charset="0"/>
              </a:rPr>
              <a:t>allied</a:t>
            </a:r>
            <a:r>
              <a:rPr lang="en-GB" altLang="en-US" sz="2400" b="1" dirty="0">
                <a:solidFill>
                  <a:srgbClr val="830C6E"/>
                </a:solidFill>
                <a:cs typeface="Tahoma" panose="020B0604030504040204" pitchFamily="34" charset="0"/>
              </a:rPr>
              <a:t> </a:t>
            </a:r>
            <a:r>
              <a:rPr lang="en-GB" altLang="en-US" sz="2400" b="1" dirty="0">
                <a:solidFill>
                  <a:srgbClr val="0F496F"/>
                </a:solidFill>
                <a:cs typeface="Tahoma" panose="020B0604030504040204" pitchFamily="34" charset="0"/>
              </a:rPr>
              <a:t>staff trained in Hep C &amp; BBV Awareness</a:t>
            </a:r>
          </a:p>
          <a:p>
            <a:r>
              <a:rPr lang="en-GB" altLang="en-US" sz="1800" dirty="0">
                <a:solidFill>
                  <a:srgbClr val="0F496F"/>
                </a:solidFill>
                <a:cs typeface="Tahoma" panose="020B0604030504040204" pitchFamily="34" charset="0"/>
              </a:rPr>
              <a:t>De</a:t>
            </a:r>
            <a:r>
              <a:rPr lang="en-GB" altLang="en-US" sz="1800" dirty="0">
                <a:cs typeface="Tahoma" panose="020B0604030504040204" pitchFamily="34" charset="0"/>
              </a:rPr>
              <a:t>livered via HAT (Hepatitis Awareness Training) or a full day BBV Training to partner agencies across the statutory and third sectors (including Cardiff Addictions Unit (CAU); Vale Alcohol &amp; Drug Team (VADT), Cardiff and Vale Drug and Alcohol Service (CAVDAS);  Kaleidoscope; HMP Cardiff; HMP &amp; YOI Parc; </a:t>
            </a:r>
            <a:r>
              <a:rPr lang="en-GB" altLang="en-US" sz="1800" dirty="0" err="1">
                <a:cs typeface="Tahoma" panose="020B0604030504040204" pitchFamily="34" charset="0"/>
              </a:rPr>
              <a:t>Dyfodol</a:t>
            </a:r>
            <a:r>
              <a:rPr lang="en-GB" altLang="en-US" sz="1800" dirty="0">
                <a:cs typeface="Tahoma" panose="020B0604030504040204" pitchFamily="34" charset="0"/>
              </a:rPr>
              <a:t> De Cymru; Cardiff Council Homeless MDT; Salvation Army; </a:t>
            </a:r>
            <a:r>
              <a:rPr lang="en-GB" altLang="en-US" sz="1800" dirty="0" err="1">
                <a:cs typeface="Tahoma" panose="020B0604030504040204" pitchFamily="34" charset="0"/>
              </a:rPr>
              <a:t>Pobl</a:t>
            </a:r>
            <a:r>
              <a:rPr lang="en-GB" altLang="en-US" sz="1800" dirty="0">
                <a:cs typeface="Tahoma" panose="020B0604030504040204" pitchFamily="34" charset="0"/>
              </a:rPr>
              <a:t>; Recovery Cymru; South Wales Police and National Probation Service, Cardiff).. </a:t>
            </a:r>
          </a:p>
          <a:p>
            <a:r>
              <a:rPr lang="en-GB" altLang="en-US" sz="2400" b="1" dirty="0">
                <a:solidFill>
                  <a:srgbClr val="0F496F"/>
                </a:solidFill>
                <a:cs typeface="Tahoma" panose="020B0604030504040204" pitchFamily="34" charset="0"/>
              </a:rPr>
              <a:t>Over</a:t>
            </a:r>
            <a:r>
              <a:rPr lang="en-GB" altLang="en-US" sz="2400" b="1" dirty="0">
                <a:solidFill>
                  <a:srgbClr val="830C6E"/>
                </a:solidFill>
                <a:cs typeface="Tahoma" panose="020B0604030504040204" pitchFamily="34" charset="0"/>
              </a:rPr>
              <a:t> 300 </a:t>
            </a:r>
            <a:r>
              <a:rPr lang="en-GB" altLang="en-US" sz="2400" b="1" dirty="0">
                <a:solidFill>
                  <a:srgbClr val="0F496F"/>
                </a:solidFill>
                <a:cs typeface="Tahoma" panose="020B0604030504040204" pitchFamily="34" charset="0"/>
              </a:rPr>
              <a:t>staff engagements for ongoing support </a:t>
            </a:r>
          </a:p>
          <a:p>
            <a:r>
              <a:rPr lang="en-GB" altLang="en-US" sz="1800" dirty="0">
                <a:cs typeface="Tahoma" panose="020B0604030504040204" pitchFamily="34" charset="0"/>
              </a:rPr>
              <a:t>Reinforcing confidence around Hep C awareness, supporting service users and positive patients through treatment, challenging stigma and the importance of the individual worker input in the journey to elimination – more staff taking care of their caseloads</a:t>
            </a:r>
          </a:p>
          <a:p>
            <a:r>
              <a:rPr lang="en-GB" altLang="en-US" sz="2400" b="1" dirty="0">
                <a:solidFill>
                  <a:srgbClr val="830C6E"/>
                </a:solidFill>
                <a:cs typeface="Tahoma" panose="020B0604030504040204" pitchFamily="34" charset="0"/>
              </a:rPr>
              <a:t>7 </a:t>
            </a:r>
            <a:r>
              <a:rPr lang="en-GB" altLang="en-US" sz="2400" b="1" dirty="0">
                <a:solidFill>
                  <a:srgbClr val="0F496F"/>
                </a:solidFill>
                <a:cs typeface="Tahoma" panose="020B0604030504040204" pitchFamily="34" charset="0"/>
              </a:rPr>
              <a:t>active peers: </a:t>
            </a:r>
            <a:r>
              <a:rPr lang="en-GB" altLang="en-US" sz="1900" dirty="0">
                <a:cs typeface="Tahoma" panose="020B0604030504040204" pitchFamily="34" charset="0"/>
              </a:rPr>
              <a:t>Peers have varied responsibilities depending on competency and confidence. Peers support with testing, using lived experience to engage at risk individuals and provide ‘Follow Me’ support to service users. </a:t>
            </a:r>
            <a:endParaRPr lang="en-US" sz="1467" dirty="0">
              <a:solidFill>
                <a:srgbClr val="993366"/>
              </a:solidFill>
            </a:endParaRPr>
          </a:p>
          <a:p>
            <a:pPr marL="1371566" lvl="1" indent="-761981">
              <a:buFont typeface="Courier New" panose="02070309020205020404" pitchFamily="49" charset="0"/>
              <a:buChar char="o"/>
              <a:defRPr/>
            </a:pPr>
            <a:endParaRPr lang="en-US" sz="1467" dirty="0">
              <a:solidFill>
                <a:srgbClr val="993366"/>
              </a:solidFill>
            </a:endParaRPr>
          </a:p>
          <a:p>
            <a:pPr marL="1371566" lvl="1" indent="-761981">
              <a:buFont typeface="Courier New" panose="02070309020205020404" pitchFamily="49" charset="0"/>
              <a:buChar char="o"/>
              <a:defRPr/>
            </a:pPr>
            <a:endParaRPr lang="en-GB" sz="1467" dirty="0">
              <a:solidFill>
                <a:srgbClr val="993366"/>
              </a:solidFill>
            </a:endParaRPr>
          </a:p>
          <a:p>
            <a:pPr lvl="1">
              <a:defRPr/>
            </a:pPr>
            <a:endParaRPr lang="en-GB" sz="1467" dirty="0">
              <a:solidFill>
                <a:srgbClr val="993366"/>
              </a:solidFill>
            </a:endParaRPr>
          </a:p>
        </p:txBody>
      </p:sp>
    </p:spTree>
    <p:extLst>
      <p:ext uri="{BB962C8B-B14F-4D97-AF65-F5344CB8AC3E}">
        <p14:creationId xmlns:p14="http://schemas.microsoft.com/office/powerpoint/2010/main" val="2438090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8433" name="Content Placeholder 3" descr="The-Hepatitis-C-Trust-logo.jpg">
            <a:extLst>
              <a:ext uri="{FF2B5EF4-FFF2-40B4-BE49-F238E27FC236}">
                <a16:creationId xmlns:a16="http://schemas.microsoft.com/office/drawing/2014/main" id="{45C824B7-2D84-7048-93AF-293E77399D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47043" y="5636685"/>
            <a:ext cx="3305774" cy="1214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4" name="Title 1">
            <a:extLst>
              <a:ext uri="{FF2B5EF4-FFF2-40B4-BE49-F238E27FC236}">
                <a16:creationId xmlns:a16="http://schemas.microsoft.com/office/drawing/2014/main" id="{E37D53D1-3039-3249-BC91-3E892EF45462}"/>
              </a:ext>
            </a:extLst>
          </p:cNvPr>
          <p:cNvSpPr>
            <a:spLocks noGrp="1" noChangeArrowheads="1"/>
          </p:cNvSpPr>
          <p:nvPr>
            <p:ph type="title"/>
          </p:nvPr>
        </p:nvSpPr>
        <p:spPr>
          <a:xfrm>
            <a:off x="403252" y="663265"/>
            <a:ext cx="10924116" cy="1335616"/>
          </a:xfrm>
        </p:spPr>
        <p:txBody>
          <a:bodyPr>
            <a:noAutofit/>
          </a:bodyPr>
          <a:lstStyle/>
          <a:p>
            <a:r>
              <a:rPr lang="en-GB" altLang="en-US" dirty="0">
                <a:solidFill>
                  <a:srgbClr val="850C6F"/>
                </a:solidFill>
              </a:rPr>
              <a:t>Cardiff &amp; vale  developments</a:t>
            </a:r>
            <a:br>
              <a:rPr lang="en-GB" altLang="en-US" dirty="0">
                <a:solidFill>
                  <a:srgbClr val="830C6E"/>
                </a:solidFill>
              </a:rPr>
            </a:br>
            <a:br>
              <a:rPr lang="en-GB" altLang="en-US" dirty="0">
                <a:solidFill>
                  <a:srgbClr val="830C6E"/>
                </a:solidFill>
              </a:rPr>
            </a:br>
            <a:endParaRPr lang="en-GB" altLang="en-US" dirty="0">
              <a:solidFill>
                <a:srgbClr val="830C6E"/>
              </a:solidFill>
            </a:endParaRPr>
          </a:p>
        </p:txBody>
      </p:sp>
      <p:sp>
        <p:nvSpPr>
          <p:cNvPr id="3" name="Content Placeholder 2">
            <a:extLst>
              <a:ext uri="{FF2B5EF4-FFF2-40B4-BE49-F238E27FC236}">
                <a16:creationId xmlns:a16="http://schemas.microsoft.com/office/drawing/2014/main" id="{C0E2C6EB-DD61-954F-B270-E3A8EF2D1DC2}"/>
              </a:ext>
            </a:extLst>
          </p:cNvPr>
          <p:cNvSpPr>
            <a:spLocks noGrp="1"/>
          </p:cNvSpPr>
          <p:nvPr>
            <p:ph idx="1"/>
          </p:nvPr>
        </p:nvSpPr>
        <p:spPr>
          <a:xfrm>
            <a:off x="239183" y="1513781"/>
            <a:ext cx="11549565" cy="5337871"/>
          </a:xfrm>
        </p:spPr>
        <p:txBody>
          <a:bodyPr>
            <a:normAutofit/>
          </a:bodyPr>
          <a:lstStyle/>
          <a:p>
            <a:pPr marL="609585" lvl="1" indent="0">
              <a:buNone/>
              <a:defRPr/>
            </a:pPr>
            <a:endParaRPr lang="en-GB" sz="1467" dirty="0">
              <a:solidFill>
                <a:srgbClr val="993366"/>
              </a:solidFill>
            </a:endParaRPr>
          </a:p>
          <a:p>
            <a:r>
              <a:rPr lang="en-GB" altLang="en-US" sz="2400" b="1" dirty="0">
                <a:solidFill>
                  <a:srgbClr val="0F496F"/>
                </a:solidFill>
                <a:cs typeface="Tahoma" panose="020B0604030504040204" pitchFamily="34" charset="0"/>
              </a:rPr>
              <a:t>CAVDAS pathway </a:t>
            </a:r>
            <a:r>
              <a:rPr lang="en-GB" altLang="en-US" sz="1800" dirty="0">
                <a:solidFill>
                  <a:srgbClr val="0F496F"/>
                </a:solidFill>
                <a:cs typeface="Tahoma" panose="020B0604030504040204" pitchFamily="34" charset="0"/>
              </a:rPr>
              <a:t>Facilitated by Gilead with Del </a:t>
            </a:r>
            <a:r>
              <a:rPr lang="en-GB" altLang="en-US" sz="1800" dirty="0" err="1">
                <a:solidFill>
                  <a:srgbClr val="0F496F"/>
                </a:solidFill>
                <a:cs typeface="Tahoma" panose="020B0604030504040204" pitchFamily="34" charset="0"/>
              </a:rPr>
              <a:t>Tompkinson</a:t>
            </a:r>
            <a:r>
              <a:rPr lang="en-GB" altLang="en-US" sz="1800" dirty="0">
                <a:solidFill>
                  <a:srgbClr val="0F496F"/>
                </a:solidFill>
                <a:cs typeface="Tahoma" panose="020B0604030504040204" pitchFamily="34" charset="0"/>
              </a:rPr>
              <a:t>, Gareth Morgan, CAVDAS and Hep C Trust</a:t>
            </a:r>
            <a:endParaRPr lang="en-GB" altLang="en-US" sz="2400" dirty="0">
              <a:solidFill>
                <a:srgbClr val="0F496F"/>
              </a:solidFill>
              <a:cs typeface="Tahoma" panose="020B0604030504040204" pitchFamily="34" charset="0"/>
            </a:endParaRPr>
          </a:p>
          <a:p>
            <a:r>
              <a:rPr lang="en-GB" altLang="en-US" sz="2400" b="1" dirty="0">
                <a:solidFill>
                  <a:srgbClr val="0F496F"/>
                </a:solidFill>
                <a:cs typeface="Tahoma" panose="020B0604030504040204" pitchFamily="34" charset="0"/>
              </a:rPr>
              <a:t>‘BBV Hub’ @ CAU </a:t>
            </a:r>
            <a:r>
              <a:rPr lang="en-GB" altLang="en-US" sz="1800" dirty="0">
                <a:solidFill>
                  <a:srgbClr val="0F496F"/>
                </a:solidFill>
                <a:cs typeface="Tahoma" panose="020B0604030504040204" pitchFamily="34" charset="0"/>
              </a:rPr>
              <a:t>Newly created office space for nursing team where staff can drop in for HCV support and guidance</a:t>
            </a:r>
          </a:p>
          <a:p>
            <a:r>
              <a:rPr lang="en-GB" altLang="en-US" sz="2400" b="1" dirty="0" err="1">
                <a:solidFill>
                  <a:srgbClr val="0F496F"/>
                </a:solidFill>
                <a:cs typeface="Tahoma" panose="020B0604030504040204" pitchFamily="34" charset="0"/>
              </a:rPr>
              <a:t>Dyfodol</a:t>
            </a:r>
            <a:r>
              <a:rPr lang="en-GB" altLang="en-US" sz="2400" b="1" dirty="0">
                <a:solidFill>
                  <a:srgbClr val="0F496F"/>
                </a:solidFill>
                <a:cs typeface="Tahoma" panose="020B0604030504040204" pitchFamily="34" charset="0"/>
              </a:rPr>
              <a:t> tracking system </a:t>
            </a:r>
            <a:r>
              <a:rPr lang="en-GB" altLang="en-US" sz="1800" dirty="0">
                <a:solidFill>
                  <a:srgbClr val="0F496F"/>
                </a:solidFill>
                <a:cs typeface="Tahoma" panose="020B0604030504040204" pitchFamily="34" charset="0"/>
              </a:rPr>
              <a:t>Supporting micro-elimination by tracking when clients due for test</a:t>
            </a:r>
          </a:p>
          <a:p>
            <a:r>
              <a:rPr lang="en-GB" altLang="en-US" sz="2400" b="1" dirty="0" err="1">
                <a:solidFill>
                  <a:srgbClr val="0F496F"/>
                </a:solidFill>
                <a:cs typeface="Tahoma" panose="020B0604030504040204" pitchFamily="34" charset="0"/>
              </a:rPr>
              <a:t>Huggard</a:t>
            </a:r>
            <a:r>
              <a:rPr lang="en-GB" altLang="en-US" sz="2400" b="1" dirty="0">
                <a:solidFill>
                  <a:srgbClr val="0F496F"/>
                </a:solidFill>
                <a:cs typeface="Tahoma" panose="020B0604030504040204" pitchFamily="34" charset="0"/>
              </a:rPr>
              <a:t> homeless services </a:t>
            </a:r>
            <a:r>
              <a:rPr lang="en-GB" altLang="en-US" sz="1800" dirty="0" err="1">
                <a:solidFill>
                  <a:srgbClr val="0F496F"/>
                </a:solidFill>
                <a:cs typeface="Tahoma" panose="020B0604030504040204" pitchFamily="34" charset="0"/>
              </a:rPr>
              <a:t>Opt</a:t>
            </a:r>
            <a:r>
              <a:rPr lang="en-GB" altLang="en-US" sz="1800" dirty="0">
                <a:solidFill>
                  <a:srgbClr val="0F496F"/>
                </a:solidFill>
                <a:cs typeface="Tahoma" panose="020B0604030504040204" pitchFamily="34" charset="0"/>
              </a:rPr>
              <a:t> out referral mechanism post testing to reduce ‘lost to follow up’</a:t>
            </a:r>
            <a:endParaRPr lang="en-GB" altLang="en-US" sz="2400" dirty="0">
              <a:solidFill>
                <a:srgbClr val="0F496F"/>
              </a:solidFill>
              <a:cs typeface="Tahoma" panose="020B0604030504040204" pitchFamily="34" charset="0"/>
            </a:endParaRPr>
          </a:p>
          <a:p>
            <a:r>
              <a:rPr lang="en-GB" altLang="en-US" sz="2400" b="1" dirty="0">
                <a:solidFill>
                  <a:srgbClr val="0F496F"/>
                </a:solidFill>
                <a:cs typeface="Tahoma" panose="020B0604030504040204" pitchFamily="34" charset="0"/>
              </a:rPr>
              <a:t>Onward referral </a:t>
            </a:r>
            <a:r>
              <a:rPr lang="en-GB" altLang="en-US" sz="1800" dirty="0">
                <a:solidFill>
                  <a:srgbClr val="0F496F"/>
                </a:solidFill>
                <a:cs typeface="Tahoma" panose="020B0604030504040204" pitchFamily="34" charset="0"/>
              </a:rPr>
              <a:t>All Follow Me service users offered linkage to drug services and GP as standard practice</a:t>
            </a:r>
          </a:p>
          <a:p>
            <a:pPr marL="0" indent="0">
              <a:buNone/>
            </a:pPr>
            <a:r>
              <a:rPr lang="en-GB" altLang="en-US" sz="1800" b="1" dirty="0">
                <a:solidFill>
                  <a:srgbClr val="0F496F"/>
                </a:solidFill>
                <a:cs typeface="Tahoma" panose="020B0604030504040204" pitchFamily="34" charset="0"/>
              </a:rPr>
              <a:t>    </a:t>
            </a:r>
            <a:r>
              <a:rPr lang="en-GB" altLang="en-US" sz="2400" b="1" dirty="0">
                <a:solidFill>
                  <a:srgbClr val="0F496F"/>
                </a:solidFill>
                <a:cs typeface="Tahoma" panose="020B0604030504040204" pitchFamily="34" charset="0"/>
              </a:rPr>
              <a:t>Regular testing at homeless hostels </a:t>
            </a:r>
            <a:r>
              <a:rPr lang="en-GB" altLang="en-US" sz="1800" dirty="0">
                <a:solidFill>
                  <a:srgbClr val="0F496F"/>
                </a:solidFill>
                <a:cs typeface="Tahoma" panose="020B0604030504040204" pitchFamily="34" charset="0"/>
              </a:rPr>
              <a:t>200% increase in uptake at Adams Court Ty Ephraim</a:t>
            </a:r>
          </a:p>
          <a:p>
            <a:r>
              <a:rPr lang="en-GB" altLang="en-US" sz="2400" b="1" dirty="0">
                <a:solidFill>
                  <a:srgbClr val="0F496F"/>
                </a:solidFill>
                <a:cs typeface="Tahoma" panose="020B0604030504040204" pitchFamily="34" charset="0"/>
              </a:rPr>
              <a:t>Assisted other LDIG funded programmes </a:t>
            </a:r>
            <a:r>
              <a:rPr lang="en-GB" altLang="en-US" sz="1800" dirty="0">
                <a:solidFill>
                  <a:srgbClr val="0F496F"/>
                </a:solidFill>
                <a:cs typeface="Tahoma" panose="020B0604030504040204" pitchFamily="34" charset="0"/>
              </a:rPr>
              <a:t>POCT at Adams Court and pharmacy testing</a:t>
            </a:r>
            <a:endParaRPr lang="en-GB" altLang="en-US" sz="2400" dirty="0">
              <a:solidFill>
                <a:srgbClr val="830C6E"/>
              </a:solidFill>
              <a:cs typeface="Tahoma" panose="020B0604030504040204" pitchFamily="34" charset="0"/>
            </a:endParaRPr>
          </a:p>
          <a:p>
            <a:endParaRPr lang="en-GB" altLang="en-US" sz="2400" b="1" dirty="0">
              <a:solidFill>
                <a:srgbClr val="0F496F"/>
              </a:solidFill>
              <a:cs typeface="Tahoma" panose="020B0604030504040204" pitchFamily="34" charset="0"/>
            </a:endParaRPr>
          </a:p>
          <a:p>
            <a:pPr marL="1371566" lvl="1" indent="-761981">
              <a:buFont typeface="Courier New" panose="02070309020205020404" pitchFamily="49" charset="0"/>
              <a:buChar char="o"/>
              <a:defRPr/>
            </a:pPr>
            <a:endParaRPr lang="en-US" sz="1467" dirty="0">
              <a:solidFill>
                <a:srgbClr val="993366"/>
              </a:solidFill>
            </a:endParaRPr>
          </a:p>
          <a:p>
            <a:pPr marL="1371566" lvl="1" indent="-761981">
              <a:buFont typeface="Courier New" panose="02070309020205020404" pitchFamily="49" charset="0"/>
              <a:buChar char="o"/>
              <a:defRPr/>
            </a:pPr>
            <a:endParaRPr lang="en-GB" sz="1467" dirty="0">
              <a:solidFill>
                <a:srgbClr val="993366"/>
              </a:solidFill>
            </a:endParaRPr>
          </a:p>
          <a:p>
            <a:pPr lvl="1">
              <a:defRPr/>
            </a:pPr>
            <a:endParaRPr lang="en-GB" sz="1467" dirty="0">
              <a:solidFill>
                <a:srgbClr val="993366"/>
              </a:solidFill>
            </a:endParaRPr>
          </a:p>
        </p:txBody>
      </p:sp>
    </p:spTree>
    <p:extLst>
      <p:ext uri="{BB962C8B-B14F-4D97-AF65-F5344CB8AC3E}">
        <p14:creationId xmlns:p14="http://schemas.microsoft.com/office/powerpoint/2010/main" val="4253905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E37D53D1-3039-3249-BC91-3E892EF45462}"/>
              </a:ext>
            </a:extLst>
          </p:cNvPr>
          <p:cNvSpPr>
            <a:spLocks noGrp="1" noChangeArrowheads="1"/>
          </p:cNvSpPr>
          <p:nvPr>
            <p:ph type="title"/>
          </p:nvPr>
        </p:nvSpPr>
        <p:spPr>
          <a:xfrm>
            <a:off x="403252" y="663265"/>
            <a:ext cx="10924116" cy="1335616"/>
          </a:xfrm>
        </p:spPr>
        <p:txBody>
          <a:bodyPr>
            <a:noAutofit/>
          </a:bodyPr>
          <a:lstStyle/>
          <a:p>
            <a:r>
              <a:rPr lang="en-GB" altLang="en-US" dirty="0">
                <a:solidFill>
                  <a:srgbClr val="850C6F"/>
                </a:solidFill>
              </a:rPr>
              <a:t>peer support in welsh prisons</a:t>
            </a:r>
            <a:br>
              <a:rPr lang="en-GB" altLang="en-US" dirty="0">
                <a:solidFill>
                  <a:srgbClr val="850C6F"/>
                </a:solidFill>
              </a:rPr>
            </a:br>
            <a:br>
              <a:rPr lang="en-GB" altLang="en-US" dirty="0">
                <a:solidFill>
                  <a:srgbClr val="850C6F"/>
                </a:solidFill>
              </a:rPr>
            </a:br>
            <a:endParaRPr lang="en-GB" altLang="en-US" dirty="0">
              <a:solidFill>
                <a:srgbClr val="850C6F"/>
              </a:solidFill>
            </a:endParaRPr>
          </a:p>
        </p:txBody>
      </p:sp>
      <p:sp>
        <p:nvSpPr>
          <p:cNvPr id="3" name="Content Placeholder 2">
            <a:extLst>
              <a:ext uri="{FF2B5EF4-FFF2-40B4-BE49-F238E27FC236}">
                <a16:creationId xmlns:a16="http://schemas.microsoft.com/office/drawing/2014/main" id="{C0E2C6EB-DD61-954F-B270-E3A8EF2D1DC2}"/>
              </a:ext>
            </a:extLst>
          </p:cNvPr>
          <p:cNvSpPr>
            <a:spLocks noGrp="1"/>
          </p:cNvSpPr>
          <p:nvPr>
            <p:ph idx="1"/>
          </p:nvPr>
        </p:nvSpPr>
        <p:spPr>
          <a:xfrm>
            <a:off x="403252" y="1193051"/>
            <a:ext cx="11069880" cy="5850988"/>
          </a:xfrm>
        </p:spPr>
        <p:txBody>
          <a:bodyPr tIns="72000">
            <a:normAutofit fontScale="32500" lnSpcReduction="20000"/>
          </a:bodyPr>
          <a:lstStyle/>
          <a:p>
            <a:pPr marL="609585" lvl="1" indent="0">
              <a:buNone/>
              <a:defRPr/>
            </a:pPr>
            <a:endParaRPr lang="en-GB" sz="1467" dirty="0">
              <a:solidFill>
                <a:srgbClr val="993366"/>
              </a:solidFill>
            </a:endParaRPr>
          </a:p>
          <a:p>
            <a:pPr marL="0" indent="0">
              <a:lnSpc>
                <a:spcPct val="120000"/>
              </a:lnSpc>
              <a:spcBef>
                <a:spcPts val="600"/>
              </a:spcBef>
              <a:buNone/>
            </a:pPr>
            <a:r>
              <a:rPr lang="en-GB" sz="7400" dirty="0"/>
              <a:t>Provided peer support, education and led on planning of a successful </a:t>
            </a:r>
            <a:r>
              <a:rPr lang="en-GB" sz="7400" b="1" dirty="0">
                <a:solidFill>
                  <a:srgbClr val="0F496F"/>
                </a:solidFill>
              </a:rPr>
              <a:t>Parc HITT </a:t>
            </a:r>
            <a:r>
              <a:rPr lang="en-GB" sz="7400" dirty="0">
                <a:solidFill>
                  <a:srgbClr val="0F496F"/>
                </a:solidFill>
              </a:rPr>
              <a:t>with community support from HCT Peer worker, NHSW, PHW and G4S: </a:t>
            </a:r>
          </a:p>
          <a:p>
            <a:pPr marL="457200" lvl="1" indent="0">
              <a:lnSpc>
                <a:spcPct val="120000"/>
              </a:lnSpc>
              <a:spcBef>
                <a:spcPts val="600"/>
              </a:spcBef>
              <a:buNone/>
            </a:pPr>
            <a:r>
              <a:rPr lang="en-GB" sz="7400" b="1" dirty="0">
                <a:solidFill>
                  <a:srgbClr val="850C6F"/>
                </a:solidFill>
                <a:cs typeface="Tahoma" panose="020B0604030504040204" pitchFamily="34" charset="0"/>
              </a:rPr>
              <a:t>1588</a:t>
            </a:r>
            <a:r>
              <a:rPr lang="en-GB" sz="7400" b="1" dirty="0">
                <a:solidFill>
                  <a:srgbClr val="0F496F"/>
                </a:solidFill>
                <a:cs typeface="Tahoma" panose="020B0604030504040204" pitchFamily="34" charset="0"/>
              </a:rPr>
              <a:t> </a:t>
            </a:r>
            <a:r>
              <a:rPr lang="en-GB" sz="7400" dirty="0">
                <a:solidFill>
                  <a:srgbClr val="0F496F"/>
                </a:solidFill>
                <a:cs typeface="Tahoma" panose="020B0604030504040204" pitchFamily="34" charset="0"/>
              </a:rPr>
              <a:t>tested - more than </a:t>
            </a:r>
            <a:r>
              <a:rPr lang="en-GB" sz="7400" b="1" dirty="0">
                <a:solidFill>
                  <a:srgbClr val="850C6F"/>
                </a:solidFill>
                <a:cs typeface="Tahoma" panose="020B0604030504040204" pitchFamily="34" charset="0"/>
              </a:rPr>
              <a:t>95%</a:t>
            </a:r>
            <a:r>
              <a:rPr lang="en-GB" sz="7400" b="1" dirty="0">
                <a:solidFill>
                  <a:srgbClr val="0F496F"/>
                </a:solidFill>
                <a:cs typeface="Tahoma" panose="020B0604030504040204" pitchFamily="34" charset="0"/>
              </a:rPr>
              <a:t> </a:t>
            </a:r>
            <a:r>
              <a:rPr lang="en-GB" sz="7400" dirty="0">
                <a:solidFill>
                  <a:srgbClr val="0F496F"/>
                </a:solidFill>
                <a:cs typeface="Tahoma" panose="020B0604030504040204" pitchFamily="34" charset="0"/>
              </a:rPr>
              <a:t>of residents</a:t>
            </a:r>
          </a:p>
          <a:p>
            <a:pPr marL="457200" lvl="1" indent="0">
              <a:lnSpc>
                <a:spcPct val="120000"/>
              </a:lnSpc>
              <a:spcBef>
                <a:spcPts val="600"/>
              </a:spcBef>
              <a:buNone/>
            </a:pPr>
            <a:r>
              <a:rPr lang="en-GB" sz="7400" b="1" dirty="0">
                <a:solidFill>
                  <a:srgbClr val="850C6F"/>
                </a:solidFill>
                <a:cs typeface="Tahoma" panose="020B0604030504040204" pitchFamily="34" charset="0"/>
              </a:rPr>
              <a:t>123</a:t>
            </a:r>
            <a:r>
              <a:rPr lang="en-GB" sz="7400" b="1" dirty="0">
                <a:solidFill>
                  <a:srgbClr val="0F496F"/>
                </a:solidFill>
                <a:cs typeface="Tahoma" panose="020B0604030504040204" pitchFamily="34" charset="0"/>
              </a:rPr>
              <a:t> </a:t>
            </a:r>
            <a:r>
              <a:rPr lang="en-GB" sz="7400" dirty="0">
                <a:solidFill>
                  <a:srgbClr val="0F496F"/>
                </a:solidFill>
                <a:cs typeface="Tahoma" panose="020B0604030504040204" pitchFamily="34" charset="0"/>
              </a:rPr>
              <a:t>antibody positive</a:t>
            </a:r>
            <a:r>
              <a:rPr lang="en-GB" sz="7400" b="1" dirty="0">
                <a:solidFill>
                  <a:srgbClr val="0F496F"/>
                </a:solidFill>
                <a:cs typeface="Tahoma" panose="020B0604030504040204" pitchFamily="34" charset="0"/>
              </a:rPr>
              <a:t>, </a:t>
            </a:r>
            <a:r>
              <a:rPr lang="en-GB" sz="7400" b="1" dirty="0">
                <a:solidFill>
                  <a:srgbClr val="850C6F"/>
                </a:solidFill>
                <a:cs typeface="Tahoma" panose="020B0604030504040204" pitchFamily="34" charset="0"/>
              </a:rPr>
              <a:t>23</a:t>
            </a:r>
            <a:r>
              <a:rPr lang="en-GB" sz="7400" b="1" dirty="0">
                <a:solidFill>
                  <a:srgbClr val="0F496F"/>
                </a:solidFill>
                <a:cs typeface="Tahoma" panose="020B0604030504040204" pitchFamily="34" charset="0"/>
              </a:rPr>
              <a:t> </a:t>
            </a:r>
            <a:r>
              <a:rPr lang="en-GB" sz="7400" dirty="0">
                <a:solidFill>
                  <a:srgbClr val="0F496F"/>
                </a:solidFill>
                <a:cs typeface="Tahoma" panose="020B0604030504040204" pitchFamily="34" charset="0"/>
              </a:rPr>
              <a:t>PCR +</a:t>
            </a:r>
            <a:r>
              <a:rPr lang="en-GB" sz="7400" dirty="0" err="1">
                <a:solidFill>
                  <a:srgbClr val="0F496F"/>
                </a:solidFill>
                <a:cs typeface="Tahoma" panose="020B0604030504040204" pitchFamily="34" charset="0"/>
              </a:rPr>
              <a:t>ve</a:t>
            </a:r>
            <a:r>
              <a:rPr lang="en-GB" sz="7400" dirty="0">
                <a:solidFill>
                  <a:srgbClr val="0F496F"/>
                </a:solidFill>
                <a:cs typeface="Tahoma" panose="020B0604030504040204" pitchFamily="34" charset="0"/>
              </a:rPr>
              <a:t> and </a:t>
            </a:r>
            <a:r>
              <a:rPr lang="en-GB" sz="7400" b="1" dirty="0">
                <a:solidFill>
                  <a:srgbClr val="850C6F"/>
                </a:solidFill>
                <a:cs typeface="Tahoma" panose="020B0604030504040204" pitchFamily="34" charset="0"/>
              </a:rPr>
              <a:t>17</a:t>
            </a:r>
            <a:r>
              <a:rPr lang="en-GB" sz="7400" b="1" dirty="0">
                <a:solidFill>
                  <a:srgbClr val="0F496F"/>
                </a:solidFill>
                <a:cs typeface="Tahoma" panose="020B0604030504040204" pitchFamily="34" charset="0"/>
              </a:rPr>
              <a:t> </a:t>
            </a:r>
            <a:r>
              <a:rPr lang="en-GB" sz="7400" dirty="0">
                <a:solidFill>
                  <a:srgbClr val="0F496F"/>
                </a:solidFill>
                <a:cs typeface="Tahoma" panose="020B0604030504040204" pitchFamily="34" charset="0"/>
              </a:rPr>
              <a:t>treatment starts to date</a:t>
            </a:r>
            <a:endParaRPr lang="en-GB" sz="7400" b="1" dirty="0">
              <a:solidFill>
                <a:srgbClr val="0F496F"/>
              </a:solidFill>
              <a:cs typeface="Tahoma" panose="020B0604030504040204" pitchFamily="34" charset="0"/>
            </a:endParaRPr>
          </a:p>
          <a:p>
            <a:pPr marL="0" indent="0">
              <a:lnSpc>
                <a:spcPct val="120000"/>
              </a:lnSpc>
              <a:spcBef>
                <a:spcPts val="600"/>
              </a:spcBef>
              <a:buNone/>
            </a:pPr>
            <a:r>
              <a:rPr lang="en-GB" altLang="en-US" sz="7400" dirty="0">
                <a:solidFill>
                  <a:srgbClr val="0F496F"/>
                </a:solidFill>
                <a:cs typeface="Tahoma" panose="020B0604030504040204" pitchFamily="34" charset="0"/>
              </a:rPr>
              <a:t>Supporting </a:t>
            </a:r>
            <a:r>
              <a:rPr lang="en-GB" altLang="en-US" sz="7400" b="1" dirty="0">
                <a:solidFill>
                  <a:srgbClr val="0F496F"/>
                </a:solidFill>
                <a:cs typeface="Tahoma" panose="020B0604030504040204" pitchFamily="34" charset="0"/>
              </a:rPr>
              <a:t>HMP </a:t>
            </a:r>
            <a:r>
              <a:rPr lang="en-GB" altLang="en-US" sz="7400" b="1" dirty="0" err="1">
                <a:solidFill>
                  <a:srgbClr val="0F496F"/>
                </a:solidFill>
                <a:cs typeface="Tahoma" panose="020B0604030504040204" pitchFamily="34" charset="0"/>
              </a:rPr>
              <a:t>Usk</a:t>
            </a:r>
            <a:r>
              <a:rPr lang="en-GB" altLang="en-US" sz="7400" b="1" dirty="0">
                <a:solidFill>
                  <a:srgbClr val="0F496F"/>
                </a:solidFill>
                <a:cs typeface="Tahoma" panose="020B0604030504040204" pitchFamily="34" charset="0"/>
              </a:rPr>
              <a:t> and HMP </a:t>
            </a:r>
            <a:r>
              <a:rPr lang="en-GB" altLang="en-US" sz="7400" b="1" dirty="0" err="1">
                <a:solidFill>
                  <a:srgbClr val="0F496F"/>
                </a:solidFill>
                <a:cs typeface="Tahoma" panose="020B0604030504040204" pitchFamily="34" charset="0"/>
              </a:rPr>
              <a:t>Prescoed</a:t>
            </a:r>
            <a:r>
              <a:rPr lang="en-GB" altLang="en-US" sz="7400" b="1" dirty="0">
                <a:solidFill>
                  <a:srgbClr val="0F496F"/>
                </a:solidFill>
                <a:cs typeface="Tahoma" panose="020B0604030504040204" pitchFamily="34" charset="0"/>
              </a:rPr>
              <a:t> </a:t>
            </a:r>
            <a:r>
              <a:rPr lang="en-GB" altLang="en-US" sz="7400" dirty="0">
                <a:solidFill>
                  <a:srgbClr val="0F496F"/>
                </a:solidFill>
                <a:cs typeface="Tahoma" panose="020B0604030504040204" pitchFamily="34" charset="0"/>
              </a:rPr>
              <a:t>in reaching micro-elimination strategy, maintenance, and future training needs</a:t>
            </a:r>
            <a:endParaRPr lang="en-GB" altLang="en-US" sz="7400" b="1" dirty="0">
              <a:solidFill>
                <a:srgbClr val="0F496F"/>
              </a:solidFill>
              <a:cs typeface="Tahoma" panose="020B0604030504040204" pitchFamily="34" charset="0"/>
            </a:endParaRPr>
          </a:p>
          <a:p>
            <a:pPr marL="0" indent="0">
              <a:lnSpc>
                <a:spcPct val="120000"/>
              </a:lnSpc>
              <a:buNone/>
            </a:pPr>
            <a:r>
              <a:rPr lang="en-GB" sz="7400" dirty="0">
                <a:solidFill>
                  <a:srgbClr val="0F496F"/>
                </a:solidFill>
              </a:rPr>
              <a:t>Supporting </a:t>
            </a:r>
            <a:r>
              <a:rPr lang="en-GB" sz="7400" b="1" dirty="0">
                <a:solidFill>
                  <a:srgbClr val="0F496F"/>
                </a:solidFill>
              </a:rPr>
              <a:t>HMP Cardiff </a:t>
            </a:r>
            <a:r>
              <a:rPr lang="en-GB" sz="7400" dirty="0">
                <a:solidFill>
                  <a:srgbClr val="0F496F"/>
                </a:solidFill>
              </a:rPr>
              <a:t>embed rapid tests and access to treatment pathway, with staff and resident training</a:t>
            </a:r>
          </a:p>
          <a:p>
            <a:pPr marL="0" indent="0">
              <a:lnSpc>
                <a:spcPct val="120000"/>
              </a:lnSpc>
              <a:buNone/>
            </a:pPr>
            <a:r>
              <a:rPr lang="en-GB" sz="7400" dirty="0">
                <a:solidFill>
                  <a:srgbClr val="0F496F"/>
                </a:solidFill>
              </a:rPr>
              <a:t>Full-time peer project running in </a:t>
            </a:r>
            <a:r>
              <a:rPr lang="en-GB" sz="7400" b="1" dirty="0">
                <a:solidFill>
                  <a:srgbClr val="0F496F"/>
                </a:solidFill>
              </a:rPr>
              <a:t>HMP Berwyn </a:t>
            </a:r>
            <a:r>
              <a:rPr lang="en-GB" sz="7400" dirty="0">
                <a:solidFill>
                  <a:srgbClr val="0F496F"/>
                </a:solidFill>
              </a:rPr>
              <a:t>alongside NHSW healthcare to eliminate hep C in next few months and embedding maintenance program</a:t>
            </a:r>
            <a:r>
              <a:rPr lang="en-GB" sz="6800" dirty="0">
                <a:solidFill>
                  <a:srgbClr val="0F496F"/>
                </a:solidFill>
              </a:rPr>
              <a:t>.</a:t>
            </a:r>
          </a:p>
          <a:p>
            <a:pPr marL="0" indent="0">
              <a:buNone/>
            </a:pPr>
            <a:endParaRPr lang="en-GB" sz="2400" dirty="0"/>
          </a:p>
          <a:p>
            <a:pPr marL="0" indent="0">
              <a:buNone/>
            </a:pPr>
            <a:endParaRPr lang="en-GB" sz="2400" dirty="0"/>
          </a:p>
          <a:p>
            <a:pPr marL="0" indent="0">
              <a:buNone/>
            </a:pPr>
            <a:endParaRPr lang="en-US" sz="1467" dirty="0">
              <a:solidFill>
                <a:srgbClr val="993366"/>
              </a:solidFill>
            </a:endParaRPr>
          </a:p>
          <a:p>
            <a:pPr marL="1371566" lvl="1" indent="-761981">
              <a:buFont typeface="Courier New" panose="02070309020205020404" pitchFamily="49" charset="0"/>
              <a:buChar char="o"/>
              <a:defRPr/>
            </a:pPr>
            <a:endParaRPr lang="en-GB" sz="1467" dirty="0">
              <a:solidFill>
                <a:srgbClr val="993366"/>
              </a:solidFill>
            </a:endParaRPr>
          </a:p>
          <a:p>
            <a:pPr lvl="1">
              <a:defRPr/>
            </a:pPr>
            <a:endParaRPr lang="en-GB" sz="1467" dirty="0">
              <a:solidFill>
                <a:srgbClr val="993366"/>
              </a:solidFill>
            </a:endParaRPr>
          </a:p>
        </p:txBody>
      </p:sp>
      <p:pic>
        <p:nvPicPr>
          <p:cNvPr id="5" name="Content Placeholder 3" descr="The-Hepatitis-C-Trust-logo.jpg">
            <a:extLst>
              <a:ext uri="{FF2B5EF4-FFF2-40B4-BE49-F238E27FC236}">
                <a16:creationId xmlns:a16="http://schemas.microsoft.com/office/drawing/2014/main" id="{7302AC54-7D25-994D-A00F-955AD0DA3B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34718" y="116106"/>
            <a:ext cx="3221616" cy="1214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5617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74DC8A8-046C-2C49-ABA5-1FA3DAD1DBD8}"/>
              </a:ext>
            </a:extLst>
          </p:cNvPr>
          <p:cNvPicPr>
            <a:picLocks noChangeAspect="1"/>
          </p:cNvPicPr>
          <p:nvPr/>
        </p:nvPicPr>
        <p:blipFill rotWithShape="1">
          <a:blip r:embed="rId3">
            <a:extLst>
              <a:ext uri="{28A0092B-C50C-407E-A947-70E740481C1C}">
                <a14:useLocalDpi xmlns:a14="http://schemas.microsoft.com/office/drawing/2010/main" val="0"/>
              </a:ext>
            </a:extLst>
          </a:blip>
          <a:srcRect r="12735"/>
          <a:stretch/>
        </p:blipFill>
        <p:spPr>
          <a:xfrm>
            <a:off x="7165353" y="30270"/>
            <a:ext cx="5193670" cy="6858000"/>
          </a:xfrm>
          <a:prstGeom prst="rect">
            <a:avLst/>
          </a:prstGeom>
        </p:spPr>
      </p:pic>
      <p:sp>
        <p:nvSpPr>
          <p:cNvPr id="3" name="Subtitle 2"/>
          <p:cNvSpPr>
            <a:spLocks noGrp="1"/>
          </p:cNvSpPr>
          <p:nvPr>
            <p:ph type="subTitle" idx="1"/>
          </p:nvPr>
        </p:nvSpPr>
        <p:spPr>
          <a:xfrm>
            <a:off x="8077855" y="5943757"/>
            <a:ext cx="5494862" cy="944513"/>
          </a:xfrm>
        </p:spPr>
        <p:txBody>
          <a:bodyPr>
            <a:normAutofit/>
          </a:bodyPr>
          <a:lstStyle/>
          <a:p>
            <a:endParaRPr lang="en-GB" sz="3200" b="1" cap="none" dirty="0">
              <a:solidFill>
                <a:srgbClr val="850C6F"/>
              </a:solidFill>
            </a:endParaRPr>
          </a:p>
          <a:p>
            <a:endParaRPr lang="en-GB" sz="3200" b="1" dirty="0">
              <a:solidFill>
                <a:srgbClr val="850C6F"/>
              </a:solidFill>
            </a:endParaRPr>
          </a:p>
          <a:p>
            <a:endParaRPr lang="en-GB" sz="2800" b="1" cap="none"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40649" y="5679093"/>
            <a:ext cx="3736907" cy="1178907"/>
          </a:xfrm>
          <a:prstGeom prst="rect">
            <a:avLst/>
          </a:prstGeom>
        </p:spPr>
      </p:pic>
      <p:sp>
        <p:nvSpPr>
          <p:cNvPr id="10" name="TextBox 9">
            <a:extLst>
              <a:ext uri="{FF2B5EF4-FFF2-40B4-BE49-F238E27FC236}">
                <a16:creationId xmlns:a16="http://schemas.microsoft.com/office/drawing/2014/main" id="{517D3FF0-F464-1B48-9BE5-32516E683B1E}"/>
              </a:ext>
            </a:extLst>
          </p:cNvPr>
          <p:cNvSpPr txBox="1"/>
          <p:nvPr/>
        </p:nvSpPr>
        <p:spPr>
          <a:xfrm>
            <a:off x="0" y="-145298"/>
            <a:ext cx="6837305" cy="8063746"/>
          </a:xfrm>
          <a:prstGeom prst="rect">
            <a:avLst/>
          </a:prstGeom>
          <a:noFill/>
        </p:spPr>
        <p:txBody>
          <a:bodyPr wrap="square" rtlCol="0">
            <a:spAutoFit/>
          </a:bodyPr>
          <a:lstStyle/>
          <a:p>
            <a:endParaRPr lang="en-GB" sz="2800" b="1" dirty="0">
              <a:solidFill>
                <a:srgbClr val="0F496F"/>
              </a:solidFill>
              <a:cs typeface="Calibri" panose="020F0502020204030204" pitchFamily="34" charset="0"/>
            </a:endParaRPr>
          </a:p>
          <a:p>
            <a:r>
              <a:rPr lang="en-GB" sz="2800" dirty="0">
                <a:solidFill>
                  <a:srgbClr val="850C6F"/>
                </a:solidFill>
                <a:cs typeface="Calibri" panose="020F0502020204030204" pitchFamily="34" charset="0"/>
              </a:rPr>
              <a:t>PROGRESSING</a:t>
            </a:r>
            <a:r>
              <a:rPr lang="en-GB" sz="2800" dirty="0">
                <a:solidFill>
                  <a:srgbClr val="850C6F"/>
                </a:solidFill>
                <a:latin typeface="+mn-lt"/>
                <a:cs typeface="Calibri" panose="020F0502020204030204" pitchFamily="34" charset="0"/>
              </a:rPr>
              <a:t> HEP C ELIMINATION</a:t>
            </a:r>
            <a:endParaRPr lang="en-GB" sz="2000" dirty="0">
              <a:solidFill>
                <a:srgbClr val="850C6F"/>
              </a:solidFill>
              <a:cs typeface="Calibri" panose="020F0502020204030204" pitchFamily="34" charset="0"/>
            </a:endParaRPr>
          </a:p>
          <a:p>
            <a:endParaRPr lang="en-GB" sz="2000" dirty="0">
              <a:solidFill>
                <a:srgbClr val="0F496F"/>
              </a:solidFill>
              <a:cs typeface="Calibri" panose="020F0502020204030204" pitchFamily="34" charset="0"/>
            </a:endParaRPr>
          </a:p>
          <a:p>
            <a:pPr marL="342900" indent="-342900">
              <a:spcBef>
                <a:spcPts val="600"/>
              </a:spcBef>
              <a:spcAft>
                <a:spcPts val="600"/>
              </a:spcAft>
              <a:buClr>
                <a:srgbClr val="850C6F"/>
              </a:buClr>
              <a:buFont typeface="Wingdings" pitchFamily="2" charset="2"/>
              <a:buChar char="§"/>
            </a:pPr>
            <a:r>
              <a:rPr lang="en-GB" sz="2000" dirty="0">
                <a:solidFill>
                  <a:srgbClr val="0F496F"/>
                </a:solidFill>
                <a:cs typeface="Calibri" panose="020F0502020204030204" pitchFamily="34" charset="0"/>
              </a:rPr>
              <a:t>Hep C Trust committed to all Wales support -evolving the partnerships and increasing capacity</a:t>
            </a:r>
          </a:p>
          <a:p>
            <a:pPr marL="342900" indent="-342900">
              <a:spcBef>
                <a:spcPts val="600"/>
              </a:spcBef>
              <a:spcAft>
                <a:spcPts val="600"/>
              </a:spcAft>
              <a:buClr>
                <a:srgbClr val="850C6F"/>
              </a:buClr>
              <a:buFont typeface="Wingdings" pitchFamily="2" charset="2"/>
              <a:buChar char="§"/>
            </a:pPr>
            <a:r>
              <a:rPr lang="en-GB" sz="2000" b="1" dirty="0">
                <a:solidFill>
                  <a:srgbClr val="0F496F"/>
                </a:solidFill>
                <a:cs typeface="Calibri" panose="020F0502020204030204" pitchFamily="34" charset="0"/>
              </a:rPr>
              <a:t>C&amp;V APB committed to commissioning the project for 2 years – waiting for WG sign off</a:t>
            </a:r>
          </a:p>
          <a:p>
            <a:pPr marL="342900" indent="-342900">
              <a:spcBef>
                <a:spcPts val="600"/>
              </a:spcBef>
              <a:spcAft>
                <a:spcPts val="600"/>
              </a:spcAft>
              <a:buClr>
                <a:srgbClr val="850C6F"/>
              </a:buClr>
              <a:buFont typeface="Wingdings" pitchFamily="2" charset="2"/>
              <a:buChar char="§"/>
            </a:pPr>
            <a:r>
              <a:rPr lang="en-GB" sz="2000" dirty="0">
                <a:solidFill>
                  <a:srgbClr val="0F496F"/>
                </a:solidFill>
                <a:cs typeface="Calibri" panose="020F0502020204030204" pitchFamily="34" charset="0"/>
              </a:rPr>
              <a:t>Peer development with individual progress to employment</a:t>
            </a:r>
          </a:p>
          <a:p>
            <a:pPr marL="342900" indent="-342900">
              <a:spcBef>
                <a:spcPts val="600"/>
              </a:spcBef>
              <a:spcAft>
                <a:spcPts val="600"/>
              </a:spcAft>
              <a:buClr>
                <a:srgbClr val="850C6F"/>
              </a:buClr>
              <a:buFont typeface="Wingdings" pitchFamily="2" charset="2"/>
              <a:buChar char="§"/>
            </a:pPr>
            <a:r>
              <a:rPr lang="en-GB" sz="2000" dirty="0">
                <a:solidFill>
                  <a:srgbClr val="0F496F"/>
                </a:solidFill>
                <a:cs typeface="Calibri" panose="020F0502020204030204" pitchFamily="34" charset="0"/>
              </a:rPr>
              <a:t>Memberships of Hep B and C Elimination Project Oversight Group, HCV Re-engagement Implementation Group and LDIG</a:t>
            </a:r>
          </a:p>
          <a:p>
            <a:pPr marL="342900" indent="-342900">
              <a:spcBef>
                <a:spcPts val="600"/>
              </a:spcBef>
              <a:spcAft>
                <a:spcPts val="600"/>
              </a:spcAft>
              <a:buClr>
                <a:srgbClr val="850C6F"/>
              </a:buClr>
              <a:buFont typeface="Wingdings" pitchFamily="2" charset="2"/>
              <a:buChar char="§"/>
            </a:pPr>
            <a:r>
              <a:rPr lang="en-GB" sz="2000" dirty="0">
                <a:solidFill>
                  <a:srgbClr val="0F496F"/>
                </a:solidFill>
                <a:cs typeface="Calibri" panose="020F0502020204030204" pitchFamily="34" charset="0"/>
              </a:rPr>
              <a:t>WELSH HEALTH CIRCULAR – eliminating Hep B &amp; C –  actions to prevent infection, increase case finding, improve testing and treatment access across community and prisons, improve successful treatment outcomes – </a:t>
            </a:r>
            <a:r>
              <a:rPr lang="en-GB" sz="2000" b="1" dirty="0">
                <a:solidFill>
                  <a:srgbClr val="0F496F"/>
                </a:solidFill>
                <a:cs typeface="Calibri" panose="020F0502020204030204" pitchFamily="34" charset="0"/>
              </a:rPr>
              <a:t>highlighting success of our peer projects</a:t>
            </a:r>
          </a:p>
          <a:p>
            <a:pPr>
              <a:spcBef>
                <a:spcPts val="600"/>
              </a:spcBef>
              <a:spcAft>
                <a:spcPts val="600"/>
              </a:spcAft>
            </a:pPr>
            <a:endParaRPr lang="en-GB" sz="2000" dirty="0">
              <a:solidFill>
                <a:srgbClr val="0F496F"/>
              </a:solidFill>
              <a:cs typeface="Calibri" panose="020F0502020204030204" pitchFamily="34" charset="0"/>
            </a:endParaRPr>
          </a:p>
          <a:p>
            <a:pPr>
              <a:spcBef>
                <a:spcPts val="600"/>
              </a:spcBef>
              <a:spcAft>
                <a:spcPts val="600"/>
              </a:spcAft>
            </a:pPr>
            <a:endParaRPr lang="en-GB" sz="2400" dirty="0">
              <a:solidFill>
                <a:srgbClr val="0F496F"/>
              </a:solidFill>
              <a:cs typeface="Calibri" panose="020F0502020204030204" pitchFamily="34" charset="0"/>
            </a:endParaRPr>
          </a:p>
          <a:p>
            <a:r>
              <a:rPr lang="en-GB" sz="2800" b="1" dirty="0">
                <a:solidFill>
                  <a:srgbClr val="0F496F"/>
                </a:solidFill>
                <a:latin typeface="+mn-lt"/>
                <a:cs typeface="Calibri" panose="020F0502020204030204" pitchFamily="34" charset="0"/>
              </a:rPr>
              <a:t> </a:t>
            </a:r>
            <a:endParaRPr lang="en-US" sz="2800" b="1" dirty="0">
              <a:solidFill>
                <a:srgbClr val="0F496F"/>
              </a:solidFill>
            </a:endParaRPr>
          </a:p>
        </p:txBody>
      </p:sp>
    </p:spTree>
    <p:extLst>
      <p:ext uri="{BB962C8B-B14F-4D97-AF65-F5344CB8AC3E}">
        <p14:creationId xmlns:p14="http://schemas.microsoft.com/office/powerpoint/2010/main" val="1877651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2337" y="1069638"/>
            <a:ext cx="7243910" cy="961085"/>
          </a:xfrm>
        </p:spPr>
        <p:txBody>
          <a:bodyPr>
            <a:normAutofit fontScale="90000"/>
          </a:bodyPr>
          <a:lstStyle/>
          <a:p>
            <a:br>
              <a:rPr lang="en-GB" dirty="0">
                <a:solidFill>
                  <a:srgbClr val="850C6F"/>
                </a:solidFill>
              </a:rPr>
            </a:br>
            <a:br>
              <a:rPr lang="en-GB" dirty="0">
                <a:solidFill>
                  <a:srgbClr val="850C6F"/>
                </a:solidFill>
              </a:rPr>
            </a:br>
            <a:r>
              <a:rPr lang="en-GB" dirty="0">
                <a:solidFill>
                  <a:srgbClr val="850C6F"/>
                </a:solidFill>
              </a:rPr>
              <a:t>    </a:t>
            </a:r>
            <a:r>
              <a:rPr lang="en-GB" sz="6000" dirty="0" err="1">
                <a:solidFill>
                  <a:srgbClr val="0F496F"/>
                </a:solidFill>
              </a:rPr>
              <a:t>Diolch</a:t>
            </a:r>
            <a:br>
              <a:rPr lang="en-GB" sz="5300" dirty="0">
                <a:solidFill>
                  <a:srgbClr val="0F496F"/>
                </a:solidFill>
              </a:rPr>
            </a:br>
            <a:r>
              <a:rPr lang="en-GB" sz="5300" dirty="0">
                <a:solidFill>
                  <a:srgbClr val="0F496F"/>
                </a:solidFill>
              </a:rPr>
              <a:t>    </a:t>
            </a:r>
            <a:r>
              <a:rPr lang="en-GB" dirty="0">
                <a:solidFill>
                  <a:srgbClr val="0F496F"/>
                </a:solidFill>
              </a:rPr>
              <a:t>Thank you</a:t>
            </a:r>
            <a:br>
              <a:rPr lang="en-GB" dirty="0">
                <a:solidFill>
                  <a:srgbClr val="850C6F"/>
                </a:solidFill>
              </a:rPr>
            </a:br>
            <a:br>
              <a:rPr lang="en-GB" dirty="0">
                <a:solidFill>
                  <a:srgbClr val="850C6F"/>
                </a:solidFill>
              </a:rPr>
            </a:br>
            <a:r>
              <a:rPr lang="en-GB" dirty="0">
                <a:solidFill>
                  <a:srgbClr val="850C6F"/>
                </a:solidFill>
              </a:rPr>
              <a:t>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734" y="5700372"/>
            <a:ext cx="3654167" cy="1049075"/>
          </a:xfrm>
          <a:prstGeom prst="rect">
            <a:avLst/>
          </a:prstGeom>
        </p:spPr>
      </p:pic>
      <p:sp>
        <p:nvSpPr>
          <p:cNvPr id="5" name="TextBox 4">
            <a:extLst>
              <a:ext uri="{FF2B5EF4-FFF2-40B4-BE49-F238E27FC236}">
                <a16:creationId xmlns:a16="http://schemas.microsoft.com/office/drawing/2014/main" id="{3AF51AD7-FC60-4643-B6FB-A0AF5A3B92C7}"/>
              </a:ext>
            </a:extLst>
          </p:cNvPr>
          <p:cNvSpPr txBox="1"/>
          <p:nvPr/>
        </p:nvSpPr>
        <p:spPr>
          <a:xfrm>
            <a:off x="182337" y="3271155"/>
            <a:ext cx="3998962" cy="2523768"/>
          </a:xfrm>
          <a:prstGeom prst="rect">
            <a:avLst/>
          </a:prstGeom>
          <a:noFill/>
        </p:spPr>
        <p:txBody>
          <a:bodyPr wrap="square" rtlCol="0">
            <a:spAutoFit/>
          </a:bodyPr>
          <a:lstStyle/>
          <a:p>
            <a:pPr>
              <a:lnSpc>
                <a:spcPct val="150000"/>
              </a:lnSpc>
            </a:pPr>
            <a:endParaRPr lang="en-GB" sz="2400" dirty="0">
              <a:solidFill>
                <a:schemeClr val="bg2"/>
              </a:solidFill>
            </a:endParaRPr>
          </a:p>
          <a:p>
            <a:r>
              <a:rPr lang="en-GB" sz="2400" dirty="0">
                <a:solidFill>
                  <a:srgbClr val="850C6F"/>
                </a:solidFill>
              </a:rPr>
              <a:t>Danny Morris </a:t>
            </a:r>
            <a:r>
              <a:rPr lang="en-GB" dirty="0">
                <a:solidFill>
                  <a:srgbClr val="0F496F"/>
                </a:solidFill>
              </a:rPr>
              <a:t>danny.morris@hepctrust.org.uk</a:t>
            </a:r>
            <a:endParaRPr lang="en-GB" sz="1600" dirty="0">
              <a:solidFill>
                <a:srgbClr val="0F496F"/>
              </a:solidFill>
            </a:endParaRPr>
          </a:p>
          <a:p>
            <a:endParaRPr lang="en-GB" sz="1400" dirty="0">
              <a:solidFill>
                <a:srgbClr val="0F496F"/>
              </a:solidFill>
            </a:endParaRPr>
          </a:p>
          <a:p>
            <a:r>
              <a:rPr lang="en-GB" sz="2400" dirty="0">
                <a:solidFill>
                  <a:srgbClr val="850C6F"/>
                </a:solidFill>
              </a:rPr>
              <a:t>Sean Cox</a:t>
            </a:r>
          </a:p>
          <a:p>
            <a:r>
              <a:rPr lang="en-GB" dirty="0" err="1">
                <a:solidFill>
                  <a:srgbClr val="0F496F"/>
                </a:solidFill>
              </a:rPr>
              <a:t>sean.cox@hepctrust.org.uk</a:t>
            </a:r>
            <a:endParaRPr lang="en-GB" dirty="0">
              <a:solidFill>
                <a:srgbClr val="0F496F"/>
              </a:solidFill>
            </a:endParaRPr>
          </a:p>
          <a:p>
            <a:endParaRPr lang="en-US" dirty="0"/>
          </a:p>
        </p:txBody>
      </p:sp>
      <p:pic>
        <p:nvPicPr>
          <p:cNvPr id="6" name="Picture 5">
            <a:extLst>
              <a:ext uri="{FF2B5EF4-FFF2-40B4-BE49-F238E27FC236}">
                <a16:creationId xmlns:a16="http://schemas.microsoft.com/office/drawing/2014/main" id="{81F3400F-177C-DF4C-8EC7-DA05E3B64F96}"/>
              </a:ext>
            </a:extLst>
          </p:cNvPr>
          <p:cNvPicPr>
            <a:picLocks noChangeAspect="1"/>
          </p:cNvPicPr>
          <p:nvPr/>
        </p:nvPicPr>
        <p:blipFill rotWithShape="1">
          <a:blip r:embed="rId4">
            <a:extLst>
              <a:ext uri="{28A0092B-C50C-407E-A947-70E740481C1C}">
                <a14:useLocalDpi xmlns:a14="http://schemas.microsoft.com/office/drawing/2010/main" val="0"/>
              </a:ext>
            </a:extLst>
          </a:blip>
          <a:srcRect l="10003" t="-111" r="3139"/>
          <a:stretch/>
        </p:blipFill>
        <p:spPr>
          <a:xfrm>
            <a:off x="4363636" y="0"/>
            <a:ext cx="7828364" cy="6858000"/>
          </a:xfrm>
          <a:prstGeom prst="rect">
            <a:avLst/>
          </a:prstGeom>
        </p:spPr>
      </p:pic>
      <p:sp>
        <p:nvSpPr>
          <p:cNvPr id="7" name="Title 1">
            <a:extLst>
              <a:ext uri="{FF2B5EF4-FFF2-40B4-BE49-F238E27FC236}">
                <a16:creationId xmlns:a16="http://schemas.microsoft.com/office/drawing/2014/main" id="{E4A89780-9CA8-934E-802F-1E129C1A234F}"/>
              </a:ext>
            </a:extLst>
          </p:cNvPr>
          <p:cNvSpPr txBox="1">
            <a:spLocks/>
          </p:cNvSpPr>
          <p:nvPr/>
        </p:nvSpPr>
        <p:spPr>
          <a:xfrm>
            <a:off x="252709" y="108553"/>
            <a:ext cx="7243910" cy="961085"/>
          </a:xfrm>
          <a:prstGeom prst="rect">
            <a:avLst/>
          </a:prstGeom>
          <a:effectLst/>
        </p:spPr>
        <p:txBody>
          <a:bodyPr vert="horz" lIns="91440" tIns="45720" rIns="91440" bIns="45720" rtlCol="0" anchor="ctr">
            <a:normAutofit fontScale="60000" lnSpcReduction="200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br>
              <a:rPr lang="en-GB" dirty="0">
                <a:solidFill>
                  <a:srgbClr val="850C6F"/>
                </a:solidFill>
              </a:rPr>
            </a:br>
            <a:br>
              <a:rPr lang="en-GB" dirty="0">
                <a:solidFill>
                  <a:srgbClr val="850C6F"/>
                </a:solidFill>
              </a:rPr>
            </a:br>
            <a:r>
              <a:rPr lang="en-GB" dirty="0">
                <a:solidFill>
                  <a:srgbClr val="850C6F"/>
                </a:solidFill>
              </a:rPr>
              <a:t> </a:t>
            </a:r>
          </a:p>
        </p:txBody>
      </p:sp>
    </p:spTree>
    <p:extLst>
      <p:ext uri="{BB962C8B-B14F-4D97-AF65-F5344CB8AC3E}">
        <p14:creationId xmlns:p14="http://schemas.microsoft.com/office/powerpoint/2010/main" val="391934949"/>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533af8e-90fc-435e-9c6f-bd5f3a7a0686">
      <Terms xmlns="http://schemas.microsoft.com/office/infopath/2007/PartnerControls"/>
    </lcf76f155ced4ddcb4097134ff3c332f>
    <TaxCatchAll xmlns="343c576e-92ca-4e81-9a49-c8620aa7a76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DD053D06D3EEF498E1D6603D9F64235" ma:contentTypeVersion="12" ma:contentTypeDescription="Create a new document." ma:contentTypeScope="" ma:versionID="1185b179730c286e9ca5e8cec26448c7">
  <xsd:schema xmlns:xsd="http://www.w3.org/2001/XMLSchema" xmlns:xs="http://www.w3.org/2001/XMLSchema" xmlns:p="http://schemas.microsoft.com/office/2006/metadata/properties" xmlns:ns2="d533af8e-90fc-435e-9c6f-bd5f3a7a0686" xmlns:ns3="343c576e-92ca-4e81-9a49-c8620aa7a76a" targetNamespace="http://schemas.microsoft.com/office/2006/metadata/properties" ma:root="true" ma:fieldsID="2523b99b27542f063c31445013867cd2" ns2:_="" ns3:_="">
    <xsd:import namespace="d533af8e-90fc-435e-9c6f-bd5f3a7a0686"/>
    <xsd:import namespace="343c576e-92ca-4e81-9a49-c8620aa7a76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33af8e-90fc-435e-9c6f-bd5f3a7a06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43c576e-92ca-4e81-9a49-c8620aa7a76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11a023f4-1925-4445-8afb-3af4fddacb3f}" ma:internalName="TaxCatchAll" ma:showField="CatchAllData" ma:web="343c576e-92ca-4e81-9a49-c8620aa7a7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74FEA3A-BB54-4E18-B871-280B100A19E4}">
  <ds:schemaRefs>
    <ds:schemaRef ds:uri="http://schemas.microsoft.com/office/2006/metadata/properties"/>
    <ds:schemaRef ds:uri="http://www.w3.org/XML/1998/namespace"/>
    <ds:schemaRef ds:uri="5e46e1e0-b74b-4d34-a36d-1ceb66fa7dd9"/>
    <ds:schemaRef ds:uri="http://purl.org/dc/terms/"/>
    <ds:schemaRef ds:uri="http://purl.org/dc/elements/1.1/"/>
    <ds:schemaRef ds:uri="http://schemas.microsoft.com/office/infopath/2007/PartnerControls"/>
    <ds:schemaRef ds:uri="http://schemas.microsoft.com/office/2006/documentManagement/types"/>
    <ds:schemaRef ds:uri="http://schemas.openxmlformats.org/package/2006/metadata/core-properties"/>
    <ds:schemaRef ds:uri="c3eee320-8785-4676-b564-1dd1c6bca485"/>
    <ds:schemaRef ds:uri="http://purl.org/dc/dcmitype/"/>
  </ds:schemaRefs>
</ds:datastoreItem>
</file>

<file path=customXml/itemProps2.xml><?xml version="1.0" encoding="utf-8"?>
<ds:datastoreItem xmlns:ds="http://schemas.openxmlformats.org/officeDocument/2006/customXml" ds:itemID="{05010DBE-84AA-4BE6-AE55-2468CF9139F4}"/>
</file>

<file path=customXml/itemProps3.xml><?xml version="1.0" encoding="utf-8"?>
<ds:datastoreItem xmlns:ds="http://schemas.openxmlformats.org/officeDocument/2006/customXml" ds:itemID="{1049FDC5-D4F5-4D4C-BDAE-38A1DFA3591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Slice</Template>
  <TotalTime>3573</TotalTime>
  <Words>1292</Words>
  <Application>Microsoft Macintosh PowerPoint</Application>
  <PresentationFormat>Widescreen</PresentationFormat>
  <Paragraphs>100</Paragraphs>
  <Slides>8</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Calibri</vt:lpstr>
      <vt:lpstr>Century Gothic</vt:lpstr>
      <vt:lpstr>Courier New</vt:lpstr>
      <vt:lpstr>Wingdings</vt:lpstr>
      <vt:lpstr>Wingdings 3</vt:lpstr>
      <vt:lpstr>Slice</vt:lpstr>
      <vt:lpstr>               Delivering hepatitis C elimination in Wales  Follow Me  – HCV peer project  Hepatitis C National Workshop Cardiff, 30th March 2023 </vt:lpstr>
      <vt:lpstr>PowerPoint Presentation</vt:lpstr>
      <vt:lpstr>Cardiff &amp; vale Activity</vt:lpstr>
      <vt:lpstr>Cardiff &amp; vale training &amp; development  </vt:lpstr>
      <vt:lpstr>Cardiff &amp; vale  developments  </vt:lpstr>
      <vt:lpstr>peer support in welsh prisons  </vt:lpstr>
      <vt:lpstr>PowerPoint Presentation</vt:lpstr>
      <vt:lpstr>      Diolch     Thank you   </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c:title>
  <dc:creator>Leila Reid</dc:creator>
  <cp:lastModifiedBy>Danny Morris</cp:lastModifiedBy>
  <cp:revision>59</cp:revision>
  <cp:lastPrinted>2022-01-18T14:25:28Z</cp:lastPrinted>
  <dcterms:created xsi:type="dcterms:W3CDTF">2021-07-06T09:40:19Z</dcterms:created>
  <dcterms:modified xsi:type="dcterms:W3CDTF">2023-03-30T07:17:19Z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0x0101003DD053D06D3EEF498E1D6603D9F64235</vt:lpwstr>
  </property>
</Properties>
</file>