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25"/>
  </p:notesMasterIdLst>
  <p:handoutMasterIdLst>
    <p:handoutMasterId r:id="rId26"/>
  </p:handoutMasterIdLst>
  <p:sldIdLst>
    <p:sldId id="358" r:id="rId6"/>
    <p:sldId id="342" r:id="rId7"/>
    <p:sldId id="368" r:id="rId8"/>
    <p:sldId id="349" r:id="rId9"/>
    <p:sldId id="363" r:id="rId10"/>
    <p:sldId id="359" r:id="rId11"/>
    <p:sldId id="362" r:id="rId12"/>
    <p:sldId id="365" r:id="rId13"/>
    <p:sldId id="345" r:id="rId14"/>
    <p:sldId id="357" r:id="rId15"/>
    <p:sldId id="353" r:id="rId16"/>
    <p:sldId id="351" r:id="rId17"/>
    <p:sldId id="352" r:id="rId18"/>
    <p:sldId id="343" r:id="rId19"/>
    <p:sldId id="354" r:id="rId20"/>
    <p:sldId id="364" r:id="rId21"/>
    <p:sldId id="367" r:id="rId22"/>
    <p:sldId id="290" r:id="rId23"/>
    <p:sldId id="369" r:id="rId24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uise Davies" initials="LD" lastIdx="9" clrIdx="0">
    <p:extLst>
      <p:ext uri="{19B8F6BF-5375-455C-9EA6-DF929625EA0E}">
        <p15:presenceInfo xmlns:p15="http://schemas.microsoft.com/office/powerpoint/2012/main" userId="S-1-5-21-978635462-3828570294-627434887-3840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33" autoAdjust="0"/>
    <p:restoredTop sz="96395" autoAdjust="0"/>
  </p:normalViewPr>
  <p:slideViewPr>
    <p:cSldViewPr>
      <p:cViewPr>
        <p:scale>
          <a:sx n="40" d="100"/>
          <a:sy n="40" d="100"/>
        </p:scale>
        <p:origin x="3318" y="17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66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7EFBA-9749-4708-AB1F-6311D048964A}" type="datetimeFigureOut">
              <a:rPr lang="en-GB" smtClean="0"/>
              <a:pPr/>
              <a:t>29/03/2023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7BFA03-A15D-4A76-9AF7-4B5B10A2EA0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1BE3C1-A384-4399-914A-9DF869D1D88C}" type="datetimeFigureOut">
              <a:rPr lang="en-US" smtClean="0"/>
              <a:pPr/>
              <a:t>3/29/2023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5EE3C5-5F88-40A1-99B2-1F770EC9ABA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/>
              <a:t>LOU</a:t>
            </a:r>
            <a:r>
              <a:rPr lang="en-US" altLang="en-US" baseline="0" dirty="0"/>
              <a:t>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5EE3C5-5F88-40A1-99B2-1F770EC9ABA3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5098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5EE3C5-5F88-40A1-99B2-1F770EC9ABA3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4510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implementation of an innovative two-tiered POCT testing approach consisting of rapid Hep C antibody testing using the </a:t>
            </a:r>
            <a:r>
              <a:rPr lang="en-GB" dirty="0" err="1"/>
              <a:t>OraQuick</a:t>
            </a:r>
            <a:r>
              <a:rPr lang="en-GB" dirty="0"/>
              <a:t> mouth swab, followed by HCV RNA testing using the Cepheid GeneXpert Fingerstick PCR</a:t>
            </a:r>
            <a:r>
              <a:rPr lang="en-GB" baseline="0" dirty="0"/>
              <a:t> Platform in these prison settings has facilitated same day diagnosis and rapid access to treatment 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5EE3C5-5F88-40A1-99B2-1F770EC9ABA3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56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implementation of an innovative two-tiered POCT testing approach consisting of rapid Hep C antibody testing using the </a:t>
            </a:r>
            <a:r>
              <a:rPr lang="en-GB" dirty="0" err="1"/>
              <a:t>OraQuick</a:t>
            </a:r>
            <a:r>
              <a:rPr lang="en-GB" dirty="0"/>
              <a:t> mouth swab, followed by HCV RNA testing using the Cepheid GeneXpert Fingerstick PCR</a:t>
            </a:r>
            <a:r>
              <a:rPr lang="en-GB" baseline="0" dirty="0"/>
              <a:t> Platform in these prison settings has facilitated same day diagnosis and rapid access to treatment 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5EE3C5-5F88-40A1-99B2-1F770EC9ABA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392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implementation of an innovative two-tiered POCT testing approach consisting of rapid Hep C antibody testing using the </a:t>
            </a:r>
            <a:r>
              <a:rPr lang="en-GB" dirty="0" err="1"/>
              <a:t>OraQuick</a:t>
            </a:r>
            <a:r>
              <a:rPr lang="en-GB" dirty="0"/>
              <a:t> mouth swab, followed by HCV RNA testing using the Cepheid GeneXpert Fingerstick PCR</a:t>
            </a:r>
            <a:r>
              <a:rPr lang="en-GB" baseline="0" dirty="0"/>
              <a:t> Platform in these prison settings has facilitated same day diagnosis and rapid access to treatment 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5EE3C5-5F88-40A1-99B2-1F770EC9ABA3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0139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implementation of an innovative two-tiered POCT testing approach consisting of rapid Hep C antibody testing using the </a:t>
            </a:r>
            <a:r>
              <a:rPr lang="en-GB" dirty="0" err="1"/>
              <a:t>OraQuick</a:t>
            </a:r>
            <a:r>
              <a:rPr lang="en-GB" dirty="0"/>
              <a:t> mouth swab, followed by HCV RNA testing using the Cepheid GeneXpert Fingerstick PCR</a:t>
            </a:r>
            <a:r>
              <a:rPr lang="en-GB" baseline="0" dirty="0"/>
              <a:t> Platform in these prison settings has facilitated same day diagnosis and rapid access to treatment 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5EE3C5-5F88-40A1-99B2-1F770EC9ABA3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6600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1200" b="0" i="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5EE3C5-5F88-40A1-99B2-1F770EC9ABA3}" type="slidenum">
              <a:rPr lang="en-GB" smtClean="0"/>
              <a:pPr/>
              <a:t>18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EA79A-86E3-4D29-983B-CF2E18E319FD}" type="datetimeFigureOut">
              <a:rPr lang="en-US"/>
              <a:pPr>
                <a:defRPr/>
              </a:pPr>
              <a:t>3/29/2023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974E2-9C41-478E-B1B0-F4F757D3716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C992F-B3DF-4C3B-862E-663D4AECB329}" type="datetimeFigureOut">
              <a:rPr lang="en-US"/>
              <a:pPr>
                <a:defRPr/>
              </a:pPr>
              <a:t>3/29/2023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7D9DB-FAD1-4A2D-B708-E1E0797FC53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2AC5A-3DC1-4112-B09D-E2FC01EB5A5B}" type="datetimeFigureOut">
              <a:rPr lang="en-US"/>
              <a:pPr>
                <a:defRPr/>
              </a:pPr>
              <a:t>3/29/2023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951FF-DCBE-4A89-A918-08D06B11068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35" y="2130529"/>
            <a:ext cx="7772331" cy="146977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68" y="3886776"/>
            <a:ext cx="6400664" cy="1751929"/>
          </a:xfrm>
        </p:spPr>
        <p:txBody>
          <a:bodyPr/>
          <a:lstStyle>
            <a:lvl1pPr marL="0" indent="0" algn="ctr">
              <a:buNone/>
              <a:defRPr/>
            </a:lvl1pPr>
            <a:lvl2pPr marL="400827" indent="0" algn="ctr">
              <a:buNone/>
              <a:defRPr/>
            </a:lvl2pPr>
            <a:lvl3pPr marL="801654" indent="0" algn="ctr">
              <a:buNone/>
              <a:defRPr/>
            </a:lvl3pPr>
            <a:lvl4pPr marL="1202482" indent="0" algn="ctr">
              <a:buNone/>
              <a:defRPr/>
            </a:lvl4pPr>
            <a:lvl5pPr marL="1603309" indent="0" algn="ctr">
              <a:buNone/>
              <a:defRPr/>
            </a:lvl5pPr>
            <a:lvl6pPr marL="2004136" indent="0" algn="ctr">
              <a:buNone/>
              <a:defRPr/>
            </a:lvl6pPr>
            <a:lvl7pPr marL="2404963" indent="0" algn="ctr">
              <a:buNone/>
              <a:defRPr/>
            </a:lvl7pPr>
            <a:lvl8pPr marL="2805791" indent="0" algn="ctr">
              <a:buNone/>
              <a:defRPr/>
            </a:lvl8pPr>
            <a:lvl9pPr marL="320661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503" y="4406453"/>
            <a:ext cx="7772332" cy="1361811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503" y="2906445"/>
            <a:ext cx="7772332" cy="1500008"/>
          </a:xfrm>
        </p:spPr>
        <p:txBody>
          <a:bodyPr anchor="b"/>
          <a:lstStyle>
            <a:lvl1pPr marL="0" indent="0">
              <a:buNone/>
              <a:defRPr sz="1800"/>
            </a:lvl1pPr>
            <a:lvl2pPr marL="400827" indent="0">
              <a:buNone/>
              <a:defRPr sz="1600"/>
            </a:lvl2pPr>
            <a:lvl3pPr marL="801654" indent="0">
              <a:buNone/>
              <a:defRPr sz="1400"/>
            </a:lvl3pPr>
            <a:lvl4pPr marL="1202482" indent="0">
              <a:buNone/>
              <a:defRPr sz="1200"/>
            </a:lvl4pPr>
            <a:lvl5pPr marL="1603309" indent="0">
              <a:buNone/>
              <a:defRPr sz="1200"/>
            </a:lvl5pPr>
            <a:lvl6pPr marL="2004136" indent="0">
              <a:buNone/>
              <a:defRPr sz="1200"/>
            </a:lvl6pPr>
            <a:lvl7pPr marL="2404963" indent="0">
              <a:buNone/>
              <a:defRPr sz="1200"/>
            </a:lvl7pPr>
            <a:lvl8pPr marL="2805791" indent="0">
              <a:buNone/>
              <a:defRPr sz="1200"/>
            </a:lvl8pPr>
            <a:lvl9pPr marL="320661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267" y="1731775"/>
            <a:ext cx="3846102" cy="4048005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746" y="1731775"/>
            <a:ext cx="3847460" cy="4048005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76" y="274954"/>
            <a:ext cx="8228649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76" y="1534557"/>
            <a:ext cx="4040308" cy="640599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827" indent="0">
              <a:buNone/>
              <a:defRPr sz="1800" b="1"/>
            </a:lvl2pPr>
            <a:lvl3pPr marL="801654" indent="0">
              <a:buNone/>
              <a:defRPr sz="1600" b="1"/>
            </a:lvl3pPr>
            <a:lvl4pPr marL="1202482" indent="0">
              <a:buNone/>
              <a:defRPr sz="1400" b="1"/>
            </a:lvl4pPr>
            <a:lvl5pPr marL="1603309" indent="0">
              <a:buNone/>
              <a:defRPr sz="1400" b="1"/>
            </a:lvl5pPr>
            <a:lvl6pPr marL="2004136" indent="0">
              <a:buNone/>
              <a:defRPr sz="1400" b="1"/>
            </a:lvl6pPr>
            <a:lvl7pPr marL="2404963" indent="0">
              <a:buNone/>
              <a:defRPr sz="1400" b="1"/>
            </a:lvl7pPr>
            <a:lvl8pPr marL="2805791" indent="0">
              <a:buNone/>
              <a:defRPr sz="1400" b="1"/>
            </a:lvl8pPr>
            <a:lvl9pPr marL="3206618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" y="2175156"/>
            <a:ext cx="4040308" cy="395155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657" y="1534557"/>
            <a:ext cx="4041667" cy="640599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827" indent="0">
              <a:buNone/>
              <a:defRPr sz="1800" b="1"/>
            </a:lvl2pPr>
            <a:lvl3pPr marL="801654" indent="0">
              <a:buNone/>
              <a:defRPr sz="1600" b="1"/>
            </a:lvl3pPr>
            <a:lvl4pPr marL="1202482" indent="0">
              <a:buNone/>
              <a:defRPr sz="1400" b="1"/>
            </a:lvl4pPr>
            <a:lvl5pPr marL="1603309" indent="0">
              <a:buNone/>
              <a:defRPr sz="1400" b="1"/>
            </a:lvl5pPr>
            <a:lvl6pPr marL="2004136" indent="0">
              <a:buNone/>
              <a:defRPr sz="1400" b="1"/>
            </a:lvl6pPr>
            <a:lvl7pPr marL="2404963" indent="0">
              <a:buNone/>
              <a:defRPr sz="1400" b="1"/>
            </a:lvl7pPr>
            <a:lvl8pPr marL="2805791" indent="0">
              <a:buNone/>
              <a:defRPr sz="1400" b="1"/>
            </a:lvl8pPr>
            <a:lvl9pPr marL="3206618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657" y="2175156"/>
            <a:ext cx="4041667" cy="395155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76" y="273514"/>
            <a:ext cx="3008162" cy="1161715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485" y="273515"/>
            <a:ext cx="5111839" cy="5853196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76" y="1435228"/>
            <a:ext cx="3008162" cy="4691482"/>
          </a:xfrm>
        </p:spPr>
        <p:txBody>
          <a:bodyPr/>
          <a:lstStyle>
            <a:lvl1pPr marL="0" indent="0">
              <a:buNone/>
              <a:defRPr sz="1200"/>
            </a:lvl1pPr>
            <a:lvl2pPr marL="400827" indent="0">
              <a:buNone/>
              <a:defRPr sz="1100"/>
            </a:lvl2pPr>
            <a:lvl3pPr marL="801654" indent="0">
              <a:buNone/>
              <a:defRPr sz="900"/>
            </a:lvl3pPr>
            <a:lvl4pPr marL="1202482" indent="0">
              <a:buNone/>
              <a:defRPr sz="800"/>
            </a:lvl4pPr>
            <a:lvl5pPr marL="1603309" indent="0">
              <a:buNone/>
              <a:defRPr sz="800"/>
            </a:lvl5pPr>
            <a:lvl6pPr marL="2004136" indent="0">
              <a:buNone/>
              <a:defRPr sz="800"/>
            </a:lvl6pPr>
            <a:lvl7pPr marL="2404963" indent="0">
              <a:buNone/>
              <a:defRPr sz="800"/>
            </a:lvl7pPr>
            <a:lvl8pPr marL="2805791" indent="0">
              <a:buNone/>
              <a:defRPr sz="800"/>
            </a:lvl8pPr>
            <a:lvl9pPr marL="3206618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F6C00-3EF9-423B-8D36-4763A11665B6}" type="datetimeFigureOut">
              <a:rPr lang="en-US"/>
              <a:pPr>
                <a:defRPr/>
              </a:pPr>
              <a:t>3/29/2023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B4072-2D67-4BDF-B2F6-85187C2DE27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75" y="4800889"/>
            <a:ext cx="5486671" cy="565741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75" y="613247"/>
            <a:ext cx="5486671" cy="4114224"/>
          </a:xfrm>
        </p:spPr>
        <p:txBody>
          <a:bodyPr/>
          <a:lstStyle>
            <a:lvl1pPr marL="0" indent="0">
              <a:buNone/>
              <a:defRPr sz="2800"/>
            </a:lvl1pPr>
            <a:lvl2pPr marL="400827" indent="0">
              <a:buNone/>
              <a:defRPr sz="2500"/>
            </a:lvl2pPr>
            <a:lvl3pPr marL="801654" indent="0">
              <a:buNone/>
              <a:defRPr sz="2100"/>
            </a:lvl3pPr>
            <a:lvl4pPr marL="1202482" indent="0">
              <a:buNone/>
              <a:defRPr sz="1800"/>
            </a:lvl4pPr>
            <a:lvl5pPr marL="1603309" indent="0">
              <a:buNone/>
              <a:defRPr sz="1800"/>
            </a:lvl5pPr>
            <a:lvl6pPr marL="2004136" indent="0">
              <a:buNone/>
              <a:defRPr sz="1800"/>
            </a:lvl6pPr>
            <a:lvl7pPr marL="2404963" indent="0">
              <a:buNone/>
              <a:defRPr sz="1800"/>
            </a:lvl7pPr>
            <a:lvl8pPr marL="2805791" indent="0">
              <a:buNone/>
              <a:defRPr sz="1800"/>
            </a:lvl8pPr>
            <a:lvl9pPr marL="3206618" indent="0">
              <a:buNone/>
              <a:defRPr sz="18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75" y="5366630"/>
            <a:ext cx="5486671" cy="806146"/>
          </a:xfrm>
        </p:spPr>
        <p:txBody>
          <a:bodyPr/>
          <a:lstStyle>
            <a:lvl1pPr marL="0" indent="0">
              <a:buNone/>
              <a:defRPr sz="1200"/>
            </a:lvl1pPr>
            <a:lvl2pPr marL="400827" indent="0">
              <a:buNone/>
              <a:defRPr sz="1100"/>
            </a:lvl2pPr>
            <a:lvl3pPr marL="801654" indent="0">
              <a:buNone/>
              <a:defRPr sz="900"/>
            </a:lvl3pPr>
            <a:lvl4pPr marL="1202482" indent="0">
              <a:buNone/>
              <a:defRPr sz="800"/>
            </a:lvl4pPr>
            <a:lvl5pPr marL="1603309" indent="0">
              <a:buNone/>
              <a:defRPr sz="800"/>
            </a:lvl5pPr>
            <a:lvl6pPr marL="2004136" indent="0">
              <a:buNone/>
              <a:defRPr sz="800"/>
            </a:lvl6pPr>
            <a:lvl7pPr marL="2404963" indent="0">
              <a:buNone/>
              <a:defRPr sz="800"/>
            </a:lvl7pPr>
            <a:lvl8pPr marL="2805791" indent="0">
              <a:buNone/>
              <a:defRPr sz="800"/>
            </a:lvl8pPr>
            <a:lvl9pPr marL="3206618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9560" y="359887"/>
            <a:ext cx="1955645" cy="54198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267" y="359887"/>
            <a:ext cx="5737917" cy="541989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071" y="359887"/>
            <a:ext cx="7798135" cy="104511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91267" y="1731775"/>
            <a:ext cx="7823939" cy="4048005"/>
          </a:xfr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071" y="359887"/>
            <a:ext cx="7798135" cy="104511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91267" y="1731775"/>
            <a:ext cx="3846102" cy="404800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67746" y="1731775"/>
            <a:ext cx="3847460" cy="404800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7BF55-63E0-4D79-8EB7-9AFBAB67244B}" type="datetimeFigureOut">
              <a:rPr lang="en-US"/>
              <a:pPr>
                <a:defRPr/>
              </a:pPr>
              <a:t>3/29/2023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F6EBD-852C-46D6-BCE8-3208A86841B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87BD1-2E23-41DD-96F6-29D07243E3E5}" type="datetimeFigureOut">
              <a:rPr lang="en-US"/>
              <a:pPr>
                <a:defRPr/>
              </a:pPr>
              <a:t>3/29/2023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645EA-9A90-482B-9526-A8F42143A5B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6A72F-60C6-4C9D-937E-3D684DA0FC51}" type="datetimeFigureOut">
              <a:rPr lang="en-US"/>
              <a:pPr>
                <a:defRPr/>
              </a:pPr>
              <a:t>3/29/2023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7D6B9-CBD8-4DC4-89C8-ACBD86631EC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428FB-8FCA-4CB6-AAE2-4E117B42FA00}" type="datetimeFigureOut">
              <a:rPr lang="en-US"/>
              <a:pPr>
                <a:defRPr/>
              </a:pPr>
              <a:t>3/29/2023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3FD69-BC23-4934-957F-C7E96441536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566C7-9371-42C7-8815-9C1D70439302}" type="datetimeFigureOut">
              <a:rPr lang="en-US"/>
              <a:pPr>
                <a:defRPr/>
              </a:pPr>
              <a:t>3/29/2023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C3E33-1662-4BCE-A2AF-1312F71F35D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D430E-F91D-4B73-A47A-4E1E05E4E54A}" type="datetimeFigureOut">
              <a:rPr lang="en-US"/>
              <a:pPr>
                <a:defRPr/>
              </a:pPr>
              <a:t>3/29/2023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4F720-512B-4F58-8765-95329F87692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A554F-452B-4FA6-A536-DCB1F9E8CBD1}" type="datetimeFigureOut">
              <a:rPr lang="en-US"/>
              <a:pPr>
                <a:defRPr/>
              </a:pPr>
              <a:t>3/29/2023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B365D-ACCE-4534-AEEF-DAE61015C2D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AE54EF-83D7-4DD0-B63F-EFE002BBD5F0}" type="datetimeFigureOut">
              <a:rPr lang="en-US"/>
              <a:pPr>
                <a:defRPr/>
              </a:pPr>
              <a:t>3/29/2023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3C14BF-062E-436E-84A4-5B7D87E3A60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ext slide2 b-ground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2716" y="0"/>
            <a:ext cx="9149432" cy="6856561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17071" y="359887"/>
            <a:ext cx="7798135" cy="1045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1267" y="1731775"/>
            <a:ext cx="7823939" cy="4048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388" rtl="0" fontAlgn="base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+mj-lt"/>
          <a:ea typeface="+mj-ea"/>
          <a:cs typeface="+mj-cs"/>
        </a:defRPr>
      </a:lvl1pPr>
      <a:lvl2pPr algn="l" defTabSz="914388" rtl="0" fontAlgn="base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914388" rtl="0" fontAlgn="base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914388" rtl="0" fontAlgn="base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914388" rtl="0" fontAlgn="base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00827" algn="l" defTabSz="914388" rtl="0" fontAlgn="base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801654" algn="l" defTabSz="914388" rtl="0" fontAlgn="base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202482" algn="l" defTabSz="914388" rtl="0" fontAlgn="base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603309" algn="l" defTabSz="914388" rtl="0" fontAlgn="base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42373" indent="-342373" algn="l" defTabSz="914388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3201" indent="-286703" algn="l" defTabSz="914388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2636" indent="-228249" algn="l" defTabSz="914388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525" indent="-229641" algn="l" defTabSz="914388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023" indent="-228249" algn="l" defTabSz="91438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457850" indent="-228249" algn="l" defTabSz="91438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858678" indent="-228249" algn="l" defTabSz="91438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259505" indent="-228249" algn="l" defTabSz="91438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660332" indent="-228249" algn="l" defTabSz="91438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8016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827" algn="l" defTabSz="8016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654" algn="l" defTabSz="8016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482" algn="l" defTabSz="8016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309" algn="l" defTabSz="8016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4136" algn="l" defTabSz="8016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963" algn="l" defTabSz="8016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791" algn="l" defTabSz="8016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618" algn="l" defTabSz="8016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5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/>
          </a:p>
        </p:txBody>
      </p:sp>
      <p:pic>
        <p:nvPicPr>
          <p:cNvPr id="4" name="Picture 9" descr="Title slide2 b-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2420888"/>
            <a:ext cx="93245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i="1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POCT PROJECTS &amp; </a:t>
            </a:r>
            <a:br>
              <a:rPr lang="en-GB" sz="4000" i="1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GB" sz="4000" i="1" dirty="0">
                <a:ln w="0"/>
                <a:solidFill>
                  <a:schemeClr val="bg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NATIONAL TESTING PATHWAYS</a:t>
            </a:r>
            <a:r>
              <a:rPr lang="en-GB" sz="4000" i="1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GB" sz="4000" i="1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GB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GB" sz="1600" dirty="0">
              <a:solidFill>
                <a:schemeClr val="bg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GB" sz="1600" dirty="0">
              <a:solidFill>
                <a:schemeClr val="bg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600" dirty="0">
                <a:solidFill>
                  <a:schemeClr val="bg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Louise Davies </a:t>
            </a:r>
          </a:p>
          <a:p>
            <a:pPr>
              <a:lnSpc>
                <a:spcPct val="150000"/>
              </a:lnSpc>
            </a:pPr>
            <a:r>
              <a:rPr lang="en-GB" sz="1600" i="1" dirty="0">
                <a:solidFill>
                  <a:schemeClr val="bg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Senior Biomedical Scientist</a:t>
            </a:r>
            <a:br>
              <a:rPr lang="en-GB" sz="1600" i="1" dirty="0">
                <a:solidFill>
                  <a:schemeClr val="bg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GB" sz="1600" i="1" dirty="0">
                <a:solidFill>
                  <a:schemeClr val="bg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(National Point-of-Care Testing Lead)</a:t>
            </a:r>
          </a:p>
          <a:p>
            <a:pPr>
              <a:lnSpc>
                <a:spcPct val="150000"/>
              </a:lnSpc>
            </a:pPr>
            <a:r>
              <a:rPr lang="en-GB" sz="1600" i="1" dirty="0">
                <a:solidFill>
                  <a:schemeClr val="bg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Public Health Wales, Wales Specialist Virology Centre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55202" y="5440487"/>
            <a:ext cx="3682358" cy="867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en-GB" dirty="0">
                <a:solidFill>
                  <a:schemeClr val="bg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en-GB" dirty="0">
              <a:solidFill>
                <a:schemeClr val="bg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77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74941"/>
            <a:ext cx="9324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2060"/>
                </a:solidFill>
                <a:latin typeface="+mn-lt"/>
              </a:rPr>
              <a:t>RAPID POCT PATHWAYS ACROSS WALES - </a:t>
            </a:r>
            <a:r>
              <a:rPr lang="en-GB" sz="1400" i="1" dirty="0">
                <a:solidFill>
                  <a:srgbClr val="002060"/>
                </a:solidFill>
              </a:rPr>
              <a:t>Community/laboratory </a:t>
            </a:r>
            <a:r>
              <a:rPr lang="en-GB" sz="1400" i="1" dirty="0" smtClean="0">
                <a:solidFill>
                  <a:srgbClr val="002060"/>
                </a:solidFill>
              </a:rPr>
              <a:t>based </a:t>
            </a:r>
            <a:r>
              <a:rPr lang="en-GB" sz="1400" i="1" dirty="0">
                <a:solidFill>
                  <a:srgbClr val="002060"/>
                </a:solidFill>
              </a:rPr>
              <a:t>(POCT Practitioner led)</a:t>
            </a:r>
          </a:p>
          <a:p>
            <a:endParaRPr lang="en-GB" sz="1400" i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81796" t="25268" r="5210" b="24977"/>
          <a:stretch/>
        </p:blipFill>
        <p:spPr bwMode="auto">
          <a:xfrm>
            <a:off x="183290" y="714464"/>
            <a:ext cx="858045" cy="2726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9839" t="16401" r="75642" b="30400"/>
          <a:stretch/>
        </p:blipFill>
        <p:spPr>
          <a:xfrm>
            <a:off x="1605690" y="1348729"/>
            <a:ext cx="1488458" cy="15338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0232" t="15000" r="74412" b="29700"/>
          <a:stretch/>
        </p:blipFill>
        <p:spPr>
          <a:xfrm>
            <a:off x="1041335" y="1319802"/>
            <a:ext cx="957054" cy="9693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31161" y="5373216"/>
            <a:ext cx="251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PATHWAY 2.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23798" t="24446" r="55725" b="38149"/>
          <a:stretch/>
        </p:blipFill>
        <p:spPr>
          <a:xfrm>
            <a:off x="1388996" y="2177133"/>
            <a:ext cx="828094" cy="8504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21775" t="19485" r="58301" b="42125"/>
          <a:stretch/>
        </p:blipFill>
        <p:spPr>
          <a:xfrm>
            <a:off x="6190005" y="632182"/>
            <a:ext cx="2592288" cy="280831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25587" t="18500" r="61715" b="41141"/>
          <a:stretch/>
        </p:blipFill>
        <p:spPr>
          <a:xfrm>
            <a:off x="3347004" y="1367602"/>
            <a:ext cx="1224021" cy="21819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/>
          <a:srcRect l="23435" t="19485" r="58855" b="42125"/>
          <a:stretch/>
        </p:blipFill>
        <p:spPr>
          <a:xfrm>
            <a:off x="4597605" y="1367648"/>
            <a:ext cx="1512168" cy="184295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273241" y="397185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220991" y="677896"/>
            <a:ext cx="1636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  <a:latin typeface="+mn-lt"/>
              </a:rPr>
              <a:t>Antibody</a:t>
            </a:r>
            <a:r>
              <a:rPr lang="en-GB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sz="1600" dirty="0">
                <a:solidFill>
                  <a:srgbClr val="002060"/>
                </a:solidFill>
                <a:latin typeface="+mn-lt"/>
              </a:rPr>
              <a:t>positive</a:t>
            </a:r>
            <a:r>
              <a:rPr lang="en-GB" dirty="0">
                <a:solidFill>
                  <a:srgbClr val="002060"/>
                </a:solidFill>
                <a:latin typeface="+mn-lt"/>
              </a:rPr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96948" y="673471"/>
            <a:ext cx="2593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2060"/>
                </a:solidFill>
                <a:latin typeface="+mn-lt"/>
              </a:rPr>
              <a:t>Sent to the laboratory for rapid PCR testing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19346" y="2985349"/>
            <a:ext cx="22397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dirty="0">
                <a:solidFill>
                  <a:srgbClr val="002060"/>
                </a:solidFill>
                <a:latin typeface="+mn-lt"/>
              </a:rPr>
              <a:t>Micro-capillary testing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29124" y="3587633"/>
            <a:ext cx="6719139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2060"/>
                </a:solidFill>
                <a:latin typeface="+mn-lt"/>
              </a:rPr>
              <a:t>Only currently used as part of the POCT pathway </a:t>
            </a: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rgbClr val="002060"/>
                </a:solidFill>
                <a:latin typeface="+mn-lt"/>
              </a:rPr>
              <a:t>OR,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2060"/>
                </a:solidFill>
                <a:latin typeface="+mn-lt"/>
              </a:rPr>
              <a:t>In exceptional situations</a:t>
            </a:r>
            <a:br>
              <a:rPr lang="en-GB" dirty="0">
                <a:solidFill>
                  <a:srgbClr val="002060"/>
                </a:solidFill>
                <a:latin typeface="+mn-lt"/>
              </a:rPr>
            </a:br>
            <a:r>
              <a:rPr lang="en-GB" dirty="0">
                <a:solidFill>
                  <a:srgbClr val="002060"/>
                </a:solidFill>
                <a:latin typeface="+mn-lt"/>
              </a:rPr>
              <a:t>i.e. no venous access/extremely anxious/chaotic individuals (rapid result needed) </a:t>
            </a:r>
          </a:p>
        </p:txBody>
      </p:sp>
    </p:spTree>
    <p:extLst>
      <p:ext uri="{BB962C8B-B14F-4D97-AF65-F5344CB8AC3E}">
        <p14:creationId xmlns:p14="http://schemas.microsoft.com/office/powerpoint/2010/main" val="65491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84258" y="5525302"/>
            <a:ext cx="251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PATHWAY 2.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78722"/>
            <a:ext cx="92243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2060"/>
                </a:solidFill>
                <a:latin typeface="+mn-lt"/>
              </a:rPr>
              <a:t>RAPID POCT PATHWAYS ACROSS WALES - </a:t>
            </a:r>
            <a:r>
              <a:rPr lang="en-GB" sz="1400" i="1" dirty="0">
                <a:solidFill>
                  <a:srgbClr val="002060"/>
                </a:solidFill>
              </a:rPr>
              <a:t>Community/laboratory </a:t>
            </a:r>
            <a:r>
              <a:rPr lang="en-GB" sz="1400" i="1" dirty="0" smtClean="0">
                <a:solidFill>
                  <a:srgbClr val="002060"/>
                </a:solidFill>
              </a:rPr>
              <a:t>based </a:t>
            </a:r>
            <a:r>
              <a:rPr lang="en-GB" sz="1400" i="1" dirty="0">
                <a:solidFill>
                  <a:srgbClr val="002060"/>
                </a:solidFill>
              </a:rPr>
              <a:t>(POCT Practitioner led)</a:t>
            </a:r>
          </a:p>
          <a:p>
            <a:endParaRPr lang="en-GB" sz="1400" i="1" dirty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576" y="420192"/>
            <a:ext cx="86118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2060"/>
                </a:solidFill>
                <a:latin typeface="+mn-lt"/>
              </a:rPr>
              <a:t>High Intensity Test (HIT)- </a:t>
            </a:r>
            <a:r>
              <a:rPr lang="en-GB" sz="1400" b="1" dirty="0" smtClean="0">
                <a:solidFill>
                  <a:srgbClr val="002060"/>
                </a:solidFill>
                <a:latin typeface="+mn-lt"/>
              </a:rPr>
              <a:t>POCT Cwm Taf, Cardiff &amp; Vale, Powys and Swansea Bay (2021-2022)</a:t>
            </a:r>
            <a:r>
              <a:rPr lang="en-GB" sz="1400" dirty="0">
                <a:solidFill>
                  <a:srgbClr val="002060"/>
                </a:solidFill>
              </a:rPr>
              <a:t/>
            </a:r>
            <a:br>
              <a:rPr lang="en-GB" sz="1400" dirty="0">
                <a:solidFill>
                  <a:srgbClr val="002060"/>
                </a:solidFill>
              </a:rPr>
            </a:b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738090" y="6888982"/>
            <a:ext cx="88204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en-GB" sz="1200" dirty="0" smtClean="0">
                <a:solidFill>
                  <a:srgbClr val="002060"/>
                </a:solidFill>
                <a:latin typeface="+mn-lt"/>
              </a:rPr>
            </a:br>
            <a:r>
              <a:rPr lang="en-GB" sz="12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en-GB" sz="1200" dirty="0" smtClean="0">
                <a:solidFill>
                  <a:srgbClr val="002060"/>
                </a:solidFill>
                <a:latin typeface="+mn-lt"/>
              </a:rPr>
            </a:br>
            <a:r>
              <a:rPr lang="en-GB" sz="1200" dirty="0" smtClean="0">
                <a:solidFill>
                  <a:srgbClr val="002060"/>
                </a:solidFill>
                <a:latin typeface="+mn-lt"/>
              </a:rPr>
              <a:t>Treatment </a:t>
            </a:r>
            <a:r>
              <a:rPr lang="en-GB" sz="1200" dirty="0">
                <a:solidFill>
                  <a:srgbClr val="002060"/>
                </a:solidFill>
                <a:latin typeface="+mn-lt"/>
              </a:rPr>
              <a:t>for all patients confirmed within 2 weeks.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2060"/>
                </a:solidFill>
                <a:latin typeface="+mn-lt"/>
              </a:rPr>
              <a:t>3 patients treated within two weeks/1 patient treatment due to start by delayed by other therapy/3 starting treatment imminently/ 6 of the 7 patients will start within three weeks.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996936" y="4293096"/>
            <a:ext cx="1471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2060"/>
                </a:solidFill>
              </a:rPr>
              <a:t>OCT 2022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2268761" y="1121415"/>
            <a:ext cx="172096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smtClean="0"/>
              <a:t>Keyworkers/security (trust established)</a:t>
            </a:r>
          </a:p>
          <a:p>
            <a:endParaRPr lang="en-GB" dirty="0"/>
          </a:p>
          <a:p>
            <a:r>
              <a:rPr lang="en-GB" dirty="0" smtClean="0"/>
              <a:t>Swansea seafront hotel- same cohort as Wallich ‘high-risk’ 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357325"/>
              </p:ext>
            </p:extLst>
          </p:nvPr>
        </p:nvGraphicFramePr>
        <p:xfrm>
          <a:off x="102197" y="915134"/>
          <a:ext cx="9019920" cy="40193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11408">
                  <a:extLst>
                    <a:ext uri="{9D8B030D-6E8A-4147-A177-3AD203B41FA5}">
                      <a16:colId xmlns:a16="http://schemas.microsoft.com/office/drawing/2014/main" val="334259076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42106292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58502168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10506564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647297076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6934878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16738971"/>
                    </a:ext>
                  </a:extLst>
                </a:gridCol>
              </a:tblGrid>
              <a:tr h="647191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kern="1400" dirty="0">
                          <a:effectLst/>
                        </a:rPr>
                        <a:t>POC TESTING LOCATIONS </a:t>
                      </a:r>
                      <a:endParaRPr lang="en-GB" sz="11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kern="1400" dirty="0">
                          <a:effectLst/>
                        </a:rPr>
                        <a:t> </a:t>
                      </a:r>
                      <a:r>
                        <a:rPr lang="en-GB" sz="900" b="1" kern="1400" dirty="0" smtClean="0">
                          <a:effectLst/>
                        </a:rPr>
                        <a:t>NUMBER </a:t>
                      </a:r>
                      <a:r>
                        <a:rPr lang="en-GB" sz="900" b="1" kern="1400" dirty="0">
                          <a:effectLst/>
                        </a:rPr>
                        <a:t>ANTIBODY MOUTH SWABS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kern="1400" dirty="0">
                          <a:effectLst/>
                        </a:rPr>
                        <a:t>NUMBER ANTIBODY POSITIVE MOUTH SWABS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kern="1400" dirty="0" smtClean="0">
                          <a:effectLst/>
                        </a:rPr>
                        <a:t>NUMBER </a:t>
                      </a:r>
                      <a:r>
                        <a:rPr lang="en-GB" sz="900" b="1" kern="1400" dirty="0">
                          <a:effectLst/>
                        </a:rPr>
                        <a:t>PCR TESTS DONE*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kern="1400" dirty="0">
                          <a:effectLst/>
                        </a:rPr>
                        <a:t> </a:t>
                      </a:r>
                      <a:r>
                        <a:rPr lang="en-GB" sz="900" b="1" kern="1400" dirty="0" smtClean="0">
                          <a:effectLst/>
                        </a:rPr>
                        <a:t>NUMBER </a:t>
                      </a:r>
                      <a:r>
                        <a:rPr lang="en-GB" sz="900" b="1" kern="1400" dirty="0">
                          <a:effectLst/>
                        </a:rPr>
                        <a:t>OF PCR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kern="1400" dirty="0">
                          <a:effectLst/>
                        </a:rPr>
                        <a:t>POSTIVE TESTS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kern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900" b="1" kern="1400" dirty="0">
                          <a:effectLst/>
                        </a:rPr>
                        <a:t>DBST 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endParaRPr lang="en-GB" sz="900" b="1" kern="14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900" b="1" kern="14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Numbers</a:t>
                      </a:r>
                      <a:r>
                        <a:rPr lang="en-GB" sz="900" b="1" kern="1400" baseline="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900" b="1" kern="14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Treated 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42588608"/>
                  </a:ext>
                </a:extLst>
              </a:tr>
              <a:tr h="210049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kern="1400" dirty="0" smtClean="0">
                          <a:effectLst/>
                        </a:rPr>
                        <a:t>HMP</a:t>
                      </a:r>
                      <a:r>
                        <a:rPr lang="en-GB" sz="1050" kern="1400" dirty="0">
                          <a:effectLst/>
                        </a:rPr>
                        <a:t>, Parc – Cwm Taf Morgannwg UHB</a:t>
                      </a:r>
                      <a:endParaRPr lang="en-GB" sz="44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1588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117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117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21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900" b="0" kern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900" b="0" kern="14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13-Treated</a:t>
                      </a:r>
                      <a:br>
                        <a:rPr lang="en-GB" sz="900" b="0" kern="14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900" b="0" kern="14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7-</a:t>
                      </a:r>
                      <a:r>
                        <a:rPr lang="en-GB" sz="900" b="0" kern="1400" baseline="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Not competed </a:t>
                      </a:r>
                      <a:endParaRPr lang="en-GB" sz="900" b="0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535687"/>
                  </a:ext>
                </a:extLst>
              </a:tr>
              <a:tr h="44693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kern="1400" dirty="0">
                          <a:effectLst/>
                        </a:rPr>
                        <a:t>Hostels and Needle Exchanges (Huggard, CAU, Litchfield Court, Adams Court, Dyfodol) – Cardiff and Vale Health Board</a:t>
                      </a:r>
                      <a:endParaRPr lang="en-GB" sz="44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15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0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27 </a:t>
                      </a:r>
                      <a:r>
                        <a:rPr lang="en-GB" sz="900" kern="1400" dirty="0">
                          <a:effectLst/>
                        </a:rPr>
                        <a:t>(DBST reactive follow up)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13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endParaRPr lang="en-GB" sz="900" b="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900" b="0" kern="1400" dirty="0" smtClean="0">
                          <a:effectLst/>
                        </a:rPr>
                        <a:t>128</a:t>
                      </a:r>
                      <a:endParaRPr lang="en-GB" sz="900" b="0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endParaRPr lang="en-GB" sz="900" b="0" kern="14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900" b="0" kern="14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en-GB" sz="900" b="0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8499060"/>
                  </a:ext>
                </a:extLst>
              </a:tr>
              <a:tr h="205465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kern="1400">
                          <a:effectLst/>
                        </a:rPr>
                        <a:t>Kaleidoscope drug and alcohol services in Welshpool and Newtown- Powys Health Board</a:t>
                      </a:r>
                      <a:endParaRPr lang="en-GB" sz="4400" b="1" kern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54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4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7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2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45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8016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4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 Treated </a:t>
                      </a:r>
                    </a:p>
                    <a:p>
                      <a:pPr algn="ctr">
                        <a:spcAft>
                          <a:spcPts val="300"/>
                        </a:spcAft>
                      </a:pP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43630511"/>
                  </a:ext>
                </a:extLst>
              </a:tr>
              <a:tr h="387268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kern="1400">
                          <a:effectLst/>
                        </a:rPr>
                        <a:t>Hostels (St. Leonards, Ty Tom Jones, Paxton street, shoreline, YMCA) - Swansea Bay UHB</a:t>
                      </a:r>
                      <a:endParaRPr lang="en-GB" sz="4400" b="1" kern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31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7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9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4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26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900" b="0" kern="14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 Treated </a:t>
                      </a:r>
                      <a:endParaRPr lang="en-GB" sz="900" b="0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533324"/>
                  </a:ext>
                </a:extLst>
              </a:tr>
              <a:tr h="312028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kern="1400">
                          <a:effectLst/>
                        </a:rPr>
                        <a:t>Cross borders woman’s shelter, Birchgrove- Swansea Bay UHB.</a:t>
                      </a:r>
                      <a:endParaRPr lang="en-GB" sz="4400" b="1" kern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2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1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1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0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/>
                      </a:r>
                      <a:br>
                        <a:rPr lang="en-GB" sz="900" kern="1400" dirty="0" smtClean="0">
                          <a:effectLst/>
                        </a:rPr>
                      </a:br>
                      <a:r>
                        <a:rPr lang="en-GB" sz="900" kern="1400" dirty="0" smtClean="0">
                          <a:effectLst/>
                        </a:rPr>
                        <a:t>2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endParaRPr lang="en-GB" sz="900" b="0" kern="14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900" b="0" kern="14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GB" sz="900" b="0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72838283"/>
                  </a:ext>
                </a:extLst>
              </a:tr>
              <a:tr h="26837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kern="1400">
                          <a:effectLst/>
                        </a:rPr>
                        <a:t>Ambassador hotel, safe haven, Lewis Road, Beaufort house, Neath- Swansea Bay UHB</a:t>
                      </a:r>
                      <a:endParaRPr lang="en-GB" sz="4400" b="1" kern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78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8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20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3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86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900" b="0" kern="14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 Treated</a:t>
                      </a:r>
                      <a:r>
                        <a:rPr lang="en-GB" sz="900" b="0" kern="1400" baseline="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900" b="0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7770828"/>
                  </a:ext>
                </a:extLst>
              </a:tr>
              <a:tr h="20637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kern="1400">
                          <a:effectLst/>
                        </a:rPr>
                        <a:t>Quay House - Swansea Bay UHB</a:t>
                      </a:r>
                      <a:endParaRPr lang="en-GB" sz="4400" b="1" kern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15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0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0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0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12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endParaRPr lang="en-GB" sz="900" b="0" kern="14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900" b="0" kern="14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GB" sz="900" b="0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1401969"/>
                  </a:ext>
                </a:extLst>
              </a:tr>
              <a:tr h="44693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kern="1400" dirty="0">
                          <a:effectLst/>
                        </a:rPr>
                        <a:t>Seafront Hotels (Swansea Bay Hotel, Tudor Court, South View) - Swansea Bay UHB</a:t>
                      </a:r>
                      <a:endParaRPr lang="en-GB" sz="44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16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0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10 </a:t>
                      </a:r>
                      <a:r>
                        <a:rPr lang="en-GB" sz="700" kern="1400" dirty="0" smtClean="0">
                          <a:effectLst/>
                        </a:rPr>
                        <a:t>(Inc. </a:t>
                      </a:r>
                      <a:r>
                        <a:rPr lang="en-GB" sz="700" kern="1400" dirty="0">
                          <a:effectLst/>
                        </a:rPr>
                        <a:t>house visits)</a:t>
                      </a:r>
                      <a:endParaRPr lang="en-GB" sz="7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1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endParaRPr lang="en-GB" sz="900" kern="1400" dirty="0" smtClean="0">
                        <a:effectLst/>
                      </a:endParaRPr>
                    </a:p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900" kern="1400" dirty="0" smtClean="0">
                          <a:effectLst/>
                        </a:rPr>
                        <a:t>14</a:t>
                      </a:r>
                      <a:endParaRPr lang="en-GB" sz="900" b="1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900" b="0" kern="14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 Treated</a:t>
                      </a:r>
                      <a:r>
                        <a:rPr lang="en-GB" sz="900" b="0" kern="1400" baseline="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900" b="0" kern="14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900" b="0" kern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63445126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126897" y="4934492"/>
            <a:ext cx="8391220" cy="889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2060"/>
                </a:solidFill>
              </a:rPr>
              <a:t>Mouth swabbing (AM) / rapid PCR testing in lab (PM). Known antibody positives- rapid PCR only</a:t>
            </a:r>
            <a:r>
              <a:rPr lang="en-GB" sz="1200" dirty="0" smtClean="0">
                <a:solidFill>
                  <a:srgbClr val="002060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2060"/>
                </a:solidFill>
              </a:rPr>
              <a:t>Results from both POCT’s sent over to BBV specialist by end of the day.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rgbClr val="002060"/>
                </a:solidFill>
              </a:rPr>
              <a:t> Learning more and more what works well where!!</a:t>
            </a:r>
            <a:endParaRPr lang="en-GB" sz="1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95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4664"/>
            <a:ext cx="8496944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GB" sz="2400" b="1" dirty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 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9817" y="2380"/>
            <a:ext cx="846520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2060"/>
                </a:solidFill>
                <a:latin typeface="+mn-lt"/>
              </a:rPr>
              <a:t>RAPID POCT PATHWAYS ACROSS WALES- </a:t>
            </a:r>
            <a:r>
              <a:rPr lang="en-GB" sz="1400" i="1" dirty="0">
                <a:solidFill>
                  <a:srgbClr val="002060"/>
                </a:solidFill>
                <a:latin typeface="+mn-lt"/>
              </a:rPr>
              <a:t>Community </a:t>
            </a:r>
            <a:r>
              <a:rPr lang="en-GB" sz="1400" i="1" dirty="0" smtClean="0">
                <a:solidFill>
                  <a:srgbClr val="002060"/>
                </a:solidFill>
                <a:latin typeface="+mn-lt"/>
              </a:rPr>
              <a:t>based </a:t>
            </a:r>
            <a:r>
              <a:rPr lang="en-GB" sz="1400" i="1" dirty="0">
                <a:solidFill>
                  <a:srgbClr val="002060"/>
                </a:solidFill>
              </a:rPr>
              <a:t>(POCT Practitioner led)</a:t>
            </a:r>
          </a:p>
          <a:p>
            <a:endParaRPr lang="en-GB" sz="1400" b="1" dirty="0">
              <a:solidFill>
                <a:srgbClr val="002060"/>
              </a:solidFill>
              <a:latin typeface="+mn-lt"/>
            </a:endParaRPr>
          </a:p>
          <a:p>
            <a:pPr algn="ctr"/>
            <a:r>
              <a:rPr lang="en-GB" sz="1100" b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  <a:ea typeface="Verdana" pitchFamily="34" charset="0"/>
                <a:cs typeface="Verdana" pitchFamily="34" charset="0"/>
              </a:rPr>
              <a:t>‘POCT facilitating same day Diagnosis and immediate referral to local BBV specialist teams for treatment’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l="81796" t="25268" r="5210" b="24977"/>
          <a:stretch/>
        </p:blipFill>
        <p:spPr bwMode="auto">
          <a:xfrm>
            <a:off x="19347" y="741843"/>
            <a:ext cx="679054" cy="2157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99054" y="909332"/>
            <a:ext cx="223203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</a:pPr>
            <a:endParaRPr lang="en-GB" sz="1100" dirty="0">
              <a:solidFill>
                <a:srgbClr val="002060"/>
              </a:solidFill>
              <a:latin typeface="+mn-lt"/>
              <a:ea typeface="Verdana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50000"/>
                </a:schemeClr>
              </a:buClr>
            </a:pPr>
            <a:r>
              <a:rPr lang="en-GB" sz="1200" b="1" dirty="0">
                <a:solidFill>
                  <a:srgbClr val="002060"/>
                </a:solidFill>
                <a:latin typeface="+mn-lt"/>
                <a:ea typeface="Verdana" pitchFamily="34" charset="0"/>
                <a:cs typeface="Arial" panose="020B0604020202020204" pitchFamily="34" charset="0"/>
              </a:rPr>
              <a:t>OraSure, OraQuick HCV Antibody POCT</a:t>
            </a:r>
            <a:r>
              <a:rPr lang="en-GB" sz="1100" dirty="0">
                <a:latin typeface="+mn-lt"/>
                <a:ea typeface="Verdana" pitchFamily="34" charset="0"/>
                <a:cs typeface="Arial" panose="020B0604020202020204" pitchFamily="34" charset="0"/>
              </a:rPr>
              <a:t/>
            </a:r>
            <a:br>
              <a:rPr lang="en-GB" sz="1100" dirty="0">
                <a:latin typeface="+mn-lt"/>
                <a:ea typeface="Verdana" pitchFamily="34" charset="0"/>
                <a:cs typeface="Arial" panose="020B0604020202020204" pitchFamily="34" charset="0"/>
              </a:rPr>
            </a:br>
            <a:endParaRPr lang="en-GB" sz="1100" dirty="0">
              <a:solidFill>
                <a:srgbClr val="002060"/>
              </a:solidFill>
              <a:latin typeface="+mn-lt"/>
              <a:ea typeface="Verdana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</a:pPr>
            <a:endParaRPr lang="en-GB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endParaRPr lang="en-GB" sz="2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150000"/>
              </a:lnSpc>
            </a:pPr>
            <a:endParaRPr lang="en-GB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GB" sz="2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02"/>
          <a:stretch/>
        </p:blipFill>
        <p:spPr>
          <a:xfrm>
            <a:off x="2403656" y="1416576"/>
            <a:ext cx="1224623" cy="883699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275114" y="2912803"/>
            <a:ext cx="24477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1">
                  <a:lumMod val="50000"/>
                </a:schemeClr>
              </a:buClr>
            </a:pPr>
            <a:r>
              <a:rPr lang="en-GB" sz="1200" b="1" dirty="0">
                <a:solidFill>
                  <a:srgbClr val="002060"/>
                </a:solidFill>
                <a:latin typeface="+mn-lt"/>
                <a:ea typeface="Verdana" pitchFamily="34" charset="0"/>
                <a:cs typeface="Arial" panose="020B0604020202020204" pitchFamily="34" charset="0"/>
              </a:rPr>
              <a:t>Cepheid, GeneXpert HCV VL PCR POCT- 2 Module</a:t>
            </a:r>
            <a:r>
              <a:rPr lang="en-GB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/>
            </a:r>
            <a:br>
              <a:rPr lang="en-GB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</a:br>
            <a:endParaRPr lang="en-GB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349436" y="2759339"/>
            <a:ext cx="45631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>
              <a:solidFill>
                <a:srgbClr val="00206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endParaRPr lang="en-GB" sz="1400" dirty="0">
              <a:solidFill>
                <a:srgbClr val="00206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endParaRPr lang="en-GB" sz="1400" b="1" dirty="0">
              <a:solidFill>
                <a:srgbClr val="00206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606602" y="5460651"/>
            <a:ext cx="251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PATHWAY 3.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12201" t="13600" r="75593" b="28301"/>
          <a:stretch/>
        </p:blipFill>
        <p:spPr>
          <a:xfrm>
            <a:off x="3539175" y="765311"/>
            <a:ext cx="1535778" cy="2055961"/>
          </a:xfrm>
          <a:prstGeom prst="rect">
            <a:avLst/>
          </a:prstGeom>
        </p:spPr>
      </p:pic>
      <p:pic>
        <p:nvPicPr>
          <p:cNvPr id="16" name="ACC44C07-D3CD-4DBD-ADDC-F298A629A20D" descr="IMG_9464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8" r="14135"/>
          <a:stretch/>
        </p:blipFill>
        <p:spPr bwMode="auto">
          <a:xfrm rot="16200000" flipH="1">
            <a:off x="5615336" y="4038399"/>
            <a:ext cx="1432138" cy="2038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 descr="image1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4" y="3018077"/>
            <a:ext cx="2066791" cy="2755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8"/>
          <a:srcRect l="11808" t="14999" r="75986" b="29001"/>
          <a:stretch/>
        </p:blipFill>
        <p:spPr>
          <a:xfrm>
            <a:off x="6370854" y="753027"/>
            <a:ext cx="2770722" cy="35751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132315" y="3433800"/>
            <a:ext cx="3151559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rgbClr val="002060"/>
                </a:solidFill>
                <a:latin typeface="+mn-lt"/>
              </a:rPr>
              <a:t>Great to use in rural locations- </a:t>
            </a:r>
            <a:r>
              <a:rPr lang="en-GB" sz="1400" dirty="0" smtClean="0">
                <a:solidFill>
                  <a:srgbClr val="002060"/>
                </a:solidFill>
                <a:latin typeface="+mn-lt"/>
              </a:rPr>
              <a:t>where accessibility to local laboratories is limited</a:t>
            </a:r>
            <a:endParaRPr lang="en-GB" sz="14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>
              <a:solidFill>
                <a:srgbClr val="002060"/>
              </a:solidFill>
              <a:latin typeface="+mn-lt"/>
            </a:endParaRPr>
          </a:p>
          <a:p>
            <a:r>
              <a:rPr lang="en-GB" sz="1400" dirty="0" smtClean="0">
                <a:solidFill>
                  <a:srgbClr val="002060"/>
                </a:solidFill>
                <a:latin typeface="+mn-lt"/>
              </a:rPr>
              <a:t>Or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rgbClr val="002060"/>
                </a:solidFill>
                <a:latin typeface="+mn-lt"/>
              </a:rPr>
              <a:t>When doing small HITs- </a:t>
            </a:r>
            <a:r>
              <a:rPr lang="en-GB" sz="1400" dirty="0" smtClean="0">
                <a:solidFill>
                  <a:srgbClr val="002060"/>
                </a:solidFill>
                <a:latin typeface="+mn-lt"/>
              </a:rPr>
              <a:t>HCV antibody positivity rate not going to overwhelm the machines capacity </a:t>
            </a:r>
            <a:endParaRPr lang="en-GB" sz="14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96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4664"/>
            <a:ext cx="8496944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GB" sz="2400" b="1" dirty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 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808" y="44624"/>
            <a:ext cx="9129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+mn-lt"/>
              </a:rPr>
              <a:t>RAPID POCT PATHWAYS ACROSS WALES- </a:t>
            </a:r>
            <a:r>
              <a:rPr lang="en-GB" sz="1600" i="1" dirty="0">
                <a:solidFill>
                  <a:srgbClr val="002060"/>
                </a:solidFill>
                <a:latin typeface="+mn-lt"/>
              </a:rPr>
              <a:t>Community </a:t>
            </a:r>
            <a:r>
              <a:rPr lang="en-GB" sz="1600" i="1" dirty="0" smtClean="0">
                <a:solidFill>
                  <a:srgbClr val="002060"/>
                </a:solidFill>
                <a:latin typeface="+mn-lt"/>
              </a:rPr>
              <a:t>based </a:t>
            </a:r>
            <a:r>
              <a:rPr lang="en-GB" sz="1600" i="1" dirty="0">
                <a:solidFill>
                  <a:srgbClr val="002060"/>
                </a:solidFill>
              </a:rPr>
              <a:t>(POCT Practitioner led)</a:t>
            </a:r>
          </a:p>
          <a:p>
            <a:pPr algn="ctr"/>
            <a:r>
              <a:rPr lang="en-GB" sz="11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  <a:ea typeface="Verdana" pitchFamily="34" charset="0"/>
                <a:cs typeface="Verdana" pitchFamily="34" charset="0"/>
              </a:rPr>
              <a:t>‘</a:t>
            </a:r>
            <a:r>
              <a:rPr lang="en-GB" sz="1100" b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  <a:ea typeface="Verdana" pitchFamily="34" charset="0"/>
                <a:cs typeface="Verdana" pitchFamily="34" charset="0"/>
              </a:rPr>
              <a:t>POCT facilitating same day Diagnosis and immediate referral to local BBV specialist teams for treatment’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9054" y="909332"/>
            <a:ext cx="223203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</a:pPr>
            <a:endParaRPr lang="en-GB" sz="1100" dirty="0">
              <a:solidFill>
                <a:srgbClr val="00206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50000"/>
                </a:schemeClr>
              </a:buClr>
            </a:pPr>
            <a:r>
              <a:rPr lang="en-GB" sz="11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/>
            </a:r>
            <a:br>
              <a:rPr lang="en-GB" sz="11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</a:br>
            <a:endParaRPr lang="en-GB" sz="1100" dirty="0">
              <a:solidFill>
                <a:srgbClr val="00206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</a:pPr>
            <a:endParaRPr lang="en-GB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endParaRPr lang="en-GB" sz="2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150000"/>
              </a:lnSpc>
            </a:pPr>
            <a:endParaRPr lang="en-GB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GB" sz="2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349436" y="2759339"/>
            <a:ext cx="45631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>
              <a:solidFill>
                <a:srgbClr val="00206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endParaRPr lang="en-GB" sz="1400" dirty="0">
              <a:solidFill>
                <a:srgbClr val="00206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endParaRPr lang="en-GB" sz="1400" b="1" dirty="0">
              <a:solidFill>
                <a:srgbClr val="00206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606602" y="5460651"/>
            <a:ext cx="251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PATHWAY 3.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14934" t="27600" r="78940" b="43000"/>
          <a:stretch/>
        </p:blipFill>
        <p:spPr>
          <a:xfrm>
            <a:off x="6211929" y="1326079"/>
            <a:ext cx="2946879" cy="397786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8905" y="858207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+mn-lt"/>
              </a:rPr>
              <a:t>POCT in Powys</a:t>
            </a:r>
            <a:r>
              <a:rPr lang="en-GB" dirty="0">
                <a:solidFill>
                  <a:srgbClr val="002060"/>
                </a:solidFill>
                <a:latin typeface="+mn-lt"/>
              </a:rPr>
              <a:t/>
            </a:r>
            <a:br>
              <a:rPr lang="en-GB" dirty="0">
                <a:solidFill>
                  <a:srgbClr val="002060"/>
                </a:solidFill>
                <a:latin typeface="+mn-lt"/>
              </a:rPr>
            </a:br>
            <a:r>
              <a:rPr lang="en-GB" dirty="0">
                <a:solidFill>
                  <a:srgbClr val="002060"/>
                </a:solidFill>
                <a:latin typeface="+mn-lt"/>
              </a:rPr>
              <a:t>Kaleidoscope-Drug and Alcohol Clinic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6686" y="3315011"/>
            <a:ext cx="57955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2060"/>
                </a:solidFill>
                <a:latin typeface="+mn-lt"/>
              </a:rPr>
              <a:t>Rural location- letters sent out to all clients to attend dedicated clinic slots.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2060"/>
                </a:solidFill>
                <a:latin typeface="+mn-lt"/>
              </a:rPr>
              <a:t>Portable Cepheid/rapid PCR- highly effective in this setting as local laboratory is Shrewsbury.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25175" y="639820"/>
            <a:ext cx="413782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2060"/>
                </a:solidFill>
                <a:latin typeface="+mn-lt"/>
              </a:rPr>
              <a:t>High Intensity Test (HIT session)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>
              <a:solidFill>
                <a:srgbClr val="002060"/>
              </a:solidFill>
              <a:latin typeface="+mn-lt"/>
            </a:endParaRPr>
          </a:p>
          <a:p>
            <a:r>
              <a:rPr lang="en-GB" sz="1400" b="1" dirty="0">
                <a:solidFill>
                  <a:srgbClr val="002060"/>
                </a:solidFill>
                <a:latin typeface="+mn-lt"/>
              </a:rPr>
              <a:t>2 Sessions (7</a:t>
            </a:r>
            <a:r>
              <a:rPr lang="en-GB" sz="1400" b="1" baseline="30000" dirty="0">
                <a:solidFill>
                  <a:srgbClr val="002060"/>
                </a:solidFill>
                <a:latin typeface="+mn-lt"/>
              </a:rPr>
              <a:t>th</a:t>
            </a:r>
            <a:r>
              <a:rPr lang="en-GB" sz="1400" b="1" dirty="0">
                <a:solidFill>
                  <a:srgbClr val="002060"/>
                </a:solidFill>
                <a:latin typeface="+mn-lt"/>
              </a:rPr>
              <a:t> &amp; 14</a:t>
            </a:r>
            <a:r>
              <a:rPr lang="en-GB" sz="1400" b="1" baseline="30000" dirty="0">
                <a:solidFill>
                  <a:srgbClr val="002060"/>
                </a:solidFill>
                <a:latin typeface="+mn-lt"/>
              </a:rPr>
              <a:t>th</a:t>
            </a:r>
            <a:r>
              <a:rPr lang="en-GB" sz="1400" b="1" dirty="0">
                <a:solidFill>
                  <a:srgbClr val="002060"/>
                </a:solidFill>
                <a:latin typeface="+mn-lt"/>
              </a:rPr>
              <a:t> Sept):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2060"/>
                </a:solidFill>
                <a:latin typeface="+mn-lt"/>
              </a:rPr>
              <a:t>54 mouth swabs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2060"/>
                </a:solidFill>
                <a:latin typeface="+mn-lt"/>
              </a:rPr>
              <a:t>4 Ab mouth swab</a:t>
            </a:r>
            <a:br>
              <a:rPr lang="en-GB" sz="1200" dirty="0">
                <a:solidFill>
                  <a:srgbClr val="002060"/>
                </a:solidFill>
                <a:latin typeface="+mn-lt"/>
              </a:rPr>
            </a:br>
            <a:r>
              <a:rPr lang="en-GB" sz="1200" dirty="0">
                <a:solidFill>
                  <a:srgbClr val="002060"/>
                </a:solidFill>
                <a:latin typeface="+mn-lt"/>
              </a:rPr>
              <a:t> positives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2060"/>
                </a:solidFill>
                <a:latin typeface="+mn-lt"/>
              </a:rPr>
              <a:t>7 Rapid PCR’s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FF0000"/>
                </a:solidFill>
                <a:latin typeface="+mn-lt"/>
              </a:rPr>
              <a:t>2 Active infections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2060"/>
                </a:solidFill>
                <a:latin typeface="+mn-lt"/>
              </a:rPr>
              <a:t>45 DBST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2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2060"/>
                </a:solidFill>
                <a:latin typeface="+mn-lt"/>
              </a:rPr>
              <a:t>2 Patients treated on 20</a:t>
            </a:r>
            <a:r>
              <a:rPr lang="en-GB" sz="1200" baseline="30000" dirty="0">
                <a:solidFill>
                  <a:srgbClr val="002060"/>
                </a:solidFill>
                <a:latin typeface="+mn-lt"/>
              </a:rPr>
              <a:t>th</a:t>
            </a:r>
            <a:r>
              <a:rPr lang="en-GB" sz="1200" dirty="0">
                <a:solidFill>
                  <a:srgbClr val="002060"/>
                </a:solidFill>
                <a:latin typeface="+mn-lt"/>
              </a:rPr>
              <a:t> Sept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566925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116632"/>
            <a:ext cx="90380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lnSpc>
                <a:spcPct val="200000"/>
              </a:lnSpc>
            </a:pPr>
            <a:r>
              <a:rPr lang="en-GB" b="1" dirty="0">
                <a:solidFill>
                  <a:srgbClr val="002060"/>
                </a:solidFill>
                <a:latin typeface="+mn-lt"/>
              </a:rPr>
              <a:t>What we’ve learnt for our community based POCT HIT sessions: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504" y="439797"/>
            <a:ext cx="8964488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16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rgbClr val="002060"/>
                </a:solidFill>
                <a:latin typeface="+mn-lt"/>
              </a:rPr>
              <a:t>Ideally arrange two POCT screening sessions back to back-  </a:t>
            </a:r>
            <a:r>
              <a:rPr lang="en-GB" sz="1400" dirty="0">
                <a:solidFill>
                  <a:srgbClr val="002060"/>
                </a:solidFill>
                <a:latin typeface="+mn-lt"/>
              </a:rPr>
              <a:t>to inform patients of their results &amp; to perform rapid PCR.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1600" b="1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rgbClr val="002060"/>
                </a:solidFill>
                <a:latin typeface="+mn-lt"/>
              </a:rPr>
              <a:t>Schedule pre-planned </a:t>
            </a:r>
            <a:r>
              <a:rPr lang="en-GB" sz="1600" b="1" dirty="0" smtClean="0">
                <a:solidFill>
                  <a:srgbClr val="002060"/>
                </a:solidFill>
                <a:latin typeface="+mn-lt"/>
              </a:rPr>
              <a:t>BBV nurse lead clinics- </a:t>
            </a:r>
            <a:r>
              <a:rPr lang="en-GB" sz="1400" dirty="0">
                <a:solidFill>
                  <a:srgbClr val="002060"/>
                </a:solidFill>
                <a:latin typeface="+mn-lt"/>
              </a:rPr>
              <a:t>for referrals to discuss treatment/treat soon after POCT sessions.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1600" b="1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rgbClr val="002060"/>
                </a:solidFill>
                <a:latin typeface="+mn-lt"/>
              </a:rPr>
              <a:t>Ask patient if they’ve ever been exposed- </a:t>
            </a:r>
            <a:r>
              <a:rPr lang="en-GB" sz="1400" dirty="0">
                <a:solidFill>
                  <a:srgbClr val="002060"/>
                </a:solidFill>
                <a:latin typeface="+mn-lt"/>
              </a:rPr>
              <a:t>fast-track to PCR/avoid over-use of mouth swabs.</a:t>
            </a:r>
          </a:p>
          <a:p>
            <a:pPr>
              <a:lnSpc>
                <a:spcPct val="150000"/>
              </a:lnSpc>
            </a:pPr>
            <a:endParaRPr lang="en-GB" sz="16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600" b="1" dirty="0" smtClean="0">
                <a:solidFill>
                  <a:srgbClr val="002060"/>
                </a:solidFill>
                <a:latin typeface="+mn-lt"/>
              </a:rPr>
              <a:t>2 module Cepheid can be overwhelmed- </a:t>
            </a:r>
            <a:r>
              <a:rPr lang="en-GB" sz="1600" dirty="0" smtClean="0">
                <a:solidFill>
                  <a:srgbClr val="002060"/>
                </a:solidFill>
                <a:latin typeface="+mn-lt"/>
              </a:rPr>
              <a:t>Often more suitable to collect micro-capillary </a:t>
            </a:r>
            <a:r>
              <a:rPr lang="en-GB" sz="1600" dirty="0">
                <a:solidFill>
                  <a:srgbClr val="002060"/>
                </a:solidFill>
                <a:latin typeface="+mn-lt"/>
              </a:rPr>
              <a:t>bloods to be tested in the </a:t>
            </a:r>
            <a:r>
              <a:rPr lang="en-GB" sz="1600" dirty="0" smtClean="0">
                <a:solidFill>
                  <a:srgbClr val="002060"/>
                </a:solidFill>
                <a:latin typeface="+mn-lt"/>
              </a:rPr>
              <a:t>laboratory</a:t>
            </a:r>
            <a:r>
              <a:rPr lang="en-GB" sz="1600" dirty="0" smtClean="0">
                <a:solidFill>
                  <a:srgbClr val="002060"/>
                </a:solidFill>
                <a:latin typeface="+mn-lt"/>
              </a:rPr>
              <a:t>. </a:t>
            </a:r>
            <a:r>
              <a:rPr lang="en-GB" sz="16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en-GB" sz="1600" b="1" dirty="0" smtClean="0">
                <a:solidFill>
                  <a:srgbClr val="002060"/>
                </a:solidFill>
                <a:latin typeface="+mn-lt"/>
              </a:rPr>
            </a:br>
            <a:endParaRPr lang="en-GB" sz="1600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rgbClr val="002060"/>
                </a:solidFill>
                <a:latin typeface="+mn-lt"/>
              </a:rPr>
              <a:t>Advertising POCT session is key to testing success- </a:t>
            </a:r>
            <a:r>
              <a:rPr lang="en-GB" sz="1400" dirty="0">
                <a:solidFill>
                  <a:srgbClr val="002060"/>
                </a:solidFill>
                <a:latin typeface="+mn-lt"/>
              </a:rPr>
              <a:t>print off client list (offer everyone a test!)</a:t>
            </a:r>
            <a:r>
              <a:rPr lang="en-GB" sz="1600" dirty="0">
                <a:latin typeface="+mn-lt"/>
              </a:rPr>
              <a:t/>
            </a:r>
            <a:br>
              <a:rPr lang="en-GB" sz="1600" dirty="0">
                <a:latin typeface="+mn-lt"/>
              </a:rPr>
            </a:br>
            <a:r>
              <a:rPr lang="en-GB" sz="1600" dirty="0">
                <a:latin typeface="+mn-lt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440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60648"/>
            <a:ext cx="8892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200000"/>
              </a:lnSpc>
            </a:pPr>
            <a:r>
              <a:rPr lang="en-GB" sz="2000" b="1" dirty="0">
                <a:solidFill>
                  <a:srgbClr val="002060"/>
                </a:solidFill>
              </a:rPr>
              <a:t>What other factors that need to be in place for POCT to be effective</a:t>
            </a:r>
            <a:r>
              <a:rPr lang="en-GB" sz="1200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1022668"/>
            <a:ext cx="87129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rgbClr val="002060"/>
                </a:solidFill>
              </a:rPr>
              <a:t>Rapid access to BBV specialist clinics following POCT sessions.</a:t>
            </a:r>
            <a:br>
              <a:rPr lang="en-GB" sz="2000" b="1" dirty="0">
                <a:solidFill>
                  <a:srgbClr val="002060"/>
                </a:solidFill>
              </a:rPr>
            </a:br>
            <a:r>
              <a:rPr lang="en-GB" dirty="0">
                <a:solidFill>
                  <a:srgbClr val="002060"/>
                </a:solidFill>
              </a:rPr>
              <a:t>-Ideally before results would be back via traditional lab tests (VP/DBST)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rgbClr val="002060"/>
                </a:solidFill>
              </a:rPr>
              <a:t>Connectivity of devices- </a:t>
            </a:r>
            <a:r>
              <a:rPr lang="en-GB" dirty="0">
                <a:solidFill>
                  <a:srgbClr val="002060"/>
                </a:solidFill>
              </a:rPr>
              <a:t>In progress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b="1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rgbClr val="002060"/>
                </a:solidFill>
              </a:rPr>
              <a:t>Extra funding- </a:t>
            </a:r>
            <a:r>
              <a:rPr lang="en-GB" dirty="0">
                <a:solidFill>
                  <a:srgbClr val="002060"/>
                </a:solidFill>
              </a:rPr>
              <a:t>For staff and tests</a:t>
            </a:r>
            <a:endParaRPr lang="en-GB" b="1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9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252536" y="-15190"/>
            <a:ext cx="45063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lnSpc>
                <a:spcPct val="200000"/>
              </a:lnSpc>
            </a:pPr>
            <a:r>
              <a:rPr lang="en-GB" sz="2000" b="1" dirty="0">
                <a:solidFill>
                  <a:srgbClr val="002060"/>
                </a:solidFill>
              </a:rPr>
              <a:t>What next?- Upcoming projects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504" y="476672"/>
            <a:ext cx="849694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rgbClr val="002060"/>
                </a:solidFill>
              </a:rPr>
              <a:t>Probation </a:t>
            </a:r>
            <a:r>
              <a:rPr lang="en-GB" sz="1400" b="1" dirty="0" smtClean="0">
                <a:solidFill>
                  <a:srgbClr val="002060"/>
                </a:solidFill>
              </a:rPr>
              <a:t>Swansea:</a:t>
            </a:r>
            <a:endParaRPr lang="en-GB" sz="1400" b="1" dirty="0">
              <a:solidFill>
                <a:srgbClr val="002060"/>
              </a:solidFill>
            </a:endParaRP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rgbClr val="002060"/>
                </a:solidFill>
              </a:rPr>
              <a:t>Educational training event starting 20</a:t>
            </a:r>
            <a:r>
              <a:rPr lang="en-GB" sz="1400" baseline="30000" dirty="0" smtClean="0">
                <a:solidFill>
                  <a:srgbClr val="002060"/>
                </a:solidFill>
              </a:rPr>
              <a:t>th</a:t>
            </a:r>
            <a:r>
              <a:rPr lang="en-GB" sz="1400" dirty="0" smtClean="0">
                <a:solidFill>
                  <a:srgbClr val="002060"/>
                </a:solidFill>
              </a:rPr>
              <a:t> April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rgbClr val="002060"/>
                </a:solidFill>
              </a:rPr>
              <a:t>HITT </a:t>
            </a:r>
            <a:r>
              <a:rPr lang="en-GB" sz="1400" dirty="0">
                <a:solidFill>
                  <a:srgbClr val="002060"/>
                </a:solidFill>
              </a:rPr>
              <a:t>- Mouth swab/Cepheid HCV PCR </a:t>
            </a:r>
            <a:endParaRPr lang="en-GB" sz="1400" dirty="0" smtClean="0">
              <a:solidFill>
                <a:srgbClr val="002060"/>
              </a:solidFill>
            </a:endParaRP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rgbClr val="002060"/>
                </a:solidFill>
              </a:rPr>
              <a:t>2300 men and women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rgbClr val="002060"/>
                </a:solidFill>
              </a:rPr>
              <a:t>1/3 of these people have never been in prison 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rgbClr val="002060"/>
                </a:solidFill>
              </a:rPr>
              <a:t>POCT for one month period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rgbClr val="002060"/>
                </a:solidFill>
              </a:rPr>
              <a:t>Exit plan- weekly DBST supported by Georgie, SBUHB BBV team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rgbClr val="002060"/>
                </a:solidFill>
              </a:rPr>
              <a:t>CDAT </a:t>
            </a:r>
            <a:r>
              <a:rPr lang="en-GB" sz="1400" b="1" dirty="0">
                <a:solidFill>
                  <a:srgbClr val="002060"/>
                </a:solidFill>
              </a:rPr>
              <a:t>Cwm </a:t>
            </a:r>
            <a:r>
              <a:rPr lang="en-GB" sz="1400" b="1" dirty="0" smtClean="0">
                <a:solidFill>
                  <a:srgbClr val="002060"/>
                </a:solidFill>
              </a:rPr>
              <a:t>Taf: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rgbClr val="002060"/>
                </a:solidFill>
              </a:rPr>
              <a:t>5 sites (Bridgend, Rhondda, Taff Ely, Cynon, Merthyr Tydfil) 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002060"/>
                </a:solidFill>
              </a:rPr>
              <a:t>HITT - Mouth swab/Cepheid HCV PCR 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rgbClr val="002060"/>
                </a:solidFill>
              </a:rPr>
              <a:t>Average 200-300 patients accessing each </a:t>
            </a:r>
            <a:r>
              <a:rPr lang="en-GB" sz="1400" dirty="0" smtClean="0">
                <a:solidFill>
                  <a:srgbClr val="002060"/>
                </a:solidFill>
              </a:rPr>
              <a:t>site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1400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rgbClr val="002060"/>
                </a:solidFill>
              </a:rPr>
              <a:t>Needle- </a:t>
            </a:r>
            <a:r>
              <a:rPr lang="en-GB" sz="1400" b="1" dirty="0">
                <a:solidFill>
                  <a:srgbClr val="002060"/>
                </a:solidFill>
              </a:rPr>
              <a:t>exchange C&amp;V </a:t>
            </a:r>
            <a:r>
              <a:rPr lang="en-GB" sz="1400" b="1" dirty="0" smtClean="0">
                <a:solidFill>
                  <a:srgbClr val="002060"/>
                </a:solidFill>
              </a:rPr>
              <a:t>CDAT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dirty="0" err="1" smtClean="0">
                <a:solidFill>
                  <a:srgbClr val="002060"/>
                </a:solidFill>
              </a:rPr>
              <a:t>Asess</a:t>
            </a:r>
            <a:r>
              <a:rPr lang="en-GB" sz="1400" dirty="0" smtClean="0">
                <a:solidFill>
                  <a:srgbClr val="002060"/>
                </a:solidFill>
              </a:rPr>
              <a:t> how POCT works in this environment </a:t>
            </a:r>
            <a:endParaRPr lang="en-GB" sz="1400" b="1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rgbClr val="002060"/>
                </a:solidFill>
              </a:rPr>
              <a:t>3 monthly HITT session in Ambassador Hotel, Neath (Swansea Bay UHB</a:t>
            </a:r>
            <a:r>
              <a:rPr lang="en-GB" sz="1600" b="1" dirty="0" smtClean="0">
                <a:solidFill>
                  <a:srgbClr val="002060"/>
                </a:solidFill>
              </a:rPr>
              <a:t>)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rgbClr val="002060"/>
                </a:solidFill>
              </a:rPr>
              <a:t>High </a:t>
            </a:r>
            <a:r>
              <a:rPr lang="en-GB" sz="1400" dirty="0" smtClean="0">
                <a:solidFill>
                  <a:srgbClr val="002060"/>
                </a:solidFill>
              </a:rPr>
              <a:t>turn over/ works well in this setting because testing in encouraged by keyworkers.</a:t>
            </a:r>
            <a:endParaRPr lang="en-GB" sz="1400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3233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252536" y="116632"/>
            <a:ext cx="45063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lnSpc>
                <a:spcPct val="200000"/>
              </a:lnSpc>
            </a:pPr>
            <a:r>
              <a:rPr lang="en-GB" sz="2000" b="1" dirty="0">
                <a:solidFill>
                  <a:srgbClr val="002060"/>
                </a:solidFill>
              </a:rPr>
              <a:t>What next?- Upcoming projects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908720"/>
            <a:ext cx="8496944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rgbClr val="002060"/>
                </a:solidFill>
              </a:rPr>
              <a:t>Implementing micro-cap Cepheid PCR testing in Singleton Hospital, Swansea Bay</a:t>
            </a:r>
          </a:p>
          <a:p>
            <a:pPr>
              <a:lnSpc>
                <a:spcPct val="150000"/>
              </a:lnSpc>
            </a:pPr>
            <a:endParaRPr lang="en-GB" sz="1400" b="1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rgbClr val="002060"/>
                </a:solidFill>
              </a:rPr>
              <a:t>Verification of blood sample collection method using OraSure, OraQuick POCT- </a:t>
            </a:r>
            <a:br>
              <a:rPr lang="en-GB" sz="1400" b="1" dirty="0" smtClean="0">
                <a:solidFill>
                  <a:srgbClr val="002060"/>
                </a:solidFill>
              </a:rPr>
            </a:br>
            <a:r>
              <a:rPr lang="en-GB" sz="1400" dirty="0" smtClean="0">
                <a:solidFill>
                  <a:srgbClr val="002060"/>
                </a:solidFill>
              </a:rPr>
              <a:t>will enable us to rapidly test patients who’ve just eaten/ circumvent the ‘no food/no drink 15 minutes before oral sample collection’ limitation of the test.  </a:t>
            </a:r>
            <a:endParaRPr lang="en-GB" sz="1400" b="1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9851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348880"/>
            <a:ext cx="341987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1214422"/>
            <a:ext cx="7942151" cy="2380254"/>
          </a:xfrm>
        </p:spPr>
        <p:txBody>
          <a:bodyPr/>
          <a:lstStyle/>
          <a:p>
            <a:pPr algn="ctr"/>
            <a:r>
              <a:rPr lang="en-GB" sz="5400" b="1" dirty="0">
                <a:latin typeface="Arial" panose="020B0604020202020204" pitchFamily="34" charset="0"/>
                <a:cs typeface="Arial" panose="020B0604020202020204" pitchFamily="34" charset="0"/>
              </a:rPr>
              <a:t>Thank You For Listening</a:t>
            </a:r>
            <a:br>
              <a:rPr lang="en-GB" sz="5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5400" b="1" dirty="0">
                <a:latin typeface="Arial" panose="020B0604020202020204" pitchFamily="34" charset="0"/>
                <a:cs typeface="Arial" panose="020B0604020202020204" pitchFamily="34" charset="0"/>
              </a:rPr>
              <a:t>Any questions?</a:t>
            </a:r>
            <a:r>
              <a:rPr lang="en-GB" sz="5400" b="1" dirty="0">
                <a:latin typeface="Cambria" pitchFamily="18" charset="0"/>
              </a:rPr>
              <a:t/>
            </a:r>
            <a:br>
              <a:rPr lang="en-GB" sz="5400" b="1" dirty="0">
                <a:latin typeface="Cambria" pitchFamily="18" charset="0"/>
              </a:rPr>
            </a:br>
            <a:r>
              <a:rPr lang="en-GB" sz="5400" b="1" dirty="0">
                <a:latin typeface="Cambria" pitchFamily="18" charset="0"/>
              </a:rPr>
              <a:t/>
            </a:r>
            <a:br>
              <a:rPr lang="en-GB" sz="5400" b="1" dirty="0">
                <a:latin typeface="Cambria" pitchFamily="18" charset="0"/>
              </a:rPr>
            </a:br>
            <a:endParaRPr lang="en-GB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80558" y="4149080"/>
            <a:ext cx="60036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Email: Louise.Davies14@wales.nhs.uk</a:t>
            </a:r>
            <a:br>
              <a:rPr lang="en-GB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Tel: 02920 742178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35C2ACB4-5316-4325-BAD4-1ED250207932" descr="PHOTO-2023-03-07-12-18-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423" y="0"/>
            <a:ext cx="2537871" cy="3383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4AD61AD0-17F0-48E3-9E03-1DE0E2D8E3CF" descr="IMG_94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23" y="3118460"/>
            <a:ext cx="3307023" cy="28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F67B8EBE-2E13-485B-A882-9C2D7F1F99A7" descr="fb70e2ab-d975-42f1-957b-e34206df442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556" y="3383828"/>
            <a:ext cx="3674738" cy="2556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AEF50BEA-BC69-43F0-A2CE-18430314FBB9" descr="3b4fe86e-0f4b-4d8d-8cac-79e7bc3ef36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90400" y="3050408"/>
            <a:ext cx="2167380" cy="2889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C7392CE1-28DE-4A3D-A763-6CCB4E527249" descr="IMG_974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549" y="0"/>
            <a:ext cx="4498873" cy="3383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176F5A58-0703-4E3C-ACE6-12F2F0B825CD" descr="IMG_9464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68"/>
          <a:stretch/>
        </p:blipFill>
        <p:spPr bwMode="auto">
          <a:xfrm rot="5400000">
            <a:off x="-512133" y="512133"/>
            <a:ext cx="3122815" cy="2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2178" y="625132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2"/>
                </a:solidFill>
              </a:rPr>
              <a:t>WE LOVE IT!</a:t>
            </a:r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8"/>
          <a:srcRect l="63480" t="28699" r="17511" b="28601"/>
          <a:stretch/>
        </p:blipFill>
        <p:spPr>
          <a:xfrm>
            <a:off x="2771800" y="2690654"/>
            <a:ext cx="3103452" cy="196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02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0820" y="1275258"/>
            <a:ext cx="84536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GB" sz="16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en-GB" sz="16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GB" sz="20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834971"/>
            <a:ext cx="9036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GB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GB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368410"/>
            <a:ext cx="9112032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rgbClr val="002060"/>
                </a:solidFill>
                <a:latin typeface="+mn-lt"/>
              </a:rPr>
              <a:t>INTRODUCTION</a:t>
            </a:r>
          </a:p>
          <a:p>
            <a:r>
              <a:rPr lang="en-GB" b="1" dirty="0">
                <a:solidFill>
                  <a:srgbClr val="002060"/>
                </a:solidFill>
                <a:latin typeface="+mn-lt"/>
              </a:rPr>
              <a:t/>
            </a:r>
            <a:br>
              <a:rPr lang="en-GB" b="1" dirty="0">
                <a:solidFill>
                  <a:srgbClr val="002060"/>
                </a:solidFill>
                <a:latin typeface="+mn-lt"/>
              </a:rPr>
            </a:br>
            <a:endParaRPr lang="en-GB" b="1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rgbClr val="002060"/>
                </a:solidFill>
                <a:latin typeface="+mn-lt"/>
              </a:rPr>
              <a:t>NEW NATIONAL POCT PRACTITIONER POSTS </a:t>
            </a:r>
            <a:br>
              <a:rPr lang="en-GB" b="1" dirty="0">
                <a:solidFill>
                  <a:srgbClr val="002060"/>
                </a:solidFill>
                <a:latin typeface="+mn-lt"/>
              </a:rPr>
            </a:br>
            <a:r>
              <a:rPr lang="en-GB" b="1" dirty="0">
                <a:solidFill>
                  <a:srgbClr val="002060"/>
                </a:solidFill>
                <a:latin typeface="+mn-lt"/>
              </a:rPr>
              <a:t>FUNDED BY LDIG/PHW(2022-2023)</a:t>
            </a:r>
            <a:r>
              <a:rPr lang="en-GB" dirty="0">
                <a:solidFill>
                  <a:srgbClr val="002060"/>
                </a:solidFill>
                <a:latin typeface="+mn-lt"/>
              </a:rPr>
              <a:t/>
            </a:r>
            <a:br>
              <a:rPr lang="en-GB" dirty="0">
                <a:solidFill>
                  <a:srgbClr val="002060"/>
                </a:solidFill>
                <a:latin typeface="+mn-lt"/>
              </a:rPr>
            </a:br>
            <a:r>
              <a:rPr lang="en-GB" dirty="0">
                <a:solidFill>
                  <a:srgbClr val="002060"/>
                </a:solidFill>
                <a:latin typeface="+mn-lt"/>
              </a:rPr>
              <a:t>Morgan Cutlan</a:t>
            </a:r>
            <a:br>
              <a:rPr lang="en-GB" dirty="0">
                <a:solidFill>
                  <a:srgbClr val="002060"/>
                </a:solidFill>
                <a:latin typeface="+mn-lt"/>
              </a:rPr>
            </a:br>
            <a:r>
              <a:rPr lang="en-GB" dirty="0">
                <a:solidFill>
                  <a:srgbClr val="002060"/>
                </a:solidFill>
                <a:latin typeface="+mn-lt"/>
              </a:rPr>
              <a:t>Ryan Davies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dirty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rgbClr val="002060"/>
                </a:solidFill>
                <a:latin typeface="+mn-lt"/>
              </a:rPr>
              <a:t>RAPID POCT PATHWAYS ACROSS WALES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002060"/>
                </a:solidFill>
                <a:latin typeface="+mn-lt"/>
              </a:rPr>
              <a:t>Prison </a:t>
            </a:r>
            <a:r>
              <a:rPr lang="en-GB" sz="1600" dirty="0" smtClean="0">
                <a:solidFill>
                  <a:srgbClr val="002060"/>
                </a:solidFill>
                <a:latin typeface="+mn-lt"/>
              </a:rPr>
              <a:t>based </a:t>
            </a:r>
            <a:r>
              <a:rPr lang="en-GB" sz="1600" dirty="0">
                <a:solidFill>
                  <a:srgbClr val="002060"/>
                </a:solidFill>
                <a:latin typeface="+mn-lt"/>
              </a:rPr>
              <a:t>POCT 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002060"/>
                </a:solidFill>
                <a:latin typeface="+mn-lt"/>
              </a:rPr>
              <a:t>Community based POCT delivered by laboratory staff- not just a rapid test!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002060"/>
                </a:solidFill>
                <a:latin typeface="+mn-lt"/>
              </a:rPr>
              <a:t>What other factors that need to be in place for POCT to be effective.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rgbClr val="002060"/>
                </a:solidFill>
                <a:latin typeface="+mn-lt"/>
              </a:rPr>
              <a:t>What </a:t>
            </a:r>
            <a:r>
              <a:rPr lang="en-GB" sz="1600" dirty="0">
                <a:solidFill>
                  <a:srgbClr val="002060"/>
                </a:solidFill>
                <a:latin typeface="+mn-lt"/>
              </a:rPr>
              <a:t>next? Up coming projects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latin typeface="+mn-lt"/>
            </a:endParaRPr>
          </a:p>
        </p:txBody>
      </p:sp>
      <p:pic>
        <p:nvPicPr>
          <p:cNvPr id="6" name="Picture 2" descr="image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6162261" y="425964"/>
            <a:ext cx="3407703" cy="2555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9612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4664"/>
            <a:ext cx="8496944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GB" sz="2400" b="1" dirty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 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19" y="132196"/>
            <a:ext cx="88924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+mn-lt"/>
              </a:rPr>
              <a:t>RAPID POCT PATHWAYS ACROSS WALES- </a:t>
            </a:r>
            <a:r>
              <a:rPr lang="en-GB" sz="1600" i="1" dirty="0">
                <a:solidFill>
                  <a:srgbClr val="002060"/>
                </a:solidFill>
                <a:latin typeface="+mn-lt"/>
              </a:rPr>
              <a:t>Prison based</a:t>
            </a:r>
          </a:p>
          <a:p>
            <a:endParaRPr lang="en-GB" sz="16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190" y="900168"/>
            <a:ext cx="223203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</a:pPr>
            <a:endParaRPr lang="en-GB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endParaRPr lang="en-GB" sz="2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150000"/>
              </a:lnSpc>
            </a:pPr>
            <a:endParaRPr lang="en-GB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GB" sz="2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349436" y="2804906"/>
            <a:ext cx="45631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>
              <a:solidFill>
                <a:srgbClr val="00206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endParaRPr lang="en-GB" sz="1400" dirty="0">
              <a:solidFill>
                <a:srgbClr val="00206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endParaRPr lang="en-GB" sz="1400" b="1" dirty="0">
              <a:solidFill>
                <a:srgbClr val="00206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endParaRPr lang="en-GB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4760" t="14300" r="65159" b="35300"/>
          <a:stretch/>
        </p:blipFill>
        <p:spPr>
          <a:xfrm>
            <a:off x="316987" y="659042"/>
            <a:ext cx="3534933" cy="24952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4036492" y="82968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b="1" i="1" dirty="0" smtClean="0">
                <a:solidFill>
                  <a:srgbClr val="002060"/>
                </a:solidFill>
              </a:rPr>
              <a:t>‘BBV </a:t>
            </a:r>
            <a:r>
              <a:rPr lang="en-GB" b="1" i="1" dirty="0">
                <a:solidFill>
                  <a:srgbClr val="002060"/>
                </a:solidFill>
              </a:rPr>
              <a:t>opt-out testing has been introduced in prisons in Wales, in addition to community substance misuse and allied </a:t>
            </a:r>
            <a:r>
              <a:rPr lang="en-GB" b="1" i="1" dirty="0" smtClean="0">
                <a:solidFill>
                  <a:srgbClr val="002060"/>
                </a:solidFill>
              </a:rPr>
              <a:t>services’. </a:t>
            </a:r>
            <a:r>
              <a:rPr lang="en-GB" i="1" dirty="0" smtClean="0">
                <a:solidFill>
                  <a:srgbClr val="002060"/>
                </a:solidFill>
              </a:rPr>
              <a:t/>
            </a:r>
            <a:br>
              <a:rPr lang="en-GB" i="1" dirty="0" smtClean="0">
                <a:solidFill>
                  <a:srgbClr val="002060"/>
                </a:solidFill>
              </a:rPr>
            </a:b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9252" y="3588267"/>
            <a:ext cx="87547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 smtClean="0">
                <a:solidFill>
                  <a:srgbClr val="002060"/>
                </a:solidFill>
              </a:rPr>
              <a:t>‘Action 9 – Improve testing and treatment in Prisons </a:t>
            </a:r>
            <a:br>
              <a:rPr lang="en-GB" sz="1400" b="1" i="1" dirty="0" smtClean="0">
                <a:solidFill>
                  <a:srgbClr val="002060"/>
                </a:solidFill>
              </a:rPr>
            </a:br>
            <a:r>
              <a:rPr lang="en-GB" sz="1400" b="1" i="1" dirty="0" smtClean="0">
                <a:solidFill>
                  <a:srgbClr val="002060"/>
                </a:solidFill>
              </a:rPr>
              <a:t/>
            </a:r>
            <a:br>
              <a:rPr lang="en-GB" sz="1400" b="1" i="1" dirty="0" smtClean="0">
                <a:solidFill>
                  <a:srgbClr val="002060"/>
                </a:solidFill>
              </a:rPr>
            </a:br>
            <a:r>
              <a:rPr lang="en-GB" sz="1400" b="1" i="1" dirty="0" smtClean="0">
                <a:solidFill>
                  <a:srgbClr val="002060"/>
                </a:solidFill>
              </a:rPr>
              <a:t>Micro-elimination of hepatitis C must be achieved </a:t>
            </a:r>
            <a:r>
              <a:rPr lang="en-GB" sz="1200" b="1" i="1" dirty="0" smtClean="0">
                <a:solidFill>
                  <a:srgbClr val="002060"/>
                </a:solidFill>
              </a:rPr>
              <a:t>and</a:t>
            </a:r>
            <a:r>
              <a:rPr lang="en-GB" sz="1400" b="1" i="1" dirty="0" smtClean="0">
                <a:solidFill>
                  <a:srgbClr val="002060"/>
                </a:solidFill>
              </a:rPr>
              <a:t> sustained in all Welsh prisons by March 2024</a:t>
            </a:r>
            <a:r>
              <a:rPr lang="en-GB" sz="1400" b="1" i="1" dirty="0" smtClean="0">
                <a:solidFill>
                  <a:srgbClr val="002060"/>
                </a:solidFill>
              </a:rPr>
              <a:t>.</a:t>
            </a:r>
            <a:br>
              <a:rPr lang="en-GB" sz="1400" b="1" i="1" dirty="0" smtClean="0">
                <a:solidFill>
                  <a:srgbClr val="002060"/>
                </a:solidFill>
              </a:rPr>
            </a:br>
            <a:r>
              <a:rPr lang="en-GB" sz="1400" b="1" i="1" dirty="0" smtClean="0">
                <a:solidFill>
                  <a:srgbClr val="002060"/>
                </a:solidFill>
              </a:rPr>
              <a:t> </a:t>
            </a:r>
            <a:r>
              <a:rPr lang="en-GB" sz="1400" b="1" i="1" dirty="0" smtClean="0">
                <a:solidFill>
                  <a:srgbClr val="002060"/>
                </a:solidFill>
              </a:rPr>
              <a:t/>
            </a:r>
            <a:br>
              <a:rPr lang="en-GB" sz="1400" b="1" i="1" dirty="0" smtClean="0">
                <a:solidFill>
                  <a:srgbClr val="002060"/>
                </a:solidFill>
              </a:rPr>
            </a:br>
            <a:r>
              <a:rPr lang="en-GB" sz="1400" b="1" i="1" dirty="0" smtClean="0">
                <a:solidFill>
                  <a:srgbClr val="002060"/>
                </a:solidFill>
              </a:rPr>
              <a:t>Micro-elimination is defined as</a:t>
            </a:r>
            <a:r>
              <a:rPr lang="en-GB" sz="1400" b="1" i="1" dirty="0" smtClean="0">
                <a:solidFill>
                  <a:srgbClr val="002060"/>
                </a:solidFill>
              </a:rPr>
              <a:t>:</a:t>
            </a:r>
            <a:br>
              <a:rPr lang="en-GB" sz="1400" b="1" i="1" dirty="0" smtClean="0">
                <a:solidFill>
                  <a:srgbClr val="002060"/>
                </a:solidFill>
              </a:rPr>
            </a:br>
            <a:endParaRPr lang="en-GB" sz="1400" b="1" i="1" dirty="0" smtClean="0">
              <a:solidFill>
                <a:srgbClr val="002060"/>
              </a:solidFill>
            </a:endParaRPr>
          </a:p>
          <a:p>
            <a:r>
              <a:rPr lang="en-GB" sz="1400" b="1" i="1" dirty="0" smtClean="0">
                <a:solidFill>
                  <a:srgbClr val="002060"/>
                </a:solidFill>
              </a:rPr>
              <a:t> </a:t>
            </a:r>
            <a:r>
              <a:rPr lang="en-GB" sz="1400" b="1" i="1" dirty="0">
                <a:solidFill>
                  <a:srgbClr val="002060"/>
                </a:solidFill>
              </a:rPr>
              <a:t>• 100% of the </a:t>
            </a:r>
            <a:r>
              <a:rPr lang="en-GB" sz="1400" b="1" i="1" dirty="0" smtClean="0">
                <a:solidFill>
                  <a:srgbClr val="002060"/>
                </a:solidFill>
              </a:rPr>
              <a:t>prison population being offered a hepatitis C test.</a:t>
            </a:r>
          </a:p>
          <a:p>
            <a:r>
              <a:rPr lang="en-GB" sz="1400" b="1" i="1" dirty="0" smtClean="0">
                <a:solidFill>
                  <a:srgbClr val="002060"/>
                </a:solidFill>
              </a:rPr>
              <a:t> • 90% of those having then been tested. </a:t>
            </a:r>
          </a:p>
          <a:p>
            <a:r>
              <a:rPr lang="en-GB" sz="1400" b="1" i="1" dirty="0" smtClean="0">
                <a:solidFill>
                  <a:srgbClr val="002060"/>
                </a:solidFill>
              </a:rPr>
              <a:t>• 90% of those who been diagnosed with hepatitis C having started treatment.’</a:t>
            </a:r>
            <a:endParaRPr lang="en-GB" sz="1400" b="1" i="1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19386" y="2235063"/>
            <a:ext cx="48571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</a:rPr>
              <a:t>– </a:t>
            </a:r>
            <a:r>
              <a:rPr lang="en-GB" dirty="0" smtClean="0">
                <a:solidFill>
                  <a:srgbClr val="002060"/>
                </a:solidFill>
              </a:rPr>
              <a:t>This should </a:t>
            </a:r>
            <a:r>
              <a:rPr lang="en-GB" dirty="0">
                <a:solidFill>
                  <a:srgbClr val="002060"/>
                </a:solidFill>
              </a:rPr>
              <a:t>change the way we offer testing</a:t>
            </a:r>
          </a:p>
        </p:txBody>
      </p:sp>
    </p:spTree>
    <p:extLst>
      <p:ext uri="{BB962C8B-B14F-4D97-AF65-F5344CB8AC3E}">
        <p14:creationId xmlns:p14="http://schemas.microsoft.com/office/powerpoint/2010/main" val="64759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4664"/>
            <a:ext cx="8496944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GB" sz="2400" b="1" dirty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 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19" y="132196"/>
            <a:ext cx="889248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+mn-lt"/>
              </a:rPr>
              <a:t>RAPID POCT PATHWAYS ACROSS WALES- </a:t>
            </a:r>
            <a:r>
              <a:rPr lang="en-GB" sz="1600" i="1" dirty="0">
                <a:solidFill>
                  <a:srgbClr val="002060"/>
                </a:solidFill>
                <a:latin typeface="+mn-lt"/>
              </a:rPr>
              <a:t>Prison based</a:t>
            </a:r>
          </a:p>
          <a:p>
            <a:endParaRPr lang="en-GB" sz="1600" b="1" dirty="0">
              <a:solidFill>
                <a:srgbClr val="002060"/>
              </a:solidFill>
              <a:latin typeface="+mn-lt"/>
            </a:endParaRPr>
          </a:p>
          <a:p>
            <a:pPr algn="ctr"/>
            <a:r>
              <a:rPr lang="en-GB" sz="1400" b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  <a:ea typeface="Verdana" pitchFamily="34" charset="0"/>
                <a:cs typeface="Verdana" pitchFamily="34" charset="0"/>
              </a:rPr>
              <a:t>‘POCT facilitating same day Diagnosis and Rapid Access to Treatment’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l="81796" t="25268" r="5210" b="24977"/>
          <a:stretch/>
        </p:blipFill>
        <p:spPr bwMode="auto">
          <a:xfrm>
            <a:off x="2323146" y="1055604"/>
            <a:ext cx="679054" cy="2157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76190" y="900168"/>
            <a:ext cx="2232030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</a:pPr>
            <a:endParaRPr lang="en-GB" sz="1100" dirty="0">
              <a:solidFill>
                <a:srgbClr val="002060"/>
              </a:solidFill>
              <a:latin typeface="+mn-lt"/>
              <a:ea typeface="Verdana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50000"/>
                </a:schemeClr>
              </a:buClr>
            </a:pPr>
            <a:r>
              <a:rPr lang="en-GB" sz="1200" b="1" dirty="0">
                <a:solidFill>
                  <a:srgbClr val="FF0000"/>
                </a:solidFill>
                <a:latin typeface="+mn-lt"/>
                <a:ea typeface="Verdana" pitchFamily="34" charset="0"/>
                <a:cs typeface="Arial" panose="020B0604020202020204" pitchFamily="34" charset="0"/>
              </a:rPr>
              <a:t>Step 1.</a:t>
            </a:r>
            <a:r>
              <a:rPr lang="en-GB" sz="1200" b="1" dirty="0">
                <a:solidFill>
                  <a:srgbClr val="002060"/>
                </a:solidFill>
                <a:latin typeface="+mn-lt"/>
                <a:ea typeface="Verdana" pitchFamily="34" charset="0"/>
                <a:cs typeface="Arial" panose="020B0604020202020204" pitchFamily="34" charset="0"/>
              </a:rPr>
              <a:t/>
            </a:r>
            <a:br>
              <a:rPr lang="en-GB" sz="1200" b="1" dirty="0">
                <a:solidFill>
                  <a:srgbClr val="002060"/>
                </a:solidFill>
                <a:latin typeface="+mn-lt"/>
                <a:ea typeface="Verdana" pitchFamily="34" charset="0"/>
                <a:cs typeface="Arial" panose="020B0604020202020204" pitchFamily="34" charset="0"/>
              </a:rPr>
            </a:br>
            <a:r>
              <a:rPr lang="en-GB" sz="1200" b="1" dirty="0">
                <a:solidFill>
                  <a:srgbClr val="002060"/>
                </a:solidFill>
                <a:latin typeface="+mn-lt"/>
                <a:ea typeface="Verdana" pitchFamily="34" charset="0"/>
                <a:cs typeface="Arial" panose="020B0604020202020204" pitchFamily="34" charset="0"/>
              </a:rPr>
              <a:t>OraSure, OraQuick HCV Antibody POCT</a:t>
            </a:r>
            <a:r>
              <a:rPr lang="en-GB" sz="1100" dirty="0">
                <a:latin typeface="+mn-lt"/>
                <a:ea typeface="Verdana" pitchFamily="34" charset="0"/>
                <a:cs typeface="Arial" panose="020B0604020202020204" pitchFamily="34" charset="0"/>
              </a:rPr>
              <a:t/>
            </a:r>
            <a:br>
              <a:rPr lang="en-GB" sz="1100" dirty="0">
                <a:latin typeface="+mn-lt"/>
                <a:ea typeface="Verdana" pitchFamily="34" charset="0"/>
                <a:cs typeface="Arial" panose="020B0604020202020204" pitchFamily="34" charset="0"/>
              </a:rPr>
            </a:br>
            <a:endParaRPr lang="en-GB" sz="1100" dirty="0">
              <a:solidFill>
                <a:srgbClr val="002060"/>
              </a:solidFill>
              <a:latin typeface="+mn-lt"/>
              <a:ea typeface="Verdana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GB" sz="1100" dirty="0">
                <a:solidFill>
                  <a:srgbClr val="002060"/>
                </a:solidFill>
                <a:latin typeface="+mn-lt"/>
                <a:ea typeface="Verdana" pitchFamily="34" charset="0"/>
                <a:cs typeface="Arial" panose="020B0604020202020204" pitchFamily="34" charset="0"/>
              </a:rPr>
              <a:t> Identifies exposure</a:t>
            </a: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</a:pPr>
            <a:endParaRPr lang="en-GB" sz="1100" dirty="0">
              <a:solidFill>
                <a:srgbClr val="002060"/>
              </a:solidFill>
              <a:latin typeface="+mn-lt"/>
              <a:ea typeface="Verdana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GB" sz="1100" dirty="0">
                <a:solidFill>
                  <a:srgbClr val="002060"/>
                </a:solidFill>
                <a:latin typeface="+mn-lt"/>
                <a:ea typeface="Verdana" pitchFamily="34" charset="0"/>
                <a:cs typeface="Arial" panose="020B0604020202020204" pitchFamily="34" charset="0"/>
              </a:rPr>
              <a:t>20-40 minutes</a:t>
            </a: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</a:pPr>
            <a:endParaRPr lang="en-GB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endParaRPr lang="en-GB" sz="2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150000"/>
              </a:lnSpc>
            </a:pPr>
            <a:endParaRPr lang="en-GB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GB" sz="2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5" t="3006" b="4634"/>
          <a:stretch/>
        </p:blipFill>
        <p:spPr>
          <a:xfrm>
            <a:off x="2323146" y="3286065"/>
            <a:ext cx="1997392" cy="17544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02"/>
          <a:stretch/>
        </p:blipFill>
        <p:spPr>
          <a:xfrm>
            <a:off x="774781" y="4761618"/>
            <a:ext cx="1224623" cy="883699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63197" y="2625881"/>
            <a:ext cx="244779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1">
                  <a:lumMod val="50000"/>
                </a:schemeClr>
              </a:buClr>
            </a:pPr>
            <a:r>
              <a:rPr lang="en-GB" sz="1200" b="1" dirty="0">
                <a:solidFill>
                  <a:srgbClr val="FF0000"/>
                </a:solidFill>
                <a:latin typeface="+mn-lt"/>
                <a:ea typeface="Verdana" pitchFamily="34" charset="0"/>
                <a:cs typeface="Arial" panose="020B0604020202020204" pitchFamily="34" charset="0"/>
              </a:rPr>
              <a:t>Step 2.</a:t>
            </a:r>
            <a:r>
              <a:rPr lang="en-GB" sz="1200" b="1" dirty="0">
                <a:solidFill>
                  <a:srgbClr val="002060"/>
                </a:solidFill>
                <a:latin typeface="+mn-lt"/>
                <a:ea typeface="Verdana" pitchFamily="34" charset="0"/>
                <a:cs typeface="Arial" panose="020B0604020202020204" pitchFamily="34" charset="0"/>
              </a:rPr>
              <a:t/>
            </a:r>
            <a:br>
              <a:rPr lang="en-GB" sz="1200" b="1" dirty="0">
                <a:solidFill>
                  <a:srgbClr val="002060"/>
                </a:solidFill>
                <a:latin typeface="+mn-lt"/>
                <a:ea typeface="Verdana" pitchFamily="34" charset="0"/>
                <a:cs typeface="Arial" panose="020B0604020202020204" pitchFamily="34" charset="0"/>
              </a:rPr>
            </a:br>
            <a:r>
              <a:rPr lang="en-GB" sz="1200" b="1" dirty="0">
                <a:solidFill>
                  <a:srgbClr val="002060"/>
                </a:solidFill>
                <a:latin typeface="+mn-lt"/>
                <a:ea typeface="Verdana" pitchFamily="34" charset="0"/>
                <a:cs typeface="Arial" panose="020B0604020202020204" pitchFamily="34" charset="0"/>
              </a:rPr>
              <a:t>Cepheid, GeneXpert HCV VL PCR POCT-  4 Module </a:t>
            </a:r>
            <a:r>
              <a:rPr lang="en-GB" dirty="0">
                <a:latin typeface="+mn-lt"/>
                <a:ea typeface="Verdana" pitchFamily="34" charset="0"/>
                <a:cs typeface="Arial" panose="020B0604020202020204" pitchFamily="34" charset="0"/>
              </a:rPr>
              <a:t/>
            </a:r>
            <a:br>
              <a:rPr lang="en-GB" dirty="0">
                <a:latin typeface="+mn-lt"/>
                <a:ea typeface="Verdana" pitchFamily="34" charset="0"/>
                <a:cs typeface="Arial" panose="020B0604020202020204" pitchFamily="34" charset="0"/>
              </a:rPr>
            </a:br>
            <a:endParaRPr lang="en-GB" dirty="0">
              <a:latin typeface="+mn-lt"/>
              <a:ea typeface="Verdana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100" dirty="0">
                <a:solidFill>
                  <a:srgbClr val="002060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rPr>
              <a:t>Detects ACTIVE HCV infection in 60 Minutes</a:t>
            </a:r>
            <a:br>
              <a:rPr lang="en-GB" sz="1100" dirty="0">
                <a:solidFill>
                  <a:srgbClr val="002060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rPr>
            </a:br>
            <a:endParaRPr lang="en-GB" dirty="0">
              <a:solidFill>
                <a:srgbClr val="002060"/>
              </a:solidFill>
              <a:latin typeface="+mn-lt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100" dirty="0">
                <a:solidFill>
                  <a:srgbClr val="002060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rPr>
              <a:t>Finger stick sample collection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4716392" y="871555"/>
            <a:ext cx="38884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+mn-lt"/>
                <a:ea typeface="Verdana" pitchFamily="34" charset="0"/>
                <a:cs typeface="Arial" panose="020B0604020202020204" pitchFamily="34" charset="0"/>
              </a:rPr>
              <a:t>HITT (High intensity Test and Treat) POCT Services currently set up in:</a:t>
            </a:r>
          </a:p>
          <a:p>
            <a:r>
              <a:rPr lang="en-GB" dirty="0">
                <a:solidFill>
                  <a:srgbClr val="002060"/>
                </a:solidFill>
                <a:latin typeface="+mn-lt"/>
                <a:ea typeface="Verdana" pitchFamily="34" charset="0"/>
                <a:cs typeface="Arial" panose="020B0604020202020204" pitchFamily="34" charset="0"/>
              </a:rPr>
              <a:t>HMP, SWANSEA</a:t>
            </a:r>
          </a:p>
          <a:p>
            <a:r>
              <a:rPr lang="en-GB" dirty="0">
                <a:solidFill>
                  <a:srgbClr val="002060"/>
                </a:solidFill>
                <a:latin typeface="+mn-lt"/>
                <a:ea typeface="Verdana" pitchFamily="34" charset="0"/>
                <a:cs typeface="Arial" panose="020B0604020202020204" pitchFamily="34" charset="0"/>
              </a:rPr>
              <a:t>HMP, BERWYN</a:t>
            </a:r>
          </a:p>
          <a:p>
            <a:r>
              <a:rPr lang="en-GB" dirty="0">
                <a:solidFill>
                  <a:srgbClr val="002060"/>
                </a:solidFill>
                <a:latin typeface="+mn-lt"/>
                <a:ea typeface="Verdana" pitchFamily="34" charset="0"/>
                <a:cs typeface="Arial" panose="020B0604020202020204" pitchFamily="34" charset="0"/>
              </a:rPr>
              <a:t>HMP, CARDIFF</a:t>
            </a:r>
            <a:endParaRPr lang="en-GB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349436" y="2804906"/>
            <a:ext cx="4563141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rgbClr val="002060"/>
                </a:solidFill>
                <a:latin typeface="+mn-lt"/>
                <a:ea typeface="Verdana" pitchFamily="34" charset="0"/>
                <a:cs typeface="Arial" panose="020B0604020202020204" pitchFamily="34" charset="0"/>
              </a:rPr>
              <a:t>All new arrivals who enter the prison system are screened on arrival.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b="1" dirty="0">
              <a:solidFill>
                <a:srgbClr val="002060"/>
              </a:solidFill>
              <a:latin typeface="+mn-lt"/>
              <a:ea typeface="Verdana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rgbClr val="002060"/>
                </a:solidFill>
                <a:latin typeface="+mn-lt"/>
                <a:ea typeface="Verdana" pitchFamily="34" charset="0"/>
                <a:cs typeface="Arial" panose="020B0604020202020204" pitchFamily="34" charset="0"/>
              </a:rPr>
              <a:t>Stocks of treatment kept in the prison pharmacy. </a:t>
            </a:r>
            <a:br>
              <a:rPr lang="en-GB" sz="1400" b="1" dirty="0">
                <a:solidFill>
                  <a:srgbClr val="002060"/>
                </a:solidFill>
                <a:latin typeface="+mn-lt"/>
                <a:ea typeface="Verdana" pitchFamily="34" charset="0"/>
                <a:cs typeface="Arial" panose="020B0604020202020204" pitchFamily="34" charset="0"/>
              </a:rPr>
            </a:br>
            <a:endParaRPr lang="en-GB" sz="1400" b="1" dirty="0">
              <a:solidFill>
                <a:srgbClr val="002060"/>
              </a:solidFill>
              <a:latin typeface="+mn-lt"/>
              <a:ea typeface="Verdana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rgbClr val="002060"/>
                </a:solidFill>
                <a:latin typeface="+mn-lt"/>
                <a:ea typeface="Verdana" pitchFamily="34" charset="0"/>
                <a:cs typeface="Arial" panose="020B0604020202020204" pitchFamily="34" charset="0"/>
              </a:rPr>
              <a:t>Highly successful pathway- </a:t>
            </a:r>
            <a:r>
              <a:rPr lang="en-GB" sz="1400" dirty="0">
                <a:solidFill>
                  <a:srgbClr val="002060"/>
                </a:solidFill>
                <a:latin typeface="+mn-lt"/>
                <a:ea typeface="Verdana" pitchFamily="34" charset="0"/>
                <a:cs typeface="Arial" panose="020B0604020202020204" pitchFamily="34" charset="0"/>
              </a:rPr>
              <a:t>men often treated within the first week of entering the system.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>
              <a:solidFill>
                <a:srgbClr val="00206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endParaRPr lang="en-GB" sz="1400" dirty="0">
              <a:solidFill>
                <a:srgbClr val="00206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endParaRPr lang="en-GB" sz="1400" b="1" dirty="0">
              <a:solidFill>
                <a:srgbClr val="00206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606602" y="5460651"/>
            <a:ext cx="251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PATHWAY 1.</a:t>
            </a:r>
          </a:p>
        </p:txBody>
      </p:sp>
    </p:spTree>
    <p:extLst>
      <p:ext uri="{BB962C8B-B14F-4D97-AF65-F5344CB8AC3E}">
        <p14:creationId xmlns:p14="http://schemas.microsoft.com/office/powerpoint/2010/main" val="393673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190381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</a:rPr>
              <a:t>RAPID POCT PATHWAYS ACROSS WALES- </a:t>
            </a:r>
            <a:r>
              <a:rPr lang="en-GB" i="1" dirty="0">
                <a:solidFill>
                  <a:srgbClr val="002060"/>
                </a:solidFill>
              </a:rPr>
              <a:t>Prison based (HMP, SWANSEA</a:t>
            </a:r>
            <a:r>
              <a:rPr lang="en-GB" i="1" dirty="0" smtClean="0">
                <a:solidFill>
                  <a:srgbClr val="002060"/>
                </a:solidFill>
              </a:rPr>
              <a:t>) (~450 men)</a:t>
            </a:r>
            <a:endParaRPr lang="en-GB" i="1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113" t="33200" r="67915" b="23400"/>
          <a:stretch/>
        </p:blipFill>
        <p:spPr>
          <a:xfrm>
            <a:off x="154617" y="4005064"/>
            <a:ext cx="2581687" cy="1168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293720"/>
              </p:ext>
            </p:extLst>
          </p:nvPr>
        </p:nvGraphicFramePr>
        <p:xfrm>
          <a:off x="229940" y="958728"/>
          <a:ext cx="8806556" cy="24869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44977">
                  <a:extLst>
                    <a:ext uri="{9D8B030D-6E8A-4147-A177-3AD203B41FA5}">
                      <a16:colId xmlns:a16="http://schemas.microsoft.com/office/drawing/2014/main" val="2041989518"/>
                    </a:ext>
                  </a:extLst>
                </a:gridCol>
                <a:gridCol w="1238609">
                  <a:extLst>
                    <a:ext uri="{9D8B030D-6E8A-4147-A177-3AD203B41FA5}">
                      <a16:colId xmlns:a16="http://schemas.microsoft.com/office/drawing/2014/main" val="2437315669"/>
                    </a:ext>
                  </a:extLst>
                </a:gridCol>
                <a:gridCol w="1333676">
                  <a:extLst>
                    <a:ext uri="{9D8B030D-6E8A-4147-A177-3AD203B41FA5}">
                      <a16:colId xmlns:a16="http://schemas.microsoft.com/office/drawing/2014/main" val="3758601019"/>
                    </a:ext>
                  </a:extLst>
                </a:gridCol>
                <a:gridCol w="1053776">
                  <a:extLst>
                    <a:ext uri="{9D8B030D-6E8A-4147-A177-3AD203B41FA5}">
                      <a16:colId xmlns:a16="http://schemas.microsoft.com/office/drawing/2014/main" val="2685095105"/>
                    </a:ext>
                  </a:extLst>
                </a:gridCol>
                <a:gridCol w="1063310">
                  <a:extLst>
                    <a:ext uri="{9D8B030D-6E8A-4147-A177-3AD203B41FA5}">
                      <a16:colId xmlns:a16="http://schemas.microsoft.com/office/drawing/2014/main" val="3851883723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4176741497"/>
                    </a:ext>
                  </a:extLst>
                </a:gridCol>
              </a:tblGrid>
              <a:tr h="1395856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HMP,</a:t>
                      </a:r>
                      <a:r>
                        <a:rPr lang="en-GB" sz="1800" b="1" kern="1400" baseline="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SWANSEA</a:t>
                      </a:r>
                      <a:endParaRPr lang="en-GB" sz="1800" b="1" kern="1400" dirty="0">
                        <a:solidFill>
                          <a:schemeClr val="bg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NUMBER ANTIBODY MOUTH SWABS</a:t>
                      </a:r>
                      <a:endParaRPr lang="en-GB" sz="1400" b="1" kern="1400" dirty="0">
                        <a:solidFill>
                          <a:schemeClr val="bg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kern="1400" dirty="0">
                        <a:solidFill>
                          <a:schemeClr val="bg2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NUMBER ANTIBODY POSITIVE MOUTH SWABS</a:t>
                      </a:r>
                      <a:endParaRPr lang="en-GB" sz="1400" b="1" kern="1400" dirty="0">
                        <a:solidFill>
                          <a:schemeClr val="bg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NUMBER PCR TESTS DONE*</a:t>
                      </a:r>
                      <a:endParaRPr lang="en-GB" sz="1400" b="1" kern="1400" dirty="0">
                        <a:solidFill>
                          <a:schemeClr val="bg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NUMBER OF PCR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POSTIVE TESTS</a:t>
                      </a:r>
                      <a:endParaRPr lang="en-GB" sz="1400" b="1" kern="1400" dirty="0">
                        <a:solidFill>
                          <a:schemeClr val="bg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endParaRPr lang="en-GB" sz="1400" b="1" kern="1400" dirty="0">
                        <a:solidFill>
                          <a:schemeClr val="bg2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140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NUMBERS TREATED</a:t>
                      </a:r>
                      <a:endParaRPr lang="en-GB" sz="1400" b="1" kern="1400" dirty="0">
                        <a:solidFill>
                          <a:schemeClr val="bg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extLst>
                  <a:ext uri="{0D108BD9-81ED-4DB2-BD59-A6C34878D82A}">
                    <a16:rowId xmlns:a16="http://schemas.microsoft.com/office/drawing/2014/main" val="1554350454"/>
                  </a:ext>
                </a:extLst>
              </a:tr>
              <a:tr h="61105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2"/>
                          </a:solidFill>
                          <a:latin typeface="+mn-lt"/>
                        </a:rPr>
                        <a:t>2022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+mn-lt"/>
                        </a:rPr>
                        <a:t>839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+mn-lt"/>
                        </a:rPr>
                        <a:t>89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+mn-lt"/>
                        </a:rPr>
                        <a:t>70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+mn-lt"/>
                        </a:rPr>
                        <a:t>16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1400" b="1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GB" sz="1400" b="1" kern="14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GB" sz="1400" b="1" kern="14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400" b="1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</a:t>
                      </a:r>
                      <a:r>
                        <a:rPr lang="en-GB" sz="1050" b="1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Treated</a:t>
                      </a:r>
                      <a:r>
                        <a:rPr lang="en-GB" sz="1050" b="1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HMP, Cardiff</a:t>
                      </a:r>
                      <a:endParaRPr lang="en-GB" sz="1050" b="1" kern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extLst>
                  <a:ext uri="{0D108BD9-81ED-4DB2-BD59-A6C34878D82A}">
                    <a16:rowId xmlns:a16="http://schemas.microsoft.com/office/drawing/2014/main" val="962004786"/>
                  </a:ext>
                </a:extLst>
              </a:tr>
              <a:tr h="355621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en-GB" sz="1400" b="1" kern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400" b="1" kern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GB" sz="1400" b="1" kern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kern="14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1050" b="1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Patient</a:t>
                      </a:r>
                      <a:r>
                        <a:rPr lang="en-GB" sz="1050" b="1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released- being followed up by James Plant in Barod.</a:t>
                      </a:r>
                      <a:endParaRPr lang="en-GB" sz="1050" b="1" kern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extLst>
                  <a:ext uri="{0D108BD9-81ED-4DB2-BD59-A6C34878D82A}">
                    <a16:rowId xmlns:a16="http://schemas.microsoft.com/office/drawing/2014/main" val="2808566650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7625636" y="5389431"/>
            <a:ext cx="151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PATHWAY 1.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-2845617" y="58317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                                                                                                             </a:t>
            </a: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54052" y="3455565"/>
            <a:ext cx="6372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rgbClr val="002060"/>
                </a:solidFill>
              </a:rPr>
              <a:t>5</a:t>
            </a:r>
            <a:r>
              <a:rPr lang="en-GB" sz="1400" b="1" baseline="30000" dirty="0" smtClean="0">
                <a:solidFill>
                  <a:srgbClr val="002060"/>
                </a:solidFill>
              </a:rPr>
              <a:t>th</a:t>
            </a:r>
            <a:r>
              <a:rPr lang="en-GB" sz="1400" b="1" dirty="0" smtClean="0">
                <a:solidFill>
                  <a:srgbClr val="002060"/>
                </a:solidFill>
              </a:rPr>
              <a:t> Sept 2021-Achieved micro-elimination using the POCT pathway  </a:t>
            </a:r>
            <a:br>
              <a:rPr lang="en-GB" sz="1400" b="1" dirty="0" smtClean="0">
                <a:solidFill>
                  <a:srgbClr val="002060"/>
                </a:solidFill>
              </a:rPr>
            </a:br>
            <a:r>
              <a:rPr lang="en-GB" sz="1400" b="1" dirty="0" smtClean="0">
                <a:solidFill>
                  <a:srgbClr val="002060"/>
                </a:solidFill>
              </a:rPr>
              <a:t>(5 months following service implementation) </a:t>
            </a:r>
            <a:r>
              <a:rPr lang="en-GB" sz="1400" dirty="0" smtClean="0">
                <a:solidFill>
                  <a:srgbClr val="002060"/>
                </a:solidFill>
              </a:rPr>
              <a:t/>
            </a:r>
            <a:br>
              <a:rPr lang="en-GB" sz="1400" dirty="0" smtClean="0">
                <a:solidFill>
                  <a:srgbClr val="002060"/>
                </a:solidFill>
              </a:rPr>
            </a:br>
            <a:endParaRPr lang="en-GB" sz="1400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rgbClr val="002060"/>
                </a:solidFill>
              </a:rPr>
              <a:t>More POCT training due to take place to make the service more robust.</a:t>
            </a:r>
            <a:br>
              <a:rPr lang="en-GB" sz="1400" dirty="0" smtClean="0">
                <a:solidFill>
                  <a:srgbClr val="002060"/>
                </a:solidFill>
              </a:rPr>
            </a:br>
            <a:endParaRPr lang="en-GB" sz="1400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rgbClr val="002060"/>
                </a:solidFill>
              </a:rPr>
              <a:t>1</a:t>
            </a:r>
            <a:r>
              <a:rPr lang="en-GB" sz="1400" baseline="30000" dirty="0" smtClean="0">
                <a:solidFill>
                  <a:srgbClr val="002060"/>
                </a:solidFill>
              </a:rPr>
              <a:t>st</a:t>
            </a:r>
            <a:r>
              <a:rPr lang="en-GB" sz="1400" dirty="0" smtClean="0">
                <a:solidFill>
                  <a:srgbClr val="002060"/>
                </a:solidFill>
              </a:rPr>
              <a:t> April-James Plant (BBV Nurse) adding POCT/DBST results to NEO </a:t>
            </a:r>
            <a:endParaRPr lang="en-GB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73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245662"/>
            <a:ext cx="60486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b="1" dirty="0">
                <a:solidFill>
                  <a:srgbClr val="002060"/>
                </a:solidFill>
              </a:rPr>
              <a:t>*Service set-up 16</a:t>
            </a:r>
            <a:r>
              <a:rPr lang="en-GB" b="1" baseline="30000" dirty="0">
                <a:solidFill>
                  <a:srgbClr val="002060"/>
                </a:solidFill>
              </a:rPr>
              <a:t>th</a:t>
            </a:r>
            <a:r>
              <a:rPr lang="en-GB" b="1" dirty="0">
                <a:solidFill>
                  <a:srgbClr val="002060"/>
                </a:solidFill>
              </a:rPr>
              <a:t> May 2022</a:t>
            </a:r>
            <a:br>
              <a:rPr lang="en-GB" b="1" dirty="0">
                <a:solidFill>
                  <a:srgbClr val="002060"/>
                </a:solidFill>
              </a:rPr>
            </a:br>
            <a:r>
              <a:rPr lang="en-GB" b="1" dirty="0">
                <a:solidFill>
                  <a:srgbClr val="002060"/>
                </a:solidFill>
              </a:rPr>
              <a:t> </a:t>
            </a:r>
            <a:endParaRPr lang="en-GB" dirty="0">
              <a:solidFill>
                <a:srgbClr val="002060"/>
              </a:solidFill>
            </a:endParaRPr>
          </a:p>
          <a:p>
            <a:endParaRPr lang="en-GB" sz="1400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rgbClr val="002060"/>
                </a:solidFill>
              </a:rPr>
              <a:t> </a:t>
            </a:r>
            <a:r>
              <a:rPr lang="en-GB" sz="1400" b="1" dirty="0" smtClean="0">
                <a:solidFill>
                  <a:srgbClr val="002060"/>
                </a:solidFill>
              </a:rPr>
              <a:t>October 2021- Came very </a:t>
            </a:r>
            <a:r>
              <a:rPr lang="en-GB" sz="1400" b="1" dirty="0">
                <a:solidFill>
                  <a:srgbClr val="002060"/>
                </a:solidFill>
              </a:rPr>
              <a:t>close to achieving </a:t>
            </a:r>
            <a:r>
              <a:rPr lang="en-GB" sz="1400" b="1" dirty="0" smtClean="0">
                <a:solidFill>
                  <a:srgbClr val="002060"/>
                </a:solidFill>
              </a:rPr>
              <a:t>micro-elimination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rgbClr val="002060"/>
                </a:solidFill>
              </a:rPr>
              <a:t>No tests performed since 17</a:t>
            </a:r>
            <a:r>
              <a:rPr lang="en-GB" sz="1400" b="1" baseline="30000" dirty="0">
                <a:solidFill>
                  <a:srgbClr val="002060"/>
                </a:solidFill>
              </a:rPr>
              <a:t>th</a:t>
            </a:r>
            <a:r>
              <a:rPr lang="en-GB" sz="1400" b="1" dirty="0">
                <a:solidFill>
                  <a:srgbClr val="002060"/>
                </a:solidFill>
              </a:rPr>
              <a:t> Jan</a:t>
            </a:r>
            <a:endParaRPr lang="en-GB" sz="1400" dirty="0">
              <a:solidFill>
                <a:srgbClr val="002060"/>
              </a:solidFill>
            </a:endParaRPr>
          </a:p>
          <a:p>
            <a:r>
              <a:rPr lang="en-GB" sz="1400" b="1" dirty="0" smtClean="0">
                <a:solidFill>
                  <a:srgbClr val="002060"/>
                </a:solidFill>
              </a:rPr>
              <a:t> </a:t>
            </a:r>
            <a:endParaRPr lang="en-GB" sz="1400" b="1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rgbClr val="002060"/>
                </a:solidFill>
              </a:rPr>
              <a:t>Struggling with recruitment </a:t>
            </a:r>
            <a:endParaRPr lang="en-GB" sz="1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b="1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rgbClr val="002060"/>
                </a:solidFill>
              </a:rPr>
              <a:t>Staffing issues raised </a:t>
            </a:r>
            <a:endParaRPr lang="en-GB" sz="1400" b="1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190381"/>
            <a:ext cx="54726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</a:rPr>
              <a:t>RAPID POCT PATHWAYS ACROSS WALES- </a:t>
            </a:r>
            <a:r>
              <a:rPr lang="en-GB" i="1" dirty="0">
                <a:solidFill>
                  <a:srgbClr val="002060"/>
                </a:solidFill>
              </a:rPr>
              <a:t>Prison based (HMP, CARDIFF</a:t>
            </a:r>
            <a:r>
              <a:rPr lang="en-GB" i="1" dirty="0" smtClean="0">
                <a:solidFill>
                  <a:srgbClr val="002060"/>
                </a:solidFill>
              </a:rPr>
              <a:t>) (~780 men)</a:t>
            </a:r>
            <a:endParaRPr lang="en-GB" i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Drug smuggling by visitors to jails 'creates culture of debt, bullying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429000"/>
            <a:ext cx="3193903" cy="19059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225446"/>
              </p:ext>
            </p:extLst>
          </p:nvPr>
        </p:nvGraphicFramePr>
        <p:xfrm>
          <a:off x="395536" y="836712"/>
          <a:ext cx="8651025" cy="25015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05330">
                  <a:extLst>
                    <a:ext uri="{9D8B030D-6E8A-4147-A177-3AD203B41FA5}">
                      <a16:colId xmlns:a16="http://schemas.microsoft.com/office/drawing/2014/main" val="2041989518"/>
                    </a:ext>
                  </a:extLst>
                </a:gridCol>
                <a:gridCol w="1216735">
                  <a:extLst>
                    <a:ext uri="{9D8B030D-6E8A-4147-A177-3AD203B41FA5}">
                      <a16:colId xmlns:a16="http://schemas.microsoft.com/office/drawing/2014/main" val="2437315669"/>
                    </a:ext>
                  </a:extLst>
                </a:gridCol>
                <a:gridCol w="1310122">
                  <a:extLst>
                    <a:ext uri="{9D8B030D-6E8A-4147-A177-3AD203B41FA5}">
                      <a16:colId xmlns:a16="http://schemas.microsoft.com/office/drawing/2014/main" val="3758601019"/>
                    </a:ext>
                  </a:extLst>
                </a:gridCol>
                <a:gridCol w="1035165">
                  <a:extLst>
                    <a:ext uri="{9D8B030D-6E8A-4147-A177-3AD203B41FA5}">
                      <a16:colId xmlns:a16="http://schemas.microsoft.com/office/drawing/2014/main" val="2685095105"/>
                    </a:ext>
                  </a:extLst>
                </a:gridCol>
                <a:gridCol w="1330926">
                  <a:extLst>
                    <a:ext uri="{9D8B030D-6E8A-4147-A177-3AD203B41FA5}">
                      <a16:colId xmlns:a16="http://schemas.microsoft.com/office/drawing/2014/main" val="3851883723"/>
                    </a:ext>
                  </a:extLst>
                </a:gridCol>
                <a:gridCol w="1552747">
                  <a:extLst>
                    <a:ext uri="{9D8B030D-6E8A-4147-A177-3AD203B41FA5}">
                      <a16:colId xmlns:a16="http://schemas.microsoft.com/office/drawing/2014/main" val="4176741497"/>
                    </a:ext>
                  </a:extLst>
                </a:gridCol>
              </a:tblGrid>
              <a:tr h="1113768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HMP,</a:t>
                      </a:r>
                      <a:r>
                        <a:rPr lang="en-GB" sz="1200" b="1" kern="1400" baseline="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CARDIFF</a:t>
                      </a:r>
                      <a:endParaRPr lang="en-GB" sz="1200" b="1" kern="1400" dirty="0">
                        <a:solidFill>
                          <a:schemeClr val="bg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NUMBER ANTIBODY MOUTH SWABS</a:t>
                      </a:r>
                      <a:endParaRPr lang="en-GB" sz="1050" b="1" kern="1400" dirty="0">
                        <a:solidFill>
                          <a:schemeClr val="bg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050" b="1" kern="1400" dirty="0">
                        <a:solidFill>
                          <a:schemeClr val="bg2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NUMBER ANTIBODY POSITIVE MOUTH SWABS</a:t>
                      </a:r>
                      <a:endParaRPr lang="en-GB" sz="1050" b="1" kern="1400" dirty="0">
                        <a:solidFill>
                          <a:schemeClr val="bg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NUMBER PCR TESTS DONE*</a:t>
                      </a:r>
                      <a:endParaRPr lang="en-GB" sz="1050" b="1" kern="1400" dirty="0">
                        <a:solidFill>
                          <a:schemeClr val="bg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NUMBER OF PCR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POSTIVE TESTS</a:t>
                      </a:r>
                      <a:endParaRPr lang="en-GB" sz="1050" b="1" kern="1400" dirty="0">
                        <a:solidFill>
                          <a:schemeClr val="bg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endParaRPr lang="en-GB" sz="1050" b="1" kern="1400" dirty="0">
                        <a:solidFill>
                          <a:schemeClr val="bg2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105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NUMBERS TREATED</a:t>
                      </a:r>
                      <a:endParaRPr lang="en-GB" sz="1050" b="1" kern="1400" dirty="0">
                        <a:solidFill>
                          <a:schemeClr val="bg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extLst>
                  <a:ext uri="{0D108BD9-81ED-4DB2-BD59-A6C34878D82A}">
                    <a16:rowId xmlns:a16="http://schemas.microsoft.com/office/drawing/2014/main" val="1554350454"/>
                  </a:ext>
                </a:extLst>
              </a:tr>
              <a:tr h="804388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latin typeface="+mn-lt"/>
                        </a:rPr>
                        <a:t>TOTAL</a:t>
                      </a:r>
                      <a:r>
                        <a:rPr lang="en-GB" sz="1100" b="1" baseline="0" dirty="0">
                          <a:latin typeface="+mn-lt"/>
                        </a:rPr>
                        <a:t> (</a:t>
                      </a:r>
                      <a:r>
                        <a:rPr lang="en-GB" sz="1100" b="1" baseline="0" dirty="0" smtClean="0">
                          <a:latin typeface="+mn-lt"/>
                        </a:rPr>
                        <a:t>MAY 2021-JAN </a:t>
                      </a:r>
                      <a:r>
                        <a:rPr lang="en-GB" sz="1100" b="1" baseline="0" dirty="0">
                          <a:latin typeface="+mn-lt"/>
                        </a:rPr>
                        <a:t>2022)</a:t>
                      </a:r>
                      <a:endParaRPr lang="en-GB" sz="1100" b="1" dirty="0">
                        <a:latin typeface="+mn-lt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rgbClr val="002060"/>
                          </a:solidFill>
                          <a:latin typeface="+mn-lt"/>
                        </a:rPr>
                        <a:t>1151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rgbClr val="002060"/>
                          </a:solidFill>
                          <a:latin typeface="+mn-lt"/>
                        </a:rPr>
                        <a:t>64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rgbClr val="002060"/>
                          </a:solidFill>
                          <a:latin typeface="+mn-lt"/>
                        </a:rPr>
                        <a:t>89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23</a:t>
                      </a:r>
                      <a:endParaRPr lang="en-GB" sz="11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1100" b="1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 Treated</a:t>
                      </a:r>
                      <a:br>
                        <a:rPr lang="en-GB" sz="1100" b="1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100" b="1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 Refused</a:t>
                      </a:r>
                      <a:br>
                        <a:rPr lang="en-GB" sz="1100" b="1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100" b="1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(believed to be his punishment from wrong doing) </a:t>
                      </a:r>
                      <a:endParaRPr lang="en-GB" sz="500" b="1" kern="1400" baseline="0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extLst>
                  <a:ext uri="{0D108BD9-81ED-4DB2-BD59-A6C34878D82A}">
                    <a16:rowId xmlns:a16="http://schemas.microsoft.com/office/drawing/2014/main" val="962004786"/>
                  </a:ext>
                </a:extLst>
              </a:tr>
              <a:tr h="28783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MAY-OCT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kern="14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1097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100" b="1" kern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kern="14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100" b="1" kern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endParaRPr lang="en-GB" sz="1100" b="1" kern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extLst>
                  <a:ext uri="{0D108BD9-81ED-4DB2-BD59-A6C34878D82A}">
                    <a16:rowId xmlns:a16="http://schemas.microsoft.com/office/drawing/2014/main" val="2808566650"/>
                  </a:ext>
                </a:extLst>
              </a:tr>
              <a:tr h="295564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NOV-JAN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kern="14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100" b="1" kern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kern="14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100" b="1" kern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endParaRPr lang="en-GB" sz="1100" b="1" kern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extLst>
                  <a:ext uri="{0D108BD9-81ED-4DB2-BD59-A6C34878D82A}">
                    <a16:rowId xmlns:a16="http://schemas.microsoft.com/office/drawing/2014/main" val="1436201610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7528198" y="5425687"/>
            <a:ext cx="151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PATHWAY 1.</a:t>
            </a:r>
          </a:p>
        </p:txBody>
      </p:sp>
    </p:spTree>
    <p:extLst>
      <p:ext uri="{BB962C8B-B14F-4D97-AF65-F5344CB8AC3E}">
        <p14:creationId xmlns:p14="http://schemas.microsoft.com/office/powerpoint/2010/main" val="1910226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190381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</a:rPr>
              <a:t>RAPID POCT PATHWAYS ACROSS WALES- </a:t>
            </a:r>
            <a:r>
              <a:rPr lang="en-GB" sz="1600" i="1" dirty="0">
                <a:solidFill>
                  <a:srgbClr val="002060"/>
                </a:solidFill>
              </a:rPr>
              <a:t>Prison based (HMP, BERWYN</a:t>
            </a:r>
            <a:r>
              <a:rPr lang="en-GB" sz="1600" i="1" dirty="0" smtClean="0">
                <a:solidFill>
                  <a:srgbClr val="002060"/>
                </a:solidFill>
              </a:rPr>
              <a:t>) </a:t>
            </a:r>
            <a:r>
              <a:rPr lang="en-GB" sz="1600" i="1" dirty="0" smtClean="0">
                <a:solidFill>
                  <a:srgbClr val="002060"/>
                </a:solidFill>
              </a:rPr>
              <a:t>(~1800 </a:t>
            </a:r>
            <a:r>
              <a:rPr lang="en-GB" sz="1600" i="1" dirty="0" smtClean="0">
                <a:solidFill>
                  <a:srgbClr val="002060"/>
                </a:solidFill>
              </a:rPr>
              <a:t>Men)</a:t>
            </a:r>
            <a:endParaRPr lang="en-GB" sz="1600" i="1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2004" t="32500" r="75987" b="46500"/>
          <a:stretch/>
        </p:blipFill>
        <p:spPr>
          <a:xfrm>
            <a:off x="4572000" y="190381"/>
            <a:ext cx="4392488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69884" t="35533" r="25785" b="43700"/>
          <a:stretch/>
        </p:blipFill>
        <p:spPr>
          <a:xfrm>
            <a:off x="6410465" y="2924943"/>
            <a:ext cx="1296144" cy="17479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25587" t="20799" r="61715" b="41141"/>
          <a:stretch/>
        </p:blipFill>
        <p:spPr>
          <a:xfrm>
            <a:off x="7919979" y="2615201"/>
            <a:ext cx="1224021" cy="20576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6522" y="836712"/>
            <a:ext cx="4637524" cy="56092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i="1" dirty="0">
                <a:solidFill>
                  <a:srgbClr val="002060"/>
                </a:solidFill>
              </a:rPr>
              <a:t>STREAMLINED </a:t>
            </a:r>
            <a:r>
              <a:rPr lang="en-GB" sz="1050" b="1" i="1" dirty="0" smtClean="0">
                <a:solidFill>
                  <a:srgbClr val="002060"/>
                </a:solidFill>
              </a:rPr>
              <a:t> TESTING PATHWAY- NOT </a:t>
            </a:r>
            <a:r>
              <a:rPr lang="en-GB" sz="1050" b="1" i="1" dirty="0" err="1" smtClean="0">
                <a:solidFill>
                  <a:srgbClr val="002060"/>
                </a:solidFill>
              </a:rPr>
              <a:t>POCT’in</a:t>
            </a:r>
            <a:r>
              <a:rPr lang="en-GB" sz="1050" b="1" i="1" dirty="0" smtClean="0">
                <a:solidFill>
                  <a:srgbClr val="002060"/>
                </a:solidFill>
              </a:rPr>
              <a:t> everyone!</a:t>
            </a:r>
            <a:endParaRPr lang="en-GB" sz="1050" b="1" i="1" dirty="0">
              <a:solidFill>
                <a:srgbClr val="002060"/>
              </a:solidFill>
            </a:endParaRPr>
          </a:p>
          <a:p>
            <a:endParaRPr lang="en-GB" sz="1050" b="1" dirty="0">
              <a:solidFill>
                <a:srgbClr val="002060"/>
              </a:solidFill>
            </a:endParaRPr>
          </a:p>
          <a:p>
            <a:r>
              <a:rPr lang="en-GB" sz="1050" b="1" dirty="0">
                <a:solidFill>
                  <a:srgbClr val="002060"/>
                </a:solidFill>
              </a:rPr>
              <a:t>TRANFERS</a:t>
            </a:r>
            <a:r>
              <a:rPr lang="en-GB" sz="1050" dirty="0">
                <a:solidFill>
                  <a:srgbClr val="002060"/>
                </a:solidFill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050" dirty="0">
                <a:solidFill>
                  <a:srgbClr val="002060"/>
                </a:solidFill>
              </a:rPr>
              <a:t>Primary care team </a:t>
            </a:r>
            <a:r>
              <a:rPr lang="en-GB" sz="1050" dirty="0" smtClean="0">
                <a:solidFill>
                  <a:srgbClr val="002060"/>
                </a:solidFill>
              </a:rPr>
              <a:t>DBST in </a:t>
            </a:r>
            <a:r>
              <a:rPr lang="en-GB" sz="1050" dirty="0">
                <a:solidFill>
                  <a:srgbClr val="002060"/>
                </a:solidFill>
              </a:rPr>
              <a:t>primary reception via the </a:t>
            </a:r>
            <a:r>
              <a:rPr lang="en-GB" sz="1050" b="1" dirty="0">
                <a:solidFill>
                  <a:srgbClr val="002060"/>
                </a:solidFill>
              </a:rPr>
              <a:t>‘opt-out’ scheme</a:t>
            </a:r>
            <a:r>
              <a:rPr lang="en-GB" sz="1050" dirty="0">
                <a:solidFill>
                  <a:srgbClr val="002060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050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050" dirty="0">
                <a:solidFill>
                  <a:srgbClr val="002060"/>
                </a:solidFill>
              </a:rPr>
              <a:t>Transfers from other prisons who have had DBST do not have a mouth swab.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050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050" dirty="0">
                <a:solidFill>
                  <a:srgbClr val="002060"/>
                </a:solidFill>
              </a:rPr>
              <a:t>Needle-phobic transfers who haven’t had a DBST will be offered a mouth swab.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050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050" dirty="0">
                <a:solidFill>
                  <a:srgbClr val="002060"/>
                </a:solidFill>
              </a:rPr>
              <a:t>Previous HCV positive transfer patients will get a rapid Cepheid PCR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050" dirty="0">
              <a:solidFill>
                <a:srgbClr val="002060"/>
              </a:solidFill>
            </a:endParaRPr>
          </a:p>
          <a:p>
            <a:r>
              <a:rPr lang="en-GB" sz="1050" b="1" dirty="0">
                <a:solidFill>
                  <a:srgbClr val="002060"/>
                </a:solidFill>
              </a:rPr>
              <a:t>NEW IN (Remanded and sentenced from court):</a:t>
            </a:r>
          </a:p>
          <a:p>
            <a:endParaRPr lang="en-GB" sz="1050" dirty="0">
              <a:solidFill>
                <a:srgbClr val="002060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050" dirty="0">
                <a:solidFill>
                  <a:srgbClr val="002060"/>
                </a:solidFill>
              </a:rPr>
              <a:t>DBST &amp; HCV antibody mouth swab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sz="1200" dirty="0">
              <a:solidFill>
                <a:srgbClr val="002060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sz="1200" dirty="0">
              <a:solidFill>
                <a:srgbClr val="002060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2060"/>
                </a:solidFill>
              </a:rPr>
              <a:t>Cepheid PCR used to SVR difficult to bleed patients or if SVR result is needed before release date.</a:t>
            </a:r>
            <a:br>
              <a:rPr lang="en-GB" sz="1200" dirty="0">
                <a:solidFill>
                  <a:srgbClr val="002060"/>
                </a:solidFill>
              </a:rPr>
            </a:br>
            <a:endParaRPr lang="en-GB" sz="1200" dirty="0">
              <a:solidFill>
                <a:srgbClr val="002060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200" b="1" dirty="0" smtClean="0">
                <a:solidFill>
                  <a:srgbClr val="002060"/>
                </a:solidFill>
              </a:rPr>
              <a:t>1</a:t>
            </a:r>
            <a:r>
              <a:rPr lang="en-GB" sz="1200" b="1" baseline="30000" dirty="0" smtClean="0">
                <a:solidFill>
                  <a:srgbClr val="002060"/>
                </a:solidFill>
              </a:rPr>
              <a:t>st</a:t>
            </a:r>
            <a:r>
              <a:rPr lang="en-GB" sz="1200" b="1" dirty="0" smtClean="0">
                <a:solidFill>
                  <a:srgbClr val="002060"/>
                </a:solidFill>
              </a:rPr>
              <a:t> Feb 2023-MICRO-CAPILLARY </a:t>
            </a:r>
            <a:r>
              <a:rPr lang="en-GB" sz="1200" b="1" dirty="0">
                <a:solidFill>
                  <a:srgbClr val="002060"/>
                </a:solidFill>
              </a:rPr>
              <a:t>SAMPLE PROCESSING TRAINING </a:t>
            </a:r>
            <a:r>
              <a:rPr lang="en-GB" sz="1200" dirty="0" smtClean="0">
                <a:solidFill>
                  <a:srgbClr val="002060"/>
                </a:solidFill>
              </a:rPr>
              <a:t>- </a:t>
            </a:r>
            <a:r>
              <a:rPr lang="en-GB" sz="1200" dirty="0">
                <a:solidFill>
                  <a:srgbClr val="002060"/>
                </a:solidFill>
              </a:rPr>
              <a:t>pipette training to perform testing on Micro-capillary </a:t>
            </a:r>
            <a:r>
              <a:rPr lang="en-GB" sz="1200" dirty="0" smtClean="0">
                <a:solidFill>
                  <a:srgbClr val="002060"/>
                </a:solidFill>
              </a:rPr>
              <a:t>tubes.</a:t>
            </a:r>
            <a:br>
              <a:rPr lang="en-GB" sz="1200" dirty="0" smtClean="0">
                <a:solidFill>
                  <a:srgbClr val="002060"/>
                </a:solidFill>
              </a:rPr>
            </a:br>
            <a:endParaRPr lang="en-GB" sz="1200" dirty="0" smtClean="0">
              <a:solidFill>
                <a:srgbClr val="002060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rgbClr val="002060"/>
                </a:solidFill>
              </a:rPr>
              <a:t>Micro-capillary sample collection prior to Cepheid PCR helps to over-come barriers with prison logistics ‘making PCR more accessible’.</a:t>
            </a:r>
            <a:endParaRPr lang="en-GB" sz="1200" dirty="0">
              <a:solidFill>
                <a:srgbClr val="002060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sz="1200" dirty="0">
              <a:solidFill>
                <a:srgbClr val="002060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sz="1200" dirty="0">
              <a:solidFill>
                <a:srgbClr val="002060"/>
              </a:solidFill>
            </a:endParaRPr>
          </a:p>
          <a:p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446124" y="5373216"/>
            <a:ext cx="151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PATHWAY 1.</a:t>
            </a:r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5" t="3006" b="4634"/>
          <a:stretch/>
        </p:blipFill>
        <p:spPr>
          <a:xfrm>
            <a:off x="5724128" y="4385148"/>
            <a:ext cx="1587500" cy="13944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02"/>
          <a:stretch/>
        </p:blipFill>
        <p:spPr>
          <a:xfrm>
            <a:off x="4250116" y="3043122"/>
            <a:ext cx="1224623" cy="883699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419507" y="2462781"/>
            <a:ext cx="1323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New sample collection option for PCR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>
            <a:off x="5667712" y="3133167"/>
            <a:ext cx="288032" cy="34791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6250716" y="3133167"/>
            <a:ext cx="315950" cy="3813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099838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9038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>
                <a:solidFill>
                  <a:srgbClr val="002060"/>
                </a:solidFill>
              </a:rPr>
              <a:t>RAPID POCT PATHWAYS ACROSS WALES- </a:t>
            </a:r>
            <a:r>
              <a:rPr lang="en-GB" i="1" dirty="0">
                <a:solidFill>
                  <a:srgbClr val="002060"/>
                </a:solidFill>
              </a:rPr>
              <a:t>Prison based (HMP, BERWYN)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926712"/>
              </p:ext>
            </p:extLst>
          </p:nvPr>
        </p:nvGraphicFramePr>
        <p:xfrm>
          <a:off x="0" y="908721"/>
          <a:ext cx="9144000" cy="26898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9632">
                  <a:extLst>
                    <a:ext uri="{9D8B030D-6E8A-4147-A177-3AD203B41FA5}">
                      <a16:colId xmlns:a16="http://schemas.microsoft.com/office/drawing/2014/main" val="2041989518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437315669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758601019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685095105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851883723"/>
                    </a:ext>
                  </a:extLst>
                </a:gridCol>
                <a:gridCol w="3419872">
                  <a:extLst>
                    <a:ext uri="{9D8B030D-6E8A-4147-A177-3AD203B41FA5}">
                      <a16:colId xmlns:a16="http://schemas.microsoft.com/office/drawing/2014/main" val="4176741497"/>
                    </a:ext>
                  </a:extLst>
                </a:gridCol>
              </a:tblGrid>
              <a:tr h="71558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HMP,</a:t>
                      </a:r>
                      <a:r>
                        <a:rPr lang="en-GB" sz="1200" b="1" kern="1400" baseline="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BERWYN </a:t>
                      </a:r>
                      <a:endParaRPr lang="en-GB" sz="1200" b="1" kern="1400" dirty="0">
                        <a:solidFill>
                          <a:schemeClr val="bg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NUMBER ANTIBODY MOUTH SWABS</a:t>
                      </a:r>
                      <a:endParaRPr lang="en-GB" sz="1050" b="1" kern="1400" dirty="0">
                        <a:solidFill>
                          <a:schemeClr val="bg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050" b="1" kern="1400" dirty="0">
                        <a:solidFill>
                          <a:schemeClr val="bg2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NUMBER ANTIBODY POSITIVE MOUTH SWABS</a:t>
                      </a:r>
                      <a:endParaRPr lang="en-GB" sz="1050" b="1" kern="1400" dirty="0">
                        <a:solidFill>
                          <a:schemeClr val="bg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NUMBER PCR TESTS DONE*</a:t>
                      </a:r>
                      <a:endParaRPr lang="en-GB" sz="1050" b="1" kern="1400" dirty="0">
                        <a:solidFill>
                          <a:schemeClr val="bg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NUMBER OF PCR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POSTIVE TESTS</a:t>
                      </a:r>
                      <a:endParaRPr lang="en-GB" sz="1050" b="1" kern="1400" dirty="0">
                        <a:solidFill>
                          <a:schemeClr val="bg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endParaRPr lang="en-GB" sz="1050" b="1" kern="1400" dirty="0">
                        <a:solidFill>
                          <a:schemeClr val="bg2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105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NUMBERS TREATED</a:t>
                      </a:r>
                      <a:endParaRPr lang="en-GB" sz="1050" b="1" kern="1400" dirty="0">
                        <a:solidFill>
                          <a:schemeClr val="bg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extLst>
                  <a:ext uri="{0D108BD9-81ED-4DB2-BD59-A6C34878D82A}">
                    <a16:rowId xmlns:a16="http://schemas.microsoft.com/office/drawing/2014/main" val="1554350454"/>
                  </a:ext>
                </a:extLst>
              </a:tr>
              <a:tr h="238529"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 smtClean="0">
                          <a:solidFill>
                            <a:schemeClr val="bg2"/>
                          </a:solidFill>
                          <a:latin typeface="+mn-lt"/>
                        </a:rPr>
                        <a:t>2021 (July-Dec)</a:t>
                      </a:r>
                      <a:endParaRPr lang="en-GB" sz="1050" b="1" dirty="0">
                        <a:solidFill>
                          <a:schemeClr val="bg2"/>
                        </a:solidFill>
                        <a:latin typeface="+mn-lt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latin typeface="+mn-lt"/>
                        </a:rPr>
                        <a:t>767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latin typeface="+mn-lt"/>
                        </a:rPr>
                        <a:t>67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latin typeface="+mn-lt"/>
                        </a:rPr>
                        <a:t>67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latin typeface="+mn-lt"/>
                        </a:rPr>
                        <a:t>17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800" b="1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12-</a:t>
                      </a:r>
                      <a:r>
                        <a:rPr lang="en-GB" sz="800" b="0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Treated</a:t>
                      </a:r>
                      <a:br>
                        <a:rPr lang="en-GB" sz="800" b="0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800" b="1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800" b="0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GB" sz="800" b="0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Referred for community treatment</a:t>
                      </a:r>
                      <a:endParaRPr lang="en-GB" sz="800" b="0" kern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extLst>
                  <a:ext uri="{0D108BD9-81ED-4DB2-BD59-A6C34878D82A}">
                    <a16:rowId xmlns:a16="http://schemas.microsoft.com/office/drawing/2014/main" val="962004786"/>
                  </a:ext>
                </a:extLst>
              </a:tr>
              <a:tr h="481212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1763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197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800" b="1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r>
                        <a:rPr lang="en-GB" sz="800" b="0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-Treated</a:t>
                      </a:r>
                      <a:r>
                        <a:rPr lang="en-GB" sz="800" b="0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br>
                        <a:rPr lang="en-GB" sz="800" b="0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800" b="1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800" b="0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-Treated in HMP, Cardiff</a:t>
                      </a:r>
                      <a:br>
                        <a:rPr lang="en-GB" sz="800" b="0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800" b="1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800" b="0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 Short sentence, preferred to get treated in community</a:t>
                      </a:r>
                    </a:p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800" b="1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800" b="0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Released soon after PCR, referred to local clinic</a:t>
                      </a:r>
                      <a:endParaRPr lang="en-GB" sz="800" b="0" kern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extLst>
                  <a:ext uri="{0D108BD9-81ED-4DB2-BD59-A6C34878D82A}">
                    <a16:rowId xmlns:a16="http://schemas.microsoft.com/office/drawing/2014/main" val="2808566650"/>
                  </a:ext>
                </a:extLst>
              </a:tr>
              <a:tr h="86892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b="1" kern="14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164</a:t>
                      </a:r>
                      <a:endParaRPr lang="en-GB" sz="1050" b="1" kern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050" b="1" kern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GB" sz="1050" b="1" kern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1050" b="1" kern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800" b="1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</a:t>
                      </a:r>
                      <a:r>
                        <a:rPr lang="en-GB" sz="800" b="0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S</a:t>
                      </a:r>
                      <a:r>
                        <a:rPr lang="en-GB" sz="800" b="0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tarted</a:t>
                      </a:r>
                    </a:p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800" b="1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800" b="0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GB" sz="800" b="0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Lo</a:t>
                      </a:r>
                      <a:r>
                        <a:rPr lang="en-GB" sz="800" b="0" kern="14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GB" sz="800" b="0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viral load- monitoring</a:t>
                      </a:r>
                    </a:p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800" b="1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800" b="0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Acute Hep C, so not started yet</a:t>
                      </a:r>
                    </a:p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800" b="1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800" b="0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Issue around capacity to start yet</a:t>
                      </a:r>
                      <a:br>
                        <a:rPr lang="en-GB" sz="800" b="0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800" b="1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800" b="0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-Hoping to start once other health issues have been dealt with</a:t>
                      </a:r>
                    </a:p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GB" sz="800" b="1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</a:t>
                      </a:r>
                      <a:r>
                        <a:rPr lang="en-GB" sz="800" b="0" kern="14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Hoping to start 28/03</a:t>
                      </a:r>
                      <a:endParaRPr lang="en-GB" sz="800" b="0" kern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8" marR="47788" marT="0" marB="0"/>
                </a:tc>
                <a:extLst>
                  <a:ext uri="{0D108BD9-81ED-4DB2-BD59-A6C34878D82A}">
                    <a16:rowId xmlns:a16="http://schemas.microsoft.com/office/drawing/2014/main" val="1436201610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2004" t="32500" r="75987" b="46500"/>
          <a:stretch/>
        </p:blipFill>
        <p:spPr>
          <a:xfrm>
            <a:off x="0" y="3882821"/>
            <a:ext cx="4099655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7631062" y="5482060"/>
            <a:ext cx="151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PATHWAY 1.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00818" y="3864335"/>
            <a:ext cx="50431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002060"/>
                </a:solidFill>
              </a:rPr>
              <a:t>Very close to achieving </a:t>
            </a:r>
            <a:r>
              <a:rPr lang="en-GB" sz="1600" dirty="0" smtClean="0">
                <a:solidFill>
                  <a:srgbClr val="002060"/>
                </a:solidFill>
              </a:rPr>
              <a:t>micro-elimination.</a:t>
            </a:r>
            <a:br>
              <a:rPr lang="en-GB" sz="1600" dirty="0" smtClean="0">
                <a:solidFill>
                  <a:srgbClr val="002060"/>
                </a:solidFill>
              </a:rPr>
            </a:br>
            <a:endParaRPr lang="en-GB" sz="1600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rgbClr val="002060"/>
                </a:solidFill>
              </a:rPr>
              <a:t>Small team </a:t>
            </a:r>
            <a:r>
              <a:rPr lang="en-GB" sz="1600" dirty="0">
                <a:solidFill>
                  <a:srgbClr val="002060"/>
                </a:solidFill>
              </a:rPr>
              <a:t>of two POC testers (Anya Hughes, NHS &amp; Janessa Turnbull, Hep C Trust) </a:t>
            </a:r>
            <a:r>
              <a:rPr lang="en-GB" sz="1600" dirty="0" smtClean="0">
                <a:solidFill>
                  <a:srgbClr val="002060"/>
                </a:solidFill>
              </a:rPr>
              <a:t>&amp; dedicated pharmacy staff. </a:t>
            </a:r>
            <a:endParaRPr lang="en-GB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138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48908"/>
            <a:ext cx="93245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2060"/>
                </a:solidFill>
                <a:latin typeface="+mn-lt"/>
              </a:rPr>
              <a:t>RAPID POCT PATHWAYS ACROSS WALES </a:t>
            </a:r>
            <a:r>
              <a:rPr lang="en-GB" sz="1400" b="1" dirty="0" smtClean="0">
                <a:solidFill>
                  <a:srgbClr val="002060"/>
                </a:solidFill>
                <a:latin typeface="+mn-lt"/>
              </a:rPr>
              <a:t>– </a:t>
            </a:r>
            <a:r>
              <a:rPr lang="en-GB" sz="1400" i="1" dirty="0" smtClean="0">
                <a:solidFill>
                  <a:srgbClr val="002060"/>
                </a:solidFill>
                <a:latin typeface="+mn-lt"/>
              </a:rPr>
              <a:t>Community/laboratory based (POCT Practitioner led)</a:t>
            </a:r>
            <a:endParaRPr lang="en-GB" sz="1400"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81796" t="25268" r="5210" b="24977"/>
          <a:stretch/>
        </p:blipFill>
        <p:spPr bwMode="auto">
          <a:xfrm>
            <a:off x="183290" y="714464"/>
            <a:ext cx="858045" cy="2726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9839" t="16401" r="75642" b="30400"/>
          <a:stretch/>
        </p:blipFill>
        <p:spPr>
          <a:xfrm>
            <a:off x="1605690" y="1348729"/>
            <a:ext cx="1488458" cy="15338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0232" t="15000" r="74412" b="29700"/>
          <a:stretch/>
        </p:blipFill>
        <p:spPr>
          <a:xfrm>
            <a:off x="1041335" y="1319802"/>
            <a:ext cx="957054" cy="9693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31161" y="5373216"/>
            <a:ext cx="251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PATHWAY 2.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23798" t="24446" r="55725" b="38149"/>
          <a:stretch/>
        </p:blipFill>
        <p:spPr>
          <a:xfrm>
            <a:off x="1388996" y="2177133"/>
            <a:ext cx="828094" cy="8504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21775" t="19485" r="58301" b="42125"/>
          <a:stretch/>
        </p:blipFill>
        <p:spPr>
          <a:xfrm>
            <a:off x="6190005" y="632182"/>
            <a:ext cx="2592288" cy="280831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25587" t="18500" r="61715" b="41141"/>
          <a:stretch/>
        </p:blipFill>
        <p:spPr>
          <a:xfrm>
            <a:off x="3347004" y="1367602"/>
            <a:ext cx="1224021" cy="21819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/>
          <a:srcRect l="23435" t="19485" r="58855" b="42125"/>
          <a:stretch/>
        </p:blipFill>
        <p:spPr>
          <a:xfrm>
            <a:off x="4597605" y="1367648"/>
            <a:ext cx="1512168" cy="184295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273241" y="397185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220991" y="677896"/>
            <a:ext cx="16364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  <a:latin typeface="+mn-lt"/>
              </a:rPr>
              <a:t>Antibody positive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347004" y="673471"/>
            <a:ext cx="2843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  <a:latin typeface="+mn-lt"/>
              </a:rPr>
              <a:t>Sent to the laboratory for rapid PCR testing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19346" y="2985349"/>
            <a:ext cx="22397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dirty="0">
                <a:solidFill>
                  <a:srgbClr val="002060"/>
                </a:solidFill>
                <a:latin typeface="+mn-lt"/>
              </a:rPr>
              <a:t>Micro-capillary testing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048992" y="3449559"/>
            <a:ext cx="29171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  <a:latin typeface="+mn-lt"/>
              </a:rPr>
              <a:t>16 module Cepheid in the microbiology dept</a:t>
            </a:r>
            <a:r>
              <a:rPr lang="en-GB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247022" y="4335147"/>
            <a:ext cx="27191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  <a:latin typeface="+mn-lt"/>
              </a:rPr>
              <a:t>FAST RESULTS: reported within two hours of receipt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83290" y="3760166"/>
            <a:ext cx="60637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2060"/>
                </a:solidFill>
                <a:latin typeface="+mn-lt"/>
              </a:rPr>
              <a:t>Cepheid can be used for SVR </a:t>
            </a:r>
            <a:r>
              <a:rPr lang="en-GB" sz="1100" dirty="0">
                <a:solidFill>
                  <a:srgbClr val="002060"/>
                </a:solidFill>
                <a:latin typeface="+mn-lt"/>
              </a:rPr>
              <a:t>(more sensitive than DBST).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2060"/>
                </a:solidFill>
                <a:latin typeface="+mn-lt"/>
              </a:rPr>
              <a:t>Service is live in Cardiff.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2060"/>
                </a:solidFill>
                <a:latin typeface="+mn-lt"/>
              </a:rPr>
              <a:t>Plans to expand this service to Swansea bay in </a:t>
            </a:r>
            <a:r>
              <a:rPr lang="en-GB" dirty="0" smtClean="0">
                <a:solidFill>
                  <a:srgbClr val="002060"/>
                </a:solidFill>
                <a:latin typeface="+mn-lt"/>
              </a:rPr>
              <a:t>the coming weeks.</a:t>
            </a:r>
            <a:endParaRPr lang="en-GB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1670" y="430760"/>
            <a:ext cx="941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ea typeface="Verdana" pitchFamily="34" charset="0"/>
                <a:cs typeface="Arial" panose="020B0604020202020204" pitchFamily="34" charset="0"/>
              </a:rPr>
              <a:t>Step 1.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573438" y="3180041"/>
            <a:ext cx="941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ea typeface="Verdana" pitchFamily="34" charset="0"/>
                <a:cs typeface="Arial" panose="020B0604020202020204" pitchFamily="34" charset="0"/>
              </a:rPr>
              <a:t>Step 2.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13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rgbClr val="DBE5F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HW Powerpoint template3">
  <a:themeElements>
    <a:clrScheme name="Custom 2">
      <a:dk1>
        <a:sysClr val="windowText" lastClr="000000"/>
      </a:dk1>
      <a:lt1>
        <a:srgbClr val="DBE5F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HW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1" charset="-128"/>
          </a:defRPr>
        </a:defPPr>
      </a:lstStyle>
    </a:lnDef>
  </a:objectDefaults>
  <a:extraClrSchemeLst>
    <a:extraClrScheme>
      <a:clrScheme name="PHW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12" ma:contentTypeDescription="Create a new document." ma:contentTypeScope="" ma:versionID="1185b179730c286e9ca5e8cec26448c7">
  <xsd:schema xmlns:xsd="http://www.w3.org/2001/XMLSchema" xmlns:xs="http://www.w3.org/2001/XMLSchema" xmlns:p="http://schemas.microsoft.com/office/2006/metadata/properties" xmlns:ns2="d533af8e-90fc-435e-9c6f-bd5f3a7a0686" xmlns:ns3="343c576e-92ca-4e81-9a49-c8620aa7a76a" targetNamespace="http://schemas.microsoft.com/office/2006/metadata/properties" ma:root="true" ma:fieldsID="2523b99b27542f063c31445013867cd2" ns2:_="" ns3:_=""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11a023f4-1925-4445-8afb-3af4fddacb3f}" ma:internalName="TaxCatchAll" ma:showField="CatchAllData" ma:web="343c576e-92ca-4e81-9a49-c8620aa7a7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33af8e-90fc-435e-9c6f-bd5f3a7a0686">
      <Terms xmlns="http://schemas.microsoft.com/office/infopath/2007/PartnerControls"/>
    </lcf76f155ced4ddcb4097134ff3c332f>
    <TaxCatchAll xmlns="343c576e-92ca-4e81-9a49-c8620aa7a76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3CE5240-6DB8-40D9-B77C-42B13738B06B}"/>
</file>

<file path=customXml/itemProps2.xml><?xml version="1.0" encoding="utf-8"?>
<ds:datastoreItem xmlns:ds="http://schemas.openxmlformats.org/officeDocument/2006/customXml" ds:itemID="{26172D41-F540-478A-B438-A391EC8A12A7}">
  <ds:schemaRefs>
    <ds:schemaRef ds:uri="b7e247b7-cca8-429f-8688-16f83c8fba5f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f30bebb2-c01f-48d0-81da-dc8b123879c2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0B368AB-27EC-4DBE-BDDC-FD41B15699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18290</TotalTime>
  <Words>2242</Words>
  <Application>Microsoft Office PowerPoint</Application>
  <PresentationFormat>On-screen Show (4:3)</PresentationFormat>
  <Paragraphs>424</Paragraphs>
  <Slides>19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MS PGothic</vt:lpstr>
      <vt:lpstr>Arial</vt:lpstr>
      <vt:lpstr>Calibri</vt:lpstr>
      <vt:lpstr>Cambria</vt:lpstr>
      <vt:lpstr>Times New Roman</vt:lpstr>
      <vt:lpstr>Verdana</vt:lpstr>
      <vt:lpstr>Verdana Bold</vt:lpstr>
      <vt:lpstr>Wingdings</vt:lpstr>
      <vt:lpstr>Office Theme</vt:lpstr>
      <vt:lpstr>PHW Powerpoint template3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Listening  Any questions?  </vt:lpstr>
      <vt:lpstr>PowerPoint Presentation</vt:lpstr>
    </vt:vector>
  </TitlesOfParts>
  <Company>NHS Wales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Dexter</dc:creator>
  <cp:lastModifiedBy>Louise Davies</cp:lastModifiedBy>
  <cp:revision>1928</cp:revision>
  <dcterms:created xsi:type="dcterms:W3CDTF">2012-10-31T10:22:49Z</dcterms:created>
  <dcterms:modified xsi:type="dcterms:W3CDTF">2023-03-29T17:18:10Z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0x0101003DD053D06D3EEF498E1D6603D9F64235</vt:lpwstr>
  </property>
</Properties>
</file>