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9" r:id="rId2"/>
  </p:sldMasterIdLst>
  <p:notesMasterIdLst>
    <p:notesMasterId r:id="rId16"/>
  </p:notesMasterIdLst>
  <p:sldIdLst>
    <p:sldId id="263" r:id="rId3"/>
    <p:sldId id="2145708020" r:id="rId4"/>
    <p:sldId id="2145708021" r:id="rId5"/>
    <p:sldId id="266" r:id="rId6"/>
    <p:sldId id="2145708024" r:id="rId7"/>
    <p:sldId id="963" r:id="rId8"/>
    <p:sldId id="265" r:id="rId9"/>
    <p:sldId id="2145708033" r:id="rId10"/>
    <p:sldId id="2145708026" r:id="rId11"/>
    <p:sldId id="2145708028" r:id="rId12"/>
    <p:sldId id="2145708029" r:id="rId13"/>
    <p:sldId id="2145708031" r:id="rId14"/>
    <p:sldId id="214570802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86" d="100"/>
          <a:sy n="86" d="100"/>
        </p:scale>
        <p:origin x="53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93AE6-971A-AE4C-8F22-22AE196B99DE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39952-714B-C649-9FA8-F6193F240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0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AF0A13-752D-4E30-98AF-37D5CF3C9EC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2993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AF0A13-752D-4E30-98AF-37D5CF3C9EC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804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3E8CA61-1900-44B7-A689-D0E9D460B4D3}"/>
              </a:ext>
            </a:extLst>
          </p:cNvPr>
          <p:cNvCxnSpPr>
            <a:cxnSpLocks/>
          </p:cNvCxnSpPr>
          <p:nvPr userDrawn="1"/>
        </p:nvCxnSpPr>
        <p:spPr>
          <a:xfrm>
            <a:off x="0" y="0"/>
            <a:ext cx="12192000" cy="0"/>
          </a:xfrm>
          <a:prstGeom prst="line">
            <a:avLst/>
          </a:prstGeom>
          <a:ln w="57150">
            <a:solidFill>
              <a:srgbClr val="43B5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B2655F-D803-46C9-BB91-398C56D769CC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57150">
            <a:solidFill>
              <a:srgbClr val="43B5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4BC511-6134-4865-ABF9-1731C60E2433}"/>
              </a:ext>
            </a:extLst>
          </p:cNvPr>
          <p:cNvCxnSpPr>
            <a:cxnSpLocks/>
          </p:cNvCxnSpPr>
          <p:nvPr userDrawn="1"/>
        </p:nvCxnSpPr>
        <p:spPr>
          <a:xfrm>
            <a:off x="0" y="-1"/>
            <a:ext cx="0" cy="6858001"/>
          </a:xfrm>
          <a:prstGeom prst="line">
            <a:avLst/>
          </a:prstGeom>
          <a:ln w="57150">
            <a:solidFill>
              <a:srgbClr val="43B5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DBF4012-3A8B-441C-ACE0-2C4718076BD6}"/>
              </a:ext>
            </a:extLst>
          </p:cNvPr>
          <p:cNvCxnSpPr>
            <a:cxnSpLocks/>
          </p:cNvCxnSpPr>
          <p:nvPr userDrawn="1"/>
        </p:nvCxnSpPr>
        <p:spPr>
          <a:xfrm>
            <a:off x="12192000" y="0"/>
            <a:ext cx="0" cy="6858001"/>
          </a:xfrm>
          <a:prstGeom prst="line">
            <a:avLst/>
          </a:prstGeom>
          <a:ln w="57150">
            <a:solidFill>
              <a:srgbClr val="43B5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236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20240" y="1649628"/>
            <a:ext cx="10316899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14921" y="854465"/>
            <a:ext cx="8756073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8419" y="6372537"/>
            <a:ext cx="863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3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6C5BAE-A538-4F8D-9600-66C255B01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000" y="360000"/>
            <a:ext cx="1271029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1AB4312-AB23-486E-8871-9D86668BD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688" y="4209427"/>
            <a:ext cx="9372313" cy="60111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23BEBC51-FBA1-44E2-97AB-992D5F89D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9688" y="4843667"/>
            <a:ext cx="9372313" cy="52299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98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35307FC-E0F1-48AA-A904-2790A32D1B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000" y="360000"/>
            <a:ext cx="1271029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itle 10">
            <a:extLst>
              <a:ext uri="{FF2B5EF4-FFF2-40B4-BE49-F238E27FC236}">
                <a16:creationId xmlns:a16="http://schemas.microsoft.com/office/drawing/2014/main" id="{112ECD7B-1C36-4EC2-88D9-16CD9801A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480" y="1210683"/>
            <a:ext cx="9466521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sz="2800" dirty="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34500619-2E03-4ECB-B114-06AAF3CDB5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45480" y="2141151"/>
            <a:ext cx="9466521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6B49AE-A383-4CCD-A70B-EEA4AD3C9FD4}"/>
              </a:ext>
            </a:extLst>
          </p:cNvPr>
          <p:cNvSpPr txBox="1"/>
          <p:nvPr userDrawn="1"/>
        </p:nvSpPr>
        <p:spPr>
          <a:xfrm>
            <a:off x="320997" y="6372001"/>
            <a:ext cx="5172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GB" sz="1200" dirty="0"/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DAF390CB-03C1-4CA6-A35E-D0340F00CF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7070" y="6333440"/>
            <a:ext cx="7984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47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55394723-953F-4899-AE2D-B225F2F191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950" y="441500"/>
            <a:ext cx="1143131" cy="46037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3F2830A-B6AA-4281-9D37-0CB0E0C59C00}"/>
              </a:ext>
            </a:extLst>
          </p:cNvPr>
          <p:cNvCxnSpPr>
            <a:cxnSpLocks/>
          </p:cNvCxnSpPr>
          <p:nvPr userDrawn="1"/>
        </p:nvCxnSpPr>
        <p:spPr>
          <a:xfrm>
            <a:off x="-28575" y="0"/>
            <a:ext cx="12247200" cy="0"/>
          </a:xfrm>
          <a:prstGeom prst="line">
            <a:avLst/>
          </a:prstGeom>
          <a:ln w="57150">
            <a:solidFill>
              <a:srgbClr val="26C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392A56-F3C2-46AD-A3C5-98532959645A}"/>
              </a:ext>
            </a:extLst>
          </p:cNvPr>
          <p:cNvCxnSpPr>
            <a:cxnSpLocks/>
          </p:cNvCxnSpPr>
          <p:nvPr userDrawn="1"/>
        </p:nvCxnSpPr>
        <p:spPr>
          <a:xfrm>
            <a:off x="0" y="-1"/>
            <a:ext cx="0" cy="6858001"/>
          </a:xfrm>
          <a:prstGeom prst="line">
            <a:avLst/>
          </a:prstGeom>
          <a:ln w="57150">
            <a:solidFill>
              <a:srgbClr val="26C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4D6CDC-6385-4447-87AF-F29B376491C7}"/>
              </a:ext>
            </a:extLst>
          </p:cNvPr>
          <p:cNvCxnSpPr>
            <a:cxnSpLocks/>
          </p:cNvCxnSpPr>
          <p:nvPr userDrawn="1"/>
        </p:nvCxnSpPr>
        <p:spPr>
          <a:xfrm>
            <a:off x="12192000" y="-1"/>
            <a:ext cx="0" cy="6858002"/>
          </a:xfrm>
          <a:prstGeom prst="line">
            <a:avLst/>
          </a:prstGeom>
          <a:ln w="57150">
            <a:solidFill>
              <a:srgbClr val="26C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E2A6DE8-0C23-4EBA-845D-92C1210AC11C}"/>
              </a:ext>
            </a:extLst>
          </p:cNvPr>
          <p:cNvCxnSpPr>
            <a:cxnSpLocks/>
          </p:cNvCxnSpPr>
          <p:nvPr userDrawn="1"/>
        </p:nvCxnSpPr>
        <p:spPr>
          <a:xfrm>
            <a:off x="-28575" y="6838950"/>
            <a:ext cx="12247200" cy="0"/>
          </a:xfrm>
          <a:prstGeom prst="line">
            <a:avLst/>
          </a:prstGeom>
          <a:ln w="57150">
            <a:solidFill>
              <a:srgbClr val="26C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11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21DE11-1F0B-4347-A9BD-A339B4AC6A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000" y="360000"/>
            <a:ext cx="1271029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59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F18C40-A957-41C7-8F1F-115627154278}"/>
              </a:ext>
            </a:extLst>
          </p:cNvPr>
          <p:cNvSpPr txBox="1"/>
          <p:nvPr/>
        </p:nvSpPr>
        <p:spPr>
          <a:xfrm>
            <a:off x="595246" y="1663221"/>
            <a:ext cx="1056544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0" i="0" u="none" strike="noStrike" kern="1200" cap="none" spc="0" normalizeH="0" baseline="0" noProof="0" dirty="0">
                <a:ln>
                  <a:noFill/>
                </a:ln>
                <a:solidFill>
                  <a:srgbClr val="121A3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Emergency Department Testing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0" i="0" u="none" strike="noStrike" kern="1200" cap="none" spc="0" normalizeH="0" baseline="0" noProof="0" dirty="0">
                <a:ln>
                  <a:noFill/>
                </a:ln>
                <a:solidFill>
                  <a:srgbClr val="121A3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0" b="0" i="1" u="none" strike="noStrike" kern="1200" cap="none" spc="0" normalizeH="0" baseline="0" noProof="0" dirty="0">
              <a:ln>
                <a:noFill/>
              </a:ln>
              <a:solidFill>
                <a:srgbClr val="121A3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Mark Gillyon-Powell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Head of the HCV Elimination Programme, NHS 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rgbClr val="005E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24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675" y="496353"/>
            <a:ext cx="7336434" cy="611649"/>
          </a:xfrm>
        </p:spPr>
        <p:txBody>
          <a:bodyPr/>
          <a:lstStyle/>
          <a:p>
            <a:r>
              <a:rPr lang="en-GB" dirty="0"/>
              <a:t>Sharing learning and best practice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CDA911-4930-4711-A8F2-0696C0C08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3" y="1242646"/>
            <a:ext cx="3100511" cy="3183482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1F6CF7-DD1E-4D83-9D04-877C8FE148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162"/>
          <a:stretch/>
        </p:blipFill>
        <p:spPr>
          <a:xfrm>
            <a:off x="6363730" y="2793496"/>
            <a:ext cx="4934706" cy="14846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EA180-BD91-4545-864C-1D5E09F223AE}"/>
              </a:ext>
            </a:extLst>
          </p:cNvPr>
          <p:cNvSpPr txBox="1"/>
          <p:nvPr/>
        </p:nvSpPr>
        <p:spPr>
          <a:xfrm>
            <a:off x="5891814" y="1522725"/>
            <a:ext cx="5471498" cy="286232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Learn and Share event Sept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140 people attended - plenaries and workshops format.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Honest reflections and discussions by implementers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Feedback included: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D9604D-FD4B-472E-AF52-0D9BD1CBCA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56" t="7419" r="2150" b="3850"/>
          <a:stretch/>
        </p:blipFill>
        <p:spPr>
          <a:xfrm>
            <a:off x="4006595" y="4657784"/>
            <a:ext cx="4890040" cy="1568776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10A3D4-5549-48B8-8BC9-E49ADA5479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523" y="4607644"/>
            <a:ext cx="3100511" cy="1785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37F800-F0E7-4FC8-B6BD-FAA016D27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3943" y="4624453"/>
            <a:ext cx="2397534" cy="177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24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11" y="563117"/>
            <a:ext cx="7336434" cy="611649"/>
          </a:xfrm>
        </p:spPr>
        <p:txBody>
          <a:bodyPr/>
          <a:lstStyle/>
          <a:p>
            <a:r>
              <a:rPr lang="en-GB" dirty="0"/>
              <a:t>Critical success factors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AF46B-4B04-4905-B244-0FAB1DC09DDC}"/>
              </a:ext>
            </a:extLst>
          </p:cNvPr>
          <p:cNvSpPr txBox="1"/>
          <p:nvPr/>
        </p:nvSpPr>
        <p:spPr>
          <a:xfrm>
            <a:off x="891211" y="1222666"/>
            <a:ext cx="10533873" cy="545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Dedicated HIV / Hepatitis / ED clinicians passionate about ED BBV testing, building on existing testing experience.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NICE guidance, British HIV Association &amp; British Association for Sexual Health and HIV guidelines recommend ED HIV testing in areas of very high/high diagnosed HIV prevalence.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Pan London approach led by Ian Jackson, Director of Commissioning, Specialist Commissioning, NHS England – London.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Partnership with Hepatitis C Elimination programme team to bring BBV approach.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Coproduction with vibrant and influential community sector.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Fast Track City initiative partnership already in place.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Strong focus on sharing learning, challenges and success.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London BI team allocating resource to support data collection and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853720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6EBF7-5587-44C3-BAF3-D73354E53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158" y="303236"/>
            <a:ext cx="4414062" cy="625152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40470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11" y="563117"/>
            <a:ext cx="7336434" cy="611649"/>
          </a:xfrm>
        </p:spPr>
        <p:txBody>
          <a:bodyPr/>
          <a:lstStyle/>
          <a:p>
            <a:r>
              <a:rPr lang="en-GB" dirty="0"/>
              <a:t>What’s next?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AF46B-4B04-4905-B244-0FAB1DC09DDC}"/>
              </a:ext>
            </a:extLst>
          </p:cNvPr>
          <p:cNvSpPr txBox="1"/>
          <p:nvPr/>
        </p:nvSpPr>
        <p:spPr>
          <a:xfrm>
            <a:off x="891211" y="1446406"/>
            <a:ext cx="1003964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Implement full ED BBV opt-out testing in remaining Trusts, ensuring appropriate referral pathways in place.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Increase uptake of testing to 95% and increase number of ED sites ‘blocking’ those who have already HIV/HCV/HBV tested previously (recently).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Ensure culturally appropriate community support offered to all.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Roll out webform data collection for data reporting and develop new dashboard.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UK Health Security Agency developing a twelve month evaluation report due summer 2023.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BHIVA developing a Rapid Guidance statement on ‘Assumed consent’.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Learn and share event being planned for June 2023.</a:t>
            </a:r>
          </a:p>
        </p:txBody>
      </p:sp>
    </p:spTree>
    <p:extLst>
      <p:ext uri="{BB962C8B-B14F-4D97-AF65-F5344CB8AC3E}">
        <p14:creationId xmlns:p14="http://schemas.microsoft.com/office/powerpoint/2010/main" val="259553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61CBF-C045-4C6D-966D-CAFD88ADE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967" y="424178"/>
            <a:ext cx="8484302" cy="611649"/>
          </a:xfrm>
        </p:spPr>
        <p:txBody>
          <a:bodyPr/>
          <a:lstStyle/>
          <a:p>
            <a:r>
              <a:rPr lang="en-GB" dirty="0"/>
              <a:t>The ED BBV testing programme origins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19ADB-6EEC-439E-A64B-C6B4F250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9B01BE-8E54-4634-B369-25DCDFAB7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013" y="3227469"/>
            <a:ext cx="2149728" cy="250205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2DFC37-11B1-4374-A4E7-79969E4BC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409" y="1309787"/>
            <a:ext cx="1700641" cy="2364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8B8570-2389-49D9-BFD6-76B1CF9CA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013" y="1337785"/>
            <a:ext cx="2798244" cy="154971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032CD6-89A7-4009-9F6F-3D90D5511C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558" t="-4258" r="558" b="4258"/>
          <a:stretch/>
        </p:blipFill>
        <p:spPr>
          <a:xfrm>
            <a:off x="4457454" y="3955699"/>
            <a:ext cx="2223432" cy="177547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3001FC-1769-4E75-A5F8-A6FEF34D0B0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6"/>
          <a:stretch>
            <a:fillRect/>
          </a:stretch>
        </p:blipFill>
        <p:spPr>
          <a:xfrm>
            <a:off x="8471234" y="1326446"/>
            <a:ext cx="1717321" cy="234119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F6484F-5D28-48CE-AEF1-530045076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4" y="4085439"/>
            <a:ext cx="3404065" cy="16440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46CD9B-F840-4928-A8BE-B6484476FACA}"/>
              </a:ext>
            </a:extLst>
          </p:cNvPr>
          <p:cNvSpPr txBox="1"/>
          <p:nvPr/>
        </p:nvSpPr>
        <p:spPr>
          <a:xfrm>
            <a:off x="6959912" y="1318218"/>
            <a:ext cx="1313171" cy="23411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British HIV Association/ British Association for Sexual Health and HIV/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British Infection Association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Adult HIV Testing Guidelines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67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61CBF-C045-4C6D-966D-CAFD88ADE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121" y="735695"/>
            <a:ext cx="7099891" cy="611649"/>
          </a:xfrm>
        </p:spPr>
        <p:txBody>
          <a:bodyPr/>
          <a:lstStyle/>
          <a:p>
            <a:r>
              <a:rPr lang="en-GB" dirty="0"/>
              <a:t>Inclusion of viral hepatitis testing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19ADB-6EEC-439E-A64B-C6B4F250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37175" y="6333440"/>
            <a:ext cx="598853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9F8021-CE18-42E8-9B83-811EB5CDFA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5" t="2801" r="18555" b="3084"/>
          <a:stretch/>
        </p:blipFill>
        <p:spPr>
          <a:xfrm>
            <a:off x="7834642" y="3900633"/>
            <a:ext cx="3539391" cy="223444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861A7B-7648-4C3D-9EC8-F557CC345D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9377"/>
          <a:stretch/>
        </p:blipFill>
        <p:spPr>
          <a:xfrm>
            <a:off x="7834642" y="1368644"/>
            <a:ext cx="3500715" cy="243280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179A980-1E73-4D0E-9762-05F9606B5C81}"/>
              </a:ext>
            </a:extLst>
          </p:cNvPr>
          <p:cNvSpPr/>
          <p:nvPr/>
        </p:nvSpPr>
        <p:spPr>
          <a:xfrm>
            <a:off x="994121" y="1783366"/>
            <a:ext cx="6480470" cy="3629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Used a ‘reverse engineering’ approach to explore maximum other blood borne virus testing possibilities from the same blood sample taken for HIV testing.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 partnership and funding from NHS England HCV Elimination programme.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Coordination and convening across the London ICSs, with champions driving local progress.</a:t>
            </a:r>
          </a:p>
        </p:txBody>
      </p:sp>
    </p:spTree>
    <p:extLst>
      <p:ext uri="{BB962C8B-B14F-4D97-AF65-F5344CB8AC3E}">
        <p14:creationId xmlns:p14="http://schemas.microsoft.com/office/powerpoint/2010/main" val="172105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9016" y="453686"/>
            <a:ext cx="7336434" cy="611649"/>
          </a:xfrm>
        </p:spPr>
        <p:txBody>
          <a:bodyPr/>
          <a:lstStyle/>
          <a:p>
            <a:r>
              <a:rPr lang="en-GB" dirty="0"/>
              <a:t>Dynamic commissioning approach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4FC812-8159-4BE9-9754-0EDCAD186E1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" r="2936" b="1071"/>
          <a:stretch>
            <a:fillRect/>
          </a:stretch>
        </p:blipFill>
        <p:spPr>
          <a:xfrm>
            <a:off x="1278384" y="1793288"/>
            <a:ext cx="9294921" cy="4282699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2083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46" y="343470"/>
            <a:ext cx="7812956" cy="611649"/>
          </a:xfrm>
        </p:spPr>
        <p:txBody>
          <a:bodyPr/>
          <a:lstStyle/>
          <a:p>
            <a:r>
              <a:rPr lang="en-GB" dirty="0"/>
              <a:t>Local actors, London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AF46B-4B04-4905-B244-0FAB1DC09DDC}"/>
              </a:ext>
            </a:extLst>
          </p:cNvPr>
          <p:cNvSpPr txBox="1"/>
          <p:nvPr/>
        </p:nvSpPr>
        <p:spPr>
          <a:xfrm>
            <a:off x="1031846" y="1066254"/>
            <a:ext cx="96057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 Emergency Departments are taking part: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33 testing for HIV, and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 additionally testing for HBV and 23 for HCV.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Some Trusts have been testing for HIV or for HIV, HBV, HCV in emergency departments for a number of years, and have generously shared their learning to facilitate progress.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ICSs offering leadership and coordinating local steering groups.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Community organisations are active partners, sharing their experience of providing  community and peer support.  </a:t>
            </a:r>
          </a:p>
        </p:txBody>
      </p:sp>
    </p:spTree>
    <p:extLst>
      <p:ext uri="{BB962C8B-B14F-4D97-AF65-F5344CB8AC3E}">
        <p14:creationId xmlns:p14="http://schemas.microsoft.com/office/powerpoint/2010/main" val="2509525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6CA3-2160-4E08-AD19-1B3F17855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 Results: April - August 2022, London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2CF703-05C4-4C1C-BEA1-CE472E84311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10047928" y="2190908"/>
            <a:ext cx="1725318" cy="2085013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8062AF75-B04E-4571-AB36-36F9363C4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874" y="1368052"/>
            <a:ext cx="7783651" cy="522266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2C17F-89C1-4EDA-B57C-B48AB1926F06}"/>
              </a:ext>
            </a:extLst>
          </p:cNvPr>
          <p:cNvSpPr/>
          <p:nvPr/>
        </p:nvSpPr>
        <p:spPr>
          <a:xfrm>
            <a:off x="10047928" y="4444666"/>
            <a:ext cx="177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1400" dirty="0">
                <a:solidFill>
                  <a:srgbClr val="202A30"/>
                </a:solidFill>
                <a:latin typeface="Frutiger LT W01_65 Bold1475746"/>
              </a:rPr>
              <a:t>From NHS Publication Ref: PR1849 - Emergency department opt out testing for HIV, hepatitis B and hepatitis C: The first 100 days</a:t>
            </a:r>
          </a:p>
        </p:txBody>
      </p:sp>
    </p:spTree>
    <p:extLst>
      <p:ext uri="{BB962C8B-B14F-4D97-AF65-F5344CB8AC3E}">
        <p14:creationId xmlns:p14="http://schemas.microsoft.com/office/powerpoint/2010/main" val="424942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5D5E584-01A4-4BD7-9E88-7A8070E86811}"/>
              </a:ext>
            </a:extLst>
          </p:cNvPr>
          <p:cNvSpPr txBox="1"/>
          <p:nvPr/>
        </p:nvSpPr>
        <p:spPr>
          <a:xfrm>
            <a:off x="2413232" y="4309824"/>
            <a:ext cx="7499757" cy="2308324"/>
          </a:xfrm>
          <a:prstGeom prst="rect">
            <a:avLst/>
          </a:prstGeom>
          <a:noFill/>
          <a:ln w="19050">
            <a:solidFill>
              <a:srgbClr val="005EB8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/>
              </a:rPr>
              <a:t>ED No. of attendees</a:t>
            </a:r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: 	   1,928,160  </a:t>
            </a:r>
          </a:p>
          <a:p>
            <a:r>
              <a:rPr lang="en-GB" b="1" dirty="0">
                <a:solidFill>
                  <a:srgbClr val="000000"/>
                </a:solidFill>
                <a:latin typeface="Calibri" panose="020F0502020204030204"/>
              </a:rPr>
              <a:t>Attendees with blood drawn:   </a:t>
            </a:r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1,114,488 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HIV tests:                    705,633                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HBV </a:t>
            </a:r>
            <a:r>
              <a:rPr lang="en-GB" dirty="0" err="1">
                <a:solidFill>
                  <a:srgbClr val="000000"/>
                </a:solidFill>
                <a:latin typeface="Calibri" panose="020F0502020204030204"/>
              </a:rPr>
              <a:t>sAg</a:t>
            </a:r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 tests:            255,646 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HCV Ab tests:             335,334                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/>
              </a:rPr>
              <a:t>HCV reflex RNA tests:    3,162 (of which 502 positive). </a:t>
            </a:r>
          </a:p>
          <a:p>
            <a:r>
              <a:rPr lang="en-GB" i="1" dirty="0">
                <a:solidFill>
                  <a:srgbClr val="000000"/>
                </a:solidFill>
                <a:latin typeface="Calibri" panose="020F0502020204030204"/>
              </a:rPr>
              <a:t>Subject to UKHSA validation. New defined as new to clinic and not disclosing under care. 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6F94B6D-C893-499B-A4F5-F90817B6DACC}"/>
              </a:ext>
            </a:extLst>
          </p:cNvPr>
          <p:cNvGraphicFramePr>
            <a:graphicFrameLocks noGrp="1"/>
          </p:cNvGraphicFramePr>
          <p:nvPr/>
        </p:nvGraphicFramePr>
        <p:xfrm>
          <a:off x="2413233" y="1394014"/>
          <a:ext cx="7499757" cy="2637478"/>
        </p:xfrm>
        <a:graphic>
          <a:graphicData uri="http://schemas.openxmlformats.org/drawingml/2006/table">
            <a:tbl>
              <a:tblPr firstRow="1" firstCol="1" bandRow="1"/>
              <a:tblGrid>
                <a:gridCol w="1159624">
                  <a:extLst>
                    <a:ext uri="{9D8B030D-6E8A-4147-A177-3AD203B41FA5}">
                      <a16:colId xmlns:a16="http://schemas.microsoft.com/office/drawing/2014/main" val="1536479748"/>
                    </a:ext>
                  </a:extLst>
                </a:gridCol>
                <a:gridCol w="1356188">
                  <a:extLst>
                    <a:ext uri="{9D8B030D-6E8A-4147-A177-3AD203B41FA5}">
                      <a16:colId xmlns:a16="http://schemas.microsoft.com/office/drawing/2014/main" val="2879854396"/>
                    </a:ext>
                  </a:extLst>
                </a:gridCol>
                <a:gridCol w="1699927">
                  <a:extLst>
                    <a:ext uri="{9D8B030D-6E8A-4147-A177-3AD203B41FA5}">
                      <a16:colId xmlns:a16="http://schemas.microsoft.com/office/drawing/2014/main" val="2590393200"/>
                    </a:ext>
                  </a:extLst>
                </a:gridCol>
                <a:gridCol w="1379895">
                  <a:extLst>
                    <a:ext uri="{9D8B030D-6E8A-4147-A177-3AD203B41FA5}">
                      <a16:colId xmlns:a16="http://schemas.microsoft.com/office/drawing/2014/main" val="1444224194"/>
                    </a:ext>
                  </a:extLst>
                </a:gridCol>
                <a:gridCol w="1904123">
                  <a:extLst>
                    <a:ext uri="{9D8B030D-6E8A-4147-A177-3AD203B41FA5}">
                      <a16:colId xmlns:a16="http://schemas.microsoft.com/office/drawing/2014/main" val="1940307372"/>
                    </a:ext>
                  </a:extLst>
                </a:gridCol>
              </a:tblGrid>
              <a:tr h="671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Results      </a:t>
                      </a:r>
                      <a:r>
                        <a:rPr lang="en-GB" sz="200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Disengaged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 care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Reinfection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243027"/>
                  </a:ext>
                </a:extLst>
              </a:tr>
              <a:tr h="65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HIV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3,612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849339"/>
                  </a:ext>
                </a:extLst>
              </a:tr>
              <a:tr h="648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HBV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098022"/>
                  </a:ext>
                </a:extLst>
              </a:tr>
              <a:tr h="665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HCV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15244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ECDD4AB-B03C-E09B-EA91-A3413D321C6F}"/>
              </a:ext>
            </a:extLst>
          </p:cNvPr>
          <p:cNvSpPr txBox="1"/>
          <p:nvPr/>
        </p:nvSpPr>
        <p:spPr>
          <a:xfrm>
            <a:off x="2279010" y="344216"/>
            <a:ext cx="676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  <a:latin typeface="Calibri" panose="020F0502020204030204"/>
              </a:rPr>
              <a:t>ED BBV testing results: April 2022 – Jan 2023</a:t>
            </a:r>
          </a:p>
        </p:txBody>
      </p:sp>
    </p:spTree>
    <p:extLst>
      <p:ext uri="{BB962C8B-B14F-4D97-AF65-F5344CB8AC3E}">
        <p14:creationId xmlns:p14="http://schemas.microsoft.com/office/powerpoint/2010/main" val="3802480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70" y="563117"/>
            <a:ext cx="7870092" cy="611649"/>
          </a:xfrm>
        </p:spPr>
        <p:txBody>
          <a:bodyPr/>
          <a:lstStyle/>
          <a:p>
            <a:r>
              <a:rPr lang="en-GB" dirty="0"/>
              <a:t>What do people say?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A1E47B-9B24-4A78-A3F2-E1B740EBD0A9}"/>
              </a:ext>
            </a:extLst>
          </p:cNvPr>
          <p:cNvSpPr txBox="1"/>
          <p:nvPr/>
        </p:nvSpPr>
        <p:spPr>
          <a:xfrm>
            <a:off x="797170" y="1174766"/>
            <a:ext cx="10109667" cy="4552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‘When I felt unwell and went to the emergency department, it was a life saver – I got diagnosed with HIV and I wouldn’t have known otherwise. The opportunity to be tested meant that I got treatment and was able to carry on with my life. I think testing in A&amp;E is a very proactive thing to do because having the opportunity to have the investigation could potentially save your life, I think it is something that should be offered to everyone.’                                                                                    Male, 40s.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‘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attended A&amp;E for a completely unrelated reason. I did not see the posters in the waiting room about HIV testing or I feel I may have opted out. I was initially angry about being tested as I felt I had control taken away from me, but after being diagnosed and speaking with the doctors and learning HIV is just a long term manageable condition and with treatment it does not reduce life expectancy, I now feel very grateful I have been diagnosed as I don’t think it’s something I would have been tested for in the near future.’                                                                                            Male, 50s.</a:t>
            </a:r>
          </a:p>
        </p:txBody>
      </p:sp>
    </p:spTree>
    <p:extLst>
      <p:ext uri="{BB962C8B-B14F-4D97-AF65-F5344CB8AC3E}">
        <p14:creationId xmlns:p14="http://schemas.microsoft.com/office/powerpoint/2010/main" val="610722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2E27-48A7-46A1-9164-160B1CA3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70" y="563117"/>
            <a:ext cx="7870092" cy="611649"/>
          </a:xfrm>
        </p:spPr>
        <p:txBody>
          <a:bodyPr/>
          <a:lstStyle/>
          <a:p>
            <a:r>
              <a:rPr lang="en-GB" dirty="0"/>
              <a:t>Launch of the First 100 Days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05728-71A2-4709-AFFE-273B2E95A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|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6869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8692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5B4F28-3BA1-4A5E-8352-72BC4B0F9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211" y="1643064"/>
            <a:ext cx="5178300" cy="3786553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A1E47B-9B24-4A78-A3F2-E1B740EBD0A9}"/>
              </a:ext>
            </a:extLst>
          </p:cNvPr>
          <p:cNvSpPr txBox="1"/>
          <p:nvPr/>
        </p:nvSpPr>
        <p:spPr>
          <a:xfrm>
            <a:off x="6392729" y="1859339"/>
            <a:ext cx="4681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Extensive press coverage of the ED BBV testing programme, including The Times, The Guardian, The Evening Standard.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Great coverage across BBC radio and BBC TV stations, including interviews on BBC TV London News on World AIDS Day.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Discussions in Parliament on BBV testing , including Penny Mordaunt MP, Leader of the House saying that ED HIV testing should become the norm.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77C5DE-36E9-4015-9452-BCDBAD9AF78B}"/>
              </a:ext>
            </a:extLst>
          </p:cNvPr>
          <p:cNvSpPr txBox="1"/>
          <p:nvPr/>
        </p:nvSpPr>
        <p:spPr>
          <a:xfrm>
            <a:off x="742462" y="5689600"/>
            <a:ext cx="11058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https://www.england.nhs.uk/publication/emergency-department-opt-out-testing-for-hiv-hepatitis-b-and-hepatitis-c-the-first-100-days/</a:t>
            </a:r>
          </a:p>
        </p:txBody>
      </p:sp>
    </p:spTree>
    <p:extLst>
      <p:ext uri="{BB962C8B-B14F-4D97-AF65-F5344CB8AC3E}">
        <p14:creationId xmlns:p14="http://schemas.microsoft.com/office/powerpoint/2010/main" val="3882069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HS Improvement">
      <a:dk1>
        <a:srgbClr val="000000"/>
      </a:dk1>
      <a:lt1>
        <a:srgbClr val="FFFFFF"/>
      </a:lt1>
      <a:dk2>
        <a:srgbClr val="003087"/>
      </a:dk2>
      <a:lt2>
        <a:srgbClr val="005EB8"/>
      </a:lt2>
      <a:accent1>
        <a:srgbClr val="005EB8"/>
      </a:accent1>
      <a:accent2>
        <a:srgbClr val="41B6E6"/>
      </a:accent2>
      <a:accent3>
        <a:srgbClr val="768692"/>
      </a:accent3>
      <a:accent4>
        <a:srgbClr val="00A499"/>
      </a:accent4>
      <a:accent5>
        <a:srgbClr val="006747"/>
      </a:accent5>
      <a:accent6>
        <a:srgbClr val="00A9CE"/>
      </a:accent6>
      <a:hlink>
        <a:srgbClr val="0072CE"/>
      </a:hlink>
      <a:folHlink>
        <a:srgbClr val="41B6E6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4.3 plain template.pptx" id="{2F2F0580-1474-4B7A-A11B-8505B61FADB3}" vid="{956D579C-3B86-4FDD-8A79-810CF4E9248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28325469-2888-4E8F-B401-261BA046EBAC}"/>
</file>

<file path=customXml/itemProps2.xml><?xml version="1.0" encoding="utf-8"?>
<ds:datastoreItem xmlns:ds="http://schemas.openxmlformats.org/officeDocument/2006/customXml" ds:itemID="{125AC77C-E0DA-44AC-A20C-2FAAF74DC441}"/>
</file>

<file path=customXml/itemProps3.xml><?xml version="1.0" encoding="utf-8"?>
<ds:datastoreItem xmlns:ds="http://schemas.openxmlformats.org/officeDocument/2006/customXml" ds:itemID="{B90BC989-1C3D-4325-BDB2-B39C7E3903B6}"/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906</Words>
  <Application>Microsoft Office PowerPoint</Application>
  <PresentationFormat>Widescreen</PresentationFormat>
  <Paragraphs>105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Frutiger LT W01_65 Bold1475746</vt:lpstr>
      <vt:lpstr>2_Office Theme</vt:lpstr>
      <vt:lpstr>Office Theme</vt:lpstr>
      <vt:lpstr>PowerPoint Presentation</vt:lpstr>
      <vt:lpstr>The ED BBV testing programme origins</vt:lpstr>
      <vt:lpstr>Inclusion of viral hepatitis testing</vt:lpstr>
      <vt:lpstr>Dynamic commissioning approach</vt:lpstr>
      <vt:lpstr>Local actors, London</vt:lpstr>
      <vt:lpstr>ED Results: April - August 2022, London</vt:lpstr>
      <vt:lpstr>PowerPoint Presentation</vt:lpstr>
      <vt:lpstr>What do people say?</vt:lpstr>
      <vt:lpstr>Launch of the First 100 Days report</vt:lpstr>
      <vt:lpstr>Sharing learning and best practice</vt:lpstr>
      <vt:lpstr>Critical success factors</vt:lpstr>
      <vt:lpstr>PowerPoint Presentation</vt:lpstr>
      <vt:lpstr>What’s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on the ground Insights from the London Delivery Group</dc:title>
  <dc:creator>Microsoft Office User</dc:creator>
  <cp:lastModifiedBy>Mark Gillyon-Powell</cp:lastModifiedBy>
  <cp:revision>22</cp:revision>
  <dcterms:created xsi:type="dcterms:W3CDTF">2022-06-13T05:18:48Z</dcterms:created>
  <dcterms:modified xsi:type="dcterms:W3CDTF">2023-03-29T13:57:57Z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