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diagrams/data1.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rawings/drawing1.xml" ContentType="application/vnd.openxmlformats-officedocument.drawingml.chartshapes+xml"/>
  <Override PartName="/ppt/diagrams/data7.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5.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30.xml" ContentType="application/vnd.openxmlformats-officedocument.presentationml.slide+xml"/>
  <Override PartName="/ppt/slides/slide27.xml" ContentType="application/vnd.openxmlformats-officedocument.presentationml.slide+xml"/>
  <Override PartName="/ppt/slides/slide31.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notesSlides/notesSlide30.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slideLayouts/slideLayout6.xml" ContentType="application/vnd.openxmlformats-officedocument.presentationml.slideLayou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19.xml" ContentType="application/vnd.openxmlformats-officedocument.presentationml.notesSlide+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12.xml" ContentType="application/vnd.openxmlformats-officedocument.presentationml.notesSlide+xml"/>
  <Override PartName="/ppt/slideLayouts/slideLayout5.xml" ContentType="application/vnd.openxmlformats-officedocument.presentationml.slideLayout+xml"/>
  <Override PartName="/ppt/notesSlides/notesSlide7.xml" ContentType="application/vnd.openxmlformats-officedocument.presentationml.notesSlide+xml"/>
  <Override PartName="/ppt/slideLayouts/slideLayout4.xml" ContentType="application/vnd.openxmlformats-officedocument.presentationml.slideLayout+xml"/>
  <Override PartName="/ppt/notesSlides/notesSlide10.xml" ContentType="application/vnd.openxmlformats-officedocument.presentationml.notesSlide+xml"/>
  <Override PartName="/ppt/slideLayouts/slideLayout3.xml" ContentType="application/vnd.openxmlformats-officedocument.presentationml.slideLayout+xml"/>
  <Override PartName="/ppt/notesSlides/notesSlide18.xml" ContentType="application/vnd.openxmlformats-officedocument.presentationml.notesSlide+xml"/>
  <Override PartName="/ppt/notesSlides/notesSlide3.xml" ContentType="application/vnd.openxmlformats-officedocument.presentationml.notesSlide+xml"/>
  <Override PartName="/ppt/notesSlides/notesSlide9.xml" ContentType="application/vnd.openxmlformats-officedocument.presentationml.notesSlide+xml"/>
  <Override PartName="/ppt/notesSlides/notesSlide4.xml" ContentType="application/vnd.openxmlformats-officedocument.presentationml.notesSlide+xml"/>
  <Override PartName="/ppt/notesSlides/notesSlide17.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5.xml" ContentType="application/vnd.openxmlformats-officedocument.presentationml.notesSlide+xml"/>
  <Override PartName="/ppt/notesSlides/notesSlide14.xml" ContentType="application/vnd.openxmlformats-officedocument.presentationml.notesSlide+xml"/>
  <Override PartName="/ppt/notesSlides/notesSlide16.xml" ContentType="application/vnd.openxmlformats-officedocument.presentationml.notesSlide+xml"/>
  <Override PartName="/ppt/notesSlides/notesSlide1.xml" ContentType="application/vnd.openxmlformats-officedocument.presentationml.notesSlide+xml"/>
  <Override PartName="/ppt/notesSlides/notesSlide15.xml" ContentType="application/vnd.openxmlformats-officedocument.presentationml.notesSlide+xml"/>
  <Override PartName="/ppt/slideLayouts/slideLayout1.xml" ContentType="application/vnd.openxmlformats-officedocument.presentationml.slideLayout+xml"/>
  <Override PartName="/ppt/diagrams/quickStyle4.xml" ContentType="application/vnd.openxmlformats-officedocument.drawingml.diagramStyle+xml"/>
  <Override PartName="/ppt/diagrams/layout4.xml" ContentType="application/vnd.openxmlformats-officedocument.drawingml.diagramLayout+xml"/>
  <Override PartName="/ppt/diagrams/colors4.xml" ContentType="application/vnd.openxmlformats-officedocument.drawingml.diagramColors+xml"/>
  <Override PartName="/ppt/diagrams/drawing4.xml" ContentType="application/vnd.ms-office.drawingml.diagramDrawing+xml"/>
  <Override PartName="/ppt/diagrams/colors5.xml" ContentType="application/vnd.openxmlformats-officedocument.drawingml.diagramColors+xml"/>
  <Override PartName="/ppt/diagrams/quickStyle5.xml" ContentType="application/vnd.openxmlformats-officedocument.drawingml.diagramStyle+xml"/>
  <Override PartName="/ppt/diagrams/layout5.xml" ContentType="application/vnd.openxmlformats-officedocument.drawingml.diagramLayout+xml"/>
  <Override PartName="/ppt/diagrams/drawing5.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theme/theme2.xml" ContentType="application/vnd.openxmlformats-officedocument.theme+xml"/>
  <Override PartName="/ppt/diagrams/drawing1.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olors1.xml" ContentType="application/vnd.ms-office.chartcolorstyle+xml"/>
  <Override PartName="/ppt/charts/style1.xml" ContentType="application/vnd.ms-office.chartstyle+xml"/>
  <Override PartName="/ppt/diagrams/layout6.xml" ContentType="application/vnd.openxmlformats-officedocument.drawingml.diagramLayout+xml"/>
  <Override PartName="/ppt/theme/theme1.xml" ContentType="application/vnd.openxmlformats-officedocument.theme+xml"/>
  <Override PartName="/ppt/charts/colors6.xml" ContentType="application/vnd.ms-office.chartcolorstyle+xml"/>
  <Override PartName="/ppt/charts/style6.xml" ContentType="application/vnd.ms-office.chartstyle+xml"/>
  <Override PartName="/ppt/charts/chart6.xml" ContentType="application/vnd.openxmlformats-officedocument.drawingml.chart+xml"/>
  <Override PartName="/ppt/charts/chart7.xml" ContentType="application/vnd.openxmlformats-officedocument.drawingml.chart+xml"/>
  <Override PartName="/ppt/charts/style7.xml" ContentType="application/vnd.ms-office.chartstyle+xml"/>
  <Override PartName="/ppt/diagrams/drawing7.xml" ContentType="application/vnd.ms-office.drawingml.diagramDrawing+xml"/>
  <Override PartName="/ppt/diagrams/colors7.xml" ContentType="application/vnd.openxmlformats-officedocument.drawingml.diagramColors+xml"/>
  <Override PartName="/ppt/diagrams/quickStyle7.xml" ContentType="application/vnd.openxmlformats-officedocument.drawingml.diagramStyle+xml"/>
  <Override PartName="/ppt/diagrams/layout7.xml" ContentType="application/vnd.openxmlformats-officedocument.drawingml.diagramLayout+xml"/>
  <Override PartName="/ppt/charts/colors7.xml" ContentType="application/vnd.ms-office.chartcolorstyle+xml"/>
  <Override PartName="/ppt/diagrams/quickStyle6.xml" ContentType="application/vnd.openxmlformats-officedocument.drawingml.diagramStyle+xml"/>
  <Override PartName="/ppt/charts/colors5.xml" ContentType="application/vnd.ms-office.chartcolorstyle+xml"/>
  <Override PartName="/ppt/charts/colors3.xml" ContentType="application/vnd.ms-office.chartcolorstyle+xml"/>
  <Override PartName="/ppt/charts/style3.xml" ContentType="application/vnd.ms-office.chartstyle+xml"/>
  <Override PartName="/ppt/charts/chart3.xml" ContentType="application/vnd.openxmlformats-officedocument.drawingml.chart+xml"/>
  <Override PartName="/ppt/diagrams/drawing6.xml" ContentType="application/vnd.ms-office.drawingml.diagramDrawing+xml"/>
  <Override PartName="/ppt/charts/chart4.xml" ContentType="application/vnd.openxmlformats-officedocument.drawingml.chart+xml"/>
  <Override PartName="/ppt/charts/style4.xml" ContentType="application/vnd.ms-office.chartstyle+xml"/>
  <Override PartName="/ppt/charts/style5.xml" ContentType="application/vnd.ms-office.chartstyle+xml"/>
  <Override PartName="/ppt/charts/chart5.xml" ContentType="application/vnd.openxmlformats-officedocument.drawingml.chart+xml"/>
  <Override PartName="/ppt/diagrams/colors6.xml" ContentType="application/vnd.openxmlformats-officedocument.drawingml.diagramColors+xml"/>
  <Override PartName="/ppt/charts/colors4.xml" ContentType="application/vnd.ms-office.chartcolorstyle+xml"/>
  <Override PartName="/ppt/charts/chart1.xml" ContentType="application/vnd.openxmlformats-officedocument.drawingml.chart+xml"/>
  <Override PartName="/ppt/charts/style8.xml" ContentType="application/vnd.ms-office.chartstyle+xml"/>
  <Override PartName="/ppt/notesMasters/notesMaster1.xml" ContentType="application/vnd.openxmlformats-officedocument.presentationml.notesMaster+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8.xml" ContentType="application/vnd.openxmlformats-officedocument.drawingml.chart+xml"/>
  <Override PartName="/ppt/charts/colors8.xml" ContentType="application/vnd.ms-office.chartcolor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70" r:id="rId3"/>
    <p:sldId id="302" r:id="rId4"/>
    <p:sldId id="271" r:id="rId5"/>
    <p:sldId id="272" r:id="rId6"/>
    <p:sldId id="289" r:id="rId7"/>
    <p:sldId id="273" r:id="rId8"/>
    <p:sldId id="288" r:id="rId9"/>
    <p:sldId id="259" r:id="rId10"/>
    <p:sldId id="300" r:id="rId11"/>
    <p:sldId id="276" r:id="rId12"/>
    <p:sldId id="277" r:id="rId13"/>
    <p:sldId id="278" r:id="rId14"/>
    <p:sldId id="282" r:id="rId15"/>
    <p:sldId id="281" r:id="rId16"/>
    <p:sldId id="261" r:id="rId17"/>
    <p:sldId id="280" r:id="rId18"/>
    <p:sldId id="279" r:id="rId19"/>
    <p:sldId id="297" r:id="rId20"/>
    <p:sldId id="296" r:id="rId21"/>
    <p:sldId id="294" r:id="rId22"/>
    <p:sldId id="295" r:id="rId23"/>
    <p:sldId id="283" r:id="rId24"/>
    <p:sldId id="284" r:id="rId25"/>
    <p:sldId id="285" r:id="rId26"/>
    <p:sldId id="287" r:id="rId27"/>
    <p:sldId id="292" r:id="rId28"/>
    <p:sldId id="265" r:id="rId29"/>
    <p:sldId id="286" r:id="rId30"/>
    <p:sldId id="291" r:id="rId31"/>
    <p:sldId id="267" r:id="rId32"/>
    <p:sldId id="298" r:id="rId33"/>
    <p:sldId id="301" r:id="rId34"/>
    <p:sldId id="299" r:id="rId35"/>
    <p:sldId id="269"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84809" autoAdjust="0"/>
  </p:normalViewPr>
  <p:slideViewPr>
    <p:cSldViewPr snapToGrid="0">
      <p:cViewPr varScale="1">
        <p:scale>
          <a:sx n="114" d="100"/>
          <a:sy n="114" d="100"/>
        </p:scale>
        <p:origin x="47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Gender</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E4DC-4089-A3A9-539518D6DCB4}"/>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E4DC-4089-A3A9-539518D6DCB4}"/>
              </c:ext>
            </c:extLst>
          </c:dPt>
          <c:dLbls>
            <c:dLbl>
              <c:idx val="0"/>
              <c:tx>
                <c:rich>
                  <a:bodyPr rot="0" spcFirstLastPara="1" vertOverflow="ellipsis" vert="horz" wrap="square" lIns="38100" tIns="19050" rIns="38100" bIns="19050" anchor="ctr" anchorCtr="1">
                    <a:spAutoFit/>
                  </a:bodyPr>
                  <a:lstStyle/>
                  <a:p>
                    <a:pPr>
                      <a:defRPr sz="2000" b="1" i="0" u="none" strike="noStrike" kern="1200" spc="0" baseline="0">
                        <a:solidFill>
                          <a:schemeClr val="accent1"/>
                        </a:solidFill>
                        <a:latin typeface="+mn-lt"/>
                        <a:ea typeface="+mn-ea"/>
                        <a:cs typeface="+mn-cs"/>
                      </a:defRPr>
                    </a:pPr>
                    <a:fld id="{B9042CDA-7D6F-4A61-A35A-EED8434ED43C}" type="CATEGORYNAME">
                      <a:rPr lang="en-US" smtClean="0"/>
                      <a:pPr>
                        <a:defRPr sz="2000"/>
                      </a:pPr>
                      <a:t>[CATEGORY NAME]</a:t>
                    </a:fld>
                    <a:r>
                      <a:rPr lang="en-US" dirty="0"/>
                      <a:t> / 34%</a:t>
                    </a:r>
                  </a:p>
                </c:rich>
              </c:tx>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4DC-4089-A3A9-539518D6DCB4}"/>
                </c:ext>
              </c:extLst>
            </c:dLbl>
            <c:dLbl>
              <c:idx val="1"/>
              <c:tx>
                <c:rich>
                  <a:bodyPr rot="0" spcFirstLastPara="1" vertOverflow="ellipsis" vert="horz" wrap="square" lIns="38100" tIns="19050" rIns="38100" bIns="19050" anchor="ctr" anchorCtr="1">
                    <a:spAutoFit/>
                  </a:bodyPr>
                  <a:lstStyle/>
                  <a:p>
                    <a:pPr>
                      <a:defRPr sz="2000" b="1" i="0" u="none" strike="noStrike" kern="1200" spc="0" baseline="0">
                        <a:solidFill>
                          <a:schemeClr val="accent1"/>
                        </a:solidFill>
                        <a:latin typeface="+mn-lt"/>
                        <a:ea typeface="+mn-ea"/>
                        <a:cs typeface="+mn-cs"/>
                      </a:defRPr>
                    </a:pPr>
                    <a:fld id="{90E7E351-0FF9-4770-B68B-2862ED597EAB}" type="CATEGORYNAME">
                      <a:rPr lang="en-US" smtClean="0"/>
                      <a:pPr>
                        <a:defRPr sz="2000">
                          <a:solidFill>
                            <a:schemeClr val="accent1"/>
                          </a:solidFill>
                        </a:defRPr>
                      </a:pPr>
                      <a:t>[CATEGORY NAME]</a:t>
                    </a:fld>
                    <a:r>
                      <a:rPr lang="en-US" dirty="0"/>
                      <a:t> / 64%</a:t>
                    </a:r>
                  </a:p>
                </c:rich>
              </c:tx>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E4DC-4089-A3A9-539518D6DCB4}"/>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Female</c:v>
                </c:pt>
                <c:pt idx="1">
                  <c:v>Male</c:v>
                </c:pt>
              </c:strCache>
            </c:strRef>
          </c:cat>
          <c:val>
            <c:numRef>
              <c:f>Sheet1!$B$2:$B$3</c:f>
              <c:numCache>
                <c:formatCode>General</c:formatCode>
                <c:ptCount val="2"/>
                <c:pt idx="0">
                  <c:v>70</c:v>
                </c:pt>
                <c:pt idx="1">
                  <c:v>130</c:v>
                </c:pt>
              </c:numCache>
            </c:numRef>
          </c:val>
          <c:extLst>
            <c:ext xmlns:c16="http://schemas.microsoft.com/office/drawing/2014/chart" uri="{C3380CC4-5D6E-409C-BE32-E72D297353CC}">
              <c16:uniqueId val="{00000000-E4DC-4089-A3A9-539518D6DCB4}"/>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perspective val="6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Column1</c:v>
                </c:pt>
              </c:strCache>
            </c:strRef>
          </c:tx>
          <c:dPt>
            <c:idx val="0"/>
            <c:bubble3D val="0"/>
            <c:spPr>
              <a:solidFill>
                <a:schemeClr val="accent1"/>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61FE-4265-A4C8-4CD566703CE6}"/>
              </c:ext>
            </c:extLst>
          </c:dPt>
          <c:dPt>
            <c:idx val="1"/>
            <c:bubble3D val="0"/>
            <c:spPr>
              <a:solidFill>
                <a:schemeClr val="accent2"/>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011B-4094-AEB3-B027823C3D52}"/>
              </c:ext>
            </c:extLst>
          </c:dPt>
          <c:dPt>
            <c:idx val="2"/>
            <c:bubble3D val="0"/>
            <c:spPr>
              <a:solidFill>
                <a:schemeClr val="accent3"/>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5-011B-4094-AEB3-B027823C3D52}"/>
              </c:ext>
            </c:extLst>
          </c:dPt>
          <c:dPt>
            <c:idx val="3"/>
            <c:bubble3D val="0"/>
            <c:spPr>
              <a:solidFill>
                <a:schemeClr val="accent4"/>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2-61FE-4265-A4C8-4CD566703CE6}"/>
              </c:ext>
            </c:extLst>
          </c:dPt>
          <c:dPt>
            <c:idx val="4"/>
            <c:bubble3D val="0"/>
            <c:spPr>
              <a:solidFill>
                <a:schemeClr val="accent5"/>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61FE-4265-A4C8-4CD566703CE6}"/>
              </c:ext>
            </c:extLst>
          </c:dPt>
          <c:dPt>
            <c:idx val="5"/>
            <c:bubble3D val="0"/>
            <c:spPr>
              <a:solidFill>
                <a:schemeClr val="accent6"/>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B-011B-4094-AEB3-B027823C3D52}"/>
              </c:ext>
            </c:extLst>
          </c:dPt>
          <c:dLbls>
            <c:dLbl>
              <c:idx val="0"/>
              <c:layout>
                <c:manualLayout>
                  <c:x val="-7.8677617383424894E-2"/>
                  <c:y val="-7.9758241442416861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1FE-4265-A4C8-4CD566703CE6}"/>
                </c:ext>
              </c:extLst>
            </c:dLbl>
            <c:dLbl>
              <c:idx val="4"/>
              <c:layout>
                <c:manualLayout>
                  <c:x val="1.4125387099681256E-2"/>
                  <c:y val="8.7984631702370828E-4"/>
                </c:manualLayout>
              </c:layout>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endParaRPr lang="en-US"/>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1FE-4265-A4C8-4CD566703CE6}"/>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DDU</c:v>
                </c:pt>
                <c:pt idx="1">
                  <c:v>F&amp;T</c:v>
                </c:pt>
                <c:pt idx="2">
                  <c:v>MMC</c:v>
                </c:pt>
                <c:pt idx="3">
                  <c:v>Fam&amp;Friend</c:v>
                </c:pt>
                <c:pt idx="4">
                  <c:v>Hospital</c:v>
                </c:pt>
                <c:pt idx="5">
                  <c:v>Other (HepC Trust/GP/ODN LTFU)</c:v>
                </c:pt>
              </c:strCache>
            </c:strRef>
          </c:cat>
          <c:val>
            <c:numRef>
              <c:f>Sheet1!$B$2:$B$7</c:f>
              <c:numCache>
                <c:formatCode>General</c:formatCode>
                <c:ptCount val="6"/>
                <c:pt idx="0">
                  <c:v>92</c:v>
                </c:pt>
                <c:pt idx="1">
                  <c:v>56</c:v>
                </c:pt>
                <c:pt idx="2">
                  <c:v>29</c:v>
                </c:pt>
                <c:pt idx="3">
                  <c:v>3</c:v>
                </c:pt>
                <c:pt idx="4">
                  <c:v>12</c:v>
                </c:pt>
                <c:pt idx="5">
                  <c:v>8</c:v>
                </c:pt>
              </c:numCache>
            </c:numRef>
          </c:val>
          <c:extLst>
            <c:ext xmlns:c16="http://schemas.microsoft.com/office/drawing/2014/chart" uri="{C3380CC4-5D6E-409C-BE32-E72D297353CC}">
              <c16:uniqueId val="{00000000-61FE-4265-A4C8-4CD566703CE6}"/>
            </c:ext>
          </c:extLst>
        </c:ser>
        <c:dLbls>
          <c:dLblPos val="inEnd"/>
          <c:showLegendKey val="0"/>
          <c:showVal val="0"/>
          <c:showCatName val="0"/>
          <c:showSerName val="0"/>
          <c:showPercent val="1"/>
          <c:showBubbleSize val="0"/>
          <c:showLeaderLines val="1"/>
        </c:dLbls>
      </c:pie3DChart>
      <c:spPr>
        <a:noFill/>
        <a:ln>
          <a:noFill/>
        </a:ln>
        <a:effectLst/>
      </c:spPr>
    </c:plotArea>
    <c:legend>
      <c:legendPos val="b"/>
      <c:overlay val="0"/>
      <c:spPr>
        <a:solidFill>
          <a:schemeClr val="lt1">
            <a:alpha val="78000"/>
          </a:schemeClr>
        </a:solidFill>
        <a:ln>
          <a:noFill/>
        </a:ln>
        <a:effectLst/>
      </c:spPr>
      <c:txPr>
        <a:bodyPr rot="0" spcFirstLastPara="1" vertOverflow="ellipsis" vert="horz" wrap="square" anchor="ctr" anchorCtr="1"/>
        <a:lstStyle/>
        <a:p>
          <a:pPr>
            <a:defRPr sz="2400"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1" i="0" u="none" strike="noStrike" kern="1200" baseline="0">
                <a:solidFill>
                  <a:schemeClr val="dk1">
                    <a:lumMod val="75000"/>
                    <a:lumOff val="25000"/>
                  </a:schemeClr>
                </a:solidFill>
                <a:latin typeface="+mn-lt"/>
                <a:ea typeface="+mn-ea"/>
                <a:cs typeface="+mn-cs"/>
              </a:defRPr>
            </a:pPr>
            <a:r>
              <a:rPr lang="en-GB" sz="3200" dirty="0"/>
              <a:t>Hep C care cascade</a:t>
            </a:r>
          </a:p>
        </c:rich>
      </c:tx>
      <c:overlay val="0"/>
      <c:spPr>
        <a:noFill/>
        <a:ln>
          <a:noFill/>
        </a:ln>
        <a:effectLst/>
      </c:spPr>
      <c:txPr>
        <a:bodyPr rot="0" spcFirstLastPara="1" vertOverflow="ellipsis" vert="horz" wrap="square" anchor="ctr" anchorCtr="1"/>
        <a:lstStyle/>
        <a:p>
          <a:pPr>
            <a:defRPr sz="3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Absolute</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Sheet1!$A$2:$A$8</c:f>
              <c:strCache>
                <c:ptCount val="7"/>
                <c:pt idx="0">
                  <c:v>HCV PCR +</c:v>
                </c:pt>
                <c:pt idx="1">
                  <c:v>Assessed</c:v>
                </c:pt>
                <c:pt idx="2">
                  <c:v>Approved</c:v>
                </c:pt>
                <c:pt idx="3">
                  <c:v>Started on Rx</c:v>
                </c:pt>
                <c:pt idx="4">
                  <c:v>Completed Rx</c:v>
                </c:pt>
                <c:pt idx="5">
                  <c:v>SVR 12 confirmed</c:v>
                </c:pt>
                <c:pt idx="6">
                  <c:v>SVR 12 (incl. pending)</c:v>
                </c:pt>
              </c:strCache>
            </c:strRef>
          </c:cat>
          <c:val>
            <c:numRef>
              <c:f>Sheet1!$B$2:$B$8</c:f>
              <c:numCache>
                <c:formatCode>General</c:formatCode>
                <c:ptCount val="7"/>
                <c:pt idx="0">
                  <c:v>166</c:v>
                </c:pt>
                <c:pt idx="1">
                  <c:v>162</c:v>
                </c:pt>
                <c:pt idx="2">
                  <c:v>148</c:v>
                </c:pt>
                <c:pt idx="3">
                  <c:v>131</c:v>
                </c:pt>
                <c:pt idx="4">
                  <c:v>107</c:v>
                </c:pt>
                <c:pt idx="5">
                  <c:v>84</c:v>
                </c:pt>
                <c:pt idx="6">
                  <c:v>97</c:v>
                </c:pt>
              </c:numCache>
            </c:numRef>
          </c:val>
          <c:extLst>
            <c:ext xmlns:c16="http://schemas.microsoft.com/office/drawing/2014/chart" uri="{C3380CC4-5D6E-409C-BE32-E72D297353CC}">
              <c16:uniqueId val="{00000000-0F84-4B6F-96D6-FAE34794E79B}"/>
            </c:ext>
          </c:extLst>
        </c:ser>
        <c:ser>
          <c:idx val="1"/>
          <c:order val="1"/>
          <c:tx>
            <c:strRef>
              <c:f>Sheet1!$C$1</c:f>
              <c:strCache>
                <c:ptCount val="1"/>
                <c:pt idx="0">
                  <c:v>Percent</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Sheet1!$A$2:$A$8</c:f>
              <c:strCache>
                <c:ptCount val="7"/>
                <c:pt idx="0">
                  <c:v>HCV PCR +</c:v>
                </c:pt>
                <c:pt idx="1">
                  <c:v>Assessed</c:v>
                </c:pt>
                <c:pt idx="2">
                  <c:v>Approved</c:v>
                </c:pt>
                <c:pt idx="3">
                  <c:v>Started on Rx</c:v>
                </c:pt>
                <c:pt idx="4">
                  <c:v>Completed Rx</c:v>
                </c:pt>
                <c:pt idx="5">
                  <c:v>SVR 12 confirmed</c:v>
                </c:pt>
                <c:pt idx="6">
                  <c:v>SVR 12 (incl. pending)</c:v>
                </c:pt>
              </c:strCache>
            </c:strRef>
          </c:cat>
          <c:val>
            <c:numRef>
              <c:f>Sheet1!$C$2:$C$8</c:f>
              <c:numCache>
                <c:formatCode>General</c:formatCode>
                <c:ptCount val="7"/>
                <c:pt idx="0">
                  <c:v>100</c:v>
                </c:pt>
                <c:pt idx="1">
                  <c:v>97.5</c:v>
                </c:pt>
                <c:pt idx="2">
                  <c:v>89</c:v>
                </c:pt>
                <c:pt idx="3">
                  <c:v>88</c:v>
                </c:pt>
                <c:pt idx="4">
                  <c:v>81</c:v>
                </c:pt>
                <c:pt idx="5">
                  <c:v>64</c:v>
                </c:pt>
                <c:pt idx="6">
                  <c:v>74</c:v>
                </c:pt>
              </c:numCache>
            </c:numRef>
          </c:val>
          <c:extLst>
            <c:ext xmlns:c16="http://schemas.microsoft.com/office/drawing/2014/chart" uri="{C3380CC4-5D6E-409C-BE32-E72D297353CC}">
              <c16:uniqueId val="{00000001-0F84-4B6F-96D6-FAE34794E79B}"/>
            </c:ext>
          </c:extLst>
        </c:ser>
        <c:dLbls>
          <c:dLblPos val="inEnd"/>
          <c:showLegendKey val="0"/>
          <c:showVal val="1"/>
          <c:showCatName val="0"/>
          <c:showSerName val="0"/>
          <c:showPercent val="0"/>
          <c:showBubbleSize val="0"/>
        </c:dLbls>
        <c:gapWidth val="65"/>
        <c:axId val="375331888"/>
        <c:axId val="375332216"/>
      </c:barChart>
      <c:catAx>
        <c:axId val="37533188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800" b="0" i="0" u="none" strike="noStrike" kern="1200" cap="all" baseline="0">
                <a:solidFill>
                  <a:schemeClr val="dk1">
                    <a:lumMod val="75000"/>
                    <a:lumOff val="25000"/>
                  </a:schemeClr>
                </a:solidFill>
                <a:latin typeface="+mn-lt"/>
                <a:ea typeface="+mn-ea"/>
                <a:cs typeface="+mn-cs"/>
              </a:defRPr>
            </a:pPr>
            <a:endParaRPr lang="en-US"/>
          </a:p>
        </c:txPr>
        <c:crossAx val="375332216"/>
        <c:crosses val="autoZero"/>
        <c:auto val="1"/>
        <c:lblAlgn val="ctr"/>
        <c:lblOffset val="100"/>
        <c:noMultiLvlLbl val="0"/>
      </c:catAx>
      <c:valAx>
        <c:axId val="37533221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75331888"/>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6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solidFill>
                  <a:schemeClr val="dk1">
                    <a:lumMod val="75000"/>
                    <a:lumOff val="25000"/>
                  </a:schemeClr>
                </a:solidFill>
                <a:latin typeface="+mn-lt"/>
                <a:ea typeface="+mn-ea"/>
                <a:cs typeface="+mn-cs"/>
              </a:defRPr>
            </a:pPr>
            <a:r>
              <a:rPr lang="en-GB" sz="2800" dirty="0"/>
              <a:t>Treatment failure / Retreatment</a:t>
            </a:r>
          </a:p>
        </c:rich>
      </c:tx>
      <c:overlay val="0"/>
      <c:spPr>
        <a:noFill/>
        <a:ln>
          <a:noFill/>
        </a:ln>
        <a:effectLst/>
      </c:spPr>
      <c:txPr>
        <a:bodyPr rot="0" spcFirstLastPara="1" vertOverflow="ellipsis" vert="horz" wrap="square" anchor="ctr" anchorCtr="1"/>
        <a:lstStyle/>
        <a:p>
          <a:pPr>
            <a:defRPr sz="2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Absolute</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Sheet1!$A$2:$A$7</c:f>
              <c:strCache>
                <c:ptCount val="6"/>
                <c:pt idx="0">
                  <c:v>HCV PCR +</c:v>
                </c:pt>
                <c:pt idx="1">
                  <c:v>Assessed</c:v>
                </c:pt>
                <c:pt idx="2">
                  <c:v>Approved</c:v>
                </c:pt>
                <c:pt idx="3">
                  <c:v>Started on Rx</c:v>
                </c:pt>
                <c:pt idx="4">
                  <c:v>Completed Rx</c:v>
                </c:pt>
                <c:pt idx="5">
                  <c:v>SVR 12 confirmed</c:v>
                </c:pt>
              </c:strCache>
            </c:strRef>
          </c:cat>
          <c:val>
            <c:numRef>
              <c:f>Sheet1!$B$2:$B$7</c:f>
              <c:numCache>
                <c:formatCode>General</c:formatCode>
                <c:ptCount val="6"/>
                <c:pt idx="0">
                  <c:v>13</c:v>
                </c:pt>
                <c:pt idx="1">
                  <c:v>13</c:v>
                </c:pt>
                <c:pt idx="2">
                  <c:v>13</c:v>
                </c:pt>
                <c:pt idx="3">
                  <c:v>13</c:v>
                </c:pt>
                <c:pt idx="4">
                  <c:v>12</c:v>
                </c:pt>
                <c:pt idx="5">
                  <c:v>9</c:v>
                </c:pt>
              </c:numCache>
            </c:numRef>
          </c:val>
          <c:extLst>
            <c:ext xmlns:c16="http://schemas.microsoft.com/office/drawing/2014/chart" uri="{C3380CC4-5D6E-409C-BE32-E72D297353CC}">
              <c16:uniqueId val="{00000000-78D1-4E71-B56A-7626AE8221C0}"/>
            </c:ext>
          </c:extLst>
        </c:ser>
        <c:ser>
          <c:idx val="1"/>
          <c:order val="1"/>
          <c:tx>
            <c:strRef>
              <c:f>Sheet1!$C$1</c:f>
              <c:strCache>
                <c:ptCount val="1"/>
                <c:pt idx="0">
                  <c:v>Percent</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Sheet1!$A$2:$A$7</c:f>
              <c:strCache>
                <c:ptCount val="6"/>
                <c:pt idx="0">
                  <c:v>HCV PCR +</c:v>
                </c:pt>
                <c:pt idx="1">
                  <c:v>Assessed</c:v>
                </c:pt>
                <c:pt idx="2">
                  <c:v>Approved</c:v>
                </c:pt>
                <c:pt idx="3">
                  <c:v>Started on Rx</c:v>
                </c:pt>
                <c:pt idx="4">
                  <c:v>Completed Rx</c:v>
                </c:pt>
                <c:pt idx="5">
                  <c:v>SVR 12 confirmed</c:v>
                </c:pt>
              </c:strCache>
            </c:strRef>
          </c:cat>
          <c:val>
            <c:numRef>
              <c:f>Sheet1!$C$2:$C$7</c:f>
              <c:numCache>
                <c:formatCode>General</c:formatCode>
                <c:ptCount val="6"/>
                <c:pt idx="0">
                  <c:v>100</c:v>
                </c:pt>
                <c:pt idx="1">
                  <c:v>100</c:v>
                </c:pt>
                <c:pt idx="2">
                  <c:v>100</c:v>
                </c:pt>
                <c:pt idx="3">
                  <c:v>100</c:v>
                </c:pt>
                <c:pt idx="4">
                  <c:v>92</c:v>
                </c:pt>
                <c:pt idx="5">
                  <c:v>69</c:v>
                </c:pt>
              </c:numCache>
            </c:numRef>
          </c:val>
          <c:extLst>
            <c:ext xmlns:c16="http://schemas.microsoft.com/office/drawing/2014/chart" uri="{C3380CC4-5D6E-409C-BE32-E72D297353CC}">
              <c16:uniqueId val="{00000001-78D1-4E71-B56A-7626AE8221C0}"/>
            </c:ext>
          </c:extLst>
        </c:ser>
        <c:dLbls>
          <c:dLblPos val="inEnd"/>
          <c:showLegendKey val="0"/>
          <c:showVal val="1"/>
          <c:showCatName val="0"/>
          <c:showSerName val="0"/>
          <c:showPercent val="0"/>
          <c:showBubbleSize val="0"/>
        </c:dLbls>
        <c:gapWidth val="65"/>
        <c:axId val="375331888"/>
        <c:axId val="375332216"/>
      </c:barChart>
      <c:catAx>
        <c:axId val="37533188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2000" b="0" i="0" u="none" strike="noStrike" kern="1200" cap="all" baseline="0">
                <a:solidFill>
                  <a:schemeClr val="dk1">
                    <a:lumMod val="75000"/>
                    <a:lumOff val="25000"/>
                  </a:schemeClr>
                </a:solidFill>
                <a:latin typeface="+mn-lt"/>
                <a:ea typeface="+mn-ea"/>
                <a:cs typeface="+mn-cs"/>
              </a:defRPr>
            </a:pPr>
            <a:endParaRPr lang="en-US"/>
          </a:p>
        </c:txPr>
        <c:crossAx val="375332216"/>
        <c:crosses val="autoZero"/>
        <c:auto val="1"/>
        <c:lblAlgn val="ctr"/>
        <c:lblOffset val="100"/>
        <c:noMultiLvlLbl val="0"/>
      </c:catAx>
      <c:valAx>
        <c:axId val="375332216"/>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75331888"/>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20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GB" dirty="0"/>
              <a:t>Genotype</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Genotyope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BE27-44AF-AA97-426A63802808}"/>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BE27-44AF-AA97-426A63802808}"/>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BE27-44AF-AA97-426A63802808}"/>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BE27-44AF-AA97-426A63802808}"/>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BE27-44AF-AA97-426A63802808}"/>
              </c:ext>
            </c:extLst>
          </c:dPt>
          <c:dPt>
            <c:idx val="5"/>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B-BE27-44AF-AA97-426A63802808}"/>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lt1"/>
                    </a:solidFill>
                    <a:latin typeface="+mn-lt"/>
                    <a:ea typeface="+mn-ea"/>
                    <a:cs typeface="+mn-cs"/>
                  </a:defRPr>
                </a:pPr>
                <a:endParaRPr lang="en-US"/>
              </a:p>
            </c:txPr>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Sheet1!$A$2:$A$7</c:f>
              <c:strCache>
                <c:ptCount val="6"/>
                <c:pt idx="0">
                  <c:v>1a / 1</c:v>
                </c:pt>
                <c:pt idx="1">
                  <c:v>1b</c:v>
                </c:pt>
                <c:pt idx="2">
                  <c:v>2</c:v>
                </c:pt>
                <c:pt idx="3">
                  <c:v>3</c:v>
                </c:pt>
                <c:pt idx="4">
                  <c:v>4</c:v>
                </c:pt>
                <c:pt idx="5">
                  <c:v>pan</c:v>
                </c:pt>
              </c:strCache>
            </c:strRef>
          </c:cat>
          <c:val>
            <c:numRef>
              <c:f>Sheet1!$B$2:$B$7</c:f>
              <c:numCache>
                <c:formatCode>General</c:formatCode>
                <c:ptCount val="6"/>
                <c:pt idx="0">
                  <c:v>49</c:v>
                </c:pt>
                <c:pt idx="1">
                  <c:v>4</c:v>
                </c:pt>
                <c:pt idx="2">
                  <c:v>2</c:v>
                </c:pt>
                <c:pt idx="3">
                  <c:v>22</c:v>
                </c:pt>
                <c:pt idx="4">
                  <c:v>1</c:v>
                </c:pt>
                <c:pt idx="5">
                  <c:v>22</c:v>
                </c:pt>
              </c:numCache>
            </c:numRef>
          </c:val>
          <c:extLst>
            <c:ext xmlns:c16="http://schemas.microsoft.com/office/drawing/2014/chart" uri="{C3380CC4-5D6E-409C-BE32-E72D297353CC}">
              <c16:uniqueId val="{00000000-6D97-4547-949B-F40FA2EC022A}"/>
            </c:ext>
          </c:extLst>
        </c:ser>
        <c:dLbls>
          <c:showLegendKey val="0"/>
          <c:showVal val="0"/>
          <c:showCatName val="1"/>
          <c:showSerName val="0"/>
          <c:showPercent val="1"/>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doughnutChart>
        <c:varyColors val="1"/>
        <c:ser>
          <c:idx val="0"/>
          <c:order val="0"/>
          <c:tx>
            <c:strRef>
              <c:f>Sheet1!$B$1</c:f>
              <c:strCache>
                <c:ptCount val="1"/>
                <c:pt idx="0">
                  <c:v>Metavir score</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7884-4F13-9AFC-A792855C92AB}"/>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7884-4F13-9AFC-A792855C92AB}"/>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7884-4F13-9AFC-A792855C92AB}"/>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Sheet1!$A$2:$A$4</c:f>
              <c:strCache>
                <c:ptCount val="3"/>
                <c:pt idx="0">
                  <c:v>F0</c:v>
                </c:pt>
                <c:pt idx="1">
                  <c:v>F1/2</c:v>
                </c:pt>
                <c:pt idx="2">
                  <c:v>F3/4</c:v>
                </c:pt>
              </c:strCache>
            </c:strRef>
          </c:cat>
          <c:val>
            <c:numRef>
              <c:f>Sheet1!$B$2:$B$4</c:f>
              <c:numCache>
                <c:formatCode>General</c:formatCode>
                <c:ptCount val="3"/>
                <c:pt idx="0">
                  <c:v>19</c:v>
                </c:pt>
                <c:pt idx="1">
                  <c:v>82</c:v>
                </c:pt>
                <c:pt idx="2">
                  <c:v>42</c:v>
                </c:pt>
              </c:numCache>
            </c:numRef>
          </c:val>
          <c:extLst>
            <c:ext xmlns:c16="http://schemas.microsoft.com/office/drawing/2014/chart" uri="{C3380CC4-5D6E-409C-BE32-E72D297353CC}">
              <c16:uniqueId val="{00000000-D0C6-489E-A368-C75A85E7758B}"/>
            </c:ext>
          </c:extLst>
        </c:ser>
        <c:dLbls>
          <c:showLegendKey val="0"/>
          <c:showVal val="0"/>
          <c:showCatName val="1"/>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Mental Health</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C583-4B35-92EF-BFBDE630E6B1}"/>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C583-4B35-92EF-BFBDE630E6B1}"/>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C583-4B35-92EF-BFBDE630E6B1}"/>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C583-4B35-92EF-BFBDE630E6B1}"/>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Sheet1!$A$2:$A$4</c:f>
              <c:strCache>
                <c:ptCount val="3"/>
                <c:pt idx="0">
                  <c:v>Yes</c:v>
                </c:pt>
                <c:pt idx="1">
                  <c:v>No</c:v>
                </c:pt>
                <c:pt idx="2">
                  <c:v>unknown</c:v>
                </c:pt>
              </c:strCache>
            </c:strRef>
          </c:cat>
          <c:val>
            <c:numRef>
              <c:f>Sheet1!$B$2:$B$4</c:f>
              <c:numCache>
                <c:formatCode>General</c:formatCode>
                <c:ptCount val="3"/>
                <c:pt idx="0">
                  <c:v>125</c:v>
                </c:pt>
                <c:pt idx="1">
                  <c:v>33</c:v>
                </c:pt>
                <c:pt idx="2">
                  <c:v>6</c:v>
                </c:pt>
              </c:numCache>
            </c:numRef>
          </c:val>
          <c:extLst>
            <c:ext xmlns:c16="http://schemas.microsoft.com/office/drawing/2014/chart" uri="{C3380CC4-5D6E-409C-BE32-E72D297353CC}">
              <c16:uniqueId val="{00000000-221B-499A-BDC2-9373AD74884A}"/>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81058209054171493"/>
          <c:y val="0.36148526748768417"/>
          <c:w val="0.17855410126580473"/>
          <c:h val="0.22582856733302947"/>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Home visits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Sheet1!$A$2:$A$19</c:f>
              <c:numCache>
                <c:formatCode>mmm\-yy</c:formatCode>
                <c:ptCount val="18"/>
                <c:pt idx="0">
                  <c:v>44013</c:v>
                </c:pt>
                <c:pt idx="1">
                  <c:v>44044</c:v>
                </c:pt>
                <c:pt idx="2">
                  <c:v>44075</c:v>
                </c:pt>
                <c:pt idx="3">
                  <c:v>44105</c:v>
                </c:pt>
                <c:pt idx="4">
                  <c:v>44136</c:v>
                </c:pt>
                <c:pt idx="5">
                  <c:v>44166</c:v>
                </c:pt>
                <c:pt idx="6">
                  <c:v>44197</c:v>
                </c:pt>
                <c:pt idx="7">
                  <c:v>44228</c:v>
                </c:pt>
                <c:pt idx="8">
                  <c:v>44256</c:v>
                </c:pt>
                <c:pt idx="9">
                  <c:v>44287</c:v>
                </c:pt>
                <c:pt idx="10">
                  <c:v>44317</c:v>
                </c:pt>
                <c:pt idx="11">
                  <c:v>44348</c:v>
                </c:pt>
                <c:pt idx="12">
                  <c:v>44378</c:v>
                </c:pt>
                <c:pt idx="13">
                  <c:v>44409</c:v>
                </c:pt>
                <c:pt idx="14">
                  <c:v>44440</c:v>
                </c:pt>
                <c:pt idx="15">
                  <c:v>44470</c:v>
                </c:pt>
                <c:pt idx="16">
                  <c:v>44501</c:v>
                </c:pt>
                <c:pt idx="17">
                  <c:v>44531</c:v>
                </c:pt>
              </c:numCache>
            </c:numRef>
          </c:cat>
          <c:val>
            <c:numRef>
              <c:f>Sheet1!$B$2:$B$19</c:f>
              <c:numCache>
                <c:formatCode>General</c:formatCode>
                <c:ptCount val="18"/>
                <c:pt idx="0">
                  <c:v>14</c:v>
                </c:pt>
                <c:pt idx="1">
                  <c:v>5</c:v>
                </c:pt>
                <c:pt idx="2">
                  <c:v>10</c:v>
                </c:pt>
                <c:pt idx="3">
                  <c:v>23</c:v>
                </c:pt>
                <c:pt idx="4">
                  <c:v>23</c:v>
                </c:pt>
                <c:pt idx="5">
                  <c:v>29</c:v>
                </c:pt>
                <c:pt idx="6">
                  <c:v>41</c:v>
                </c:pt>
                <c:pt idx="7">
                  <c:v>29</c:v>
                </c:pt>
                <c:pt idx="8">
                  <c:v>38</c:v>
                </c:pt>
                <c:pt idx="9">
                  <c:v>32</c:v>
                </c:pt>
                <c:pt idx="10">
                  <c:v>29</c:v>
                </c:pt>
                <c:pt idx="11">
                  <c:v>25</c:v>
                </c:pt>
                <c:pt idx="12">
                  <c:v>13</c:v>
                </c:pt>
                <c:pt idx="13">
                  <c:v>17</c:v>
                </c:pt>
                <c:pt idx="14">
                  <c:v>8</c:v>
                </c:pt>
                <c:pt idx="15">
                  <c:v>18</c:v>
                </c:pt>
                <c:pt idx="16">
                  <c:v>12</c:v>
                </c:pt>
                <c:pt idx="17">
                  <c:v>18</c:v>
                </c:pt>
              </c:numCache>
            </c:numRef>
          </c:val>
          <c:smooth val="0"/>
          <c:extLst>
            <c:ext xmlns:c16="http://schemas.microsoft.com/office/drawing/2014/chart" uri="{C3380CC4-5D6E-409C-BE32-E72D297353CC}">
              <c16:uniqueId val="{00000000-2FA3-4966-9CF2-FC260C7CFBC7}"/>
            </c:ext>
          </c:extLst>
        </c:ser>
        <c:ser>
          <c:idx val="1"/>
          <c:order val="1"/>
          <c:tx>
            <c:strRef>
              <c:f>Sheet1!$C$1</c:f>
              <c:strCache>
                <c:ptCount val="1"/>
                <c:pt idx="0">
                  <c:v>DDU outreach</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Sheet1!$A$2:$A$19</c:f>
              <c:numCache>
                <c:formatCode>mmm\-yy</c:formatCode>
                <c:ptCount val="18"/>
                <c:pt idx="0">
                  <c:v>44013</c:v>
                </c:pt>
                <c:pt idx="1">
                  <c:v>44044</c:v>
                </c:pt>
                <c:pt idx="2">
                  <c:v>44075</c:v>
                </c:pt>
                <c:pt idx="3">
                  <c:v>44105</c:v>
                </c:pt>
                <c:pt idx="4">
                  <c:v>44136</c:v>
                </c:pt>
                <c:pt idx="5">
                  <c:v>44166</c:v>
                </c:pt>
                <c:pt idx="6">
                  <c:v>44197</c:v>
                </c:pt>
                <c:pt idx="7">
                  <c:v>44228</c:v>
                </c:pt>
                <c:pt idx="8">
                  <c:v>44256</c:v>
                </c:pt>
                <c:pt idx="9">
                  <c:v>44287</c:v>
                </c:pt>
                <c:pt idx="10">
                  <c:v>44317</c:v>
                </c:pt>
                <c:pt idx="11">
                  <c:v>44348</c:v>
                </c:pt>
                <c:pt idx="12">
                  <c:v>44378</c:v>
                </c:pt>
                <c:pt idx="13">
                  <c:v>44409</c:v>
                </c:pt>
                <c:pt idx="14">
                  <c:v>44440</c:v>
                </c:pt>
                <c:pt idx="15">
                  <c:v>44470</c:v>
                </c:pt>
                <c:pt idx="16">
                  <c:v>44501</c:v>
                </c:pt>
                <c:pt idx="17">
                  <c:v>44531</c:v>
                </c:pt>
              </c:numCache>
            </c:numRef>
          </c:cat>
          <c:val>
            <c:numRef>
              <c:f>Sheet1!$C$2:$C$19</c:f>
              <c:numCache>
                <c:formatCode>General</c:formatCode>
                <c:ptCount val="18"/>
                <c:pt idx="12">
                  <c:v>12</c:v>
                </c:pt>
                <c:pt idx="13">
                  <c:v>23</c:v>
                </c:pt>
                <c:pt idx="14">
                  <c:v>12</c:v>
                </c:pt>
                <c:pt idx="15">
                  <c:v>7</c:v>
                </c:pt>
                <c:pt idx="16">
                  <c:v>12</c:v>
                </c:pt>
                <c:pt idx="17">
                  <c:v>27</c:v>
                </c:pt>
              </c:numCache>
            </c:numRef>
          </c:val>
          <c:smooth val="0"/>
          <c:extLst>
            <c:ext xmlns:c16="http://schemas.microsoft.com/office/drawing/2014/chart" uri="{C3380CC4-5D6E-409C-BE32-E72D297353CC}">
              <c16:uniqueId val="{00000001-2FA3-4966-9CF2-FC260C7CFBC7}"/>
            </c:ext>
          </c:extLst>
        </c:ser>
        <c:dLbls>
          <c:showLegendKey val="0"/>
          <c:showVal val="0"/>
          <c:showCatName val="0"/>
          <c:showSerName val="0"/>
          <c:showPercent val="0"/>
          <c:showBubbleSize val="0"/>
        </c:dLbls>
        <c:marker val="1"/>
        <c:smooth val="0"/>
        <c:axId val="541745448"/>
        <c:axId val="541746432"/>
      </c:lineChart>
      <c:dateAx>
        <c:axId val="54174544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541746432"/>
        <c:crosses val="autoZero"/>
        <c:auto val="1"/>
        <c:lblOffset val="100"/>
        <c:baseTimeUnit val="months"/>
      </c:dateAx>
      <c:valAx>
        <c:axId val="5417464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417454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349FD0-130B-4631-8561-6BF2A902035A}" type="doc">
      <dgm:prSet loTypeId="urn:microsoft.com/office/officeart/2005/8/layout/lProcess2" loCatId="list" qsTypeId="urn:microsoft.com/office/officeart/2005/8/quickstyle/simple1" qsCatId="simple" csTypeId="urn:microsoft.com/office/officeart/2005/8/colors/colorful1" csCatId="colorful" phldr="1"/>
      <dgm:spPr/>
      <dgm:t>
        <a:bodyPr/>
        <a:lstStyle/>
        <a:p>
          <a:endParaRPr lang="en-GB"/>
        </a:p>
      </dgm:t>
    </dgm:pt>
    <dgm:pt modelId="{E95D6316-F704-40D0-8FA3-CBEEBD3608C6}">
      <dgm:prSet phldrT="[Text]"/>
      <dgm:spPr/>
      <dgm:t>
        <a:bodyPr/>
        <a:lstStyle/>
        <a:p>
          <a:r>
            <a:rPr lang="en-GB" dirty="0"/>
            <a:t>HCV Ab 5021</a:t>
          </a:r>
        </a:p>
      </dgm:t>
    </dgm:pt>
    <dgm:pt modelId="{5D80555B-7F4B-43D0-A5C9-C13F986EBA7B}" type="parTrans" cxnId="{95F7A92E-1E8E-43E8-97FE-325509783987}">
      <dgm:prSet/>
      <dgm:spPr/>
      <dgm:t>
        <a:bodyPr/>
        <a:lstStyle/>
        <a:p>
          <a:endParaRPr lang="en-GB"/>
        </a:p>
      </dgm:t>
    </dgm:pt>
    <dgm:pt modelId="{47180135-D2A9-421D-9250-B36B0BA9EC9C}" type="sibTrans" cxnId="{95F7A92E-1E8E-43E8-97FE-325509783987}">
      <dgm:prSet/>
      <dgm:spPr/>
      <dgm:t>
        <a:bodyPr/>
        <a:lstStyle/>
        <a:p>
          <a:endParaRPr lang="en-GB"/>
        </a:p>
      </dgm:t>
    </dgm:pt>
    <dgm:pt modelId="{422589C9-900A-4AC5-8BEF-256E550E070E}">
      <dgm:prSet phldrT="[Text]"/>
      <dgm:spPr/>
      <dgm:t>
        <a:bodyPr/>
        <a:lstStyle/>
        <a:p>
          <a:r>
            <a:rPr lang="en-GB" dirty="0"/>
            <a:t>Positive 800 (15.9%)</a:t>
          </a:r>
        </a:p>
      </dgm:t>
    </dgm:pt>
    <dgm:pt modelId="{2DE9D928-BCA6-437C-B287-24F86CC5FEE6}" type="parTrans" cxnId="{4A99D6F6-EBA3-41B8-ABE9-AB61D53C8624}">
      <dgm:prSet/>
      <dgm:spPr/>
      <dgm:t>
        <a:bodyPr/>
        <a:lstStyle/>
        <a:p>
          <a:endParaRPr lang="en-GB"/>
        </a:p>
      </dgm:t>
    </dgm:pt>
    <dgm:pt modelId="{6BFB1EF2-F6EA-469A-B8F3-14ED751A4A7C}" type="sibTrans" cxnId="{4A99D6F6-EBA3-41B8-ABE9-AB61D53C8624}">
      <dgm:prSet/>
      <dgm:spPr/>
      <dgm:t>
        <a:bodyPr/>
        <a:lstStyle/>
        <a:p>
          <a:endParaRPr lang="en-GB"/>
        </a:p>
      </dgm:t>
    </dgm:pt>
    <dgm:pt modelId="{81976CB7-E2FA-4458-8A32-510EE0147D96}">
      <dgm:prSet phldrT="[Text]"/>
      <dgm:spPr/>
      <dgm:t>
        <a:bodyPr/>
        <a:lstStyle/>
        <a:p>
          <a:r>
            <a:rPr lang="en-GB" dirty="0"/>
            <a:t>Negative 4221 (84.1%)</a:t>
          </a:r>
        </a:p>
      </dgm:t>
    </dgm:pt>
    <dgm:pt modelId="{80758361-22F1-4FCD-B8B2-547874D5417A}" type="parTrans" cxnId="{92BB1E30-5819-4BE4-A246-3B82178194EC}">
      <dgm:prSet/>
      <dgm:spPr/>
      <dgm:t>
        <a:bodyPr/>
        <a:lstStyle/>
        <a:p>
          <a:endParaRPr lang="en-GB"/>
        </a:p>
      </dgm:t>
    </dgm:pt>
    <dgm:pt modelId="{D2CDA952-8F45-4E68-8A38-2E0C045C47EE}" type="sibTrans" cxnId="{92BB1E30-5819-4BE4-A246-3B82178194EC}">
      <dgm:prSet/>
      <dgm:spPr/>
      <dgm:t>
        <a:bodyPr/>
        <a:lstStyle/>
        <a:p>
          <a:endParaRPr lang="en-GB"/>
        </a:p>
      </dgm:t>
    </dgm:pt>
    <dgm:pt modelId="{8D1416BA-959A-449A-A5E1-4BD069E9D65A}">
      <dgm:prSet phldrT="[Text]"/>
      <dgm:spPr/>
      <dgm:t>
        <a:bodyPr/>
        <a:lstStyle/>
        <a:p>
          <a:r>
            <a:rPr lang="en-GB" dirty="0"/>
            <a:t>HCV PCR 742</a:t>
          </a:r>
        </a:p>
      </dgm:t>
    </dgm:pt>
    <dgm:pt modelId="{2E6C1E36-61CC-4DED-9897-08A488B3E8E9}" type="parTrans" cxnId="{36B2A939-1423-4DAD-8604-58CC0CA17741}">
      <dgm:prSet/>
      <dgm:spPr/>
      <dgm:t>
        <a:bodyPr/>
        <a:lstStyle/>
        <a:p>
          <a:endParaRPr lang="en-GB"/>
        </a:p>
      </dgm:t>
    </dgm:pt>
    <dgm:pt modelId="{AF347779-6BA7-4AB7-941F-E6449868D362}" type="sibTrans" cxnId="{36B2A939-1423-4DAD-8604-58CC0CA17741}">
      <dgm:prSet/>
      <dgm:spPr/>
      <dgm:t>
        <a:bodyPr/>
        <a:lstStyle/>
        <a:p>
          <a:endParaRPr lang="en-GB"/>
        </a:p>
      </dgm:t>
    </dgm:pt>
    <dgm:pt modelId="{10D93DF5-CAA9-4CA2-938F-BF0D9EB66F31}">
      <dgm:prSet phldrT="[Text]"/>
      <dgm:spPr/>
      <dgm:t>
        <a:bodyPr/>
        <a:lstStyle/>
        <a:p>
          <a:r>
            <a:rPr lang="en-GB" dirty="0"/>
            <a:t>Positive 309 (41.6%)</a:t>
          </a:r>
        </a:p>
      </dgm:t>
    </dgm:pt>
    <dgm:pt modelId="{3A78E738-7498-4050-9373-A3C12FBEC4C6}" type="parTrans" cxnId="{5DDA7A86-0E79-4704-9204-D4B83F17E2BB}">
      <dgm:prSet/>
      <dgm:spPr/>
      <dgm:t>
        <a:bodyPr/>
        <a:lstStyle/>
        <a:p>
          <a:endParaRPr lang="en-GB"/>
        </a:p>
      </dgm:t>
    </dgm:pt>
    <dgm:pt modelId="{F13C60B0-A844-4879-B825-83511A1B2479}" type="sibTrans" cxnId="{5DDA7A86-0E79-4704-9204-D4B83F17E2BB}">
      <dgm:prSet/>
      <dgm:spPr/>
      <dgm:t>
        <a:bodyPr/>
        <a:lstStyle/>
        <a:p>
          <a:endParaRPr lang="en-GB"/>
        </a:p>
      </dgm:t>
    </dgm:pt>
    <dgm:pt modelId="{58DF20C4-A4AA-4C33-B208-A3FE9B9537BD}">
      <dgm:prSet phldrT="[Text]"/>
      <dgm:spPr/>
      <dgm:t>
        <a:bodyPr/>
        <a:lstStyle/>
        <a:p>
          <a:r>
            <a:rPr lang="en-GB" dirty="0"/>
            <a:t>Negative 433 (58.4%)</a:t>
          </a:r>
        </a:p>
      </dgm:t>
    </dgm:pt>
    <dgm:pt modelId="{695D1568-126D-4519-BF3F-03AECAB8BD0A}" type="parTrans" cxnId="{D6F114BE-52B2-454E-A002-CCEAB88599F8}">
      <dgm:prSet/>
      <dgm:spPr/>
      <dgm:t>
        <a:bodyPr/>
        <a:lstStyle/>
        <a:p>
          <a:endParaRPr lang="en-GB"/>
        </a:p>
      </dgm:t>
    </dgm:pt>
    <dgm:pt modelId="{3C124009-49D5-4CE5-9B83-9B3D0877236B}" type="sibTrans" cxnId="{D6F114BE-52B2-454E-A002-CCEAB88599F8}">
      <dgm:prSet/>
      <dgm:spPr/>
      <dgm:t>
        <a:bodyPr/>
        <a:lstStyle/>
        <a:p>
          <a:endParaRPr lang="en-GB"/>
        </a:p>
      </dgm:t>
    </dgm:pt>
    <dgm:pt modelId="{F42357BB-E9A6-4B58-8D26-7773FA18AB73}">
      <dgm:prSet phldrT="[Text]"/>
      <dgm:spPr/>
      <dgm:t>
        <a:bodyPr/>
        <a:lstStyle/>
        <a:p>
          <a:r>
            <a:rPr lang="en-GB" dirty="0"/>
            <a:t>HIV Ab 5011</a:t>
          </a:r>
        </a:p>
      </dgm:t>
    </dgm:pt>
    <dgm:pt modelId="{0E355A75-58FD-41B3-A318-1DCDBEA42197}" type="parTrans" cxnId="{A52E8FB3-59A3-449C-A5AB-BF46EB0ADA69}">
      <dgm:prSet/>
      <dgm:spPr/>
      <dgm:t>
        <a:bodyPr/>
        <a:lstStyle/>
        <a:p>
          <a:endParaRPr lang="en-GB"/>
        </a:p>
      </dgm:t>
    </dgm:pt>
    <dgm:pt modelId="{CA782AF0-8E32-4568-BE3E-ACF1C0BBAAE3}" type="sibTrans" cxnId="{A52E8FB3-59A3-449C-A5AB-BF46EB0ADA69}">
      <dgm:prSet/>
      <dgm:spPr/>
      <dgm:t>
        <a:bodyPr/>
        <a:lstStyle/>
        <a:p>
          <a:endParaRPr lang="en-GB"/>
        </a:p>
      </dgm:t>
    </dgm:pt>
    <dgm:pt modelId="{C3F886AB-A321-4B18-B088-DDAFEB443CDB}">
      <dgm:prSet phldrT="[Text]"/>
      <dgm:spPr/>
      <dgm:t>
        <a:bodyPr/>
        <a:lstStyle/>
        <a:p>
          <a:r>
            <a:rPr lang="en-GB" dirty="0"/>
            <a:t>Positive  96 (1.9%)</a:t>
          </a:r>
        </a:p>
      </dgm:t>
    </dgm:pt>
    <dgm:pt modelId="{4F6BE4E4-DCF4-432D-88A7-932447481702}" type="parTrans" cxnId="{407B2025-6014-4993-9162-C8AB6B7F1D82}">
      <dgm:prSet/>
      <dgm:spPr/>
      <dgm:t>
        <a:bodyPr/>
        <a:lstStyle/>
        <a:p>
          <a:endParaRPr lang="en-GB"/>
        </a:p>
      </dgm:t>
    </dgm:pt>
    <dgm:pt modelId="{2CBD6634-E8E5-4BA4-8ECB-6AC672A16DE9}" type="sibTrans" cxnId="{407B2025-6014-4993-9162-C8AB6B7F1D82}">
      <dgm:prSet/>
      <dgm:spPr/>
      <dgm:t>
        <a:bodyPr/>
        <a:lstStyle/>
        <a:p>
          <a:endParaRPr lang="en-GB"/>
        </a:p>
      </dgm:t>
    </dgm:pt>
    <dgm:pt modelId="{BD876286-0816-40E2-9233-2AD65FB2B76E}">
      <dgm:prSet phldrT="[Text]"/>
      <dgm:spPr/>
      <dgm:t>
        <a:bodyPr/>
        <a:lstStyle/>
        <a:p>
          <a:r>
            <a:rPr lang="en-GB" dirty="0"/>
            <a:t>Negative 4915 (98.1%)</a:t>
          </a:r>
        </a:p>
      </dgm:t>
    </dgm:pt>
    <dgm:pt modelId="{C1E95D55-C35C-4DAA-82CF-17F599C8EAA2}" type="parTrans" cxnId="{6B512CF5-5914-45E3-B9BC-8C7647ED3447}">
      <dgm:prSet/>
      <dgm:spPr/>
      <dgm:t>
        <a:bodyPr/>
        <a:lstStyle/>
        <a:p>
          <a:endParaRPr lang="en-GB"/>
        </a:p>
      </dgm:t>
    </dgm:pt>
    <dgm:pt modelId="{E8D6025D-EC93-453C-8580-629B0C776E6A}" type="sibTrans" cxnId="{6B512CF5-5914-45E3-B9BC-8C7647ED3447}">
      <dgm:prSet/>
      <dgm:spPr/>
      <dgm:t>
        <a:bodyPr/>
        <a:lstStyle/>
        <a:p>
          <a:endParaRPr lang="en-GB"/>
        </a:p>
      </dgm:t>
    </dgm:pt>
    <dgm:pt modelId="{6563E52A-DE5F-4952-936C-FAE2E29A264D}" type="pres">
      <dgm:prSet presAssocID="{5A349FD0-130B-4631-8561-6BF2A902035A}" presName="theList" presStyleCnt="0">
        <dgm:presLayoutVars>
          <dgm:dir/>
          <dgm:animLvl val="lvl"/>
          <dgm:resizeHandles val="exact"/>
        </dgm:presLayoutVars>
      </dgm:prSet>
      <dgm:spPr/>
    </dgm:pt>
    <dgm:pt modelId="{D5ADC8F0-6C1D-43B9-8D00-0E0A346DAEA4}" type="pres">
      <dgm:prSet presAssocID="{E95D6316-F704-40D0-8FA3-CBEEBD3608C6}" presName="compNode" presStyleCnt="0"/>
      <dgm:spPr/>
    </dgm:pt>
    <dgm:pt modelId="{EA112BC6-9235-45AB-8E9F-DE150772DAA1}" type="pres">
      <dgm:prSet presAssocID="{E95D6316-F704-40D0-8FA3-CBEEBD3608C6}" presName="aNode" presStyleLbl="bgShp" presStyleIdx="0" presStyleCnt="3"/>
      <dgm:spPr/>
    </dgm:pt>
    <dgm:pt modelId="{905B3C7D-8F55-4FF8-979D-975CA9E69E7A}" type="pres">
      <dgm:prSet presAssocID="{E95D6316-F704-40D0-8FA3-CBEEBD3608C6}" presName="textNode" presStyleLbl="bgShp" presStyleIdx="0" presStyleCnt="3"/>
      <dgm:spPr/>
    </dgm:pt>
    <dgm:pt modelId="{DEF1E4F1-F070-41BC-B5E5-76C1A3EFAC1B}" type="pres">
      <dgm:prSet presAssocID="{E95D6316-F704-40D0-8FA3-CBEEBD3608C6}" presName="compChildNode" presStyleCnt="0"/>
      <dgm:spPr/>
    </dgm:pt>
    <dgm:pt modelId="{C302910C-B7BE-427F-BE1A-F55CB6A70D0D}" type="pres">
      <dgm:prSet presAssocID="{E95D6316-F704-40D0-8FA3-CBEEBD3608C6}" presName="theInnerList" presStyleCnt="0"/>
      <dgm:spPr/>
    </dgm:pt>
    <dgm:pt modelId="{892564D3-601A-427E-962F-F73534531070}" type="pres">
      <dgm:prSet presAssocID="{422589C9-900A-4AC5-8BEF-256E550E070E}" presName="childNode" presStyleLbl="node1" presStyleIdx="0" presStyleCnt="6">
        <dgm:presLayoutVars>
          <dgm:bulletEnabled val="1"/>
        </dgm:presLayoutVars>
      </dgm:prSet>
      <dgm:spPr/>
    </dgm:pt>
    <dgm:pt modelId="{7BB5F6F2-9250-44E6-A4EC-35105D57B2F9}" type="pres">
      <dgm:prSet presAssocID="{422589C9-900A-4AC5-8BEF-256E550E070E}" presName="aSpace2" presStyleCnt="0"/>
      <dgm:spPr/>
    </dgm:pt>
    <dgm:pt modelId="{CD6DB705-0C0E-439F-9C39-582E354C1530}" type="pres">
      <dgm:prSet presAssocID="{81976CB7-E2FA-4458-8A32-510EE0147D96}" presName="childNode" presStyleLbl="node1" presStyleIdx="1" presStyleCnt="6">
        <dgm:presLayoutVars>
          <dgm:bulletEnabled val="1"/>
        </dgm:presLayoutVars>
      </dgm:prSet>
      <dgm:spPr/>
    </dgm:pt>
    <dgm:pt modelId="{17A78188-D2FC-4130-A205-6B9671894660}" type="pres">
      <dgm:prSet presAssocID="{E95D6316-F704-40D0-8FA3-CBEEBD3608C6}" presName="aSpace" presStyleCnt="0"/>
      <dgm:spPr/>
    </dgm:pt>
    <dgm:pt modelId="{5A876D8C-765B-4815-8C12-483D61B3063D}" type="pres">
      <dgm:prSet presAssocID="{8D1416BA-959A-449A-A5E1-4BD069E9D65A}" presName="compNode" presStyleCnt="0"/>
      <dgm:spPr/>
    </dgm:pt>
    <dgm:pt modelId="{A53C2FF0-80A0-4612-8A87-85E2274D988D}" type="pres">
      <dgm:prSet presAssocID="{8D1416BA-959A-449A-A5E1-4BD069E9D65A}" presName="aNode" presStyleLbl="bgShp" presStyleIdx="1" presStyleCnt="3"/>
      <dgm:spPr/>
    </dgm:pt>
    <dgm:pt modelId="{73A36847-66EE-4036-9481-D124F90C1296}" type="pres">
      <dgm:prSet presAssocID="{8D1416BA-959A-449A-A5E1-4BD069E9D65A}" presName="textNode" presStyleLbl="bgShp" presStyleIdx="1" presStyleCnt="3"/>
      <dgm:spPr/>
    </dgm:pt>
    <dgm:pt modelId="{420DAD62-53CB-443A-BD9B-98E2439948E6}" type="pres">
      <dgm:prSet presAssocID="{8D1416BA-959A-449A-A5E1-4BD069E9D65A}" presName="compChildNode" presStyleCnt="0"/>
      <dgm:spPr/>
    </dgm:pt>
    <dgm:pt modelId="{7176EA50-4544-4ACC-9A80-9CA54E855DCB}" type="pres">
      <dgm:prSet presAssocID="{8D1416BA-959A-449A-A5E1-4BD069E9D65A}" presName="theInnerList" presStyleCnt="0"/>
      <dgm:spPr/>
    </dgm:pt>
    <dgm:pt modelId="{121DAAEA-8221-4BA5-9389-D9AC67E866EE}" type="pres">
      <dgm:prSet presAssocID="{10D93DF5-CAA9-4CA2-938F-BF0D9EB66F31}" presName="childNode" presStyleLbl="node1" presStyleIdx="2" presStyleCnt="6">
        <dgm:presLayoutVars>
          <dgm:bulletEnabled val="1"/>
        </dgm:presLayoutVars>
      </dgm:prSet>
      <dgm:spPr/>
    </dgm:pt>
    <dgm:pt modelId="{8425313D-4DF6-454C-92A6-38E72863DCB0}" type="pres">
      <dgm:prSet presAssocID="{10D93DF5-CAA9-4CA2-938F-BF0D9EB66F31}" presName="aSpace2" presStyleCnt="0"/>
      <dgm:spPr/>
    </dgm:pt>
    <dgm:pt modelId="{8C137572-75DE-42ED-AEDC-8698495BAD0C}" type="pres">
      <dgm:prSet presAssocID="{58DF20C4-A4AA-4C33-B208-A3FE9B9537BD}" presName="childNode" presStyleLbl="node1" presStyleIdx="3" presStyleCnt="6">
        <dgm:presLayoutVars>
          <dgm:bulletEnabled val="1"/>
        </dgm:presLayoutVars>
      </dgm:prSet>
      <dgm:spPr/>
    </dgm:pt>
    <dgm:pt modelId="{59BEB416-BC35-4A65-84BD-5B5244831289}" type="pres">
      <dgm:prSet presAssocID="{8D1416BA-959A-449A-A5E1-4BD069E9D65A}" presName="aSpace" presStyleCnt="0"/>
      <dgm:spPr/>
    </dgm:pt>
    <dgm:pt modelId="{59413203-B2A3-4DC7-994B-4D612499856A}" type="pres">
      <dgm:prSet presAssocID="{F42357BB-E9A6-4B58-8D26-7773FA18AB73}" presName="compNode" presStyleCnt="0"/>
      <dgm:spPr/>
    </dgm:pt>
    <dgm:pt modelId="{CC9CD977-D9BD-4014-86AD-C1A50CFB8524}" type="pres">
      <dgm:prSet presAssocID="{F42357BB-E9A6-4B58-8D26-7773FA18AB73}" presName="aNode" presStyleLbl="bgShp" presStyleIdx="2" presStyleCnt="3"/>
      <dgm:spPr/>
    </dgm:pt>
    <dgm:pt modelId="{B35973F0-463D-49C1-AF34-29A6580E66B8}" type="pres">
      <dgm:prSet presAssocID="{F42357BB-E9A6-4B58-8D26-7773FA18AB73}" presName="textNode" presStyleLbl="bgShp" presStyleIdx="2" presStyleCnt="3"/>
      <dgm:spPr/>
    </dgm:pt>
    <dgm:pt modelId="{901F7967-7E33-4F8C-BC12-A7736374B9FA}" type="pres">
      <dgm:prSet presAssocID="{F42357BB-E9A6-4B58-8D26-7773FA18AB73}" presName="compChildNode" presStyleCnt="0"/>
      <dgm:spPr/>
    </dgm:pt>
    <dgm:pt modelId="{DB332916-0669-420E-B792-A6A44C5F3F39}" type="pres">
      <dgm:prSet presAssocID="{F42357BB-E9A6-4B58-8D26-7773FA18AB73}" presName="theInnerList" presStyleCnt="0"/>
      <dgm:spPr/>
    </dgm:pt>
    <dgm:pt modelId="{558BF574-8BB5-478B-80E5-FA161A5EC962}" type="pres">
      <dgm:prSet presAssocID="{C3F886AB-A321-4B18-B088-DDAFEB443CDB}" presName="childNode" presStyleLbl="node1" presStyleIdx="4" presStyleCnt="6">
        <dgm:presLayoutVars>
          <dgm:bulletEnabled val="1"/>
        </dgm:presLayoutVars>
      </dgm:prSet>
      <dgm:spPr/>
    </dgm:pt>
    <dgm:pt modelId="{0ACF1081-35A2-4B08-A417-C2FCDF40556A}" type="pres">
      <dgm:prSet presAssocID="{C3F886AB-A321-4B18-B088-DDAFEB443CDB}" presName="aSpace2" presStyleCnt="0"/>
      <dgm:spPr/>
    </dgm:pt>
    <dgm:pt modelId="{8C28FAD6-AD12-4B6A-94F6-D7B32A9726E1}" type="pres">
      <dgm:prSet presAssocID="{BD876286-0816-40E2-9233-2AD65FB2B76E}" presName="childNode" presStyleLbl="node1" presStyleIdx="5" presStyleCnt="6">
        <dgm:presLayoutVars>
          <dgm:bulletEnabled val="1"/>
        </dgm:presLayoutVars>
      </dgm:prSet>
      <dgm:spPr/>
    </dgm:pt>
  </dgm:ptLst>
  <dgm:cxnLst>
    <dgm:cxn modelId="{81B5F509-3E06-4477-B1DD-727A76CE2B7D}" type="presOf" srcId="{C3F886AB-A321-4B18-B088-DDAFEB443CDB}" destId="{558BF574-8BB5-478B-80E5-FA161A5EC962}" srcOrd="0" destOrd="0" presId="urn:microsoft.com/office/officeart/2005/8/layout/lProcess2"/>
    <dgm:cxn modelId="{407B2025-6014-4993-9162-C8AB6B7F1D82}" srcId="{F42357BB-E9A6-4B58-8D26-7773FA18AB73}" destId="{C3F886AB-A321-4B18-B088-DDAFEB443CDB}" srcOrd="0" destOrd="0" parTransId="{4F6BE4E4-DCF4-432D-88A7-932447481702}" sibTransId="{2CBD6634-E8E5-4BA4-8ECB-6AC672A16DE9}"/>
    <dgm:cxn modelId="{4BDF2525-D5F6-470B-A53F-416D8B6F55E3}" type="presOf" srcId="{E95D6316-F704-40D0-8FA3-CBEEBD3608C6}" destId="{EA112BC6-9235-45AB-8E9F-DE150772DAA1}" srcOrd="0" destOrd="0" presId="urn:microsoft.com/office/officeart/2005/8/layout/lProcess2"/>
    <dgm:cxn modelId="{95F7A92E-1E8E-43E8-97FE-325509783987}" srcId="{5A349FD0-130B-4631-8561-6BF2A902035A}" destId="{E95D6316-F704-40D0-8FA3-CBEEBD3608C6}" srcOrd="0" destOrd="0" parTransId="{5D80555B-7F4B-43D0-A5C9-C13F986EBA7B}" sibTransId="{47180135-D2A9-421D-9250-B36B0BA9EC9C}"/>
    <dgm:cxn modelId="{92BB1E30-5819-4BE4-A246-3B82178194EC}" srcId="{E95D6316-F704-40D0-8FA3-CBEEBD3608C6}" destId="{81976CB7-E2FA-4458-8A32-510EE0147D96}" srcOrd="1" destOrd="0" parTransId="{80758361-22F1-4FCD-B8B2-547874D5417A}" sibTransId="{D2CDA952-8F45-4E68-8A38-2E0C045C47EE}"/>
    <dgm:cxn modelId="{36B2A939-1423-4DAD-8604-58CC0CA17741}" srcId="{5A349FD0-130B-4631-8561-6BF2A902035A}" destId="{8D1416BA-959A-449A-A5E1-4BD069E9D65A}" srcOrd="1" destOrd="0" parTransId="{2E6C1E36-61CC-4DED-9897-08A488B3E8E9}" sibTransId="{AF347779-6BA7-4AB7-941F-E6449868D362}"/>
    <dgm:cxn modelId="{D2697170-D533-4C8A-BA75-6DC5F149987F}" type="presOf" srcId="{5A349FD0-130B-4631-8561-6BF2A902035A}" destId="{6563E52A-DE5F-4952-936C-FAE2E29A264D}" srcOrd="0" destOrd="0" presId="urn:microsoft.com/office/officeart/2005/8/layout/lProcess2"/>
    <dgm:cxn modelId="{E3781551-1CDC-49A6-B345-7B39357879C2}" type="presOf" srcId="{BD876286-0816-40E2-9233-2AD65FB2B76E}" destId="{8C28FAD6-AD12-4B6A-94F6-D7B32A9726E1}" srcOrd="0" destOrd="0" presId="urn:microsoft.com/office/officeart/2005/8/layout/lProcess2"/>
    <dgm:cxn modelId="{B297BE56-D5BF-491C-AE2B-DA2F51BB0DEE}" type="presOf" srcId="{422589C9-900A-4AC5-8BEF-256E550E070E}" destId="{892564D3-601A-427E-962F-F73534531070}" srcOrd="0" destOrd="0" presId="urn:microsoft.com/office/officeart/2005/8/layout/lProcess2"/>
    <dgm:cxn modelId="{E4425157-1CBA-4BF5-8A1F-31445367083C}" type="presOf" srcId="{8D1416BA-959A-449A-A5E1-4BD069E9D65A}" destId="{A53C2FF0-80A0-4612-8A87-85E2274D988D}" srcOrd="0" destOrd="0" presId="urn:microsoft.com/office/officeart/2005/8/layout/lProcess2"/>
    <dgm:cxn modelId="{FD36B179-D430-4E71-B23A-66980AAE42DE}" type="presOf" srcId="{10D93DF5-CAA9-4CA2-938F-BF0D9EB66F31}" destId="{121DAAEA-8221-4BA5-9389-D9AC67E866EE}" srcOrd="0" destOrd="0" presId="urn:microsoft.com/office/officeart/2005/8/layout/lProcess2"/>
    <dgm:cxn modelId="{C831E77A-D248-48DF-BB66-8934F2E4DF94}" type="presOf" srcId="{E95D6316-F704-40D0-8FA3-CBEEBD3608C6}" destId="{905B3C7D-8F55-4FF8-979D-975CA9E69E7A}" srcOrd="1" destOrd="0" presId="urn:microsoft.com/office/officeart/2005/8/layout/lProcess2"/>
    <dgm:cxn modelId="{D9070D7C-0F2A-45E3-B793-0EDAEEE9C954}" type="presOf" srcId="{F42357BB-E9A6-4B58-8D26-7773FA18AB73}" destId="{B35973F0-463D-49C1-AF34-29A6580E66B8}" srcOrd="1" destOrd="0" presId="urn:microsoft.com/office/officeart/2005/8/layout/lProcess2"/>
    <dgm:cxn modelId="{5DDA7A86-0E79-4704-9204-D4B83F17E2BB}" srcId="{8D1416BA-959A-449A-A5E1-4BD069E9D65A}" destId="{10D93DF5-CAA9-4CA2-938F-BF0D9EB66F31}" srcOrd="0" destOrd="0" parTransId="{3A78E738-7498-4050-9373-A3C12FBEC4C6}" sibTransId="{F13C60B0-A844-4879-B825-83511A1B2479}"/>
    <dgm:cxn modelId="{211AA99D-EA31-4D09-87FB-07EDC6793AE1}" type="presOf" srcId="{F42357BB-E9A6-4B58-8D26-7773FA18AB73}" destId="{CC9CD977-D9BD-4014-86AD-C1A50CFB8524}" srcOrd="0" destOrd="0" presId="urn:microsoft.com/office/officeart/2005/8/layout/lProcess2"/>
    <dgm:cxn modelId="{A52E8FB3-59A3-449C-A5AB-BF46EB0ADA69}" srcId="{5A349FD0-130B-4631-8561-6BF2A902035A}" destId="{F42357BB-E9A6-4B58-8D26-7773FA18AB73}" srcOrd="2" destOrd="0" parTransId="{0E355A75-58FD-41B3-A318-1DCDBEA42197}" sibTransId="{CA782AF0-8E32-4568-BE3E-ACF1C0BBAAE3}"/>
    <dgm:cxn modelId="{2E6A0BB9-A95A-47C8-818B-ED3A18997ED2}" type="presOf" srcId="{81976CB7-E2FA-4458-8A32-510EE0147D96}" destId="{CD6DB705-0C0E-439F-9C39-582E354C1530}" srcOrd="0" destOrd="0" presId="urn:microsoft.com/office/officeart/2005/8/layout/lProcess2"/>
    <dgm:cxn modelId="{D6F114BE-52B2-454E-A002-CCEAB88599F8}" srcId="{8D1416BA-959A-449A-A5E1-4BD069E9D65A}" destId="{58DF20C4-A4AA-4C33-B208-A3FE9B9537BD}" srcOrd="1" destOrd="0" parTransId="{695D1568-126D-4519-BF3F-03AECAB8BD0A}" sibTransId="{3C124009-49D5-4CE5-9B83-9B3D0877236B}"/>
    <dgm:cxn modelId="{0036C2EA-320B-41EB-874E-C6268047FDD6}" type="presOf" srcId="{58DF20C4-A4AA-4C33-B208-A3FE9B9537BD}" destId="{8C137572-75DE-42ED-AEDC-8698495BAD0C}" srcOrd="0" destOrd="0" presId="urn:microsoft.com/office/officeart/2005/8/layout/lProcess2"/>
    <dgm:cxn modelId="{E43381F0-6E11-492B-86F0-46D04B74500F}" type="presOf" srcId="{8D1416BA-959A-449A-A5E1-4BD069E9D65A}" destId="{73A36847-66EE-4036-9481-D124F90C1296}" srcOrd="1" destOrd="0" presId="urn:microsoft.com/office/officeart/2005/8/layout/lProcess2"/>
    <dgm:cxn modelId="{6B512CF5-5914-45E3-B9BC-8C7647ED3447}" srcId="{F42357BB-E9A6-4B58-8D26-7773FA18AB73}" destId="{BD876286-0816-40E2-9233-2AD65FB2B76E}" srcOrd="1" destOrd="0" parTransId="{C1E95D55-C35C-4DAA-82CF-17F599C8EAA2}" sibTransId="{E8D6025D-EC93-453C-8580-629B0C776E6A}"/>
    <dgm:cxn modelId="{4A99D6F6-EBA3-41B8-ABE9-AB61D53C8624}" srcId="{E95D6316-F704-40D0-8FA3-CBEEBD3608C6}" destId="{422589C9-900A-4AC5-8BEF-256E550E070E}" srcOrd="0" destOrd="0" parTransId="{2DE9D928-BCA6-437C-B287-24F86CC5FEE6}" sibTransId="{6BFB1EF2-F6EA-469A-B8F3-14ED751A4A7C}"/>
    <dgm:cxn modelId="{3CC70A46-73AC-45A0-A157-4CBE93154E33}" type="presParOf" srcId="{6563E52A-DE5F-4952-936C-FAE2E29A264D}" destId="{D5ADC8F0-6C1D-43B9-8D00-0E0A346DAEA4}" srcOrd="0" destOrd="0" presId="urn:microsoft.com/office/officeart/2005/8/layout/lProcess2"/>
    <dgm:cxn modelId="{374DDBFE-DA9C-4D40-96BC-A40BB04ADC00}" type="presParOf" srcId="{D5ADC8F0-6C1D-43B9-8D00-0E0A346DAEA4}" destId="{EA112BC6-9235-45AB-8E9F-DE150772DAA1}" srcOrd="0" destOrd="0" presId="urn:microsoft.com/office/officeart/2005/8/layout/lProcess2"/>
    <dgm:cxn modelId="{D5107405-B22F-4222-B456-74364224487E}" type="presParOf" srcId="{D5ADC8F0-6C1D-43B9-8D00-0E0A346DAEA4}" destId="{905B3C7D-8F55-4FF8-979D-975CA9E69E7A}" srcOrd="1" destOrd="0" presId="urn:microsoft.com/office/officeart/2005/8/layout/lProcess2"/>
    <dgm:cxn modelId="{4C75A548-F9EB-4A5C-A60A-063CB34BB9D5}" type="presParOf" srcId="{D5ADC8F0-6C1D-43B9-8D00-0E0A346DAEA4}" destId="{DEF1E4F1-F070-41BC-B5E5-76C1A3EFAC1B}" srcOrd="2" destOrd="0" presId="urn:microsoft.com/office/officeart/2005/8/layout/lProcess2"/>
    <dgm:cxn modelId="{E9E54772-5DAA-491A-B6A6-ECE3FD53F967}" type="presParOf" srcId="{DEF1E4F1-F070-41BC-B5E5-76C1A3EFAC1B}" destId="{C302910C-B7BE-427F-BE1A-F55CB6A70D0D}" srcOrd="0" destOrd="0" presId="urn:microsoft.com/office/officeart/2005/8/layout/lProcess2"/>
    <dgm:cxn modelId="{BC010717-D1E8-4F8C-9CBB-045A0859B190}" type="presParOf" srcId="{C302910C-B7BE-427F-BE1A-F55CB6A70D0D}" destId="{892564D3-601A-427E-962F-F73534531070}" srcOrd="0" destOrd="0" presId="urn:microsoft.com/office/officeart/2005/8/layout/lProcess2"/>
    <dgm:cxn modelId="{DF701B38-AC91-4879-B36F-445E0C037E19}" type="presParOf" srcId="{C302910C-B7BE-427F-BE1A-F55CB6A70D0D}" destId="{7BB5F6F2-9250-44E6-A4EC-35105D57B2F9}" srcOrd="1" destOrd="0" presId="urn:microsoft.com/office/officeart/2005/8/layout/lProcess2"/>
    <dgm:cxn modelId="{5B70D6E4-B5F2-4C82-A6AC-DD1AAA0AFDF6}" type="presParOf" srcId="{C302910C-B7BE-427F-BE1A-F55CB6A70D0D}" destId="{CD6DB705-0C0E-439F-9C39-582E354C1530}" srcOrd="2" destOrd="0" presId="urn:microsoft.com/office/officeart/2005/8/layout/lProcess2"/>
    <dgm:cxn modelId="{C79F0A10-F674-4862-8699-0C2217799E95}" type="presParOf" srcId="{6563E52A-DE5F-4952-936C-FAE2E29A264D}" destId="{17A78188-D2FC-4130-A205-6B9671894660}" srcOrd="1" destOrd="0" presId="urn:microsoft.com/office/officeart/2005/8/layout/lProcess2"/>
    <dgm:cxn modelId="{04EFFE63-ED48-4139-8B8B-ED33C38FF29F}" type="presParOf" srcId="{6563E52A-DE5F-4952-936C-FAE2E29A264D}" destId="{5A876D8C-765B-4815-8C12-483D61B3063D}" srcOrd="2" destOrd="0" presId="urn:microsoft.com/office/officeart/2005/8/layout/lProcess2"/>
    <dgm:cxn modelId="{04D3206C-E3E0-4F4C-98C9-D07A7E212171}" type="presParOf" srcId="{5A876D8C-765B-4815-8C12-483D61B3063D}" destId="{A53C2FF0-80A0-4612-8A87-85E2274D988D}" srcOrd="0" destOrd="0" presId="urn:microsoft.com/office/officeart/2005/8/layout/lProcess2"/>
    <dgm:cxn modelId="{1F89C3BE-2A5B-4A9D-8A59-9B1224E1C3C5}" type="presParOf" srcId="{5A876D8C-765B-4815-8C12-483D61B3063D}" destId="{73A36847-66EE-4036-9481-D124F90C1296}" srcOrd="1" destOrd="0" presId="urn:microsoft.com/office/officeart/2005/8/layout/lProcess2"/>
    <dgm:cxn modelId="{62781CBB-FE46-4BA8-A80B-C3B24B862110}" type="presParOf" srcId="{5A876D8C-765B-4815-8C12-483D61B3063D}" destId="{420DAD62-53CB-443A-BD9B-98E2439948E6}" srcOrd="2" destOrd="0" presId="urn:microsoft.com/office/officeart/2005/8/layout/lProcess2"/>
    <dgm:cxn modelId="{1BCA9BE2-C402-4C69-AC95-455D61721A26}" type="presParOf" srcId="{420DAD62-53CB-443A-BD9B-98E2439948E6}" destId="{7176EA50-4544-4ACC-9A80-9CA54E855DCB}" srcOrd="0" destOrd="0" presId="urn:microsoft.com/office/officeart/2005/8/layout/lProcess2"/>
    <dgm:cxn modelId="{A6A5F2E7-37FB-4001-9DFC-8CD985D8B3F5}" type="presParOf" srcId="{7176EA50-4544-4ACC-9A80-9CA54E855DCB}" destId="{121DAAEA-8221-4BA5-9389-D9AC67E866EE}" srcOrd="0" destOrd="0" presId="urn:microsoft.com/office/officeart/2005/8/layout/lProcess2"/>
    <dgm:cxn modelId="{BA232520-046F-433E-A6BF-2851D4C6118F}" type="presParOf" srcId="{7176EA50-4544-4ACC-9A80-9CA54E855DCB}" destId="{8425313D-4DF6-454C-92A6-38E72863DCB0}" srcOrd="1" destOrd="0" presId="urn:microsoft.com/office/officeart/2005/8/layout/lProcess2"/>
    <dgm:cxn modelId="{497A4F51-29B2-4336-8BF4-9718D7CEC9A9}" type="presParOf" srcId="{7176EA50-4544-4ACC-9A80-9CA54E855DCB}" destId="{8C137572-75DE-42ED-AEDC-8698495BAD0C}" srcOrd="2" destOrd="0" presId="urn:microsoft.com/office/officeart/2005/8/layout/lProcess2"/>
    <dgm:cxn modelId="{2336FAB0-24D7-40C8-90C5-835E1D848C66}" type="presParOf" srcId="{6563E52A-DE5F-4952-936C-FAE2E29A264D}" destId="{59BEB416-BC35-4A65-84BD-5B5244831289}" srcOrd="3" destOrd="0" presId="urn:microsoft.com/office/officeart/2005/8/layout/lProcess2"/>
    <dgm:cxn modelId="{268B87E2-CCFD-44B1-AF9D-716861250C22}" type="presParOf" srcId="{6563E52A-DE5F-4952-936C-FAE2E29A264D}" destId="{59413203-B2A3-4DC7-994B-4D612499856A}" srcOrd="4" destOrd="0" presId="urn:microsoft.com/office/officeart/2005/8/layout/lProcess2"/>
    <dgm:cxn modelId="{F21B3176-2656-4A75-82EC-58A54A2BE498}" type="presParOf" srcId="{59413203-B2A3-4DC7-994B-4D612499856A}" destId="{CC9CD977-D9BD-4014-86AD-C1A50CFB8524}" srcOrd="0" destOrd="0" presId="urn:microsoft.com/office/officeart/2005/8/layout/lProcess2"/>
    <dgm:cxn modelId="{20414C60-9A2A-4E34-A133-8917CBE10F18}" type="presParOf" srcId="{59413203-B2A3-4DC7-994B-4D612499856A}" destId="{B35973F0-463D-49C1-AF34-29A6580E66B8}" srcOrd="1" destOrd="0" presId="urn:microsoft.com/office/officeart/2005/8/layout/lProcess2"/>
    <dgm:cxn modelId="{86DF9BED-CD6B-487F-90C2-D460EECD408D}" type="presParOf" srcId="{59413203-B2A3-4DC7-994B-4D612499856A}" destId="{901F7967-7E33-4F8C-BC12-A7736374B9FA}" srcOrd="2" destOrd="0" presId="urn:microsoft.com/office/officeart/2005/8/layout/lProcess2"/>
    <dgm:cxn modelId="{716D72F6-ECA2-46D5-A6BE-D13E90802CF9}" type="presParOf" srcId="{901F7967-7E33-4F8C-BC12-A7736374B9FA}" destId="{DB332916-0669-420E-B792-A6A44C5F3F39}" srcOrd="0" destOrd="0" presId="urn:microsoft.com/office/officeart/2005/8/layout/lProcess2"/>
    <dgm:cxn modelId="{B59DE3DB-F08C-48F9-8EBA-892F365706E7}" type="presParOf" srcId="{DB332916-0669-420E-B792-A6A44C5F3F39}" destId="{558BF574-8BB5-478B-80E5-FA161A5EC962}" srcOrd="0" destOrd="0" presId="urn:microsoft.com/office/officeart/2005/8/layout/lProcess2"/>
    <dgm:cxn modelId="{3D041708-079F-4D2B-84E4-9936E78A8926}" type="presParOf" srcId="{DB332916-0669-420E-B792-A6A44C5F3F39}" destId="{0ACF1081-35A2-4B08-A417-C2FCDF40556A}" srcOrd="1" destOrd="0" presId="urn:microsoft.com/office/officeart/2005/8/layout/lProcess2"/>
    <dgm:cxn modelId="{73E9D299-DB9A-4EEF-B8CD-7E0258217BD9}" type="presParOf" srcId="{DB332916-0669-420E-B792-A6A44C5F3F39}" destId="{8C28FAD6-AD12-4B6A-94F6-D7B32A9726E1}"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2B1654-151C-48B1-842D-6A32D92D2BD6}" type="doc">
      <dgm:prSet loTypeId="urn:diagrams.loki3.com/VaryingWidthList" loCatId="list" qsTypeId="urn:microsoft.com/office/officeart/2005/8/quickstyle/simple1" qsCatId="simple" csTypeId="urn:microsoft.com/office/officeart/2005/8/colors/colorful1" csCatId="colorful" phldr="1"/>
      <dgm:spPr/>
    </dgm:pt>
    <dgm:pt modelId="{FE2B995A-0C94-4BF8-B9AD-C6DD503B182B}">
      <dgm:prSet phldrT="[Text]" custT="1"/>
      <dgm:spPr/>
      <dgm:t>
        <a:bodyPr/>
        <a:lstStyle/>
        <a:p>
          <a:r>
            <a:rPr lang="en-GB" sz="2800" dirty="0"/>
            <a:t>HBsAg 4395</a:t>
          </a:r>
        </a:p>
      </dgm:t>
    </dgm:pt>
    <dgm:pt modelId="{081667A5-5E8D-4B0E-B3A2-E9D5B9C352FE}" type="parTrans" cxnId="{A27EA96D-750A-4F51-91C6-1C08CFCE2DAC}">
      <dgm:prSet/>
      <dgm:spPr/>
      <dgm:t>
        <a:bodyPr/>
        <a:lstStyle/>
        <a:p>
          <a:endParaRPr lang="en-GB"/>
        </a:p>
      </dgm:t>
    </dgm:pt>
    <dgm:pt modelId="{52EA9A3D-2A2C-43D5-AE56-FC846C5B5A03}" type="sibTrans" cxnId="{A27EA96D-750A-4F51-91C6-1C08CFCE2DAC}">
      <dgm:prSet/>
      <dgm:spPr/>
      <dgm:t>
        <a:bodyPr/>
        <a:lstStyle/>
        <a:p>
          <a:endParaRPr lang="en-GB"/>
        </a:p>
      </dgm:t>
    </dgm:pt>
    <dgm:pt modelId="{342B4F8A-76AB-498F-9056-26BAB0080B73}">
      <dgm:prSet phldrT="[Text]" custT="1"/>
      <dgm:spPr/>
      <dgm:t>
        <a:bodyPr/>
        <a:lstStyle/>
        <a:p>
          <a:r>
            <a:rPr lang="en-GB" sz="3200" dirty="0"/>
            <a:t>positive 67 </a:t>
          </a:r>
        </a:p>
        <a:p>
          <a:r>
            <a:rPr lang="en-GB" sz="3200" dirty="0"/>
            <a:t>(1.5%)</a:t>
          </a:r>
        </a:p>
      </dgm:t>
    </dgm:pt>
    <dgm:pt modelId="{42DB8A25-DAF0-445C-B4C9-2F4DF00FD76F}" type="parTrans" cxnId="{15C985A8-D9AE-46DD-B6F8-0229F914D017}">
      <dgm:prSet/>
      <dgm:spPr/>
      <dgm:t>
        <a:bodyPr/>
        <a:lstStyle/>
        <a:p>
          <a:endParaRPr lang="en-GB"/>
        </a:p>
      </dgm:t>
    </dgm:pt>
    <dgm:pt modelId="{625CCCFE-0372-4460-92C7-837DA9E5138C}" type="sibTrans" cxnId="{15C985A8-D9AE-46DD-B6F8-0229F914D017}">
      <dgm:prSet/>
      <dgm:spPr/>
      <dgm:t>
        <a:bodyPr/>
        <a:lstStyle/>
        <a:p>
          <a:endParaRPr lang="en-GB"/>
        </a:p>
      </dgm:t>
    </dgm:pt>
    <dgm:pt modelId="{DEBDCD69-C045-4C5B-BC3F-3A1922B2CB85}">
      <dgm:prSet phldrT="[Text]" custT="1"/>
      <dgm:spPr/>
      <dgm:t>
        <a:bodyPr/>
        <a:lstStyle/>
        <a:p>
          <a:r>
            <a:rPr lang="en-GB" sz="3200" dirty="0"/>
            <a:t>negative 4328 (98.5%)</a:t>
          </a:r>
        </a:p>
      </dgm:t>
    </dgm:pt>
    <dgm:pt modelId="{169CAA25-BF43-46AE-A0F7-3E1426E6C38B}" type="parTrans" cxnId="{F49418C7-ABC9-443A-81C7-B22A6A8C328D}">
      <dgm:prSet/>
      <dgm:spPr/>
      <dgm:t>
        <a:bodyPr/>
        <a:lstStyle/>
        <a:p>
          <a:endParaRPr lang="en-GB"/>
        </a:p>
      </dgm:t>
    </dgm:pt>
    <dgm:pt modelId="{0CFB40B7-9764-41B7-A0DF-3D018E937D09}" type="sibTrans" cxnId="{F49418C7-ABC9-443A-81C7-B22A6A8C328D}">
      <dgm:prSet/>
      <dgm:spPr/>
      <dgm:t>
        <a:bodyPr/>
        <a:lstStyle/>
        <a:p>
          <a:endParaRPr lang="en-GB"/>
        </a:p>
      </dgm:t>
    </dgm:pt>
    <dgm:pt modelId="{09950945-1733-4174-9692-1E424096F629}" type="pres">
      <dgm:prSet presAssocID="{712B1654-151C-48B1-842D-6A32D92D2BD6}" presName="Name0" presStyleCnt="0">
        <dgm:presLayoutVars>
          <dgm:resizeHandles/>
        </dgm:presLayoutVars>
      </dgm:prSet>
      <dgm:spPr/>
    </dgm:pt>
    <dgm:pt modelId="{A4182D46-B1C1-45D0-9CD0-22F9CD2793FE}" type="pres">
      <dgm:prSet presAssocID="{FE2B995A-0C94-4BF8-B9AD-C6DD503B182B}" presName="text" presStyleLbl="node1" presStyleIdx="0" presStyleCnt="3" custScaleX="200792" custScaleY="74019" custLinFactNeighborX="38428" custLinFactNeighborY="-3252">
        <dgm:presLayoutVars>
          <dgm:bulletEnabled val="1"/>
        </dgm:presLayoutVars>
      </dgm:prSet>
      <dgm:spPr/>
    </dgm:pt>
    <dgm:pt modelId="{44F3AF4F-893C-41E0-AC4F-E5BB6011EE43}" type="pres">
      <dgm:prSet presAssocID="{52EA9A3D-2A2C-43D5-AE56-FC846C5B5A03}" presName="space" presStyleCnt="0"/>
      <dgm:spPr/>
    </dgm:pt>
    <dgm:pt modelId="{F0D33901-1A61-4D7C-A184-9B9F9230E17D}" type="pres">
      <dgm:prSet presAssocID="{342B4F8A-76AB-498F-9056-26BAB0080B73}" presName="text" presStyleLbl="node1" presStyleIdx="1" presStyleCnt="3" custScaleX="112193" custScaleY="80233" custLinFactNeighborX="22508" custLinFactNeighborY="-56482">
        <dgm:presLayoutVars>
          <dgm:bulletEnabled val="1"/>
        </dgm:presLayoutVars>
      </dgm:prSet>
      <dgm:spPr/>
    </dgm:pt>
    <dgm:pt modelId="{2470874A-419B-46A3-8D71-982EDE92E95C}" type="pres">
      <dgm:prSet presAssocID="{625CCCFE-0372-4460-92C7-837DA9E5138C}" presName="space" presStyleCnt="0"/>
      <dgm:spPr/>
    </dgm:pt>
    <dgm:pt modelId="{734539FE-062E-4F1F-96F7-E31BBE73D053}" type="pres">
      <dgm:prSet presAssocID="{DEBDCD69-C045-4C5B-BC3F-3A1922B2CB85}" presName="text" presStyleLbl="node1" presStyleIdx="2" presStyleCnt="3" custScaleX="93101" custScaleY="86341" custLinFactY="-2128" custLinFactNeighborX="19953" custLinFactNeighborY="-100000">
        <dgm:presLayoutVars>
          <dgm:bulletEnabled val="1"/>
        </dgm:presLayoutVars>
      </dgm:prSet>
      <dgm:spPr/>
    </dgm:pt>
  </dgm:ptLst>
  <dgm:cxnLst>
    <dgm:cxn modelId="{ADE47B1B-8CC0-43FC-AD0A-62E7D6686784}" type="presOf" srcId="{DEBDCD69-C045-4C5B-BC3F-3A1922B2CB85}" destId="{734539FE-062E-4F1F-96F7-E31BBE73D053}" srcOrd="0" destOrd="0" presId="urn:diagrams.loki3.com/VaryingWidthList"/>
    <dgm:cxn modelId="{A27EA96D-750A-4F51-91C6-1C08CFCE2DAC}" srcId="{712B1654-151C-48B1-842D-6A32D92D2BD6}" destId="{FE2B995A-0C94-4BF8-B9AD-C6DD503B182B}" srcOrd="0" destOrd="0" parTransId="{081667A5-5E8D-4B0E-B3A2-E9D5B9C352FE}" sibTransId="{52EA9A3D-2A2C-43D5-AE56-FC846C5B5A03}"/>
    <dgm:cxn modelId="{1279EA98-8114-46AA-8063-A2D6C67FDAA6}" type="presOf" srcId="{FE2B995A-0C94-4BF8-B9AD-C6DD503B182B}" destId="{A4182D46-B1C1-45D0-9CD0-22F9CD2793FE}" srcOrd="0" destOrd="0" presId="urn:diagrams.loki3.com/VaryingWidthList"/>
    <dgm:cxn modelId="{15C985A8-D9AE-46DD-B6F8-0229F914D017}" srcId="{712B1654-151C-48B1-842D-6A32D92D2BD6}" destId="{342B4F8A-76AB-498F-9056-26BAB0080B73}" srcOrd="1" destOrd="0" parTransId="{42DB8A25-DAF0-445C-B4C9-2F4DF00FD76F}" sibTransId="{625CCCFE-0372-4460-92C7-837DA9E5138C}"/>
    <dgm:cxn modelId="{2AC4B2A9-4C05-44DC-B04A-18B351FD42F6}" type="presOf" srcId="{342B4F8A-76AB-498F-9056-26BAB0080B73}" destId="{F0D33901-1A61-4D7C-A184-9B9F9230E17D}" srcOrd="0" destOrd="0" presId="urn:diagrams.loki3.com/VaryingWidthList"/>
    <dgm:cxn modelId="{F49418C7-ABC9-443A-81C7-B22A6A8C328D}" srcId="{712B1654-151C-48B1-842D-6A32D92D2BD6}" destId="{DEBDCD69-C045-4C5B-BC3F-3A1922B2CB85}" srcOrd="2" destOrd="0" parTransId="{169CAA25-BF43-46AE-A0F7-3E1426E6C38B}" sibTransId="{0CFB40B7-9764-41B7-A0DF-3D018E937D09}"/>
    <dgm:cxn modelId="{9A2707EE-DF20-46F4-9F1E-EC32A5B54C79}" type="presOf" srcId="{712B1654-151C-48B1-842D-6A32D92D2BD6}" destId="{09950945-1733-4174-9692-1E424096F629}" srcOrd="0" destOrd="0" presId="urn:diagrams.loki3.com/VaryingWidthList"/>
    <dgm:cxn modelId="{572A98F7-2AE9-4972-87D7-7FA16F40DCB4}" type="presParOf" srcId="{09950945-1733-4174-9692-1E424096F629}" destId="{A4182D46-B1C1-45D0-9CD0-22F9CD2793FE}" srcOrd="0" destOrd="0" presId="urn:diagrams.loki3.com/VaryingWidthList"/>
    <dgm:cxn modelId="{74FC1B29-912E-4E17-BC5F-0448821C4C19}" type="presParOf" srcId="{09950945-1733-4174-9692-1E424096F629}" destId="{44F3AF4F-893C-41E0-AC4F-E5BB6011EE43}" srcOrd="1" destOrd="0" presId="urn:diagrams.loki3.com/VaryingWidthList"/>
    <dgm:cxn modelId="{3602E897-F95F-4CE3-BA7F-5D2BD3257E26}" type="presParOf" srcId="{09950945-1733-4174-9692-1E424096F629}" destId="{F0D33901-1A61-4D7C-A184-9B9F9230E17D}" srcOrd="2" destOrd="0" presId="urn:diagrams.loki3.com/VaryingWidthList"/>
    <dgm:cxn modelId="{1FB6CC92-4B0C-40D3-BFBC-310EE974AB54}" type="presParOf" srcId="{09950945-1733-4174-9692-1E424096F629}" destId="{2470874A-419B-46A3-8D71-982EDE92E95C}" srcOrd="3" destOrd="0" presId="urn:diagrams.loki3.com/VaryingWidthList"/>
    <dgm:cxn modelId="{1B2686B9-CE07-4210-8DEC-63EDC41CDFFB}" type="presParOf" srcId="{09950945-1733-4174-9692-1E424096F629}" destId="{734539FE-062E-4F1F-96F7-E31BBE73D053}" srcOrd="4" destOrd="0" presId="urn:diagrams.loki3.com/VaryingWidth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DA102DA-0659-4FC2-A086-A57C5BFC07CF}" type="doc">
      <dgm:prSet loTypeId="urn:microsoft.com/office/officeart/2011/layout/ConvergingText" loCatId="process" qsTypeId="urn:microsoft.com/office/officeart/2005/8/quickstyle/simple5" qsCatId="simple" csTypeId="urn:microsoft.com/office/officeart/2005/8/colors/colorful4" csCatId="colorful" phldr="1"/>
      <dgm:spPr/>
      <dgm:t>
        <a:bodyPr/>
        <a:lstStyle/>
        <a:p>
          <a:endParaRPr lang="en-GB"/>
        </a:p>
      </dgm:t>
    </dgm:pt>
    <dgm:pt modelId="{B9B71528-EAE3-4AAE-A92A-81ACF29C6FC3}">
      <dgm:prSet phldrT="[Text]"/>
      <dgm:spPr/>
      <dgm:t>
        <a:bodyPr/>
        <a:lstStyle/>
        <a:p>
          <a:r>
            <a:rPr lang="en-GB" dirty="0"/>
            <a:t>Tour</a:t>
          </a:r>
        </a:p>
      </dgm:t>
    </dgm:pt>
    <dgm:pt modelId="{81EA0E5C-5A8C-4E08-A233-6EEF34491EDF}" type="parTrans" cxnId="{907FC874-58AC-4D43-B83D-81A8DBF476B5}">
      <dgm:prSet/>
      <dgm:spPr/>
      <dgm:t>
        <a:bodyPr/>
        <a:lstStyle/>
        <a:p>
          <a:endParaRPr lang="en-GB"/>
        </a:p>
      </dgm:t>
    </dgm:pt>
    <dgm:pt modelId="{B32D9E46-FDC8-45F7-8210-5CE51E695CC3}" type="sibTrans" cxnId="{907FC874-58AC-4D43-B83D-81A8DBF476B5}">
      <dgm:prSet/>
      <dgm:spPr/>
      <dgm:t>
        <a:bodyPr/>
        <a:lstStyle/>
        <a:p>
          <a:endParaRPr lang="en-GB"/>
        </a:p>
      </dgm:t>
    </dgm:pt>
    <dgm:pt modelId="{44E5D450-5F72-49FE-A084-BF9BCD5B711D}">
      <dgm:prSet phldrT="[Text]"/>
      <dgm:spPr/>
      <dgm:t>
        <a:bodyPr/>
        <a:lstStyle/>
        <a:p>
          <a:r>
            <a:rPr lang="en-GB" dirty="0"/>
            <a:t>Referrals / Contact</a:t>
          </a:r>
        </a:p>
      </dgm:t>
    </dgm:pt>
    <dgm:pt modelId="{E75BD296-4C9F-44AC-9E0A-C4758B53A925}" type="parTrans" cxnId="{8B86EAFE-D98C-4F5B-A71D-33E8D14FE6AC}">
      <dgm:prSet/>
      <dgm:spPr/>
      <dgm:t>
        <a:bodyPr/>
        <a:lstStyle/>
        <a:p>
          <a:endParaRPr lang="en-GB"/>
        </a:p>
      </dgm:t>
    </dgm:pt>
    <dgm:pt modelId="{A08C722C-411D-4CA3-90D5-7C6F8691AF40}" type="sibTrans" cxnId="{8B86EAFE-D98C-4F5B-A71D-33E8D14FE6AC}">
      <dgm:prSet/>
      <dgm:spPr/>
      <dgm:t>
        <a:bodyPr/>
        <a:lstStyle/>
        <a:p>
          <a:endParaRPr lang="en-GB"/>
        </a:p>
      </dgm:t>
    </dgm:pt>
    <dgm:pt modelId="{F5DC11DB-292D-4C89-8F33-B4E48C854760}">
      <dgm:prSet phldrT="[Text]"/>
      <dgm:spPr/>
      <dgm:t>
        <a:bodyPr/>
        <a:lstStyle/>
        <a:p>
          <a:r>
            <a:rPr lang="en-GB" dirty="0"/>
            <a:t>Medication</a:t>
          </a:r>
        </a:p>
      </dgm:t>
    </dgm:pt>
    <dgm:pt modelId="{419FD184-FDFE-4A6C-974C-3BA1DE246FFC}" type="parTrans" cxnId="{FD443F5A-15FE-4B8A-857F-79311D553F72}">
      <dgm:prSet/>
      <dgm:spPr/>
      <dgm:t>
        <a:bodyPr/>
        <a:lstStyle/>
        <a:p>
          <a:endParaRPr lang="en-GB"/>
        </a:p>
      </dgm:t>
    </dgm:pt>
    <dgm:pt modelId="{915DB0B8-6D35-4D61-AA8D-16CA760869F5}" type="sibTrans" cxnId="{FD443F5A-15FE-4B8A-857F-79311D553F72}">
      <dgm:prSet/>
      <dgm:spPr/>
      <dgm:t>
        <a:bodyPr/>
        <a:lstStyle/>
        <a:p>
          <a:endParaRPr lang="en-GB"/>
        </a:p>
      </dgm:t>
    </dgm:pt>
    <dgm:pt modelId="{41B202E2-5AA1-4023-A52F-3942E74055FE}">
      <dgm:prSet phldrT="[Text]"/>
      <dgm:spPr/>
      <dgm:t>
        <a:bodyPr/>
        <a:lstStyle/>
        <a:p>
          <a:r>
            <a:rPr lang="en-GB" dirty="0"/>
            <a:t>Check equipment</a:t>
          </a:r>
        </a:p>
      </dgm:t>
    </dgm:pt>
    <dgm:pt modelId="{2E3BE5B5-8661-49C1-A447-D0E35B62786C}" type="parTrans" cxnId="{30F210B4-3944-438D-85D4-7732203A19BA}">
      <dgm:prSet/>
      <dgm:spPr/>
      <dgm:t>
        <a:bodyPr/>
        <a:lstStyle/>
        <a:p>
          <a:endParaRPr lang="en-GB"/>
        </a:p>
      </dgm:t>
    </dgm:pt>
    <dgm:pt modelId="{D50C71C1-EEE1-40BD-AD58-681110A9E04D}" type="sibTrans" cxnId="{30F210B4-3944-438D-85D4-7732203A19BA}">
      <dgm:prSet/>
      <dgm:spPr/>
      <dgm:t>
        <a:bodyPr/>
        <a:lstStyle/>
        <a:p>
          <a:endParaRPr lang="en-GB"/>
        </a:p>
      </dgm:t>
    </dgm:pt>
    <dgm:pt modelId="{388E0E8D-61FC-4C32-B97D-2CADF288D13E}">
      <dgm:prSet phldrT="[Text]"/>
      <dgm:spPr/>
      <dgm:t>
        <a:bodyPr/>
        <a:lstStyle/>
        <a:p>
          <a:r>
            <a:rPr lang="en-GB" dirty="0"/>
            <a:t>Create tour on app</a:t>
          </a:r>
        </a:p>
      </dgm:t>
    </dgm:pt>
    <dgm:pt modelId="{3EF27A3C-752E-4057-9E55-3397C898F001}" type="parTrans" cxnId="{D5D0CD9E-A797-4CFE-AD7B-DD1A8B1DD7A7}">
      <dgm:prSet/>
      <dgm:spPr/>
      <dgm:t>
        <a:bodyPr/>
        <a:lstStyle/>
        <a:p>
          <a:endParaRPr lang="en-GB"/>
        </a:p>
      </dgm:t>
    </dgm:pt>
    <dgm:pt modelId="{CFF455A4-1137-47B7-AF23-8F738D033BCB}" type="sibTrans" cxnId="{D5D0CD9E-A797-4CFE-AD7B-DD1A8B1DD7A7}">
      <dgm:prSet/>
      <dgm:spPr/>
      <dgm:t>
        <a:bodyPr/>
        <a:lstStyle/>
        <a:p>
          <a:endParaRPr lang="en-GB"/>
        </a:p>
      </dgm:t>
    </dgm:pt>
    <dgm:pt modelId="{3563F3B5-19BB-4974-92AD-7FF9CD5F4D2D}" type="pres">
      <dgm:prSet presAssocID="{8DA102DA-0659-4FC2-A086-A57C5BFC07CF}" presName="Name0" presStyleCnt="0">
        <dgm:presLayoutVars>
          <dgm:chMax/>
          <dgm:chPref val="1"/>
          <dgm:dir/>
          <dgm:animOne val="branch"/>
          <dgm:animLvl val="lvl"/>
          <dgm:resizeHandles/>
        </dgm:presLayoutVars>
      </dgm:prSet>
      <dgm:spPr/>
    </dgm:pt>
    <dgm:pt modelId="{272035E3-62C3-4A70-A58B-3BBE3CFF4551}" type="pres">
      <dgm:prSet presAssocID="{B9B71528-EAE3-4AAE-A92A-81ACF29C6FC3}" presName="composite" presStyleCnt="0"/>
      <dgm:spPr/>
    </dgm:pt>
    <dgm:pt modelId="{A02B1894-173D-45AF-AF7F-CAFBCB993FBA}" type="pres">
      <dgm:prSet presAssocID="{B9B71528-EAE3-4AAE-A92A-81ACF29C6FC3}" presName="ParentAccent1" presStyleLbl="alignNode1" presStyleIdx="0" presStyleCnt="42"/>
      <dgm:spPr/>
    </dgm:pt>
    <dgm:pt modelId="{B3679C6C-E3A0-4265-AEA9-32501B675E2A}" type="pres">
      <dgm:prSet presAssocID="{B9B71528-EAE3-4AAE-A92A-81ACF29C6FC3}" presName="ParentAccent2" presStyleLbl="alignNode1" presStyleIdx="1" presStyleCnt="42"/>
      <dgm:spPr/>
    </dgm:pt>
    <dgm:pt modelId="{5DF86CD7-6508-494F-90CA-17F610241F72}" type="pres">
      <dgm:prSet presAssocID="{B9B71528-EAE3-4AAE-A92A-81ACF29C6FC3}" presName="ParentAccent3" presStyleLbl="alignNode1" presStyleIdx="2" presStyleCnt="42"/>
      <dgm:spPr/>
    </dgm:pt>
    <dgm:pt modelId="{CD9E25D1-1D6B-403E-B791-AF0DD9857144}" type="pres">
      <dgm:prSet presAssocID="{B9B71528-EAE3-4AAE-A92A-81ACF29C6FC3}" presName="ParentAccent4" presStyleLbl="alignNode1" presStyleIdx="3" presStyleCnt="42"/>
      <dgm:spPr/>
    </dgm:pt>
    <dgm:pt modelId="{92BF249E-5654-4C24-98A3-AD88972F85C0}" type="pres">
      <dgm:prSet presAssocID="{B9B71528-EAE3-4AAE-A92A-81ACF29C6FC3}" presName="ParentAccent5" presStyleLbl="alignNode1" presStyleIdx="4" presStyleCnt="42"/>
      <dgm:spPr/>
    </dgm:pt>
    <dgm:pt modelId="{0ECA1267-E2CD-4E06-B926-2427AE122003}" type="pres">
      <dgm:prSet presAssocID="{B9B71528-EAE3-4AAE-A92A-81ACF29C6FC3}" presName="ParentAccent6" presStyleLbl="alignNode1" presStyleIdx="5" presStyleCnt="42"/>
      <dgm:spPr/>
    </dgm:pt>
    <dgm:pt modelId="{84200549-C4D6-4C11-9EE1-B8E297FFA74F}" type="pres">
      <dgm:prSet presAssocID="{B9B71528-EAE3-4AAE-A92A-81ACF29C6FC3}" presName="ParentAccent7" presStyleLbl="alignNode1" presStyleIdx="6" presStyleCnt="42"/>
      <dgm:spPr/>
    </dgm:pt>
    <dgm:pt modelId="{4CDFCBDE-6168-4899-84BF-6767909A9318}" type="pres">
      <dgm:prSet presAssocID="{B9B71528-EAE3-4AAE-A92A-81ACF29C6FC3}" presName="ParentAccent8" presStyleLbl="alignNode1" presStyleIdx="7" presStyleCnt="42"/>
      <dgm:spPr/>
    </dgm:pt>
    <dgm:pt modelId="{8E032833-94A7-42AD-90FD-AD1195FE41FB}" type="pres">
      <dgm:prSet presAssocID="{B9B71528-EAE3-4AAE-A92A-81ACF29C6FC3}" presName="ParentAccent9" presStyleLbl="alignNode1" presStyleIdx="8" presStyleCnt="42"/>
      <dgm:spPr/>
    </dgm:pt>
    <dgm:pt modelId="{5D5C296F-9336-4CF9-A0A1-A8E90CF7443B}" type="pres">
      <dgm:prSet presAssocID="{B9B71528-EAE3-4AAE-A92A-81ACF29C6FC3}" presName="ParentAccent10" presStyleLbl="alignNode1" presStyleIdx="9" presStyleCnt="42"/>
      <dgm:spPr/>
    </dgm:pt>
    <dgm:pt modelId="{45410236-D23D-4841-968D-A1C49211A199}" type="pres">
      <dgm:prSet presAssocID="{B9B71528-EAE3-4AAE-A92A-81ACF29C6FC3}" presName="Parent" presStyleLbl="alignNode1" presStyleIdx="10" presStyleCnt="42">
        <dgm:presLayoutVars>
          <dgm:chMax val="5"/>
          <dgm:chPref val="3"/>
          <dgm:bulletEnabled val="1"/>
        </dgm:presLayoutVars>
      </dgm:prSet>
      <dgm:spPr/>
    </dgm:pt>
    <dgm:pt modelId="{A19C16D6-CAAC-4B19-9A9D-15EE1185F698}" type="pres">
      <dgm:prSet presAssocID="{44E5D450-5F72-49FE-A084-BF9BCD5B711D}" presName="Child1Accent1" presStyleLbl="alignNode1" presStyleIdx="11" presStyleCnt="42"/>
      <dgm:spPr/>
    </dgm:pt>
    <dgm:pt modelId="{F143A33C-889B-447B-9D60-38A923A71D83}" type="pres">
      <dgm:prSet presAssocID="{44E5D450-5F72-49FE-A084-BF9BCD5B711D}" presName="Child1Accent2" presStyleLbl="alignNode1" presStyleIdx="12" presStyleCnt="42"/>
      <dgm:spPr/>
    </dgm:pt>
    <dgm:pt modelId="{D1C25CB1-D4C1-46FD-B059-0560C7C5ABA4}" type="pres">
      <dgm:prSet presAssocID="{44E5D450-5F72-49FE-A084-BF9BCD5B711D}" presName="Child1Accent3" presStyleLbl="alignNode1" presStyleIdx="13" presStyleCnt="42"/>
      <dgm:spPr/>
    </dgm:pt>
    <dgm:pt modelId="{240BC39A-EF7F-4CE9-9ED9-A3FAED03D5D1}" type="pres">
      <dgm:prSet presAssocID="{44E5D450-5F72-49FE-A084-BF9BCD5B711D}" presName="Child1Accent4" presStyleLbl="alignNode1" presStyleIdx="14" presStyleCnt="42"/>
      <dgm:spPr/>
    </dgm:pt>
    <dgm:pt modelId="{A776CA96-69E7-48A8-9904-5EEFEBC60E9A}" type="pres">
      <dgm:prSet presAssocID="{44E5D450-5F72-49FE-A084-BF9BCD5B711D}" presName="Child1Accent5" presStyleLbl="alignNode1" presStyleIdx="15" presStyleCnt="42"/>
      <dgm:spPr/>
    </dgm:pt>
    <dgm:pt modelId="{3ED726F1-F2AA-4D4C-8851-33485FFC709C}" type="pres">
      <dgm:prSet presAssocID="{44E5D450-5F72-49FE-A084-BF9BCD5B711D}" presName="Child1Accent6" presStyleLbl="alignNode1" presStyleIdx="16" presStyleCnt="42"/>
      <dgm:spPr/>
    </dgm:pt>
    <dgm:pt modelId="{147CB93B-392D-4EE5-8E4C-CA774B7E880E}" type="pres">
      <dgm:prSet presAssocID="{44E5D450-5F72-49FE-A084-BF9BCD5B711D}" presName="Child1Accent7" presStyleLbl="alignNode1" presStyleIdx="17" presStyleCnt="42"/>
      <dgm:spPr/>
    </dgm:pt>
    <dgm:pt modelId="{A85FFF6E-27CA-42D5-95CD-59FCDB01E9EE}" type="pres">
      <dgm:prSet presAssocID="{44E5D450-5F72-49FE-A084-BF9BCD5B711D}" presName="Child1Accent8" presStyleLbl="alignNode1" presStyleIdx="18" presStyleCnt="42"/>
      <dgm:spPr/>
    </dgm:pt>
    <dgm:pt modelId="{17281C9E-F233-4963-AC1A-916DC1206534}" type="pres">
      <dgm:prSet presAssocID="{44E5D450-5F72-49FE-A084-BF9BCD5B711D}" presName="Child1Accent9" presStyleLbl="alignNode1" presStyleIdx="19" presStyleCnt="42"/>
      <dgm:spPr/>
    </dgm:pt>
    <dgm:pt modelId="{E20D2B55-2F4B-4E86-8B1C-939538481ABA}" type="pres">
      <dgm:prSet presAssocID="{44E5D450-5F72-49FE-A084-BF9BCD5B711D}" presName="Child1" presStyleLbl="revTx" presStyleIdx="0" presStyleCnt="4">
        <dgm:presLayoutVars>
          <dgm:chMax/>
          <dgm:chPref val="0"/>
          <dgm:bulletEnabled val="1"/>
        </dgm:presLayoutVars>
      </dgm:prSet>
      <dgm:spPr/>
    </dgm:pt>
    <dgm:pt modelId="{6CCA88C5-6EC3-4F62-8857-AF34B7FB3445}" type="pres">
      <dgm:prSet presAssocID="{F5DC11DB-292D-4C89-8F33-B4E48C854760}" presName="Child2Accent1" presStyleLbl="alignNode1" presStyleIdx="20" presStyleCnt="42"/>
      <dgm:spPr/>
    </dgm:pt>
    <dgm:pt modelId="{87E5416E-257E-4DFE-9697-8CD0B2D67CE3}" type="pres">
      <dgm:prSet presAssocID="{F5DC11DB-292D-4C89-8F33-B4E48C854760}" presName="Child2Accent2" presStyleLbl="alignNode1" presStyleIdx="21" presStyleCnt="42"/>
      <dgm:spPr/>
    </dgm:pt>
    <dgm:pt modelId="{798CFD1A-34E6-4A12-90B3-FE1821A21103}" type="pres">
      <dgm:prSet presAssocID="{F5DC11DB-292D-4C89-8F33-B4E48C854760}" presName="Child2Accent3" presStyleLbl="alignNode1" presStyleIdx="22" presStyleCnt="42"/>
      <dgm:spPr/>
    </dgm:pt>
    <dgm:pt modelId="{2767808A-7DFD-43E3-B192-B4B2901DB7BA}" type="pres">
      <dgm:prSet presAssocID="{F5DC11DB-292D-4C89-8F33-B4E48C854760}" presName="Child2Accent4" presStyleLbl="alignNode1" presStyleIdx="23" presStyleCnt="42"/>
      <dgm:spPr/>
    </dgm:pt>
    <dgm:pt modelId="{ACCA2A86-E2BE-4BD4-9609-048FB7005E10}" type="pres">
      <dgm:prSet presAssocID="{F5DC11DB-292D-4C89-8F33-B4E48C854760}" presName="Child2Accent5" presStyleLbl="alignNode1" presStyleIdx="24" presStyleCnt="42"/>
      <dgm:spPr/>
    </dgm:pt>
    <dgm:pt modelId="{761154E5-EB2D-4BF1-8C3C-A1911F054872}" type="pres">
      <dgm:prSet presAssocID="{F5DC11DB-292D-4C89-8F33-B4E48C854760}" presName="Child2Accent6" presStyleLbl="alignNode1" presStyleIdx="25" presStyleCnt="42"/>
      <dgm:spPr/>
    </dgm:pt>
    <dgm:pt modelId="{6B11C94C-C698-4BB7-A326-467B5B33A22E}" type="pres">
      <dgm:prSet presAssocID="{F5DC11DB-292D-4C89-8F33-B4E48C854760}" presName="Child2Accent7" presStyleLbl="alignNode1" presStyleIdx="26" presStyleCnt="42"/>
      <dgm:spPr/>
    </dgm:pt>
    <dgm:pt modelId="{F10914C6-BDAB-4D14-9ABA-4C7F0995033A}" type="pres">
      <dgm:prSet presAssocID="{F5DC11DB-292D-4C89-8F33-B4E48C854760}" presName="Child2" presStyleLbl="revTx" presStyleIdx="1" presStyleCnt="4">
        <dgm:presLayoutVars>
          <dgm:chMax/>
          <dgm:chPref val="0"/>
          <dgm:bulletEnabled val="1"/>
        </dgm:presLayoutVars>
      </dgm:prSet>
      <dgm:spPr/>
    </dgm:pt>
    <dgm:pt modelId="{A57101C6-8E25-4EF5-98B7-788B1CE9E221}" type="pres">
      <dgm:prSet presAssocID="{41B202E2-5AA1-4023-A52F-3942E74055FE}" presName="Child3Accent1" presStyleLbl="alignNode1" presStyleIdx="27" presStyleCnt="42"/>
      <dgm:spPr/>
    </dgm:pt>
    <dgm:pt modelId="{B3171E73-D305-40D3-AE63-DCF06BF4682D}" type="pres">
      <dgm:prSet presAssocID="{41B202E2-5AA1-4023-A52F-3942E74055FE}" presName="Child3Accent2" presStyleLbl="alignNode1" presStyleIdx="28" presStyleCnt="42"/>
      <dgm:spPr/>
    </dgm:pt>
    <dgm:pt modelId="{57CCB1AD-1491-4B03-81BC-B249D1B89F4E}" type="pres">
      <dgm:prSet presAssocID="{41B202E2-5AA1-4023-A52F-3942E74055FE}" presName="Child3Accent3" presStyleLbl="alignNode1" presStyleIdx="29" presStyleCnt="42"/>
      <dgm:spPr/>
    </dgm:pt>
    <dgm:pt modelId="{8A273EB8-8D7E-472A-BADB-D832EB5B71DC}" type="pres">
      <dgm:prSet presAssocID="{41B202E2-5AA1-4023-A52F-3942E74055FE}" presName="Child3Accent4" presStyleLbl="alignNode1" presStyleIdx="30" presStyleCnt="42"/>
      <dgm:spPr/>
    </dgm:pt>
    <dgm:pt modelId="{45D6E57D-CFD3-4DCA-B001-DE0DE8ABF04B}" type="pres">
      <dgm:prSet presAssocID="{41B202E2-5AA1-4023-A52F-3942E74055FE}" presName="Child3Accent5" presStyleLbl="alignNode1" presStyleIdx="31" presStyleCnt="42"/>
      <dgm:spPr/>
    </dgm:pt>
    <dgm:pt modelId="{7CD2300F-7623-4592-978F-30309C8319AD}" type="pres">
      <dgm:prSet presAssocID="{41B202E2-5AA1-4023-A52F-3942E74055FE}" presName="Child3Accent6" presStyleLbl="alignNode1" presStyleIdx="32" presStyleCnt="42"/>
      <dgm:spPr/>
    </dgm:pt>
    <dgm:pt modelId="{BD3F7D81-7346-4B32-B585-2FF6FFEFA9B5}" type="pres">
      <dgm:prSet presAssocID="{41B202E2-5AA1-4023-A52F-3942E74055FE}" presName="Child3Accent7" presStyleLbl="alignNode1" presStyleIdx="33" presStyleCnt="42"/>
      <dgm:spPr/>
    </dgm:pt>
    <dgm:pt modelId="{26E0EE14-1992-41FB-B6EA-712DE8923191}" type="pres">
      <dgm:prSet presAssocID="{41B202E2-5AA1-4023-A52F-3942E74055FE}" presName="Child3" presStyleLbl="revTx" presStyleIdx="2" presStyleCnt="4">
        <dgm:presLayoutVars>
          <dgm:chMax/>
          <dgm:chPref val="0"/>
          <dgm:bulletEnabled val="1"/>
        </dgm:presLayoutVars>
      </dgm:prSet>
      <dgm:spPr/>
    </dgm:pt>
    <dgm:pt modelId="{5512EB1A-A1C6-4DCE-A295-56DFB2ECD926}" type="pres">
      <dgm:prSet presAssocID="{388E0E8D-61FC-4C32-B97D-2CADF288D13E}" presName="Child4Accent1" presStyleLbl="alignNode1" presStyleIdx="34" presStyleCnt="42"/>
      <dgm:spPr/>
    </dgm:pt>
    <dgm:pt modelId="{2E216597-7417-43CB-B8BA-C54ED325EC9E}" type="pres">
      <dgm:prSet presAssocID="{388E0E8D-61FC-4C32-B97D-2CADF288D13E}" presName="Child4Accent2" presStyleLbl="alignNode1" presStyleIdx="35" presStyleCnt="42"/>
      <dgm:spPr/>
    </dgm:pt>
    <dgm:pt modelId="{5DC61F02-D9B9-473B-84BC-5DF8E4B8F5F0}" type="pres">
      <dgm:prSet presAssocID="{388E0E8D-61FC-4C32-B97D-2CADF288D13E}" presName="Child4Accent3" presStyleLbl="alignNode1" presStyleIdx="36" presStyleCnt="42"/>
      <dgm:spPr/>
    </dgm:pt>
    <dgm:pt modelId="{FDA639A5-AEE5-46B6-9EB8-057DA961495C}" type="pres">
      <dgm:prSet presAssocID="{388E0E8D-61FC-4C32-B97D-2CADF288D13E}" presName="Child4Accent4" presStyleLbl="alignNode1" presStyleIdx="37" presStyleCnt="42"/>
      <dgm:spPr/>
    </dgm:pt>
    <dgm:pt modelId="{337252DD-2A77-467C-AA76-37843D8020D6}" type="pres">
      <dgm:prSet presAssocID="{388E0E8D-61FC-4C32-B97D-2CADF288D13E}" presName="Child4Accent5" presStyleLbl="alignNode1" presStyleIdx="38" presStyleCnt="42"/>
      <dgm:spPr/>
    </dgm:pt>
    <dgm:pt modelId="{E7B68D19-E829-49B0-9838-650F33C21F86}" type="pres">
      <dgm:prSet presAssocID="{388E0E8D-61FC-4C32-B97D-2CADF288D13E}" presName="Child4Accent6" presStyleLbl="alignNode1" presStyleIdx="39" presStyleCnt="42"/>
      <dgm:spPr/>
    </dgm:pt>
    <dgm:pt modelId="{B5AF44C9-295D-4A25-97D4-382E9A247B94}" type="pres">
      <dgm:prSet presAssocID="{388E0E8D-61FC-4C32-B97D-2CADF288D13E}" presName="Child4Accent7" presStyleLbl="alignNode1" presStyleIdx="40" presStyleCnt="42"/>
      <dgm:spPr/>
    </dgm:pt>
    <dgm:pt modelId="{053FAE5E-02AD-4E89-A82C-04EBCBD604D1}" type="pres">
      <dgm:prSet presAssocID="{388E0E8D-61FC-4C32-B97D-2CADF288D13E}" presName="Child4Accent8" presStyleLbl="alignNode1" presStyleIdx="41" presStyleCnt="42"/>
      <dgm:spPr/>
    </dgm:pt>
    <dgm:pt modelId="{0CB7C866-2D9B-47E7-B168-88791C07724D}" type="pres">
      <dgm:prSet presAssocID="{388E0E8D-61FC-4C32-B97D-2CADF288D13E}" presName="Child4" presStyleLbl="revTx" presStyleIdx="3" presStyleCnt="4">
        <dgm:presLayoutVars>
          <dgm:chMax/>
          <dgm:chPref val="0"/>
          <dgm:bulletEnabled val="1"/>
        </dgm:presLayoutVars>
      </dgm:prSet>
      <dgm:spPr/>
    </dgm:pt>
  </dgm:ptLst>
  <dgm:cxnLst>
    <dgm:cxn modelId="{907FC874-58AC-4D43-B83D-81A8DBF476B5}" srcId="{8DA102DA-0659-4FC2-A086-A57C5BFC07CF}" destId="{B9B71528-EAE3-4AAE-A92A-81ACF29C6FC3}" srcOrd="0" destOrd="0" parTransId="{81EA0E5C-5A8C-4E08-A233-6EEF34491EDF}" sibTransId="{B32D9E46-FDC8-45F7-8210-5CE51E695CC3}"/>
    <dgm:cxn modelId="{01DFBF75-DA6D-4431-88B8-A2DAD504D670}" type="presOf" srcId="{F5DC11DB-292D-4C89-8F33-B4E48C854760}" destId="{F10914C6-BDAB-4D14-9ABA-4C7F0995033A}" srcOrd="0" destOrd="0" presId="urn:microsoft.com/office/officeart/2011/layout/ConvergingText"/>
    <dgm:cxn modelId="{FD443F5A-15FE-4B8A-857F-79311D553F72}" srcId="{B9B71528-EAE3-4AAE-A92A-81ACF29C6FC3}" destId="{F5DC11DB-292D-4C89-8F33-B4E48C854760}" srcOrd="1" destOrd="0" parTransId="{419FD184-FDFE-4A6C-974C-3BA1DE246FFC}" sibTransId="{915DB0B8-6D35-4D61-AA8D-16CA760869F5}"/>
    <dgm:cxn modelId="{95AED581-D674-4533-813F-FD2CA90B7BFE}" type="presOf" srcId="{8DA102DA-0659-4FC2-A086-A57C5BFC07CF}" destId="{3563F3B5-19BB-4974-92AD-7FF9CD5F4D2D}" srcOrd="0" destOrd="0" presId="urn:microsoft.com/office/officeart/2011/layout/ConvergingText"/>
    <dgm:cxn modelId="{D14FD887-2C4C-45D6-8918-551C6D61C9AA}" type="presOf" srcId="{B9B71528-EAE3-4AAE-A92A-81ACF29C6FC3}" destId="{45410236-D23D-4841-968D-A1C49211A199}" srcOrd="0" destOrd="0" presId="urn:microsoft.com/office/officeart/2011/layout/ConvergingText"/>
    <dgm:cxn modelId="{6092A08F-04D1-4F08-AD3B-C4584305E2C7}" type="presOf" srcId="{44E5D450-5F72-49FE-A084-BF9BCD5B711D}" destId="{E20D2B55-2F4B-4E86-8B1C-939538481ABA}" srcOrd="0" destOrd="0" presId="urn:microsoft.com/office/officeart/2011/layout/ConvergingText"/>
    <dgm:cxn modelId="{D5D0CD9E-A797-4CFE-AD7B-DD1A8B1DD7A7}" srcId="{B9B71528-EAE3-4AAE-A92A-81ACF29C6FC3}" destId="{388E0E8D-61FC-4C32-B97D-2CADF288D13E}" srcOrd="3" destOrd="0" parTransId="{3EF27A3C-752E-4057-9E55-3397C898F001}" sibTransId="{CFF455A4-1137-47B7-AF23-8F738D033BCB}"/>
    <dgm:cxn modelId="{98CCD6A8-7570-4FD4-B345-9846D586CA6F}" type="presOf" srcId="{388E0E8D-61FC-4C32-B97D-2CADF288D13E}" destId="{0CB7C866-2D9B-47E7-B168-88791C07724D}" srcOrd="0" destOrd="0" presId="urn:microsoft.com/office/officeart/2011/layout/ConvergingText"/>
    <dgm:cxn modelId="{67DA19AA-77EC-467C-BC93-9D0A32DFEBF8}" type="presOf" srcId="{41B202E2-5AA1-4023-A52F-3942E74055FE}" destId="{26E0EE14-1992-41FB-B6EA-712DE8923191}" srcOrd="0" destOrd="0" presId="urn:microsoft.com/office/officeart/2011/layout/ConvergingText"/>
    <dgm:cxn modelId="{30F210B4-3944-438D-85D4-7732203A19BA}" srcId="{B9B71528-EAE3-4AAE-A92A-81ACF29C6FC3}" destId="{41B202E2-5AA1-4023-A52F-3942E74055FE}" srcOrd="2" destOrd="0" parTransId="{2E3BE5B5-8661-49C1-A447-D0E35B62786C}" sibTransId="{D50C71C1-EEE1-40BD-AD58-681110A9E04D}"/>
    <dgm:cxn modelId="{8B86EAFE-D98C-4F5B-A71D-33E8D14FE6AC}" srcId="{B9B71528-EAE3-4AAE-A92A-81ACF29C6FC3}" destId="{44E5D450-5F72-49FE-A084-BF9BCD5B711D}" srcOrd="0" destOrd="0" parTransId="{E75BD296-4C9F-44AC-9E0A-C4758B53A925}" sibTransId="{A08C722C-411D-4CA3-90D5-7C6F8691AF40}"/>
    <dgm:cxn modelId="{F0F2D835-8323-4497-9BD6-43B1880504A1}" type="presParOf" srcId="{3563F3B5-19BB-4974-92AD-7FF9CD5F4D2D}" destId="{272035E3-62C3-4A70-A58B-3BBE3CFF4551}" srcOrd="0" destOrd="0" presId="urn:microsoft.com/office/officeart/2011/layout/ConvergingText"/>
    <dgm:cxn modelId="{7B3E5719-96EB-4EFF-B20C-6F2BC4CA1571}" type="presParOf" srcId="{272035E3-62C3-4A70-A58B-3BBE3CFF4551}" destId="{A02B1894-173D-45AF-AF7F-CAFBCB993FBA}" srcOrd="0" destOrd="0" presId="urn:microsoft.com/office/officeart/2011/layout/ConvergingText"/>
    <dgm:cxn modelId="{A061854C-1A9E-46A4-B3BD-AF8984CA5192}" type="presParOf" srcId="{272035E3-62C3-4A70-A58B-3BBE3CFF4551}" destId="{B3679C6C-E3A0-4265-AEA9-32501B675E2A}" srcOrd="1" destOrd="0" presId="urn:microsoft.com/office/officeart/2011/layout/ConvergingText"/>
    <dgm:cxn modelId="{8026DF7F-A21A-46E1-8337-20713D006D81}" type="presParOf" srcId="{272035E3-62C3-4A70-A58B-3BBE3CFF4551}" destId="{5DF86CD7-6508-494F-90CA-17F610241F72}" srcOrd="2" destOrd="0" presId="urn:microsoft.com/office/officeart/2011/layout/ConvergingText"/>
    <dgm:cxn modelId="{12D9A9F4-5D21-4CF2-9F37-2FA6F6F7A348}" type="presParOf" srcId="{272035E3-62C3-4A70-A58B-3BBE3CFF4551}" destId="{CD9E25D1-1D6B-403E-B791-AF0DD9857144}" srcOrd="3" destOrd="0" presId="urn:microsoft.com/office/officeart/2011/layout/ConvergingText"/>
    <dgm:cxn modelId="{F88405BC-0C9B-4C79-9F73-F4C2DEC2006D}" type="presParOf" srcId="{272035E3-62C3-4A70-A58B-3BBE3CFF4551}" destId="{92BF249E-5654-4C24-98A3-AD88972F85C0}" srcOrd="4" destOrd="0" presId="urn:microsoft.com/office/officeart/2011/layout/ConvergingText"/>
    <dgm:cxn modelId="{844F2D57-0581-4868-94BC-7C3C71D87B89}" type="presParOf" srcId="{272035E3-62C3-4A70-A58B-3BBE3CFF4551}" destId="{0ECA1267-E2CD-4E06-B926-2427AE122003}" srcOrd="5" destOrd="0" presId="urn:microsoft.com/office/officeart/2011/layout/ConvergingText"/>
    <dgm:cxn modelId="{C1445A97-9792-4539-A429-9E9A7E9035C2}" type="presParOf" srcId="{272035E3-62C3-4A70-A58B-3BBE3CFF4551}" destId="{84200549-C4D6-4C11-9EE1-B8E297FFA74F}" srcOrd="6" destOrd="0" presId="urn:microsoft.com/office/officeart/2011/layout/ConvergingText"/>
    <dgm:cxn modelId="{093ADAE9-1668-4846-94A9-DBCC8D494DC4}" type="presParOf" srcId="{272035E3-62C3-4A70-A58B-3BBE3CFF4551}" destId="{4CDFCBDE-6168-4899-84BF-6767909A9318}" srcOrd="7" destOrd="0" presId="urn:microsoft.com/office/officeart/2011/layout/ConvergingText"/>
    <dgm:cxn modelId="{6BC5F464-FAEE-4674-ADF3-7D3E4DA7D685}" type="presParOf" srcId="{272035E3-62C3-4A70-A58B-3BBE3CFF4551}" destId="{8E032833-94A7-42AD-90FD-AD1195FE41FB}" srcOrd="8" destOrd="0" presId="urn:microsoft.com/office/officeart/2011/layout/ConvergingText"/>
    <dgm:cxn modelId="{CCEC231B-1243-456E-9DB5-013ECD318D1C}" type="presParOf" srcId="{272035E3-62C3-4A70-A58B-3BBE3CFF4551}" destId="{5D5C296F-9336-4CF9-A0A1-A8E90CF7443B}" srcOrd="9" destOrd="0" presId="urn:microsoft.com/office/officeart/2011/layout/ConvergingText"/>
    <dgm:cxn modelId="{B6909351-05E8-40A1-9FCB-27B14710DC6E}" type="presParOf" srcId="{272035E3-62C3-4A70-A58B-3BBE3CFF4551}" destId="{45410236-D23D-4841-968D-A1C49211A199}" srcOrd="10" destOrd="0" presId="urn:microsoft.com/office/officeart/2011/layout/ConvergingText"/>
    <dgm:cxn modelId="{F015CF11-88F6-4257-8FE5-A8676440E98A}" type="presParOf" srcId="{272035E3-62C3-4A70-A58B-3BBE3CFF4551}" destId="{A19C16D6-CAAC-4B19-9A9D-15EE1185F698}" srcOrd="11" destOrd="0" presId="urn:microsoft.com/office/officeart/2011/layout/ConvergingText"/>
    <dgm:cxn modelId="{6DC2CE2A-00A1-4FD5-8A57-10ADB955AD3F}" type="presParOf" srcId="{272035E3-62C3-4A70-A58B-3BBE3CFF4551}" destId="{F143A33C-889B-447B-9D60-38A923A71D83}" srcOrd="12" destOrd="0" presId="urn:microsoft.com/office/officeart/2011/layout/ConvergingText"/>
    <dgm:cxn modelId="{5C7F9D08-2145-48F2-955E-0F83F9BE255B}" type="presParOf" srcId="{272035E3-62C3-4A70-A58B-3BBE3CFF4551}" destId="{D1C25CB1-D4C1-46FD-B059-0560C7C5ABA4}" srcOrd="13" destOrd="0" presId="urn:microsoft.com/office/officeart/2011/layout/ConvergingText"/>
    <dgm:cxn modelId="{9BBA6577-B7F3-4310-87F5-DE06C78D9B35}" type="presParOf" srcId="{272035E3-62C3-4A70-A58B-3BBE3CFF4551}" destId="{240BC39A-EF7F-4CE9-9ED9-A3FAED03D5D1}" srcOrd="14" destOrd="0" presId="urn:microsoft.com/office/officeart/2011/layout/ConvergingText"/>
    <dgm:cxn modelId="{EBFF1174-0F3E-423A-9D13-1820B30082D4}" type="presParOf" srcId="{272035E3-62C3-4A70-A58B-3BBE3CFF4551}" destId="{A776CA96-69E7-48A8-9904-5EEFEBC60E9A}" srcOrd="15" destOrd="0" presId="urn:microsoft.com/office/officeart/2011/layout/ConvergingText"/>
    <dgm:cxn modelId="{B22222FA-94C1-4C8E-B85C-6A4D91F79BCB}" type="presParOf" srcId="{272035E3-62C3-4A70-A58B-3BBE3CFF4551}" destId="{3ED726F1-F2AA-4D4C-8851-33485FFC709C}" srcOrd="16" destOrd="0" presId="urn:microsoft.com/office/officeart/2011/layout/ConvergingText"/>
    <dgm:cxn modelId="{74113285-187D-400A-8698-052C9A60DF01}" type="presParOf" srcId="{272035E3-62C3-4A70-A58B-3BBE3CFF4551}" destId="{147CB93B-392D-4EE5-8E4C-CA774B7E880E}" srcOrd="17" destOrd="0" presId="urn:microsoft.com/office/officeart/2011/layout/ConvergingText"/>
    <dgm:cxn modelId="{91B75A21-1F41-42F7-B8D9-BDCAB7B35BFC}" type="presParOf" srcId="{272035E3-62C3-4A70-A58B-3BBE3CFF4551}" destId="{A85FFF6E-27CA-42D5-95CD-59FCDB01E9EE}" srcOrd="18" destOrd="0" presId="urn:microsoft.com/office/officeart/2011/layout/ConvergingText"/>
    <dgm:cxn modelId="{438FB572-1BC3-4558-8AA8-90BA9AB60A4B}" type="presParOf" srcId="{272035E3-62C3-4A70-A58B-3BBE3CFF4551}" destId="{17281C9E-F233-4963-AC1A-916DC1206534}" srcOrd="19" destOrd="0" presId="urn:microsoft.com/office/officeart/2011/layout/ConvergingText"/>
    <dgm:cxn modelId="{FA5CFB20-34A2-4E6D-A49F-0E580C6B069E}" type="presParOf" srcId="{272035E3-62C3-4A70-A58B-3BBE3CFF4551}" destId="{E20D2B55-2F4B-4E86-8B1C-939538481ABA}" srcOrd="20" destOrd="0" presId="urn:microsoft.com/office/officeart/2011/layout/ConvergingText"/>
    <dgm:cxn modelId="{03457752-6D58-44E6-806E-11B326E796F3}" type="presParOf" srcId="{272035E3-62C3-4A70-A58B-3BBE3CFF4551}" destId="{6CCA88C5-6EC3-4F62-8857-AF34B7FB3445}" srcOrd="21" destOrd="0" presId="urn:microsoft.com/office/officeart/2011/layout/ConvergingText"/>
    <dgm:cxn modelId="{30DE906D-0285-412F-8241-2D9F7E0D7D1B}" type="presParOf" srcId="{272035E3-62C3-4A70-A58B-3BBE3CFF4551}" destId="{87E5416E-257E-4DFE-9697-8CD0B2D67CE3}" srcOrd="22" destOrd="0" presId="urn:microsoft.com/office/officeart/2011/layout/ConvergingText"/>
    <dgm:cxn modelId="{A426CBF8-27EA-42AF-9E29-AB4DF37A5763}" type="presParOf" srcId="{272035E3-62C3-4A70-A58B-3BBE3CFF4551}" destId="{798CFD1A-34E6-4A12-90B3-FE1821A21103}" srcOrd="23" destOrd="0" presId="urn:microsoft.com/office/officeart/2011/layout/ConvergingText"/>
    <dgm:cxn modelId="{DAEBD2EB-F5DC-44AB-8FF6-032D73CE9DF2}" type="presParOf" srcId="{272035E3-62C3-4A70-A58B-3BBE3CFF4551}" destId="{2767808A-7DFD-43E3-B192-B4B2901DB7BA}" srcOrd="24" destOrd="0" presId="urn:microsoft.com/office/officeart/2011/layout/ConvergingText"/>
    <dgm:cxn modelId="{8107BA82-E0F4-475F-B525-2F3CAFA58F3C}" type="presParOf" srcId="{272035E3-62C3-4A70-A58B-3BBE3CFF4551}" destId="{ACCA2A86-E2BE-4BD4-9609-048FB7005E10}" srcOrd="25" destOrd="0" presId="urn:microsoft.com/office/officeart/2011/layout/ConvergingText"/>
    <dgm:cxn modelId="{F6DB8E3A-DCA4-4632-8038-90B389663AC5}" type="presParOf" srcId="{272035E3-62C3-4A70-A58B-3BBE3CFF4551}" destId="{761154E5-EB2D-4BF1-8C3C-A1911F054872}" srcOrd="26" destOrd="0" presId="urn:microsoft.com/office/officeart/2011/layout/ConvergingText"/>
    <dgm:cxn modelId="{7E215FCD-AB91-4D15-A3BF-D87112A07C25}" type="presParOf" srcId="{272035E3-62C3-4A70-A58B-3BBE3CFF4551}" destId="{6B11C94C-C698-4BB7-A326-467B5B33A22E}" srcOrd="27" destOrd="0" presId="urn:microsoft.com/office/officeart/2011/layout/ConvergingText"/>
    <dgm:cxn modelId="{9C4C445C-4AF3-4C36-BF6E-78CDABDFF561}" type="presParOf" srcId="{272035E3-62C3-4A70-A58B-3BBE3CFF4551}" destId="{F10914C6-BDAB-4D14-9ABA-4C7F0995033A}" srcOrd="28" destOrd="0" presId="urn:microsoft.com/office/officeart/2011/layout/ConvergingText"/>
    <dgm:cxn modelId="{F2224348-FD46-443D-A508-E76BB831D63A}" type="presParOf" srcId="{272035E3-62C3-4A70-A58B-3BBE3CFF4551}" destId="{A57101C6-8E25-4EF5-98B7-788B1CE9E221}" srcOrd="29" destOrd="0" presId="urn:microsoft.com/office/officeart/2011/layout/ConvergingText"/>
    <dgm:cxn modelId="{62057D90-A646-4029-B2FD-968C592B54F4}" type="presParOf" srcId="{272035E3-62C3-4A70-A58B-3BBE3CFF4551}" destId="{B3171E73-D305-40D3-AE63-DCF06BF4682D}" srcOrd="30" destOrd="0" presId="urn:microsoft.com/office/officeart/2011/layout/ConvergingText"/>
    <dgm:cxn modelId="{1245D2A1-05C8-491E-B903-D131EDFA86A7}" type="presParOf" srcId="{272035E3-62C3-4A70-A58B-3BBE3CFF4551}" destId="{57CCB1AD-1491-4B03-81BC-B249D1B89F4E}" srcOrd="31" destOrd="0" presId="urn:microsoft.com/office/officeart/2011/layout/ConvergingText"/>
    <dgm:cxn modelId="{AC72002D-E1B2-4EBC-918F-4D4FA76FA123}" type="presParOf" srcId="{272035E3-62C3-4A70-A58B-3BBE3CFF4551}" destId="{8A273EB8-8D7E-472A-BADB-D832EB5B71DC}" srcOrd="32" destOrd="0" presId="urn:microsoft.com/office/officeart/2011/layout/ConvergingText"/>
    <dgm:cxn modelId="{7965D0CF-C911-4FAA-A28E-97B8D8A8257A}" type="presParOf" srcId="{272035E3-62C3-4A70-A58B-3BBE3CFF4551}" destId="{45D6E57D-CFD3-4DCA-B001-DE0DE8ABF04B}" srcOrd="33" destOrd="0" presId="urn:microsoft.com/office/officeart/2011/layout/ConvergingText"/>
    <dgm:cxn modelId="{35124E6A-0142-4A78-AD81-C6687B1E01BF}" type="presParOf" srcId="{272035E3-62C3-4A70-A58B-3BBE3CFF4551}" destId="{7CD2300F-7623-4592-978F-30309C8319AD}" srcOrd="34" destOrd="0" presId="urn:microsoft.com/office/officeart/2011/layout/ConvergingText"/>
    <dgm:cxn modelId="{DF1442FF-30FD-48F3-9582-261DCCA40CAA}" type="presParOf" srcId="{272035E3-62C3-4A70-A58B-3BBE3CFF4551}" destId="{BD3F7D81-7346-4B32-B585-2FF6FFEFA9B5}" srcOrd="35" destOrd="0" presId="urn:microsoft.com/office/officeart/2011/layout/ConvergingText"/>
    <dgm:cxn modelId="{6139471F-AAB2-499B-AAC6-6CBDB28D0882}" type="presParOf" srcId="{272035E3-62C3-4A70-A58B-3BBE3CFF4551}" destId="{26E0EE14-1992-41FB-B6EA-712DE8923191}" srcOrd="36" destOrd="0" presId="urn:microsoft.com/office/officeart/2011/layout/ConvergingText"/>
    <dgm:cxn modelId="{4C9F094D-7929-4357-A2B4-0E7CD52C9E0D}" type="presParOf" srcId="{272035E3-62C3-4A70-A58B-3BBE3CFF4551}" destId="{5512EB1A-A1C6-4DCE-A295-56DFB2ECD926}" srcOrd="37" destOrd="0" presId="urn:microsoft.com/office/officeart/2011/layout/ConvergingText"/>
    <dgm:cxn modelId="{3437B2B3-213F-4F94-A854-E5FFA868771A}" type="presParOf" srcId="{272035E3-62C3-4A70-A58B-3BBE3CFF4551}" destId="{2E216597-7417-43CB-B8BA-C54ED325EC9E}" srcOrd="38" destOrd="0" presId="urn:microsoft.com/office/officeart/2011/layout/ConvergingText"/>
    <dgm:cxn modelId="{D0AB07BC-2B1E-4AD7-89D8-A7B1811C76C1}" type="presParOf" srcId="{272035E3-62C3-4A70-A58B-3BBE3CFF4551}" destId="{5DC61F02-D9B9-473B-84BC-5DF8E4B8F5F0}" srcOrd="39" destOrd="0" presId="urn:microsoft.com/office/officeart/2011/layout/ConvergingText"/>
    <dgm:cxn modelId="{6825F65B-CAE4-43BD-8CB1-A58BB39E86EC}" type="presParOf" srcId="{272035E3-62C3-4A70-A58B-3BBE3CFF4551}" destId="{FDA639A5-AEE5-46B6-9EB8-057DA961495C}" srcOrd="40" destOrd="0" presId="urn:microsoft.com/office/officeart/2011/layout/ConvergingText"/>
    <dgm:cxn modelId="{01CC2FD3-F70E-4406-8316-F641CE325E29}" type="presParOf" srcId="{272035E3-62C3-4A70-A58B-3BBE3CFF4551}" destId="{337252DD-2A77-467C-AA76-37843D8020D6}" srcOrd="41" destOrd="0" presId="urn:microsoft.com/office/officeart/2011/layout/ConvergingText"/>
    <dgm:cxn modelId="{B104BBA9-B9FD-43C3-94A6-21442E9BBE48}" type="presParOf" srcId="{272035E3-62C3-4A70-A58B-3BBE3CFF4551}" destId="{E7B68D19-E829-49B0-9838-650F33C21F86}" srcOrd="42" destOrd="0" presId="urn:microsoft.com/office/officeart/2011/layout/ConvergingText"/>
    <dgm:cxn modelId="{D0F691D4-97E7-4918-898D-9F37D66BCCA4}" type="presParOf" srcId="{272035E3-62C3-4A70-A58B-3BBE3CFF4551}" destId="{B5AF44C9-295D-4A25-97D4-382E9A247B94}" srcOrd="43" destOrd="0" presId="urn:microsoft.com/office/officeart/2011/layout/ConvergingText"/>
    <dgm:cxn modelId="{0C2F4D97-7001-4075-9187-3453932D2D26}" type="presParOf" srcId="{272035E3-62C3-4A70-A58B-3BBE3CFF4551}" destId="{053FAE5E-02AD-4E89-A82C-04EBCBD604D1}" srcOrd="44" destOrd="0" presId="urn:microsoft.com/office/officeart/2011/layout/ConvergingText"/>
    <dgm:cxn modelId="{E3BFC86E-A40D-4988-B644-954B52983BB9}" type="presParOf" srcId="{272035E3-62C3-4A70-A58B-3BBE3CFF4551}" destId="{0CB7C866-2D9B-47E7-B168-88791C07724D}" srcOrd="45" destOrd="0" presId="urn:microsoft.com/office/officeart/2011/layout/Converging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7A50E4-268E-409E-9865-493992D397F8}"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n-GB"/>
        </a:p>
      </dgm:t>
    </dgm:pt>
    <dgm:pt modelId="{0118228E-3C93-40F9-96AC-10960F898C7E}">
      <dgm:prSet phldrT="[Text]" custT="1"/>
      <dgm:spPr/>
      <dgm:t>
        <a:bodyPr/>
        <a:lstStyle/>
        <a:p>
          <a:r>
            <a:rPr lang="en-GB" sz="3200" b="1" dirty="0"/>
            <a:t>Assess-</a:t>
          </a:r>
          <a:r>
            <a:rPr lang="en-GB" sz="3200" b="1" dirty="0" err="1"/>
            <a:t>ment</a:t>
          </a:r>
          <a:endParaRPr lang="en-GB" sz="3200" b="1" dirty="0"/>
        </a:p>
      </dgm:t>
    </dgm:pt>
    <dgm:pt modelId="{998AF1E4-12C5-4ACB-B2EA-9F45DF1DCB51}" type="parTrans" cxnId="{DCA52457-C287-4DD2-AB54-150327C473DC}">
      <dgm:prSet/>
      <dgm:spPr/>
      <dgm:t>
        <a:bodyPr/>
        <a:lstStyle/>
        <a:p>
          <a:endParaRPr lang="en-GB"/>
        </a:p>
      </dgm:t>
    </dgm:pt>
    <dgm:pt modelId="{8387BD83-52E8-44CE-A105-E9FDCB3BA709}" type="sibTrans" cxnId="{DCA52457-C287-4DD2-AB54-150327C473DC}">
      <dgm:prSet/>
      <dgm:spPr/>
      <dgm:t>
        <a:bodyPr/>
        <a:lstStyle/>
        <a:p>
          <a:endParaRPr lang="en-GB"/>
        </a:p>
      </dgm:t>
    </dgm:pt>
    <dgm:pt modelId="{D8B7022F-5A77-46B6-A330-AB3E34892A98}">
      <dgm:prSet phldrT="[Text]" custT="1"/>
      <dgm:spPr/>
      <dgm:t>
        <a:bodyPr/>
        <a:lstStyle/>
        <a:p>
          <a:r>
            <a:rPr lang="en-GB" sz="1800" dirty="0"/>
            <a:t>Phlebotomy</a:t>
          </a:r>
        </a:p>
      </dgm:t>
    </dgm:pt>
    <dgm:pt modelId="{F50C9B23-606E-40C2-8D5A-213CB4849636}" type="parTrans" cxnId="{1FF22799-F472-49A2-BD33-20C1ACDD711A}">
      <dgm:prSet/>
      <dgm:spPr/>
      <dgm:t>
        <a:bodyPr/>
        <a:lstStyle/>
        <a:p>
          <a:endParaRPr lang="en-GB"/>
        </a:p>
      </dgm:t>
    </dgm:pt>
    <dgm:pt modelId="{D8543129-EDF3-4BDA-B58F-36A2AB87C80A}" type="sibTrans" cxnId="{1FF22799-F472-49A2-BD33-20C1ACDD711A}">
      <dgm:prSet/>
      <dgm:spPr/>
      <dgm:t>
        <a:bodyPr/>
        <a:lstStyle/>
        <a:p>
          <a:endParaRPr lang="en-GB"/>
        </a:p>
      </dgm:t>
    </dgm:pt>
    <dgm:pt modelId="{3F8232EB-0185-4D70-9D70-9BE1B073749B}">
      <dgm:prSet phldrT="[Text]" custT="1"/>
      <dgm:spPr/>
      <dgm:t>
        <a:bodyPr/>
        <a:lstStyle/>
        <a:p>
          <a:r>
            <a:rPr lang="en-GB" sz="3200" b="1" dirty="0"/>
            <a:t>Treat-</a:t>
          </a:r>
          <a:r>
            <a:rPr lang="en-GB" sz="3200" b="1" dirty="0" err="1"/>
            <a:t>ment</a:t>
          </a:r>
          <a:endParaRPr lang="en-GB" sz="3200" b="1" dirty="0"/>
        </a:p>
      </dgm:t>
    </dgm:pt>
    <dgm:pt modelId="{CC11BCDD-FC46-4041-9814-64D5A680A11C}" type="parTrans" cxnId="{CE1446FA-37A7-46FA-9A1D-12745064CF20}">
      <dgm:prSet/>
      <dgm:spPr/>
      <dgm:t>
        <a:bodyPr/>
        <a:lstStyle/>
        <a:p>
          <a:endParaRPr lang="en-GB"/>
        </a:p>
      </dgm:t>
    </dgm:pt>
    <dgm:pt modelId="{EF92A5CC-4D08-4F14-983B-E5591AF5394B}" type="sibTrans" cxnId="{CE1446FA-37A7-46FA-9A1D-12745064CF20}">
      <dgm:prSet/>
      <dgm:spPr/>
      <dgm:t>
        <a:bodyPr/>
        <a:lstStyle/>
        <a:p>
          <a:endParaRPr lang="en-GB"/>
        </a:p>
      </dgm:t>
    </dgm:pt>
    <dgm:pt modelId="{481EA196-1F5D-44F6-89FB-136C59D24D47}">
      <dgm:prSet phldrT="[Text]" custT="1"/>
      <dgm:spPr/>
      <dgm:t>
        <a:bodyPr/>
        <a:lstStyle/>
        <a:p>
          <a:r>
            <a:rPr lang="en-GB" sz="1800" dirty="0"/>
            <a:t>Lab contact</a:t>
          </a:r>
        </a:p>
      </dgm:t>
    </dgm:pt>
    <dgm:pt modelId="{518B2AF5-5DF4-4A38-B381-34F51C4E728F}" type="parTrans" cxnId="{B94C69A4-0BB2-4716-AD87-81D86A01AF7E}">
      <dgm:prSet/>
      <dgm:spPr/>
      <dgm:t>
        <a:bodyPr/>
        <a:lstStyle/>
        <a:p>
          <a:endParaRPr lang="en-GB"/>
        </a:p>
      </dgm:t>
    </dgm:pt>
    <dgm:pt modelId="{8D62D2F9-EABD-4898-8568-F3809D2FDAEB}" type="sibTrans" cxnId="{B94C69A4-0BB2-4716-AD87-81D86A01AF7E}">
      <dgm:prSet/>
      <dgm:spPr/>
      <dgm:t>
        <a:bodyPr/>
        <a:lstStyle/>
        <a:p>
          <a:endParaRPr lang="en-GB"/>
        </a:p>
      </dgm:t>
    </dgm:pt>
    <dgm:pt modelId="{C2597F49-4EA2-468E-A23C-671405811A45}">
      <dgm:prSet phldrT="[Text]" custT="1"/>
      <dgm:spPr/>
      <dgm:t>
        <a:bodyPr/>
        <a:lstStyle/>
        <a:p>
          <a:r>
            <a:rPr lang="en-GB" sz="3200" b="1" dirty="0"/>
            <a:t>Linkage</a:t>
          </a:r>
        </a:p>
      </dgm:t>
    </dgm:pt>
    <dgm:pt modelId="{CE58F21E-5D75-4DCF-978F-37742F60AC3A}" type="parTrans" cxnId="{38DA6CD4-A948-4589-AE2A-712BB36F9D81}">
      <dgm:prSet/>
      <dgm:spPr/>
      <dgm:t>
        <a:bodyPr/>
        <a:lstStyle/>
        <a:p>
          <a:endParaRPr lang="en-GB"/>
        </a:p>
      </dgm:t>
    </dgm:pt>
    <dgm:pt modelId="{5A293D54-5334-4B59-857D-D916AF950CBF}" type="sibTrans" cxnId="{38DA6CD4-A948-4589-AE2A-712BB36F9D81}">
      <dgm:prSet/>
      <dgm:spPr/>
      <dgm:t>
        <a:bodyPr/>
        <a:lstStyle/>
        <a:p>
          <a:endParaRPr lang="en-GB"/>
        </a:p>
      </dgm:t>
    </dgm:pt>
    <dgm:pt modelId="{09C252A9-D331-459E-888F-633C28D582FD}">
      <dgm:prSet phldrT="[Text]" custT="1"/>
      <dgm:spPr/>
      <dgm:t>
        <a:bodyPr/>
        <a:lstStyle/>
        <a:p>
          <a:pPr algn="r"/>
          <a:r>
            <a:rPr lang="en-GB" sz="1800" dirty="0"/>
            <a:t>Documentation across several trusts</a:t>
          </a:r>
        </a:p>
      </dgm:t>
    </dgm:pt>
    <dgm:pt modelId="{CF3C9F34-A585-44E6-A25B-B6CF4932EFE3}" type="parTrans" cxnId="{CF573D64-4E0D-47BB-BC0A-EBD36A9DBE8D}">
      <dgm:prSet/>
      <dgm:spPr/>
      <dgm:t>
        <a:bodyPr/>
        <a:lstStyle/>
        <a:p>
          <a:endParaRPr lang="en-GB"/>
        </a:p>
      </dgm:t>
    </dgm:pt>
    <dgm:pt modelId="{BDA780E0-1514-405B-9B2A-1313BF126DA3}" type="sibTrans" cxnId="{CF573D64-4E0D-47BB-BC0A-EBD36A9DBE8D}">
      <dgm:prSet/>
      <dgm:spPr/>
      <dgm:t>
        <a:bodyPr/>
        <a:lstStyle/>
        <a:p>
          <a:endParaRPr lang="en-GB"/>
        </a:p>
      </dgm:t>
    </dgm:pt>
    <dgm:pt modelId="{4FC99ADB-42B6-4294-ADE5-254969AC18B8}">
      <dgm:prSet phldrT="[Text]" custT="1"/>
      <dgm:spPr/>
      <dgm:t>
        <a:bodyPr/>
        <a:lstStyle/>
        <a:p>
          <a:r>
            <a:rPr lang="en-GB" sz="3600" b="1" dirty="0"/>
            <a:t>Moni-</a:t>
          </a:r>
          <a:r>
            <a:rPr lang="en-GB" sz="3600" b="1" dirty="0" err="1"/>
            <a:t>toring</a:t>
          </a:r>
          <a:endParaRPr lang="en-GB" sz="3600" b="1" dirty="0"/>
        </a:p>
      </dgm:t>
    </dgm:pt>
    <dgm:pt modelId="{4214AD25-0367-49C3-B701-9415144FA4DA}" type="parTrans" cxnId="{3F51297C-28DE-4B76-A81B-EEBBE60E4A25}">
      <dgm:prSet/>
      <dgm:spPr/>
      <dgm:t>
        <a:bodyPr/>
        <a:lstStyle/>
        <a:p>
          <a:endParaRPr lang="en-GB"/>
        </a:p>
      </dgm:t>
    </dgm:pt>
    <dgm:pt modelId="{7CCB2D12-C8DD-45E1-A02E-10CC5D35811E}" type="sibTrans" cxnId="{3F51297C-28DE-4B76-A81B-EEBBE60E4A25}">
      <dgm:prSet/>
      <dgm:spPr/>
      <dgm:t>
        <a:bodyPr/>
        <a:lstStyle/>
        <a:p>
          <a:endParaRPr lang="en-GB"/>
        </a:p>
      </dgm:t>
    </dgm:pt>
    <dgm:pt modelId="{F821C8D6-2480-4583-99C9-6D4B0D04CE34}">
      <dgm:prSet phldrT="[Text]" custT="1"/>
      <dgm:spPr/>
      <dgm:t>
        <a:bodyPr/>
        <a:lstStyle/>
        <a:p>
          <a:r>
            <a:rPr lang="en-GB" sz="1800" dirty="0"/>
            <a:t>Peer support</a:t>
          </a:r>
        </a:p>
      </dgm:t>
    </dgm:pt>
    <dgm:pt modelId="{2A503249-CF5E-4FF2-BCB1-55C8960E0D5C}" type="parTrans" cxnId="{5F8A135F-0D62-4B32-AE2A-ACEB90F593D7}">
      <dgm:prSet/>
      <dgm:spPr/>
      <dgm:t>
        <a:bodyPr/>
        <a:lstStyle/>
        <a:p>
          <a:endParaRPr lang="en-GB"/>
        </a:p>
      </dgm:t>
    </dgm:pt>
    <dgm:pt modelId="{0D5E074F-0D1F-4018-860B-166B2949C628}" type="sibTrans" cxnId="{5F8A135F-0D62-4B32-AE2A-ACEB90F593D7}">
      <dgm:prSet/>
      <dgm:spPr/>
      <dgm:t>
        <a:bodyPr/>
        <a:lstStyle/>
        <a:p>
          <a:endParaRPr lang="en-GB"/>
        </a:p>
      </dgm:t>
    </dgm:pt>
    <dgm:pt modelId="{96E6B447-3783-4AB2-971E-376DFA8B10FC}">
      <dgm:prSet phldrT="[Text]" custT="1"/>
      <dgm:spPr/>
      <dgm:t>
        <a:bodyPr/>
        <a:lstStyle/>
        <a:p>
          <a:r>
            <a:rPr lang="en-GB" sz="1800" dirty="0"/>
            <a:t>Small volume </a:t>
          </a:r>
        </a:p>
      </dgm:t>
    </dgm:pt>
    <dgm:pt modelId="{B5964F96-3B72-49CB-BC4D-32224EDC743C}" type="parTrans" cxnId="{271191CF-FE38-4477-95DA-4BB91D57E10B}">
      <dgm:prSet/>
      <dgm:spPr/>
      <dgm:t>
        <a:bodyPr/>
        <a:lstStyle/>
        <a:p>
          <a:endParaRPr lang="en-GB"/>
        </a:p>
      </dgm:t>
    </dgm:pt>
    <dgm:pt modelId="{2B80022A-7FC5-409E-A428-1317B836110C}" type="sibTrans" cxnId="{271191CF-FE38-4477-95DA-4BB91D57E10B}">
      <dgm:prSet/>
      <dgm:spPr/>
      <dgm:t>
        <a:bodyPr/>
        <a:lstStyle/>
        <a:p>
          <a:endParaRPr lang="en-GB"/>
        </a:p>
      </dgm:t>
    </dgm:pt>
    <dgm:pt modelId="{0D6F265F-B64F-46A0-8275-91F1C3906663}">
      <dgm:prSet phldrT="[Text]" custT="1"/>
      <dgm:spPr/>
      <dgm:t>
        <a:bodyPr/>
        <a:lstStyle/>
        <a:p>
          <a:r>
            <a:rPr lang="en-GB" sz="1800" dirty="0"/>
            <a:t>POCT/ STI</a:t>
          </a:r>
        </a:p>
      </dgm:t>
    </dgm:pt>
    <dgm:pt modelId="{BAA828E8-D9AD-4138-888B-360FCBFF1222}" type="parTrans" cxnId="{073F6535-7EA8-4639-9DB9-452E98E144CA}">
      <dgm:prSet/>
      <dgm:spPr/>
      <dgm:t>
        <a:bodyPr/>
        <a:lstStyle/>
        <a:p>
          <a:endParaRPr lang="en-GB"/>
        </a:p>
      </dgm:t>
    </dgm:pt>
    <dgm:pt modelId="{EBE38F89-1763-4647-980D-0324759A0B88}" type="sibTrans" cxnId="{073F6535-7EA8-4639-9DB9-452E98E144CA}">
      <dgm:prSet/>
      <dgm:spPr/>
      <dgm:t>
        <a:bodyPr/>
        <a:lstStyle/>
        <a:p>
          <a:endParaRPr lang="en-GB"/>
        </a:p>
      </dgm:t>
    </dgm:pt>
    <dgm:pt modelId="{C0936867-1117-4CB9-8F34-F192F3091B64}">
      <dgm:prSet phldrT="[Text]" custT="1"/>
      <dgm:spPr/>
      <dgm:t>
        <a:bodyPr/>
        <a:lstStyle/>
        <a:p>
          <a:r>
            <a:rPr lang="en-GB" sz="1800" dirty="0" err="1"/>
            <a:t>Liverelastography</a:t>
          </a:r>
          <a:endParaRPr lang="en-GB" sz="1800" dirty="0"/>
        </a:p>
      </dgm:t>
    </dgm:pt>
    <dgm:pt modelId="{FC36BF51-6091-4B1B-B291-E258979D4204}" type="parTrans" cxnId="{9B064A1A-AD79-4395-876E-AD36E83D63F6}">
      <dgm:prSet/>
      <dgm:spPr/>
      <dgm:t>
        <a:bodyPr/>
        <a:lstStyle/>
        <a:p>
          <a:endParaRPr lang="en-GB"/>
        </a:p>
      </dgm:t>
    </dgm:pt>
    <dgm:pt modelId="{108BBB2E-43DC-4DDE-8182-89142D62B0FA}" type="sibTrans" cxnId="{9B064A1A-AD79-4395-876E-AD36E83D63F6}">
      <dgm:prSet/>
      <dgm:spPr/>
      <dgm:t>
        <a:bodyPr/>
        <a:lstStyle/>
        <a:p>
          <a:endParaRPr lang="en-GB"/>
        </a:p>
      </dgm:t>
    </dgm:pt>
    <dgm:pt modelId="{775A3B81-BB28-4795-A4C5-8686B851BFF4}">
      <dgm:prSet phldrT="[Text]" custT="1"/>
      <dgm:spPr/>
      <dgm:t>
        <a:bodyPr/>
        <a:lstStyle/>
        <a:p>
          <a:r>
            <a:rPr lang="en-GB" sz="1800" dirty="0"/>
            <a:t>Observation</a:t>
          </a:r>
        </a:p>
      </dgm:t>
    </dgm:pt>
    <dgm:pt modelId="{ECB72B07-AD9E-42EE-9FF8-FFCE64607DDC}" type="parTrans" cxnId="{AEB32EE2-1E18-4111-85E2-3C222BD2684F}">
      <dgm:prSet/>
      <dgm:spPr/>
      <dgm:t>
        <a:bodyPr/>
        <a:lstStyle/>
        <a:p>
          <a:endParaRPr lang="en-GB"/>
        </a:p>
      </dgm:t>
    </dgm:pt>
    <dgm:pt modelId="{95717CAC-28F3-42CB-B79B-6DB26CC1AD6D}" type="sibTrans" cxnId="{AEB32EE2-1E18-4111-85E2-3C222BD2684F}">
      <dgm:prSet/>
      <dgm:spPr/>
      <dgm:t>
        <a:bodyPr/>
        <a:lstStyle/>
        <a:p>
          <a:endParaRPr lang="en-GB"/>
        </a:p>
      </dgm:t>
    </dgm:pt>
    <dgm:pt modelId="{CC0F0FD9-A7F0-4535-B477-FD107373ABF9}">
      <dgm:prSet phldrT="[Text]" custT="1"/>
      <dgm:spPr/>
      <dgm:t>
        <a:bodyPr/>
        <a:lstStyle/>
        <a:p>
          <a:r>
            <a:rPr lang="en-GB" sz="1800" dirty="0"/>
            <a:t>PMH/DH</a:t>
          </a:r>
        </a:p>
      </dgm:t>
    </dgm:pt>
    <dgm:pt modelId="{EB97B281-E4D5-4B74-B94F-11ACB2F1089C}" type="parTrans" cxnId="{D0FBD7F0-2C8A-473E-8439-46FE45FC34E4}">
      <dgm:prSet/>
      <dgm:spPr/>
      <dgm:t>
        <a:bodyPr/>
        <a:lstStyle/>
        <a:p>
          <a:endParaRPr lang="en-GB"/>
        </a:p>
      </dgm:t>
    </dgm:pt>
    <dgm:pt modelId="{F5F8B6EB-762E-491F-9C99-983EC16D8921}" type="sibTrans" cxnId="{D0FBD7F0-2C8A-473E-8439-46FE45FC34E4}">
      <dgm:prSet/>
      <dgm:spPr/>
      <dgm:t>
        <a:bodyPr/>
        <a:lstStyle/>
        <a:p>
          <a:endParaRPr lang="en-GB"/>
        </a:p>
      </dgm:t>
    </dgm:pt>
    <dgm:pt modelId="{2E31750A-8494-452B-90B2-40411E725C2E}">
      <dgm:prSet phldrT="[Text]" custT="1"/>
      <dgm:spPr/>
      <dgm:t>
        <a:bodyPr/>
        <a:lstStyle/>
        <a:p>
          <a:r>
            <a:rPr lang="en-GB" sz="1800" dirty="0"/>
            <a:t>Keyworker / Recovery </a:t>
          </a:r>
        </a:p>
      </dgm:t>
    </dgm:pt>
    <dgm:pt modelId="{A4ECC3F9-5176-456F-8AB1-A7A46842FDAF}" type="parTrans" cxnId="{3D7EA059-8830-40DE-934E-34297162F42F}">
      <dgm:prSet/>
      <dgm:spPr/>
      <dgm:t>
        <a:bodyPr/>
        <a:lstStyle/>
        <a:p>
          <a:endParaRPr lang="en-GB"/>
        </a:p>
      </dgm:t>
    </dgm:pt>
    <dgm:pt modelId="{71B2E190-B363-4C2B-8B64-92F76621E27B}" type="sibTrans" cxnId="{3D7EA059-8830-40DE-934E-34297162F42F}">
      <dgm:prSet/>
      <dgm:spPr/>
      <dgm:t>
        <a:bodyPr/>
        <a:lstStyle/>
        <a:p>
          <a:endParaRPr lang="en-GB"/>
        </a:p>
      </dgm:t>
    </dgm:pt>
    <dgm:pt modelId="{D1EAEFAF-71EC-4033-9DCB-DF66F8037AE3}">
      <dgm:prSet phldrT="[Text]" custT="1"/>
      <dgm:spPr/>
      <dgm:t>
        <a:bodyPr/>
        <a:lstStyle/>
        <a:p>
          <a:r>
            <a:rPr lang="en-GB" sz="1800" dirty="0"/>
            <a:t>VOT</a:t>
          </a:r>
        </a:p>
      </dgm:t>
    </dgm:pt>
    <dgm:pt modelId="{E78089AB-06E4-4393-9D6E-376C2C92D0E2}" type="parTrans" cxnId="{041FC2E3-F88D-492F-8A4D-107C9A2DF998}">
      <dgm:prSet/>
      <dgm:spPr/>
      <dgm:t>
        <a:bodyPr/>
        <a:lstStyle/>
        <a:p>
          <a:endParaRPr lang="en-GB"/>
        </a:p>
      </dgm:t>
    </dgm:pt>
    <dgm:pt modelId="{ED67A503-A28B-4325-B0F6-9BAC523E9BAD}" type="sibTrans" cxnId="{041FC2E3-F88D-492F-8A4D-107C9A2DF998}">
      <dgm:prSet/>
      <dgm:spPr/>
      <dgm:t>
        <a:bodyPr/>
        <a:lstStyle/>
        <a:p>
          <a:endParaRPr lang="en-GB"/>
        </a:p>
      </dgm:t>
    </dgm:pt>
    <dgm:pt modelId="{B75436FA-EC80-4756-96CC-B2063A3321B7}">
      <dgm:prSet phldrT="[Text]" custT="1"/>
      <dgm:spPr/>
      <dgm:t>
        <a:bodyPr/>
        <a:lstStyle/>
        <a:p>
          <a:r>
            <a:rPr lang="en-GB" sz="1800" dirty="0"/>
            <a:t>Phone / text / WhatsApp</a:t>
          </a:r>
        </a:p>
      </dgm:t>
    </dgm:pt>
    <dgm:pt modelId="{F2A312C7-B050-4326-9BEE-63779E254A73}" type="parTrans" cxnId="{3A73671D-800F-4D26-A8CA-9A163A61538D}">
      <dgm:prSet/>
      <dgm:spPr/>
      <dgm:t>
        <a:bodyPr/>
        <a:lstStyle/>
        <a:p>
          <a:endParaRPr lang="en-GB"/>
        </a:p>
      </dgm:t>
    </dgm:pt>
    <dgm:pt modelId="{63E9A180-4908-4B8C-82DB-632490D54F38}" type="sibTrans" cxnId="{3A73671D-800F-4D26-A8CA-9A163A61538D}">
      <dgm:prSet/>
      <dgm:spPr/>
      <dgm:t>
        <a:bodyPr/>
        <a:lstStyle/>
        <a:p>
          <a:endParaRPr lang="en-GB"/>
        </a:p>
      </dgm:t>
    </dgm:pt>
    <dgm:pt modelId="{62BEA3D0-7946-4443-B7AA-9CF86428AE1A}">
      <dgm:prSet phldrT="[Text]" custT="1"/>
      <dgm:spPr/>
      <dgm:t>
        <a:bodyPr/>
        <a:lstStyle/>
        <a:p>
          <a:r>
            <a:rPr lang="en-GB" sz="1800" dirty="0"/>
            <a:t>ODN referral / approval</a:t>
          </a:r>
        </a:p>
      </dgm:t>
    </dgm:pt>
    <dgm:pt modelId="{8905E648-7766-40B4-B5EE-B0F26A4C6253}" type="parTrans" cxnId="{E9F749A6-CAD0-4E28-B85A-8A111BB957A0}">
      <dgm:prSet/>
      <dgm:spPr/>
      <dgm:t>
        <a:bodyPr/>
        <a:lstStyle/>
        <a:p>
          <a:endParaRPr lang="en-GB"/>
        </a:p>
      </dgm:t>
    </dgm:pt>
    <dgm:pt modelId="{403BB9AF-6CD2-46D1-BD81-06D66A29331A}" type="sibTrans" cxnId="{E9F749A6-CAD0-4E28-B85A-8A111BB957A0}">
      <dgm:prSet/>
      <dgm:spPr/>
      <dgm:t>
        <a:bodyPr/>
        <a:lstStyle/>
        <a:p>
          <a:endParaRPr lang="en-GB"/>
        </a:p>
      </dgm:t>
    </dgm:pt>
    <dgm:pt modelId="{920A7BC9-3369-48B5-949E-896EA814068C}">
      <dgm:prSet phldrT="[Text]" custT="1"/>
      <dgm:spPr/>
      <dgm:t>
        <a:bodyPr/>
        <a:lstStyle/>
        <a:p>
          <a:r>
            <a:rPr lang="en-GB" sz="1800" dirty="0"/>
            <a:t>Blue-</a:t>
          </a:r>
          <a:r>
            <a:rPr lang="en-GB" sz="1800" dirty="0" err="1"/>
            <a:t>teq</a:t>
          </a:r>
          <a:r>
            <a:rPr lang="en-GB" sz="1800" dirty="0"/>
            <a:t> scripts</a:t>
          </a:r>
        </a:p>
      </dgm:t>
    </dgm:pt>
    <dgm:pt modelId="{453BA978-A3A2-40DE-95E3-CB0718750552}" type="parTrans" cxnId="{0092435C-3EC4-443B-B24A-D3EA41AC3D38}">
      <dgm:prSet/>
      <dgm:spPr/>
      <dgm:t>
        <a:bodyPr/>
        <a:lstStyle/>
        <a:p>
          <a:endParaRPr lang="en-GB"/>
        </a:p>
      </dgm:t>
    </dgm:pt>
    <dgm:pt modelId="{E86BD9FF-C9AE-408D-9CD4-8F4DEC9D03BF}" type="sibTrans" cxnId="{0092435C-3EC4-443B-B24A-D3EA41AC3D38}">
      <dgm:prSet/>
      <dgm:spPr/>
      <dgm:t>
        <a:bodyPr/>
        <a:lstStyle/>
        <a:p>
          <a:endParaRPr lang="en-GB"/>
        </a:p>
      </dgm:t>
    </dgm:pt>
    <dgm:pt modelId="{EF18ED54-85C2-4C05-AB15-D8E1156EA75F}">
      <dgm:prSet phldrT="[Text]" custT="1"/>
      <dgm:spPr/>
      <dgm:t>
        <a:bodyPr/>
        <a:lstStyle/>
        <a:p>
          <a:r>
            <a:rPr lang="en-GB" sz="1800" dirty="0"/>
            <a:t>FP10</a:t>
          </a:r>
        </a:p>
      </dgm:t>
    </dgm:pt>
    <dgm:pt modelId="{311DEACC-2732-4274-AF8D-C4791C5EABE9}" type="parTrans" cxnId="{ACEE4735-7979-45A9-B74B-0BB5F01632E0}">
      <dgm:prSet/>
      <dgm:spPr/>
      <dgm:t>
        <a:bodyPr/>
        <a:lstStyle/>
        <a:p>
          <a:endParaRPr lang="en-GB"/>
        </a:p>
      </dgm:t>
    </dgm:pt>
    <dgm:pt modelId="{970EF2E6-F034-4C45-9183-142E0C23BA3D}" type="sibTrans" cxnId="{ACEE4735-7979-45A9-B74B-0BB5F01632E0}">
      <dgm:prSet/>
      <dgm:spPr/>
      <dgm:t>
        <a:bodyPr/>
        <a:lstStyle/>
        <a:p>
          <a:endParaRPr lang="en-GB"/>
        </a:p>
      </dgm:t>
    </dgm:pt>
    <dgm:pt modelId="{26959EEE-ECB3-42DC-93C4-EAF4D8E50E89}">
      <dgm:prSet phldrT="[Text]" custT="1"/>
      <dgm:spPr/>
      <dgm:t>
        <a:bodyPr/>
        <a:lstStyle/>
        <a:p>
          <a:r>
            <a:rPr lang="en-GB" sz="1800" dirty="0"/>
            <a:t>Sick notes</a:t>
          </a:r>
        </a:p>
      </dgm:t>
    </dgm:pt>
    <dgm:pt modelId="{B6497F20-2419-4038-A112-22348E8921BA}" type="parTrans" cxnId="{991F1C58-7D23-4616-8621-BAF21BF241AF}">
      <dgm:prSet/>
      <dgm:spPr/>
      <dgm:t>
        <a:bodyPr/>
        <a:lstStyle/>
        <a:p>
          <a:endParaRPr lang="en-GB"/>
        </a:p>
      </dgm:t>
    </dgm:pt>
    <dgm:pt modelId="{B87A4B73-AC37-409D-9D76-5483D779E401}" type="sibTrans" cxnId="{991F1C58-7D23-4616-8621-BAF21BF241AF}">
      <dgm:prSet/>
      <dgm:spPr/>
      <dgm:t>
        <a:bodyPr/>
        <a:lstStyle/>
        <a:p>
          <a:endParaRPr lang="en-GB"/>
        </a:p>
      </dgm:t>
    </dgm:pt>
    <dgm:pt modelId="{88C37A8A-1F1D-4781-BC74-337456D483BD}">
      <dgm:prSet phldrT="[Text]" custT="1"/>
      <dgm:spPr/>
      <dgm:t>
        <a:bodyPr/>
        <a:lstStyle/>
        <a:p>
          <a:r>
            <a:rPr lang="en-GB" sz="1800" dirty="0"/>
            <a:t>PIP / ESR / Housing support letter / GP reg.</a:t>
          </a:r>
        </a:p>
      </dgm:t>
    </dgm:pt>
    <dgm:pt modelId="{1C138EC8-8C70-4236-8FE9-F61B4954D6C6}" type="parTrans" cxnId="{40AB568E-2C48-4C60-A03A-2AAF3F1DB8B9}">
      <dgm:prSet/>
      <dgm:spPr/>
      <dgm:t>
        <a:bodyPr/>
        <a:lstStyle/>
        <a:p>
          <a:endParaRPr lang="en-GB"/>
        </a:p>
      </dgm:t>
    </dgm:pt>
    <dgm:pt modelId="{0ABFE2F0-3CDF-4661-AD68-5132D40EFC95}" type="sibTrans" cxnId="{40AB568E-2C48-4C60-A03A-2AAF3F1DB8B9}">
      <dgm:prSet/>
      <dgm:spPr/>
      <dgm:t>
        <a:bodyPr/>
        <a:lstStyle/>
        <a:p>
          <a:endParaRPr lang="en-GB"/>
        </a:p>
      </dgm:t>
    </dgm:pt>
    <dgm:pt modelId="{A508B1E8-9643-4052-AD41-B0710D70F86B}">
      <dgm:prSet phldrT="[Text]" custT="1"/>
      <dgm:spPr/>
      <dgm:t>
        <a:bodyPr/>
        <a:lstStyle/>
        <a:p>
          <a:pPr algn="r"/>
          <a:r>
            <a:rPr lang="en-GB" sz="1800" dirty="0"/>
            <a:t>Network of DDU / GP’s / hospitals</a:t>
          </a:r>
        </a:p>
      </dgm:t>
    </dgm:pt>
    <dgm:pt modelId="{3CF572BA-A779-4350-A26E-80EA1A3149EB}" type="parTrans" cxnId="{5C84F313-1B18-484C-8A9A-394A0AA3644C}">
      <dgm:prSet/>
      <dgm:spPr/>
      <dgm:t>
        <a:bodyPr/>
        <a:lstStyle/>
        <a:p>
          <a:endParaRPr lang="en-GB"/>
        </a:p>
      </dgm:t>
    </dgm:pt>
    <dgm:pt modelId="{FDEC26DA-3212-431F-B40F-EC03B04CFE45}" type="sibTrans" cxnId="{5C84F313-1B18-484C-8A9A-394A0AA3644C}">
      <dgm:prSet/>
      <dgm:spPr/>
      <dgm:t>
        <a:bodyPr/>
        <a:lstStyle/>
        <a:p>
          <a:endParaRPr lang="en-GB"/>
        </a:p>
      </dgm:t>
    </dgm:pt>
    <dgm:pt modelId="{9857D1EC-81E4-4D7E-9897-F979B39BAD8B}">
      <dgm:prSet phldrT="[Text]" custT="1"/>
      <dgm:spPr/>
      <dgm:t>
        <a:bodyPr/>
        <a:lstStyle/>
        <a:p>
          <a:pPr algn="r"/>
          <a:r>
            <a:rPr lang="en-GB" sz="1800" dirty="0"/>
            <a:t>Network of local authorities / homeless teams</a:t>
          </a:r>
        </a:p>
      </dgm:t>
    </dgm:pt>
    <dgm:pt modelId="{6B24B3C8-2520-468F-9CBB-4D036EB1B4FC}" type="parTrans" cxnId="{5A77FE1D-E0CA-4D2A-A354-B07498B72E1A}">
      <dgm:prSet/>
      <dgm:spPr/>
      <dgm:t>
        <a:bodyPr/>
        <a:lstStyle/>
        <a:p>
          <a:endParaRPr lang="en-GB"/>
        </a:p>
      </dgm:t>
    </dgm:pt>
    <dgm:pt modelId="{64E7206F-3910-401B-A3E0-81C83BA0A32E}" type="sibTrans" cxnId="{5A77FE1D-E0CA-4D2A-A354-B07498B72E1A}">
      <dgm:prSet/>
      <dgm:spPr/>
      <dgm:t>
        <a:bodyPr/>
        <a:lstStyle/>
        <a:p>
          <a:endParaRPr lang="en-GB"/>
        </a:p>
      </dgm:t>
    </dgm:pt>
    <dgm:pt modelId="{D13408B8-48EE-41BE-890A-894E844619C0}">
      <dgm:prSet phldrT="[Text]" custT="1"/>
      <dgm:spPr/>
      <dgm:t>
        <a:bodyPr/>
        <a:lstStyle/>
        <a:p>
          <a:pPr algn="r"/>
          <a:r>
            <a:rPr lang="en-GB" sz="1800" dirty="0"/>
            <a:t>Peer groups</a:t>
          </a:r>
        </a:p>
      </dgm:t>
    </dgm:pt>
    <dgm:pt modelId="{292B23C4-E8B1-474E-A86C-24AA0CEC4B30}" type="parTrans" cxnId="{ACBFFD2B-DDAD-49F0-AD8A-ACD65E18BB2F}">
      <dgm:prSet/>
      <dgm:spPr/>
      <dgm:t>
        <a:bodyPr/>
        <a:lstStyle/>
        <a:p>
          <a:endParaRPr lang="en-GB"/>
        </a:p>
      </dgm:t>
    </dgm:pt>
    <dgm:pt modelId="{DE74E518-E2D2-4598-8599-36DD3FCCAB01}" type="sibTrans" cxnId="{ACBFFD2B-DDAD-49F0-AD8A-ACD65E18BB2F}">
      <dgm:prSet/>
      <dgm:spPr/>
      <dgm:t>
        <a:bodyPr/>
        <a:lstStyle/>
        <a:p>
          <a:endParaRPr lang="en-GB"/>
        </a:p>
      </dgm:t>
    </dgm:pt>
    <dgm:pt modelId="{AED43F34-94A3-478B-9E36-876E5D4221E1}">
      <dgm:prSet phldrT="[Text]" custT="1"/>
      <dgm:spPr/>
      <dgm:t>
        <a:bodyPr/>
        <a:lstStyle/>
        <a:p>
          <a:r>
            <a:rPr lang="en-GB" sz="1800" dirty="0"/>
            <a:t>Incentives</a:t>
          </a:r>
        </a:p>
      </dgm:t>
    </dgm:pt>
    <dgm:pt modelId="{9F950B4D-594B-416E-A8F8-F4F04D7E7392}" type="parTrans" cxnId="{CB82CF9D-7535-4C0F-8760-84637F9D4BB6}">
      <dgm:prSet/>
      <dgm:spPr/>
      <dgm:t>
        <a:bodyPr/>
        <a:lstStyle/>
        <a:p>
          <a:endParaRPr lang="en-GB"/>
        </a:p>
      </dgm:t>
    </dgm:pt>
    <dgm:pt modelId="{0B06E420-0E6A-446E-AC06-D6C28D0772C8}" type="sibTrans" cxnId="{CB82CF9D-7535-4C0F-8760-84637F9D4BB6}">
      <dgm:prSet/>
      <dgm:spPr/>
      <dgm:t>
        <a:bodyPr/>
        <a:lstStyle/>
        <a:p>
          <a:endParaRPr lang="en-GB"/>
        </a:p>
      </dgm:t>
    </dgm:pt>
    <dgm:pt modelId="{54F5174F-CC0E-4BC0-8010-5662C3190CE8}">
      <dgm:prSet phldrT="[Text]" custT="1"/>
      <dgm:spPr/>
      <dgm:t>
        <a:bodyPr/>
        <a:lstStyle/>
        <a:p>
          <a:r>
            <a:rPr lang="en-GB" sz="1800" dirty="0"/>
            <a:t>Referral to imaging / OPD</a:t>
          </a:r>
        </a:p>
      </dgm:t>
    </dgm:pt>
    <dgm:pt modelId="{BC0BCA39-E5F3-4EDB-9283-9B04BE1F5AAB}" type="parTrans" cxnId="{A337A61E-5D13-45B2-A491-AF85726162DC}">
      <dgm:prSet/>
      <dgm:spPr/>
      <dgm:t>
        <a:bodyPr/>
        <a:lstStyle/>
        <a:p>
          <a:endParaRPr lang="en-GB"/>
        </a:p>
      </dgm:t>
    </dgm:pt>
    <dgm:pt modelId="{0EB6C59F-7B49-4BE7-BE24-18B941828C53}" type="sibTrans" cxnId="{A337A61E-5D13-45B2-A491-AF85726162DC}">
      <dgm:prSet/>
      <dgm:spPr/>
      <dgm:t>
        <a:bodyPr/>
        <a:lstStyle/>
        <a:p>
          <a:endParaRPr lang="en-GB"/>
        </a:p>
      </dgm:t>
    </dgm:pt>
    <dgm:pt modelId="{8756E226-BB49-43FA-8B35-B6FF838439BD}">
      <dgm:prSet phldrT="[Text]" custT="1"/>
      <dgm:spPr/>
      <dgm:t>
        <a:bodyPr/>
        <a:lstStyle/>
        <a:p>
          <a:pPr algn="r"/>
          <a:r>
            <a:rPr lang="en-GB" sz="1800" dirty="0"/>
            <a:t>HMP</a:t>
          </a:r>
        </a:p>
      </dgm:t>
    </dgm:pt>
    <dgm:pt modelId="{47E1AE2D-8E6A-441D-AA27-A69B5871F9B2}" type="parTrans" cxnId="{8107AA77-6E83-4FFC-99AE-ABFEDD863526}">
      <dgm:prSet/>
      <dgm:spPr/>
      <dgm:t>
        <a:bodyPr/>
        <a:lstStyle/>
        <a:p>
          <a:endParaRPr lang="en-GB"/>
        </a:p>
      </dgm:t>
    </dgm:pt>
    <dgm:pt modelId="{DF1DA753-5115-48E1-A3F6-6AA92ECE364B}" type="sibTrans" cxnId="{8107AA77-6E83-4FFC-99AE-ABFEDD863526}">
      <dgm:prSet/>
      <dgm:spPr/>
      <dgm:t>
        <a:bodyPr/>
        <a:lstStyle/>
        <a:p>
          <a:endParaRPr lang="en-GB"/>
        </a:p>
      </dgm:t>
    </dgm:pt>
    <dgm:pt modelId="{BFC73C5C-3C8F-49D3-BED0-735295F9B639}">
      <dgm:prSet phldrT="[Text]" custT="1"/>
      <dgm:spPr/>
      <dgm:t>
        <a:bodyPr/>
        <a:lstStyle/>
        <a:p>
          <a:r>
            <a:rPr lang="en-GB" sz="1800" dirty="0"/>
            <a:t>GP records</a:t>
          </a:r>
        </a:p>
      </dgm:t>
    </dgm:pt>
    <dgm:pt modelId="{A7E5935F-3522-4A3C-87E5-13606600D29E}" type="parTrans" cxnId="{D3DA6CBD-7260-46E0-B835-5DF4F7952CF2}">
      <dgm:prSet/>
      <dgm:spPr/>
      <dgm:t>
        <a:bodyPr/>
        <a:lstStyle/>
        <a:p>
          <a:endParaRPr lang="en-GB"/>
        </a:p>
      </dgm:t>
    </dgm:pt>
    <dgm:pt modelId="{B0FE0229-6ABB-4A8D-AA61-E3F3D9C58154}" type="sibTrans" cxnId="{D3DA6CBD-7260-46E0-B835-5DF4F7952CF2}">
      <dgm:prSet/>
      <dgm:spPr/>
      <dgm:t>
        <a:bodyPr/>
        <a:lstStyle/>
        <a:p>
          <a:endParaRPr lang="en-GB"/>
        </a:p>
      </dgm:t>
    </dgm:pt>
    <dgm:pt modelId="{BA65BFD4-37DA-4B3B-B7DE-28B1ABAC2BC4}">
      <dgm:prSet phldrT="[Text]" custT="1"/>
      <dgm:spPr/>
      <dgm:t>
        <a:bodyPr/>
        <a:lstStyle/>
        <a:p>
          <a:r>
            <a:rPr lang="en-GB" sz="1800" dirty="0"/>
            <a:t>Cepheid PCR</a:t>
          </a:r>
        </a:p>
      </dgm:t>
    </dgm:pt>
    <dgm:pt modelId="{7E989D0B-7668-4D41-82FC-1CAB19D93BE4}" type="parTrans" cxnId="{B36ED894-F196-430E-BF3C-72F5E5499EE2}">
      <dgm:prSet/>
      <dgm:spPr/>
      <dgm:t>
        <a:bodyPr/>
        <a:lstStyle/>
        <a:p>
          <a:endParaRPr lang="en-GB"/>
        </a:p>
      </dgm:t>
    </dgm:pt>
    <dgm:pt modelId="{382C2114-325B-4430-B619-E90129F9F0D2}" type="sibTrans" cxnId="{B36ED894-F196-430E-BF3C-72F5E5499EE2}">
      <dgm:prSet/>
      <dgm:spPr/>
      <dgm:t>
        <a:bodyPr/>
        <a:lstStyle/>
        <a:p>
          <a:endParaRPr lang="en-GB"/>
        </a:p>
      </dgm:t>
    </dgm:pt>
    <dgm:pt modelId="{E888CBCD-29DD-4D5C-9708-27FEEEAE1598}">
      <dgm:prSet phldrT="[Text]" custT="1"/>
      <dgm:spPr/>
      <dgm:t>
        <a:bodyPr/>
        <a:lstStyle/>
        <a:p>
          <a:r>
            <a:rPr lang="en-GB" sz="1800" dirty="0"/>
            <a:t>Reminders</a:t>
          </a:r>
        </a:p>
      </dgm:t>
    </dgm:pt>
    <dgm:pt modelId="{4CD11967-9333-49F3-A60D-F6528C1BF3A9}" type="parTrans" cxnId="{68E3A28F-08F5-4775-891A-B87C6BC1F257}">
      <dgm:prSet/>
      <dgm:spPr/>
      <dgm:t>
        <a:bodyPr/>
        <a:lstStyle/>
        <a:p>
          <a:endParaRPr lang="en-GB"/>
        </a:p>
      </dgm:t>
    </dgm:pt>
    <dgm:pt modelId="{2A94900B-C352-4D4C-973B-3346C2E7D07F}" type="sibTrans" cxnId="{68E3A28F-08F5-4775-891A-B87C6BC1F257}">
      <dgm:prSet/>
      <dgm:spPr/>
      <dgm:t>
        <a:bodyPr/>
        <a:lstStyle/>
        <a:p>
          <a:endParaRPr lang="en-GB"/>
        </a:p>
      </dgm:t>
    </dgm:pt>
    <dgm:pt modelId="{C98A04D2-E302-41F2-B6A6-3524EF61CF6E}" type="pres">
      <dgm:prSet presAssocID="{117A50E4-268E-409E-9865-493992D397F8}" presName="cycleMatrixDiagram" presStyleCnt="0">
        <dgm:presLayoutVars>
          <dgm:chMax val="1"/>
          <dgm:dir/>
          <dgm:animLvl val="lvl"/>
          <dgm:resizeHandles val="exact"/>
        </dgm:presLayoutVars>
      </dgm:prSet>
      <dgm:spPr/>
    </dgm:pt>
    <dgm:pt modelId="{57C4D2CF-7D79-41E2-9BE7-F4284A34C5DE}" type="pres">
      <dgm:prSet presAssocID="{117A50E4-268E-409E-9865-493992D397F8}" presName="children" presStyleCnt="0"/>
      <dgm:spPr/>
    </dgm:pt>
    <dgm:pt modelId="{C2BADA30-69FD-4E39-B21C-52571C902337}" type="pres">
      <dgm:prSet presAssocID="{117A50E4-268E-409E-9865-493992D397F8}" presName="child1group" presStyleCnt="0"/>
      <dgm:spPr/>
    </dgm:pt>
    <dgm:pt modelId="{951623D2-B21C-4485-B95D-B356960A2832}" type="pres">
      <dgm:prSet presAssocID="{117A50E4-268E-409E-9865-493992D397F8}" presName="child1" presStyleLbl="bgAcc1" presStyleIdx="0" presStyleCnt="4" custScaleX="162259" custScaleY="158955" custLinFactNeighborX="-46843" custLinFactNeighborY="24530"/>
      <dgm:spPr/>
    </dgm:pt>
    <dgm:pt modelId="{F4EC98C9-E832-44D4-9018-27FA63AB0417}" type="pres">
      <dgm:prSet presAssocID="{117A50E4-268E-409E-9865-493992D397F8}" presName="child1Text" presStyleLbl="bgAcc1" presStyleIdx="0" presStyleCnt="4">
        <dgm:presLayoutVars>
          <dgm:bulletEnabled val="1"/>
        </dgm:presLayoutVars>
      </dgm:prSet>
      <dgm:spPr/>
    </dgm:pt>
    <dgm:pt modelId="{D06ED499-432F-4B22-995C-C6CEF07A8FD5}" type="pres">
      <dgm:prSet presAssocID="{117A50E4-268E-409E-9865-493992D397F8}" presName="child2group" presStyleCnt="0"/>
      <dgm:spPr/>
    </dgm:pt>
    <dgm:pt modelId="{13C3FA0D-4CC7-4DEC-A53A-4E1A7FE74868}" type="pres">
      <dgm:prSet presAssocID="{117A50E4-268E-409E-9865-493992D397F8}" presName="child2" presStyleLbl="bgAcc1" presStyleIdx="1" presStyleCnt="4" custScaleX="154674" custScaleY="142469" custLinFactNeighborX="26722" custLinFactNeighborY="19251"/>
      <dgm:spPr/>
    </dgm:pt>
    <dgm:pt modelId="{D6823901-A0EF-4DDA-88DD-625B13BA184C}" type="pres">
      <dgm:prSet presAssocID="{117A50E4-268E-409E-9865-493992D397F8}" presName="child2Text" presStyleLbl="bgAcc1" presStyleIdx="1" presStyleCnt="4">
        <dgm:presLayoutVars>
          <dgm:bulletEnabled val="1"/>
        </dgm:presLayoutVars>
      </dgm:prSet>
      <dgm:spPr/>
    </dgm:pt>
    <dgm:pt modelId="{6C7FBB8B-1299-4CF9-B614-2C9F5E3AEE5E}" type="pres">
      <dgm:prSet presAssocID="{117A50E4-268E-409E-9865-493992D397F8}" presName="child3group" presStyleCnt="0"/>
      <dgm:spPr/>
    </dgm:pt>
    <dgm:pt modelId="{05D3436B-6C11-4868-9AB6-D76A49C88335}" type="pres">
      <dgm:prSet presAssocID="{117A50E4-268E-409E-9865-493992D397F8}" presName="child3" presStyleLbl="bgAcc1" presStyleIdx="2" presStyleCnt="4" custScaleX="140322" custScaleY="206961" custLinFactNeighborX="34442" custLinFactNeighborY="-44190"/>
      <dgm:spPr/>
    </dgm:pt>
    <dgm:pt modelId="{2428FFC6-9043-4B5B-9A4D-D36DDF6CB34F}" type="pres">
      <dgm:prSet presAssocID="{117A50E4-268E-409E-9865-493992D397F8}" presName="child3Text" presStyleLbl="bgAcc1" presStyleIdx="2" presStyleCnt="4">
        <dgm:presLayoutVars>
          <dgm:bulletEnabled val="1"/>
        </dgm:presLayoutVars>
      </dgm:prSet>
      <dgm:spPr/>
    </dgm:pt>
    <dgm:pt modelId="{F891CF89-D809-41CF-BB82-DEB0FDCB1096}" type="pres">
      <dgm:prSet presAssocID="{117A50E4-268E-409E-9865-493992D397F8}" presName="child4group" presStyleCnt="0"/>
      <dgm:spPr/>
    </dgm:pt>
    <dgm:pt modelId="{CAA59FCE-39A4-4C90-BAAE-81481A9F1C8C}" type="pres">
      <dgm:prSet presAssocID="{117A50E4-268E-409E-9865-493992D397F8}" presName="child4" presStyleLbl="bgAcc1" presStyleIdx="3" presStyleCnt="4" custFlipHor="1" custScaleX="171413" custScaleY="147263" custLinFactNeighborX="-39256" custLinFactNeighborY="-34861"/>
      <dgm:spPr/>
    </dgm:pt>
    <dgm:pt modelId="{552A6D92-9715-4FD5-85FE-C2AFE3107A7D}" type="pres">
      <dgm:prSet presAssocID="{117A50E4-268E-409E-9865-493992D397F8}" presName="child4Text" presStyleLbl="bgAcc1" presStyleIdx="3" presStyleCnt="4">
        <dgm:presLayoutVars>
          <dgm:bulletEnabled val="1"/>
        </dgm:presLayoutVars>
      </dgm:prSet>
      <dgm:spPr/>
    </dgm:pt>
    <dgm:pt modelId="{A5F77B4C-3A64-4BEF-B3E7-168BB6D0FC8C}" type="pres">
      <dgm:prSet presAssocID="{117A50E4-268E-409E-9865-493992D397F8}" presName="childPlaceholder" presStyleCnt="0"/>
      <dgm:spPr/>
    </dgm:pt>
    <dgm:pt modelId="{9E15BD88-8D3C-4FE8-B4AE-7100EDCE8364}" type="pres">
      <dgm:prSet presAssocID="{117A50E4-268E-409E-9865-493992D397F8}" presName="circle" presStyleCnt="0"/>
      <dgm:spPr/>
    </dgm:pt>
    <dgm:pt modelId="{8DE6F458-B8A7-4DBD-B363-7B9E6C5FFDD1}" type="pres">
      <dgm:prSet presAssocID="{117A50E4-268E-409E-9865-493992D397F8}" presName="quadrant1" presStyleLbl="node1" presStyleIdx="0" presStyleCnt="4">
        <dgm:presLayoutVars>
          <dgm:chMax val="1"/>
          <dgm:bulletEnabled val="1"/>
        </dgm:presLayoutVars>
      </dgm:prSet>
      <dgm:spPr/>
    </dgm:pt>
    <dgm:pt modelId="{19FD45DD-6170-47CF-8CD6-58F74D5EFD77}" type="pres">
      <dgm:prSet presAssocID="{117A50E4-268E-409E-9865-493992D397F8}" presName="quadrant2" presStyleLbl="node1" presStyleIdx="1" presStyleCnt="4" custScaleX="102566" custScaleY="105320">
        <dgm:presLayoutVars>
          <dgm:chMax val="1"/>
          <dgm:bulletEnabled val="1"/>
        </dgm:presLayoutVars>
      </dgm:prSet>
      <dgm:spPr/>
    </dgm:pt>
    <dgm:pt modelId="{A0FCA7F3-E28A-42B7-B784-7FA0E3AB49FF}" type="pres">
      <dgm:prSet presAssocID="{117A50E4-268E-409E-9865-493992D397F8}" presName="quadrant3" presStyleLbl="node1" presStyleIdx="2" presStyleCnt="4" custScaleX="115416" custLinFactNeighborX="-899" custLinFactNeighborY="7405">
        <dgm:presLayoutVars>
          <dgm:chMax val="1"/>
          <dgm:bulletEnabled val="1"/>
        </dgm:presLayoutVars>
      </dgm:prSet>
      <dgm:spPr/>
    </dgm:pt>
    <dgm:pt modelId="{779F4705-7207-4358-8143-AA05995E0EDB}" type="pres">
      <dgm:prSet presAssocID="{117A50E4-268E-409E-9865-493992D397F8}" presName="quadrant4" presStyleLbl="node1" presStyleIdx="3" presStyleCnt="4" custScaleX="109201" custLinFactNeighborX="-9690" custLinFactNeighborY="-1792">
        <dgm:presLayoutVars>
          <dgm:chMax val="1"/>
          <dgm:bulletEnabled val="1"/>
        </dgm:presLayoutVars>
      </dgm:prSet>
      <dgm:spPr/>
    </dgm:pt>
    <dgm:pt modelId="{FFCE04F2-6A12-4178-840A-49D1191CBF1E}" type="pres">
      <dgm:prSet presAssocID="{117A50E4-268E-409E-9865-493992D397F8}" presName="quadrantPlaceholder" presStyleCnt="0"/>
      <dgm:spPr/>
    </dgm:pt>
    <dgm:pt modelId="{14A3C2B6-C824-49FB-9E48-E2A89937CE74}" type="pres">
      <dgm:prSet presAssocID="{117A50E4-268E-409E-9865-493992D397F8}" presName="center1" presStyleLbl="fgShp" presStyleIdx="0" presStyleCnt="2"/>
      <dgm:spPr/>
    </dgm:pt>
    <dgm:pt modelId="{CE0B0843-5212-4AC1-A25D-DD8FB3930125}" type="pres">
      <dgm:prSet presAssocID="{117A50E4-268E-409E-9865-493992D397F8}" presName="center2" presStyleLbl="fgShp" presStyleIdx="1" presStyleCnt="2"/>
      <dgm:spPr/>
    </dgm:pt>
  </dgm:ptLst>
  <dgm:cxnLst>
    <dgm:cxn modelId="{BDA29B09-C532-4452-B460-0C853CB9D707}" type="presOf" srcId="{3F8232EB-0185-4D70-9D70-9BE1B073749B}" destId="{19FD45DD-6170-47CF-8CD6-58F74D5EFD77}" srcOrd="0" destOrd="0" presId="urn:microsoft.com/office/officeart/2005/8/layout/cycle4"/>
    <dgm:cxn modelId="{FF959C0A-2182-4367-A2A6-ABDFD225730E}" type="presOf" srcId="{D8B7022F-5A77-46B6-A330-AB3E34892A98}" destId="{F4EC98C9-E832-44D4-9018-27FA63AB0417}" srcOrd="1" destOrd="0" presId="urn:microsoft.com/office/officeart/2005/8/layout/cycle4"/>
    <dgm:cxn modelId="{5C84F313-1B18-484C-8A9A-394A0AA3644C}" srcId="{C2597F49-4EA2-468E-A23C-671405811A45}" destId="{A508B1E8-9643-4052-AD41-B0710D70F86B}" srcOrd="1" destOrd="0" parTransId="{3CF572BA-A779-4350-A26E-80EA1A3149EB}" sibTransId="{FDEC26DA-3212-431F-B40F-EC03B04CFE45}"/>
    <dgm:cxn modelId="{659DA719-7E02-4200-8660-3851CC8626C9}" type="presOf" srcId="{0118228E-3C93-40F9-96AC-10960F898C7E}" destId="{8DE6F458-B8A7-4DBD-B363-7B9E6C5FFDD1}" srcOrd="0" destOrd="0" presId="urn:microsoft.com/office/officeart/2005/8/layout/cycle4"/>
    <dgm:cxn modelId="{9B064A1A-AD79-4395-876E-AD36E83D63F6}" srcId="{0118228E-3C93-40F9-96AC-10960F898C7E}" destId="{C0936867-1117-4CB9-8F34-F192F3091B64}" srcOrd="3" destOrd="0" parTransId="{FC36BF51-6091-4B1B-B291-E258979D4204}" sibTransId="{108BBB2E-43DC-4DDE-8182-89142D62B0FA}"/>
    <dgm:cxn modelId="{3A73671D-800F-4D26-A8CA-9A163A61538D}" srcId="{4FC99ADB-42B6-4294-ADE5-254969AC18B8}" destId="{B75436FA-EC80-4756-96CC-B2063A3321B7}" srcOrd="3" destOrd="0" parTransId="{F2A312C7-B050-4326-9BEE-63779E254A73}" sibTransId="{63E9A180-4908-4B8C-82DB-632490D54F38}"/>
    <dgm:cxn modelId="{5A77FE1D-E0CA-4D2A-A354-B07498B72E1A}" srcId="{C2597F49-4EA2-468E-A23C-671405811A45}" destId="{9857D1EC-81E4-4D7E-9897-F979B39BAD8B}" srcOrd="2" destOrd="0" parTransId="{6B24B3C8-2520-468F-9CBB-4D036EB1B4FC}" sibTransId="{64E7206F-3910-401B-A3E0-81C83BA0A32E}"/>
    <dgm:cxn modelId="{A337A61E-5D13-45B2-A491-AF85726162DC}" srcId="{0118228E-3C93-40F9-96AC-10960F898C7E}" destId="{54F5174F-CC0E-4BC0-8010-5662C3190CE8}" srcOrd="6" destOrd="0" parTransId="{BC0BCA39-E5F3-4EDB-9283-9B04BE1F5AAB}" sibTransId="{0EB6C59F-7B49-4BE7-BE24-18B941828C53}"/>
    <dgm:cxn modelId="{C989812A-56B5-4567-B930-C94099EE0491}" type="presOf" srcId="{EF18ED54-85C2-4C05-AB15-D8E1156EA75F}" destId="{13C3FA0D-4CC7-4DEC-A53A-4E1A7FE74868}" srcOrd="0" destOrd="4" presId="urn:microsoft.com/office/officeart/2005/8/layout/cycle4"/>
    <dgm:cxn modelId="{D2D2102B-887D-4489-A9CF-3753AA7EDDB7}" type="presOf" srcId="{BFC73C5C-3C8F-49D3-BED0-735295F9B639}" destId="{F4EC98C9-E832-44D4-9018-27FA63AB0417}" srcOrd="1" destOrd="7" presId="urn:microsoft.com/office/officeart/2005/8/layout/cycle4"/>
    <dgm:cxn modelId="{ACBFFD2B-DDAD-49F0-AD8A-ACD65E18BB2F}" srcId="{C2597F49-4EA2-468E-A23C-671405811A45}" destId="{D13408B8-48EE-41BE-890A-894E844619C0}" srcOrd="3" destOrd="0" parTransId="{292B23C4-E8B1-474E-A86C-24AA0CEC4B30}" sibTransId="{DE74E518-E2D2-4598-8599-36DD3FCCAB01}"/>
    <dgm:cxn modelId="{979BF432-8865-4015-9855-5F11CF3B297A}" type="presOf" srcId="{CC0F0FD9-A7F0-4535-B477-FD107373ABF9}" destId="{F4EC98C9-E832-44D4-9018-27FA63AB0417}" srcOrd="1" destOrd="5" presId="urn:microsoft.com/office/officeart/2005/8/layout/cycle4"/>
    <dgm:cxn modelId="{835F1234-920F-43EA-9DA7-D55D10153085}" type="presOf" srcId="{8756E226-BB49-43FA-8B35-B6FF838439BD}" destId="{2428FFC6-9043-4B5B-9A4D-D36DDF6CB34F}" srcOrd="1" destOrd="4" presId="urn:microsoft.com/office/officeart/2005/8/layout/cycle4"/>
    <dgm:cxn modelId="{28B89834-F619-46FD-A412-79AC8D160C2A}" type="presOf" srcId="{481EA196-1F5D-44F6-89FB-136C59D24D47}" destId="{13C3FA0D-4CC7-4DEC-A53A-4E1A7FE74868}" srcOrd="0" destOrd="0" presId="urn:microsoft.com/office/officeart/2005/8/layout/cycle4"/>
    <dgm:cxn modelId="{1FB99A34-1673-49BF-9686-0DE81735BE80}" type="presOf" srcId="{CC0F0FD9-A7F0-4535-B477-FD107373ABF9}" destId="{951623D2-B21C-4485-B95D-B356960A2832}" srcOrd="0" destOrd="5" presId="urn:microsoft.com/office/officeart/2005/8/layout/cycle4"/>
    <dgm:cxn modelId="{073F6535-7EA8-4639-9DB9-452E98E144CA}" srcId="{0118228E-3C93-40F9-96AC-10960F898C7E}" destId="{0D6F265F-B64F-46A0-8275-91F1C3906663}" srcOrd="2" destOrd="0" parTransId="{BAA828E8-D9AD-4138-888B-360FCBFF1222}" sibTransId="{EBE38F89-1763-4647-980D-0324759A0B88}"/>
    <dgm:cxn modelId="{ACEE4735-7979-45A9-B74B-0BB5F01632E0}" srcId="{3F8232EB-0185-4D70-9D70-9BE1B073749B}" destId="{EF18ED54-85C2-4C05-AB15-D8E1156EA75F}" srcOrd="4" destOrd="0" parTransId="{311DEACC-2732-4274-AF8D-C4791C5EABE9}" sibTransId="{970EF2E6-F034-4C45-9183-142E0C23BA3D}"/>
    <dgm:cxn modelId="{AB1E533A-CFE9-4D87-8F63-111FAB94F6ED}" type="presOf" srcId="{BA65BFD4-37DA-4B3B-B7DE-28B1ABAC2BC4}" destId="{D6823901-A0EF-4DDA-88DD-625B13BA184C}" srcOrd="1" destOrd="1" presId="urn:microsoft.com/office/officeart/2005/8/layout/cycle4"/>
    <dgm:cxn modelId="{08577D3B-BF6B-4868-9A8C-DD47C288DF7A}" type="presOf" srcId="{E888CBCD-29DD-4D5C-9708-27FEEEAE1598}" destId="{552A6D92-9715-4FD5-85FE-C2AFE3107A7D}" srcOrd="1" destOrd="4" presId="urn:microsoft.com/office/officeart/2005/8/layout/cycle4"/>
    <dgm:cxn modelId="{4057403C-3133-43D4-8248-D9436801EA15}" type="presOf" srcId="{920A7BC9-3369-48B5-949E-896EA814068C}" destId="{D6823901-A0EF-4DDA-88DD-625B13BA184C}" srcOrd="1" destOrd="3" presId="urn:microsoft.com/office/officeart/2005/8/layout/cycle4"/>
    <dgm:cxn modelId="{60CC563E-5FE1-48EE-A123-D06E66F09FAD}" type="presOf" srcId="{0D6F265F-B64F-46A0-8275-91F1C3906663}" destId="{951623D2-B21C-4485-B95D-B356960A2832}" srcOrd="0" destOrd="2" presId="urn:microsoft.com/office/officeart/2005/8/layout/cycle4"/>
    <dgm:cxn modelId="{0092435C-3EC4-443B-B24A-D3EA41AC3D38}" srcId="{3F8232EB-0185-4D70-9D70-9BE1B073749B}" destId="{920A7BC9-3369-48B5-949E-896EA814068C}" srcOrd="3" destOrd="0" parTransId="{453BA978-A3A2-40DE-95E3-CB0718750552}" sibTransId="{E86BD9FF-C9AE-408D-9CD4-8F4DEC9D03BF}"/>
    <dgm:cxn modelId="{0C34565C-4D65-48FE-B02C-A6CB8DA42663}" type="presOf" srcId="{BFC73C5C-3C8F-49D3-BED0-735295F9B639}" destId="{951623D2-B21C-4485-B95D-B356960A2832}" srcOrd="0" destOrd="7" presId="urn:microsoft.com/office/officeart/2005/8/layout/cycle4"/>
    <dgm:cxn modelId="{4273A55E-5C1B-4BC8-B5E7-F52A3F713868}" type="presOf" srcId="{88C37A8A-1F1D-4781-BC74-337456D483BD}" destId="{D6823901-A0EF-4DDA-88DD-625B13BA184C}" srcOrd="1" destOrd="6" presId="urn:microsoft.com/office/officeart/2005/8/layout/cycle4"/>
    <dgm:cxn modelId="{5F8A135F-0D62-4B32-AE2A-ACEB90F593D7}" srcId="{4FC99ADB-42B6-4294-ADE5-254969AC18B8}" destId="{F821C8D6-2480-4583-99C9-6D4B0D04CE34}" srcOrd="0" destOrd="0" parTransId="{2A503249-CF5E-4FF2-BCB1-55C8960E0D5C}" sibTransId="{0D5E074F-0D1F-4018-860B-166B2949C628}"/>
    <dgm:cxn modelId="{CF573D64-4E0D-47BB-BC0A-EBD36A9DBE8D}" srcId="{C2597F49-4EA2-468E-A23C-671405811A45}" destId="{09C252A9-D331-459E-888F-633C28D582FD}" srcOrd="0" destOrd="0" parTransId="{CF3C9F34-A585-44E6-A25B-B6CF4932EFE3}" sibTransId="{BDA780E0-1514-405B-9B2A-1313BF126DA3}"/>
    <dgm:cxn modelId="{F20F4767-6CCE-4FDA-BE9C-A8D4FF52D16B}" type="presOf" srcId="{F821C8D6-2480-4583-99C9-6D4B0D04CE34}" destId="{552A6D92-9715-4FD5-85FE-C2AFE3107A7D}" srcOrd="1" destOrd="0" presId="urn:microsoft.com/office/officeart/2005/8/layout/cycle4"/>
    <dgm:cxn modelId="{3C10604F-0526-4418-97BB-6591961CF128}" type="presOf" srcId="{775A3B81-BB28-4795-A4C5-8686B851BFF4}" destId="{F4EC98C9-E832-44D4-9018-27FA63AB0417}" srcOrd="1" destOrd="4" presId="urn:microsoft.com/office/officeart/2005/8/layout/cycle4"/>
    <dgm:cxn modelId="{D0E7B36F-80B1-4A5B-8FA5-476900DDEC30}" type="presOf" srcId="{2E31750A-8494-452B-90B2-40411E725C2E}" destId="{552A6D92-9715-4FD5-85FE-C2AFE3107A7D}" srcOrd="1" destOrd="1" presId="urn:microsoft.com/office/officeart/2005/8/layout/cycle4"/>
    <dgm:cxn modelId="{5C8C7771-6B8C-4713-BBF8-9106954C4F3E}" type="presOf" srcId="{88C37A8A-1F1D-4781-BC74-337456D483BD}" destId="{13C3FA0D-4CC7-4DEC-A53A-4E1A7FE74868}" srcOrd="0" destOrd="6" presId="urn:microsoft.com/office/officeart/2005/8/layout/cycle4"/>
    <dgm:cxn modelId="{A3EDD851-93C6-4892-B058-0056BF7A35A5}" type="presOf" srcId="{9857D1EC-81E4-4D7E-9897-F979B39BAD8B}" destId="{2428FFC6-9043-4B5B-9A4D-D36DDF6CB34F}" srcOrd="1" destOrd="2" presId="urn:microsoft.com/office/officeart/2005/8/layout/cycle4"/>
    <dgm:cxn modelId="{D62BF771-1328-467A-A948-1CD2EB5E85CD}" type="presOf" srcId="{B75436FA-EC80-4756-96CC-B2063A3321B7}" destId="{CAA59FCE-39A4-4C90-BAAE-81481A9F1C8C}" srcOrd="0" destOrd="3" presId="urn:microsoft.com/office/officeart/2005/8/layout/cycle4"/>
    <dgm:cxn modelId="{F2D1AD73-663B-4272-AD73-75FE9394C9B3}" type="presOf" srcId="{2E31750A-8494-452B-90B2-40411E725C2E}" destId="{CAA59FCE-39A4-4C90-BAAE-81481A9F1C8C}" srcOrd="0" destOrd="1" presId="urn:microsoft.com/office/officeart/2005/8/layout/cycle4"/>
    <dgm:cxn modelId="{DE14CB53-ED92-409A-BC7A-CB8A604EA76B}" type="presOf" srcId="{96E6B447-3783-4AB2-971E-376DFA8B10FC}" destId="{F4EC98C9-E832-44D4-9018-27FA63AB0417}" srcOrd="1" destOrd="1" presId="urn:microsoft.com/office/officeart/2005/8/layout/cycle4"/>
    <dgm:cxn modelId="{8B3C3755-6C41-4FBC-951A-1652190E1331}" type="presOf" srcId="{BA65BFD4-37DA-4B3B-B7DE-28B1ABAC2BC4}" destId="{13C3FA0D-4CC7-4DEC-A53A-4E1A7FE74868}" srcOrd="0" destOrd="1" presId="urn:microsoft.com/office/officeart/2005/8/layout/cycle4"/>
    <dgm:cxn modelId="{ACE08955-67B6-4C8A-A602-B30784D28F43}" type="presOf" srcId="{AED43F34-94A3-478B-9E36-876E5D4221E1}" destId="{552A6D92-9715-4FD5-85FE-C2AFE3107A7D}" srcOrd="1" destOrd="5" presId="urn:microsoft.com/office/officeart/2005/8/layout/cycle4"/>
    <dgm:cxn modelId="{A4F18D55-399C-4BCB-9A33-2FC5787FC0D4}" type="presOf" srcId="{D13408B8-48EE-41BE-890A-894E844619C0}" destId="{2428FFC6-9043-4B5B-9A4D-D36DDF6CB34F}" srcOrd="1" destOrd="3" presId="urn:microsoft.com/office/officeart/2005/8/layout/cycle4"/>
    <dgm:cxn modelId="{9ABDB175-3CF4-408C-A701-3F81791F6096}" type="presOf" srcId="{D8B7022F-5A77-46B6-A330-AB3E34892A98}" destId="{951623D2-B21C-4485-B95D-B356960A2832}" srcOrd="0" destOrd="0" presId="urn:microsoft.com/office/officeart/2005/8/layout/cycle4"/>
    <dgm:cxn modelId="{42B6F775-88B2-4AB9-8A0E-14177BECE1D6}" type="presOf" srcId="{54F5174F-CC0E-4BC0-8010-5662C3190CE8}" destId="{951623D2-B21C-4485-B95D-B356960A2832}" srcOrd="0" destOrd="6" presId="urn:microsoft.com/office/officeart/2005/8/layout/cycle4"/>
    <dgm:cxn modelId="{DCA52457-C287-4DD2-AB54-150327C473DC}" srcId="{117A50E4-268E-409E-9865-493992D397F8}" destId="{0118228E-3C93-40F9-96AC-10960F898C7E}" srcOrd="0" destOrd="0" parTransId="{998AF1E4-12C5-4ACB-B2EA-9F45DF1DCB51}" sibTransId="{8387BD83-52E8-44CE-A105-E9FDCB3BA709}"/>
    <dgm:cxn modelId="{8107AA77-6E83-4FFC-99AE-ABFEDD863526}" srcId="{C2597F49-4EA2-468E-A23C-671405811A45}" destId="{8756E226-BB49-43FA-8B35-B6FF838439BD}" srcOrd="4" destOrd="0" parTransId="{47E1AE2D-8E6A-441D-AA27-A69B5871F9B2}" sibTransId="{DF1DA753-5115-48E1-A3F6-6AA92ECE364B}"/>
    <dgm:cxn modelId="{B05ECB77-EAE9-4954-81D3-A956CCED9385}" type="presOf" srcId="{62BEA3D0-7946-4443-B7AA-9CF86428AE1A}" destId="{13C3FA0D-4CC7-4DEC-A53A-4E1A7FE74868}" srcOrd="0" destOrd="2" presId="urn:microsoft.com/office/officeart/2005/8/layout/cycle4"/>
    <dgm:cxn modelId="{991F1C58-7D23-4616-8621-BAF21BF241AF}" srcId="{3F8232EB-0185-4D70-9D70-9BE1B073749B}" destId="{26959EEE-ECB3-42DC-93C4-EAF4D8E50E89}" srcOrd="5" destOrd="0" parTransId="{B6497F20-2419-4038-A112-22348E8921BA}" sibTransId="{B87A4B73-AC37-409D-9D76-5483D779E401}"/>
    <dgm:cxn modelId="{3D7E6D58-9967-43AD-BAD3-F601364262B8}" type="presOf" srcId="{EF18ED54-85C2-4C05-AB15-D8E1156EA75F}" destId="{D6823901-A0EF-4DDA-88DD-625B13BA184C}" srcOrd="1" destOrd="4" presId="urn:microsoft.com/office/officeart/2005/8/layout/cycle4"/>
    <dgm:cxn modelId="{3D7EA059-8830-40DE-934E-34297162F42F}" srcId="{4FC99ADB-42B6-4294-ADE5-254969AC18B8}" destId="{2E31750A-8494-452B-90B2-40411E725C2E}" srcOrd="1" destOrd="0" parTransId="{A4ECC3F9-5176-456F-8AB1-A7A46842FDAF}" sibTransId="{71B2E190-B363-4C2B-8B64-92F76621E27B}"/>
    <dgm:cxn modelId="{38A5C95A-EF03-4E9E-A18B-C625E3EB7A7C}" type="presOf" srcId="{26959EEE-ECB3-42DC-93C4-EAF4D8E50E89}" destId="{13C3FA0D-4CC7-4DEC-A53A-4E1A7FE74868}" srcOrd="0" destOrd="5" presId="urn:microsoft.com/office/officeart/2005/8/layout/cycle4"/>
    <dgm:cxn modelId="{3F51297C-28DE-4B76-A81B-EEBBE60E4A25}" srcId="{117A50E4-268E-409E-9865-493992D397F8}" destId="{4FC99ADB-42B6-4294-ADE5-254969AC18B8}" srcOrd="3" destOrd="0" parTransId="{4214AD25-0367-49C3-B701-9415144FA4DA}" sibTransId="{7CCB2D12-C8DD-45E1-A02E-10CC5D35811E}"/>
    <dgm:cxn modelId="{E144CD81-2EA1-475A-B1F3-74A90250B4B8}" type="presOf" srcId="{481EA196-1F5D-44F6-89FB-136C59D24D47}" destId="{D6823901-A0EF-4DDA-88DD-625B13BA184C}" srcOrd="1" destOrd="0" presId="urn:microsoft.com/office/officeart/2005/8/layout/cycle4"/>
    <dgm:cxn modelId="{7D5DCD83-9CAB-476B-9611-2EC00369BA1C}" type="presOf" srcId="{D1EAEFAF-71EC-4033-9DCB-DF66F8037AE3}" destId="{552A6D92-9715-4FD5-85FE-C2AFE3107A7D}" srcOrd="1" destOrd="2" presId="urn:microsoft.com/office/officeart/2005/8/layout/cycle4"/>
    <dgm:cxn modelId="{40AB568E-2C48-4C60-A03A-2AAF3F1DB8B9}" srcId="{3F8232EB-0185-4D70-9D70-9BE1B073749B}" destId="{88C37A8A-1F1D-4781-BC74-337456D483BD}" srcOrd="6" destOrd="0" parTransId="{1C138EC8-8C70-4236-8FE9-F61B4954D6C6}" sibTransId="{0ABFE2F0-3CDF-4661-AD68-5132D40EFC95}"/>
    <dgm:cxn modelId="{68E3A28F-08F5-4775-891A-B87C6BC1F257}" srcId="{4FC99ADB-42B6-4294-ADE5-254969AC18B8}" destId="{E888CBCD-29DD-4D5C-9708-27FEEEAE1598}" srcOrd="4" destOrd="0" parTransId="{4CD11967-9333-49F3-A60D-F6528C1BF3A9}" sibTransId="{2A94900B-C352-4D4C-973B-3346C2E7D07F}"/>
    <dgm:cxn modelId="{A94A3791-CC76-4CB0-A333-9FC66D2B8CD4}" type="presOf" srcId="{F821C8D6-2480-4583-99C9-6D4B0D04CE34}" destId="{CAA59FCE-39A4-4C90-BAAE-81481A9F1C8C}" srcOrd="0" destOrd="0" presId="urn:microsoft.com/office/officeart/2005/8/layout/cycle4"/>
    <dgm:cxn modelId="{B36ED894-F196-430E-BF3C-72F5E5499EE2}" srcId="{3F8232EB-0185-4D70-9D70-9BE1B073749B}" destId="{BA65BFD4-37DA-4B3B-B7DE-28B1ABAC2BC4}" srcOrd="1" destOrd="0" parTransId="{7E989D0B-7668-4D41-82FC-1CAB19D93BE4}" sibTransId="{382C2114-325B-4430-B619-E90129F9F0D2}"/>
    <dgm:cxn modelId="{56A8C597-30BC-4FBF-9FBB-452949189620}" type="presOf" srcId="{C0936867-1117-4CB9-8F34-F192F3091B64}" destId="{951623D2-B21C-4485-B95D-B356960A2832}" srcOrd="0" destOrd="3" presId="urn:microsoft.com/office/officeart/2005/8/layout/cycle4"/>
    <dgm:cxn modelId="{1FF22799-F472-49A2-BD33-20C1ACDD711A}" srcId="{0118228E-3C93-40F9-96AC-10960F898C7E}" destId="{D8B7022F-5A77-46B6-A330-AB3E34892A98}" srcOrd="0" destOrd="0" parTransId="{F50C9B23-606E-40C2-8D5A-213CB4849636}" sibTransId="{D8543129-EDF3-4BDA-B58F-36A2AB87C80A}"/>
    <dgm:cxn modelId="{CB82CF9D-7535-4C0F-8760-84637F9D4BB6}" srcId="{4FC99ADB-42B6-4294-ADE5-254969AC18B8}" destId="{AED43F34-94A3-478B-9E36-876E5D4221E1}" srcOrd="5" destOrd="0" parTransId="{9F950B4D-594B-416E-A8F8-F4F04D7E7392}" sibTransId="{0B06E420-0E6A-446E-AC06-D6C28D0772C8}"/>
    <dgm:cxn modelId="{F436949E-92A7-4AC7-A806-E77B7BE99105}" type="presOf" srcId="{54F5174F-CC0E-4BC0-8010-5662C3190CE8}" destId="{F4EC98C9-E832-44D4-9018-27FA63AB0417}" srcOrd="1" destOrd="6" presId="urn:microsoft.com/office/officeart/2005/8/layout/cycle4"/>
    <dgm:cxn modelId="{5BA95A9F-35EF-4CCA-A416-93D5303E1862}" type="presOf" srcId="{B75436FA-EC80-4756-96CC-B2063A3321B7}" destId="{552A6D92-9715-4FD5-85FE-C2AFE3107A7D}" srcOrd="1" destOrd="3" presId="urn:microsoft.com/office/officeart/2005/8/layout/cycle4"/>
    <dgm:cxn modelId="{B94C69A4-0BB2-4716-AD87-81D86A01AF7E}" srcId="{3F8232EB-0185-4D70-9D70-9BE1B073749B}" destId="{481EA196-1F5D-44F6-89FB-136C59D24D47}" srcOrd="0" destOrd="0" parTransId="{518B2AF5-5DF4-4A38-B381-34F51C4E728F}" sibTransId="{8D62D2F9-EABD-4898-8568-F3809D2FDAEB}"/>
    <dgm:cxn modelId="{F8BC76A4-9AE3-483A-AFB9-A54F781E490E}" type="presOf" srcId="{4FC99ADB-42B6-4294-ADE5-254969AC18B8}" destId="{779F4705-7207-4358-8143-AA05995E0EDB}" srcOrd="0" destOrd="0" presId="urn:microsoft.com/office/officeart/2005/8/layout/cycle4"/>
    <dgm:cxn modelId="{E9F749A6-CAD0-4E28-B85A-8A111BB957A0}" srcId="{3F8232EB-0185-4D70-9D70-9BE1B073749B}" destId="{62BEA3D0-7946-4443-B7AA-9CF86428AE1A}" srcOrd="2" destOrd="0" parTransId="{8905E648-7766-40B4-B5EE-B0F26A4C6253}" sibTransId="{403BB9AF-6CD2-46D1-BD81-06D66A29331A}"/>
    <dgm:cxn modelId="{9250F9A7-BAD8-469F-91AF-744E134965B3}" type="presOf" srcId="{C0936867-1117-4CB9-8F34-F192F3091B64}" destId="{F4EC98C9-E832-44D4-9018-27FA63AB0417}" srcOrd="1" destOrd="3" presId="urn:microsoft.com/office/officeart/2005/8/layout/cycle4"/>
    <dgm:cxn modelId="{8E6D8FB0-F5EC-4D60-A6D5-C5D35D4DA394}" type="presOf" srcId="{26959EEE-ECB3-42DC-93C4-EAF4D8E50E89}" destId="{D6823901-A0EF-4DDA-88DD-625B13BA184C}" srcOrd="1" destOrd="5" presId="urn:microsoft.com/office/officeart/2005/8/layout/cycle4"/>
    <dgm:cxn modelId="{B21EF8B3-FE7C-47BD-8C8B-CEFCF372CECD}" type="presOf" srcId="{D13408B8-48EE-41BE-890A-894E844619C0}" destId="{05D3436B-6C11-4868-9AB6-D76A49C88335}" srcOrd="0" destOrd="3" presId="urn:microsoft.com/office/officeart/2005/8/layout/cycle4"/>
    <dgm:cxn modelId="{5B255BB4-1034-4BFD-A28E-6AFB22062186}" type="presOf" srcId="{8756E226-BB49-43FA-8B35-B6FF838439BD}" destId="{05D3436B-6C11-4868-9AB6-D76A49C88335}" srcOrd="0" destOrd="4" presId="urn:microsoft.com/office/officeart/2005/8/layout/cycle4"/>
    <dgm:cxn modelId="{FF63EFB5-DBCD-4341-8F26-3D2EADEFB08E}" type="presOf" srcId="{09C252A9-D331-459E-888F-633C28D582FD}" destId="{05D3436B-6C11-4868-9AB6-D76A49C88335}" srcOrd="0" destOrd="0" presId="urn:microsoft.com/office/officeart/2005/8/layout/cycle4"/>
    <dgm:cxn modelId="{584B68B9-2E77-42CF-8DBB-E892525D4E59}" type="presOf" srcId="{A508B1E8-9643-4052-AD41-B0710D70F86B}" destId="{05D3436B-6C11-4868-9AB6-D76A49C88335}" srcOrd="0" destOrd="1" presId="urn:microsoft.com/office/officeart/2005/8/layout/cycle4"/>
    <dgm:cxn modelId="{D3DA6CBD-7260-46E0-B835-5DF4F7952CF2}" srcId="{0118228E-3C93-40F9-96AC-10960F898C7E}" destId="{BFC73C5C-3C8F-49D3-BED0-735295F9B639}" srcOrd="7" destOrd="0" parTransId="{A7E5935F-3522-4A3C-87E5-13606600D29E}" sibTransId="{B0FE0229-6ABB-4A8D-AA61-E3F3D9C58154}"/>
    <dgm:cxn modelId="{A2651BBE-852E-4361-87EC-3595E7C8A3FC}" type="presOf" srcId="{96E6B447-3783-4AB2-971E-376DFA8B10FC}" destId="{951623D2-B21C-4485-B95D-B356960A2832}" srcOrd="0" destOrd="1" presId="urn:microsoft.com/office/officeart/2005/8/layout/cycle4"/>
    <dgm:cxn modelId="{A3D77EC2-A9E8-44B1-BF53-7172D42F28F9}" type="presOf" srcId="{C2597F49-4EA2-468E-A23C-671405811A45}" destId="{A0FCA7F3-E28A-42B7-B784-7FA0E3AB49FF}" srcOrd="0" destOrd="0" presId="urn:microsoft.com/office/officeart/2005/8/layout/cycle4"/>
    <dgm:cxn modelId="{271191CF-FE38-4477-95DA-4BB91D57E10B}" srcId="{0118228E-3C93-40F9-96AC-10960F898C7E}" destId="{96E6B447-3783-4AB2-971E-376DFA8B10FC}" srcOrd="1" destOrd="0" parTransId="{B5964F96-3B72-49CB-BC4D-32224EDC743C}" sibTransId="{2B80022A-7FC5-409E-A428-1317B836110C}"/>
    <dgm:cxn modelId="{EFDFFDD0-F57E-4617-8759-14EF3DFB48C8}" type="presOf" srcId="{920A7BC9-3369-48B5-949E-896EA814068C}" destId="{13C3FA0D-4CC7-4DEC-A53A-4E1A7FE74868}" srcOrd="0" destOrd="3" presId="urn:microsoft.com/office/officeart/2005/8/layout/cycle4"/>
    <dgm:cxn modelId="{38DA6CD4-A948-4589-AE2A-712BB36F9D81}" srcId="{117A50E4-268E-409E-9865-493992D397F8}" destId="{C2597F49-4EA2-468E-A23C-671405811A45}" srcOrd="2" destOrd="0" parTransId="{CE58F21E-5D75-4DCF-978F-37742F60AC3A}" sibTransId="{5A293D54-5334-4B59-857D-D916AF950CBF}"/>
    <dgm:cxn modelId="{D30F4ADC-1B01-4677-A876-525843AA68E8}" type="presOf" srcId="{A508B1E8-9643-4052-AD41-B0710D70F86B}" destId="{2428FFC6-9043-4B5B-9A4D-D36DDF6CB34F}" srcOrd="1" destOrd="1" presId="urn:microsoft.com/office/officeart/2005/8/layout/cycle4"/>
    <dgm:cxn modelId="{E66E43DD-9DA0-4667-89A8-EB654B79A658}" type="presOf" srcId="{0D6F265F-B64F-46A0-8275-91F1C3906663}" destId="{F4EC98C9-E832-44D4-9018-27FA63AB0417}" srcOrd="1" destOrd="2" presId="urn:microsoft.com/office/officeart/2005/8/layout/cycle4"/>
    <dgm:cxn modelId="{AEB32EE2-1E18-4111-85E2-3C222BD2684F}" srcId="{0118228E-3C93-40F9-96AC-10960F898C7E}" destId="{775A3B81-BB28-4795-A4C5-8686B851BFF4}" srcOrd="4" destOrd="0" parTransId="{ECB72B07-AD9E-42EE-9FF8-FFCE64607DDC}" sibTransId="{95717CAC-28F3-42CB-B79B-6DB26CC1AD6D}"/>
    <dgm:cxn modelId="{7247D8E2-E7AF-4FD7-A155-9E0A33320A98}" type="presOf" srcId="{09C252A9-D331-459E-888F-633C28D582FD}" destId="{2428FFC6-9043-4B5B-9A4D-D36DDF6CB34F}" srcOrd="1" destOrd="0" presId="urn:microsoft.com/office/officeart/2005/8/layout/cycle4"/>
    <dgm:cxn modelId="{041FC2E3-F88D-492F-8A4D-107C9A2DF998}" srcId="{4FC99ADB-42B6-4294-ADE5-254969AC18B8}" destId="{D1EAEFAF-71EC-4033-9DCB-DF66F8037AE3}" srcOrd="2" destOrd="0" parTransId="{E78089AB-06E4-4393-9D6E-376C2C92D0E2}" sibTransId="{ED67A503-A28B-4325-B0F6-9BAC523E9BAD}"/>
    <dgm:cxn modelId="{4BB87EEC-E792-4327-9C02-F5D1957588C0}" type="presOf" srcId="{775A3B81-BB28-4795-A4C5-8686B851BFF4}" destId="{951623D2-B21C-4485-B95D-B356960A2832}" srcOrd="0" destOrd="4" presId="urn:microsoft.com/office/officeart/2005/8/layout/cycle4"/>
    <dgm:cxn modelId="{1C00A6ED-67CB-44BE-85A8-DDD9D22B6C12}" type="presOf" srcId="{62BEA3D0-7946-4443-B7AA-9CF86428AE1A}" destId="{D6823901-A0EF-4DDA-88DD-625B13BA184C}" srcOrd="1" destOrd="2" presId="urn:microsoft.com/office/officeart/2005/8/layout/cycle4"/>
    <dgm:cxn modelId="{F284DFEE-ED00-4D04-8CA5-B2090C7B2000}" type="presOf" srcId="{9857D1EC-81E4-4D7E-9897-F979B39BAD8B}" destId="{05D3436B-6C11-4868-9AB6-D76A49C88335}" srcOrd="0" destOrd="2" presId="urn:microsoft.com/office/officeart/2005/8/layout/cycle4"/>
    <dgm:cxn modelId="{D0FBD7F0-2C8A-473E-8439-46FE45FC34E4}" srcId="{0118228E-3C93-40F9-96AC-10960F898C7E}" destId="{CC0F0FD9-A7F0-4535-B477-FD107373ABF9}" srcOrd="5" destOrd="0" parTransId="{EB97B281-E4D5-4B74-B94F-11ACB2F1089C}" sibTransId="{F5F8B6EB-762E-491F-9C99-983EC16D8921}"/>
    <dgm:cxn modelId="{5BDBE6F1-D64D-4F2E-AD77-11E72040D37A}" type="presOf" srcId="{AED43F34-94A3-478B-9E36-876E5D4221E1}" destId="{CAA59FCE-39A4-4C90-BAAE-81481A9F1C8C}" srcOrd="0" destOrd="5" presId="urn:microsoft.com/office/officeart/2005/8/layout/cycle4"/>
    <dgm:cxn modelId="{E98B9FF7-DE00-4A93-9A2B-AF48568ACDA5}" type="presOf" srcId="{D1EAEFAF-71EC-4033-9DCB-DF66F8037AE3}" destId="{CAA59FCE-39A4-4C90-BAAE-81481A9F1C8C}" srcOrd="0" destOrd="2" presId="urn:microsoft.com/office/officeart/2005/8/layout/cycle4"/>
    <dgm:cxn modelId="{707C97F9-8980-4E28-82AC-2CE20C31CA6D}" type="presOf" srcId="{117A50E4-268E-409E-9865-493992D397F8}" destId="{C98A04D2-E302-41F2-B6A6-3524EF61CF6E}" srcOrd="0" destOrd="0" presId="urn:microsoft.com/office/officeart/2005/8/layout/cycle4"/>
    <dgm:cxn modelId="{CE1446FA-37A7-46FA-9A1D-12745064CF20}" srcId="{117A50E4-268E-409E-9865-493992D397F8}" destId="{3F8232EB-0185-4D70-9D70-9BE1B073749B}" srcOrd="1" destOrd="0" parTransId="{CC11BCDD-FC46-4041-9814-64D5A680A11C}" sibTransId="{EF92A5CC-4D08-4F14-983B-E5591AF5394B}"/>
    <dgm:cxn modelId="{5ECED6FC-565F-4B95-9163-969E766A10C9}" type="presOf" srcId="{E888CBCD-29DD-4D5C-9708-27FEEEAE1598}" destId="{CAA59FCE-39A4-4C90-BAAE-81481A9F1C8C}" srcOrd="0" destOrd="4" presId="urn:microsoft.com/office/officeart/2005/8/layout/cycle4"/>
    <dgm:cxn modelId="{9EF75A68-D5C4-4A9C-8DBE-490E2C4535C1}" type="presParOf" srcId="{C98A04D2-E302-41F2-B6A6-3524EF61CF6E}" destId="{57C4D2CF-7D79-41E2-9BE7-F4284A34C5DE}" srcOrd="0" destOrd="0" presId="urn:microsoft.com/office/officeart/2005/8/layout/cycle4"/>
    <dgm:cxn modelId="{DF2CDE92-005A-45AF-88F1-54A38B590B31}" type="presParOf" srcId="{57C4D2CF-7D79-41E2-9BE7-F4284A34C5DE}" destId="{C2BADA30-69FD-4E39-B21C-52571C902337}" srcOrd="0" destOrd="0" presId="urn:microsoft.com/office/officeart/2005/8/layout/cycle4"/>
    <dgm:cxn modelId="{F24D13E9-8CCC-4E10-9582-0C71F26C4109}" type="presParOf" srcId="{C2BADA30-69FD-4E39-B21C-52571C902337}" destId="{951623D2-B21C-4485-B95D-B356960A2832}" srcOrd="0" destOrd="0" presId="urn:microsoft.com/office/officeart/2005/8/layout/cycle4"/>
    <dgm:cxn modelId="{498E0A34-18C7-4E4A-B3AE-CF3E74F7B09F}" type="presParOf" srcId="{C2BADA30-69FD-4E39-B21C-52571C902337}" destId="{F4EC98C9-E832-44D4-9018-27FA63AB0417}" srcOrd="1" destOrd="0" presId="urn:microsoft.com/office/officeart/2005/8/layout/cycle4"/>
    <dgm:cxn modelId="{919F2783-3BBB-4B49-8136-F41B86608F34}" type="presParOf" srcId="{57C4D2CF-7D79-41E2-9BE7-F4284A34C5DE}" destId="{D06ED499-432F-4B22-995C-C6CEF07A8FD5}" srcOrd="1" destOrd="0" presId="urn:microsoft.com/office/officeart/2005/8/layout/cycle4"/>
    <dgm:cxn modelId="{B3E471E2-9B89-4467-A200-48C2BA59A158}" type="presParOf" srcId="{D06ED499-432F-4B22-995C-C6CEF07A8FD5}" destId="{13C3FA0D-4CC7-4DEC-A53A-4E1A7FE74868}" srcOrd="0" destOrd="0" presId="urn:microsoft.com/office/officeart/2005/8/layout/cycle4"/>
    <dgm:cxn modelId="{755C7F21-2AD1-4A04-8A3C-BABF96A6FD39}" type="presParOf" srcId="{D06ED499-432F-4B22-995C-C6CEF07A8FD5}" destId="{D6823901-A0EF-4DDA-88DD-625B13BA184C}" srcOrd="1" destOrd="0" presId="urn:microsoft.com/office/officeart/2005/8/layout/cycle4"/>
    <dgm:cxn modelId="{5D6EE4DB-8691-4E50-A3BC-83479B66E864}" type="presParOf" srcId="{57C4D2CF-7D79-41E2-9BE7-F4284A34C5DE}" destId="{6C7FBB8B-1299-4CF9-B614-2C9F5E3AEE5E}" srcOrd="2" destOrd="0" presId="urn:microsoft.com/office/officeart/2005/8/layout/cycle4"/>
    <dgm:cxn modelId="{F6E59673-5910-456A-949E-51DF0ECDEA88}" type="presParOf" srcId="{6C7FBB8B-1299-4CF9-B614-2C9F5E3AEE5E}" destId="{05D3436B-6C11-4868-9AB6-D76A49C88335}" srcOrd="0" destOrd="0" presId="urn:microsoft.com/office/officeart/2005/8/layout/cycle4"/>
    <dgm:cxn modelId="{779F5730-2F75-4411-B49F-3F7BEEEA9B6B}" type="presParOf" srcId="{6C7FBB8B-1299-4CF9-B614-2C9F5E3AEE5E}" destId="{2428FFC6-9043-4B5B-9A4D-D36DDF6CB34F}" srcOrd="1" destOrd="0" presId="urn:microsoft.com/office/officeart/2005/8/layout/cycle4"/>
    <dgm:cxn modelId="{086CBA90-C1A6-4716-BC84-B63072D502E3}" type="presParOf" srcId="{57C4D2CF-7D79-41E2-9BE7-F4284A34C5DE}" destId="{F891CF89-D809-41CF-BB82-DEB0FDCB1096}" srcOrd="3" destOrd="0" presId="urn:microsoft.com/office/officeart/2005/8/layout/cycle4"/>
    <dgm:cxn modelId="{FB86055F-CE13-4DED-A748-DBA7BA42E692}" type="presParOf" srcId="{F891CF89-D809-41CF-BB82-DEB0FDCB1096}" destId="{CAA59FCE-39A4-4C90-BAAE-81481A9F1C8C}" srcOrd="0" destOrd="0" presId="urn:microsoft.com/office/officeart/2005/8/layout/cycle4"/>
    <dgm:cxn modelId="{2386E2D1-81FD-4B31-8694-8CDAAE197C9D}" type="presParOf" srcId="{F891CF89-D809-41CF-BB82-DEB0FDCB1096}" destId="{552A6D92-9715-4FD5-85FE-C2AFE3107A7D}" srcOrd="1" destOrd="0" presId="urn:microsoft.com/office/officeart/2005/8/layout/cycle4"/>
    <dgm:cxn modelId="{965C2A99-F85F-4F38-BFF0-FECD78B94E6F}" type="presParOf" srcId="{57C4D2CF-7D79-41E2-9BE7-F4284A34C5DE}" destId="{A5F77B4C-3A64-4BEF-B3E7-168BB6D0FC8C}" srcOrd="4" destOrd="0" presId="urn:microsoft.com/office/officeart/2005/8/layout/cycle4"/>
    <dgm:cxn modelId="{21467562-224A-4AF2-B521-D51F23531268}" type="presParOf" srcId="{C98A04D2-E302-41F2-B6A6-3524EF61CF6E}" destId="{9E15BD88-8D3C-4FE8-B4AE-7100EDCE8364}" srcOrd="1" destOrd="0" presId="urn:microsoft.com/office/officeart/2005/8/layout/cycle4"/>
    <dgm:cxn modelId="{D9E53A8F-228B-4CD1-9C91-5498A5689720}" type="presParOf" srcId="{9E15BD88-8D3C-4FE8-B4AE-7100EDCE8364}" destId="{8DE6F458-B8A7-4DBD-B363-7B9E6C5FFDD1}" srcOrd="0" destOrd="0" presId="urn:microsoft.com/office/officeart/2005/8/layout/cycle4"/>
    <dgm:cxn modelId="{B811C320-9ADD-4BE0-BEF6-B26DE41A1867}" type="presParOf" srcId="{9E15BD88-8D3C-4FE8-B4AE-7100EDCE8364}" destId="{19FD45DD-6170-47CF-8CD6-58F74D5EFD77}" srcOrd="1" destOrd="0" presId="urn:microsoft.com/office/officeart/2005/8/layout/cycle4"/>
    <dgm:cxn modelId="{7D1B4F3B-2C53-4788-9162-043BADDA0B72}" type="presParOf" srcId="{9E15BD88-8D3C-4FE8-B4AE-7100EDCE8364}" destId="{A0FCA7F3-E28A-42B7-B784-7FA0E3AB49FF}" srcOrd="2" destOrd="0" presId="urn:microsoft.com/office/officeart/2005/8/layout/cycle4"/>
    <dgm:cxn modelId="{EB24A161-80A4-48C0-AF78-5714644E731B}" type="presParOf" srcId="{9E15BD88-8D3C-4FE8-B4AE-7100EDCE8364}" destId="{779F4705-7207-4358-8143-AA05995E0EDB}" srcOrd="3" destOrd="0" presId="urn:microsoft.com/office/officeart/2005/8/layout/cycle4"/>
    <dgm:cxn modelId="{128CC1F5-CCB1-4F38-BFDD-1771AE83E260}" type="presParOf" srcId="{9E15BD88-8D3C-4FE8-B4AE-7100EDCE8364}" destId="{FFCE04F2-6A12-4178-840A-49D1191CBF1E}" srcOrd="4" destOrd="0" presId="urn:microsoft.com/office/officeart/2005/8/layout/cycle4"/>
    <dgm:cxn modelId="{878FD30B-DD81-4978-A97B-31723866B9A1}" type="presParOf" srcId="{C98A04D2-E302-41F2-B6A6-3524EF61CF6E}" destId="{14A3C2B6-C824-49FB-9E48-E2A89937CE74}" srcOrd="2" destOrd="0" presId="urn:microsoft.com/office/officeart/2005/8/layout/cycle4"/>
    <dgm:cxn modelId="{C55301E4-4F07-407E-BD32-FAE4D6993E42}" type="presParOf" srcId="{C98A04D2-E302-41F2-B6A6-3524EF61CF6E}" destId="{CE0B0843-5212-4AC1-A25D-DD8FB3930125}"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0950CE-C2B9-4D60-88E8-32EC5A4C1797}" type="doc">
      <dgm:prSet loTypeId="urn:microsoft.com/office/officeart/2005/8/layout/venn1" loCatId="relationship" qsTypeId="urn:microsoft.com/office/officeart/2005/8/quickstyle/simple5" qsCatId="simple" csTypeId="urn:microsoft.com/office/officeart/2005/8/colors/colorful4" csCatId="colorful" phldr="1"/>
      <dgm:spPr/>
    </dgm:pt>
    <dgm:pt modelId="{13996CAF-64F6-4C83-99FA-32C342654DCE}">
      <dgm:prSet phldrT="[Text]"/>
      <dgm:spPr/>
      <dgm:t>
        <a:bodyPr/>
        <a:lstStyle/>
        <a:p>
          <a:r>
            <a:rPr lang="en-GB" dirty="0"/>
            <a:t>HCV (179)</a:t>
          </a:r>
        </a:p>
      </dgm:t>
    </dgm:pt>
    <dgm:pt modelId="{29F513EB-E5EB-4D66-8657-237E6F10066B}" type="parTrans" cxnId="{6C253C7A-D4E7-45E3-B72F-90BB16102837}">
      <dgm:prSet/>
      <dgm:spPr/>
      <dgm:t>
        <a:bodyPr/>
        <a:lstStyle/>
        <a:p>
          <a:endParaRPr lang="en-GB"/>
        </a:p>
      </dgm:t>
    </dgm:pt>
    <dgm:pt modelId="{164C579E-5592-4E66-9338-82F16FC8E1E3}" type="sibTrans" cxnId="{6C253C7A-D4E7-45E3-B72F-90BB16102837}">
      <dgm:prSet/>
      <dgm:spPr/>
      <dgm:t>
        <a:bodyPr/>
        <a:lstStyle/>
        <a:p>
          <a:endParaRPr lang="en-GB"/>
        </a:p>
      </dgm:t>
    </dgm:pt>
    <dgm:pt modelId="{9D9A2217-5D0C-49AD-9AC9-946CF9FB187D}">
      <dgm:prSet phldrT="[Text]"/>
      <dgm:spPr/>
      <dgm:t>
        <a:bodyPr/>
        <a:lstStyle/>
        <a:p>
          <a:r>
            <a:rPr lang="en-GB" dirty="0"/>
            <a:t>HBV (6)</a:t>
          </a:r>
        </a:p>
      </dgm:t>
    </dgm:pt>
    <dgm:pt modelId="{9D964B52-3ACF-45BA-8EA5-8B84D7C41C56}" type="parTrans" cxnId="{B001743A-7CC4-47B7-B98C-D69490DB2E5A}">
      <dgm:prSet/>
      <dgm:spPr/>
      <dgm:t>
        <a:bodyPr/>
        <a:lstStyle/>
        <a:p>
          <a:endParaRPr lang="en-GB"/>
        </a:p>
      </dgm:t>
    </dgm:pt>
    <dgm:pt modelId="{564C02DC-6E0A-42CB-A884-AA2BE5ABE201}" type="sibTrans" cxnId="{B001743A-7CC4-47B7-B98C-D69490DB2E5A}">
      <dgm:prSet/>
      <dgm:spPr/>
      <dgm:t>
        <a:bodyPr/>
        <a:lstStyle/>
        <a:p>
          <a:endParaRPr lang="en-GB"/>
        </a:p>
      </dgm:t>
    </dgm:pt>
    <dgm:pt modelId="{90B8DA85-FDB6-4E8F-86BC-30D34CEB79B7}">
      <dgm:prSet phldrT="[Text]"/>
      <dgm:spPr/>
      <dgm:t>
        <a:bodyPr/>
        <a:lstStyle/>
        <a:p>
          <a:r>
            <a:rPr lang="en-GB" dirty="0"/>
            <a:t>HIV (25)</a:t>
          </a:r>
        </a:p>
      </dgm:t>
    </dgm:pt>
    <dgm:pt modelId="{34ED559F-F5C0-4252-8871-0D202CD5AE0F}" type="parTrans" cxnId="{D8B44127-C76F-481C-8C4E-6AD7E4B13EE0}">
      <dgm:prSet/>
      <dgm:spPr/>
      <dgm:t>
        <a:bodyPr/>
        <a:lstStyle/>
        <a:p>
          <a:endParaRPr lang="en-GB"/>
        </a:p>
      </dgm:t>
    </dgm:pt>
    <dgm:pt modelId="{DB5B6278-4A00-4CC9-AF99-F2515C121744}" type="sibTrans" cxnId="{D8B44127-C76F-481C-8C4E-6AD7E4B13EE0}">
      <dgm:prSet/>
      <dgm:spPr/>
      <dgm:t>
        <a:bodyPr/>
        <a:lstStyle/>
        <a:p>
          <a:endParaRPr lang="en-GB"/>
        </a:p>
      </dgm:t>
    </dgm:pt>
    <dgm:pt modelId="{66EE0FC3-B22C-40A1-BB30-AF146070B656}" type="pres">
      <dgm:prSet presAssocID="{D30950CE-C2B9-4D60-88E8-32EC5A4C1797}" presName="compositeShape" presStyleCnt="0">
        <dgm:presLayoutVars>
          <dgm:chMax val="7"/>
          <dgm:dir/>
          <dgm:resizeHandles val="exact"/>
        </dgm:presLayoutVars>
      </dgm:prSet>
      <dgm:spPr/>
    </dgm:pt>
    <dgm:pt modelId="{FA4FA89C-9161-475B-83CA-BB5DB459030D}" type="pres">
      <dgm:prSet presAssocID="{13996CAF-64F6-4C83-99FA-32C342654DCE}" presName="circ1" presStyleLbl="vennNode1" presStyleIdx="0" presStyleCnt="3" custScaleX="122929" custScaleY="113224" custLinFactNeighborX="2059" custLinFactNeighborY="-1679"/>
      <dgm:spPr/>
    </dgm:pt>
    <dgm:pt modelId="{F288C9B1-86D4-40C5-A813-A828CA74969A}" type="pres">
      <dgm:prSet presAssocID="{13996CAF-64F6-4C83-99FA-32C342654DCE}" presName="circ1Tx" presStyleLbl="revTx" presStyleIdx="0" presStyleCnt="0">
        <dgm:presLayoutVars>
          <dgm:chMax val="0"/>
          <dgm:chPref val="0"/>
          <dgm:bulletEnabled val="1"/>
        </dgm:presLayoutVars>
      </dgm:prSet>
      <dgm:spPr/>
    </dgm:pt>
    <dgm:pt modelId="{3DD57376-23B4-4A7A-9737-9932E35BC528}" type="pres">
      <dgm:prSet presAssocID="{9D9A2217-5D0C-49AD-9AC9-946CF9FB187D}" presName="circ2" presStyleLbl="vennNode1" presStyleIdx="1" presStyleCnt="3" custScaleX="80702" custScaleY="84110" custLinFactNeighborX="1769" custLinFactNeighborY="198"/>
      <dgm:spPr/>
    </dgm:pt>
    <dgm:pt modelId="{58869FA5-3C51-413E-A3FF-FC86A2E3BF5F}" type="pres">
      <dgm:prSet presAssocID="{9D9A2217-5D0C-49AD-9AC9-946CF9FB187D}" presName="circ2Tx" presStyleLbl="revTx" presStyleIdx="0" presStyleCnt="0">
        <dgm:presLayoutVars>
          <dgm:chMax val="0"/>
          <dgm:chPref val="0"/>
          <dgm:bulletEnabled val="1"/>
        </dgm:presLayoutVars>
      </dgm:prSet>
      <dgm:spPr/>
    </dgm:pt>
    <dgm:pt modelId="{F53FDDDE-DAB7-4E7E-9016-75A6AD41ED63}" type="pres">
      <dgm:prSet presAssocID="{90B8DA85-FDB6-4E8F-86BC-30D34CEB79B7}" presName="circ3" presStyleLbl="vennNode1" presStyleIdx="2" presStyleCnt="3" custScaleX="91663" custScaleY="90720" custLinFactNeighborX="10888" custLinFactNeighborY="3471"/>
      <dgm:spPr/>
    </dgm:pt>
    <dgm:pt modelId="{9026BCC1-04BE-4474-B899-014A091BB01F}" type="pres">
      <dgm:prSet presAssocID="{90B8DA85-FDB6-4E8F-86BC-30D34CEB79B7}" presName="circ3Tx" presStyleLbl="revTx" presStyleIdx="0" presStyleCnt="0">
        <dgm:presLayoutVars>
          <dgm:chMax val="0"/>
          <dgm:chPref val="0"/>
          <dgm:bulletEnabled val="1"/>
        </dgm:presLayoutVars>
      </dgm:prSet>
      <dgm:spPr/>
    </dgm:pt>
  </dgm:ptLst>
  <dgm:cxnLst>
    <dgm:cxn modelId="{5F600C0A-297E-4C55-8A83-92C1FA9F2CDB}" type="presOf" srcId="{90B8DA85-FDB6-4E8F-86BC-30D34CEB79B7}" destId="{F53FDDDE-DAB7-4E7E-9016-75A6AD41ED63}" srcOrd="0" destOrd="0" presId="urn:microsoft.com/office/officeart/2005/8/layout/venn1"/>
    <dgm:cxn modelId="{8BB43318-5C0C-4FDA-98EA-CB66379DDE8A}" type="presOf" srcId="{13996CAF-64F6-4C83-99FA-32C342654DCE}" destId="{F288C9B1-86D4-40C5-A813-A828CA74969A}" srcOrd="1" destOrd="0" presId="urn:microsoft.com/office/officeart/2005/8/layout/venn1"/>
    <dgm:cxn modelId="{D8B44127-C76F-481C-8C4E-6AD7E4B13EE0}" srcId="{D30950CE-C2B9-4D60-88E8-32EC5A4C1797}" destId="{90B8DA85-FDB6-4E8F-86BC-30D34CEB79B7}" srcOrd="2" destOrd="0" parTransId="{34ED559F-F5C0-4252-8871-0D202CD5AE0F}" sibTransId="{DB5B6278-4A00-4CC9-AF99-F2515C121744}"/>
    <dgm:cxn modelId="{C78F6634-9D7D-4F10-8F31-0077B23A30DD}" type="presOf" srcId="{9D9A2217-5D0C-49AD-9AC9-946CF9FB187D}" destId="{3DD57376-23B4-4A7A-9737-9932E35BC528}" srcOrd="0" destOrd="0" presId="urn:microsoft.com/office/officeart/2005/8/layout/venn1"/>
    <dgm:cxn modelId="{B001743A-7CC4-47B7-B98C-D69490DB2E5A}" srcId="{D30950CE-C2B9-4D60-88E8-32EC5A4C1797}" destId="{9D9A2217-5D0C-49AD-9AC9-946CF9FB187D}" srcOrd="1" destOrd="0" parTransId="{9D964B52-3ACF-45BA-8EA5-8B84D7C41C56}" sibTransId="{564C02DC-6E0A-42CB-A884-AA2BE5ABE201}"/>
    <dgm:cxn modelId="{0C19DC44-BDAC-414B-9252-B78136A3AA4E}" type="presOf" srcId="{13996CAF-64F6-4C83-99FA-32C342654DCE}" destId="{FA4FA89C-9161-475B-83CA-BB5DB459030D}" srcOrd="0" destOrd="0" presId="urn:microsoft.com/office/officeart/2005/8/layout/venn1"/>
    <dgm:cxn modelId="{6C253C7A-D4E7-45E3-B72F-90BB16102837}" srcId="{D30950CE-C2B9-4D60-88E8-32EC5A4C1797}" destId="{13996CAF-64F6-4C83-99FA-32C342654DCE}" srcOrd="0" destOrd="0" parTransId="{29F513EB-E5EB-4D66-8657-237E6F10066B}" sibTransId="{164C579E-5592-4E66-9338-82F16FC8E1E3}"/>
    <dgm:cxn modelId="{E93CAD83-E388-4E48-ACC0-ABAF85D3E3BE}" type="presOf" srcId="{9D9A2217-5D0C-49AD-9AC9-946CF9FB187D}" destId="{58869FA5-3C51-413E-A3FF-FC86A2E3BF5F}" srcOrd="1" destOrd="0" presId="urn:microsoft.com/office/officeart/2005/8/layout/venn1"/>
    <dgm:cxn modelId="{806F1B87-51E8-4B3C-A650-10D3E260A6B7}" type="presOf" srcId="{D30950CE-C2B9-4D60-88E8-32EC5A4C1797}" destId="{66EE0FC3-B22C-40A1-BB30-AF146070B656}" srcOrd="0" destOrd="0" presId="urn:microsoft.com/office/officeart/2005/8/layout/venn1"/>
    <dgm:cxn modelId="{106CEDF1-ED7C-484C-997D-CE4B9D07DB8A}" type="presOf" srcId="{90B8DA85-FDB6-4E8F-86BC-30D34CEB79B7}" destId="{9026BCC1-04BE-4474-B899-014A091BB01F}" srcOrd="1" destOrd="0" presId="urn:microsoft.com/office/officeart/2005/8/layout/venn1"/>
    <dgm:cxn modelId="{93915856-442B-44FE-9007-53B9773CC405}" type="presParOf" srcId="{66EE0FC3-B22C-40A1-BB30-AF146070B656}" destId="{FA4FA89C-9161-475B-83CA-BB5DB459030D}" srcOrd="0" destOrd="0" presId="urn:microsoft.com/office/officeart/2005/8/layout/venn1"/>
    <dgm:cxn modelId="{2CFBF1E0-CFC5-4800-81D5-C17F599A2EF8}" type="presParOf" srcId="{66EE0FC3-B22C-40A1-BB30-AF146070B656}" destId="{F288C9B1-86D4-40C5-A813-A828CA74969A}" srcOrd="1" destOrd="0" presId="urn:microsoft.com/office/officeart/2005/8/layout/venn1"/>
    <dgm:cxn modelId="{FB1371E6-2B9B-42AE-B166-4F3846069BE7}" type="presParOf" srcId="{66EE0FC3-B22C-40A1-BB30-AF146070B656}" destId="{3DD57376-23B4-4A7A-9737-9932E35BC528}" srcOrd="2" destOrd="0" presId="urn:microsoft.com/office/officeart/2005/8/layout/venn1"/>
    <dgm:cxn modelId="{A43532E2-FD0A-48FE-B5F1-3172E7EDFED5}" type="presParOf" srcId="{66EE0FC3-B22C-40A1-BB30-AF146070B656}" destId="{58869FA5-3C51-413E-A3FF-FC86A2E3BF5F}" srcOrd="3" destOrd="0" presId="urn:microsoft.com/office/officeart/2005/8/layout/venn1"/>
    <dgm:cxn modelId="{AB5A7914-D647-4A92-9A2B-9D884A0730F7}" type="presParOf" srcId="{66EE0FC3-B22C-40A1-BB30-AF146070B656}" destId="{F53FDDDE-DAB7-4E7E-9016-75A6AD41ED63}" srcOrd="4" destOrd="0" presId="urn:microsoft.com/office/officeart/2005/8/layout/venn1"/>
    <dgm:cxn modelId="{72F757B4-A027-46EC-B6DA-C9702DE17B3C}" type="presParOf" srcId="{66EE0FC3-B22C-40A1-BB30-AF146070B656}" destId="{9026BCC1-04BE-4474-B899-014A091BB01F}"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72108C9-ECF2-4C6D-B671-21AFE8BBBEFC}" type="doc">
      <dgm:prSet loTypeId="urn:microsoft.com/office/officeart/2005/8/layout/cycle4" loCatId="matrix" qsTypeId="urn:microsoft.com/office/officeart/2005/8/quickstyle/simple1" qsCatId="simple" csTypeId="urn:microsoft.com/office/officeart/2005/8/colors/accent1_3" csCatId="accent1" phldr="1"/>
      <dgm:spPr/>
      <dgm:t>
        <a:bodyPr/>
        <a:lstStyle/>
        <a:p>
          <a:endParaRPr lang="en-GB"/>
        </a:p>
      </dgm:t>
    </dgm:pt>
    <dgm:pt modelId="{D08DFBBA-E31D-4A1E-AEAD-CAC7E15A7657}">
      <dgm:prSet phldrT="[Text]"/>
      <dgm:spPr/>
      <dgm:t>
        <a:bodyPr/>
        <a:lstStyle/>
        <a:p>
          <a:r>
            <a:rPr lang="en-GB" dirty="0"/>
            <a:t>Council flat, private flat</a:t>
          </a:r>
        </a:p>
      </dgm:t>
    </dgm:pt>
    <dgm:pt modelId="{7635AF94-D397-402D-A771-8FBA9EDE09EF}" type="parTrans" cxnId="{E43A1868-BA4A-4053-8C30-73E233496DD0}">
      <dgm:prSet/>
      <dgm:spPr/>
      <dgm:t>
        <a:bodyPr/>
        <a:lstStyle/>
        <a:p>
          <a:endParaRPr lang="en-GB"/>
        </a:p>
      </dgm:t>
    </dgm:pt>
    <dgm:pt modelId="{E8E635EE-FB84-4E46-8E9F-F9C68D3E79F7}" type="sibTrans" cxnId="{E43A1868-BA4A-4053-8C30-73E233496DD0}">
      <dgm:prSet/>
      <dgm:spPr/>
      <dgm:t>
        <a:bodyPr/>
        <a:lstStyle/>
        <a:p>
          <a:endParaRPr lang="en-GB"/>
        </a:p>
      </dgm:t>
    </dgm:pt>
    <dgm:pt modelId="{82580758-F98D-4077-94D9-73E933AA55D6}">
      <dgm:prSet phldrT="[Text]" custT="1"/>
      <dgm:spPr/>
      <dgm:t>
        <a:bodyPr/>
        <a:lstStyle/>
        <a:p>
          <a:pPr>
            <a:buNone/>
          </a:pPr>
          <a:r>
            <a:rPr lang="en-GB" sz="2400" b="1" dirty="0"/>
            <a:t>Home</a:t>
          </a:r>
        </a:p>
      </dgm:t>
    </dgm:pt>
    <dgm:pt modelId="{804B8590-553D-4F97-86A7-0888E302B7E1}" type="parTrans" cxnId="{CAA18349-E789-48B9-BF1A-E52254BD63F1}">
      <dgm:prSet/>
      <dgm:spPr/>
      <dgm:t>
        <a:bodyPr/>
        <a:lstStyle/>
        <a:p>
          <a:endParaRPr lang="en-GB"/>
        </a:p>
      </dgm:t>
    </dgm:pt>
    <dgm:pt modelId="{21859531-93B3-4B3D-84D6-7E3ED24FB3DC}" type="sibTrans" cxnId="{CAA18349-E789-48B9-BF1A-E52254BD63F1}">
      <dgm:prSet/>
      <dgm:spPr/>
      <dgm:t>
        <a:bodyPr/>
        <a:lstStyle/>
        <a:p>
          <a:endParaRPr lang="en-GB"/>
        </a:p>
      </dgm:t>
    </dgm:pt>
    <dgm:pt modelId="{18DE44A3-78DE-4829-BF08-27540ABC2FF5}">
      <dgm:prSet phldrT="[Text]"/>
      <dgm:spPr/>
      <dgm:t>
        <a:bodyPr/>
        <a:lstStyle/>
        <a:p>
          <a:r>
            <a:rPr lang="en-GB" dirty="0"/>
            <a:t>SHP, St </a:t>
          </a:r>
          <a:r>
            <a:rPr lang="en-GB" dirty="0" err="1"/>
            <a:t>Mungos</a:t>
          </a:r>
          <a:r>
            <a:rPr lang="en-GB" dirty="0"/>
            <a:t>, One housing…</a:t>
          </a:r>
        </a:p>
      </dgm:t>
    </dgm:pt>
    <dgm:pt modelId="{5D22ED16-E55D-4243-98C1-FCB6B13DE7CE}" type="parTrans" cxnId="{F3EDED57-37A9-46A9-87EF-062D8DB642A2}">
      <dgm:prSet/>
      <dgm:spPr/>
      <dgm:t>
        <a:bodyPr/>
        <a:lstStyle/>
        <a:p>
          <a:endParaRPr lang="en-GB"/>
        </a:p>
      </dgm:t>
    </dgm:pt>
    <dgm:pt modelId="{B129A210-D249-475A-9984-F2720A1B982C}" type="sibTrans" cxnId="{F3EDED57-37A9-46A9-87EF-062D8DB642A2}">
      <dgm:prSet/>
      <dgm:spPr/>
      <dgm:t>
        <a:bodyPr/>
        <a:lstStyle/>
        <a:p>
          <a:endParaRPr lang="en-GB"/>
        </a:p>
      </dgm:t>
    </dgm:pt>
    <dgm:pt modelId="{D742FE38-4DAD-47AD-A71E-5A81BC2516A4}">
      <dgm:prSet phldrT="[Text]" custT="1"/>
      <dgm:spPr/>
      <dgm:t>
        <a:bodyPr/>
        <a:lstStyle/>
        <a:p>
          <a:pPr>
            <a:buNone/>
          </a:pPr>
          <a:r>
            <a:rPr lang="en-GB" sz="2400" b="1" dirty="0"/>
            <a:t>Hostel</a:t>
          </a:r>
        </a:p>
      </dgm:t>
    </dgm:pt>
    <dgm:pt modelId="{835077DB-7630-40FA-9B8A-1319AEF04882}" type="parTrans" cxnId="{4237068C-F572-489A-84FA-11B426CD5B34}">
      <dgm:prSet/>
      <dgm:spPr/>
      <dgm:t>
        <a:bodyPr/>
        <a:lstStyle/>
        <a:p>
          <a:endParaRPr lang="en-GB"/>
        </a:p>
      </dgm:t>
    </dgm:pt>
    <dgm:pt modelId="{B4DDA4F3-BBC1-4B40-B4C7-42CC3793B5E2}" type="sibTrans" cxnId="{4237068C-F572-489A-84FA-11B426CD5B34}">
      <dgm:prSet/>
      <dgm:spPr/>
      <dgm:t>
        <a:bodyPr/>
        <a:lstStyle/>
        <a:p>
          <a:endParaRPr lang="en-GB"/>
        </a:p>
      </dgm:t>
    </dgm:pt>
    <dgm:pt modelId="{52B5C9E0-66E7-42CB-AC9E-7FB71906ADA6}">
      <dgm:prSet phldrT="[Text]"/>
      <dgm:spPr/>
      <dgm:t>
        <a:bodyPr/>
        <a:lstStyle/>
        <a:p>
          <a:r>
            <a:rPr lang="en-GB" dirty="0"/>
            <a:t>Nursing home, street, HMO</a:t>
          </a:r>
        </a:p>
      </dgm:t>
    </dgm:pt>
    <dgm:pt modelId="{DFD94C11-AC66-4EB3-9972-3598F3EA8D47}" type="parTrans" cxnId="{F87B83C0-ABF0-47D2-90F2-FCCE32FC56A7}">
      <dgm:prSet/>
      <dgm:spPr/>
      <dgm:t>
        <a:bodyPr/>
        <a:lstStyle/>
        <a:p>
          <a:endParaRPr lang="en-GB"/>
        </a:p>
      </dgm:t>
    </dgm:pt>
    <dgm:pt modelId="{7E58C8A9-89FA-4113-A41F-E194CEE7D97B}" type="sibTrans" cxnId="{F87B83C0-ABF0-47D2-90F2-FCCE32FC56A7}">
      <dgm:prSet/>
      <dgm:spPr/>
      <dgm:t>
        <a:bodyPr/>
        <a:lstStyle/>
        <a:p>
          <a:endParaRPr lang="en-GB"/>
        </a:p>
      </dgm:t>
    </dgm:pt>
    <dgm:pt modelId="{F7E78423-A37C-4F8A-9F8B-898D099B526D}">
      <dgm:prSet phldrT="[Text]" custT="1"/>
      <dgm:spPr/>
      <dgm:t>
        <a:bodyPr/>
        <a:lstStyle/>
        <a:p>
          <a:pPr>
            <a:buNone/>
          </a:pPr>
          <a:r>
            <a:rPr lang="en-GB" sz="2400" b="1" dirty="0"/>
            <a:t>Other</a:t>
          </a:r>
        </a:p>
      </dgm:t>
    </dgm:pt>
    <dgm:pt modelId="{AA9F9732-058E-46E7-B5A5-493B324569E9}" type="parTrans" cxnId="{E139C675-6344-43DD-80A2-3409A787975F}">
      <dgm:prSet/>
      <dgm:spPr/>
      <dgm:t>
        <a:bodyPr/>
        <a:lstStyle/>
        <a:p>
          <a:endParaRPr lang="en-GB"/>
        </a:p>
      </dgm:t>
    </dgm:pt>
    <dgm:pt modelId="{B338957A-B707-455C-B040-278C4B69903D}" type="sibTrans" cxnId="{E139C675-6344-43DD-80A2-3409A787975F}">
      <dgm:prSet/>
      <dgm:spPr/>
      <dgm:t>
        <a:bodyPr/>
        <a:lstStyle/>
        <a:p>
          <a:endParaRPr lang="en-GB"/>
        </a:p>
      </dgm:t>
    </dgm:pt>
    <dgm:pt modelId="{9A95C927-8051-4595-B3D3-F5E0F3EA8851}">
      <dgm:prSet phldrT="[Text]"/>
      <dgm:spPr/>
      <dgm:t>
        <a:bodyPr/>
        <a:lstStyle/>
        <a:p>
          <a:r>
            <a:rPr lang="en-GB" dirty="0"/>
            <a:t>GLA or LA funded hotels</a:t>
          </a:r>
        </a:p>
      </dgm:t>
    </dgm:pt>
    <dgm:pt modelId="{B12CD8DC-5E63-4548-A67A-EEFC5D3C824B}" type="parTrans" cxnId="{07490763-C119-4CF5-ADE7-63ED876E1F16}">
      <dgm:prSet/>
      <dgm:spPr/>
      <dgm:t>
        <a:bodyPr/>
        <a:lstStyle/>
        <a:p>
          <a:endParaRPr lang="en-GB"/>
        </a:p>
      </dgm:t>
    </dgm:pt>
    <dgm:pt modelId="{9939D51A-2AA9-45D3-80CA-315AC7E47EDB}" type="sibTrans" cxnId="{07490763-C119-4CF5-ADE7-63ED876E1F16}">
      <dgm:prSet/>
      <dgm:spPr/>
      <dgm:t>
        <a:bodyPr/>
        <a:lstStyle/>
        <a:p>
          <a:endParaRPr lang="en-GB"/>
        </a:p>
      </dgm:t>
    </dgm:pt>
    <dgm:pt modelId="{D0F9DA3A-986D-44D8-9922-453FA55F17E2}">
      <dgm:prSet phldrT="[Text]" custT="1"/>
      <dgm:spPr/>
      <dgm:t>
        <a:bodyPr/>
        <a:lstStyle/>
        <a:p>
          <a:pPr>
            <a:buNone/>
          </a:pPr>
          <a:r>
            <a:rPr lang="en-GB" sz="2400" b="1" dirty="0"/>
            <a:t>Temp. Hotel</a:t>
          </a:r>
        </a:p>
      </dgm:t>
    </dgm:pt>
    <dgm:pt modelId="{2ADC55C9-E232-4C8D-A324-98FC6A4BC646}" type="parTrans" cxnId="{E58B1FF3-8976-4CB7-B6E2-07B31E1F5B91}">
      <dgm:prSet/>
      <dgm:spPr/>
      <dgm:t>
        <a:bodyPr/>
        <a:lstStyle/>
        <a:p>
          <a:endParaRPr lang="en-GB"/>
        </a:p>
      </dgm:t>
    </dgm:pt>
    <dgm:pt modelId="{0B38810B-409D-4C54-AF12-7970A1727A1F}" type="sibTrans" cxnId="{E58B1FF3-8976-4CB7-B6E2-07B31E1F5B91}">
      <dgm:prSet/>
      <dgm:spPr/>
      <dgm:t>
        <a:bodyPr/>
        <a:lstStyle/>
        <a:p>
          <a:endParaRPr lang="en-GB"/>
        </a:p>
      </dgm:t>
    </dgm:pt>
    <dgm:pt modelId="{241F6A4E-95B7-4527-A7B4-7EDCAD375130}">
      <dgm:prSet phldrT="[Text]" custT="1"/>
      <dgm:spPr/>
      <dgm:t>
        <a:bodyPr/>
        <a:lstStyle/>
        <a:p>
          <a:pPr>
            <a:buNone/>
          </a:pPr>
          <a:r>
            <a:rPr lang="en-GB" sz="2400" b="1" dirty="0"/>
            <a:t>44%</a:t>
          </a:r>
        </a:p>
      </dgm:t>
    </dgm:pt>
    <dgm:pt modelId="{43F41DF5-AB5B-4CAE-9084-EC367DC1C9EB}" type="parTrans" cxnId="{3AC6C59A-D747-48C3-BB00-BD1A6620DFD3}">
      <dgm:prSet/>
      <dgm:spPr/>
      <dgm:t>
        <a:bodyPr/>
        <a:lstStyle/>
        <a:p>
          <a:endParaRPr lang="en-GB"/>
        </a:p>
      </dgm:t>
    </dgm:pt>
    <dgm:pt modelId="{D086FF1F-800C-425D-B5FE-A7DA9FAAA96D}" type="sibTrans" cxnId="{3AC6C59A-D747-48C3-BB00-BD1A6620DFD3}">
      <dgm:prSet/>
      <dgm:spPr/>
      <dgm:t>
        <a:bodyPr/>
        <a:lstStyle/>
        <a:p>
          <a:endParaRPr lang="en-GB"/>
        </a:p>
      </dgm:t>
    </dgm:pt>
    <dgm:pt modelId="{20818495-F7E7-4485-B2B1-BD0ADD782E5B}">
      <dgm:prSet phldrT="[Text]" custT="1"/>
      <dgm:spPr/>
      <dgm:t>
        <a:bodyPr/>
        <a:lstStyle/>
        <a:p>
          <a:pPr>
            <a:buNone/>
          </a:pPr>
          <a:r>
            <a:rPr lang="en-GB" sz="2400" b="1" dirty="0"/>
            <a:t>37%</a:t>
          </a:r>
        </a:p>
      </dgm:t>
    </dgm:pt>
    <dgm:pt modelId="{46ECEDDA-D8B7-494F-BC19-8FE67CB2FF03}" type="parTrans" cxnId="{4CE94B12-43E6-4B2A-9DF1-1AE7B5E76BAD}">
      <dgm:prSet/>
      <dgm:spPr/>
      <dgm:t>
        <a:bodyPr/>
        <a:lstStyle/>
        <a:p>
          <a:endParaRPr lang="en-GB"/>
        </a:p>
      </dgm:t>
    </dgm:pt>
    <dgm:pt modelId="{2F800B1B-DCA0-4EEE-A39A-C2FFEB501F7A}" type="sibTrans" cxnId="{4CE94B12-43E6-4B2A-9DF1-1AE7B5E76BAD}">
      <dgm:prSet/>
      <dgm:spPr/>
      <dgm:t>
        <a:bodyPr/>
        <a:lstStyle/>
        <a:p>
          <a:endParaRPr lang="en-GB"/>
        </a:p>
      </dgm:t>
    </dgm:pt>
    <dgm:pt modelId="{EEAAF307-524F-417A-BDDB-2C306F1EA363}">
      <dgm:prSet phldrT="[Text]" custT="1"/>
      <dgm:spPr/>
      <dgm:t>
        <a:bodyPr/>
        <a:lstStyle/>
        <a:p>
          <a:pPr>
            <a:buNone/>
          </a:pPr>
          <a:r>
            <a:rPr lang="en-GB" sz="2400" b="1" dirty="0"/>
            <a:t>13%</a:t>
          </a:r>
        </a:p>
      </dgm:t>
    </dgm:pt>
    <dgm:pt modelId="{C56CC08E-06BF-422D-8A32-52CDBAFE421C}" type="parTrans" cxnId="{421A875B-4F0A-4096-B03E-0B9B26E77766}">
      <dgm:prSet/>
      <dgm:spPr/>
      <dgm:t>
        <a:bodyPr/>
        <a:lstStyle/>
        <a:p>
          <a:endParaRPr lang="en-GB"/>
        </a:p>
      </dgm:t>
    </dgm:pt>
    <dgm:pt modelId="{A1467805-F09D-41F7-AC97-55D16B92AE41}" type="sibTrans" cxnId="{421A875B-4F0A-4096-B03E-0B9B26E77766}">
      <dgm:prSet/>
      <dgm:spPr/>
      <dgm:t>
        <a:bodyPr/>
        <a:lstStyle/>
        <a:p>
          <a:endParaRPr lang="en-GB"/>
        </a:p>
      </dgm:t>
    </dgm:pt>
    <dgm:pt modelId="{F131B233-1569-4C7D-B4C7-7A8CF102F746}">
      <dgm:prSet phldrT="[Text]" custT="1"/>
      <dgm:spPr/>
      <dgm:t>
        <a:bodyPr/>
        <a:lstStyle/>
        <a:p>
          <a:pPr>
            <a:buNone/>
          </a:pPr>
          <a:r>
            <a:rPr lang="en-GB" sz="2400" b="1" dirty="0"/>
            <a:t>6%</a:t>
          </a:r>
        </a:p>
      </dgm:t>
    </dgm:pt>
    <dgm:pt modelId="{8849EB18-9B40-4281-BB72-25F7513E7E77}" type="parTrans" cxnId="{7D09F7BE-3BE1-4018-8A5A-7CC4F8E30394}">
      <dgm:prSet/>
      <dgm:spPr/>
      <dgm:t>
        <a:bodyPr/>
        <a:lstStyle/>
        <a:p>
          <a:endParaRPr lang="en-GB"/>
        </a:p>
      </dgm:t>
    </dgm:pt>
    <dgm:pt modelId="{B108C82D-A9DD-4E9A-BFBF-06A1082E2177}" type="sibTrans" cxnId="{7D09F7BE-3BE1-4018-8A5A-7CC4F8E30394}">
      <dgm:prSet/>
      <dgm:spPr/>
      <dgm:t>
        <a:bodyPr/>
        <a:lstStyle/>
        <a:p>
          <a:endParaRPr lang="en-GB"/>
        </a:p>
      </dgm:t>
    </dgm:pt>
    <dgm:pt modelId="{1C7E7E7E-1FCB-4A9D-A70E-CA5F296AB785}" type="pres">
      <dgm:prSet presAssocID="{B72108C9-ECF2-4C6D-B671-21AFE8BBBEFC}" presName="cycleMatrixDiagram" presStyleCnt="0">
        <dgm:presLayoutVars>
          <dgm:chMax val="1"/>
          <dgm:dir/>
          <dgm:animLvl val="lvl"/>
          <dgm:resizeHandles val="exact"/>
        </dgm:presLayoutVars>
      </dgm:prSet>
      <dgm:spPr/>
    </dgm:pt>
    <dgm:pt modelId="{10D873C6-CF79-4B62-8C24-541079104809}" type="pres">
      <dgm:prSet presAssocID="{B72108C9-ECF2-4C6D-B671-21AFE8BBBEFC}" presName="children" presStyleCnt="0"/>
      <dgm:spPr/>
    </dgm:pt>
    <dgm:pt modelId="{0C24619E-1322-4279-AF93-73BD6C217E9A}" type="pres">
      <dgm:prSet presAssocID="{B72108C9-ECF2-4C6D-B671-21AFE8BBBEFC}" presName="child1group" presStyleCnt="0"/>
      <dgm:spPr/>
    </dgm:pt>
    <dgm:pt modelId="{F1AA35E8-63C5-4B8D-9B13-9DF43E437B57}" type="pres">
      <dgm:prSet presAssocID="{B72108C9-ECF2-4C6D-B671-21AFE8BBBEFC}" presName="child1" presStyleLbl="bgAcc1" presStyleIdx="0" presStyleCnt="4"/>
      <dgm:spPr/>
    </dgm:pt>
    <dgm:pt modelId="{491E0427-6C35-4149-A424-81D5B5831D27}" type="pres">
      <dgm:prSet presAssocID="{B72108C9-ECF2-4C6D-B671-21AFE8BBBEFC}" presName="child1Text" presStyleLbl="bgAcc1" presStyleIdx="0" presStyleCnt="4">
        <dgm:presLayoutVars>
          <dgm:bulletEnabled val="1"/>
        </dgm:presLayoutVars>
      </dgm:prSet>
      <dgm:spPr/>
    </dgm:pt>
    <dgm:pt modelId="{E2F684F7-8ED7-4D88-A494-B70B49FF7AA1}" type="pres">
      <dgm:prSet presAssocID="{B72108C9-ECF2-4C6D-B671-21AFE8BBBEFC}" presName="child2group" presStyleCnt="0"/>
      <dgm:spPr/>
    </dgm:pt>
    <dgm:pt modelId="{05878C98-3E49-4B86-AE36-78D2CB14E2B2}" type="pres">
      <dgm:prSet presAssocID="{B72108C9-ECF2-4C6D-B671-21AFE8BBBEFC}" presName="child2" presStyleLbl="bgAcc1" presStyleIdx="1" presStyleCnt="4"/>
      <dgm:spPr/>
    </dgm:pt>
    <dgm:pt modelId="{02A16AFD-315A-484C-9AD1-6D0366E07821}" type="pres">
      <dgm:prSet presAssocID="{B72108C9-ECF2-4C6D-B671-21AFE8BBBEFC}" presName="child2Text" presStyleLbl="bgAcc1" presStyleIdx="1" presStyleCnt="4">
        <dgm:presLayoutVars>
          <dgm:bulletEnabled val="1"/>
        </dgm:presLayoutVars>
      </dgm:prSet>
      <dgm:spPr/>
    </dgm:pt>
    <dgm:pt modelId="{E3865126-1745-49EE-B083-62D12DC70B6C}" type="pres">
      <dgm:prSet presAssocID="{B72108C9-ECF2-4C6D-B671-21AFE8BBBEFC}" presName="child3group" presStyleCnt="0"/>
      <dgm:spPr/>
    </dgm:pt>
    <dgm:pt modelId="{A6FA1F4B-1FC6-4906-9EB1-D14D572FA0E2}" type="pres">
      <dgm:prSet presAssocID="{B72108C9-ECF2-4C6D-B671-21AFE8BBBEFC}" presName="child3" presStyleLbl="bgAcc1" presStyleIdx="2" presStyleCnt="4"/>
      <dgm:spPr/>
    </dgm:pt>
    <dgm:pt modelId="{B0CFD22E-3BF5-45C6-83CA-D406948E26D4}" type="pres">
      <dgm:prSet presAssocID="{B72108C9-ECF2-4C6D-B671-21AFE8BBBEFC}" presName="child3Text" presStyleLbl="bgAcc1" presStyleIdx="2" presStyleCnt="4">
        <dgm:presLayoutVars>
          <dgm:bulletEnabled val="1"/>
        </dgm:presLayoutVars>
      </dgm:prSet>
      <dgm:spPr/>
    </dgm:pt>
    <dgm:pt modelId="{2F5BD79C-0132-4E57-8ED3-43052D9BBF48}" type="pres">
      <dgm:prSet presAssocID="{B72108C9-ECF2-4C6D-B671-21AFE8BBBEFC}" presName="child4group" presStyleCnt="0"/>
      <dgm:spPr/>
    </dgm:pt>
    <dgm:pt modelId="{05CA9772-79A0-435F-BAC6-DA609A5ADBFB}" type="pres">
      <dgm:prSet presAssocID="{B72108C9-ECF2-4C6D-B671-21AFE8BBBEFC}" presName="child4" presStyleLbl="bgAcc1" presStyleIdx="3" presStyleCnt="4"/>
      <dgm:spPr/>
    </dgm:pt>
    <dgm:pt modelId="{1AADF30D-C7AC-4E59-825A-229E3330D829}" type="pres">
      <dgm:prSet presAssocID="{B72108C9-ECF2-4C6D-B671-21AFE8BBBEFC}" presName="child4Text" presStyleLbl="bgAcc1" presStyleIdx="3" presStyleCnt="4">
        <dgm:presLayoutVars>
          <dgm:bulletEnabled val="1"/>
        </dgm:presLayoutVars>
      </dgm:prSet>
      <dgm:spPr/>
    </dgm:pt>
    <dgm:pt modelId="{54663F40-839C-454A-A09F-66FFDFF54741}" type="pres">
      <dgm:prSet presAssocID="{B72108C9-ECF2-4C6D-B671-21AFE8BBBEFC}" presName="childPlaceholder" presStyleCnt="0"/>
      <dgm:spPr/>
    </dgm:pt>
    <dgm:pt modelId="{A2922DFE-138B-4705-964E-C9CC10EC5A7B}" type="pres">
      <dgm:prSet presAssocID="{B72108C9-ECF2-4C6D-B671-21AFE8BBBEFC}" presName="circle" presStyleCnt="0"/>
      <dgm:spPr/>
    </dgm:pt>
    <dgm:pt modelId="{78C73C82-F1BB-4FC1-AC19-6BF9D6DC8456}" type="pres">
      <dgm:prSet presAssocID="{B72108C9-ECF2-4C6D-B671-21AFE8BBBEFC}" presName="quadrant1" presStyleLbl="node1" presStyleIdx="0" presStyleCnt="4">
        <dgm:presLayoutVars>
          <dgm:chMax val="1"/>
          <dgm:bulletEnabled val="1"/>
        </dgm:presLayoutVars>
      </dgm:prSet>
      <dgm:spPr/>
    </dgm:pt>
    <dgm:pt modelId="{C1318FFB-7BAA-457A-A84D-12F96371BCCD}" type="pres">
      <dgm:prSet presAssocID="{B72108C9-ECF2-4C6D-B671-21AFE8BBBEFC}" presName="quadrant2" presStyleLbl="node1" presStyleIdx="1" presStyleCnt="4">
        <dgm:presLayoutVars>
          <dgm:chMax val="1"/>
          <dgm:bulletEnabled val="1"/>
        </dgm:presLayoutVars>
      </dgm:prSet>
      <dgm:spPr/>
    </dgm:pt>
    <dgm:pt modelId="{DA7E71B0-41E4-4244-B551-161948CF6217}" type="pres">
      <dgm:prSet presAssocID="{B72108C9-ECF2-4C6D-B671-21AFE8BBBEFC}" presName="quadrant3" presStyleLbl="node1" presStyleIdx="2" presStyleCnt="4">
        <dgm:presLayoutVars>
          <dgm:chMax val="1"/>
          <dgm:bulletEnabled val="1"/>
        </dgm:presLayoutVars>
      </dgm:prSet>
      <dgm:spPr/>
    </dgm:pt>
    <dgm:pt modelId="{C688C312-5755-499A-A2F9-ADF2790D34A7}" type="pres">
      <dgm:prSet presAssocID="{B72108C9-ECF2-4C6D-B671-21AFE8BBBEFC}" presName="quadrant4" presStyleLbl="node1" presStyleIdx="3" presStyleCnt="4">
        <dgm:presLayoutVars>
          <dgm:chMax val="1"/>
          <dgm:bulletEnabled val="1"/>
        </dgm:presLayoutVars>
      </dgm:prSet>
      <dgm:spPr/>
    </dgm:pt>
    <dgm:pt modelId="{C3150C81-7B20-43FB-9B19-6E40AD150862}" type="pres">
      <dgm:prSet presAssocID="{B72108C9-ECF2-4C6D-B671-21AFE8BBBEFC}" presName="quadrantPlaceholder" presStyleCnt="0"/>
      <dgm:spPr/>
    </dgm:pt>
    <dgm:pt modelId="{A77AA1DA-6B8B-4C7F-A1AA-E4B6311BC0AD}" type="pres">
      <dgm:prSet presAssocID="{B72108C9-ECF2-4C6D-B671-21AFE8BBBEFC}" presName="center1" presStyleLbl="fgShp" presStyleIdx="0" presStyleCnt="2"/>
      <dgm:spPr/>
    </dgm:pt>
    <dgm:pt modelId="{742677F9-B140-45A4-BB6B-31C5EE1B1310}" type="pres">
      <dgm:prSet presAssocID="{B72108C9-ECF2-4C6D-B671-21AFE8BBBEFC}" presName="center2" presStyleLbl="fgShp" presStyleIdx="1" presStyleCnt="2"/>
      <dgm:spPr/>
    </dgm:pt>
  </dgm:ptLst>
  <dgm:cxnLst>
    <dgm:cxn modelId="{19761B04-0156-41B4-97F8-9C2A9C965F74}" type="presOf" srcId="{EEAAF307-524F-417A-BDDB-2C306F1EA363}" destId="{A6FA1F4B-1FC6-4906-9EB1-D14D572FA0E2}" srcOrd="0" destOrd="1" presId="urn:microsoft.com/office/officeart/2005/8/layout/cycle4"/>
    <dgm:cxn modelId="{CEBA2C0E-922B-461F-9564-F6CF64FC857D}" type="presOf" srcId="{EEAAF307-524F-417A-BDDB-2C306F1EA363}" destId="{B0CFD22E-3BF5-45C6-83CA-D406948E26D4}" srcOrd="1" destOrd="1" presId="urn:microsoft.com/office/officeart/2005/8/layout/cycle4"/>
    <dgm:cxn modelId="{4CE94B12-43E6-4B2A-9DF1-1AE7B5E76BAD}" srcId="{18DE44A3-78DE-4829-BF08-27540ABC2FF5}" destId="{20818495-F7E7-4485-B2B1-BD0ADD782E5B}" srcOrd="1" destOrd="0" parTransId="{46ECEDDA-D8B7-494F-BC19-8FE67CB2FF03}" sibTransId="{2F800B1B-DCA0-4EEE-A39A-C2FFEB501F7A}"/>
    <dgm:cxn modelId="{35B38D1D-3C4B-41F4-930A-36D7B8F9E137}" type="presOf" srcId="{241F6A4E-95B7-4527-A7B4-7EDCAD375130}" destId="{491E0427-6C35-4149-A424-81D5B5831D27}" srcOrd="1" destOrd="1" presId="urn:microsoft.com/office/officeart/2005/8/layout/cycle4"/>
    <dgm:cxn modelId="{7CECB725-6A95-459C-8FAD-37B60220AE8D}" type="presOf" srcId="{F131B233-1569-4C7D-B4C7-7A8CF102F746}" destId="{1AADF30D-C7AC-4E59-825A-229E3330D829}" srcOrd="1" destOrd="1" presId="urn:microsoft.com/office/officeart/2005/8/layout/cycle4"/>
    <dgm:cxn modelId="{C061B72D-65DD-4D02-8E97-1230269F4166}" type="presOf" srcId="{82580758-F98D-4077-94D9-73E933AA55D6}" destId="{491E0427-6C35-4149-A424-81D5B5831D27}" srcOrd="1" destOrd="0" presId="urn:microsoft.com/office/officeart/2005/8/layout/cycle4"/>
    <dgm:cxn modelId="{BEC3B62F-C40E-4AE9-9BE9-FC089F717327}" type="presOf" srcId="{D08DFBBA-E31D-4A1E-AEAD-CAC7E15A7657}" destId="{78C73C82-F1BB-4FC1-AC19-6BF9D6DC8456}" srcOrd="0" destOrd="0" presId="urn:microsoft.com/office/officeart/2005/8/layout/cycle4"/>
    <dgm:cxn modelId="{421A875B-4F0A-4096-B03E-0B9B26E77766}" srcId="{52B5C9E0-66E7-42CB-AC9E-7FB71906ADA6}" destId="{EEAAF307-524F-417A-BDDB-2C306F1EA363}" srcOrd="1" destOrd="0" parTransId="{C56CC08E-06BF-422D-8A32-52CDBAFE421C}" sibTransId="{A1467805-F09D-41F7-AC97-55D16B92AE41}"/>
    <dgm:cxn modelId="{7A678641-CD71-4451-A975-3CEA6835B2FF}" type="presOf" srcId="{F7E78423-A37C-4F8A-9F8B-898D099B526D}" destId="{B0CFD22E-3BF5-45C6-83CA-D406948E26D4}" srcOrd="1" destOrd="0" presId="urn:microsoft.com/office/officeart/2005/8/layout/cycle4"/>
    <dgm:cxn modelId="{07490763-C119-4CF5-ADE7-63ED876E1F16}" srcId="{B72108C9-ECF2-4C6D-B671-21AFE8BBBEFC}" destId="{9A95C927-8051-4595-B3D3-F5E0F3EA8851}" srcOrd="3" destOrd="0" parTransId="{B12CD8DC-5E63-4548-A67A-EEFC5D3C824B}" sibTransId="{9939D51A-2AA9-45D3-80CA-315AC7E47EDB}"/>
    <dgm:cxn modelId="{E43A1868-BA4A-4053-8C30-73E233496DD0}" srcId="{B72108C9-ECF2-4C6D-B671-21AFE8BBBEFC}" destId="{D08DFBBA-E31D-4A1E-AEAD-CAC7E15A7657}" srcOrd="0" destOrd="0" parTransId="{7635AF94-D397-402D-A771-8FBA9EDE09EF}" sibTransId="{E8E635EE-FB84-4E46-8E9F-F9C68D3E79F7}"/>
    <dgm:cxn modelId="{CAA18349-E789-48B9-BF1A-E52254BD63F1}" srcId="{D08DFBBA-E31D-4A1E-AEAD-CAC7E15A7657}" destId="{82580758-F98D-4077-94D9-73E933AA55D6}" srcOrd="0" destOrd="0" parTransId="{804B8590-553D-4F97-86A7-0888E302B7E1}" sibTransId="{21859531-93B3-4B3D-84D6-7E3ED24FB3DC}"/>
    <dgm:cxn modelId="{E139C675-6344-43DD-80A2-3409A787975F}" srcId="{52B5C9E0-66E7-42CB-AC9E-7FB71906ADA6}" destId="{F7E78423-A37C-4F8A-9F8B-898D099B526D}" srcOrd="0" destOrd="0" parTransId="{AA9F9732-058E-46E7-B5A5-493B324569E9}" sibTransId="{B338957A-B707-455C-B040-278C4B69903D}"/>
    <dgm:cxn modelId="{7A118577-558D-447C-BDB5-E99F006B6336}" type="presOf" srcId="{241F6A4E-95B7-4527-A7B4-7EDCAD375130}" destId="{F1AA35E8-63C5-4B8D-9B13-9DF43E437B57}" srcOrd="0" destOrd="1" presId="urn:microsoft.com/office/officeart/2005/8/layout/cycle4"/>
    <dgm:cxn modelId="{A7059477-00A8-404B-92D8-9F9E73B20A65}" type="presOf" srcId="{18DE44A3-78DE-4829-BF08-27540ABC2FF5}" destId="{C1318FFB-7BAA-457A-A84D-12F96371BCCD}" srcOrd="0" destOrd="0" presId="urn:microsoft.com/office/officeart/2005/8/layout/cycle4"/>
    <dgm:cxn modelId="{F3EDED57-37A9-46A9-87EF-062D8DB642A2}" srcId="{B72108C9-ECF2-4C6D-B671-21AFE8BBBEFC}" destId="{18DE44A3-78DE-4829-BF08-27540ABC2FF5}" srcOrd="1" destOrd="0" parTransId="{5D22ED16-E55D-4243-98C1-FCB6B13DE7CE}" sibTransId="{B129A210-D249-475A-9984-F2720A1B982C}"/>
    <dgm:cxn modelId="{71AFF881-D120-4B00-BBC7-A022044783DB}" type="presOf" srcId="{B72108C9-ECF2-4C6D-B671-21AFE8BBBEFC}" destId="{1C7E7E7E-1FCB-4A9D-A70E-CA5F296AB785}" srcOrd="0" destOrd="0" presId="urn:microsoft.com/office/officeart/2005/8/layout/cycle4"/>
    <dgm:cxn modelId="{4237068C-F572-489A-84FA-11B426CD5B34}" srcId="{18DE44A3-78DE-4829-BF08-27540ABC2FF5}" destId="{D742FE38-4DAD-47AD-A71E-5A81BC2516A4}" srcOrd="0" destOrd="0" parTransId="{835077DB-7630-40FA-9B8A-1319AEF04882}" sibTransId="{B4DDA4F3-BBC1-4B40-B4C7-42CC3793B5E2}"/>
    <dgm:cxn modelId="{F8651292-6C99-4344-A650-E5F1F6953764}" type="presOf" srcId="{F7E78423-A37C-4F8A-9F8B-898D099B526D}" destId="{A6FA1F4B-1FC6-4906-9EB1-D14D572FA0E2}" srcOrd="0" destOrd="0" presId="urn:microsoft.com/office/officeart/2005/8/layout/cycle4"/>
    <dgm:cxn modelId="{8C82BD95-0BBC-48D1-BE8A-73286046E687}" type="presOf" srcId="{D0F9DA3A-986D-44D8-9922-453FA55F17E2}" destId="{1AADF30D-C7AC-4E59-825A-229E3330D829}" srcOrd="1" destOrd="0" presId="urn:microsoft.com/office/officeart/2005/8/layout/cycle4"/>
    <dgm:cxn modelId="{3AC6C59A-D747-48C3-BB00-BD1A6620DFD3}" srcId="{D08DFBBA-E31D-4A1E-AEAD-CAC7E15A7657}" destId="{241F6A4E-95B7-4527-A7B4-7EDCAD375130}" srcOrd="1" destOrd="0" parTransId="{43F41DF5-AB5B-4CAE-9084-EC367DC1C9EB}" sibTransId="{D086FF1F-800C-425D-B5FE-A7DA9FAAA96D}"/>
    <dgm:cxn modelId="{A347C49F-D505-4F10-A549-F8CA2CB7DC2E}" type="presOf" srcId="{F131B233-1569-4C7D-B4C7-7A8CF102F746}" destId="{05CA9772-79A0-435F-BAC6-DA609A5ADBFB}" srcOrd="0" destOrd="1" presId="urn:microsoft.com/office/officeart/2005/8/layout/cycle4"/>
    <dgm:cxn modelId="{27A612AA-D0EC-4480-BFDE-42F1EEB950F7}" type="presOf" srcId="{20818495-F7E7-4485-B2B1-BD0ADD782E5B}" destId="{02A16AFD-315A-484C-9AD1-6D0366E07821}" srcOrd="1" destOrd="1" presId="urn:microsoft.com/office/officeart/2005/8/layout/cycle4"/>
    <dgm:cxn modelId="{505702AD-EB47-43AF-BEB0-50E74AC34120}" type="presOf" srcId="{9A95C927-8051-4595-B3D3-F5E0F3EA8851}" destId="{C688C312-5755-499A-A2F9-ADF2790D34A7}" srcOrd="0" destOrd="0" presId="urn:microsoft.com/office/officeart/2005/8/layout/cycle4"/>
    <dgm:cxn modelId="{7D09F7BE-3BE1-4018-8A5A-7CC4F8E30394}" srcId="{9A95C927-8051-4595-B3D3-F5E0F3EA8851}" destId="{F131B233-1569-4C7D-B4C7-7A8CF102F746}" srcOrd="1" destOrd="0" parTransId="{8849EB18-9B40-4281-BB72-25F7513E7E77}" sibTransId="{B108C82D-A9DD-4E9A-BFBF-06A1082E2177}"/>
    <dgm:cxn modelId="{F87B83C0-ABF0-47D2-90F2-FCCE32FC56A7}" srcId="{B72108C9-ECF2-4C6D-B671-21AFE8BBBEFC}" destId="{52B5C9E0-66E7-42CB-AC9E-7FB71906ADA6}" srcOrd="2" destOrd="0" parTransId="{DFD94C11-AC66-4EB3-9972-3598F3EA8D47}" sibTransId="{7E58C8A9-89FA-4113-A41F-E194CEE7D97B}"/>
    <dgm:cxn modelId="{6DBD6FC8-3E71-4097-8DCE-B6C2EFBFA318}" type="presOf" srcId="{D742FE38-4DAD-47AD-A71E-5A81BC2516A4}" destId="{02A16AFD-315A-484C-9AD1-6D0366E07821}" srcOrd="1" destOrd="0" presId="urn:microsoft.com/office/officeart/2005/8/layout/cycle4"/>
    <dgm:cxn modelId="{C9C9FBD2-9A9A-43DE-B713-289BC0A37851}" type="presOf" srcId="{D0F9DA3A-986D-44D8-9922-453FA55F17E2}" destId="{05CA9772-79A0-435F-BAC6-DA609A5ADBFB}" srcOrd="0" destOrd="0" presId="urn:microsoft.com/office/officeart/2005/8/layout/cycle4"/>
    <dgm:cxn modelId="{039D6DDC-00A4-4363-A170-877BE85CBADF}" type="presOf" srcId="{52B5C9E0-66E7-42CB-AC9E-7FB71906ADA6}" destId="{DA7E71B0-41E4-4244-B551-161948CF6217}" srcOrd="0" destOrd="0" presId="urn:microsoft.com/office/officeart/2005/8/layout/cycle4"/>
    <dgm:cxn modelId="{A101B6ED-B9C0-49F2-BE44-E100A43E03EF}" type="presOf" srcId="{82580758-F98D-4077-94D9-73E933AA55D6}" destId="{F1AA35E8-63C5-4B8D-9B13-9DF43E437B57}" srcOrd="0" destOrd="0" presId="urn:microsoft.com/office/officeart/2005/8/layout/cycle4"/>
    <dgm:cxn modelId="{E58B1FF3-8976-4CB7-B6E2-07B31E1F5B91}" srcId="{9A95C927-8051-4595-B3D3-F5E0F3EA8851}" destId="{D0F9DA3A-986D-44D8-9922-453FA55F17E2}" srcOrd="0" destOrd="0" parTransId="{2ADC55C9-E232-4C8D-A324-98FC6A4BC646}" sibTransId="{0B38810B-409D-4C54-AF12-7970A1727A1F}"/>
    <dgm:cxn modelId="{507539FA-A084-4882-A820-A4341D8DE7CD}" type="presOf" srcId="{20818495-F7E7-4485-B2B1-BD0ADD782E5B}" destId="{05878C98-3E49-4B86-AE36-78D2CB14E2B2}" srcOrd="0" destOrd="1" presId="urn:microsoft.com/office/officeart/2005/8/layout/cycle4"/>
    <dgm:cxn modelId="{F77161FD-5409-4473-A063-DD40D4800701}" type="presOf" srcId="{D742FE38-4DAD-47AD-A71E-5A81BC2516A4}" destId="{05878C98-3E49-4B86-AE36-78D2CB14E2B2}" srcOrd="0" destOrd="0" presId="urn:microsoft.com/office/officeart/2005/8/layout/cycle4"/>
    <dgm:cxn modelId="{85AC05F4-FF70-4441-A500-97A9DB810A3F}" type="presParOf" srcId="{1C7E7E7E-1FCB-4A9D-A70E-CA5F296AB785}" destId="{10D873C6-CF79-4B62-8C24-541079104809}" srcOrd="0" destOrd="0" presId="urn:microsoft.com/office/officeart/2005/8/layout/cycle4"/>
    <dgm:cxn modelId="{0317707C-2AD9-4EFB-947B-588A5AA4E2A1}" type="presParOf" srcId="{10D873C6-CF79-4B62-8C24-541079104809}" destId="{0C24619E-1322-4279-AF93-73BD6C217E9A}" srcOrd="0" destOrd="0" presId="urn:microsoft.com/office/officeart/2005/8/layout/cycle4"/>
    <dgm:cxn modelId="{34E26156-65D0-4C51-A539-940DBC47929C}" type="presParOf" srcId="{0C24619E-1322-4279-AF93-73BD6C217E9A}" destId="{F1AA35E8-63C5-4B8D-9B13-9DF43E437B57}" srcOrd="0" destOrd="0" presId="urn:microsoft.com/office/officeart/2005/8/layout/cycle4"/>
    <dgm:cxn modelId="{ED483112-12F7-42E4-9060-A1BB13B477E6}" type="presParOf" srcId="{0C24619E-1322-4279-AF93-73BD6C217E9A}" destId="{491E0427-6C35-4149-A424-81D5B5831D27}" srcOrd="1" destOrd="0" presId="urn:microsoft.com/office/officeart/2005/8/layout/cycle4"/>
    <dgm:cxn modelId="{4902C789-9504-4D79-9041-8E36C87A3DD2}" type="presParOf" srcId="{10D873C6-CF79-4B62-8C24-541079104809}" destId="{E2F684F7-8ED7-4D88-A494-B70B49FF7AA1}" srcOrd="1" destOrd="0" presId="urn:microsoft.com/office/officeart/2005/8/layout/cycle4"/>
    <dgm:cxn modelId="{B29DBD54-7225-46D8-84B3-638AB977570B}" type="presParOf" srcId="{E2F684F7-8ED7-4D88-A494-B70B49FF7AA1}" destId="{05878C98-3E49-4B86-AE36-78D2CB14E2B2}" srcOrd="0" destOrd="0" presId="urn:microsoft.com/office/officeart/2005/8/layout/cycle4"/>
    <dgm:cxn modelId="{BAF82897-9159-4C1F-8A94-61EB380CA2FE}" type="presParOf" srcId="{E2F684F7-8ED7-4D88-A494-B70B49FF7AA1}" destId="{02A16AFD-315A-484C-9AD1-6D0366E07821}" srcOrd="1" destOrd="0" presId="urn:microsoft.com/office/officeart/2005/8/layout/cycle4"/>
    <dgm:cxn modelId="{D894575F-AE88-479C-8A19-24A8F05F93E7}" type="presParOf" srcId="{10D873C6-CF79-4B62-8C24-541079104809}" destId="{E3865126-1745-49EE-B083-62D12DC70B6C}" srcOrd="2" destOrd="0" presId="urn:microsoft.com/office/officeart/2005/8/layout/cycle4"/>
    <dgm:cxn modelId="{3619DE35-EC12-46D6-966E-4D4AC2EC5598}" type="presParOf" srcId="{E3865126-1745-49EE-B083-62D12DC70B6C}" destId="{A6FA1F4B-1FC6-4906-9EB1-D14D572FA0E2}" srcOrd="0" destOrd="0" presId="urn:microsoft.com/office/officeart/2005/8/layout/cycle4"/>
    <dgm:cxn modelId="{49F5BD90-8ED2-448C-906C-8AC195F9106A}" type="presParOf" srcId="{E3865126-1745-49EE-B083-62D12DC70B6C}" destId="{B0CFD22E-3BF5-45C6-83CA-D406948E26D4}" srcOrd="1" destOrd="0" presId="urn:microsoft.com/office/officeart/2005/8/layout/cycle4"/>
    <dgm:cxn modelId="{72D0BCBE-DD89-4327-BE55-30784324BD79}" type="presParOf" srcId="{10D873C6-CF79-4B62-8C24-541079104809}" destId="{2F5BD79C-0132-4E57-8ED3-43052D9BBF48}" srcOrd="3" destOrd="0" presId="urn:microsoft.com/office/officeart/2005/8/layout/cycle4"/>
    <dgm:cxn modelId="{5CC1DDE9-D33B-4339-9F74-AF03B1D2EB76}" type="presParOf" srcId="{2F5BD79C-0132-4E57-8ED3-43052D9BBF48}" destId="{05CA9772-79A0-435F-BAC6-DA609A5ADBFB}" srcOrd="0" destOrd="0" presId="urn:microsoft.com/office/officeart/2005/8/layout/cycle4"/>
    <dgm:cxn modelId="{87B37873-D078-4395-86FB-85582C7CFEF0}" type="presParOf" srcId="{2F5BD79C-0132-4E57-8ED3-43052D9BBF48}" destId="{1AADF30D-C7AC-4E59-825A-229E3330D829}" srcOrd="1" destOrd="0" presId="urn:microsoft.com/office/officeart/2005/8/layout/cycle4"/>
    <dgm:cxn modelId="{ABBDAAA7-15ED-455C-9B5E-FB81232AF398}" type="presParOf" srcId="{10D873C6-CF79-4B62-8C24-541079104809}" destId="{54663F40-839C-454A-A09F-66FFDFF54741}" srcOrd="4" destOrd="0" presId="urn:microsoft.com/office/officeart/2005/8/layout/cycle4"/>
    <dgm:cxn modelId="{9B9D1739-179F-4D8A-9ACC-5E82FFA9BA88}" type="presParOf" srcId="{1C7E7E7E-1FCB-4A9D-A70E-CA5F296AB785}" destId="{A2922DFE-138B-4705-964E-C9CC10EC5A7B}" srcOrd="1" destOrd="0" presId="urn:microsoft.com/office/officeart/2005/8/layout/cycle4"/>
    <dgm:cxn modelId="{995F8D27-6445-4DB5-80BF-EC7F8D8F98F1}" type="presParOf" srcId="{A2922DFE-138B-4705-964E-C9CC10EC5A7B}" destId="{78C73C82-F1BB-4FC1-AC19-6BF9D6DC8456}" srcOrd="0" destOrd="0" presId="urn:microsoft.com/office/officeart/2005/8/layout/cycle4"/>
    <dgm:cxn modelId="{6FE80ED7-415A-4136-8E9D-E953026A0585}" type="presParOf" srcId="{A2922DFE-138B-4705-964E-C9CC10EC5A7B}" destId="{C1318FFB-7BAA-457A-A84D-12F96371BCCD}" srcOrd="1" destOrd="0" presId="urn:microsoft.com/office/officeart/2005/8/layout/cycle4"/>
    <dgm:cxn modelId="{52E4C88E-E4DB-49BE-A81D-3EE6291F2AEB}" type="presParOf" srcId="{A2922DFE-138B-4705-964E-C9CC10EC5A7B}" destId="{DA7E71B0-41E4-4244-B551-161948CF6217}" srcOrd="2" destOrd="0" presId="urn:microsoft.com/office/officeart/2005/8/layout/cycle4"/>
    <dgm:cxn modelId="{620EFD8C-142A-4F10-9D16-129F99476185}" type="presParOf" srcId="{A2922DFE-138B-4705-964E-C9CC10EC5A7B}" destId="{C688C312-5755-499A-A2F9-ADF2790D34A7}" srcOrd="3" destOrd="0" presId="urn:microsoft.com/office/officeart/2005/8/layout/cycle4"/>
    <dgm:cxn modelId="{7A9E6FB3-E447-4328-A2D2-F93DE8BE4DB2}" type="presParOf" srcId="{A2922DFE-138B-4705-964E-C9CC10EC5A7B}" destId="{C3150C81-7B20-43FB-9B19-6E40AD150862}" srcOrd="4" destOrd="0" presId="urn:microsoft.com/office/officeart/2005/8/layout/cycle4"/>
    <dgm:cxn modelId="{97A3B276-CCA8-4540-98D4-940A6364AA0A}" type="presParOf" srcId="{1C7E7E7E-1FCB-4A9D-A70E-CA5F296AB785}" destId="{A77AA1DA-6B8B-4C7F-A1AA-E4B6311BC0AD}" srcOrd="2" destOrd="0" presId="urn:microsoft.com/office/officeart/2005/8/layout/cycle4"/>
    <dgm:cxn modelId="{06405C58-137B-45FB-83B2-E1CE8A7AC401}" type="presParOf" srcId="{1C7E7E7E-1FCB-4A9D-A70E-CA5F296AB785}" destId="{742677F9-B140-45A4-BB6B-31C5EE1B1310}"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C4E682-13B8-442A-B396-2263021DFC5C}" type="doc">
      <dgm:prSet loTypeId="urn:microsoft.com/office/officeart/2005/8/layout/hProcess6" loCatId="process" qsTypeId="urn:microsoft.com/office/officeart/2005/8/quickstyle/simple1" qsCatId="simple" csTypeId="urn:microsoft.com/office/officeart/2005/8/colors/colorful1" csCatId="colorful" phldr="1"/>
      <dgm:spPr/>
      <dgm:t>
        <a:bodyPr/>
        <a:lstStyle/>
        <a:p>
          <a:endParaRPr lang="en-GB"/>
        </a:p>
      </dgm:t>
    </dgm:pt>
    <dgm:pt modelId="{55948D3E-315A-458F-9EEA-07CF03CFA99F}">
      <dgm:prSet phldrT="[Text]" custT="1"/>
      <dgm:spPr/>
      <dgm:t>
        <a:bodyPr/>
        <a:lstStyle/>
        <a:p>
          <a:r>
            <a:rPr lang="en-GB" sz="2000" dirty="0"/>
            <a:t>Start of engagement</a:t>
          </a:r>
        </a:p>
      </dgm:t>
    </dgm:pt>
    <dgm:pt modelId="{6DEE3FED-E299-44F2-8452-8FAD2D5DAB72}" type="parTrans" cxnId="{41FAC164-1B25-43E8-91DC-A7AB4A0A07BE}">
      <dgm:prSet/>
      <dgm:spPr/>
      <dgm:t>
        <a:bodyPr/>
        <a:lstStyle/>
        <a:p>
          <a:endParaRPr lang="en-GB"/>
        </a:p>
      </dgm:t>
    </dgm:pt>
    <dgm:pt modelId="{7F89E562-2C8D-4D71-ADA5-1F8B53A07116}" type="sibTrans" cxnId="{41FAC164-1B25-43E8-91DC-A7AB4A0A07BE}">
      <dgm:prSet/>
      <dgm:spPr/>
      <dgm:t>
        <a:bodyPr/>
        <a:lstStyle/>
        <a:p>
          <a:endParaRPr lang="en-GB"/>
        </a:p>
      </dgm:t>
    </dgm:pt>
    <dgm:pt modelId="{D91C1516-7D43-4CDD-BEB9-6AD56C8C2D8B}">
      <dgm:prSet phldrT="[Text]" custT="1"/>
      <dgm:spPr/>
      <dgm:t>
        <a:bodyPr/>
        <a:lstStyle/>
        <a:p>
          <a:r>
            <a:rPr lang="en-GB" sz="2000" dirty="0"/>
            <a:t>3-4 calls/texts</a:t>
          </a:r>
        </a:p>
      </dgm:t>
    </dgm:pt>
    <dgm:pt modelId="{7C91C796-2881-4427-8A49-75E60B6AB98C}" type="parTrans" cxnId="{4A207F16-8AA1-416C-B515-D6FF8ECB227E}">
      <dgm:prSet/>
      <dgm:spPr/>
      <dgm:t>
        <a:bodyPr/>
        <a:lstStyle/>
        <a:p>
          <a:endParaRPr lang="en-GB"/>
        </a:p>
      </dgm:t>
    </dgm:pt>
    <dgm:pt modelId="{C5CCAEF5-5145-426B-AE1E-BD51A4C45A4F}" type="sibTrans" cxnId="{4A207F16-8AA1-416C-B515-D6FF8ECB227E}">
      <dgm:prSet/>
      <dgm:spPr/>
      <dgm:t>
        <a:bodyPr/>
        <a:lstStyle/>
        <a:p>
          <a:endParaRPr lang="en-GB"/>
        </a:p>
      </dgm:t>
    </dgm:pt>
    <dgm:pt modelId="{76AD2934-C76A-499A-BA7E-09648AC7164B}">
      <dgm:prSet phldrT="[Text]" custT="1"/>
      <dgm:spPr/>
      <dgm:t>
        <a:bodyPr/>
        <a:lstStyle/>
        <a:p>
          <a:r>
            <a:rPr lang="en-GB" sz="2000" dirty="0"/>
            <a:t>1-2 F2F</a:t>
          </a:r>
        </a:p>
      </dgm:t>
    </dgm:pt>
    <dgm:pt modelId="{CDB3EB77-4A89-42F9-AD18-6BF5FB601E36}" type="parTrans" cxnId="{065EE369-1365-4223-AFD0-FC1A271EC0F3}">
      <dgm:prSet/>
      <dgm:spPr/>
      <dgm:t>
        <a:bodyPr/>
        <a:lstStyle/>
        <a:p>
          <a:endParaRPr lang="en-GB"/>
        </a:p>
      </dgm:t>
    </dgm:pt>
    <dgm:pt modelId="{1BDB4085-310B-4C53-BAB6-7A35C97EBBAE}" type="sibTrans" cxnId="{065EE369-1365-4223-AFD0-FC1A271EC0F3}">
      <dgm:prSet/>
      <dgm:spPr/>
      <dgm:t>
        <a:bodyPr/>
        <a:lstStyle/>
        <a:p>
          <a:endParaRPr lang="en-GB"/>
        </a:p>
      </dgm:t>
    </dgm:pt>
    <dgm:pt modelId="{7ADBD30E-A3A3-4C1F-AE42-3659A0DED723}">
      <dgm:prSet phldrT="[Text]"/>
      <dgm:spPr/>
      <dgm:t>
        <a:bodyPr/>
        <a:lstStyle/>
        <a:p>
          <a:r>
            <a:rPr lang="en-GB" dirty="0"/>
            <a:t>On Treatment</a:t>
          </a:r>
        </a:p>
      </dgm:t>
    </dgm:pt>
    <dgm:pt modelId="{6AE49D92-2E58-41A3-9831-D22ED059EBCA}" type="parTrans" cxnId="{AB1F82CE-4EC6-465C-AA17-5DF937D72B09}">
      <dgm:prSet/>
      <dgm:spPr/>
      <dgm:t>
        <a:bodyPr/>
        <a:lstStyle/>
        <a:p>
          <a:endParaRPr lang="en-GB"/>
        </a:p>
      </dgm:t>
    </dgm:pt>
    <dgm:pt modelId="{7CA14EA8-9215-463B-89B0-9C6ADC7D4AAB}" type="sibTrans" cxnId="{AB1F82CE-4EC6-465C-AA17-5DF937D72B09}">
      <dgm:prSet/>
      <dgm:spPr/>
      <dgm:t>
        <a:bodyPr/>
        <a:lstStyle/>
        <a:p>
          <a:endParaRPr lang="en-GB"/>
        </a:p>
      </dgm:t>
    </dgm:pt>
    <dgm:pt modelId="{1A4B639B-EEF3-44CA-A97D-F00C8E4DCD37}">
      <dgm:prSet phldrT="[Text]" custT="1"/>
      <dgm:spPr/>
      <dgm:t>
        <a:bodyPr/>
        <a:lstStyle/>
        <a:p>
          <a:r>
            <a:rPr lang="en-GB" sz="2000" dirty="0"/>
            <a:t>10-12 calls/texts</a:t>
          </a:r>
        </a:p>
      </dgm:t>
    </dgm:pt>
    <dgm:pt modelId="{1B9FAD3C-7D35-40F4-9F1D-15F24DA0AA9F}" type="parTrans" cxnId="{9D27BEA9-B646-46D0-8357-BE2FE2DDC9B0}">
      <dgm:prSet/>
      <dgm:spPr/>
      <dgm:t>
        <a:bodyPr/>
        <a:lstStyle/>
        <a:p>
          <a:endParaRPr lang="en-GB"/>
        </a:p>
      </dgm:t>
    </dgm:pt>
    <dgm:pt modelId="{31A6D417-C482-40D5-8370-0E0600752C3D}" type="sibTrans" cxnId="{9D27BEA9-B646-46D0-8357-BE2FE2DDC9B0}">
      <dgm:prSet/>
      <dgm:spPr/>
      <dgm:t>
        <a:bodyPr/>
        <a:lstStyle/>
        <a:p>
          <a:endParaRPr lang="en-GB"/>
        </a:p>
      </dgm:t>
    </dgm:pt>
    <dgm:pt modelId="{FA565BD4-C125-4154-9E72-3C550E11D8A3}">
      <dgm:prSet phldrT="[Text]" custT="1"/>
      <dgm:spPr/>
      <dgm:t>
        <a:bodyPr/>
        <a:lstStyle/>
        <a:p>
          <a:r>
            <a:rPr lang="en-GB" sz="2000" dirty="0"/>
            <a:t>2-4 F2F</a:t>
          </a:r>
        </a:p>
      </dgm:t>
    </dgm:pt>
    <dgm:pt modelId="{E586AF7F-5C8F-41F2-9DC9-829DC0664745}" type="parTrans" cxnId="{801C3CA2-15F1-4486-A918-6DB162CB4279}">
      <dgm:prSet/>
      <dgm:spPr/>
      <dgm:t>
        <a:bodyPr/>
        <a:lstStyle/>
        <a:p>
          <a:endParaRPr lang="en-GB"/>
        </a:p>
      </dgm:t>
    </dgm:pt>
    <dgm:pt modelId="{CEEF52F8-1436-41A4-8465-41EAA2DB3C22}" type="sibTrans" cxnId="{801C3CA2-15F1-4486-A918-6DB162CB4279}">
      <dgm:prSet/>
      <dgm:spPr/>
      <dgm:t>
        <a:bodyPr/>
        <a:lstStyle/>
        <a:p>
          <a:endParaRPr lang="en-GB"/>
        </a:p>
      </dgm:t>
    </dgm:pt>
    <dgm:pt modelId="{1C0AF136-8CDA-4651-9AF3-4EC43C530109}">
      <dgm:prSet phldrT="[Text]"/>
      <dgm:spPr/>
      <dgm:t>
        <a:bodyPr/>
        <a:lstStyle/>
        <a:p>
          <a:r>
            <a:rPr lang="en-GB" dirty="0"/>
            <a:t>SVR12</a:t>
          </a:r>
        </a:p>
      </dgm:t>
    </dgm:pt>
    <dgm:pt modelId="{A6454BE1-DF32-408A-B83E-FF153970F810}" type="parTrans" cxnId="{EB76BA49-03CA-426F-96A3-A16F4C1AC8F6}">
      <dgm:prSet/>
      <dgm:spPr/>
      <dgm:t>
        <a:bodyPr/>
        <a:lstStyle/>
        <a:p>
          <a:endParaRPr lang="en-GB"/>
        </a:p>
      </dgm:t>
    </dgm:pt>
    <dgm:pt modelId="{871CAF2C-3955-403B-9EB5-09D4C3955E94}" type="sibTrans" cxnId="{EB76BA49-03CA-426F-96A3-A16F4C1AC8F6}">
      <dgm:prSet/>
      <dgm:spPr/>
      <dgm:t>
        <a:bodyPr/>
        <a:lstStyle/>
        <a:p>
          <a:endParaRPr lang="en-GB"/>
        </a:p>
      </dgm:t>
    </dgm:pt>
    <dgm:pt modelId="{962D715B-F852-4530-BDEB-0E8485B6E3AF}">
      <dgm:prSet phldrT="[Text]" custT="1"/>
      <dgm:spPr/>
      <dgm:t>
        <a:bodyPr/>
        <a:lstStyle/>
        <a:p>
          <a:r>
            <a:rPr lang="en-GB" sz="2000" dirty="0"/>
            <a:t>3-4 calls/text</a:t>
          </a:r>
        </a:p>
      </dgm:t>
    </dgm:pt>
    <dgm:pt modelId="{87C68F91-894A-4BE0-8820-B1A250B58226}" type="parTrans" cxnId="{D00EC06B-7A4E-4D0B-B62B-1E8157C7EFAF}">
      <dgm:prSet/>
      <dgm:spPr/>
      <dgm:t>
        <a:bodyPr/>
        <a:lstStyle/>
        <a:p>
          <a:endParaRPr lang="en-GB"/>
        </a:p>
      </dgm:t>
    </dgm:pt>
    <dgm:pt modelId="{A2693115-1AEA-4DDD-BA0F-93D3E6866CD4}" type="sibTrans" cxnId="{D00EC06B-7A4E-4D0B-B62B-1E8157C7EFAF}">
      <dgm:prSet/>
      <dgm:spPr/>
      <dgm:t>
        <a:bodyPr/>
        <a:lstStyle/>
        <a:p>
          <a:endParaRPr lang="en-GB"/>
        </a:p>
      </dgm:t>
    </dgm:pt>
    <dgm:pt modelId="{E6992126-5EDB-4179-A47D-A858D676CF62}">
      <dgm:prSet phldrT="[Text]" custT="1"/>
      <dgm:spPr/>
      <dgm:t>
        <a:bodyPr/>
        <a:lstStyle/>
        <a:p>
          <a:r>
            <a:rPr lang="en-GB" sz="2000" dirty="0"/>
            <a:t>1-2 F2F</a:t>
          </a:r>
        </a:p>
      </dgm:t>
    </dgm:pt>
    <dgm:pt modelId="{E7F7DA89-0ACB-4E17-BE60-C50D12DA4AE8}" type="parTrans" cxnId="{39395C00-620B-441D-BDB3-1E2307091772}">
      <dgm:prSet/>
      <dgm:spPr/>
      <dgm:t>
        <a:bodyPr/>
        <a:lstStyle/>
        <a:p>
          <a:endParaRPr lang="en-GB"/>
        </a:p>
      </dgm:t>
    </dgm:pt>
    <dgm:pt modelId="{FD2CDF45-F757-4CC1-B4B8-081F36D477E4}" type="sibTrans" cxnId="{39395C00-620B-441D-BDB3-1E2307091772}">
      <dgm:prSet/>
      <dgm:spPr/>
      <dgm:t>
        <a:bodyPr/>
        <a:lstStyle/>
        <a:p>
          <a:endParaRPr lang="en-GB"/>
        </a:p>
      </dgm:t>
    </dgm:pt>
    <dgm:pt modelId="{E9D32EA9-7951-4FEC-8E6A-72D48A5348FB}" type="pres">
      <dgm:prSet presAssocID="{7BC4E682-13B8-442A-B396-2263021DFC5C}" presName="theList" presStyleCnt="0">
        <dgm:presLayoutVars>
          <dgm:dir/>
          <dgm:animLvl val="lvl"/>
          <dgm:resizeHandles val="exact"/>
        </dgm:presLayoutVars>
      </dgm:prSet>
      <dgm:spPr/>
    </dgm:pt>
    <dgm:pt modelId="{72BA236E-133F-4F36-82B3-47D97067C44E}" type="pres">
      <dgm:prSet presAssocID="{55948D3E-315A-458F-9EEA-07CF03CFA99F}" presName="compNode" presStyleCnt="0"/>
      <dgm:spPr/>
    </dgm:pt>
    <dgm:pt modelId="{7AE0CB61-F0D3-437F-9EFC-42CA02666247}" type="pres">
      <dgm:prSet presAssocID="{55948D3E-315A-458F-9EEA-07CF03CFA99F}" presName="noGeometry" presStyleCnt="0"/>
      <dgm:spPr/>
    </dgm:pt>
    <dgm:pt modelId="{41A498B2-85E1-4CD5-9472-6F57FC6BF455}" type="pres">
      <dgm:prSet presAssocID="{55948D3E-315A-458F-9EEA-07CF03CFA99F}" presName="childTextVisible" presStyleLbl="bgAccFollowNode1" presStyleIdx="0" presStyleCnt="3" custScaleX="132955" custLinFactNeighborX="21132" custLinFactNeighborY="-44147">
        <dgm:presLayoutVars>
          <dgm:bulletEnabled val="1"/>
        </dgm:presLayoutVars>
      </dgm:prSet>
      <dgm:spPr/>
    </dgm:pt>
    <dgm:pt modelId="{EB218CC7-070A-4C43-AE1E-0074BB859D48}" type="pres">
      <dgm:prSet presAssocID="{55948D3E-315A-458F-9EEA-07CF03CFA99F}" presName="childTextHidden" presStyleLbl="bgAccFollowNode1" presStyleIdx="0" presStyleCnt="3"/>
      <dgm:spPr/>
    </dgm:pt>
    <dgm:pt modelId="{8AEEC237-D7C5-49BA-9627-EBE14906FC7B}" type="pres">
      <dgm:prSet presAssocID="{55948D3E-315A-458F-9EEA-07CF03CFA99F}" presName="parentText" presStyleLbl="node1" presStyleIdx="0" presStyleCnt="3" custScaleX="179956" custScaleY="175610">
        <dgm:presLayoutVars>
          <dgm:chMax val="1"/>
          <dgm:bulletEnabled val="1"/>
        </dgm:presLayoutVars>
      </dgm:prSet>
      <dgm:spPr/>
    </dgm:pt>
    <dgm:pt modelId="{7971C674-B7D3-4B82-997F-39BDA612240D}" type="pres">
      <dgm:prSet presAssocID="{55948D3E-315A-458F-9EEA-07CF03CFA99F}" presName="aSpace" presStyleCnt="0"/>
      <dgm:spPr/>
    </dgm:pt>
    <dgm:pt modelId="{C0C21E79-8BC9-4DD8-BFBC-F251831B0F9A}" type="pres">
      <dgm:prSet presAssocID="{7ADBD30E-A3A3-4C1F-AE42-3659A0DED723}" presName="compNode" presStyleCnt="0"/>
      <dgm:spPr/>
    </dgm:pt>
    <dgm:pt modelId="{1BED8221-257C-40B8-ACA2-78B42D3B94A9}" type="pres">
      <dgm:prSet presAssocID="{7ADBD30E-A3A3-4C1F-AE42-3659A0DED723}" presName="noGeometry" presStyleCnt="0"/>
      <dgm:spPr/>
    </dgm:pt>
    <dgm:pt modelId="{7DDBE4EC-0078-431A-9972-D0189A75AAE8}" type="pres">
      <dgm:prSet presAssocID="{7ADBD30E-A3A3-4C1F-AE42-3659A0DED723}" presName="childTextVisible" presStyleLbl="bgAccFollowNode1" presStyleIdx="1" presStyleCnt="3" custScaleX="143746" custLinFactNeighborX="30055" custLinFactNeighborY="-50937">
        <dgm:presLayoutVars>
          <dgm:bulletEnabled val="1"/>
        </dgm:presLayoutVars>
      </dgm:prSet>
      <dgm:spPr/>
    </dgm:pt>
    <dgm:pt modelId="{700A6304-52CF-4578-AD21-9CD299F53797}" type="pres">
      <dgm:prSet presAssocID="{7ADBD30E-A3A3-4C1F-AE42-3659A0DED723}" presName="childTextHidden" presStyleLbl="bgAccFollowNode1" presStyleIdx="1" presStyleCnt="3"/>
      <dgm:spPr/>
    </dgm:pt>
    <dgm:pt modelId="{24BD89F0-FCA1-42B0-9407-104E57426BA9}" type="pres">
      <dgm:prSet presAssocID="{7ADBD30E-A3A3-4C1F-AE42-3659A0DED723}" presName="parentText" presStyleLbl="node1" presStyleIdx="1" presStyleCnt="3" custScaleX="209094" custScaleY="215033">
        <dgm:presLayoutVars>
          <dgm:chMax val="1"/>
          <dgm:bulletEnabled val="1"/>
        </dgm:presLayoutVars>
      </dgm:prSet>
      <dgm:spPr/>
    </dgm:pt>
    <dgm:pt modelId="{E50B215C-5178-47EA-BA3E-AAB29A6DC1C2}" type="pres">
      <dgm:prSet presAssocID="{7ADBD30E-A3A3-4C1F-AE42-3659A0DED723}" presName="aSpace" presStyleCnt="0"/>
      <dgm:spPr/>
    </dgm:pt>
    <dgm:pt modelId="{EAA3961B-3D9E-4A26-A010-F3D4D4686B86}" type="pres">
      <dgm:prSet presAssocID="{1C0AF136-8CDA-4651-9AF3-4EC43C530109}" presName="compNode" presStyleCnt="0"/>
      <dgm:spPr/>
    </dgm:pt>
    <dgm:pt modelId="{2AB007DD-E0E9-40B0-8D29-4944B511ADD7}" type="pres">
      <dgm:prSet presAssocID="{1C0AF136-8CDA-4651-9AF3-4EC43C530109}" presName="noGeometry" presStyleCnt="0"/>
      <dgm:spPr/>
    </dgm:pt>
    <dgm:pt modelId="{4EDC5252-6408-46DA-980A-05C2CC057406}" type="pres">
      <dgm:prSet presAssocID="{1C0AF136-8CDA-4651-9AF3-4EC43C530109}" presName="childTextVisible" presStyleLbl="bgAccFollowNode1" presStyleIdx="2" presStyleCnt="3" custScaleX="129290" custLinFactNeighborX="4696" custLinFactNeighborY="-60707">
        <dgm:presLayoutVars>
          <dgm:bulletEnabled val="1"/>
        </dgm:presLayoutVars>
      </dgm:prSet>
      <dgm:spPr/>
    </dgm:pt>
    <dgm:pt modelId="{70E75CA7-4858-407B-BAF5-A40A5E5E5CAC}" type="pres">
      <dgm:prSet presAssocID="{1C0AF136-8CDA-4651-9AF3-4EC43C530109}" presName="childTextHidden" presStyleLbl="bgAccFollowNode1" presStyleIdx="2" presStyleCnt="3"/>
      <dgm:spPr/>
    </dgm:pt>
    <dgm:pt modelId="{E497374C-11BA-4F99-90E5-9EBCBE8A8C6D}" type="pres">
      <dgm:prSet presAssocID="{1C0AF136-8CDA-4651-9AF3-4EC43C530109}" presName="parentText" presStyleLbl="node1" presStyleIdx="2" presStyleCnt="3" custScaleX="228976" custScaleY="183300">
        <dgm:presLayoutVars>
          <dgm:chMax val="1"/>
          <dgm:bulletEnabled val="1"/>
        </dgm:presLayoutVars>
      </dgm:prSet>
      <dgm:spPr/>
    </dgm:pt>
  </dgm:ptLst>
  <dgm:cxnLst>
    <dgm:cxn modelId="{39395C00-620B-441D-BDB3-1E2307091772}" srcId="{1C0AF136-8CDA-4651-9AF3-4EC43C530109}" destId="{E6992126-5EDB-4179-A47D-A858D676CF62}" srcOrd="1" destOrd="0" parTransId="{E7F7DA89-0ACB-4E17-BE60-C50D12DA4AE8}" sibTransId="{FD2CDF45-F757-4CC1-B4B8-081F36D477E4}"/>
    <dgm:cxn modelId="{F1D6DF11-85C9-46D4-BA65-852BDDEA7A0E}" type="presOf" srcId="{962D715B-F852-4530-BDEB-0E8485B6E3AF}" destId="{70E75CA7-4858-407B-BAF5-A40A5E5E5CAC}" srcOrd="1" destOrd="0" presId="urn:microsoft.com/office/officeart/2005/8/layout/hProcess6"/>
    <dgm:cxn modelId="{23F11814-E1A3-4240-8F15-169DE55673EB}" type="presOf" srcId="{1A4B639B-EEF3-44CA-A97D-F00C8E4DCD37}" destId="{7DDBE4EC-0078-431A-9972-D0189A75AAE8}" srcOrd="0" destOrd="0" presId="urn:microsoft.com/office/officeart/2005/8/layout/hProcess6"/>
    <dgm:cxn modelId="{4A207F16-8AA1-416C-B515-D6FF8ECB227E}" srcId="{55948D3E-315A-458F-9EEA-07CF03CFA99F}" destId="{D91C1516-7D43-4CDD-BEB9-6AD56C8C2D8B}" srcOrd="0" destOrd="0" parTransId="{7C91C796-2881-4427-8A49-75E60B6AB98C}" sibTransId="{C5CCAEF5-5145-426B-AE1E-BD51A4C45A4F}"/>
    <dgm:cxn modelId="{260B9A29-F300-48D9-A633-F8CC09AA4F96}" type="presOf" srcId="{7ADBD30E-A3A3-4C1F-AE42-3659A0DED723}" destId="{24BD89F0-FCA1-42B0-9407-104E57426BA9}" srcOrd="0" destOrd="0" presId="urn:microsoft.com/office/officeart/2005/8/layout/hProcess6"/>
    <dgm:cxn modelId="{1BBB275B-7FAC-4836-89E5-CAED2704EF15}" type="presOf" srcId="{7BC4E682-13B8-442A-B396-2263021DFC5C}" destId="{E9D32EA9-7951-4FEC-8E6A-72D48A5348FB}" srcOrd="0" destOrd="0" presId="urn:microsoft.com/office/officeart/2005/8/layout/hProcess6"/>
    <dgm:cxn modelId="{41FAC164-1B25-43E8-91DC-A7AB4A0A07BE}" srcId="{7BC4E682-13B8-442A-B396-2263021DFC5C}" destId="{55948D3E-315A-458F-9EEA-07CF03CFA99F}" srcOrd="0" destOrd="0" parTransId="{6DEE3FED-E299-44F2-8452-8FAD2D5DAB72}" sibTransId="{7F89E562-2C8D-4D71-ADA5-1F8B53A07116}"/>
    <dgm:cxn modelId="{1B3E3E66-6387-4CB9-8848-C4ABD81A385F}" type="presOf" srcId="{55948D3E-315A-458F-9EEA-07CF03CFA99F}" destId="{8AEEC237-D7C5-49BA-9627-EBE14906FC7B}" srcOrd="0" destOrd="0" presId="urn:microsoft.com/office/officeart/2005/8/layout/hProcess6"/>
    <dgm:cxn modelId="{EB76BA49-03CA-426F-96A3-A16F4C1AC8F6}" srcId="{7BC4E682-13B8-442A-B396-2263021DFC5C}" destId="{1C0AF136-8CDA-4651-9AF3-4EC43C530109}" srcOrd="2" destOrd="0" parTransId="{A6454BE1-DF32-408A-B83E-FF153970F810}" sibTransId="{871CAF2C-3955-403B-9EB5-09D4C3955E94}"/>
    <dgm:cxn modelId="{065EE369-1365-4223-AFD0-FC1A271EC0F3}" srcId="{55948D3E-315A-458F-9EEA-07CF03CFA99F}" destId="{76AD2934-C76A-499A-BA7E-09648AC7164B}" srcOrd="1" destOrd="0" parTransId="{CDB3EB77-4A89-42F9-AD18-6BF5FB601E36}" sibTransId="{1BDB4085-310B-4C53-BAB6-7A35C97EBBAE}"/>
    <dgm:cxn modelId="{D00EC06B-7A4E-4D0B-B62B-1E8157C7EFAF}" srcId="{1C0AF136-8CDA-4651-9AF3-4EC43C530109}" destId="{962D715B-F852-4530-BDEB-0E8485B6E3AF}" srcOrd="0" destOrd="0" parTransId="{87C68F91-894A-4BE0-8820-B1A250B58226}" sibTransId="{A2693115-1AEA-4DDD-BA0F-93D3E6866CD4}"/>
    <dgm:cxn modelId="{8F851D4D-9604-4606-BCCF-A3B3AEE75D55}" type="presOf" srcId="{FA565BD4-C125-4154-9E72-3C550E11D8A3}" destId="{700A6304-52CF-4578-AD21-9CD299F53797}" srcOrd="1" destOrd="1" presId="urn:microsoft.com/office/officeart/2005/8/layout/hProcess6"/>
    <dgm:cxn modelId="{650CBF78-0F1E-4D39-8C2A-2F5FD22B09B3}" type="presOf" srcId="{D91C1516-7D43-4CDD-BEB9-6AD56C8C2D8B}" destId="{EB218CC7-070A-4C43-AE1E-0074BB859D48}" srcOrd="1" destOrd="0" presId="urn:microsoft.com/office/officeart/2005/8/layout/hProcess6"/>
    <dgm:cxn modelId="{D17A4B8F-BC97-49D7-ACAC-C06F2AFB8A0E}" type="presOf" srcId="{1A4B639B-EEF3-44CA-A97D-F00C8E4DCD37}" destId="{700A6304-52CF-4578-AD21-9CD299F53797}" srcOrd="1" destOrd="0" presId="urn:microsoft.com/office/officeart/2005/8/layout/hProcess6"/>
    <dgm:cxn modelId="{240CC59E-FA91-4A5B-B167-251E614A2EB4}" type="presOf" srcId="{76AD2934-C76A-499A-BA7E-09648AC7164B}" destId="{41A498B2-85E1-4CD5-9472-6F57FC6BF455}" srcOrd="0" destOrd="1" presId="urn:microsoft.com/office/officeart/2005/8/layout/hProcess6"/>
    <dgm:cxn modelId="{3241249F-7606-4489-9596-3FE472CF6146}" type="presOf" srcId="{E6992126-5EDB-4179-A47D-A858D676CF62}" destId="{70E75CA7-4858-407B-BAF5-A40A5E5E5CAC}" srcOrd="1" destOrd="1" presId="urn:microsoft.com/office/officeart/2005/8/layout/hProcess6"/>
    <dgm:cxn modelId="{801C3CA2-15F1-4486-A918-6DB162CB4279}" srcId="{7ADBD30E-A3A3-4C1F-AE42-3659A0DED723}" destId="{FA565BD4-C125-4154-9E72-3C550E11D8A3}" srcOrd="1" destOrd="0" parTransId="{E586AF7F-5C8F-41F2-9DC9-829DC0664745}" sibTransId="{CEEF52F8-1436-41A4-8465-41EAA2DB3C22}"/>
    <dgm:cxn modelId="{7582E2A7-9359-4255-841E-EFE1B6E7B82B}" type="presOf" srcId="{FA565BD4-C125-4154-9E72-3C550E11D8A3}" destId="{7DDBE4EC-0078-431A-9972-D0189A75AAE8}" srcOrd="0" destOrd="1" presId="urn:microsoft.com/office/officeart/2005/8/layout/hProcess6"/>
    <dgm:cxn modelId="{9D27BEA9-B646-46D0-8357-BE2FE2DDC9B0}" srcId="{7ADBD30E-A3A3-4C1F-AE42-3659A0DED723}" destId="{1A4B639B-EEF3-44CA-A97D-F00C8E4DCD37}" srcOrd="0" destOrd="0" parTransId="{1B9FAD3C-7D35-40F4-9F1D-15F24DA0AA9F}" sibTransId="{31A6D417-C482-40D5-8370-0E0600752C3D}"/>
    <dgm:cxn modelId="{213F0CC0-7A3A-4B14-9410-F6B202378EFE}" type="presOf" srcId="{76AD2934-C76A-499A-BA7E-09648AC7164B}" destId="{EB218CC7-070A-4C43-AE1E-0074BB859D48}" srcOrd="1" destOrd="1" presId="urn:microsoft.com/office/officeart/2005/8/layout/hProcess6"/>
    <dgm:cxn modelId="{FCFB3CC3-888A-496E-AFDB-4EBF5C3CFA9A}" type="presOf" srcId="{E6992126-5EDB-4179-A47D-A858D676CF62}" destId="{4EDC5252-6408-46DA-980A-05C2CC057406}" srcOrd="0" destOrd="1" presId="urn:microsoft.com/office/officeart/2005/8/layout/hProcess6"/>
    <dgm:cxn modelId="{AB1F82CE-4EC6-465C-AA17-5DF937D72B09}" srcId="{7BC4E682-13B8-442A-B396-2263021DFC5C}" destId="{7ADBD30E-A3A3-4C1F-AE42-3659A0DED723}" srcOrd="1" destOrd="0" parTransId="{6AE49D92-2E58-41A3-9831-D22ED059EBCA}" sibTransId="{7CA14EA8-9215-463B-89B0-9C6ADC7D4AAB}"/>
    <dgm:cxn modelId="{AA58D4D7-4D1A-416A-9AFF-1F1EDB1B5F46}" type="presOf" srcId="{962D715B-F852-4530-BDEB-0E8485B6E3AF}" destId="{4EDC5252-6408-46DA-980A-05C2CC057406}" srcOrd="0" destOrd="0" presId="urn:microsoft.com/office/officeart/2005/8/layout/hProcess6"/>
    <dgm:cxn modelId="{B28010EA-ADB2-4453-B024-A1195E727767}" type="presOf" srcId="{1C0AF136-8CDA-4651-9AF3-4EC43C530109}" destId="{E497374C-11BA-4F99-90E5-9EBCBE8A8C6D}" srcOrd="0" destOrd="0" presId="urn:microsoft.com/office/officeart/2005/8/layout/hProcess6"/>
    <dgm:cxn modelId="{DA2646F1-A2F4-40A2-BDA4-89B9FD0F4769}" type="presOf" srcId="{D91C1516-7D43-4CDD-BEB9-6AD56C8C2D8B}" destId="{41A498B2-85E1-4CD5-9472-6F57FC6BF455}" srcOrd="0" destOrd="0" presId="urn:microsoft.com/office/officeart/2005/8/layout/hProcess6"/>
    <dgm:cxn modelId="{D9A44CF4-AF5F-447B-A938-EF692EB33A41}" type="presParOf" srcId="{E9D32EA9-7951-4FEC-8E6A-72D48A5348FB}" destId="{72BA236E-133F-4F36-82B3-47D97067C44E}" srcOrd="0" destOrd="0" presId="urn:microsoft.com/office/officeart/2005/8/layout/hProcess6"/>
    <dgm:cxn modelId="{3825A7ED-E766-4650-8FE5-ECFA3E452006}" type="presParOf" srcId="{72BA236E-133F-4F36-82B3-47D97067C44E}" destId="{7AE0CB61-F0D3-437F-9EFC-42CA02666247}" srcOrd="0" destOrd="0" presId="urn:microsoft.com/office/officeart/2005/8/layout/hProcess6"/>
    <dgm:cxn modelId="{2F466126-F520-4689-91BF-4A89C037EA93}" type="presParOf" srcId="{72BA236E-133F-4F36-82B3-47D97067C44E}" destId="{41A498B2-85E1-4CD5-9472-6F57FC6BF455}" srcOrd="1" destOrd="0" presId="urn:microsoft.com/office/officeart/2005/8/layout/hProcess6"/>
    <dgm:cxn modelId="{92816993-68E3-468B-93A5-2115B9360A84}" type="presParOf" srcId="{72BA236E-133F-4F36-82B3-47D97067C44E}" destId="{EB218CC7-070A-4C43-AE1E-0074BB859D48}" srcOrd="2" destOrd="0" presId="urn:microsoft.com/office/officeart/2005/8/layout/hProcess6"/>
    <dgm:cxn modelId="{48F18C0B-F198-4F5A-9459-36A78DD837CF}" type="presParOf" srcId="{72BA236E-133F-4F36-82B3-47D97067C44E}" destId="{8AEEC237-D7C5-49BA-9627-EBE14906FC7B}" srcOrd="3" destOrd="0" presId="urn:microsoft.com/office/officeart/2005/8/layout/hProcess6"/>
    <dgm:cxn modelId="{69C42B85-7948-4AB0-8E2B-25E3978A6303}" type="presParOf" srcId="{E9D32EA9-7951-4FEC-8E6A-72D48A5348FB}" destId="{7971C674-B7D3-4B82-997F-39BDA612240D}" srcOrd="1" destOrd="0" presId="urn:microsoft.com/office/officeart/2005/8/layout/hProcess6"/>
    <dgm:cxn modelId="{7F3E3CA7-E629-414F-A8AE-22274A695DD3}" type="presParOf" srcId="{E9D32EA9-7951-4FEC-8E6A-72D48A5348FB}" destId="{C0C21E79-8BC9-4DD8-BFBC-F251831B0F9A}" srcOrd="2" destOrd="0" presId="urn:microsoft.com/office/officeart/2005/8/layout/hProcess6"/>
    <dgm:cxn modelId="{2598936F-DDA1-4073-8045-A1B5E374D84C}" type="presParOf" srcId="{C0C21E79-8BC9-4DD8-BFBC-F251831B0F9A}" destId="{1BED8221-257C-40B8-ACA2-78B42D3B94A9}" srcOrd="0" destOrd="0" presId="urn:microsoft.com/office/officeart/2005/8/layout/hProcess6"/>
    <dgm:cxn modelId="{1E3221B1-FA75-45D0-A68D-EDE0039E04AE}" type="presParOf" srcId="{C0C21E79-8BC9-4DD8-BFBC-F251831B0F9A}" destId="{7DDBE4EC-0078-431A-9972-D0189A75AAE8}" srcOrd="1" destOrd="0" presId="urn:microsoft.com/office/officeart/2005/8/layout/hProcess6"/>
    <dgm:cxn modelId="{19F00856-C1E6-416E-97EF-16408E53DFA3}" type="presParOf" srcId="{C0C21E79-8BC9-4DD8-BFBC-F251831B0F9A}" destId="{700A6304-52CF-4578-AD21-9CD299F53797}" srcOrd="2" destOrd="0" presId="urn:microsoft.com/office/officeart/2005/8/layout/hProcess6"/>
    <dgm:cxn modelId="{2E28AD16-1847-4ED9-BA32-723460C44DAB}" type="presParOf" srcId="{C0C21E79-8BC9-4DD8-BFBC-F251831B0F9A}" destId="{24BD89F0-FCA1-42B0-9407-104E57426BA9}" srcOrd="3" destOrd="0" presId="urn:microsoft.com/office/officeart/2005/8/layout/hProcess6"/>
    <dgm:cxn modelId="{CD4F81F3-3A4D-45F6-9C0D-C347E236E3CC}" type="presParOf" srcId="{E9D32EA9-7951-4FEC-8E6A-72D48A5348FB}" destId="{E50B215C-5178-47EA-BA3E-AAB29A6DC1C2}" srcOrd="3" destOrd="0" presId="urn:microsoft.com/office/officeart/2005/8/layout/hProcess6"/>
    <dgm:cxn modelId="{81B67E14-BD2B-48FE-BAEC-9476889B2781}" type="presParOf" srcId="{E9D32EA9-7951-4FEC-8E6A-72D48A5348FB}" destId="{EAA3961B-3D9E-4A26-A010-F3D4D4686B86}" srcOrd="4" destOrd="0" presId="urn:microsoft.com/office/officeart/2005/8/layout/hProcess6"/>
    <dgm:cxn modelId="{CB2BBAC1-9CD8-414F-8A7C-76914AB10052}" type="presParOf" srcId="{EAA3961B-3D9E-4A26-A010-F3D4D4686B86}" destId="{2AB007DD-E0E9-40B0-8D29-4944B511ADD7}" srcOrd="0" destOrd="0" presId="urn:microsoft.com/office/officeart/2005/8/layout/hProcess6"/>
    <dgm:cxn modelId="{CCCE8A4C-7E73-4065-B4B9-CE669A7096DE}" type="presParOf" srcId="{EAA3961B-3D9E-4A26-A010-F3D4D4686B86}" destId="{4EDC5252-6408-46DA-980A-05C2CC057406}" srcOrd="1" destOrd="0" presId="urn:microsoft.com/office/officeart/2005/8/layout/hProcess6"/>
    <dgm:cxn modelId="{EA3FDA9D-E27C-4B40-96AA-7C636C3DC2EE}" type="presParOf" srcId="{EAA3961B-3D9E-4A26-A010-F3D4D4686B86}" destId="{70E75CA7-4858-407B-BAF5-A40A5E5E5CAC}" srcOrd="2" destOrd="0" presId="urn:microsoft.com/office/officeart/2005/8/layout/hProcess6"/>
    <dgm:cxn modelId="{00606C6E-4BAB-4184-B2A6-00565F3889F1}" type="presParOf" srcId="{EAA3961B-3D9E-4A26-A010-F3D4D4686B86}" destId="{E497374C-11BA-4F99-90E5-9EBCBE8A8C6D}"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112BC6-9235-45AB-8E9F-DE150772DAA1}">
      <dsp:nvSpPr>
        <dsp:cNvPr id="0" name=""/>
        <dsp:cNvSpPr/>
      </dsp:nvSpPr>
      <dsp:spPr>
        <a:xfrm>
          <a:off x="759" y="0"/>
          <a:ext cx="1975886" cy="399075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GB" sz="3300" kern="1200" dirty="0"/>
            <a:t>HCV Ab 5021</a:t>
          </a:r>
        </a:p>
      </dsp:txBody>
      <dsp:txXfrm>
        <a:off x="759" y="0"/>
        <a:ext cx="1975886" cy="1197225"/>
      </dsp:txXfrm>
    </dsp:sp>
    <dsp:sp modelId="{892564D3-601A-427E-962F-F73534531070}">
      <dsp:nvSpPr>
        <dsp:cNvPr id="0" name=""/>
        <dsp:cNvSpPr/>
      </dsp:nvSpPr>
      <dsp:spPr>
        <a:xfrm>
          <a:off x="198348" y="1198394"/>
          <a:ext cx="1580709" cy="120326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en-GB" sz="2400" kern="1200" dirty="0"/>
            <a:t>Positive 800 (15.9%)</a:t>
          </a:r>
        </a:p>
      </dsp:txBody>
      <dsp:txXfrm>
        <a:off x="233590" y="1233636"/>
        <a:ext cx="1510225" cy="1132782"/>
      </dsp:txXfrm>
    </dsp:sp>
    <dsp:sp modelId="{CD6DB705-0C0E-439F-9C39-582E354C1530}">
      <dsp:nvSpPr>
        <dsp:cNvPr id="0" name=""/>
        <dsp:cNvSpPr/>
      </dsp:nvSpPr>
      <dsp:spPr>
        <a:xfrm>
          <a:off x="198348" y="2586778"/>
          <a:ext cx="1580709" cy="120326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en-GB" sz="2400" kern="1200" dirty="0"/>
            <a:t>Negative 4221 (84.1%)</a:t>
          </a:r>
        </a:p>
      </dsp:txBody>
      <dsp:txXfrm>
        <a:off x="233590" y="2622020"/>
        <a:ext cx="1510225" cy="1132782"/>
      </dsp:txXfrm>
    </dsp:sp>
    <dsp:sp modelId="{A53C2FF0-80A0-4612-8A87-85E2274D988D}">
      <dsp:nvSpPr>
        <dsp:cNvPr id="0" name=""/>
        <dsp:cNvSpPr/>
      </dsp:nvSpPr>
      <dsp:spPr>
        <a:xfrm>
          <a:off x="2124838" y="0"/>
          <a:ext cx="1975886" cy="399075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GB" sz="3300" kern="1200" dirty="0"/>
            <a:t>HCV PCR 742</a:t>
          </a:r>
        </a:p>
      </dsp:txBody>
      <dsp:txXfrm>
        <a:off x="2124838" y="0"/>
        <a:ext cx="1975886" cy="1197225"/>
      </dsp:txXfrm>
    </dsp:sp>
    <dsp:sp modelId="{121DAAEA-8221-4BA5-9389-D9AC67E866EE}">
      <dsp:nvSpPr>
        <dsp:cNvPr id="0" name=""/>
        <dsp:cNvSpPr/>
      </dsp:nvSpPr>
      <dsp:spPr>
        <a:xfrm>
          <a:off x="2322426" y="1198394"/>
          <a:ext cx="1580709" cy="120326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en-GB" sz="2400" kern="1200" dirty="0"/>
            <a:t>Positive 309 (41.6%)</a:t>
          </a:r>
        </a:p>
      </dsp:txBody>
      <dsp:txXfrm>
        <a:off x="2357668" y="1233636"/>
        <a:ext cx="1510225" cy="1132782"/>
      </dsp:txXfrm>
    </dsp:sp>
    <dsp:sp modelId="{8C137572-75DE-42ED-AEDC-8698495BAD0C}">
      <dsp:nvSpPr>
        <dsp:cNvPr id="0" name=""/>
        <dsp:cNvSpPr/>
      </dsp:nvSpPr>
      <dsp:spPr>
        <a:xfrm>
          <a:off x="2322426" y="2586778"/>
          <a:ext cx="1580709" cy="120326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en-GB" sz="2400" kern="1200" dirty="0"/>
            <a:t>Negative 433 (58.4%)</a:t>
          </a:r>
        </a:p>
      </dsp:txBody>
      <dsp:txXfrm>
        <a:off x="2357668" y="2622020"/>
        <a:ext cx="1510225" cy="1132782"/>
      </dsp:txXfrm>
    </dsp:sp>
    <dsp:sp modelId="{CC9CD977-D9BD-4014-86AD-C1A50CFB8524}">
      <dsp:nvSpPr>
        <dsp:cNvPr id="0" name=""/>
        <dsp:cNvSpPr/>
      </dsp:nvSpPr>
      <dsp:spPr>
        <a:xfrm>
          <a:off x="4248916" y="0"/>
          <a:ext cx="1975886" cy="3990752"/>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GB" sz="3300" kern="1200" dirty="0"/>
            <a:t>HIV Ab 5011</a:t>
          </a:r>
        </a:p>
      </dsp:txBody>
      <dsp:txXfrm>
        <a:off x="4248916" y="0"/>
        <a:ext cx="1975886" cy="1197225"/>
      </dsp:txXfrm>
    </dsp:sp>
    <dsp:sp modelId="{558BF574-8BB5-478B-80E5-FA161A5EC962}">
      <dsp:nvSpPr>
        <dsp:cNvPr id="0" name=""/>
        <dsp:cNvSpPr/>
      </dsp:nvSpPr>
      <dsp:spPr>
        <a:xfrm>
          <a:off x="4446505" y="1198394"/>
          <a:ext cx="1580709" cy="120326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en-GB" sz="2400" kern="1200" dirty="0"/>
            <a:t>Positive  96 (1.9%)</a:t>
          </a:r>
        </a:p>
      </dsp:txBody>
      <dsp:txXfrm>
        <a:off x="4481747" y="1233636"/>
        <a:ext cx="1510225" cy="1132782"/>
      </dsp:txXfrm>
    </dsp:sp>
    <dsp:sp modelId="{8C28FAD6-AD12-4B6A-94F6-D7B32A9726E1}">
      <dsp:nvSpPr>
        <dsp:cNvPr id="0" name=""/>
        <dsp:cNvSpPr/>
      </dsp:nvSpPr>
      <dsp:spPr>
        <a:xfrm>
          <a:off x="4446505" y="2586778"/>
          <a:ext cx="1580709" cy="120326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ctr" defTabSz="1066800">
            <a:lnSpc>
              <a:spcPct val="90000"/>
            </a:lnSpc>
            <a:spcBef>
              <a:spcPct val="0"/>
            </a:spcBef>
            <a:spcAft>
              <a:spcPct val="35000"/>
            </a:spcAft>
            <a:buNone/>
          </a:pPr>
          <a:r>
            <a:rPr lang="en-GB" sz="2400" kern="1200" dirty="0"/>
            <a:t>Negative 4915 (98.1%)</a:t>
          </a:r>
        </a:p>
      </dsp:txBody>
      <dsp:txXfrm>
        <a:off x="4481747" y="2622020"/>
        <a:ext cx="1510225" cy="11327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182D46-B1C1-45D0-9CD0-22F9CD2793FE}">
      <dsp:nvSpPr>
        <dsp:cNvPr id="0" name=""/>
        <dsp:cNvSpPr/>
      </dsp:nvSpPr>
      <dsp:spPr>
        <a:xfrm>
          <a:off x="1856298" y="0"/>
          <a:ext cx="2168553" cy="117724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1244600">
            <a:lnSpc>
              <a:spcPct val="90000"/>
            </a:lnSpc>
            <a:spcBef>
              <a:spcPct val="0"/>
            </a:spcBef>
            <a:spcAft>
              <a:spcPct val="35000"/>
            </a:spcAft>
            <a:buNone/>
          </a:pPr>
          <a:r>
            <a:rPr lang="en-GB" sz="2800" kern="1200" dirty="0"/>
            <a:t>HBsAg 4395</a:t>
          </a:r>
        </a:p>
      </dsp:txBody>
      <dsp:txXfrm>
        <a:off x="1856298" y="0"/>
        <a:ext cx="2168553" cy="1177241"/>
      </dsp:txXfrm>
    </dsp:sp>
    <dsp:sp modelId="{F0D33901-1A61-4D7C-A184-9B9F9230E17D}">
      <dsp:nvSpPr>
        <dsp:cNvPr id="0" name=""/>
        <dsp:cNvSpPr/>
      </dsp:nvSpPr>
      <dsp:spPr>
        <a:xfrm>
          <a:off x="1860500" y="1214435"/>
          <a:ext cx="2221421" cy="127607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81280" rIns="81280" bIns="81280" numCol="1" spcCol="1270" anchor="ctr" anchorCtr="0">
          <a:noAutofit/>
        </a:bodyPr>
        <a:lstStyle/>
        <a:p>
          <a:pPr marL="0" lvl="0" indent="0" algn="ctr" defTabSz="1422400">
            <a:lnSpc>
              <a:spcPct val="90000"/>
            </a:lnSpc>
            <a:spcBef>
              <a:spcPct val="0"/>
            </a:spcBef>
            <a:spcAft>
              <a:spcPct val="35000"/>
            </a:spcAft>
            <a:buNone/>
          </a:pPr>
          <a:r>
            <a:rPr lang="en-GB" sz="3200" kern="1200" dirty="0"/>
            <a:t>positive 67 </a:t>
          </a:r>
        </a:p>
        <a:p>
          <a:pPr marL="0" lvl="0" indent="0" algn="ctr" defTabSz="1422400">
            <a:lnSpc>
              <a:spcPct val="90000"/>
            </a:lnSpc>
            <a:spcBef>
              <a:spcPct val="0"/>
            </a:spcBef>
            <a:spcAft>
              <a:spcPct val="35000"/>
            </a:spcAft>
            <a:buNone/>
          </a:pPr>
          <a:r>
            <a:rPr lang="en-GB" sz="3200" kern="1200" dirty="0"/>
            <a:t>(1.5%)</a:t>
          </a:r>
        </a:p>
      </dsp:txBody>
      <dsp:txXfrm>
        <a:off x="1860500" y="1214435"/>
        <a:ext cx="2221421" cy="1276073"/>
      </dsp:txXfrm>
    </dsp:sp>
    <dsp:sp modelId="{734539FE-062E-4F1F-96F7-E31BBE73D053}">
      <dsp:nvSpPr>
        <dsp:cNvPr id="0" name=""/>
        <dsp:cNvSpPr/>
      </dsp:nvSpPr>
      <dsp:spPr>
        <a:xfrm>
          <a:off x="1880637" y="2501579"/>
          <a:ext cx="2257440" cy="137321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81280" rIns="81280" bIns="81280" numCol="1" spcCol="1270" anchor="ctr" anchorCtr="0">
          <a:noAutofit/>
        </a:bodyPr>
        <a:lstStyle/>
        <a:p>
          <a:pPr marL="0" lvl="0" indent="0" algn="ctr" defTabSz="1422400">
            <a:lnSpc>
              <a:spcPct val="90000"/>
            </a:lnSpc>
            <a:spcBef>
              <a:spcPct val="0"/>
            </a:spcBef>
            <a:spcAft>
              <a:spcPct val="35000"/>
            </a:spcAft>
            <a:buNone/>
          </a:pPr>
          <a:r>
            <a:rPr lang="en-GB" sz="3200" kern="1200" dirty="0"/>
            <a:t>negative 4328 (98.5%)</a:t>
          </a:r>
        </a:p>
      </dsp:txBody>
      <dsp:txXfrm>
        <a:off x="1880637" y="2501579"/>
        <a:ext cx="2257440" cy="13732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2B1894-173D-45AF-AF7F-CAFBCB993FBA}">
      <dsp:nvSpPr>
        <dsp:cNvPr id="0" name=""/>
        <dsp:cNvSpPr/>
      </dsp:nvSpPr>
      <dsp:spPr>
        <a:xfrm>
          <a:off x="10203166" y="3044889"/>
          <a:ext cx="296701" cy="296699"/>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3679C6C-E3A0-4265-AEA9-32501B675E2A}">
      <dsp:nvSpPr>
        <dsp:cNvPr id="0" name=""/>
        <dsp:cNvSpPr/>
      </dsp:nvSpPr>
      <dsp:spPr>
        <a:xfrm>
          <a:off x="9660088" y="3044889"/>
          <a:ext cx="296701" cy="296699"/>
        </a:xfrm>
        <a:prstGeom prst="ellipse">
          <a:avLst/>
        </a:prstGeom>
        <a:gradFill rotWithShape="0">
          <a:gsLst>
            <a:gs pos="0">
              <a:schemeClr val="accent4">
                <a:hueOff val="239046"/>
                <a:satOff val="-995"/>
                <a:lumOff val="234"/>
                <a:alphaOff val="0"/>
                <a:satMod val="103000"/>
                <a:lumMod val="102000"/>
                <a:tint val="94000"/>
              </a:schemeClr>
            </a:gs>
            <a:gs pos="50000">
              <a:schemeClr val="accent4">
                <a:hueOff val="239046"/>
                <a:satOff val="-995"/>
                <a:lumOff val="234"/>
                <a:alphaOff val="0"/>
                <a:satMod val="110000"/>
                <a:lumMod val="100000"/>
                <a:shade val="100000"/>
              </a:schemeClr>
            </a:gs>
            <a:gs pos="100000">
              <a:schemeClr val="accent4">
                <a:hueOff val="239046"/>
                <a:satOff val="-995"/>
                <a:lumOff val="234"/>
                <a:alphaOff val="0"/>
                <a:lumMod val="99000"/>
                <a:satMod val="120000"/>
                <a:shade val="78000"/>
              </a:schemeClr>
            </a:gs>
          </a:gsLst>
          <a:lin ang="5400000" scaled="0"/>
        </a:gradFill>
        <a:ln w="6350" cap="flat" cmpd="sng" algn="ctr">
          <a:solidFill>
            <a:schemeClr val="accent4">
              <a:hueOff val="239046"/>
              <a:satOff val="-995"/>
              <a:lumOff val="234"/>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F86CD7-6508-494F-90CA-17F610241F72}">
      <dsp:nvSpPr>
        <dsp:cNvPr id="0" name=""/>
        <dsp:cNvSpPr/>
      </dsp:nvSpPr>
      <dsp:spPr>
        <a:xfrm>
          <a:off x="9118058" y="3044889"/>
          <a:ext cx="296701" cy="296699"/>
        </a:xfrm>
        <a:prstGeom prst="ellipse">
          <a:avLst/>
        </a:prstGeom>
        <a:gradFill rotWithShape="0">
          <a:gsLst>
            <a:gs pos="0">
              <a:schemeClr val="accent4">
                <a:hueOff val="478092"/>
                <a:satOff val="-1989"/>
                <a:lumOff val="469"/>
                <a:alphaOff val="0"/>
                <a:satMod val="103000"/>
                <a:lumMod val="102000"/>
                <a:tint val="94000"/>
              </a:schemeClr>
            </a:gs>
            <a:gs pos="50000">
              <a:schemeClr val="accent4">
                <a:hueOff val="478092"/>
                <a:satOff val="-1989"/>
                <a:lumOff val="469"/>
                <a:alphaOff val="0"/>
                <a:satMod val="110000"/>
                <a:lumMod val="100000"/>
                <a:shade val="100000"/>
              </a:schemeClr>
            </a:gs>
            <a:gs pos="100000">
              <a:schemeClr val="accent4">
                <a:hueOff val="478092"/>
                <a:satOff val="-1989"/>
                <a:lumOff val="469"/>
                <a:alphaOff val="0"/>
                <a:lumMod val="99000"/>
                <a:satMod val="120000"/>
                <a:shade val="78000"/>
              </a:schemeClr>
            </a:gs>
          </a:gsLst>
          <a:lin ang="5400000" scaled="0"/>
        </a:gradFill>
        <a:ln w="6350" cap="flat" cmpd="sng" algn="ctr">
          <a:solidFill>
            <a:schemeClr val="accent4">
              <a:hueOff val="478092"/>
              <a:satOff val="-1989"/>
              <a:lumOff val="469"/>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CD9E25D1-1D6B-403E-B791-AF0DD9857144}">
      <dsp:nvSpPr>
        <dsp:cNvPr id="0" name=""/>
        <dsp:cNvSpPr/>
      </dsp:nvSpPr>
      <dsp:spPr>
        <a:xfrm>
          <a:off x="8574980" y="3044889"/>
          <a:ext cx="296701" cy="296699"/>
        </a:xfrm>
        <a:prstGeom prst="ellipse">
          <a:avLst/>
        </a:prstGeom>
        <a:gradFill rotWithShape="0">
          <a:gsLst>
            <a:gs pos="0">
              <a:schemeClr val="accent4">
                <a:hueOff val="717138"/>
                <a:satOff val="-2984"/>
                <a:lumOff val="703"/>
                <a:alphaOff val="0"/>
                <a:satMod val="103000"/>
                <a:lumMod val="102000"/>
                <a:tint val="94000"/>
              </a:schemeClr>
            </a:gs>
            <a:gs pos="50000">
              <a:schemeClr val="accent4">
                <a:hueOff val="717138"/>
                <a:satOff val="-2984"/>
                <a:lumOff val="703"/>
                <a:alphaOff val="0"/>
                <a:satMod val="110000"/>
                <a:lumMod val="100000"/>
                <a:shade val="100000"/>
              </a:schemeClr>
            </a:gs>
            <a:gs pos="100000">
              <a:schemeClr val="accent4">
                <a:hueOff val="717138"/>
                <a:satOff val="-2984"/>
                <a:lumOff val="703"/>
                <a:alphaOff val="0"/>
                <a:lumMod val="99000"/>
                <a:satMod val="120000"/>
                <a:shade val="78000"/>
              </a:schemeClr>
            </a:gs>
          </a:gsLst>
          <a:lin ang="5400000" scaled="0"/>
        </a:gradFill>
        <a:ln w="6350" cap="flat" cmpd="sng" algn="ctr">
          <a:solidFill>
            <a:schemeClr val="accent4">
              <a:hueOff val="717138"/>
              <a:satOff val="-2984"/>
              <a:lumOff val="703"/>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92BF249E-5654-4C24-98A3-AD88972F85C0}">
      <dsp:nvSpPr>
        <dsp:cNvPr id="0" name=""/>
        <dsp:cNvSpPr/>
      </dsp:nvSpPr>
      <dsp:spPr>
        <a:xfrm>
          <a:off x="8031902" y="3044889"/>
          <a:ext cx="296701" cy="296699"/>
        </a:xfrm>
        <a:prstGeom prst="ellipse">
          <a:avLst/>
        </a:prstGeom>
        <a:gradFill rotWithShape="0">
          <a:gsLst>
            <a:gs pos="0">
              <a:schemeClr val="accent4">
                <a:hueOff val="956184"/>
                <a:satOff val="-3978"/>
                <a:lumOff val="937"/>
                <a:alphaOff val="0"/>
                <a:satMod val="103000"/>
                <a:lumMod val="102000"/>
                <a:tint val="94000"/>
              </a:schemeClr>
            </a:gs>
            <a:gs pos="50000">
              <a:schemeClr val="accent4">
                <a:hueOff val="956184"/>
                <a:satOff val="-3978"/>
                <a:lumOff val="937"/>
                <a:alphaOff val="0"/>
                <a:satMod val="110000"/>
                <a:lumMod val="100000"/>
                <a:shade val="100000"/>
              </a:schemeClr>
            </a:gs>
            <a:gs pos="100000">
              <a:schemeClr val="accent4">
                <a:hueOff val="956184"/>
                <a:satOff val="-3978"/>
                <a:lumOff val="937"/>
                <a:alphaOff val="0"/>
                <a:lumMod val="99000"/>
                <a:satMod val="120000"/>
                <a:shade val="78000"/>
              </a:schemeClr>
            </a:gs>
          </a:gsLst>
          <a:lin ang="5400000" scaled="0"/>
        </a:gradFill>
        <a:ln w="6350" cap="flat" cmpd="sng" algn="ctr">
          <a:solidFill>
            <a:schemeClr val="accent4">
              <a:hueOff val="956184"/>
              <a:satOff val="-3978"/>
              <a:lumOff val="937"/>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ECA1267-E2CD-4E06-B926-2427AE122003}">
      <dsp:nvSpPr>
        <dsp:cNvPr id="0" name=""/>
        <dsp:cNvSpPr/>
      </dsp:nvSpPr>
      <dsp:spPr>
        <a:xfrm>
          <a:off x="7193171" y="2896540"/>
          <a:ext cx="593402" cy="592825"/>
        </a:xfrm>
        <a:prstGeom prst="ellipse">
          <a:avLst/>
        </a:prstGeom>
        <a:gradFill rotWithShape="0">
          <a:gsLst>
            <a:gs pos="0">
              <a:schemeClr val="accent4">
                <a:hueOff val="1195231"/>
                <a:satOff val="-4973"/>
                <a:lumOff val="1172"/>
                <a:alphaOff val="0"/>
                <a:satMod val="103000"/>
                <a:lumMod val="102000"/>
                <a:tint val="94000"/>
              </a:schemeClr>
            </a:gs>
            <a:gs pos="50000">
              <a:schemeClr val="accent4">
                <a:hueOff val="1195231"/>
                <a:satOff val="-4973"/>
                <a:lumOff val="1172"/>
                <a:alphaOff val="0"/>
                <a:satMod val="110000"/>
                <a:lumMod val="100000"/>
                <a:shade val="100000"/>
              </a:schemeClr>
            </a:gs>
            <a:gs pos="100000">
              <a:schemeClr val="accent4">
                <a:hueOff val="1195231"/>
                <a:satOff val="-4973"/>
                <a:lumOff val="1172"/>
                <a:alphaOff val="0"/>
                <a:lumMod val="99000"/>
                <a:satMod val="120000"/>
                <a:shade val="78000"/>
              </a:schemeClr>
            </a:gs>
          </a:gsLst>
          <a:lin ang="5400000" scaled="0"/>
        </a:gradFill>
        <a:ln w="6350" cap="flat" cmpd="sng" algn="ctr">
          <a:solidFill>
            <a:schemeClr val="accent4">
              <a:hueOff val="1195231"/>
              <a:satOff val="-4973"/>
              <a:lumOff val="117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84200549-C4D6-4C11-9EE1-B8E297FFA74F}">
      <dsp:nvSpPr>
        <dsp:cNvPr id="0" name=""/>
        <dsp:cNvSpPr/>
      </dsp:nvSpPr>
      <dsp:spPr>
        <a:xfrm>
          <a:off x="9719848" y="2432589"/>
          <a:ext cx="296701" cy="296699"/>
        </a:xfrm>
        <a:prstGeom prst="ellipse">
          <a:avLst/>
        </a:prstGeom>
        <a:gradFill rotWithShape="0">
          <a:gsLst>
            <a:gs pos="0">
              <a:schemeClr val="accent4">
                <a:hueOff val="1434277"/>
                <a:satOff val="-5967"/>
                <a:lumOff val="1406"/>
                <a:alphaOff val="0"/>
                <a:satMod val="103000"/>
                <a:lumMod val="102000"/>
                <a:tint val="94000"/>
              </a:schemeClr>
            </a:gs>
            <a:gs pos="50000">
              <a:schemeClr val="accent4">
                <a:hueOff val="1434277"/>
                <a:satOff val="-5967"/>
                <a:lumOff val="1406"/>
                <a:alphaOff val="0"/>
                <a:satMod val="110000"/>
                <a:lumMod val="100000"/>
                <a:shade val="100000"/>
              </a:schemeClr>
            </a:gs>
            <a:gs pos="100000">
              <a:schemeClr val="accent4">
                <a:hueOff val="1434277"/>
                <a:satOff val="-5967"/>
                <a:lumOff val="1406"/>
                <a:alphaOff val="0"/>
                <a:lumMod val="99000"/>
                <a:satMod val="120000"/>
                <a:shade val="78000"/>
              </a:schemeClr>
            </a:gs>
          </a:gsLst>
          <a:lin ang="5400000" scaled="0"/>
        </a:gradFill>
        <a:ln w="6350" cap="flat" cmpd="sng" algn="ctr">
          <a:solidFill>
            <a:schemeClr val="accent4">
              <a:hueOff val="1434277"/>
              <a:satOff val="-5967"/>
              <a:lumOff val="1406"/>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4CDFCBDE-6168-4899-84BF-6767909A9318}">
      <dsp:nvSpPr>
        <dsp:cNvPr id="0" name=""/>
        <dsp:cNvSpPr/>
      </dsp:nvSpPr>
      <dsp:spPr>
        <a:xfrm>
          <a:off x="9719848" y="3661199"/>
          <a:ext cx="296701" cy="296699"/>
        </a:xfrm>
        <a:prstGeom prst="ellipse">
          <a:avLst/>
        </a:prstGeom>
        <a:gradFill rotWithShape="0">
          <a:gsLst>
            <a:gs pos="0">
              <a:schemeClr val="accent4">
                <a:hueOff val="1673323"/>
                <a:satOff val="-6962"/>
                <a:lumOff val="1640"/>
                <a:alphaOff val="0"/>
                <a:satMod val="103000"/>
                <a:lumMod val="102000"/>
                <a:tint val="94000"/>
              </a:schemeClr>
            </a:gs>
            <a:gs pos="50000">
              <a:schemeClr val="accent4">
                <a:hueOff val="1673323"/>
                <a:satOff val="-6962"/>
                <a:lumOff val="1640"/>
                <a:alphaOff val="0"/>
                <a:satMod val="110000"/>
                <a:lumMod val="100000"/>
                <a:shade val="100000"/>
              </a:schemeClr>
            </a:gs>
            <a:gs pos="100000">
              <a:schemeClr val="accent4">
                <a:hueOff val="1673323"/>
                <a:satOff val="-6962"/>
                <a:lumOff val="1640"/>
                <a:alphaOff val="0"/>
                <a:lumMod val="99000"/>
                <a:satMod val="120000"/>
                <a:shade val="78000"/>
              </a:schemeClr>
            </a:gs>
          </a:gsLst>
          <a:lin ang="5400000" scaled="0"/>
        </a:gradFill>
        <a:ln w="6350" cap="flat" cmpd="sng" algn="ctr">
          <a:solidFill>
            <a:schemeClr val="accent4">
              <a:hueOff val="1673323"/>
              <a:satOff val="-6962"/>
              <a:lumOff val="164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8E032833-94A7-42AD-90FD-AD1195FE41FB}">
      <dsp:nvSpPr>
        <dsp:cNvPr id="0" name=""/>
        <dsp:cNvSpPr/>
      </dsp:nvSpPr>
      <dsp:spPr>
        <a:xfrm>
          <a:off x="9985096" y="2698931"/>
          <a:ext cx="296701" cy="296699"/>
        </a:xfrm>
        <a:prstGeom prst="ellipse">
          <a:avLst/>
        </a:prstGeom>
        <a:gradFill rotWithShape="0">
          <a:gsLst>
            <a:gs pos="0">
              <a:schemeClr val="accent4">
                <a:hueOff val="1912369"/>
                <a:satOff val="-7956"/>
                <a:lumOff val="1875"/>
                <a:alphaOff val="0"/>
                <a:satMod val="103000"/>
                <a:lumMod val="102000"/>
                <a:tint val="94000"/>
              </a:schemeClr>
            </a:gs>
            <a:gs pos="50000">
              <a:schemeClr val="accent4">
                <a:hueOff val="1912369"/>
                <a:satOff val="-7956"/>
                <a:lumOff val="1875"/>
                <a:alphaOff val="0"/>
                <a:satMod val="110000"/>
                <a:lumMod val="100000"/>
                <a:shade val="100000"/>
              </a:schemeClr>
            </a:gs>
            <a:gs pos="100000">
              <a:schemeClr val="accent4">
                <a:hueOff val="1912369"/>
                <a:satOff val="-7956"/>
                <a:lumOff val="1875"/>
                <a:alphaOff val="0"/>
                <a:lumMod val="99000"/>
                <a:satMod val="120000"/>
                <a:shade val="78000"/>
              </a:schemeClr>
            </a:gs>
          </a:gsLst>
          <a:lin ang="5400000" scaled="0"/>
        </a:gradFill>
        <a:ln w="6350" cap="flat" cmpd="sng" algn="ctr">
          <a:solidFill>
            <a:schemeClr val="accent4">
              <a:hueOff val="1912369"/>
              <a:satOff val="-7956"/>
              <a:lumOff val="1875"/>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5C296F-9336-4CF9-A0A1-A8E90CF7443B}">
      <dsp:nvSpPr>
        <dsp:cNvPr id="0" name=""/>
        <dsp:cNvSpPr/>
      </dsp:nvSpPr>
      <dsp:spPr>
        <a:xfrm>
          <a:off x="10001871" y="3396575"/>
          <a:ext cx="296701" cy="296699"/>
        </a:xfrm>
        <a:prstGeom prst="ellipse">
          <a:avLst/>
        </a:prstGeom>
        <a:gradFill rotWithShape="0">
          <a:gsLst>
            <a:gs pos="0">
              <a:schemeClr val="accent4">
                <a:hueOff val="2151415"/>
                <a:satOff val="-8951"/>
                <a:lumOff val="2109"/>
                <a:alphaOff val="0"/>
                <a:satMod val="103000"/>
                <a:lumMod val="102000"/>
                <a:tint val="94000"/>
              </a:schemeClr>
            </a:gs>
            <a:gs pos="50000">
              <a:schemeClr val="accent4">
                <a:hueOff val="2151415"/>
                <a:satOff val="-8951"/>
                <a:lumOff val="2109"/>
                <a:alphaOff val="0"/>
                <a:satMod val="110000"/>
                <a:lumMod val="100000"/>
                <a:shade val="100000"/>
              </a:schemeClr>
            </a:gs>
            <a:gs pos="100000">
              <a:schemeClr val="accent4">
                <a:hueOff val="2151415"/>
                <a:satOff val="-8951"/>
                <a:lumOff val="2109"/>
                <a:alphaOff val="0"/>
                <a:lumMod val="99000"/>
                <a:satMod val="120000"/>
                <a:shade val="78000"/>
              </a:schemeClr>
            </a:gs>
          </a:gsLst>
          <a:lin ang="5400000" scaled="0"/>
        </a:gradFill>
        <a:ln w="6350" cap="flat" cmpd="sng" algn="ctr">
          <a:solidFill>
            <a:schemeClr val="accent4">
              <a:hueOff val="2151415"/>
              <a:satOff val="-8951"/>
              <a:lumOff val="2109"/>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45410236-D23D-4841-968D-A1C49211A199}">
      <dsp:nvSpPr>
        <dsp:cNvPr id="0" name=""/>
        <dsp:cNvSpPr/>
      </dsp:nvSpPr>
      <dsp:spPr>
        <a:xfrm>
          <a:off x="3969299" y="1687405"/>
          <a:ext cx="3000559" cy="3000786"/>
        </a:xfrm>
        <a:prstGeom prst="ellipse">
          <a:avLst/>
        </a:prstGeom>
        <a:gradFill rotWithShape="0">
          <a:gsLst>
            <a:gs pos="0">
              <a:schemeClr val="accent4">
                <a:hueOff val="2390461"/>
                <a:satOff val="-9946"/>
                <a:lumOff val="2343"/>
                <a:alphaOff val="0"/>
                <a:satMod val="103000"/>
                <a:lumMod val="102000"/>
                <a:tint val="94000"/>
              </a:schemeClr>
            </a:gs>
            <a:gs pos="50000">
              <a:schemeClr val="accent4">
                <a:hueOff val="2390461"/>
                <a:satOff val="-9946"/>
                <a:lumOff val="2343"/>
                <a:alphaOff val="0"/>
                <a:satMod val="110000"/>
                <a:lumMod val="100000"/>
                <a:shade val="100000"/>
              </a:schemeClr>
            </a:gs>
            <a:gs pos="100000">
              <a:schemeClr val="accent4">
                <a:hueOff val="2390461"/>
                <a:satOff val="-9946"/>
                <a:lumOff val="2343"/>
                <a:alphaOff val="0"/>
                <a:lumMod val="99000"/>
                <a:satMod val="120000"/>
                <a:shade val="78000"/>
              </a:schemeClr>
            </a:gs>
          </a:gsLst>
          <a:lin ang="5400000" scaled="0"/>
        </a:gradFill>
        <a:ln w="6350" cap="flat" cmpd="sng" algn="ctr">
          <a:solidFill>
            <a:schemeClr val="accent4">
              <a:hueOff val="2390461"/>
              <a:satOff val="-9946"/>
              <a:lumOff val="2343"/>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r>
            <a:rPr lang="en-GB" sz="6500" kern="1200" dirty="0"/>
            <a:t>Tour</a:t>
          </a:r>
        </a:p>
      </dsp:txBody>
      <dsp:txXfrm>
        <a:off x="4408721" y="2126860"/>
        <a:ext cx="2121715" cy="2121876"/>
      </dsp:txXfrm>
    </dsp:sp>
    <dsp:sp modelId="{A19C16D6-CAAC-4B19-9A9D-15EE1185F698}">
      <dsp:nvSpPr>
        <dsp:cNvPr id="0" name=""/>
        <dsp:cNvSpPr/>
      </dsp:nvSpPr>
      <dsp:spPr>
        <a:xfrm>
          <a:off x="4108738" y="1205125"/>
          <a:ext cx="593402" cy="592825"/>
        </a:xfrm>
        <a:prstGeom prst="ellipse">
          <a:avLst/>
        </a:prstGeom>
        <a:gradFill rotWithShape="0">
          <a:gsLst>
            <a:gs pos="0">
              <a:schemeClr val="accent4">
                <a:hueOff val="2629507"/>
                <a:satOff val="-10940"/>
                <a:lumOff val="2578"/>
                <a:alphaOff val="0"/>
                <a:satMod val="103000"/>
                <a:lumMod val="102000"/>
                <a:tint val="94000"/>
              </a:schemeClr>
            </a:gs>
            <a:gs pos="50000">
              <a:schemeClr val="accent4">
                <a:hueOff val="2629507"/>
                <a:satOff val="-10940"/>
                <a:lumOff val="2578"/>
                <a:alphaOff val="0"/>
                <a:satMod val="110000"/>
                <a:lumMod val="100000"/>
                <a:shade val="100000"/>
              </a:schemeClr>
            </a:gs>
            <a:gs pos="100000">
              <a:schemeClr val="accent4">
                <a:hueOff val="2629507"/>
                <a:satOff val="-10940"/>
                <a:lumOff val="2578"/>
                <a:alphaOff val="0"/>
                <a:lumMod val="99000"/>
                <a:satMod val="120000"/>
                <a:shade val="78000"/>
              </a:schemeClr>
            </a:gs>
          </a:gsLst>
          <a:lin ang="5400000" scaled="0"/>
        </a:gradFill>
        <a:ln w="6350" cap="flat" cmpd="sng" algn="ctr">
          <a:solidFill>
            <a:schemeClr val="accent4">
              <a:hueOff val="2629507"/>
              <a:satOff val="-10940"/>
              <a:lumOff val="257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143A33C-889B-447B-9D60-38A923A71D83}">
      <dsp:nvSpPr>
        <dsp:cNvPr id="0" name=""/>
        <dsp:cNvSpPr/>
      </dsp:nvSpPr>
      <dsp:spPr>
        <a:xfrm>
          <a:off x="3774294" y="927901"/>
          <a:ext cx="296701" cy="296699"/>
        </a:xfrm>
        <a:prstGeom prst="ellipse">
          <a:avLst/>
        </a:prstGeom>
        <a:gradFill rotWithShape="0">
          <a:gsLst>
            <a:gs pos="0">
              <a:schemeClr val="accent4">
                <a:hueOff val="2868553"/>
                <a:satOff val="-11935"/>
                <a:lumOff val="2812"/>
                <a:alphaOff val="0"/>
                <a:satMod val="103000"/>
                <a:lumMod val="102000"/>
                <a:tint val="94000"/>
              </a:schemeClr>
            </a:gs>
            <a:gs pos="50000">
              <a:schemeClr val="accent4">
                <a:hueOff val="2868553"/>
                <a:satOff val="-11935"/>
                <a:lumOff val="2812"/>
                <a:alphaOff val="0"/>
                <a:satMod val="110000"/>
                <a:lumMod val="100000"/>
                <a:shade val="100000"/>
              </a:schemeClr>
            </a:gs>
            <a:gs pos="100000">
              <a:schemeClr val="accent4">
                <a:hueOff val="2868553"/>
                <a:satOff val="-11935"/>
                <a:lumOff val="2812"/>
                <a:alphaOff val="0"/>
                <a:lumMod val="99000"/>
                <a:satMod val="120000"/>
                <a:shade val="78000"/>
              </a:schemeClr>
            </a:gs>
          </a:gsLst>
          <a:lin ang="5400000" scaled="0"/>
        </a:gradFill>
        <a:ln w="6350" cap="flat" cmpd="sng" algn="ctr">
          <a:solidFill>
            <a:schemeClr val="accent4">
              <a:hueOff val="2868553"/>
              <a:satOff val="-11935"/>
              <a:lumOff val="281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D1C25CB1-D4C1-46FD-B059-0560C7C5ABA4}">
      <dsp:nvSpPr>
        <dsp:cNvPr id="0" name=""/>
        <dsp:cNvSpPr/>
      </dsp:nvSpPr>
      <dsp:spPr>
        <a:xfrm>
          <a:off x="3162021" y="733156"/>
          <a:ext cx="296701" cy="296699"/>
        </a:xfrm>
        <a:prstGeom prst="ellipse">
          <a:avLst/>
        </a:prstGeom>
        <a:gradFill rotWithShape="0">
          <a:gsLst>
            <a:gs pos="0">
              <a:schemeClr val="accent4">
                <a:hueOff val="3107599"/>
                <a:satOff val="-12929"/>
                <a:lumOff val="3046"/>
                <a:alphaOff val="0"/>
                <a:satMod val="103000"/>
                <a:lumMod val="102000"/>
                <a:tint val="94000"/>
              </a:schemeClr>
            </a:gs>
            <a:gs pos="50000">
              <a:schemeClr val="accent4">
                <a:hueOff val="3107599"/>
                <a:satOff val="-12929"/>
                <a:lumOff val="3046"/>
                <a:alphaOff val="0"/>
                <a:satMod val="110000"/>
                <a:lumMod val="100000"/>
                <a:shade val="100000"/>
              </a:schemeClr>
            </a:gs>
            <a:gs pos="100000">
              <a:schemeClr val="accent4">
                <a:hueOff val="3107599"/>
                <a:satOff val="-12929"/>
                <a:lumOff val="3046"/>
                <a:alphaOff val="0"/>
                <a:lumMod val="99000"/>
                <a:satMod val="120000"/>
                <a:shade val="78000"/>
              </a:schemeClr>
            </a:gs>
          </a:gsLst>
          <a:lin ang="5400000" scaled="0"/>
        </a:gradFill>
        <a:ln w="6350" cap="flat" cmpd="sng" algn="ctr">
          <a:solidFill>
            <a:schemeClr val="accent4">
              <a:hueOff val="3107599"/>
              <a:satOff val="-12929"/>
              <a:lumOff val="3046"/>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240BC39A-EF7F-4CE9-9ED9-A3FAED03D5D1}">
      <dsp:nvSpPr>
        <dsp:cNvPr id="0" name=""/>
        <dsp:cNvSpPr/>
      </dsp:nvSpPr>
      <dsp:spPr>
        <a:xfrm>
          <a:off x="2550796" y="733156"/>
          <a:ext cx="296701" cy="296699"/>
        </a:xfrm>
        <a:prstGeom prst="ellipse">
          <a:avLst/>
        </a:prstGeom>
        <a:gradFill rotWithShape="0">
          <a:gsLst>
            <a:gs pos="0">
              <a:schemeClr val="accent4">
                <a:hueOff val="3346646"/>
                <a:satOff val="-13924"/>
                <a:lumOff val="3281"/>
                <a:alphaOff val="0"/>
                <a:satMod val="103000"/>
                <a:lumMod val="102000"/>
                <a:tint val="94000"/>
              </a:schemeClr>
            </a:gs>
            <a:gs pos="50000">
              <a:schemeClr val="accent4">
                <a:hueOff val="3346646"/>
                <a:satOff val="-13924"/>
                <a:lumOff val="3281"/>
                <a:alphaOff val="0"/>
                <a:satMod val="110000"/>
                <a:lumMod val="100000"/>
                <a:shade val="100000"/>
              </a:schemeClr>
            </a:gs>
            <a:gs pos="100000">
              <a:schemeClr val="accent4">
                <a:hueOff val="3346646"/>
                <a:satOff val="-13924"/>
                <a:lumOff val="3281"/>
                <a:alphaOff val="0"/>
                <a:lumMod val="99000"/>
                <a:satMod val="120000"/>
                <a:shade val="78000"/>
              </a:schemeClr>
            </a:gs>
          </a:gsLst>
          <a:lin ang="5400000" scaled="0"/>
        </a:gradFill>
        <a:ln w="6350" cap="flat" cmpd="sng" algn="ctr">
          <a:solidFill>
            <a:schemeClr val="accent4">
              <a:hueOff val="3346646"/>
              <a:satOff val="-13924"/>
              <a:lumOff val="3281"/>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776CA96-69E7-48A8-9904-5EEFEBC60E9A}">
      <dsp:nvSpPr>
        <dsp:cNvPr id="0" name=""/>
        <dsp:cNvSpPr/>
      </dsp:nvSpPr>
      <dsp:spPr>
        <a:xfrm>
          <a:off x="1939571" y="733156"/>
          <a:ext cx="296701" cy="296699"/>
        </a:xfrm>
        <a:prstGeom prst="ellipse">
          <a:avLst/>
        </a:prstGeom>
        <a:gradFill rotWithShape="0">
          <a:gsLst>
            <a:gs pos="0">
              <a:schemeClr val="accent4">
                <a:hueOff val="3585692"/>
                <a:satOff val="-14918"/>
                <a:lumOff val="3515"/>
                <a:alphaOff val="0"/>
                <a:satMod val="103000"/>
                <a:lumMod val="102000"/>
                <a:tint val="94000"/>
              </a:schemeClr>
            </a:gs>
            <a:gs pos="50000">
              <a:schemeClr val="accent4">
                <a:hueOff val="3585692"/>
                <a:satOff val="-14918"/>
                <a:lumOff val="3515"/>
                <a:alphaOff val="0"/>
                <a:satMod val="110000"/>
                <a:lumMod val="100000"/>
                <a:shade val="100000"/>
              </a:schemeClr>
            </a:gs>
            <a:gs pos="100000">
              <a:schemeClr val="accent4">
                <a:hueOff val="3585692"/>
                <a:satOff val="-14918"/>
                <a:lumOff val="3515"/>
                <a:alphaOff val="0"/>
                <a:lumMod val="99000"/>
                <a:satMod val="120000"/>
                <a:shade val="78000"/>
              </a:schemeClr>
            </a:gs>
          </a:gsLst>
          <a:lin ang="5400000" scaled="0"/>
        </a:gradFill>
        <a:ln w="6350" cap="flat" cmpd="sng" algn="ctr">
          <a:solidFill>
            <a:schemeClr val="accent4">
              <a:hueOff val="3585692"/>
              <a:satOff val="-14918"/>
              <a:lumOff val="3515"/>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3ED726F1-F2AA-4D4C-8851-33485FFC709C}">
      <dsp:nvSpPr>
        <dsp:cNvPr id="0" name=""/>
        <dsp:cNvSpPr/>
      </dsp:nvSpPr>
      <dsp:spPr>
        <a:xfrm>
          <a:off x="1328345" y="733156"/>
          <a:ext cx="296701" cy="296699"/>
        </a:xfrm>
        <a:prstGeom prst="ellipse">
          <a:avLst/>
        </a:prstGeom>
        <a:gradFill rotWithShape="0">
          <a:gsLst>
            <a:gs pos="0">
              <a:schemeClr val="accent4">
                <a:hueOff val="3824738"/>
                <a:satOff val="-15913"/>
                <a:lumOff val="3749"/>
                <a:alphaOff val="0"/>
                <a:satMod val="103000"/>
                <a:lumMod val="102000"/>
                <a:tint val="94000"/>
              </a:schemeClr>
            </a:gs>
            <a:gs pos="50000">
              <a:schemeClr val="accent4">
                <a:hueOff val="3824738"/>
                <a:satOff val="-15913"/>
                <a:lumOff val="3749"/>
                <a:alphaOff val="0"/>
                <a:satMod val="110000"/>
                <a:lumMod val="100000"/>
                <a:shade val="100000"/>
              </a:schemeClr>
            </a:gs>
            <a:gs pos="100000">
              <a:schemeClr val="accent4">
                <a:hueOff val="3824738"/>
                <a:satOff val="-15913"/>
                <a:lumOff val="3749"/>
                <a:alphaOff val="0"/>
                <a:lumMod val="99000"/>
                <a:satMod val="120000"/>
                <a:shade val="78000"/>
              </a:schemeClr>
            </a:gs>
          </a:gsLst>
          <a:lin ang="5400000" scaled="0"/>
        </a:gradFill>
        <a:ln w="6350" cap="flat" cmpd="sng" algn="ctr">
          <a:solidFill>
            <a:schemeClr val="accent4">
              <a:hueOff val="3824738"/>
              <a:satOff val="-15913"/>
              <a:lumOff val="3749"/>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47CB93B-392D-4EE5-8E4C-CA774B7E880E}">
      <dsp:nvSpPr>
        <dsp:cNvPr id="0" name=""/>
        <dsp:cNvSpPr/>
      </dsp:nvSpPr>
      <dsp:spPr>
        <a:xfrm>
          <a:off x="716072" y="733156"/>
          <a:ext cx="296701" cy="296699"/>
        </a:xfrm>
        <a:prstGeom prst="ellipse">
          <a:avLst/>
        </a:prstGeom>
        <a:gradFill rotWithShape="0">
          <a:gsLst>
            <a:gs pos="0">
              <a:schemeClr val="accent4">
                <a:hueOff val="4063784"/>
                <a:satOff val="-16908"/>
                <a:lumOff val="3984"/>
                <a:alphaOff val="0"/>
                <a:satMod val="103000"/>
                <a:lumMod val="102000"/>
                <a:tint val="94000"/>
              </a:schemeClr>
            </a:gs>
            <a:gs pos="50000">
              <a:schemeClr val="accent4">
                <a:hueOff val="4063784"/>
                <a:satOff val="-16908"/>
                <a:lumOff val="3984"/>
                <a:alphaOff val="0"/>
                <a:satMod val="110000"/>
                <a:lumMod val="100000"/>
                <a:shade val="100000"/>
              </a:schemeClr>
            </a:gs>
            <a:gs pos="100000">
              <a:schemeClr val="accent4">
                <a:hueOff val="4063784"/>
                <a:satOff val="-16908"/>
                <a:lumOff val="3984"/>
                <a:alphaOff val="0"/>
                <a:lumMod val="99000"/>
                <a:satMod val="120000"/>
                <a:shade val="78000"/>
              </a:schemeClr>
            </a:gs>
          </a:gsLst>
          <a:lin ang="5400000" scaled="0"/>
        </a:gradFill>
        <a:ln w="6350" cap="flat" cmpd="sng" algn="ctr">
          <a:solidFill>
            <a:schemeClr val="accent4">
              <a:hueOff val="4063784"/>
              <a:satOff val="-16908"/>
              <a:lumOff val="3984"/>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85FFF6E-27CA-42D5-95CD-59FCDB01E9EE}">
      <dsp:nvSpPr>
        <dsp:cNvPr id="0" name=""/>
        <dsp:cNvSpPr/>
      </dsp:nvSpPr>
      <dsp:spPr>
        <a:xfrm>
          <a:off x="104847" y="733156"/>
          <a:ext cx="296701" cy="296699"/>
        </a:xfrm>
        <a:prstGeom prst="ellipse">
          <a:avLst/>
        </a:prstGeom>
        <a:gradFill rotWithShape="0">
          <a:gsLst>
            <a:gs pos="0">
              <a:schemeClr val="accent4">
                <a:hueOff val="4302830"/>
                <a:satOff val="-17902"/>
                <a:lumOff val="4218"/>
                <a:alphaOff val="0"/>
                <a:satMod val="103000"/>
                <a:lumMod val="102000"/>
                <a:tint val="94000"/>
              </a:schemeClr>
            </a:gs>
            <a:gs pos="50000">
              <a:schemeClr val="accent4">
                <a:hueOff val="4302830"/>
                <a:satOff val="-17902"/>
                <a:lumOff val="4218"/>
                <a:alphaOff val="0"/>
                <a:satMod val="110000"/>
                <a:lumMod val="100000"/>
                <a:shade val="100000"/>
              </a:schemeClr>
            </a:gs>
            <a:gs pos="100000">
              <a:schemeClr val="accent4">
                <a:hueOff val="4302830"/>
                <a:satOff val="-17902"/>
                <a:lumOff val="4218"/>
                <a:alphaOff val="0"/>
                <a:lumMod val="99000"/>
                <a:satMod val="120000"/>
                <a:shade val="78000"/>
              </a:schemeClr>
            </a:gs>
          </a:gsLst>
          <a:lin ang="5400000" scaled="0"/>
        </a:gradFill>
        <a:ln w="6350" cap="flat" cmpd="sng" algn="ctr">
          <a:solidFill>
            <a:schemeClr val="accent4">
              <a:hueOff val="4302830"/>
              <a:satOff val="-17902"/>
              <a:lumOff val="421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E20D2B55-2F4B-4E86-8B1C-939538481ABA}">
      <dsp:nvSpPr>
        <dsp:cNvPr id="0" name=""/>
        <dsp:cNvSpPr/>
      </dsp:nvSpPr>
      <dsp:spPr>
        <a:xfrm>
          <a:off x="100653" y="0"/>
          <a:ext cx="3346536" cy="741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l" defTabSz="1511300">
            <a:lnSpc>
              <a:spcPct val="90000"/>
            </a:lnSpc>
            <a:spcBef>
              <a:spcPct val="0"/>
            </a:spcBef>
            <a:spcAft>
              <a:spcPct val="35000"/>
            </a:spcAft>
            <a:buNone/>
          </a:pPr>
          <a:r>
            <a:rPr lang="en-GB" sz="3400" kern="1200" dirty="0"/>
            <a:t>Referrals / Contact</a:t>
          </a:r>
        </a:p>
      </dsp:txBody>
      <dsp:txXfrm>
        <a:off x="100653" y="0"/>
        <a:ext cx="3346536" cy="741175"/>
      </dsp:txXfrm>
    </dsp:sp>
    <dsp:sp modelId="{6CCA88C5-6EC3-4F62-8857-AF34B7FB3445}">
      <dsp:nvSpPr>
        <dsp:cNvPr id="0" name=""/>
        <dsp:cNvSpPr/>
      </dsp:nvSpPr>
      <dsp:spPr>
        <a:xfrm>
          <a:off x="3326622" y="2133599"/>
          <a:ext cx="593402" cy="592825"/>
        </a:xfrm>
        <a:prstGeom prst="ellipse">
          <a:avLst/>
        </a:prstGeom>
        <a:gradFill rotWithShape="0">
          <a:gsLst>
            <a:gs pos="0">
              <a:schemeClr val="accent4">
                <a:hueOff val="4780922"/>
                <a:satOff val="-19891"/>
                <a:lumOff val="4687"/>
                <a:alphaOff val="0"/>
                <a:satMod val="103000"/>
                <a:lumMod val="102000"/>
                <a:tint val="94000"/>
              </a:schemeClr>
            </a:gs>
            <a:gs pos="50000">
              <a:schemeClr val="accent4">
                <a:hueOff val="4780922"/>
                <a:satOff val="-19891"/>
                <a:lumOff val="4687"/>
                <a:alphaOff val="0"/>
                <a:satMod val="110000"/>
                <a:lumMod val="100000"/>
                <a:shade val="100000"/>
              </a:schemeClr>
            </a:gs>
            <a:gs pos="100000">
              <a:schemeClr val="accent4">
                <a:hueOff val="4780922"/>
                <a:satOff val="-19891"/>
                <a:lumOff val="4687"/>
                <a:alphaOff val="0"/>
                <a:lumMod val="99000"/>
                <a:satMod val="120000"/>
                <a:shade val="78000"/>
              </a:schemeClr>
            </a:gs>
          </a:gsLst>
          <a:lin ang="5400000" scaled="0"/>
        </a:gradFill>
        <a:ln w="6350" cap="flat" cmpd="sng" algn="ctr">
          <a:solidFill>
            <a:schemeClr val="accent4">
              <a:hueOff val="4780922"/>
              <a:satOff val="-19891"/>
              <a:lumOff val="4687"/>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87E5416E-257E-4DFE-9697-8CD0B2D67CE3}">
      <dsp:nvSpPr>
        <dsp:cNvPr id="0" name=""/>
        <dsp:cNvSpPr/>
      </dsp:nvSpPr>
      <dsp:spPr>
        <a:xfrm>
          <a:off x="2834916" y="2255028"/>
          <a:ext cx="296701" cy="296699"/>
        </a:xfrm>
        <a:prstGeom prst="ellipse">
          <a:avLst/>
        </a:prstGeom>
        <a:gradFill rotWithShape="0">
          <a:gsLst>
            <a:gs pos="0">
              <a:schemeClr val="accent4">
                <a:hueOff val="5019968"/>
                <a:satOff val="-20886"/>
                <a:lumOff val="4921"/>
                <a:alphaOff val="0"/>
                <a:satMod val="103000"/>
                <a:lumMod val="102000"/>
                <a:tint val="94000"/>
              </a:schemeClr>
            </a:gs>
            <a:gs pos="50000">
              <a:schemeClr val="accent4">
                <a:hueOff val="5019968"/>
                <a:satOff val="-20886"/>
                <a:lumOff val="4921"/>
                <a:alphaOff val="0"/>
                <a:satMod val="110000"/>
                <a:lumMod val="100000"/>
                <a:shade val="100000"/>
              </a:schemeClr>
            </a:gs>
            <a:gs pos="100000">
              <a:schemeClr val="accent4">
                <a:hueOff val="5019968"/>
                <a:satOff val="-20886"/>
                <a:lumOff val="4921"/>
                <a:alphaOff val="0"/>
                <a:lumMod val="99000"/>
                <a:satMod val="120000"/>
                <a:shade val="78000"/>
              </a:schemeClr>
            </a:gs>
          </a:gsLst>
          <a:lin ang="5400000" scaled="0"/>
        </a:gradFill>
        <a:ln w="6350" cap="flat" cmpd="sng" algn="ctr">
          <a:solidFill>
            <a:schemeClr val="accent4">
              <a:hueOff val="5019968"/>
              <a:satOff val="-20886"/>
              <a:lumOff val="4921"/>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98CFD1A-34E6-4A12-90B3-FE1821A21103}">
      <dsp:nvSpPr>
        <dsp:cNvPr id="0" name=""/>
        <dsp:cNvSpPr/>
      </dsp:nvSpPr>
      <dsp:spPr>
        <a:xfrm>
          <a:off x="2270869" y="2255028"/>
          <a:ext cx="296701" cy="296699"/>
        </a:xfrm>
        <a:prstGeom prst="ellipse">
          <a:avLst/>
        </a:prstGeom>
        <a:gradFill rotWithShape="0">
          <a:gsLst>
            <a:gs pos="0">
              <a:schemeClr val="accent4">
                <a:hueOff val="5259015"/>
                <a:satOff val="-21880"/>
                <a:lumOff val="5156"/>
                <a:alphaOff val="0"/>
                <a:satMod val="103000"/>
                <a:lumMod val="102000"/>
                <a:tint val="94000"/>
              </a:schemeClr>
            </a:gs>
            <a:gs pos="50000">
              <a:schemeClr val="accent4">
                <a:hueOff val="5259015"/>
                <a:satOff val="-21880"/>
                <a:lumOff val="5156"/>
                <a:alphaOff val="0"/>
                <a:satMod val="110000"/>
                <a:lumMod val="100000"/>
                <a:shade val="100000"/>
              </a:schemeClr>
            </a:gs>
            <a:gs pos="100000">
              <a:schemeClr val="accent4">
                <a:hueOff val="5259015"/>
                <a:satOff val="-21880"/>
                <a:lumOff val="5156"/>
                <a:alphaOff val="0"/>
                <a:lumMod val="99000"/>
                <a:satMod val="120000"/>
                <a:shade val="78000"/>
              </a:schemeClr>
            </a:gs>
          </a:gsLst>
          <a:lin ang="5400000" scaled="0"/>
        </a:gradFill>
        <a:ln w="6350" cap="flat" cmpd="sng" algn="ctr">
          <a:solidFill>
            <a:schemeClr val="accent4">
              <a:hueOff val="5259015"/>
              <a:satOff val="-21880"/>
              <a:lumOff val="5156"/>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2767808A-7DFD-43E3-B192-B4B2901DB7BA}">
      <dsp:nvSpPr>
        <dsp:cNvPr id="0" name=""/>
        <dsp:cNvSpPr/>
      </dsp:nvSpPr>
      <dsp:spPr>
        <a:xfrm>
          <a:off x="1707871" y="2255028"/>
          <a:ext cx="296701" cy="296699"/>
        </a:xfrm>
        <a:prstGeom prst="ellipse">
          <a:avLst/>
        </a:prstGeom>
        <a:gradFill rotWithShape="0">
          <a:gsLst>
            <a:gs pos="0">
              <a:schemeClr val="accent4">
                <a:hueOff val="5498061"/>
                <a:satOff val="-22875"/>
                <a:lumOff val="5390"/>
                <a:alphaOff val="0"/>
                <a:satMod val="103000"/>
                <a:lumMod val="102000"/>
                <a:tint val="94000"/>
              </a:schemeClr>
            </a:gs>
            <a:gs pos="50000">
              <a:schemeClr val="accent4">
                <a:hueOff val="5498061"/>
                <a:satOff val="-22875"/>
                <a:lumOff val="5390"/>
                <a:alphaOff val="0"/>
                <a:satMod val="110000"/>
                <a:lumMod val="100000"/>
                <a:shade val="100000"/>
              </a:schemeClr>
            </a:gs>
            <a:gs pos="100000">
              <a:schemeClr val="accent4">
                <a:hueOff val="5498061"/>
                <a:satOff val="-22875"/>
                <a:lumOff val="5390"/>
                <a:alphaOff val="0"/>
                <a:lumMod val="99000"/>
                <a:satMod val="120000"/>
                <a:shade val="78000"/>
              </a:schemeClr>
            </a:gs>
          </a:gsLst>
          <a:lin ang="5400000" scaled="0"/>
        </a:gradFill>
        <a:ln w="6350" cap="flat" cmpd="sng" algn="ctr">
          <a:solidFill>
            <a:schemeClr val="accent4">
              <a:hueOff val="5498061"/>
              <a:satOff val="-22875"/>
              <a:lumOff val="539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CCA2A86-E2BE-4BD4-9609-048FB7005E10}">
      <dsp:nvSpPr>
        <dsp:cNvPr id="0" name=""/>
        <dsp:cNvSpPr/>
      </dsp:nvSpPr>
      <dsp:spPr>
        <a:xfrm>
          <a:off x="1144873" y="2255028"/>
          <a:ext cx="296701" cy="296699"/>
        </a:xfrm>
        <a:prstGeom prst="ellipse">
          <a:avLst/>
        </a:prstGeom>
        <a:gradFill rotWithShape="0">
          <a:gsLst>
            <a:gs pos="0">
              <a:schemeClr val="accent4">
                <a:hueOff val="5737106"/>
                <a:satOff val="-23869"/>
                <a:lumOff val="5624"/>
                <a:alphaOff val="0"/>
                <a:satMod val="103000"/>
                <a:lumMod val="102000"/>
                <a:tint val="94000"/>
              </a:schemeClr>
            </a:gs>
            <a:gs pos="50000">
              <a:schemeClr val="accent4">
                <a:hueOff val="5737106"/>
                <a:satOff val="-23869"/>
                <a:lumOff val="5624"/>
                <a:alphaOff val="0"/>
                <a:satMod val="110000"/>
                <a:lumMod val="100000"/>
                <a:shade val="100000"/>
              </a:schemeClr>
            </a:gs>
            <a:gs pos="100000">
              <a:schemeClr val="accent4">
                <a:hueOff val="5737106"/>
                <a:satOff val="-23869"/>
                <a:lumOff val="5624"/>
                <a:alphaOff val="0"/>
                <a:lumMod val="99000"/>
                <a:satMod val="120000"/>
                <a:shade val="78000"/>
              </a:schemeClr>
            </a:gs>
          </a:gsLst>
          <a:lin ang="5400000" scaled="0"/>
        </a:gradFill>
        <a:ln w="6350" cap="flat" cmpd="sng" algn="ctr">
          <a:solidFill>
            <a:schemeClr val="accent4">
              <a:hueOff val="5737106"/>
              <a:satOff val="-23869"/>
              <a:lumOff val="5624"/>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61154E5-EB2D-4BF1-8C3C-A1911F054872}">
      <dsp:nvSpPr>
        <dsp:cNvPr id="0" name=""/>
        <dsp:cNvSpPr/>
      </dsp:nvSpPr>
      <dsp:spPr>
        <a:xfrm>
          <a:off x="580827" y="2255028"/>
          <a:ext cx="296701" cy="296699"/>
        </a:xfrm>
        <a:prstGeom prst="ellipse">
          <a:avLst/>
        </a:prstGeom>
        <a:gradFill rotWithShape="0">
          <a:gsLst>
            <a:gs pos="0">
              <a:schemeClr val="accent4">
                <a:hueOff val="5976153"/>
                <a:satOff val="-24864"/>
                <a:lumOff val="5859"/>
                <a:alphaOff val="0"/>
                <a:satMod val="103000"/>
                <a:lumMod val="102000"/>
                <a:tint val="94000"/>
              </a:schemeClr>
            </a:gs>
            <a:gs pos="50000">
              <a:schemeClr val="accent4">
                <a:hueOff val="5976153"/>
                <a:satOff val="-24864"/>
                <a:lumOff val="5859"/>
                <a:alphaOff val="0"/>
                <a:satMod val="110000"/>
                <a:lumMod val="100000"/>
                <a:shade val="100000"/>
              </a:schemeClr>
            </a:gs>
            <a:gs pos="100000">
              <a:schemeClr val="accent4">
                <a:hueOff val="5976153"/>
                <a:satOff val="-24864"/>
                <a:lumOff val="5859"/>
                <a:alphaOff val="0"/>
                <a:lumMod val="99000"/>
                <a:satMod val="120000"/>
                <a:shade val="78000"/>
              </a:schemeClr>
            </a:gs>
          </a:gsLst>
          <a:lin ang="5400000" scaled="0"/>
        </a:gradFill>
        <a:ln w="6350" cap="flat" cmpd="sng" algn="ctr">
          <a:solidFill>
            <a:schemeClr val="accent4">
              <a:hueOff val="5976153"/>
              <a:satOff val="-24864"/>
              <a:lumOff val="5859"/>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6B11C94C-C698-4BB7-A326-467B5B33A22E}">
      <dsp:nvSpPr>
        <dsp:cNvPr id="0" name=""/>
        <dsp:cNvSpPr/>
      </dsp:nvSpPr>
      <dsp:spPr>
        <a:xfrm>
          <a:off x="17828" y="2255028"/>
          <a:ext cx="296701" cy="296699"/>
        </a:xfrm>
        <a:prstGeom prst="ellipse">
          <a:avLst/>
        </a:prstGeom>
        <a:gradFill rotWithShape="0">
          <a:gsLst>
            <a:gs pos="0">
              <a:schemeClr val="accent4">
                <a:hueOff val="6215199"/>
                <a:satOff val="-25859"/>
                <a:lumOff val="6093"/>
                <a:alphaOff val="0"/>
                <a:satMod val="103000"/>
                <a:lumMod val="102000"/>
                <a:tint val="94000"/>
              </a:schemeClr>
            </a:gs>
            <a:gs pos="50000">
              <a:schemeClr val="accent4">
                <a:hueOff val="6215199"/>
                <a:satOff val="-25859"/>
                <a:lumOff val="6093"/>
                <a:alphaOff val="0"/>
                <a:satMod val="110000"/>
                <a:lumMod val="100000"/>
                <a:shade val="100000"/>
              </a:schemeClr>
            </a:gs>
            <a:gs pos="100000">
              <a:schemeClr val="accent4">
                <a:hueOff val="6215199"/>
                <a:satOff val="-25859"/>
                <a:lumOff val="6093"/>
                <a:alphaOff val="0"/>
                <a:lumMod val="99000"/>
                <a:satMod val="120000"/>
                <a:shade val="78000"/>
              </a:schemeClr>
            </a:gs>
          </a:gsLst>
          <a:lin ang="5400000" scaled="0"/>
        </a:gradFill>
        <a:ln w="6350" cap="flat" cmpd="sng" algn="ctr">
          <a:solidFill>
            <a:schemeClr val="accent4">
              <a:hueOff val="6215199"/>
              <a:satOff val="-25859"/>
              <a:lumOff val="6093"/>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10914C6-BDAB-4D14-9ABA-4C7F0995033A}">
      <dsp:nvSpPr>
        <dsp:cNvPr id="0" name=""/>
        <dsp:cNvSpPr/>
      </dsp:nvSpPr>
      <dsp:spPr>
        <a:xfrm>
          <a:off x="15732" y="1524736"/>
          <a:ext cx="3113788" cy="741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l" defTabSz="1511300">
            <a:lnSpc>
              <a:spcPct val="90000"/>
            </a:lnSpc>
            <a:spcBef>
              <a:spcPct val="0"/>
            </a:spcBef>
            <a:spcAft>
              <a:spcPct val="35000"/>
            </a:spcAft>
            <a:buNone/>
          </a:pPr>
          <a:r>
            <a:rPr lang="en-GB" sz="3400" kern="1200" dirty="0"/>
            <a:t>Medication</a:t>
          </a:r>
        </a:p>
      </dsp:txBody>
      <dsp:txXfrm>
        <a:off x="15732" y="1524736"/>
        <a:ext cx="3113788" cy="741175"/>
      </dsp:txXfrm>
    </dsp:sp>
    <dsp:sp modelId="{A57101C6-8E25-4EF5-98B7-788B1CE9E221}">
      <dsp:nvSpPr>
        <dsp:cNvPr id="0" name=""/>
        <dsp:cNvSpPr/>
      </dsp:nvSpPr>
      <dsp:spPr>
        <a:xfrm>
          <a:off x="3326622" y="3558099"/>
          <a:ext cx="593402" cy="592825"/>
        </a:xfrm>
        <a:prstGeom prst="ellipse">
          <a:avLst/>
        </a:prstGeom>
        <a:gradFill rotWithShape="0">
          <a:gsLst>
            <a:gs pos="0">
              <a:schemeClr val="accent4">
                <a:hueOff val="6454245"/>
                <a:satOff val="-26853"/>
                <a:lumOff val="6327"/>
                <a:alphaOff val="0"/>
                <a:satMod val="103000"/>
                <a:lumMod val="102000"/>
                <a:tint val="94000"/>
              </a:schemeClr>
            </a:gs>
            <a:gs pos="50000">
              <a:schemeClr val="accent4">
                <a:hueOff val="6454245"/>
                <a:satOff val="-26853"/>
                <a:lumOff val="6327"/>
                <a:alphaOff val="0"/>
                <a:satMod val="110000"/>
                <a:lumMod val="100000"/>
                <a:shade val="100000"/>
              </a:schemeClr>
            </a:gs>
            <a:gs pos="100000">
              <a:schemeClr val="accent4">
                <a:hueOff val="6454245"/>
                <a:satOff val="-26853"/>
                <a:lumOff val="6327"/>
                <a:alphaOff val="0"/>
                <a:lumMod val="99000"/>
                <a:satMod val="120000"/>
                <a:shade val="78000"/>
              </a:schemeClr>
            </a:gs>
          </a:gsLst>
          <a:lin ang="5400000" scaled="0"/>
        </a:gradFill>
        <a:ln w="6350" cap="flat" cmpd="sng" algn="ctr">
          <a:solidFill>
            <a:schemeClr val="accent4">
              <a:hueOff val="6454245"/>
              <a:satOff val="-26853"/>
              <a:lumOff val="6327"/>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3171E73-D305-40D3-AE63-DCF06BF4682D}">
      <dsp:nvSpPr>
        <dsp:cNvPr id="0" name=""/>
        <dsp:cNvSpPr/>
      </dsp:nvSpPr>
      <dsp:spPr>
        <a:xfrm>
          <a:off x="2834916" y="3910930"/>
          <a:ext cx="296701" cy="296699"/>
        </a:xfrm>
        <a:prstGeom prst="ellipse">
          <a:avLst/>
        </a:prstGeom>
        <a:gradFill rotWithShape="0">
          <a:gsLst>
            <a:gs pos="0">
              <a:schemeClr val="accent4">
                <a:hueOff val="6693291"/>
                <a:satOff val="-27848"/>
                <a:lumOff val="6562"/>
                <a:alphaOff val="0"/>
                <a:satMod val="103000"/>
                <a:lumMod val="102000"/>
                <a:tint val="94000"/>
              </a:schemeClr>
            </a:gs>
            <a:gs pos="50000">
              <a:schemeClr val="accent4">
                <a:hueOff val="6693291"/>
                <a:satOff val="-27848"/>
                <a:lumOff val="6562"/>
                <a:alphaOff val="0"/>
                <a:satMod val="110000"/>
                <a:lumMod val="100000"/>
                <a:shade val="100000"/>
              </a:schemeClr>
            </a:gs>
            <a:gs pos="100000">
              <a:schemeClr val="accent4">
                <a:hueOff val="6693291"/>
                <a:satOff val="-27848"/>
                <a:lumOff val="6562"/>
                <a:alphaOff val="0"/>
                <a:lumMod val="99000"/>
                <a:satMod val="120000"/>
                <a:shade val="78000"/>
              </a:schemeClr>
            </a:gs>
          </a:gsLst>
          <a:lin ang="5400000" scaled="0"/>
        </a:gradFill>
        <a:ln w="6350" cap="flat" cmpd="sng" algn="ctr">
          <a:solidFill>
            <a:schemeClr val="accent4">
              <a:hueOff val="6693291"/>
              <a:satOff val="-27848"/>
              <a:lumOff val="656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7CCB1AD-1491-4B03-81BC-B249D1B89F4E}">
      <dsp:nvSpPr>
        <dsp:cNvPr id="0" name=""/>
        <dsp:cNvSpPr/>
      </dsp:nvSpPr>
      <dsp:spPr>
        <a:xfrm>
          <a:off x="2270869" y="3910930"/>
          <a:ext cx="296701" cy="296699"/>
        </a:xfrm>
        <a:prstGeom prst="ellipse">
          <a:avLst/>
        </a:prstGeom>
        <a:gradFill rotWithShape="0">
          <a:gsLst>
            <a:gs pos="0">
              <a:schemeClr val="accent4">
                <a:hueOff val="6932337"/>
                <a:satOff val="-28842"/>
                <a:lumOff val="6796"/>
                <a:alphaOff val="0"/>
                <a:satMod val="103000"/>
                <a:lumMod val="102000"/>
                <a:tint val="94000"/>
              </a:schemeClr>
            </a:gs>
            <a:gs pos="50000">
              <a:schemeClr val="accent4">
                <a:hueOff val="6932337"/>
                <a:satOff val="-28842"/>
                <a:lumOff val="6796"/>
                <a:alphaOff val="0"/>
                <a:satMod val="110000"/>
                <a:lumMod val="100000"/>
                <a:shade val="100000"/>
              </a:schemeClr>
            </a:gs>
            <a:gs pos="100000">
              <a:schemeClr val="accent4">
                <a:hueOff val="6932337"/>
                <a:satOff val="-28842"/>
                <a:lumOff val="6796"/>
                <a:alphaOff val="0"/>
                <a:lumMod val="99000"/>
                <a:satMod val="120000"/>
                <a:shade val="78000"/>
              </a:schemeClr>
            </a:gs>
          </a:gsLst>
          <a:lin ang="5400000" scaled="0"/>
        </a:gradFill>
        <a:ln w="6350" cap="flat" cmpd="sng" algn="ctr">
          <a:solidFill>
            <a:schemeClr val="accent4">
              <a:hueOff val="6932337"/>
              <a:satOff val="-28842"/>
              <a:lumOff val="6796"/>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8A273EB8-8D7E-472A-BADB-D832EB5B71DC}">
      <dsp:nvSpPr>
        <dsp:cNvPr id="0" name=""/>
        <dsp:cNvSpPr/>
      </dsp:nvSpPr>
      <dsp:spPr>
        <a:xfrm>
          <a:off x="1707871" y="3910930"/>
          <a:ext cx="296701" cy="296699"/>
        </a:xfrm>
        <a:prstGeom prst="ellipse">
          <a:avLst/>
        </a:prstGeom>
        <a:gradFill rotWithShape="0">
          <a:gsLst>
            <a:gs pos="0">
              <a:schemeClr val="accent4">
                <a:hueOff val="7171383"/>
                <a:satOff val="-29837"/>
                <a:lumOff val="7030"/>
                <a:alphaOff val="0"/>
                <a:satMod val="103000"/>
                <a:lumMod val="102000"/>
                <a:tint val="94000"/>
              </a:schemeClr>
            </a:gs>
            <a:gs pos="50000">
              <a:schemeClr val="accent4">
                <a:hueOff val="7171383"/>
                <a:satOff val="-29837"/>
                <a:lumOff val="7030"/>
                <a:alphaOff val="0"/>
                <a:satMod val="110000"/>
                <a:lumMod val="100000"/>
                <a:shade val="100000"/>
              </a:schemeClr>
            </a:gs>
            <a:gs pos="100000">
              <a:schemeClr val="accent4">
                <a:hueOff val="7171383"/>
                <a:satOff val="-29837"/>
                <a:lumOff val="7030"/>
                <a:alphaOff val="0"/>
                <a:lumMod val="99000"/>
                <a:satMod val="120000"/>
                <a:shade val="78000"/>
              </a:schemeClr>
            </a:gs>
          </a:gsLst>
          <a:lin ang="5400000" scaled="0"/>
        </a:gradFill>
        <a:ln w="6350" cap="flat" cmpd="sng" algn="ctr">
          <a:solidFill>
            <a:schemeClr val="accent4">
              <a:hueOff val="7171383"/>
              <a:satOff val="-29837"/>
              <a:lumOff val="703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45D6E57D-CFD3-4DCA-B001-DE0DE8ABF04B}">
      <dsp:nvSpPr>
        <dsp:cNvPr id="0" name=""/>
        <dsp:cNvSpPr/>
      </dsp:nvSpPr>
      <dsp:spPr>
        <a:xfrm>
          <a:off x="1144873" y="3910930"/>
          <a:ext cx="296701" cy="296699"/>
        </a:xfrm>
        <a:prstGeom prst="ellipse">
          <a:avLst/>
        </a:prstGeom>
        <a:gradFill rotWithShape="0">
          <a:gsLst>
            <a:gs pos="0">
              <a:schemeClr val="accent4">
                <a:hueOff val="7410429"/>
                <a:satOff val="-30831"/>
                <a:lumOff val="7265"/>
                <a:alphaOff val="0"/>
                <a:satMod val="103000"/>
                <a:lumMod val="102000"/>
                <a:tint val="94000"/>
              </a:schemeClr>
            </a:gs>
            <a:gs pos="50000">
              <a:schemeClr val="accent4">
                <a:hueOff val="7410429"/>
                <a:satOff val="-30831"/>
                <a:lumOff val="7265"/>
                <a:alphaOff val="0"/>
                <a:satMod val="110000"/>
                <a:lumMod val="100000"/>
                <a:shade val="100000"/>
              </a:schemeClr>
            </a:gs>
            <a:gs pos="100000">
              <a:schemeClr val="accent4">
                <a:hueOff val="7410429"/>
                <a:satOff val="-30831"/>
                <a:lumOff val="7265"/>
                <a:alphaOff val="0"/>
                <a:lumMod val="99000"/>
                <a:satMod val="120000"/>
                <a:shade val="78000"/>
              </a:schemeClr>
            </a:gs>
          </a:gsLst>
          <a:lin ang="5400000" scaled="0"/>
        </a:gradFill>
        <a:ln w="6350" cap="flat" cmpd="sng" algn="ctr">
          <a:solidFill>
            <a:schemeClr val="accent4">
              <a:hueOff val="7410429"/>
              <a:satOff val="-30831"/>
              <a:lumOff val="7265"/>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CD2300F-7623-4592-978F-30309C8319AD}">
      <dsp:nvSpPr>
        <dsp:cNvPr id="0" name=""/>
        <dsp:cNvSpPr/>
      </dsp:nvSpPr>
      <dsp:spPr>
        <a:xfrm>
          <a:off x="580827" y="3910930"/>
          <a:ext cx="296701" cy="296699"/>
        </a:xfrm>
        <a:prstGeom prst="ellipse">
          <a:avLst/>
        </a:prstGeom>
        <a:gradFill rotWithShape="0">
          <a:gsLst>
            <a:gs pos="0">
              <a:schemeClr val="accent4">
                <a:hueOff val="7649475"/>
                <a:satOff val="-31826"/>
                <a:lumOff val="7499"/>
                <a:alphaOff val="0"/>
                <a:satMod val="103000"/>
                <a:lumMod val="102000"/>
                <a:tint val="94000"/>
              </a:schemeClr>
            </a:gs>
            <a:gs pos="50000">
              <a:schemeClr val="accent4">
                <a:hueOff val="7649475"/>
                <a:satOff val="-31826"/>
                <a:lumOff val="7499"/>
                <a:alphaOff val="0"/>
                <a:satMod val="110000"/>
                <a:lumMod val="100000"/>
                <a:shade val="100000"/>
              </a:schemeClr>
            </a:gs>
            <a:gs pos="100000">
              <a:schemeClr val="accent4">
                <a:hueOff val="7649475"/>
                <a:satOff val="-31826"/>
                <a:lumOff val="7499"/>
                <a:alphaOff val="0"/>
                <a:lumMod val="99000"/>
                <a:satMod val="120000"/>
                <a:shade val="78000"/>
              </a:schemeClr>
            </a:gs>
          </a:gsLst>
          <a:lin ang="5400000" scaled="0"/>
        </a:gradFill>
        <a:ln w="6350" cap="flat" cmpd="sng" algn="ctr">
          <a:solidFill>
            <a:schemeClr val="accent4">
              <a:hueOff val="7649475"/>
              <a:satOff val="-31826"/>
              <a:lumOff val="7499"/>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D3F7D81-7346-4B32-B585-2FF6FFEFA9B5}">
      <dsp:nvSpPr>
        <dsp:cNvPr id="0" name=""/>
        <dsp:cNvSpPr/>
      </dsp:nvSpPr>
      <dsp:spPr>
        <a:xfrm>
          <a:off x="17828" y="3910930"/>
          <a:ext cx="296701" cy="296699"/>
        </a:xfrm>
        <a:prstGeom prst="ellipse">
          <a:avLst/>
        </a:prstGeom>
        <a:gradFill rotWithShape="0">
          <a:gsLst>
            <a:gs pos="0">
              <a:schemeClr val="accent4">
                <a:hueOff val="7888521"/>
                <a:satOff val="-32821"/>
                <a:lumOff val="7733"/>
                <a:alphaOff val="0"/>
                <a:satMod val="103000"/>
                <a:lumMod val="102000"/>
                <a:tint val="94000"/>
              </a:schemeClr>
            </a:gs>
            <a:gs pos="50000">
              <a:schemeClr val="accent4">
                <a:hueOff val="7888521"/>
                <a:satOff val="-32821"/>
                <a:lumOff val="7733"/>
                <a:alphaOff val="0"/>
                <a:satMod val="110000"/>
                <a:lumMod val="100000"/>
                <a:shade val="100000"/>
              </a:schemeClr>
            </a:gs>
            <a:gs pos="100000">
              <a:schemeClr val="accent4">
                <a:hueOff val="7888521"/>
                <a:satOff val="-32821"/>
                <a:lumOff val="7733"/>
                <a:alphaOff val="0"/>
                <a:lumMod val="99000"/>
                <a:satMod val="120000"/>
                <a:shade val="78000"/>
              </a:schemeClr>
            </a:gs>
          </a:gsLst>
          <a:lin ang="5400000" scaled="0"/>
        </a:gradFill>
        <a:ln w="6350" cap="flat" cmpd="sng" algn="ctr">
          <a:solidFill>
            <a:schemeClr val="accent4">
              <a:hueOff val="7888521"/>
              <a:satOff val="-32821"/>
              <a:lumOff val="7733"/>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26E0EE14-1992-41FB-B6EA-712DE8923191}">
      <dsp:nvSpPr>
        <dsp:cNvPr id="0" name=""/>
        <dsp:cNvSpPr/>
      </dsp:nvSpPr>
      <dsp:spPr>
        <a:xfrm>
          <a:off x="15732" y="3177201"/>
          <a:ext cx="3113788" cy="741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l" defTabSz="1511300">
            <a:lnSpc>
              <a:spcPct val="90000"/>
            </a:lnSpc>
            <a:spcBef>
              <a:spcPct val="0"/>
            </a:spcBef>
            <a:spcAft>
              <a:spcPct val="35000"/>
            </a:spcAft>
            <a:buNone/>
          </a:pPr>
          <a:r>
            <a:rPr lang="en-GB" sz="3400" kern="1200" dirty="0"/>
            <a:t>Check equipment</a:t>
          </a:r>
        </a:p>
      </dsp:txBody>
      <dsp:txXfrm>
        <a:off x="15732" y="3177201"/>
        <a:ext cx="3113788" cy="741175"/>
      </dsp:txXfrm>
    </dsp:sp>
    <dsp:sp modelId="{5512EB1A-A1C6-4DCE-A295-56DFB2ECD926}">
      <dsp:nvSpPr>
        <dsp:cNvPr id="0" name=""/>
        <dsp:cNvSpPr/>
      </dsp:nvSpPr>
      <dsp:spPr>
        <a:xfrm>
          <a:off x="4108738" y="4582227"/>
          <a:ext cx="593402" cy="592825"/>
        </a:xfrm>
        <a:prstGeom prst="ellipse">
          <a:avLst/>
        </a:prstGeom>
        <a:gradFill rotWithShape="0">
          <a:gsLst>
            <a:gs pos="0">
              <a:schemeClr val="accent4">
                <a:hueOff val="8127567"/>
                <a:satOff val="-33815"/>
                <a:lumOff val="7968"/>
                <a:alphaOff val="0"/>
                <a:satMod val="103000"/>
                <a:lumMod val="102000"/>
                <a:tint val="94000"/>
              </a:schemeClr>
            </a:gs>
            <a:gs pos="50000">
              <a:schemeClr val="accent4">
                <a:hueOff val="8127567"/>
                <a:satOff val="-33815"/>
                <a:lumOff val="7968"/>
                <a:alphaOff val="0"/>
                <a:satMod val="110000"/>
                <a:lumMod val="100000"/>
                <a:shade val="100000"/>
              </a:schemeClr>
            </a:gs>
            <a:gs pos="100000">
              <a:schemeClr val="accent4">
                <a:hueOff val="8127567"/>
                <a:satOff val="-33815"/>
                <a:lumOff val="7968"/>
                <a:alphaOff val="0"/>
                <a:lumMod val="99000"/>
                <a:satMod val="120000"/>
                <a:shade val="78000"/>
              </a:schemeClr>
            </a:gs>
          </a:gsLst>
          <a:lin ang="5400000" scaled="0"/>
        </a:gradFill>
        <a:ln w="6350" cap="flat" cmpd="sng" algn="ctr">
          <a:solidFill>
            <a:schemeClr val="accent4">
              <a:hueOff val="8127567"/>
              <a:satOff val="-33815"/>
              <a:lumOff val="796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2E216597-7417-43CB-B8BA-C54ED325EC9E}">
      <dsp:nvSpPr>
        <dsp:cNvPr id="0" name=""/>
        <dsp:cNvSpPr/>
      </dsp:nvSpPr>
      <dsp:spPr>
        <a:xfrm>
          <a:off x="3769052" y="5150996"/>
          <a:ext cx="296701" cy="296699"/>
        </a:xfrm>
        <a:prstGeom prst="ellipse">
          <a:avLst/>
        </a:prstGeom>
        <a:gradFill rotWithShape="0">
          <a:gsLst>
            <a:gs pos="0">
              <a:schemeClr val="accent4">
                <a:hueOff val="8366614"/>
                <a:satOff val="-34810"/>
                <a:lumOff val="8202"/>
                <a:alphaOff val="0"/>
                <a:satMod val="103000"/>
                <a:lumMod val="102000"/>
                <a:tint val="94000"/>
              </a:schemeClr>
            </a:gs>
            <a:gs pos="50000">
              <a:schemeClr val="accent4">
                <a:hueOff val="8366614"/>
                <a:satOff val="-34810"/>
                <a:lumOff val="8202"/>
                <a:alphaOff val="0"/>
                <a:satMod val="110000"/>
                <a:lumMod val="100000"/>
                <a:shade val="100000"/>
              </a:schemeClr>
            </a:gs>
            <a:gs pos="100000">
              <a:schemeClr val="accent4">
                <a:hueOff val="8366614"/>
                <a:satOff val="-34810"/>
                <a:lumOff val="8202"/>
                <a:alphaOff val="0"/>
                <a:lumMod val="99000"/>
                <a:satMod val="120000"/>
                <a:shade val="78000"/>
              </a:schemeClr>
            </a:gs>
          </a:gsLst>
          <a:lin ang="5400000" scaled="0"/>
        </a:gradFill>
        <a:ln w="6350" cap="flat" cmpd="sng" algn="ctr">
          <a:solidFill>
            <a:schemeClr val="accent4">
              <a:hueOff val="8366614"/>
              <a:satOff val="-34810"/>
              <a:lumOff val="820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C61F02-D9B9-473B-84BC-5DF8E4B8F5F0}">
      <dsp:nvSpPr>
        <dsp:cNvPr id="0" name=""/>
        <dsp:cNvSpPr/>
      </dsp:nvSpPr>
      <dsp:spPr>
        <a:xfrm>
          <a:off x="3158876" y="5431084"/>
          <a:ext cx="296701" cy="296699"/>
        </a:xfrm>
        <a:prstGeom prst="ellipse">
          <a:avLst/>
        </a:prstGeom>
        <a:gradFill rotWithShape="0">
          <a:gsLst>
            <a:gs pos="0">
              <a:schemeClr val="accent4">
                <a:hueOff val="8605659"/>
                <a:satOff val="-35804"/>
                <a:lumOff val="8436"/>
                <a:alphaOff val="0"/>
                <a:satMod val="103000"/>
                <a:lumMod val="102000"/>
                <a:tint val="94000"/>
              </a:schemeClr>
            </a:gs>
            <a:gs pos="50000">
              <a:schemeClr val="accent4">
                <a:hueOff val="8605659"/>
                <a:satOff val="-35804"/>
                <a:lumOff val="8436"/>
                <a:alphaOff val="0"/>
                <a:satMod val="110000"/>
                <a:lumMod val="100000"/>
                <a:shade val="100000"/>
              </a:schemeClr>
            </a:gs>
            <a:gs pos="100000">
              <a:schemeClr val="accent4">
                <a:hueOff val="8605659"/>
                <a:satOff val="-35804"/>
                <a:lumOff val="8436"/>
                <a:alphaOff val="0"/>
                <a:lumMod val="99000"/>
                <a:satMod val="120000"/>
                <a:shade val="78000"/>
              </a:schemeClr>
            </a:gs>
          </a:gsLst>
          <a:lin ang="5400000" scaled="0"/>
        </a:gradFill>
        <a:ln w="6350" cap="flat" cmpd="sng" algn="ctr">
          <a:solidFill>
            <a:schemeClr val="accent4">
              <a:hueOff val="8605659"/>
              <a:satOff val="-35804"/>
              <a:lumOff val="8436"/>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DA639A5-AEE5-46B6-9EB8-057DA961495C}">
      <dsp:nvSpPr>
        <dsp:cNvPr id="0" name=""/>
        <dsp:cNvSpPr/>
      </dsp:nvSpPr>
      <dsp:spPr>
        <a:xfrm>
          <a:off x="2547650" y="5431084"/>
          <a:ext cx="296701" cy="296699"/>
        </a:xfrm>
        <a:prstGeom prst="ellipse">
          <a:avLst/>
        </a:prstGeom>
        <a:gradFill rotWithShape="0">
          <a:gsLst>
            <a:gs pos="0">
              <a:schemeClr val="accent4">
                <a:hueOff val="8844706"/>
                <a:satOff val="-36799"/>
                <a:lumOff val="8671"/>
                <a:alphaOff val="0"/>
                <a:satMod val="103000"/>
                <a:lumMod val="102000"/>
                <a:tint val="94000"/>
              </a:schemeClr>
            </a:gs>
            <a:gs pos="50000">
              <a:schemeClr val="accent4">
                <a:hueOff val="8844706"/>
                <a:satOff val="-36799"/>
                <a:lumOff val="8671"/>
                <a:alphaOff val="0"/>
                <a:satMod val="110000"/>
                <a:lumMod val="100000"/>
                <a:shade val="100000"/>
              </a:schemeClr>
            </a:gs>
            <a:gs pos="100000">
              <a:schemeClr val="accent4">
                <a:hueOff val="8844706"/>
                <a:satOff val="-36799"/>
                <a:lumOff val="8671"/>
                <a:alphaOff val="0"/>
                <a:lumMod val="99000"/>
                <a:satMod val="120000"/>
                <a:shade val="78000"/>
              </a:schemeClr>
            </a:gs>
          </a:gsLst>
          <a:lin ang="5400000" scaled="0"/>
        </a:gradFill>
        <a:ln w="6350" cap="flat" cmpd="sng" algn="ctr">
          <a:solidFill>
            <a:schemeClr val="accent4">
              <a:hueOff val="8844706"/>
              <a:satOff val="-36799"/>
              <a:lumOff val="8671"/>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337252DD-2A77-467C-AA76-37843D8020D6}">
      <dsp:nvSpPr>
        <dsp:cNvPr id="0" name=""/>
        <dsp:cNvSpPr/>
      </dsp:nvSpPr>
      <dsp:spPr>
        <a:xfrm>
          <a:off x="1937474" y="5431084"/>
          <a:ext cx="296701" cy="296699"/>
        </a:xfrm>
        <a:prstGeom prst="ellipse">
          <a:avLst/>
        </a:prstGeom>
        <a:gradFill rotWithShape="0">
          <a:gsLst>
            <a:gs pos="0">
              <a:schemeClr val="accent4">
                <a:hueOff val="9083752"/>
                <a:satOff val="-37793"/>
                <a:lumOff val="8905"/>
                <a:alphaOff val="0"/>
                <a:satMod val="103000"/>
                <a:lumMod val="102000"/>
                <a:tint val="94000"/>
              </a:schemeClr>
            </a:gs>
            <a:gs pos="50000">
              <a:schemeClr val="accent4">
                <a:hueOff val="9083752"/>
                <a:satOff val="-37793"/>
                <a:lumOff val="8905"/>
                <a:alphaOff val="0"/>
                <a:satMod val="110000"/>
                <a:lumMod val="100000"/>
                <a:shade val="100000"/>
              </a:schemeClr>
            </a:gs>
            <a:gs pos="100000">
              <a:schemeClr val="accent4">
                <a:hueOff val="9083752"/>
                <a:satOff val="-37793"/>
                <a:lumOff val="8905"/>
                <a:alphaOff val="0"/>
                <a:lumMod val="99000"/>
                <a:satMod val="120000"/>
                <a:shade val="78000"/>
              </a:schemeClr>
            </a:gs>
          </a:gsLst>
          <a:lin ang="5400000" scaled="0"/>
        </a:gradFill>
        <a:ln w="6350" cap="flat" cmpd="sng" algn="ctr">
          <a:solidFill>
            <a:schemeClr val="accent4">
              <a:hueOff val="9083752"/>
              <a:satOff val="-37793"/>
              <a:lumOff val="8905"/>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E7B68D19-E829-49B0-9838-650F33C21F86}">
      <dsp:nvSpPr>
        <dsp:cNvPr id="0" name=""/>
        <dsp:cNvSpPr/>
      </dsp:nvSpPr>
      <dsp:spPr>
        <a:xfrm>
          <a:off x="1327297" y="5431084"/>
          <a:ext cx="296701" cy="296699"/>
        </a:xfrm>
        <a:prstGeom prst="ellipse">
          <a:avLst/>
        </a:prstGeom>
        <a:gradFill rotWithShape="0">
          <a:gsLst>
            <a:gs pos="0">
              <a:schemeClr val="accent4">
                <a:hueOff val="9322798"/>
                <a:satOff val="-38788"/>
                <a:lumOff val="9139"/>
                <a:alphaOff val="0"/>
                <a:satMod val="103000"/>
                <a:lumMod val="102000"/>
                <a:tint val="94000"/>
              </a:schemeClr>
            </a:gs>
            <a:gs pos="50000">
              <a:schemeClr val="accent4">
                <a:hueOff val="9322798"/>
                <a:satOff val="-38788"/>
                <a:lumOff val="9139"/>
                <a:alphaOff val="0"/>
                <a:satMod val="110000"/>
                <a:lumMod val="100000"/>
                <a:shade val="100000"/>
              </a:schemeClr>
            </a:gs>
            <a:gs pos="100000">
              <a:schemeClr val="accent4">
                <a:hueOff val="9322798"/>
                <a:satOff val="-38788"/>
                <a:lumOff val="9139"/>
                <a:alphaOff val="0"/>
                <a:lumMod val="99000"/>
                <a:satMod val="120000"/>
                <a:shade val="78000"/>
              </a:schemeClr>
            </a:gs>
          </a:gsLst>
          <a:lin ang="5400000" scaled="0"/>
        </a:gradFill>
        <a:ln w="6350" cap="flat" cmpd="sng" algn="ctr">
          <a:solidFill>
            <a:schemeClr val="accent4">
              <a:hueOff val="9322798"/>
              <a:satOff val="-38788"/>
              <a:lumOff val="9139"/>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5AF44C9-295D-4A25-97D4-382E9A247B94}">
      <dsp:nvSpPr>
        <dsp:cNvPr id="0" name=""/>
        <dsp:cNvSpPr/>
      </dsp:nvSpPr>
      <dsp:spPr>
        <a:xfrm>
          <a:off x="716072" y="5431084"/>
          <a:ext cx="296701" cy="296699"/>
        </a:xfrm>
        <a:prstGeom prst="ellipse">
          <a:avLst/>
        </a:prstGeom>
        <a:gradFill rotWithShape="0">
          <a:gsLst>
            <a:gs pos="0">
              <a:schemeClr val="accent4">
                <a:hueOff val="9561844"/>
                <a:satOff val="-39782"/>
                <a:lumOff val="9374"/>
                <a:alphaOff val="0"/>
                <a:satMod val="103000"/>
                <a:lumMod val="102000"/>
                <a:tint val="94000"/>
              </a:schemeClr>
            </a:gs>
            <a:gs pos="50000">
              <a:schemeClr val="accent4">
                <a:hueOff val="9561844"/>
                <a:satOff val="-39782"/>
                <a:lumOff val="9374"/>
                <a:alphaOff val="0"/>
                <a:satMod val="110000"/>
                <a:lumMod val="100000"/>
                <a:shade val="100000"/>
              </a:schemeClr>
            </a:gs>
            <a:gs pos="100000">
              <a:schemeClr val="accent4">
                <a:hueOff val="9561844"/>
                <a:satOff val="-39782"/>
                <a:lumOff val="9374"/>
                <a:alphaOff val="0"/>
                <a:lumMod val="99000"/>
                <a:satMod val="120000"/>
                <a:shade val="78000"/>
              </a:schemeClr>
            </a:gs>
          </a:gsLst>
          <a:lin ang="5400000" scaled="0"/>
        </a:gradFill>
        <a:ln w="6350" cap="flat" cmpd="sng" algn="ctr">
          <a:solidFill>
            <a:schemeClr val="accent4">
              <a:hueOff val="9561844"/>
              <a:satOff val="-39782"/>
              <a:lumOff val="9374"/>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53FAE5E-02AD-4E89-A82C-04EBCBD604D1}">
      <dsp:nvSpPr>
        <dsp:cNvPr id="0" name=""/>
        <dsp:cNvSpPr/>
      </dsp:nvSpPr>
      <dsp:spPr>
        <a:xfrm>
          <a:off x="105895" y="5431084"/>
          <a:ext cx="296701" cy="296699"/>
        </a:xfrm>
        <a:prstGeom prst="ellipse">
          <a:avLst/>
        </a:prstGeom>
        <a:gradFill rotWithShape="0">
          <a:gsLst>
            <a:gs pos="0">
              <a:schemeClr val="accent4">
                <a:hueOff val="9800891"/>
                <a:satOff val="-40777"/>
                <a:lumOff val="9608"/>
                <a:alphaOff val="0"/>
                <a:satMod val="103000"/>
                <a:lumMod val="102000"/>
                <a:tint val="94000"/>
              </a:schemeClr>
            </a:gs>
            <a:gs pos="50000">
              <a:schemeClr val="accent4">
                <a:hueOff val="9800891"/>
                <a:satOff val="-40777"/>
                <a:lumOff val="9608"/>
                <a:alphaOff val="0"/>
                <a:satMod val="110000"/>
                <a:lumMod val="100000"/>
                <a:shade val="100000"/>
              </a:schemeClr>
            </a:gs>
            <a:gs pos="100000">
              <a:schemeClr val="accent4">
                <a:hueOff val="9800891"/>
                <a:satOff val="-40777"/>
                <a:lumOff val="9608"/>
                <a:alphaOff val="0"/>
                <a:lumMod val="99000"/>
                <a:satMod val="120000"/>
                <a:shade val="78000"/>
              </a:schemeClr>
            </a:gs>
          </a:gsLst>
          <a:lin ang="5400000" scaled="0"/>
        </a:gradFill>
        <a:ln w="6350" cap="flat" cmpd="sng" algn="ctr">
          <a:solidFill>
            <a:schemeClr val="accent4">
              <a:hueOff val="9800891"/>
              <a:satOff val="-40777"/>
              <a:lumOff val="9608"/>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CB7C866-2D9B-47E7-B168-88791C07724D}">
      <dsp:nvSpPr>
        <dsp:cNvPr id="0" name=""/>
        <dsp:cNvSpPr/>
      </dsp:nvSpPr>
      <dsp:spPr>
        <a:xfrm>
          <a:off x="100653" y="4687618"/>
          <a:ext cx="3346536" cy="741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marL="0" lvl="0" indent="0" algn="l" defTabSz="1511300">
            <a:lnSpc>
              <a:spcPct val="90000"/>
            </a:lnSpc>
            <a:spcBef>
              <a:spcPct val="0"/>
            </a:spcBef>
            <a:spcAft>
              <a:spcPct val="35000"/>
            </a:spcAft>
            <a:buNone/>
          </a:pPr>
          <a:r>
            <a:rPr lang="en-GB" sz="3400" kern="1200" dirty="0"/>
            <a:t>Create tour on app</a:t>
          </a:r>
        </a:p>
      </dsp:txBody>
      <dsp:txXfrm>
        <a:off x="100653" y="4687618"/>
        <a:ext cx="3346536" cy="7411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D3436B-6C11-4868-9AB6-D76A49C88335}">
      <dsp:nvSpPr>
        <dsp:cNvPr id="0" name=""/>
        <dsp:cNvSpPr/>
      </dsp:nvSpPr>
      <dsp:spPr>
        <a:xfrm>
          <a:off x="6571925" y="1851166"/>
          <a:ext cx="3684720" cy="352038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r" defTabSz="800100">
            <a:lnSpc>
              <a:spcPct val="90000"/>
            </a:lnSpc>
            <a:spcBef>
              <a:spcPct val="0"/>
            </a:spcBef>
            <a:spcAft>
              <a:spcPct val="15000"/>
            </a:spcAft>
            <a:buChar char="•"/>
          </a:pPr>
          <a:r>
            <a:rPr lang="en-GB" sz="1800" kern="1200" dirty="0"/>
            <a:t>Documentation across several trusts</a:t>
          </a:r>
        </a:p>
        <a:p>
          <a:pPr marL="171450" lvl="1" indent="-171450" algn="r" defTabSz="800100">
            <a:lnSpc>
              <a:spcPct val="90000"/>
            </a:lnSpc>
            <a:spcBef>
              <a:spcPct val="0"/>
            </a:spcBef>
            <a:spcAft>
              <a:spcPct val="15000"/>
            </a:spcAft>
            <a:buChar char="•"/>
          </a:pPr>
          <a:r>
            <a:rPr lang="en-GB" sz="1800" kern="1200" dirty="0"/>
            <a:t>Network of DDU / GP’s / hospitals</a:t>
          </a:r>
        </a:p>
        <a:p>
          <a:pPr marL="171450" lvl="1" indent="-171450" algn="r" defTabSz="800100">
            <a:lnSpc>
              <a:spcPct val="90000"/>
            </a:lnSpc>
            <a:spcBef>
              <a:spcPct val="0"/>
            </a:spcBef>
            <a:spcAft>
              <a:spcPct val="15000"/>
            </a:spcAft>
            <a:buChar char="•"/>
          </a:pPr>
          <a:r>
            <a:rPr lang="en-GB" sz="1800" kern="1200" dirty="0"/>
            <a:t>Network of local authorities / homeless teams</a:t>
          </a:r>
        </a:p>
        <a:p>
          <a:pPr marL="171450" lvl="1" indent="-171450" algn="r" defTabSz="800100">
            <a:lnSpc>
              <a:spcPct val="90000"/>
            </a:lnSpc>
            <a:spcBef>
              <a:spcPct val="0"/>
            </a:spcBef>
            <a:spcAft>
              <a:spcPct val="15000"/>
            </a:spcAft>
            <a:buChar char="•"/>
          </a:pPr>
          <a:r>
            <a:rPr lang="en-GB" sz="1800" kern="1200" dirty="0"/>
            <a:t>Peer groups</a:t>
          </a:r>
        </a:p>
        <a:p>
          <a:pPr marL="171450" lvl="1" indent="-171450" algn="r" defTabSz="800100">
            <a:lnSpc>
              <a:spcPct val="90000"/>
            </a:lnSpc>
            <a:spcBef>
              <a:spcPct val="0"/>
            </a:spcBef>
            <a:spcAft>
              <a:spcPct val="15000"/>
            </a:spcAft>
            <a:buChar char="•"/>
          </a:pPr>
          <a:r>
            <a:rPr lang="en-GB" sz="1800" kern="1200" dirty="0"/>
            <a:t>HMP</a:t>
          </a:r>
        </a:p>
      </dsp:txBody>
      <dsp:txXfrm>
        <a:off x="7752886" y="2806807"/>
        <a:ext cx="2428214" cy="2489199"/>
      </dsp:txXfrm>
    </dsp:sp>
    <dsp:sp modelId="{CAA59FCE-39A4-4C90-BAAE-81481A9F1C8C}">
      <dsp:nvSpPr>
        <dsp:cNvPr id="0" name=""/>
        <dsp:cNvSpPr/>
      </dsp:nvSpPr>
      <dsp:spPr>
        <a:xfrm flipH="1">
          <a:off x="0" y="2517579"/>
          <a:ext cx="4501139" cy="250492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GB" sz="1800" kern="1200" dirty="0"/>
            <a:t>Peer support</a:t>
          </a:r>
        </a:p>
        <a:p>
          <a:pPr marL="171450" lvl="1" indent="-171450" algn="l" defTabSz="800100">
            <a:lnSpc>
              <a:spcPct val="90000"/>
            </a:lnSpc>
            <a:spcBef>
              <a:spcPct val="0"/>
            </a:spcBef>
            <a:spcAft>
              <a:spcPct val="15000"/>
            </a:spcAft>
            <a:buChar char="•"/>
          </a:pPr>
          <a:r>
            <a:rPr lang="en-GB" sz="1800" kern="1200" dirty="0"/>
            <a:t>Keyworker / Recovery </a:t>
          </a:r>
        </a:p>
        <a:p>
          <a:pPr marL="171450" lvl="1" indent="-171450" algn="l" defTabSz="800100">
            <a:lnSpc>
              <a:spcPct val="90000"/>
            </a:lnSpc>
            <a:spcBef>
              <a:spcPct val="0"/>
            </a:spcBef>
            <a:spcAft>
              <a:spcPct val="15000"/>
            </a:spcAft>
            <a:buChar char="•"/>
          </a:pPr>
          <a:r>
            <a:rPr lang="en-GB" sz="1800" kern="1200" dirty="0"/>
            <a:t>VOT</a:t>
          </a:r>
        </a:p>
        <a:p>
          <a:pPr marL="171450" lvl="1" indent="-171450" algn="l" defTabSz="800100">
            <a:lnSpc>
              <a:spcPct val="90000"/>
            </a:lnSpc>
            <a:spcBef>
              <a:spcPct val="0"/>
            </a:spcBef>
            <a:spcAft>
              <a:spcPct val="15000"/>
            </a:spcAft>
            <a:buChar char="•"/>
          </a:pPr>
          <a:r>
            <a:rPr lang="en-GB" sz="1800" kern="1200" dirty="0"/>
            <a:t>Phone / text / WhatsApp</a:t>
          </a:r>
        </a:p>
        <a:p>
          <a:pPr marL="171450" lvl="1" indent="-171450" algn="l" defTabSz="800100">
            <a:lnSpc>
              <a:spcPct val="90000"/>
            </a:lnSpc>
            <a:spcBef>
              <a:spcPct val="0"/>
            </a:spcBef>
            <a:spcAft>
              <a:spcPct val="15000"/>
            </a:spcAft>
            <a:buChar char="•"/>
          </a:pPr>
          <a:r>
            <a:rPr lang="en-GB" sz="1800" kern="1200" dirty="0"/>
            <a:t>Reminders</a:t>
          </a:r>
        </a:p>
        <a:p>
          <a:pPr marL="171450" lvl="1" indent="-171450" algn="l" defTabSz="800100">
            <a:lnSpc>
              <a:spcPct val="90000"/>
            </a:lnSpc>
            <a:spcBef>
              <a:spcPct val="0"/>
            </a:spcBef>
            <a:spcAft>
              <a:spcPct val="15000"/>
            </a:spcAft>
            <a:buChar char="•"/>
          </a:pPr>
          <a:r>
            <a:rPr lang="en-GB" sz="1800" kern="1200" dirty="0"/>
            <a:t>Incentives</a:t>
          </a:r>
        </a:p>
      </dsp:txBody>
      <dsp:txXfrm>
        <a:off x="55025" y="3198837"/>
        <a:ext cx="3040747" cy="1768646"/>
      </dsp:txXfrm>
    </dsp:sp>
    <dsp:sp modelId="{13C3FA0D-4CC7-4DEC-A53A-4E1A7FE74868}">
      <dsp:nvSpPr>
        <dsp:cNvPr id="0" name=""/>
        <dsp:cNvSpPr/>
      </dsp:nvSpPr>
      <dsp:spPr>
        <a:xfrm>
          <a:off x="6180770" y="-135811"/>
          <a:ext cx="4061589" cy="2423383"/>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GB" sz="1800" kern="1200" dirty="0"/>
            <a:t>Lab contact</a:t>
          </a:r>
        </a:p>
        <a:p>
          <a:pPr marL="171450" lvl="1" indent="-171450" algn="l" defTabSz="800100">
            <a:lnSpc>
              <a:spcPct val="90000"/>
            </a:lnSpc>
            <a:spcBef>
              <a:spcPct val="0"/>
            </a:spcBef>
            <a:spcAft>
              <a:spcPct val="15000"/>
            </a:spcAft>
            <a:buChar char="•"/>
          </a:pPr>
          <a:r>
            <a:rPr lang="en-GB" sz="1800" kern="1200" dirty="0"/>
            <a:t>Cepheid PCR</a:t>
          </a:r>
        </a:p>
        <a:p>
          <a:pPr marL="171450" lvl="1" indent="-171450" algn="l" defTabSz="800100">
            <a:lnSpc>
              <a:spcPct val="90000"/>
            </a:lnSpc>
            <a:spcBef>
              <a:spcPct val="0"/>
            </a:spcBef>
            <a:spcAft>
              <a:spcPct val="15000"/>
            </a:spcAft>
            <a:buChar char="•"/>
          </a:pPr>
          <a:r>
            <a:rPr lang="en-GB" sz="1800" kern="1200" dirty="0"/>
            <a:t>ODN referral / approval</a:t>
          </a:r>
        </a:p>
        <a:p>
          <a:pPr marL="171450" lvl="1" indent="-171450" algn="l" defTabSz="800100">
            <a:lnSpc>
              <a:spcPct val="90000"/>
            </a:lnSpc>
            <a:spcBef>
              <a:spcPct val="0"/>
            </a:spcBef>
            <a:spcAft>
              <a:spcPct val="15000"/>
            </a:spcAft>
            <a:buChar char="•"/>
          </a:pPr>
          <a:r>
            <a:rPr lang="en-GB" sz="1800" kern="1200" dirty="0"/>
            <a:t>Blue-</a:t>
          </a:r>
          <a:r>
            <a:rPr lang="en-GB" sz="1800" kern="1200" dirty="0" err="1"/>
            <a:t>teq</a:t>
          </a:r>
          <a:r>
            <a:rPr lang="en-GB" sz="1800" kern="1200" dirty="0"/>
            <a:t> scripts</a:t>
          </a:r>
        </a:p>
        <a:p>
          <a:pPr marL="171450" lvl="1" indent="-171450" algn="l" defTabSz="800100">
            <a:lnSpc>
              <a:spcPct val="90000"/>
            </a:lnSpc>
            <a:spcBef>
              <a:spcPct val="0"/>
            </a:spcBef>
            <a:spcAft>
              <a:spcPct val="15000"/>
            </a:spcAft>
            <a:buChar char="•"/>
          </a:pPr>
          <a:r>
            <a:rPr lang="en-GB" sz="1800" kern="1200" dirty="0"/>
            <a:t>FP10</a:t>
          </a:r>
        </a:p>
        <a:p>
          <a:pPr marL="171450" lvl="1" indent="-171450" algn="l" defTabSz="800100">
            <a:lnSpc>
              <a:spcPct val="90000"/>
            </a:lnSpc>
            <a:spcBef>
              <a:spcPct val="0"/>
            </a:spcBef>
            <a:spcAft>
              <a:spcPct val="15000"/>
            </a:spcAft>
            <a:buChar char="•"/>
          </a:pPr>
          <a:r>
            <a:rPr lang="en-GB" sz="1800" kern="1200" dirty="0"/>
            <a:t>Sick notes</a:t>
          </a:r>
        </a:p>
        <a:p>
          <a:pPr marL="171450" lvl="1" indent="-171450" algn="l" defTabSz="800100">
            <a:lnSpc>
              <a:spcPct val="90000"/>
            </a:lnSpc>
            <a:spcBef>
              <a:spcPct val="0"/>
            </a:spcBef>
            <a:spcAft>
              <a:spcPct val="15000"/>
            </a:spcAft>
            <a:buChar char="•"/>
          </a:pPr>
          <a:r>
            <a:rPr lang="en-GB" sz="1800" kern="1200" dirty="0"/>
            <a:t>PIP / ESR / Housing support letter / GP reg.</a:t>
          </a:r>
        </a:p>
      </dsp:txBody>
      <dsp:txXfrm>
        <a:off x="7452481" y="-82577"/>
        <a:ext cx="2736644" cy="1711069"/>
      </dsp:txXfrm>
    </dsp:sp>
    <dsp:sp modelId="{951623D2-B21C-4485-B95D-B356960A2832}">
      <dsp:nvSpPr>
        <dsp:cNvPr id="0" name=""/>
        <dsp:cNvSpPr/>
      </dsp:nvSpPr>
      <dsp:spPr>
        <a:xfrm>
          <a:off x="0" y="-186228"/>
          <a:ext cx="4260764" cy="2703808"/>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GB" sz="1800" kern="1200" dirty="0"/>
            <a:t>Phlebotomy</a:t>
          </a:r>
        </a:p>
        <a:p>
          <a:pPr marL="171450" lvl="1" indent="-171450" algn="l" defTabSz="800100">
            <a:lnSpc>
              <a:spcPct val="90000"/>
            </a:lnSpc>
            <a:spcBef>
              <a:spcPct val="0"/>
            </a:spcBef>
            <a:spcAft>
              <a:spcPct val="15000"/>
            </a:spcAft>
            <a:buChar char="•"/>
          </a:pPr>
          <a:r>
            <a:rPr lang="en-GB" sz="1800" kern="1200" dirty="0"/>
            <a:t>Small volume </a:t>
          </a:r>
        </a:p>
        <a:p>
          <a:pPr marL="171450" lvl="1" indent="-171450" algn="l" defTabSz="800100">
            <a:lnSpc>
              <a:spcPct val="90000"/>
            </a:lnSpc>
            <a:spcBef>
              <a:spcPct val="0"/>
            </a:spcBef>
            <a:spcAft>
              <a:spcPct val="15000"/>
            </a:spcAft>
            <a:buChar char="•"/>
          </a:pPr>
          <a:r>
            <a:rPr lang="en-GB" sz="1800" kern="1200" dirty="0"/>
            <a:t>POCT/ STI</a:t>
          </a:r>
        </a:p>
        <a:p>
          <a:pPr marL="171450" lvl="1" indent="-171450" algn="l" defTabSz="800100">
            <a:lnSpc>
              <a:spcPct val="90000"/>
            </a:lnSpc>
            <a:spcBef>
              <a:spcPct val="0"/>
            </a:spcBef>
            <a:spcAft>
              <a:spcPct val="15000"/>
            </a:spcAft>
            <a:buChar char="•"/>
          </a:pPr>
          <a:r>
            <a:rPr lang="en-GB" sz="1800" kern="1200" dirty="0" err="1"/>
            <a:t>Liverelastography</a:t>
          </a:r>
          <a:endParaRPr lang="en-GB" sz="1800" kern="1200" dirty="0"/>
        </a:p>
        <a:p>
          <a:pPr marL="171450" lvl="1" indent="-171450" algn="l" defTabSz="800100">
            <a:lnSpc>
              <a:spcPct val="90000"/>
            </a:lnSpc>
            <a:spcBef>
              <a:spcPct val="0"/>
            </a:spcBef>
            <a:spcAft>
              <a:spcPct val="15000"/>
            </a:spcAft>
            <a:buChar char="•"/>
          </a:pPr>
          <a:r>
            <a:rPr lang="en-GB" sz="1800" kern="1200" dirty="0"/>
            <a:t>Observation</a:t>
          </a:r>
        </a:p>
        <a:p>
          <a:pPr marL="171450" lvl="1" indent="-171450" algn="l" defTabSz="800100">
            <a:lnSpc>
              <a:spcPct val="90000"/>
            </a:lnSpc>
            <a:spcBef>
              <a:spcPct val="0"/>
            </a:spcBef>
            <a:spcAft>
              <a:spcPct val="15000"/>
            </a:spcAft>
            <a:buChar char="•"/>
          </a:pPr>
          <a:r>
            <a:rPr lang="en-GB" sz="1800" kern="1200" dirty="0"/>
            <a:t>PMH/DH</a:t>
          </a:r>
        </a:p>
        <a:p>
          <a:pPr marL="171450" lvl="1" indent="-171450" algn="l" defTabSz="800100">
            <a:lnSpc>
              <a:spcPct val="90000"/>
            </a:lnSpc>
            <a:spcBef>
              <a:spcPct val="0"/>
            </a:spcBef>
            <a:spcAft>
              <a:spcPct val="15000"/>
            </a:spcAft>
            <a:buChar char="•"/>
          </a:pPr>
          <a:r>
            <a:rPr lang="en-GB" sz="1800" kern="1200" dirty="0"/>
            <a:t>Referral to imaging / OPD</a:t>
          </a:r>
        </a:p>
        <a:p>
          <a:pPr marL="171450" lvl="1" indent="-171450" algn="l" defTabSz="800100">
            <a:lnSpc>
              <a:spcPct val="90000"/>
            </a:lnSpc>
            <a:spcBef>
              <a:spcPct val="0"/>
            </a:spcBef>
            <a:spcAft>
              <a:spcPct val="15000"/>
            </a:spcAft>
            <a:buChar char="•"/>
          </a:pPr>
          <a:r>
            <a:rPr lang="en-GB" sz="1800" kern="1200" dirty="0"/>
            <a:t>GP records</a:t>
          </a:r>
        </a:p>
      </dsp:txBody>
      <dsp:txXfrm>
        <a:off x="59394" y="-126834"/>
        <a:ext cx="2863747" cy="1909068"/>
      </dsp:txXfrm>
    </dsp:sp>
    <dsp:sp modelId="{8DE6F458-B8A7-4DBD-B363-7B9E6C5FFDD1}">
      <dsp:nvSpPr>
        <dsp:cNvPr id="0" name=""/>
        <dsp:cNvSpPr/>
      </dsp:nvSpPr>
      <dsp:spPr>
        <a:xfrm>
          <a:off x="2902991" y="405060"/>
          <a:ext cx="2301652" cy="2301652"/>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GB" sz="3200" b="1" kern="1200" dirty="0"/>
            <a:t>Assess-</a:t>
          </a:r>
          <a:r>
            <a:rPr lang="en-GB" sz="3200" b="1" kern="1200" dirty="0" err="1"/>
            <a:t>ment</a:t>
          </a:r>
          <a:endParaRPr lang="en-GB" sz="3200" b="1" kern="1200" dirty="0"/>
        </a:p>
      </dsp:txBody>
      <dsp:txXfrm>
        <a:off x="3577129" y="1079198"/>
        <a:ext cx="1627514" cy="1627514"/>
      </dsp:txXfrm>
    </dsp:sp>
    <dsp:sp modelId="{19FD45DD-6170-47CF-8CD6-58F74D5EFD77}">
      <dsp:nvSpPr>
        <dsp:cNvPr id="0" name=""/>
        <dsp:cNvSpPr/>
      </dsp:nvSpPr>
      <dsp:spPr>
        <a:xfrm rot="5400000">
          <a:off x="5249731" y="375530"/>
          <a:ext cx="2424099" cy="2360712"/>
        </a:xfrm>
        <a:prstGeom prst="pieWedg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GB" sz="3200" b="1" kern="1200" dirty="0"/>
            <a:t>Treat-</a:t>
          </a:r>
          <a:r>
            <a:rPr lang="en-GB" sz="3200" b="1" kern="1200" dirty="0" err="1"/>
            <a:t>ment</a:t>
          </a:r>
          <a:endParaRPr lang="en-GB" sz="3200" b="1" kern="1200" dirty="0"/>
        </a:p>
      </dsp:txBody>
      <dsp:txXfrm rot="-5400000">
        <a:off x="5281425" y="1053839"/>
        <a:ext cx="1669275" cy="1714097"/>
      </dsp:txXfrm>
    </dsp:sp>
    <dsp:sp modelId="{A0FCA7F3-E28A-42B7-B784-7FA0E3AB49FF}">
      <dsp:nvSpPr>
        <dsp:cNvPr id="0" name=""/>
        <dsp:cNvSpPr/>
      </dsp:nvSpPr>
      <dsp:spPr>
        <a:xfrm rot="10800000">
          <a:off x="5112852" y="2983462"/>
          <a:ext cx="2656474" cy="2301652"/>
        </a:xfrm>
        <a:prstGeom prst="pieWedg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GB" sz="3200" b="1" kern="1200" dirty="0"/>
            <a:t>Linkage</a:t>
          </a:r>
        </a:p>
      </dsp:txBody>
      <dsp:txXfrm rot="10800000">
        <a:off x="5112852" y="2983462"/>
        <a:ext cx="1878411" cy="1627514"/>
      </dsp:txXfrm>
    </dsp:sp>
    <dsp:sp modelId="{779F4705-7207-4358-8143-AA05995E0EDB}">
      <dsp:nvSpPr>
        <dsp:cNvPr id="0" name=""/>
        <dsp:cNvSpPr/>
      </dsp:nvSpPr>
      <dsp:spPr>
        <a:xfrm rot="16200000">
          <a:off x="2679961" y="2665891"/>
          <a:ext cx="2301652" cy="2513427"/>
        </a:xfrm>
        <a:prstGeom prst="pieWedg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n-GB" sz="3600" b="1" kern="1200" dirty="0"/>
            <a:t>Moni-</a:t>
          </a:r>
          <a:r>
            <a:rPr lang="en-GB" sz="3600" b="1" kern="1200" dirty="0" err="1"/>
            <a:t>toring</a:t>
          </a:r>
          <a:endParaRPr lang="en-GB" sz="3600" b="1" kern="1200" dirty="0"/>
        </a:p>
      </dsp:txBody>
      <dsp:txXfrm rot="5400000">
        <a:off x="3310240" y="2771778"/>
        <a:ext cx="1777261" cy="1627514"/>
      </dsp:txXfrm>
    </dsp:sp>
    <dsp:sp modelId="{14A3C2B6-C824-49FB-9E48-E2A89937CE74}">
      <dsp:nvSpPr>
        <dsp:cNvPr id="0" name=""/>
        <dsp:cNvSpPr/>
      </dsp:nvSpPr>
      <dsp:spPr>
        <a:xfrm>
          <a:off x="4860459" y="2281465"/>
          <a:ext cx="794681" cy="691027"/>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0B0843-5212-4AC1-A25D-DD8FB3930125}">
      <dsp:nvSpPr>
        <dsp:cNvPr id="0" name=""/>
        <dsp:cNvSpPr/>
      </dsp:nvSpPr>
      <dsp:spPr>
        <a:xfrm rot="10800000">
          <a:off x="4860459" y="2547245"/>
          <a:ext cx="794681" cy="691027"/>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4FA89C-9161-475B-83CA-BB5DB459030D}">
      <dsp:nvSpPr>
        <dsp:cNvPr id="0" name=""/>
        <dsp:cNvSpPr/>
      </dsp:nvSpPr>
      <dsp:spPr>
        <a:xfrm>
          <a:off x="1785941" y="0"/>
          <a:ext cx="3528459" cy="3249894"/>
        </a:xfrm>
        <a:prstGeom prst="ellipse">
          <a:avLst/>
        </a:prstGeom>
        <a:gradFill rotWithShape="0">
          <a:gsLst>
            <a:gs pos="0">
              <a:schemeClr val="accent4">
                <a:alpha val="50000"/>
                <a:hueOff val="0"/>
                <a:satOff val="0"/>
                <a:lumOff val="0"/>
                <a:alphaOff val="0"/>
                <a:satMod val="103000"/>
                <a:lumMod val="102000"/>
                <a:tint val="94000"/>
              </a:schemeClr>
            </a:gs>
            <a:gs pos="50000">
              <a:schemeClr val="accent4">
                <a:alpha val="50000"/>
                <a:hueOff val="0"/>
                <a:satOff val="0"/>
                <a:lumOff val="0"/>
                <a:alphaOff val="0"/>
                <a:satMod val="110000"/>
                <a:lumMod val="100000"/>
                <a:shade val="100000"/>
              </a:schemeClr>
            </a:gs>
            <a:gs pos="100000">
              <a:schemeClr val="accent4">
                <a:alpha val="5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marL="0" lvl="0" indent="0" algn="ctr" defTabSz="2089150">
            <a:lnSpc>
              <a:spcPct val="90000"/>
            </a:lnSpc>
            <a:spcBef>
              <a:spcPct val="0"/>
            </a:spcBef>
            <a:spcAft>
              <a:spcPct val="35000"/>
            </a:spcAft>
            <a:buNone/>
          </a:pPr>
          <a:r>
            <a:rPr lang="en-GB" sz="4700" kern="1200" dirty="0"/>
            <a:t>HCV (179)</a:t>
          </a:r>
        </a:p>
      </dsp:txBody>
      <dsp:txXfrm>
        <a:off x="2256402" y="568731"/>
        <a:ext cx="2587537" cy="1462452"/>
      </dsp:txXfrm>
    </dsp:sp>
    <dsp:sp modelId="{3DD57376-23B4-4A7A-9737-9932E35BC528}">
      <dsp:nvSpPr>
        <dsp:cNvPr id="0" name=""/>
        <dsp:cNvSpPr/>
      </dsp:nvSpPr>
      <dsp:spPr>
        <a:xfrm>
          <a:off x="3419351" y="2248965"/>
          <a:ext cx="2316408" cy="2414228"/>
        </a:xfrm>
        <a:prstGeom prst="ellipse">
          <a:avLst/>
        </a:prstGeom>
        <a:gradFill rotWithShape="0">
          <a:gsLst>
            <a:gs pos="0">
              <a:schemeClr val="accent4">
                <a:alpha val="50000"/>
                <a:hueOff val="4900445"/>
                <a:satOff val="-20388"/>
                <a:lumOff val="4804"/>
                <a:alphaOff val="0"/>
                <a:satMod val="103000"/>
                <a:lumMod val="102000"/>
                <a:tint val="94000"/>
              </a:schemeClr>
            </a:gs>
            <a:gs pos="50000">
              <a:schemeClr val="accent4">
                <a:alpha val="50000"/>
                <a:hueOff val="4900445"/>
                <a:satOff val="-20388"/>
                <a:lumOff val="4804"/>
                <a:alphaOff val="0"/>
                <a:satMod val="110000"/>
                <a:lumMod val="100000"/>
                <a:shade val="100000"/>
              </a:schemeClr>
            </a:gs>
            <a:gs pos="100000">
              <a:schemeClr val="accent4">
                <a:alpha val="50000"/>
                <a:hueOff val="4900445"/>
                <a:satOff val="-20388"/>
                <a:lumOff val="4804"/>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marL="0" lvl="0" indent="0" algn="ctr" defTabSz="2089150">
            <a:lnSpc>
              <a:spcPct val="90000"/>
            </a:lnSpc>
            <a:spcBef>
              <a:spcPct val="0"/>
            </a:spcBef>
            <a:spcAft>
              <a:spcPct val="35000"/>
            </a:spcAft>
            <a:buNone/>
          </a:pPr>
          <a:r>
            <a:rPr lang="en-GB" sz="4700" kern="1200" dirty="0"/>
            <a:t>HBV (6)</a:t>
          </a:r>
        </a:p>
      </dsp:txBody>
      <dsp:txXfrm>
        <a:off x="4127786" y="2872640"/>
        <a:ext cx="1389844" cy="1327825"/>
      </dsp:txXfrm>
    </dsp:sp>
    <dsp:sp modelId="{F53FDDDE-DAB7-4E7E-9016-75A6AD41ED63}">
      <dsp:nvSpPr>
        <dsp:cNvPr id="0" name=""/>
        <dsp:cNvSpPr/>
      </dsp:nvSpPr>
      <dsp:spPr>
        <a:xfrm>
          <a:off x="1452371" y="2179914"/>
          <a:ext cx="2631024" cy="2603957"/>
        </a:xfrm>
        <a:prstGeom prst="ellipse">
          <a:avLst/>
        </a:prstGeom>
        <a:gradFill rotWithShape="0">
          <a:gsLst>
            <a:gs pos="0">
              <a:schemeClr val="accent4">
                <a:alpha val="50000"/>
                <a:hueOff val="9800891"/>
                <a:satOff val="-40777"/>
                <a:lumOff val="9608"/>
                <a:alphaOff val="0"/>
                <a:satMod val="103000"/>
                <a:lumMod val="102000"/>
                <a:tint val="94000"/>
              </a:schemeClr>
            </a:gs>
            <a:gs pos="50000">
              <a:schemeClr val="accent4">
                <a:alpha val="50000"/>
                <a:hueOff val="9800891"/>
                <a:satOff val="-40777"/>
                <a:lumOff val="9608"/>
                <a:alphaOff val="0"/>
                <a:satMod val="110000"/>
                <a:lumMod val="100000"/>
                <a:shade val="100000"/>
              </a:schemeClr>
            </a:gs>
            <a:gs pos="100000">
              <a:schemeClr val="accent4">
                <a:alpha val="50000"/>
                <a:hueOff val="9800891"/>
                <a:satOff val="-40777"/>
                <a:lumOff val="960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marL="0" lvl="0" indent="0" algn="ctr" defTabSz="2089150">
            <a:lnSpc>
              <a:spcPct val="90000"/>
            </a:lnSpc>
            <a:spcBef>
              <a:spcPct val="0"/>
            </a:spcBef>
            <a:spcAft>
              <a:spcPct val="35000"/>
            </a:spcAft>
            <a:buNone/>
          </a:pPr>
          <a:r>
            <a:rPr lang="en-GB" sz="4700" kern="1200" dirty="0"/>
            <a:t>HIV (25)</a:t>
          </a:r>
        </a:p>
      </dsp:txBody>
      <dsp:txXfrm>
        <a:off x="1700126" y="2852603"/>
        <a:ext cx="1578614" cy="14321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FA1F4B-1FC6-4906-9EB1-D14D572FA0E2}">
      <dsp:nvSpPr>
        <dsp:cNvPr id="0" name=""/>
        <dsp:cNvSpPr/>
      </dsp:nvSpPr>
      <dsp:spPr>
        <a:xfrm>
          <a:off x="6901430" y="3510850"/>
          <a:ext cx="2550529" cy="1652164"/>
        </a:xfrm>
        <a:prstGeom prst="roundRect">
          <a:avLst>
            <a:gd name="adj" fmla="val 10000"/>
          </a:avLst>
        </a:prstGeom>
        <a:solidFill>
          <a:schemeClr val="lt1">
            <a:alpha val="90000"/>
            <a:hueOff val="0"/>
            <a:satOff val="0"/>
            <a:lumOff val="0"/>
            <a:alphaOff val="0"/>
          </a:schemeClr>
        </a:solidFill>
        <a:ln w="12700" cap="flat" cmpd="sng" algn="ctr">
          <a:solidFill>
            <a:schemeClr val="accent1">
              <a:shade val="80000"/>
              <a:hueOff val="232855"/>
              <a:satOff val="-4171"/>
              <a:lumOff val="1772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l" defTabSz="1066800">
            <a:lnSpc>
              <a:spcPct val="90000"/>
            </a:lnSpc>
            <a:spcBef>
              <a:spcPct val="0"/>
            </a:spcBef>
            <a:spcAft>
              <a:spcPct val="15000"/>
            </a:spcAft>
            <a:buNone/>
          </a:pPr>
          <a:r>
            <a:rPr lang="en-GB" sz="2400" b="1" kern="1200" dirty="0"/>
            <a:t>Other</a:t>
          </a:r>
        </a:p>
        <a:p>
          <a:pPr marL="228600" lvl="1" indent="-228600" algn="l" defTabSz="1066800">
            <a:lnSpc>
              <a:spcPct val="90000"/>
            </a:lnSpc>
            <a:spcBef>
              <a:spcPct val="0"/>
            </a:spcBef>
            <a:spcAft>
              <a:spcPct val="15000"/>
            </a:spcAft>
            <a:buNone/>
          </a:pPr>
          <a:r>
            <a:rPr lang="en-GB" sz="2400" b="1" kern="1200" dirty="0"/>
            <a:t>13%</a:t>
          </a:r>
        </a:p>
      </dsp:txBody>
      <dsp:txXfrm>
        <a:off x="7702882" y="3960184"/>
        <a:ext cx="1712784" cy="1166537"/>
      </dsp:txXfrm>
    </dsp:sp>
    <dsp:sp modelId="{05CA9772-79A0-435F-BAC6-DA609A5ADBFB}">
      <dsp:nvSpPr>
        <dsp:cNvPr id="0" name=""/>
        <dsp:cNvSpPr/>
      </dsp:nvSpPr>
      <dsp:spPr>
        <a:xfrm>
          <a:off x="2740040" y="3510850"/>
          <a:ext cx="2550529" cy="1652164"/>
        </a:xfrm>
        <a:prstGeom prst="roundRect">
          <a:avLst>
            <a:gd name="adj" fmla="val 10000"/>
          </a:avLst>
        </a:prstGeom>
        <a:solidFill>
          <a:schemeClr val="lt1">
            <a:alpha val="90000"/>
            <a:hueOff val="0"/>
            <a:satOff val="0"/>
            <a:lumOff val="0"/>
            <a:alphaOff val="0"/>
          </a:schemeClr>
        </a:solidFill>
        <a:ln w="12700" cap="flat" cmpd="sng" algn="ctr">
          <a:solidFill>
            <a:schemeClr val="accent1">
              <a:shade val="80000"/>
              <a:hueOff val="349283"/>
              <a:satOff val="-6256"/>
              <a:lumOff val="265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l" defTabSz="1066800">
            <a:lnSpc>
              <a:spcPct val="90000"/>
            </a:lnSpc>
            <a:spcBef>
              <a:spcPct val="0"/>
            </a:spcBef>
            <a:spcAft>
              <a:spcPct val="15000"/>
            </a:spcAft>
            <a:buNone/>
          </a:pPr>
          <a:r>
            <a:rPr lang="en-GB" sz="2400" b="1" kern="1200" dirty="0"/>
            <a:t>Temp. Hotel</a:t>
          </a:r>
        </a:p>
        <a:p>
          <a:pPr marL="228600" lvl="1" indent="-228600" algn="l" defTabSz="1066800">
            <a:lnSpc>
              <a:spcPct val="90000"/>
            </a:lnSpc>
            <a:spcBef>
              <a:spcPct val="0"/>
            </a:spcBef>
            <a:spcAft>
              <a:spcPct val="15000"/>
            </a:spcAft>
            <a:buNone/>
          </a:pPr>
          <a:r>
            <a:rPr lang="en-GB" sz="2400" b="1" kern="1200" dirty="0"/>
            <a:t>6%</a:t>
          </a:r>
        </a:p>
      </dsp:txBody>
      <dsp:txXfrm>
        <a:off x="2776333" y="3960184"/>
        <a:ext cx="1712784" cy="1166537"/>
      </dsp:txXfrm>
    </dsp:sp>
    <dsp:sp modelId="{05878C98-3E49-4B86-AE36-78D2CB14E2B2}">
      <dsp:nvSpPr>
        <dsp:cNvPr id="0" name=""/>
        <dsp:cNvSpPr/>
      </dsp:nvSpPr>
      <dsp:spPr>
        <a:xfrm>
          <a:off x="6901430" y="0"/>
          <a:ext cx="2550529" cy="1652164"/>
        </a:xfrm>
        <a:prstGeom prst="roundRect">
          <a:avLst>
            <a:gd name="adj" fmla="val 10000"/>
          </a:avLst>
        </a:prstGeom>
        <a:solidFill>
          <a:schemeClr val="lt1">
            <a:alpha val="90000"/>
            <a:hueOff val="0"/>
            <a:satOff val="0"/>
            <a:lumOff val="0"/>
            <a:alphaOff val="0"/>
          </a:schemeClr>
        </a:solidFill>
        <a:ln w="12700" cap="flat" cmpd="sng" algn="ctr">
          <a:solidFill>
            <a:schemeClr val="accent1">
              <a:shade val="80000"/>
              <a:hueOff val="116428"/>
              <a:satOff val="-2085"/>
              <a:lumOff val="886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l" defTabSz="1066800">
            <a:lnSpc>
              <a:spcPct val="90000"/>
            </a:lnSpc>
            <a:spcBef>
              <a:spcPct val="0"/>
            </a:spcBef>
            <a:spcAft>
              <a:spcPct val="15000"/>
            </a:spcAft>
            <a:buNone/>
          </a:pPr>
          <a:r>
            <a:rPr lang="en-GB" sz="2400" b="1" kern="1200" dirty="0"/>
            <a:t>Hostel</a:t>
          </a:r>
        </a:p>
        <a:p>
          <a:pPr marL="228600" lvl="1" indent="-228600" algn="l" defTabSz="1066800">
            <a:lnSpc>
              <a:spcPct val="90000"/>
            </a:lnSpc>
            <a:spcBef>
              <a:spcPct val="0"/>
            </a:spcBef>
            <a:spcAft>
              <a:spcPct val="15000"/>
            </a:spcAft>
            <a:buNone/>
          </a:pPr>
          <a:r>
            <a:rPr lang="en-GB" sz="2400" b="1" kern="1200" dirty="0"/>
            <a:t>37%</a:t>
          </a:r>
        </a:p>
      </dsp:txBody>
      <dsp:txXfrm>
        <a:off x="7702882" y="36293"/>
        <a:ext cx="1712784" cy="1166537"/>
      </dsp:txXfrm>
    </dsp:sp>
    <dsp:sp modelId="{F1AA35E8-63C5-4B8D-9B13-9DF43E437B57}">
      <dsp:nvSpPr>
        <dsp:cNvPr id="0" name=""/>
        <dsp:cNvSpPr/>
      </dsp:nvSpPr>
      <dsp:spPr>
        <a:xfrm>
          <a:off x="2740040" y="0"/>
          <a:ext cx="2550529" cy="1652164"/>
        </a:xfrm>
        <a:prstGeom prst="roundRect">
          <a:avLst>
            <a:gd name="adj" fmla="val 10000"/>
          </a:avLst>
        </a:prstGeom>
        <a:solidFill>
          <a:schemeClr val="lt1">
            <a:alpha val="9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l" defTabSz="1066800">
            <a:lnSpc>
              <a:spcPct val="90000"/>
            </a:lnSpc>
            <a:spcBef>
              <a:spcPct val="0"/>
            </a:spcBef>
            <a:spcAft>
              <a:spcPct val="15000"/>
            </a:spcAft>
            <a:buNone/>
          </a:pPr>
          <a:r>
            <a:rPr lang="en-GB" sz="2400" b="1" kern="1200" dirty="0"/>
            <a:t>Home</a:t>
          </a:r>
        </a:p>
        <a:p>
          <a:pPr marL="228600" lvl="1" indent="-228600" algn="l" defTabSz="1066800">
            <a:lnSpc>
              <a:spcPct val="90000"/>
            </a:lnSpc>
            <a:spcBef>
              <a:spcPct val="0"/>
            </a:spcBef>
            <a:spcAft>
              <a:spcPct val="15000"/>
            </a:spcAft>
            <a:buNone/>
          </a:pPr>
          <a:r>
            <a:rPr lang="en-GB" sz="2400" b="1" kern="1200" dirty="0"/>
            <a:t>44%</a:t>
          </a:r>
        </a:p>
      </dsp:txBody>
      <dsp:txXfrm>
        <a:off x="2776333" y="36293"/>
        <a:ext cx="1712784" cy="1166537"/>
      </dsp:txXfrm>
    </dsp:sp>
    <dsp:sp modelId="{78C73C82-F1BB-4FC1-AC19-6BF9D6DC8456}">
      <dsp:nvSpPr>
        <dsp:cNvPr id="0" name=""/>
        <dsp:cNvSpPr/>
      </dsp:nvSpPr>
      <dsp:spPr>
        <a:xfrm>
          <a:off x="3808784" y="294291"/>
          <a:ext cx="2235585" cy="2235585"/>
        </a:xfrm>
        <a:prstGeom prst="pieWedg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kern="1200" dirty="0"/>
            <a:t>Council flat, private flat</a:t>
          </a:r>
        </a:p>
      </dsp:txBody>
      <dsp:txXfrm>
        <a:off x="4463572" y="949079"/>
        <a:ext cx="1580797" cy="1580797"/>
      </dsp:txXfrm>
    </dsp:sp>
    <dsp:sp modelId="{C1318FFB-7BAA-457A-A84D-12F96371BCCD}">
      <dsp:nvSpPr>
        <dsp:cNvPr id="0" name=""/>
        <dsp:cNvSpPr/>
      </dsp:nvSpPr>
      <dsp:spPr>
        <a:xfrm rot="5400000">
          <a:off x="6147630" y="294291"/>
          <a:ext cx="2235585" cy="2235585"/>
        </a:xfrm>
        <a:prstGeom prst="pieWedge">
          <a:avLst/>
        </a:prstGeom>
        <a:solidFill>
          <a:schemeClr val="accent1">
            <a:shade val="80000"/>
            <a:hueOff val="116428"/>
            <a:satOff val="-2085"/>
            <a:lumOff val="88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kern="1200" dirty="0"/>
            <a:t>SHP, St </a:t>
          </a:r>
          <a:r>
            <a:rPr lang="en-GB" sz="2200" kern="1200" dirty="0" err="1"/>
            <a:t>Mungos</a:t>
          </a:r>
          <a:r>
            <a:rPr lang="en-GB" sz="2200" kern="1200" dirty="0"/>
            <a:t>, One housing…</a:t>
          </a:r>
        </a:p>
      </dsp:txBody>
      <dsp:txXfrm rot="-5400000">
        <a:off x="6147630" y="949079"/>
        <a:ext cx="1580797" cy="1580797"/>
      </dsp:txXfrm>
    </dsp:sp>
    <dsp:sp modelId="{DA7E71B0-41E4-4244-B551-161948CF6217}">
      <dsp:nvSpPr>
        <dsp:cNvPr id="0" name=""/>
        <dsp:cNvSpPr/>
      </dsp:nvSpPr>
      <dsp:spPr>
        <a:xfrm rot="10800000">
          <a:off x="6147630" y="2633137"/>
          <a:ext cx="2235585" cy="2235585"/>
        </a:xfrm>
        <a:prstGeom prst="pieWedge">
          <a:avLst/>
        </a:prstGeom>
        <a:solidFill>
          <a:schemeClr val="accent1">
            <a:shade val="80000"/>
            <a:hueOff val="232855"/>
            <a:satOff val="-4171"/>
            <a:lumOff val="17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kern="1200" dirty="0"/>
            <a:t>Nursing home, street, HMO</a:t>
          </a:r>
        </a:p>
      </dsp:txBody>
      <dsp:txXfrm rot="10800000">
        <a:off x="6147630" y="2633137"/>
        <a:ext cx="1580797" cy="1580797"/>
      </dsp:txXfrm>
    </dsp:sp>
    <dsp:sp modelId="{C688C312-5755-499A-A2F9-ADF2790D34A7}">
      <dsp:nvSpPr>
        <dsp:cNvPr id="0" name=""/>
        <dsp:cNvSpPr/>
      </dsp:nvSpPr>
      <dsp:spPr>
        <a:xfrm rot="16200000">
          <a:off x="3808784" y="2633137"/>
          <a:ext cx="2235585" cy="2235585"/>
        </a:xfrm>
        <a:prstGeom prst="pieWedge">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kern="1200" dirty="0"/>
            <a:t>GLA or LA funded hotels</a:t>
          </a:r>
        </a:p>
      </dsp:txBody>
      <dsp:txXfrm rot="5400000">
        <a:off x="4463572" y="2633137"/>
        <a:ext cx="1580797" cy="1580797"/>
      </dsp:txXfrm>
    </dsp:sp>
    <dsp:sp modelId="{A77AA1DA-6B8B-4C7F-A1AA-E4B6311BC0AD}">
      <dsp:nvSpPr>
        <dsp:cNvPr id="0" name=""/>
        <dsp:cNvSpPr/>
      </dsp:nvSpPr>
      <dsp:spPr>
        <a:xfrm>
          <a:off x="5710064" y="2116836"/>
          <a:ext cx="771870" cy="671191"/>
        </a:xfrm>
        <a:prstGeom prst="circularArrow">
          <a:avLst/>
        </a:prstGeom>
        <a:solidFill>
          <a:schemeClr val="accent1">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2677F9-B140-45A4-BB6B-31C5EE1B1310}">
      <dsp:nvSpPr>
        <dsp:cNvPr id="0" name=""/>
        <dsp:cNvSpPr/>
      </dsp:nvSpPr>
      <dsp:spPr>
        <a:xfrm rot="10800000">
          <a:off x="5710064" y="2374986"/>
          <a:ext cx="771870" cy="671191"/>
        </a:xfrm>
        <a:prstGeom prst="circularArrow">
          <a:avLst/>
        </a:prstGeom>
        <a:solidFill>
          <a:schemeClr val="accent1">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A498B2-85E1-4CD5-9472-6F57FC6BF455}">
      <dsp:nvSpPr>
        <dsp:cNvPr id="0" name=""/>
        <dsp:cNvSpPr/>
      </dsp:nvSpPr>
      <dsp:spPr>
        <a:xfrm>
          <a:off x="1061811" y="1362262"/>
          <a:ext cx="2834511" cy="1863578"/>
        </a:xfrm>
        <a:prstGeom prst="rightArrow">
          <a:avLst>
            <a:gd name="adj1" fmla="val 70000"/>
            <a:gd name="adj2" fmla="val 50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marL="228600" lvl="1" indent="-228600" algn="l" defTabSz="889000">
            <a:lnSpc>
              <a:spcPct val="90000"/>
            </a:lnSpc>
            <a:spcBef>
              <a:spcPct val="0"/>
            </a:spcBef>
            <a:spcAft>
              <a:spcPct val="15000"/>
            </a:spcAft>
            <a:buChar char="•"/>
          </a:pPr>
          <a:r>
            <a:rPr lang="en-GB" sz="2000" kern="1200" dirty="0"/>
            <a:t>3-4 calls/texts</a:t>
          </a:r>
        </a:p>
        <a:p>
          <a:pPr marL="228600" lvl="1" indent="-228600" algn="l" defTabSz="889000">
            <a:lnSpc>
              <a:spcPct val="90000"/>
            </a:lnSpc>
            <a:spcBef>
              <a:spcPct val="0"/>
            </a:spcBef>
            <a:spcAft>
              <a:spcPct val="15000"/>
            </a:spcAft>
            <a:buChar char="•"/>
          </a:pPr>
          <a:r>
            <a:rPr lang="en-GB" sz="2000" kern="1200" dirty="0"/>
            <a:t>1-2 F2F</a:t>
          </a:r>
        </a:p>
      </dsp:txBody>
      <dsp:txXfrm>
        <a:off x="1770439" y="1641799"/>
        <a:ext cx="1473631" cy="1304504"/>
      </dsp:txXfrm>
    </dsp:sp>
    <dsp:sp modelId="{8AEEC237-D7C5-49BA-9627-EBE14906FC7B}">
      <dsp:nvSpPr>
        <dsp:cNvPr id="0" name=""/>
        <dsp:cNvSpPr/>
      </dsp:nvSpPr>
      <dsp:spPr>
        <a:xfrm>
          <a:off x="3445" y="2180793"/>
          <a:ext cx="1918270" cy="1871943"/>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Start of engagement</a:t>
          </a:r>
        </a:p>
      </dsp:txBody>
      <dsp:txXfrm>
        <a:off x="284369" y="2454933"/>
        <a:ext cx="1356422" cy="1323663"/>
      </dsp:txXfrm>
    </dsp:sp>
    <dsp:sp modelId="{7DDBE4EC-0078-431A-9972-D0189A75AAE8}">
      <dsp:nvSpPr>
        <dsp:cNvPr id="0" name=""/>
        <dsp:cNvSpPr/>
      </dsp:nvSpPr>
      <dsp:spPr>
        <a:xfrm>
          <a:off x="4867919" y="1235725"/>
          <a:ext cx="3064568" cy="1863578"/>
        </a:xfrm>
        <a:prstGeom prst="rightArrow">
          <a:avLst>
            <a:gd name="adj1" fmla="val 70000"/>
            <a:gd name="adj2" fmla="val 50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marL="228600" lvl="1" indent="-228600" algn="l" defTabSz="889000">
            <a:lnSpc>
              <a:spcPct val="90000"/>
            </a:lnSpc>
            <a:spcBef>
              <a:spcPct val="0"/>
            </a:spcBef>
            <a:spcAft>
              <a:spcPct val="15000"/>
            </a:spcAft>
            <a:buChar char="•"/>
          </a:pPr>
          <a:r>
            <a:rPr lang="en-GB" sz="2000" kern="1200" dirty="0"/>
            <a:t>10-12 calls/texts</a:t>
          </a:r>
        </a:p>
        <a:p>
          <a:pPr marL="228600" lvl="1" indent="-228600" algn="l" defTabSz="889000">
            <a:lnSpc>
              <a:spcPct val="90000"/>
            </a:lnSpc>
            <a:spcBef>
              <a:spcPct val="0"/>
            </a:spcBef>
            <a:spcAft>
              <a:spcPct val="15000"/>
            </a:spcAft>
            <a:buChar char="•"/>
          </a:pPr>
          <a:r>
            <a:rPr lang="en-GB" sz="2000" kern="1200" dirty="0"/>
            <a:t>2-4 F2F</a:t>
          </a:r>
        </a:p>
      </dsp:txBody>
      <dsp:txXfrm>
        <a:off x="5634062" y="1515262"/>
        <a:ext cx="1646174" cy="1304504"/>
      </dsp:txXfrm>
    </dsp:sp>
    <dsp:sp modelId="{24BD89F0-FCA1-42B0-9407-104E57426BA9}">
      <dsp:nvSpPr>
        <dsp:cNvPr id="0" name=""/>
        <dsp:cNvSpPr/>
      </dsp:nvSpPr>
      <dsp:spPr>
        <a:xfrm>
          <a:off x="3579049" y="1970674"/>
          <a:ext cx="2228872" cy="229218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GB" sz="2700" kern="1200" dirty="0"/>
            <a:t>On Treatment</a:t>
          </a:r>
        </a:p>
      </dsp:txBody>
      <dsp:txXfrm>
        <a:off x="3905460" y="2306356"/>
        <a:ext cx="1576050" cy="1620816"/>
      </dsp:txXfrm>
    </dsp:sp>
    <dsp:sp modelId="{4EDC5252-6408-46DA-980A-05C2CC057406}">
      <dsp:nvSpPr>
        <dsp:cNvPr id="0" name=""/>
        <dsp:cNvSpPr/>
      </dsp:nvSpPr>
      <dsp:spPr>
        <a:xfrm>
          <a:off x="8336609" y="1053653"/>
          <a:ext cx="2756376" cy="1863578"/>
        </a:xfrm>
        <a:prstGeom prst="rightArrow">
          <a:avLst>
            <a:gd name="adj1" fmla="val 70000"/>
            <a:gd name="adj2" fmla="val 50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marL="228600" lvl="1" indent="-228600" algn="l" defTabSz="889000">
            <a:lnSpc>
              <a:spcPct val="90000"/>
            </a:lnSpc>
            <a:spcBef>
              <a:spcPct val="0"/>
            </a:spcBef>
            <a:spcAft>
              <a:spcPct val="15000"/>
            </a:spcAft>
            <a:buChar char="•"/>
          </a:pPr>
          <a:r>
            <a:rPr lang="en-GB" sz="2000" kern="1200" dirty="0"/>
            <a:t>3-4 calls/text</a:t>
          </a:r>
        </a:p>
        <a:p>
          <a:pPr marL="228600" lvl="1" indent="-228600" algn="l" defTabSz="889000">
            <a:lnSpc>
              <a:spcPct val="90000"/>
            </a:lnSpc>
            <a:spcBef>
              <a:spcPct val="0"/>
            </a:spcBef>
            <a:spcAft>
              <a:spcPct val="15000"/>
            </a:spcAft>
            <a:buChar char="•"/>
          </a:pPr>
          <a:r>
            <a:rPr lang="en-GB" sz="2000" kern="1200" dirty="0"/>
            <a:t>1-2 F2F</a:t>
          </a:r>
        </a:p>
      </dsp:txBody>
      <dsp:txXfrm>
        <a:off x="9025703" y="1333190"/>
        <a:ext cx="1415030" cy="1304504"/>
      </dsp:txXfrm>
    </dsp:sp>
    <dsp:sp modelId="{E497374C-11BA-4F99-90E5-9EBCBE8A8C6D}">
      <dsp:nvSpPr>
        <dsp:cNvPr id="0" name=""/>
        <dsp:cNvSpPr/>
      </dsp:nvSpPr>
      <dsp:spPr>
        <a:xfrm>
          <a:off x="7424982" y="2139806"/>
          <a:ext cx="2440807" cy="195391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GB" sz="2600" kern="1200" dirty="0"/>
            <a:t>SVR12</a:t>
          </a:r>
        </a:p>
      </dsp:txBody>
      <dsp:txXfrm>
        <a:off x="7782430" y="2425950"/>
        <a:ext cx="1725911" cy="138162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3.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Limited to one Level 1 shape that contains text and a maximum of five Level 2 shape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7.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0.61262</cdr:x>
      <cdr:y>0.85466</cdr:y>
    </cdr:from>
    <cdr:to>
      <cdr:x>0.92108</cdr:x>
      <cdr:y>1</cdr:y>
    </cdr:to>
    <cdr:sp macro="" textlink="">
      <cdr:nvSpPr>
        <cdr:cNvPr id="2" name="TextBox 1">
          <a:extLst xmlns:a="http://schemas.openxmlformats.org/drawingml/2006/main">
            <a:ext uri="{FF2B5EF4-FFF2-40B4-BE49-F238E27FC236}">
              <a16:creationId xmlns:a16="http://schemas.microsoft.com/office/drawing/2014/main" id="{3334E3B2-5724-4480-A032-53583B9C0D8A}"/>
            </a:ext>
          </a:extLst>
        </cdr:cNvPr>
        <cdr:cNvSpPr txBox="1"/>
      </cdr:nvSpPr>
      <cdr:spPr>
        <a:xfrm xmlns:a="http://schemas.openxmlformats.org/drawingml/2006/main">
          <a:off x="5540296" y="4459056"/>
          <a:ext cx="2789663" cy="75828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dirty="0"/>
            <a:t>Minimal – moderate liver fibrosis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FD6163-5482-45E7-AD92-84810D1F089E}" type="datetimeFigureOut">
              <a:rPr lang="en-GB" smtClean="0"/>
              <a:t>29/03/2023</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D9C9D6-E687-4B9A-9902-19DB99A954F6}" type="slidenum">
              <a:rPr lang="en-GB" smtClean="0"/>
              <a:t>‹#›</a:t>
            </a:fld>
            <a:endParaRPr lang="en-GB"/>
          </a:p>
        </p:txBody>
      </p:sp>
    </p:spTree>
    <p:extLst>
      <p:ext uri="{BB962C8B-B14F-4D97-AF65-F5344CB8AC3E}">
        <p14:creationId xmlns:p14="http://schemas.microsoft.com/office/powerpoint/2010/main" val="2521609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Introduction</a:t>
            </a:r>
          </a:p>
          <a:p>
            <a:r>
              <a:rPr lang="en-GB" dirty="0"/>
              <a:t>Indrajit and John</a:t>
            </a:r>
          </a:p>
        </p:txBody>
      </p:sp>
      <p:sp>
        <p:nvSpPr>
          <p:cNvPr id="4" name="Slide Number Placeholder 3"/>
          <p:cNvSpPr>
            <a:spLocks noGrp="1"/>
          </p:cNvSpPr>
          <p:nvPr>
            <p:ph type="sldNum" sz="quarter" idx="5"/>
          </p:nvPr>
        </p:nvSpPr>
        <p:spPr/>
        <p:txBody>
          <a:bodyPr/>
          <a:lstStyle/>
          <a:p>
            <a:fld id="{5ED9C9D6-E687-4B9A-9902-19DB99A954F6}" type="slidenum">
              <a:rPr lang="en-GB" smtClean="0"/>
              <a:t>1</a:t>
            </a:fld>
            <a:endParaRPr lang="en-GB"/>
          </a:p>
        </p:txBody>
      </p:sp>
    </p:spTree>
    <p:extLst>
      <p:ext uri="{BB962C8B-B14F-4D97-AF65-F5344CB8AC3E}">
        <p14:creationId xmlns:p14="http://schemas.microsoft.com/office/powerpoint/2010/main" val="5325439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G S.  This person was known to us for many years, I tried to get him to clinic since I was a volunteer in 2017 without success. He was unable to manage all of his health issues on his own</a:t>
            </a:r>
          </a:p>
        </p:txBody>
      </p:sp>
      <p:sp>
        <p:nvSpPr>
          <p:cNvPr id="4" name="Slide Number Placeholder 3"/>
          <p:cNvSpPr>
            <a:spLocks noGrp="1"/>
          </p:cNvSpPr>
          <p:nvPr>
            <p:ph type="sldNum" sz="quarter" idx="10"/>
          </p:nvPr>
        </p:nvSpPr>
        <p:spPr/>
        <p:txBody>
          <a:bodyPr/>
          <a:lstStyle/>
          <a:p>
            <a:fld id="{5ED9C9D6-E687-4B9A-9902-19DB99A954F6}" type="slidenum">
              <a:rPr lang="en-GB" smtClean="0"/>
              <a:t>11</a:t>
            </a:fld>
            <a:endParaRPr lang="en-GB"/>
          </a:p>
        </p:txBody>
      </p:sp>
    </p:spTree>
    <p:extLst>
      <p:ext uri="{BB962C8B-B14F-4D97-AF65-F5344CB8AC3E}">
        <p14:creationId xmlns:p14="http://schemas.microsoft.com/office/powerpoint/2010/main" val="525073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M.B – I think the main point as to this person not being treated would be the poor location, unsettled location and due to her job was working unsociable hours.</a:t>
            </a:r>
          </a:p>
        </p:txBody>
      </p:sp>
      <p:sp>
        <p:nvSpPr>
          <p:cNvPr id="4" name="Slide Number Placeholder 3"/>
          <p:cNvSpPr>
            <a:spLocks noGrp="1"/>
          </p:cNvSpPr>
          <p:nvPr>
            <p:ph type="sldNum" sz="quarter" idx="10"/>
          </p:nvPr>
        </p:nvSpPr>
        <p:spPr/>
        <p:txBody>
          <a:bodyPr/>
          <a:lstStyle/>
          <a:p>
            <a:fld id="{5ED9C9D6-E687-4B9A-9902-19DB99A954F6}" type="slidenum">
              <a:rPr lang="en-GB" smtClean="0"/>
              <a:t>12</a:t>
            </a:fld>
            <a:endParaRPr lang="en-GB"/>
          </a:p>
        </p:txBody>
      </p:sp>
    </p:spTree>
    <p:extLst>
      <p:ext uri="{BB962C8B-B14F-4D97-AF65-F5344CB8AC3E}">
        <p14:creationId xmlns:p14="http://schemas.microsoft.com/office/powerpoint/2010/main" val="3724611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Fs – This case was a special one because we originally went to see two</a:t>
            </a:r>
            <a:r>
              <a:rPr lang="en-GB" baseline="0" dirty="0"/>
              <a:t> brother</a:t>
            </a:r>
            <a:r>
              <a:rPr lang="en-GB" dirty="0"/>
              <a:t> but managed to engage 2 other family members and test another close contact.</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This was probably the most intense clinic I’ve been in. Trying to screen 4 people at once, all talking over one another and with the telly on full blast. There was even a tiny Kitten, which was nice.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John</a:t>
            </a:r>
          </a:p>
        </p:txBody>
      </p:sp>
      <p:sp>
        <p:nvSpPr>
          <p:cNvPr id="4" name="Slide Number Placeholder 3"/>
          <p:cNvSpPr>
            <a:spLocks noGrp="1"/>
          </p:cNvSpPr>
          <p:nvPr>
            <p:ph type="sldNum" sz="quarter" idx="10"/>
          </p:nvPr>
        </p:nvSpPr>
        <p:spPr/>
        <p:txBody>
          <a:bodyPr/>
          <a:lstStyle/>
          <a:p>
            <a:fld id="{5ED9C9D6-E687-4B9A-9902-19DB99A954F6}" type="slidenum">
              <a:rPr lang="en-GB" smtClean="0"/>
              <a:t>13</a:t>
            </a:fld>
            <a:endParaRPr lang="en-GB"/>
          </a:p>
        </p:txBody>
      </p:sp>
    </p:spTree>
    <p:extLst>
      <p:ext uri="{BB962C8B-B14F-4D97-AF65-F5344CB8AC3E}">
        <p14:creationId xmlns:p14="http://schemas.microsoft.com/office/powerpoint/2010/main" val="3388740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 - interactive</a:t>
            </a:r>
          </a:p>
        </p:txBody>
      </p:sp>
      <p:sp>
        <p:nvSpPr>
          <p:cNvPr id="4" name="Slide Number Placeholder 3"/>
          <p:cNvSpPr>
            <a:spLocks noGrp="1"/>
          </p:cNvSpPr>
          <p:nvPr>
            <p:ph type="sldNum" sz="quarter" idx="5"/>
          </p:nvPr>
        </p:nvSpPr>
        <p:spPr/>
        <p:txBody>
          <a:bodyPr/>
          <a:lstStyle/>
          <a:p>
            <a:fld id="{5ED9C9D6-E687-4B9A-9902-19DB99A954F6}" type="slidenum">
              <a:rPr lang="en-GB" smtClean="0"/>
              <a:t>14</a:t>
            </a:fld>
            <a:endParaRPr lang="en-GB"/>
          </a:p>
        </p:txBody>
      </p:sp>
    </p:spTree>
    <p:extLst>
      <p:ext uri="{BB962C8B-B14F-4D97-AF65-F5344CB8AC3E}">
        <p14:creationId xmlns:p14="http://schemas.microsoft.com/office/powerpoint/2010/main" val="4247909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John – patient view – from my own experience, and from chats</a:t>
            </a:r>
            <a:r>
              <a:rPr lang="en-GB" baseline="0" dirty="0"/>
              <a:t> with patients. </a:t>
            </a:r>
            <a:endParaRPr lang="en-GB" dirty="0"/>
          </a:p>
          <a:p>
            <a:r>
              <a:rPr lang="en-GB" dirty="0"/>
              <a:t>Indrajit – HP view</a:t>
            </a:r>
          </a:p>
        </p:txBody>
      </p:sp>
      <p:sp>
        <p:nvSpPr>
          <p:cNvPr id="4" name="Slide Number Placeholder 3"/>
          <p:cNvSpPr>
            <a:spLocks noGrp="1"/>
          </p:cNvSpPr>
          <p:nvPr>
            <p:ph type="sldNum" sz="quarter" idx="5"/>
          </p:nvPr>
        </p:nvSpPr>
        <p:spPr/>
        <p:txBody>
          <a:bodyPr/>
          <a:lstStyle/>
          <a:p>
            <a:fld id="{5ED9C9D6-E687-4B9A-9902-19DB99A954F6}" type="slidenum">
              <a:rPr lang="en-GB" smtClean="0"/>
              <a:t>15</a:t>
            </a:fld>
            <a:endParaRPr lang="en-GB"/>
          </a:p>
        </p:txBody>
      </p:sp>
    </p:spTree>
    <p:extLst>
      <p:ext uri="{BB962C8B-B14F-4D97-AF65-F5344CB8AC3E}">
        <p14:creationId xmlns:p14="http://schemas.microsoft.com/office/powerpoint/2010/main" val="24301383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 transgender</a:t>
            </a:r>
          </a:p>
          <a:p>
            <a:r>
              <a:rPr lang="en-GB" dirty="0"/>
              <a:t>John</a:t>
            </a:r>
          </a:p>
        </p:txBody>
      </p:sp>
      <p:sp>
        <p:nvSpPr>
          <p:cNvPr id="4" name="Slide Number Placeholder 3"/>
          <p:cNvSpPr>
            <a:spLocks noGrp="1"/>
          </p:cNvSpPr>
          <p:nvPr>
            <p:ph type="sldNum" sz="quarter" idx="5"/>
          </p:nvPr>
        </p:nvSpPr>
        <p:spPr/>
        <p:txBody>
          <a:bodyPr/>
          <a:lstStyle/>
          <a:p>
            <a:fld id="{5ED9C9D6-E687-4B9A-9902-19DB99A954F6}" type="slidenum">
              <a:rPr lang="en-GB" smtClean="0"/>
              <a:t>16</a:t>
            </a:fld>
            <a:endParaRPr lang="en-GB"/>
          </a:p>
        </p:txBody>
      </p:sp>
    </p:spTree>
    <p:extLst>
      <p:ext uri="{BB962C8B-B14F-4D97-AF65-F5344CB8AC3E}">
        <p14:creationId xmlns:p14="http://schemas.microsoft.com/office/powerpoint/2010/main" val="609046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a:t>
            </a:r>
          </a:p>
        </p:txBody>
      </p:sp>
      <p:sp>
        <p:nvSpPr>
          <p:cNvPr id="4" name="Slide Number Placeholder 3"/>
          <p:cNvSpPr>
            <a:spLocks noGrp="1"/>
          </p:cNvSpPr>
          <p:nvPr>
            <p:ph type="sldNum" sz="quarter" idx="5"/>
          </p:nvPr>
        </p:nvSpPr>
        <p:spPr/>
        <p:txBody>
          <a:bodyPr/>
          <a:lstStyle/>
          <a:p>
            <a:fld id="{5ED9C9D6-E687-4B9A-9902-19DB99A954F6}" type="slidenum">
              <a:rPr lang="en-GB" smtClean="0"/>
              <a:t>17</a:t>
            </a:fld>
            <a:endParaRPr lang="en-GB"/>
          </a:p>
        </p:txBody>
      </p:sp>
    </p:spTree>
    <p:extLst>
      <p:ext uri="{BB962C8B-B14F-4D97-AF65-F5344CB8AC3E}">
        <p14:creationId xmlns:p14="http://schemas.microsoft.com/office/powerpoint/2010/main" val="29002787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a:t>
            </a:r>
          </a:p>
        </p:txBody>
      </p:sp>
      <p:sp>
        <p:nvSpPr>
          <p:cNvPr id="4" name="Slide Number Placeholder 3"/>
          <p:cNvSpPr>
            <a:spLocks noGrp="1"/>
          </p:cNvSpPr>
          <p:nvPr>
            <p:ph type="sldNum" sz="quarter" idx="5"/>
          </p:nvPr>
        </p:nvSpPr>
        <p:spPr/>
        <p:txBody>
          <a:bodyPr/>
          <a:lstStyle/>
          <a:p>
            <a:fld id="{5ED9C9D6-E687-4B9A-9902-19DB99A954F6}" type="slidenum">
              <a:rPr lang="en-GB" smtClean="0"/>
              <a:t>18</a:t>
            </a:fld>
            <a:endParaRPr lang="en-GB"/>
          </a:p>
        </p:txBody>
      </p:sp>
    </p:spTree>
    <p:extLst>
      <p:ext uri="{BB962C8B-B14F-4D97-AF65-F5344CB8AC3E}">
        <p14:creationId xmlns:p14="http://schemas.microsoft.com/office/powerpoint/2010/main" val="404226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John</a:t>
            </a:r>
          </a:p>
          <a:p>
            <a:r>
              <a:rPr lang="en-GB" dirty="0"/>
              <a:t>67/200 Hostel</a:t>
            </a:r>
          </a:p>
          <a:p>
            <a:r>
              <a:rPr lang="en-GB" dirty="0"/>
              <a:t>99/200 Home</a:t>
            </a:r>
          </a:p>
          <a:p>
            <a:r>
              <a:rPr lang="en-GB" dirty="0"/>
              <a:t>10/200 temp Hotel</a:t>
            </a:r>
          </a:p>
          <a:p>
            <a:r>
              <a:rPr lang="en-GB" dirty="0"/>
              <a:t>24/200 Other</a:t>
            </a:r>
          </a:p>
        </p:txBody>
      </p:sp>
      <p:sp>
        <p:nvSpPr>
          <p:cNvPr id="4" name="Slide Number Placeholder 3"/>
          <p:cNvSpPr>
            <a:spLocks noGrp="1"/>
          </p:cNvSpPr>
          <p:nvPr>
            <p:ph type="sldNum" sz="quarter" idx="5"/>
          </p:nvPr>
        </p:nvSpPr>
        <p:spPr/>
        <p:txBody>
          <a:bodyPr/>
          <a:lstStyle/>
          <a:p>
            <a:fld id="{5ED9C9D6-E687-4B9A-9902-19DB99A954F6}" type="slidenum">
              <a:rPr lang="en-GB" smtClean="0"/>
              <a:t>19</a:t>
            </a:fld>
            <a:endParaRPr lang="en-GB"/>
          </a:p>
        </p:txBody>
      </p:sp>
    </p:spTree>
    <p:extLst>
      <p:ext uri="{BB962C8B-B14F-4D97-AF65-F5344CB8AC3E}">
        <p14:creationId xmlns:p14="http://schemas.microsoft.com/office/powerpoint/2010/main" val="41709468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3B5C688-B101-45B3-9FDB-63CABE46E517}" type="slidenum">
              <a:rPr lang="en-GB" smtClean="0"/>
              <a:t>22</a:t>
            </a:fld>
            <a:endParaRPr lang="en-GB"/>
          </a:p>
        </p:txBody>
      </p:sp>
    </p:spTree>
    <p:extLst>
      <p:ext uri="{BB962C8B-B14F-4D97-AF65-F5344CB8AC3E}">
        <p14:creationId xmlns:p14="http://schemas.microsoft.com/office/powerpoint/2010/main" val="1619567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a:t>
            </a:r>
          </a:p>
        </p:txBody>
      </p:sp>
      <p:sp>
        <p:nvSpPr>
          <p:cNvPr id="4" name="Slide Number Placeholder 3"/>
          <p:cNvSpPr>
            <a:spLocks noGrp="1"/>
          </p:cNvSpPr>
          <p:nvPr>
            <p:ph type="sldNum" sz="quarter" idx="5"/>
          </p:nvPr>
        </p:nvSpPr>
        <p:spPr/>
        <p:txBody>
          <a:bodyPr/>
          <a:lstStyle/>
          <a:p>
            <a:fld id="{5ED9C9D6-E687-4B9A-9902-19DB99A954F6}" type="slidenum">
              <a:rPr lang="en-GB" smtClean="0"/>
              <a:t>2</a:t>
            </a:fld>
            <a:endParaRPr lang="en-GB"/>
          </a:p>
        </p:txBody>
      </p:sp>
    </p:spTree>
    <p:extLst>
      <p:ext uri="{BB962C8B-B14F-4D97-AF65-F5344CB8AC3E}">
        <p14:creationId xmlns:p14="http://schemas.microsoft.com/office/powerpoint/2010/main" val="30295413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a:t>
            </a:r>
          </a:p>
          <a:p>
            <a:r>
              <a:rPr lang="en-GB" dirty="0"/>
              <a:t>13 / 179 HCV RNA neg</a:t>
            </a:r>
          </a:p>
          <a:p>
            <a:r>
              <a:rPr lang="en-GB" dirty="0"/>
              <a:t>166 HCV RNA </a:t>
            </a:r>
            <a:r>
              <a:rPr lang="en-GB" dirty="0" err="1"/>
              <a:t>pos</a:t>
            </a:r>
            <a:endParaRPr lang="en-GB" dirty="0"/>
          </a:p>
        </p:txBody>
      </p:sp>
      <p:sp>
        <p:nvSpPr>
          <p:cNvPr id="4" name="Slide Number Placeholder 3"/>
          <p:cNvSpPr>
            <a:spLocks noGrp="1"/>
          </p:cNvSpPr>
          <p:nvPr>
            <p:ph type="sldNum" sz="quarter" idx="5"/>
          </p:nvPr>
        </p:nvSpPr>
        <p:spPr/>
        <p:txBody>
          <a:bodyPr/>
          <a:lstStyle/>
          <a:p>
            <a:fld id="{5ED9C9D6-E687-4B9A-9902-19DB99A954F6}" type="slidenum">
              <a:rPr lang="en-GB" smtClean="0"/>
              <a:t>23</a:t>
            </a:fld>
            <a:endParaRPr lang="en-GB"/>
          </a:p>
        </p:txBody>
      </p:sp>
    </p:spTree>
    <p:extLst>
      <p:ext uri="{BB962C8B-B14F-4D97-AF65-F5344CB8AC3E}">
        <p14:creationId xmlns:p14="http://schemas.microsoft.com/office/powerpoint/2010/main" val="26858883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 2020-2021 data</a:t>
            </a:r>
          </a:p>
          <a:p>
            <a:endParaRPr lang="en-GB" dirty="0"/>
          </a:p>
        </p:txBody>
      </p:sp>
      <p:sp>
        <p:nvSpPr>
          <p:cNvPr id="4" name="Slide Number Placeholder 3"/>
          <p:cNvSpPr>
            <a:spLocks noGrp="1"/>
          </p:cNvSpPr>
          <p:nvPr>
            <p:ph type="sldNum" sz="quarter" idx="5"/>
          </p:nvPr>
        </p:nvSpPr>
        <p:spPr/>
        <p:txBody>
          <a:bodyPr/>
          <a:lstStyle/>
          <a:p>
            <a:fld id="{5ED9C9D6-E687-4B9A-9902-19DB99A954F6}" type="slidenum">
              <a:rPr lang="en-GB" smtClean="0"/>
              <a:t>24</a:t>
            </a:fld>
            <a:endParaRPr lang="en-GB"/>
          </a:p>
        </p:txBody>
      </p:sp>
    </p:spTree>
    <p:extLst>
      <p:ext uri="{BB962C8B-B14F-4D97-AF65-F5344CB8AC3E}">
        <p14:creationId xmlns:p14="http://schemas.microsoft.com/office/powerpoint/2010/main" val="39465351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a:t>
            </a:r>
          </a:p>
          <a:p>
            <a:r>
              <a:rPr lang="en-GB" dirty="0"/>
              <a:t>Pro and cons of slim diagnostics</a:t>
            </a:r>
          </a:p>
          <a:p>
            <a:r>
              <a:rPr lang="en-GB" dirty="0"/>
              <a:t>2020-2021 data</a:t>
            </a:r>
          </a:p>
        </p:txBody>
      </p:sp>
      <p:sp>
        <p:nvSpPr>
          <p:cNvPr id="4" name="Slide Number Placeholder 3"/>
          <p:cNvSpPr>
            <a:spLocks noGrp="1"/>
          </p:cNvSpPr>
          <p:nvPr>
            <p:ph type="sldNum" sz="quarter" idx="5"/>
          </p:nvPr>
        </p:nvSpPr>
        <p:spPr/>
        <p:txBody>
          <a:bodyPr/>
          <a:lstStyle/>
          <a:p>
            <a:fld id="{5ED9C9D6-E687-4B9A-9902-19DB99A954F6}" type="slidenum">
              <a:rPr lang="en-GB" smtClean="0"/>
              <a:t>25</a:t>
            </a:fld>
            <a:endParaRPr lang="en-GB"/>
          </a:p>
        </p:txBody>
      </p:sp>
    </p:spTree>
    <p:extLst>
      <p:ext uri="{BB962C8B-B14F-4D97-AF65-F5344CB8AC3E}">
        <p14:creationId xmlns:p14="http://schemas.microsoft.com/office/powerpoint/2010/main" val="41536899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IDU cohorts = 20% F3/F4</a:t>
            </a:r>
          </a:p>
        </p:txBody>
      </p:sp>
      <p:sp>
        <p:nvSpPr>
          <p:cNvPr id="4" name="Slide Number Placeholder 3"/>
          <p:cNvSpPr>
            <a:spLocks noGrp="1"/>
          </p:cNvSpPr>
          <p:nvPr>
            <p:ph type="sldNum" sz="quarter" idx="5"/>
          </p:nvPr>
        </p:nvSpPr>
        <p:spPr/>
        <p:txBody>
          <a:bodyPr/>
          <a:lstStyle/>
          <a:p>
            <a:fld id="{5ED9C9D6-E687-4B9A-9902-19DB99A954F6}" type="slidenum">
              <a:rPr lang="en-GB" smtClean="0"/>
              <a:t>26</a:t>
            </a:fld>
            <a:endParaRPr lang="en-GB"/>
          </a:p>
        </p:txBody>
      </p:sp>
    </p:spTree>
    <p:extLst>
      <p:ext uri="{BB962C8B-B14F-4D97-AF65-F5344CB8AC3E}">
        <p14:creationId xmlns:p14="http://schemas.microsoft.com/office/powerpoint/2010/main" val="22546859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ED9C9D6-E687-4B9A-9902-19DB99A954F6}" type="slidenum">
              <a:rPr lang="en-GB" smtClean="0"/>
              <a:t>27</a:t>
            </a:fld>
            <a:endParaRPr lang="en-GB"/>
          </a:p>
        </p:txBody>
      </p:sp>
    </p:spTree>
    <p:extLst>
      <p:ext uri="{BB962C8B-B14F-4D97-AF65-F5344CB8AC3E}">
        <p14:creationId xmlns:p14="http://schemas.microsoft.com/office/powerpoint/2010/main" val="42549330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a:t>
            </a:r>
          </a:p>
        </p:txBody>
      </p:sp>
      <p:sp>
        <p:nvSpPr>
          <p:cNvPr id="4" name="Slide Number Placeholder 3"/>
          <p:cNvSpPr>
            <a:spLocks noGrp="1"/>
          </p:cNvSpPr>
          <p:nvPr>
            <p:ph type="sldNum" sz="quarter" idx="5"/>
          </p:nvPr>
        </p:nvSpPr>
        <p:spPr/>
        <p:txBody>
          <a:bodyPr/>
          <a:lstStyle/>
          <a:p>
            <a:fld id="{5ED9C9D6-E687-4B9A-9902-19DB99A954F6}" type="slidenum">
              <a:rPr lang="en-GB" smtClean="0"/>
              <a:t>28</a:t>
            </a:fld>
            <a:endParaRPr lang="en-GB"/>
          </a:p>
        </p:txBody>
      </p:sp>
    </p:spTree>
    <p:extLst>
      <p:ext uri="{BB962C8B-B14F-4D97-AF65-F5344CB8AC3E}">
        <p14:creationId xmlns:p14="http://schemas.microsoft.com/office/powerpoint/2010/main" val="4269205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John</a:t>
            </a:r>
          </a:p>
          <a:p>
            <a:r>
              <a:rPr lang="en-GB" sz="1200" dirty="0"/>
              <a:t>&gt;2000 contacts / 115 pts</a:t>
            </a:r>
          </a:p>
          <a:p>
            <a:endParaRPr lang="en-GB" dirty="0"/>
          </a:p>
        </p:txBody>
      </p:sp>
      <p:sp>
        <p:nvSpPr>
          <p:cNvPr id="4" name="Slide Number Placeholder 3"/>
          <p:cNvSpPr>
            <a:spLocks noGrp="1"/>
          </p:cNvSpPr>
          <p:nvPr>
            <p:ph type="sldNum" sz="quarter" idx="5"/>
          </p:nvPr>
        </p:nvSpPr>
        <p:spPr/>
        <p:txBody>
          <a:bodyPr/>
          <a:lstStyle/>
          <a:p>
            <a:fld id="{5ED9C9D6-E687-4B9A-9902-19DB99A954F6}" type="slidenum">
              <a:rPr lang="en-GB" smtClean="0"/>
              <a:t>29</a:t>
            </a:fld>
            <a:endParaRPr lang="en-GB"/>
          </a:p>
        </p:txBody>
      </p:sp>
    </p:spTree>
    <p:extLst>
      <p:ext uri="{BB962C8B-B14F-4D97-AF65-F5344CB8AC3E}">
        <p14:creationId xmlns:p14="http://schemas.microsoft.com/office/powerpoint/2010/main" val="21385577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ED9C9D6-E687-4B9A-9902-19DB99A954F6}" type="slidenum">
              <a:rPr lang="en-GB" smtClean="0"/>
              <a:t>30</a:t>
            </a:fld>
            <a:endParaRPr lang="en-GB"/>
          </a:p>
        </p:txBody>
      </p:sp>
    </p:spTree>
    <p:extLst>
      <p:ext uri="{BB962C8B-B14F-4D97-AF65-F5344CB8AC3E}">
        <p14:creationId xmlns:p14="http://schemas.microsoft.com/office/powerpoint/2010/main" val="40929520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a:t>
            </a:r>
          </a:p>
          <a:p>
            <a:endParaRPr lang="en-GB" dirty="0"/>
          </a:p>
        </p:txBody>
      </p:sp>
      <p:sp>
        <p:nvSpPr>
          <p:cNvPr id="4" name="Slide Number Placeholder 3"/>
          <p:cNvSpPr>
            <a:spLocks noGrp="1"/>
          </p:cNvSpPr>
          <p:nvPr>
            <p:ph type="sldNum" sz="quarter" idx="5"/>
          </p:nvPr>
        </p:nvSpPr>
        <p:spPr/>
        <p:txBody>
          <a:bodyPr/>
          <a:lstStyle/>
          <a:p>
            <a:fld id="{5ED9C9D6-E687-4B9A-9902-19DB99A954F6}" type="slidenum">
              <a:rPr lang="en-GB" smtClean="0"/>
              <a:t>31</a:t>
            </a:fld>
            <a:endParaRPr lang="en-GB"/>
          </a:p>
        </p:txBody>
      </p:sp>
    </p:spTree>
    <p:extLst>
      <p:ext uri="{BB962C8B-B14F-4D97-AF65-F5344CB8AC3E}">
        <p14:creationId xmlns:p14="http://schemas.microsoft.com/office/powerpoint/2010/main" val="32981479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a:t>
            </a:r>
          </a:p>
          <a:p>
            <a:endParaRPr lang="en-GB" dirty="0"/>
          </a:p>
        </p:txBody>
      </p:sp>
      <p:sp>
        <p:nvSpPr>
          <p:cNvPr id="4" name="Slide Number Placeholder 3"/>
          <p:cNvSpPr>
            <a:spLocks noGrp="1"/>
          </p:cNvSpPr>
          <p:nvPr>
            <p:ph type="sldNum" sz="quarter" idx="5"/>
          </p:nvPr>
        </p:nvSpPr>
        <p:spPr/>
        <p:txBody>
          <a:bodyPr/>
          <a:lstStyle/>
          <a:p>
            <a:fld id="{5ED9C9D6-E687-4B9A-9902-19DB99A954F6}" type="slidenum">
              <a:rPr lang="en-GB" smtClean="0"/>
              <a:t>32</a:t>
            </a:fld>
            <a:endParaRPr lang="en-GB"/>
          </a:p>
        </p:txBody>
      </p:sp>
    </p:spTree>
    <p:extLst>
      <p:ext uri="{BB962C8B-B14F-4D97-AF65-F5344CB8AC3E}">
        <p14:creationId xmlns:p14="http://schemas.microsoft.com/office/powerpoint/2010/main" val="2340683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cs typeface="Calibri"/>
              </a:rPr>
              <a:t>Introduction – </a:t>
            </a:r>
            <a:r>
              <a:rPr lang="en-US" b="1" dirty="0" err="1">
                <a:cs typeface="Calibri"/>
              </a:rPr>
              <a:t>prev</a:t>
            </a:r>
            <a:r>
              <a:rPr lang="en-US" b="1" dirty="0">
                <a:cs typeface="Calibri"/>
              </a:rPr>
              <a:t> history, clinical skills, LTFU project and JGIG. </a:t>
            </a:r>
          </a:p>
          <a:p>
            <a:endParaRPr lang="en-US" b="1" dirty="0">
              <a:cs typeface="Calibri"/>
            </a:endParaRPr>
          </a:p>
          <a:p>
            <a:r>
              <a:rPr lang="en-US" b="1" dirty="0">
                <a:cs typeface="Calibri"/>
              </a:rPr>
              <a:t>I think the combined skill set of an inclusion health Dr and a peer compliments each other well. The peers engage the patients, we make the calls and plan the visits and arrange at a time to suit the patients lives and not ours.</a:t>
            </a:r>
          </a:p>
          <a:p>
            <a:endParaRPr lang="en-US" b="1" dirty="0">
              <a:cs typeface="Calibri"/>
            </a:endParaRPr>
          </a:p>
          <a:p>
            <a:r>
              <a:rPr lang="en-US" b="1" dirty="0">
                <a:cs typeface="Calibri"/>
              </a:rPr>
              <a:t>Why I think peers make the difference</a:t>
            </a:r>
          </a:p>
          <a:p>
            <a:endParaRPr lang="en-US" b="1" dirty="0">
              <a:cs typeface="Calibri"/>
            </a:endParaRPr>
          </a:p>
          <a:p>
            <a:r>
              <a:rPr lang="en-US" b="1" dirty="0">
                <a:cs typeface="Calibri"/>
              </a:rPr>
              <a:t>Patience</a:t>
            </a:r>
            <a:r>
              <a:rPr lang="en-US" dirty="0">
                <a:cs typeface="Calibri"/>
              </a:rPr>
              <a:t>, as peers we know that it's not going to be easy and patients might not engage on the first attempt. We've been there before and understand why you miss an appointment. We'll reassure you and try again,  without judgement. For me at least, I felt a lot of shame when I missed an appointment or upset anyone, I would just ignore you until you stop calling me. I always remember that and text patients that it's fine, Let's try again next week. I think it's really important that we never discharge anyone. All people go through waves of highs and lows. We can't wait around for people to engage. We have to support them to do it. </a:t>
            </a:r>
          </a:p>
          <a:p>
            <a:endParaRPr lang="en-US" dirty="0">
              <a:cs typeface="Calibri"/>
            </a:endParaRPr>
          </a:p>
          <a:p>
            <a:r>
              <a:rPr lang="en-US" dirty="0">
                <a:cs typeface="Calibri"/>
              </a:rPr>
              <a:t>We understand what you're going through, we've spent a day in your shoes. and we may be able to share a bit of our story to help relate, inspire and motivate. We build relationships through listening and supporting you in an inclusive way based on what we hear. </a:t>
            </a:r>
          </a:p>
          <a:p>
            <a:endParaRPr lang="en-US" dirty="0">
              <a:cs typeface="Calibri"/>
            </a:endParaRPr>
          </a:p>
          <a:p>
            <a:r>
              <a:rPr lang="en-US" b="1" dirty="0">
                <a:cs typeface="Calibri"/>
              </a:rPr>
              <a:t>Nuances-</a:t>
            </a:r>
            <a:r>
              <a:rPr lang="en-US" dirty="0">
                <a:cs typeface="Calibri"/>
              </a:rPr>
              <a:t> Fuck off – you've got to get used to this. you are going to be told this at some point and you have to look past it. It's not what it means. It's years of trauma and trudging through a system that isn't very kind. To me, fuck off translates to " could you ever so kindly call me back later" and I will. Let's look at what you need and make it happen. </a:t>
            </a:r>
          </a:p>
          <a:p>
            <a:endParaRPr lang="en-US" dirty="0">
              <a:cs typeface="Calibri"/>
            </a:endParaRPr>
          </a:p>
          <a:p>
            <a:r>
              <a:rPr lang="en-US" b="1" dirty="0">
                <a:cs typeface="Calibri"/>
              </a:rPr>
              <a:t>Calling.</a:t>
            </a:r>
            <a:r>
              <a:rPr lang="en-US" dirty="0">
                <a:cs typeface="Calibri"/>
              </a:rPr>
              <a:t> Most people should know this already but I think there's a lot of people NOT in Inclusion health that don’t. Don't call from a private number. If you called me from a private number back then, I'm not answering it, I might owe you money and you are not getting it. Even if you don't hide your number, I'm likely still not answering it.  Text me, let me know who you are, make me feel comfortable and that you're hear to help.</a:t>
            </a:r>
            <a:endParaRPr lang="en-US" dirty="0"/>
          </a:p>
          <a:p>
            <a:endParaRPr lang="en-US" dirty="0">
              <a:cs typeface="Calibri"/>
            </a:endParaRPr>
          </a:p>
          <a:p>
            <a:r>
              <a:rPr lang="en-US" b="1" dirty="0">
                <a:cs typeface="Calibri"/>
              </a:rPr>
              <a:t>F2F –</a:t>
            </a:r>
            <a:r>
              <a:rPr lang="en-US" dirty="0">
                <a:cs typeface="Calibri"/>
              </a:rPr>
              <a:t> We have to listen more. We can help people in a more effective way if we know the whole story and can direct our support accordingly. I think we need more time with each person we work with and be less specific about what we help with first. </a:t>
            </a:r>
          </a:p>
          <a:p>
            <a:endParaRPr lang="en-US" dirty="0"/>
          </a:p>
          <a:p>
            <a:r>
              <a:rPr lang="en-US" b="1" dirty="0">
                <a:cs typeface="Calibri"/>
              </a:rPr>
              <a:t>Flexibility </a:t>
            </a:r>
            <a:r>
              <a:rPr lang="en-US" dirty="0">
                <a:cs typeface="Calibri"/>
              </a:rPr>
              <a:t>– I think we need to move away from rigid timed appointment slots for this group, we need to build our clinics to suit the patients lives and not ours. </a:t>
            </a:r>
          </a:p>
          <a:p>
            <a:endParaRPr lang="en-GB" baseline="0" dirty="0"/>
          </a:p>
        </p:txBody>
      </p:sp>
      <p:sp>
        <p:nvSpPr>
          <p:cNvPr id="4" name="Slide Number Placeholder 3"/>
          <p:cNvSpPr>
            <a:spLocks noGrp="1"/>
          </p:cNvSpPr>
          <p:nvPr>
            <p:ph type="sldNum" sz="quarter" idx="5"/>
          </p:nvPr>
        </p:nvSpPr>
        <p:spPr/>
        <p:txBody>
          <a:bodyPr/>
          <a:lstStyle/>
          <a:p>
            <a:fld id="{5ED9C9D6-E687-4B9A-9902-19DB99A954F6}" type="slidenum">
              <a:rPr lang="en-GB" smtClean="0"/>
              <a:t>4</a:t>
            </a:fld>
            <a:endParaRPr lang="en-GB"/>
          </a:p>
        </p:txBody>
      </p:sp>
    </p:spTree>
    <p:extLst>
      <p:ext uri="{BB962C8B-B14F-4D97-AF65-F5344CB8AC3E}">
        <p14:creationId xmlns:p14="http://schemas.microsoft.com/office/powerpoint/2010/main" val="29268684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ED9C9D6-E687-4B9A-9902-19DB99A954F6}" type="slidenum">
              <a:rPr lang="en-GB" smtClean="0"/>
              <a:t>35</a:t>
            </a:fld>
            <a:endParaRPr lang="en-GB"/>
          </a:p>
        </p:txBody>
      </p:sp>
    </p:spTree>
    <p:extLst>
      <p:ext uri="{BB962C8B-B14F-4D97-AF65-F5344CB8AC3E}">
        <p14:creationId xmlns:p14="http://schemas.microsoft.com/office/powerpoint/2010/main" val="3996008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a:t>
            </a:r>
          </a:p>
        </p:txBody>
      </p:sp>
      <p:sp>
        <p:nvSpPr>
          <p:cNvPr id="4" name="Slide Number Placeholder 3"/>
          <p:cNvSpPr>
            <a:spLocks noGrp="1"/>
          </p:cNvSpPr>
          <p:nvPr>
            <p:ph type="sldNum" sz="quarter" idx="5"/>
          </p:nvPr>
        </p:nvSpPr>
        <p:spPr/>
        <p:txBody>
          <a:bodyPr/>
          <a:lstStyle/>
          <a:p>
            <a:fld id="{5ED9C9D6-E687-4B9A-9902-19DB99A954F6}" type="slidenum">
              <a:rPr lang="en-GB" smtClean="0"/>
              <a:t>5</a:t>
            </a:fld>
            <a:endParaRPr lang="en-GB"/>
          </a:p>
        </p:txBody>
      </p:sp>
    </p:spTree>
    <p:extLst>
      <p:ext uri="{BB962C8B-B14F-4D97-AF65-F5344CB8AC3E}">
        <p14:creationId xmlns:p14="http://schemas.microsoft.com/office/powerpoint/2010/main" val="1183898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John / </a:t>
            </a:r>
            <a:r>
              <a:rPr lang="en-GB" dirty="0" err="1"/>
              <a:t>Indrajit</a:t>
            </a:r>
            <a:endParaRPr lang="en-GB" dirty="0"/>
          </a:p>
          <a:p>
            <a:endParaRPr lang="en-GB" dirty="0"/>
          </a:p>
          <a:p>
            <a:r>
              <a:rPr lang="en-GB" dirty="0"/>
              <a:t>This is an example of the amount of patients we can see on an average day in patients homes. Medications and bloods can be done using a bicycle Home visits are an excellent example of cutting down on missed appointments. It’s rare that a patient doesn’t want you to come around to their house and they’re always pleased it’s a time that suits them and they don’t have to travel</a:t>
            </a:r>
          </a:p>
        </p:txBody>
      </p:sp>
      <p:sp>
        <p:nvSpPr>
          <p:cNvPr id="4" name="Slide Number Placeholder 3"/>
          <p:cNvSpPr>
            <a:spLocks noGrp="1"/>
          </p:cNvSpPr>
          <p:nvPr>
            <p:ph type="sldNum" sz="quarter" idx="5"/>
          </p:nvPr>
        </p:nvSpPr>
        <p:spPr/>
        <p:txBody>
          <a:bodyPr/>
          <a:lstStyle/>
          <a:p>
            <a:fld id="{5ED9C9D6-E687-4B9A-9902-19DB99A954F6}" type="slidenum">
              <a:rPr lang="en-GB" smtClean="0"/>
              <a:t>6</a:t>
            </a:fld>
            <a:endParaRPr lang="en-GB"/>
          </a:p>
        </p:txBody>
      </p:sp>
    </p:spTree>
    <p:extLst>
      <p:ext uri="{BB962C8B-B14F-4D97-AF65-F5344CB8AC3E}">
        <p14:creationId xmlns:p14="http://schemas.microsoft.com/office/powerpoint/2010/main" val="2319765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Indrajit</a:t>
            </a:r>
          </a:p>
        </p:txBody>
      </p:sp>
      <p:sp>
        <p:nvSpPr>
          <p:cNvPr id="4" name="Slide Number Placeholder 3"/>
          <p:cNvSpPr>
            <a:spLocks noGrp="1"/>
          </p:cNvSpPr>
          <p:nvPr>
            <p:ph type="sldNum" sz="quarter" idx="5"/>
          </p:nvPr>
        </p:nvSpPr>
        <p:spPr/>
        <p:txBody>
          <a:bodyPr/>
          <a:lstStyle/>
          <a:p>
            <a:fld id="{5ED9C9D6-E687-4B9A-9902-19DB99A954F6}" type="slidenum">
              <a:rPr lang="en-GB" smtClean="0"/>
              <a:t>7</a:t>
            </a:fld>
            <a:endParaRPr lang="en-GB"/>
          </a:p>
        </p:txBody>
      </p:sp>
    </p:spTree>
    <p:extLst>
      <p:ext uri="{BB962C8B-B14F-4D97-AF65-F5344CB8AC3E}">
        <p14:creationId xmlns:p14="http://schemas.microsoft.com/office/powerpoint/2010/main" val="333400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Breakdown</a:t>
            </a:r>
            <a:r>
              <a:rPr lang="en-GB" baseline="0" dirty="0"/>
              <a:t> of VOT  -history – TB / HCV </a:t>
            </a:r>
          </a:p>
          <a:p>
            <a:endParaRPr lang="en-GB" baseline="0" dirty="0"/>
          </a:p>
          <a:p>
            <a:r>
              <a:rPr lang="en-GB" baseline="0" dirty="0"/>
              <a:t>What it’s good for  - retreatment HCV – last line treatment , </a:t>
            </a:r>
            <a:r>
              <a:rPr lang="en-GB" baseline="0" dirty="0" err="1"/>
              <a:t>Vosevi</a:t>
            </a:r>
            <a:endParaRPr lang="en-GB" baseline="0" dirty="0"/>
          </a:p>
          <a:p>
            <a:endParaRPr lang="en-GB" baseline="0" dirty="0"/>
          </a:p>
          <a:p>
            <a:r>
              <a:rPr lang="en-GB" baseline="0" dirty="0"/>
              <a:t>It works at varying degrees – very well with TB patients, there’s generally less drug use or chaos with TB patients and HCV is wildly variable.  Originally , we intended to get the phones back once treatment has finished but to this date we have never received one back. Phones get lost, stolen and broken once treatment is finished, sometimes during. All patients get daily reminders regardless of the lost phone and extra support is given. </a:t>
            </a:r>
            <a:endParaRPr lang="en-GB" dirty="0"/>
          </a:p>
          <a:p>
            <a:endParaRPr lang="en-GB" dirty="0"/>
          </a:p>
          <a:p>
            <a:endParaRPr lang="en-GB" b="0" baseline="0" dirty="0"/>
          </a:p>
        </p:txBody>
      </p:sp>
      <p:sp>
        <p:nvSpPr>
          <p:cNvPr id="4" name="Slide Number Placeholder 3"/>
          <p:cNvSpPr>
            <a:spLocks noGrp="1"/>
          </p:cNvSpPr>
          <p:nvPr>
            <p:ph type="sldNum" sz="quarter" idx="5"/>
          </p:nvPr>
        </p:nvSpPr>
        <p:spPr/>
        <p:txBody>
          <a:bodyPr/>
          <a:lstStyle/>
          <a:p>
            <a:fld id="{5ED9C9D6-E687-4B9A-9902-19DB99A954F6}" type="slidenum">
              <a:rPr lang="en-GB" smtClean="0"/>
              <a:t>8</a:t>
            </a:fld>
            <a:endParaRPr lang="en-GB"/>
          </a:p>
        </p:txBody>
      </p:sp>
    </p:spTree>
    <p:extLst>
      <p:ext uri="{BB962C8B-B14F-4D97-AF65-F5344CB8AC3E}">
        <p14:creationId xmlns:p14="http://schemas.microsoft.com/office/powerpoint/2010/main" val="327742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000000"/>
                </a:solidFill>
                <a:effectLst/>
                <a:latin typeface="Calibri" panose="020F0502020204030204" pitchFamily="34" charset="0"/>
              </a:rPr>
              <a:t>In the next few slides, we will talk about 4 cases. We will highlight some of the complexities and barriers that stopped the patients being linked into care and the reasons why home visits are key. The guys referred to us are the patients that hardly ever attend appointments. </a:t>
            </a:r>
          </a:p>
          <a:p>
            <a:endParaRPr lang="en-GB" b="0" i="0" dirty="0">
              <a:solidFill>
                <a:srgbClr val="000000"/>
              </a:solidFill>
              <a:effectLst/>
              <a:latin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5ED9C9D6-E687-4B9A-9902-19DB99A954F6}" type="slidenum">
              <a:rPr lang="en-GB" smtClean="0"/>
              <a:t>9</a:t>
            </a:fld>
            <a:endParaRPr lang="en-GB"/>
          </a:p>
        </p:txBody>
      </p:sp>
    </p:spTree>
    <p:extLst>
      <p:ext uri="{BB962C8B-B14F-4D97-AF65-F5344CB8AC3E}">
        <p14:creationId xmlns:p14="http://schemas.microsoft.com/office/powerpoint/2010/main" val="845299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r>
              <a:rPr lang="en-GB" dirty="0"/>
              <a:t>Home visits</a:t>
            </a:r>
          </a:p>
          <a:p>
            <a:r>
              <a:rPr lang="en-GB" dirty="0"/>
              <a:t>Key - </a:t>
            </a:r>
            <a:r>
              <a:rPr lang="en-GB" dirty="0" err="1"/>
              <a:t>Liasing</a:t>
            </a:r>
            <a:r>
              <a:rPr lang="en-GB" dirty="0"/>
              <a:t> with other organisations </a:t>
            </a:r>
          </a:p>
          <a:p>
            <a:endParaRPr lang="en-GB" dirty="0"/>
          </a:p>
          <a:p>
            <a:r>
              <a:rPr lang="en-GB" dirty="0"/>
              <a:t>Detox/rehab </a:t>
            </a:r>
          </a:p>
          <a:p>
            <a:endParaRPr lang="en-GB" dirty="0"/>
          </a:p>
          <a:p>
            <a:r>
              <a:rPr lang="en-GB" dirty="0"/>
              <a:t>Peer support</a:t>
            </a:r>
          </a:p>
          <a:p>
            <a:endParaRPr lang="en-GB" dirty="0"/>
          </a:p>
          <a:p>
            <a:endParaRPr lang="en-GB" dirty="0"/>
          </a:p>
        </p:txBody>
      </p:sp>
      <p:sp>
        <p:nvSpPr>
          <p:cNvPr id="4" name="Slide Number Placeholder 3"/>
          <p:cNvSpPr>
            <a:spLocks noGrp="1"/>
          </p:cNvSpPr>
          <p:nvPr>
            <p:ph type="sldNum" sz="quarter" idx="10"/>
          </p:nvPr>
        </p:nvSpPr>
        <p:spPr/>
        <p:txBody>
          <a:bodyPr/>
          <a:lstStyle/>
          <a:p>
            <a:fld id="{5ED9C9D6-E687-4B9A-9902-19DB99A954F6}" type="slidenum">
              <a:rPr lang="en-GB" smtClean="0"/>
              <a:t>10</a:t>
            </a:fld>
            <a:endParaRPr lang="en-GB"/>
          </a:p>
        </p:txBody>
      </p:sp>
    </p:spTree>
    <p:extLst>
      <p:ext uri="{BB962C8B-B14F-4D97-AF65-F5344CB8AC3E}">
        <p14:creationId xmlns:p14="http://schemas.microsoft.com/office/powerpoint/2010/main" val="63107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27E8E-5807-42DF-8843-4B192FAC5FB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42FA974-6877-40CA-A108-78D5A6286A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EB6B66B-58B5-4610-85FF-65BF95E43AFD}"/>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5" name="Footer Placeholder 4">
            <a:extLst>
              <a:ext uri="{FF2B5EF4-FFF2-40B4-BE49-F238E27FC236}">
                <a16:creationId xmlns:a16="http://schemas.microsoft.com/office/drawing/2014/main" id="{D11E5095-4782-48DF-8D0E-FCB1696DAB0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E15367-6159-4500-9F03-24699008865E}"/>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3324609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D7DC0-2460-42DD-A1AD-C13E342F6F4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F8B323C-2AA9-4C50-9779-2F1993E1453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8635BF6-B997-4BDE-A49B-DACDB1658A4A}"/>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5" name="Footer Placeholder 4">
            <a:extLst>
              <a:ext uri="{FF2B5EF4-FFF2-40B4-BE49-F238E27FC236}">
                <a16:creationId xmlns:a16="http://schemas.microsoft.com/office/drawing/2014/main" id="{3134F20F-1F5C-4386-88A4-4621A6D943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CBB73FA-CB98-4AE8-A25B-ECFEE713847E}"/>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1857236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F1AA8D-B51F-4848-B260-81AD7C998A8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42C48A-4D1E-44C2-9D72-4A5F8246630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1A8BA0-75FB-4307-BEFC-D83194AE78B6}"/>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5" name="Footer Placeholder 4">
            <a:extLst>
              <a:ext uri="{FF2B5EF4-FFF2-40B4-BE49-F238E27FC236}">
                <a16:creationId xmlns:a16="http://schemas.microsoft.com/office/drawing/2014/main" id="{0B0D2523-FC1D-442C-8299-86D8D921F4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E3ECDE-FE11-4B52-9478-52FCDD02588A}"/>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4152159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32870-969C-4360-A720-E767A8D5A1D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97C3788-6062-4EF8-BF90-2716E24DBF6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B3A3F7E-DA51-43DB-AC94-6E9D829E6004}"/>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5" name="Footer Placeholder 4">
            <a:extLst>
              <a:ext uri="{FF2B5EF4-FFF2-40B4-BE49-F238E27FC236}">
                <a16:creationId xmlns:a16="http://schemas.microsoft.com/office/drawing/2014/main" id="{0A610A34-83AD-4134-88E1-660CA18772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25AA88-21EC-4051-B70B-B842B4BCB64D}"/>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102593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0D433-9871-4AEB-9B6A-BF48482117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985DED5-0548-4D90-B2DE-4299B0529BC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A2C6F1A-C056-4B02-9C86-11789F3A703F}"/>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5" name="Footer Placeholder 4">
            <a:extLst>
              <a:ext uri="{FF2B5EF4-FFF2-40B4-BE49-F238E27FC236}">
                <a16:creationId xmlns:a16="http://schemas.microsoft.com/office/drawing/2014/main" id="{2FEF7043-9A96-457A-A94E-26FB24BAB1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497DAB-73E3-4373-9C62-643724B362AF}"/>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2209553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44D47-1132-432F-84E0-B057933A86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3784D4B-A32B-44A4-9E36-FC8A701DB10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48969B9-86E0-492E-967C-6FA899D8EC4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0DB0CC6-C2E9-4554-8DA5-0A559D444AD5}"/>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6" name="Footer Placeholder 5">
            <a:extLst>
              <a:ext uri="{FF2B5EF4-FFF2-40B4-BE49-F238E27FC236}">
                <a16:creationId xmlns:a16="http://schemas.microsoft.com/office/drawing/2014/main" id="{17E550C6-0086-4CDF-A26B-BE407CB2DC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66008D-561B-4007-B650-8FDDDBEDD67F}"/>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528454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C5998-3FF4-4AA1-9D85-F99AE4004A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AC079A6-CB70-42BE-A0BF-6135115F0E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2957C62-4BFD-4523-B3D3-937B7CAC3E4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F298E06-F142-4184-AB40-0DBC071D69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2AFA69E-F5FA-4867-9167-4E63329CE97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DFC68DA-A4C3-4CBE-BA71-0C331AC5EAE9}"/>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8" name="Footer Placeholder 7">
            <a:extLst>
              <a:ext uri="{FF2B5EF4-FFF2-40B4-BE49-F238E27FC236}">
                <a16:creationId xmlns:a16="http://schemas.microsoft.com/office/drawing/2014/main" id="{94913A20-776B-4BF4-BD4E-D7F55985BEE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7105DD0-3E56-411C-A168-C06C2959434A}"/>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1405389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C4106-1D8C-4431-A347-9837F993646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E8D001A-2EC7-4667-AF48-56A121375C59}"/>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4" name="Footer Placeholder 3">
            <a:extLst>
              <a:ext uri="{FF2B5EF4-FFF2-40B4-BE49-F238E27FC236}">
                <a16:creationId xmlns:a16="http://schemas.microsoft.com/office/drawing/2014/main" id="{F17DF5A4-654D-4003-841C-DDB536B864B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6F1792E-7FF5-4042-B1BE-F0B387CE057E}"/>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1638663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EF6D0B-87B2-4874-BF92-20386838F93D}"/>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3" name="Footer Placeholder 2">
            <a:extLst>
              <a:ext uri="{FF2B5EF4-FFF2-40B4-BE49-F238E27FC236}">
                <a16:creationId xmlns:a16="http://schemas.microsoft.com/office/drawing/2014/main" id="{19B8B1A9-6861-49DC-9D14-1E3C7B62F79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9DFE04D-1ED4-4B30-9068-6DE18EDA6945}"/>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2584251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C88F0-3F7C-4550-BD3A-F7059C4A42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5E5FF0A-DD43-414C-B4A2-00759A7C72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E4C0F88-FFB0-45AB-9C45-DF0E18CC1B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A6A3076-C7FA-4D98-802D-B1A219F30400}"/>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6" name="Footer Placeholder 5">
            <a:extLst>
              <a:ext uri="{FF2B5EF4-FFF2-40B4-BE49-F238E27FC236}">
                <a16:creationId xmlns:a16="http://schemas.microsoft.com/office/drawing/2014/main" id="{B7BF3138-6D97-4125-8569-CE320CA1BBD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8A92DA5-B845-4D72-A1C7-A35729A5AB12}"/>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1424664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0ECB7-926B-4E58-8CF4-29E64BFB69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0BE500A-F55E-4508-AB9E-F82CA524B4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D888E62-4DB4-4E0C-BD55-CE3F9380D1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071B33E-CB88-4F9F-A761-7A9088C52945}"/>
              </a:ext>
            </a:extLst>
          </p:cNvPr>
          <p:cNvSpPr>
            <a:spLocks noGrp="1"/>
          </p:cNvSpPr>
          <p:nvPr>
            <p:ph type="dt" sz="half" idx="10"/>
          </p:nvPr>
        </p:nvSpPr>
        <p:spPr/>
        <p:txBody>
          <a:bodyPr/>
          <a:lstStyle/>
          <a:p>
            <a:fld id="{9D681140-C6F2-4B91-90C4-DE6244CCDC76}" type="datetimeFigureOut">
              <a:rPr lang="en-GB" smtClean="0"/>
              <a:t>29/03/2023</a:t>
            </a:fld>
            <a:endParaRPr lang="en-GB"/>
          </a:p>
        </p:txBody>
      </p:sp>
      <p:sp>
        <p:nvSpPr>
          <p:cNvPr id="6" name="Footer Placeholder 5">
            <a:extLst>
              <a:ext uri="{FF2B5EF4-FFF2-40B4-BE49-F238E27FC236}">
                <a16:creationId xmlns:a16="http://schemas.microsoft.com/office/drawing/2014/main" id="{025C7DED-15F3-4111-AE5D-4953CDB633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338CAEB-76B8-4230-9EBC-FB1143696BD1}"/>
              </a:ext>
            </a:extLst>
          </p:cNvPr>
          <p:cNvSpPr>
            <a:spLocks noGrp="1"/>
          </p:cNvSpPr>
          <p:nvPr>
            <p:ph type="sldNum" sz="quarter" idx="12"/>
          </p:nvPr>
        </p:nvSpPr>
        <p:spPr/>
        <p:txBody>
          <a:bodyPr/>
          <a:lstStyle/>
          <a:p>
            <a:fld id="{BFC1CD4A-C215-41A6-8FF5-367F482557CD}" type="slidenum">
              <a:rPr lang="en-GB" smtClean="0"/>
              <a:t>‹#›</a:t>
            </a:fld>
            <a:endParaRPr lang="en-GB"/>
          </a:p>
        </p:txBody>
      </p:sp>
    </p:spTree>
    <p:extLst>
      <p:ext uri="{BB962C8B-B14F-4D97-AF65-F5344CB8AC3E}">
        <p14:creationId xmlns:p14="http://schemas.microsoft.com/office/powerpoint/2010/main" val="2581051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91D170-7458-4D97-A4BF-8578092FAC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60FF0E3-4699-44D2-A9B0-8285EEFC80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9F3EFD-DE09-4A14-8819-1CCED77EDB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681140-C6F2-4B91-90C4-DE6244CCDC76}" type="datetimeFigureOut">
              <a:rPr lang="en-GB" smtClean="0"/>
              <a:t>29/03/2023</a:t>
            </a:fld>
            <a:endParaRPr lang="en-GB"/>
          </a:p>
        </p:txBody>
      </p:sp>
      <p:sp>
        <p:nvSpPr>
          <p:cNvPr id="5" name="Footer Placeholder 4">
            <a:extLst>
              <a:ext uri="{FF2B5EF4-FFF2-40B4-BE49-F238E27FC236}">
                <a16:creationId xmlns:a16="http://schemas.microsoft.com/office/drawing/2014/main" id="{22D4CDE6-0E8E-4DA6-8F7B-598676D254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A8AF4A5-F5D1-424C-9226-5B11F62C63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C1CD4A-C215-41A6-8FF5-367F482557CD}" type="slidenum">
              <a:rPr lang="en-GB" smtClean="0"/>
              <a:t>‹#›</a:t>
            </a:fld>
            <a:endParaRPr lang="en-GB"/>
          </a:p>
        </p:txBody>
      </p:sp>
    </p:spTree>
    <p:extLst>
      <p:ext uri="{BB962C8B-B14F-4D97-AF65-F5344CB8AC3E}">
        <p14:creationId xmlns:p14="http://schemas.microsoft.com/office/powerpoint/2010/main" val="2872067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g"/><Relationship Id="rId7" Type="http://schemas.openxmlformats.org/officeDocument/2006/relationships/image" Target="../media/image20.jpg"/><Relationship Id="rId12"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9.jpg"/><Relationship Id="rId11" Type="http://schemas.openxmlformats.org/officeDocument/2006/relationships/image" Target="../media/image24.jpeg"/><Relationship Id="rId5" Type="http://schemas.openxmlformats.org/officeDocument/2006/relationships/image" Target="../media/image18.jpg"/><Relationship Id="rId10" Type="http://schemas.openxmlformats.org/officeDocument/2006/relationships/image" Target="../media/image23.jpeg"/><Relationship Id="rId4" Type="http://schemas.openxmlformats.org/officeDocument/2006/relationships/image" Target="../media/image17.jpg"/><Relationship Id="rId9" Type="http://schemas.openxmlformats.org/officeDocument/2006/relationships/image" Target="../media/image22.jp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jpg"/></Relationships>
</file>

<file path=ppt/slides/_rels/slide34.xml.rels><?xml version="1.0" encoding="UTF-8" standalone="yes"?>
<Relationships xmlns="http://schemas.openxmlformats.org/package/2006/relationships"><Relationship Id="rId3" Type="http://schemas.openxmlformats.org/officeDocument/2006/relationships/hyperlink" Target="https://gbr01.safelinks.protection.outlook.com/?url=https%3A%2F%2Fwww.standard.co.uk%2Fnews%2Fhealth%2Fdoctors-treat-homeless-london-fold-out-clinic-bike-b1063774.html&amp;data=05%7C01%7Cindrajit.ghosh%40nhs.net%7C41d115bac4c845ce77cc08db1a32b615%7C37c354b285b047f5b22207b48d774ee3%7C0%7C0%7C638132577315659499%7CUnknown%7CTWFpbGZsb3d8eyJWIjoiMC4wLjAwMDAiLCJQIjoiV2luMzIiLCJBTiI6Ik1haWwiLCJXVCI6Mn0%3D%7C3000%7C%7C%7C&amp;sdata=POi%2FT9Wj3hvyBnBcY9ZBxVuax6NfmHBRJyUJ3juVu3M%3D&amp;reserved=0" TargetMode="External"/><Relationship Id="rId2" Type="http://schemas.openxmlformats.org/officeDocument/2006/relationships/image" Target="../media/image36.jp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5.xml.rels><?xml version="1.0" encoding="UTF-8" standalone="yes"?>
<Relationships xmlns="http://schemas.openxmlformats.org/package/2006/relationships"><Relationship Id="rId8" Type="http://schemas.openxmlformats.org/officeDocument/2006/relationships/hyperlink" Target="mailto:Indrajit.ghosh@nhs.net" TargetMode="External"/><Relationship Id="rId3" Type="http://schemas.openxmlformats.org/officeDocument/2006/relationships/image" Target="../media/image38.jpg"/><Relationship Id="rId7" Type="http://schemas.openxmlformats.org/officeDocument/2006/relationships/hyperlink" Target="mailto:john.gibbons@nhs.net"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mailto:uclh.bbv@nhs.net" TargetMode="External"/><Relationship Id="rId5" Type="http://schemas.openxmlformats.org/officeDocument/2006/relationships/image" Target="../media/image40.jpg"/><Relationship Id="rId4" Type="http://schemas.openxmlformats.org/officeDocument/2006/relationships/image" Target="../media/image39.jp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8E671-0308-4CD9-AC17-D56CE96330F3}"/>
              </a:ext>
            </a:extLst>
          </p:cNvPr>
          <p:cNvSpPr>
            <a:spLocks noGrp="1"/>
          </p:cNvSpPr>
          <p:nvPr>
            <p:ph type="ctrTitle"/>
          </p:nvPr>
        </p:nvSpPr>
        <p:spPr>
          <a:xfrm>
            <a:off x="1166070" y="612396"/>
            <a:ext cx="9949343" cy="2879755"/>
          </a:xfrm>
        </p:spPr>
        <p:txBody>
          <a:bodyPr>
            <a:normAutofit fontScale="90000"/>
          </a:bodyPr>
          <a:lstStyle/>
          <a:p>
            <a:r>
              <a:rPr lang="en-GB" dirty="0"/>
              <a:t>Joint Peer/Doctor Team Outreach Work in the Big Smoke</a:t>
            </a:r>
            <a:br>
              <a:rPr lang="en-GB" dirty="0"/>
            </a:br>
            <a:r>
              <a:rPr lang="en-GB" sz="4400" b="1" dirty="0"/>
              <a:t>Hepatitis C National Workshop</a:t>
            </a:r>
            <a:br>
              <a:rPr lang="en-GB" dirty="0"/>
            </a:br>
            <a:endParaRPr lang="en-GB" dirty="0"/>
          </a:p>
        </p:txBody>
      </p:sp>
      <p:sp>
        <p:nvSpPr>
          <p:cNvPr id="3" name="Subtitle 2">
            <a:extLst>
              <a:ext uri="{FF2B5EF4-FFF2-40B4-BE49-F238E27FC236}">
                <a16:creationId xmlns:a16="http://schemas.microsoft.com/office/drawing/2014/main" id="{F345D4BD-DD22-4780-898C-537E235E6242}"/>
              </a:ext>
            </a:extLst>
          </p:cNvPr>
          <p:cNvSpPr>
            <a:spLocks noGrp="1"/>
          </p:cNvSpPr>
          <p:nvPr>
            <p:ph type="subTitle" idx="1"/>
          </p:nvPr>
        </p:nvSpPr>
        <p:spPr/>
        <p:txBody>
          <a:bodyPr/>
          <a:lstStyle/>
          <a:p>
            <a:r>
              <a:rPr lang="en-GB" dirty="0"/>
              <a:t>John Gibbons and Indrajit Ghosh</a:t>
            </a:r>
          </a:p>
        </p:txBody>
      </p:sp>
      <p:pic>
        <p:nvPicPr>
          <p:cNvPr id="4" name="Picture 3">
            <a:extLst>
              <a:ext uri="{FF2B5EF4-FFF2-40B4-BE49-F238E27FC236}">
                <a16:creationId xmlns:a16="http://schemas.microsoft.com/office/drawing/2014/main" id="{84D21277-685C-4557-828F-86C9A401F18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0245" y="4332637"/>
            <a:ext cx="5731510" cy="1035050"/>
          </a:xfrm>
          <a:prstGeom prst="rect">
            <a:avLst/>
          </a:prstGeom>
          <a:noFill/>
          <a:ln>
            <a:noFill/>
          </a:ln>
        </p:spPr>
      </p:pic>
    </p:spTree>
    <p:extLst>
      <p:ext uri="{BB962C8B-B14F-4D97-AF65-F5344CB8AC3E}">
        <p14:creationId xmlns:p14="http://schemas.microsoft.com/office/powerpoint/2010/main" val="18261750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7466"/>
            <a:ext cx="10515600" cy="1325563"/>
          </a:xfrm>
        </p:spPr>
        <p:txBody>
          <a:bodyPr/>
          <a:lstStyle/>
          <a:p>
            <a:r>
              <a:rPr lang="en-GB" dirty="0"/>
              <a:t>  Case 1</a:t>
            </a:r>
          </a:p>
        </p:txBody>
      </p:sp>
      <p:sp>
        <p:nvSpPr>
          <p:cNvPr id="3" name="Content Placeholder 2"/>
          <p:cNvSpPr>
            <a:spLocks noGrp="1"/>
          </p:cNvSpPr>
          <p:nvPr>
            <p:ph idx="1"/>
          </p:nvPr>
        </p:nvSpPr>
        <p:spPr>
          <a:xfrm>
            <a:off x="838200" y="1413029"/>
            <a:ext cx="6804104" cy="5255400"/>
          </a:xfrm>
        </p:spPr>
        <p:txBody>
          <a:bodyPr>
            <a:normAutofit lnSpcReduction="10000"/>
          </a:bodyPr>
          <a:lstStyle/>
          <a:p>
            <a:r>
              <a:rPr lang="en-GB" dirty="0"/>
              <a:t>Coinfected Couple HCV/HIV</a:t>
            </a:r>
          </a:p>
          <a:p>
            <a:r>
              <a:rPr lang="en-GB" dirty="0"/>
              <a:t>Liver Cirrhosis </a:t>
            </a:r>
          </a:p>
          <a:p>
            <a:r>
              <a:rPr lang="en-GB" dirty="0"/>
              <a:t>Street homeless Westminster / Unstable housing SE London</a:t>
            </a:r>
          </a:p>
          <a:p>
            <a:r>
              <a:rPr lang="en-GB" dirty="0"/>
              <a:t>Cognitive issues</a:t>
            </a:r>
          </a:p>
          <a:p>
            <a:r>
              <a:rPr lang="en-GB" dirty="0"/>
              <a:t>Unstable OST</a:t>
            </a:r>
          </a:p>
          <a:p>
            <a:r>
              <a:rPr lang="en-GB" dirty="0"/>
              <a:t>DV Case</a:t>
            </a:r>
          </a:p>
          <a:p>
            <a:endParaRPr lang="en-GB" dirty="0"/>
          </a:p>
          <a:p>
            <a:r>
              <a:rPr lang="en-GB" dirty="0"/>
              <a:t>Both cured of HCV</a:t>
            </a:r>
          </a:p>
          <a:p>
            <a:r>
              <a:rPr lang="en-GB" dirty="0"/>
              <a:t>1 undetectable HIV VL with support of HIV community nurse and Solace Women’s Aid</a:t>
            </a:r>
          </a:p>
          <a:p>
            <a:endParaRPr lang="en-GB" dirty="0"/>
          </a:p>
          <a:p>
            <a:endParaRPr lang="en-GB" dirty="0"/>
          </a:p>
          <a:p>
            <a:endParaRPr lang="en-GB" dirty="0"/>
          </a:p>
          <a:p>
            <a:endParaRPr lang="en-GB" dirty="0"/>
          </a:p>
        </p:txBody>
      </p:sp>
      <p:pic>
        <p:nvPicPr>
          <p:cNvPr id="1026" name="Picture 2" descr="The Connection at St Martin's - homeless charity in London">
            <a:extLst>
              <a:ext uri="{FF2B5EF4-FFF2-40B4-BE49-F238E27FC236}">
                <a16:creationId xmlns:a16="http://schemas.microsoft.com/office/drawing/2014/main" id="{3EEEB82C-57A2-4339-A1BA-88634AF87D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0"/>
            <a:ext cx="5791200" cy="21234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olace Women's Aid Square - UK SAYS NO MORE">
            <a:extLst>
              <a:ext uri="{FF2B5EF4-FFF2-40B4-BE49-F238E27FC236}">
                <a16:creationId xmlns:a16="http://schemas.microsoft.com/office/drawing/2014/main" id="{56676EC2-51E7-477B-B749-4D4E2E9118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2652" y="3036640"/>
            <a:ext cx="3429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0235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568" y="63373"/>
            <a:ext cx="10515600" cy="1325563"/>
          </a:xfrm>
        </p:spPr>
        <p:txBody>
          <a:bodyPr/>
          <a:lstStyle/>
          <a:p>
            <a:r>
              <a:rPr lang="en-GB" dirty="0"/>
              <a:t>Case 2</a:t>
            </a:r>
          </a:p>
        </p:txBody>
      </p:sp>
      <p:sp>
        <p:nvSpPr>
          <p:cNvPr id="3" name="Content Placeholder 2"/>
          <p:cNvSpPr>
            <a:spLocks noGrp="1"/>
          </p:cNvSpPr>
          <p:nvPr>
            <p:ph idx="1"/>
          </p:nvPr>
        </p:nvSpPr>
        <p:spPr>
          <a:xfrm>
            <a:off x="538976" y="1009895"/>
            <a:ext cx="5752171" cy="4917687"/>
          </a:xfrm>
        </p:spPr>
        <p:txBody>
          <a:bodyPr>
            <a:normAutofit/>
          </a:bodyPr>
          <a:lstStyle/>
          <a:p>
            <a:r>
              <a:rPr lang="en-GB" dirty="0"/>
              <a:t>Coinfected HCV/HIV </a:t>
            </a:r>
          </a:p>
          <a:p>
            <a:r>
              <a:rPr lang="en-GB" dirty="0"/>
              <a:t>History of low adherence to ART and difficulties with engagement. </a:t>
            </a:r>
          </a:p>
          <a:p>
            <a:r>
              <a:rPr lang="en-GB" dirty="0"/>
              <a:t>Got own council flat</a:t>
            </a:r>
          </a:p>
          <a:p>
            <a:r>
              <a:rPr lang="en-GB" dirty="0"/>
              <a:t>Lower GI issues, incontinence – (limiting factor for engagement)</a:t>
            </a:r>
          </a:p>
          <a:p>
            <a:r>
              <a:rPr lang="en-GB" dirty="0"/>
              <a:t>Severe COPD</a:t>
            </a:r>
          </a:p>
          <a:p>
            <a:r>
              <a:rPr lang="en-GB" dirty="0"/>
              <a:t>Pets</a:t>
            </a:r>
          </a:p>
          <a:p>
            <a:r>
              <a:rPr lang="en-GB" dirty="0"/>
              <a:t>Begging spot</a:t>
            </a:r>
          </a:p>
        </p:txBody>
      </p:sp>
      <p:pic>
        <p:nvPicPr>
          <p:cNvPr id="5" name="Picture 4">
            <a:extLst>
              <a:ext uri="{FF2B5EF4-FFF2-40B4-BE49-F238E27FC236}">
                <a16:creationId xmlns:a16="http://schemas.microsoft.com/office/drawing/2014/main" id="{2CE696ED-E8B7-4584-8F32-300605E956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5419" y="0"/>
            <a:ext cx="4646581" cy="3102717"/>
          </a:xfrm>
          <a:prstGeom prst="rect">
            <a:avLst/>
          </a:prstGeom>
        </p:spPr>
      </p:pic>
      <p:sp>
        <p:nvSpPr>
          <p:cNvPr id="6" name="TextBox 5">
            <a:extLst>
              <a:ext uri="{FF2B5EF4-FFF2-40B4-BE49-F238E27FC236}">
                <a16:creationId xmlns:a16="http://schemas.microsoft.com/office/drawing/2014/main" id="{0B1019BF-BDD7-4A7C-AC94-1972441AC9DA}"/>
              </a:ext>
            </a:extLst>
          </p:cNvPr>
          <p:cNvSpPr txBox="1"/>
          <p:nvPr/>
        </p:nvSpPr>
        <p:spPr>
          <a:xfrm>
            <a:off x="7487924" y="3166090"/>
            <a:ext cx="4761570" cy="3539430"/>
          </a:xfrm>
          <a:prstGeom prst="rect">
            <a:avLst/>
          </a:prstGeom>
          <a:noFill/>
        </p:spPr>
        <p:txBody>
          <a:bodyPr wrap="square" rtlCol="0">
            <a:spAutoFit/>
          </a:bodyPr>
          <a:lstStyle/>
          <a:p>
            <a:pPr marL="285750" indent="-285750">
              <a:buFont typeface="Arial" panose="020B0604020202020204" pitchFamily="34" charset="0"/>
              <a:buChar char="•"/>
            </a:pPr>
            <a:r>
              <a:rPr lang="en-GB" sz="2800" dirty="0"/>
              <a:t>Stabilised with ART</a:t>
            </a:r>
          </a:p>
          <a:p>
            <a:pPr marL="285750" indent="-285750">
              <a:buFont typeface="Arial" panose="020B0604020202020204" pitchFamily="34" charset="0"/>
              <a:buChar char="•"/>
            </a:pPr>
            <a:r>
              <a:rPr lang="en-GB" sz="2800" dirty="0"/>
              <a:t>Successful HCV treatment</a:t>
            </a:r>
          </a:p>
          <a:p>
            <a:pPr marL="285750" indent="-285750">
              <a:buFont typeface="Arial" panose="020B0604020202020204" pitchFamily="34" charset="0"/>
              <a:buChar char="•"/>
            </a:pPr>
            <a:r>
              <a:rPr lang="en-GB" sz="2800" dirty="0"/>
              <a:t>Admission to hospital</a:t>
            </a:r>
          </a:p>
          <a:p>
            <a:pPr marL="285750" indent="-285750">
              <a:buFont typeface="Arial" panose="020B0604020202020204" pitchFamily="34" charset="0"/>
              <a:buChar char="•"/>
            </a:pPr>
            <a:r>
              <a:rPr lang="en-GB" sz="2800" dirty="0"/>
              <a:t>Lost flat due to flooding – hostel</a:t>
            </a:r>
          </a:p>
          <a:p>
            <a:pPr marL="285750" indent="-285750">
              <a:buFont typeface="Arial" panose="020B0604020202020204" pitchFamily="34" charset="0"/>
              <a:buChar char="•"/>
            </a:pPr>
            <a:r>
              <a:rPr lang="en-GB" sz="2800" dirty="0"/>
              <a:t>Readmission to hospital</a:t>
            </a:r>
          </a:p>
          <a:p>
            <a:pPr marL="285750" indent="-285750">
              <a:buFont typeface="Arial" panose="020B0604020202020204" pitchFamily="34" charset="0"/>
              <a:buChar char="•"/>
            </a:pPr>
            <a:r>
              <a:rPr lang="en-GB" sz="2800" dirty="0"/>
              <a:t>Pets in care</a:t>
            </a:r>
          </a:p>
          <a:p>
            <a:pPr marL="285750" indent="-285750">
              <a:buFont typeface="Arial" panose="020B0604020202020204" pitchFamily="34" charset="0"/>
              <a:buChar char="•"/>
            </a:pPr>
            <a:r>
              <a:rPr lang="en-GB" sz="2800" dirty="0"/>
              <a:t>Own council flat</a:t>
            </a:r>
          </a:p>
        </p:txBody>
      </p:sp>
    </p:spTree>
    <p:extLst>
      <p:ext uri="{BB962C8B-B14F-4D97-AF65-F5344CB8AC3E}">
        <p14:creationId xmlns:p14="http://schemas.microsoft.com/office/powerpoint/2010/main" val="404859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5887"/>
            <a:ext cx="10515600" cy="1325563"/>
          </a:xfrm>
        </p:spPr>
        <p:txBody>
          <a:bodyPr/>
          <a:lstStyle/>
          <a:p>
            <a:r>
              <a:rPr lang="en-GB" dirty="0"/>
              <a:t>Case 3</a:t>
            </a:r>
          </a:p>
        </p:txBody>
      </p:sp>
      <p:sp>
        <p:nvSpPr>
          <p:cNvPr id="3" name="Content Placeholder 2"/>
          <p:cNvSpPr>
            <a:spLocks noGrp="1"/>
          </p:cNvSpPr>
          <p:nvPr>
            <p:ph idx="1"/>
          </p:nvPr>
        </p:nvSpPr>
        <p:spPr>
          <a:xfrm>
            <a:off x="838200" y="1360449"/>
            <a:ext cx="5257800" cy="5174166"/>
          </a:xfrm>
        </p:spPr>
        <p:txBody>
          <a:bodyPr/>
          <a:lstStyle/>
          <a:p>
            <a:pPr>
              <a:lnSpc>
                <a:spcPct val="100000"/>
              </a:lnSpc>
              <a:spcBef>
                <a:spcPts val="0"/>
              </a:spcBef>
              <a:defRPr/>
            </a:pPr>
            <a:r>
              <a:rPr lang="en-GB" dirty="0"/>
              <a:t>Sex worker, screened on F&amp;T SWOT bus - Poor proximity to treatment services in NCL</a:t>
            </a:r>
          </a:p>
          <a:p>
            <a:pPr>
              <a:lnSpc>
                <a:spcPct val="100000"/>
              </a:lnSpc>
              <a:spcBef>
                <a:spcPts val="0"/>
              </a:spcBef>
              <a:defRPr/>
            </a:pPr>
            <a:r>
              <a:rPr lang="en-GB" dirty="0"/>
              <a:t>Body dysmorphia syndrome</a:t>
            </a:r>
          </a:p>
          <a:p>
            <a:pPr>
              <a:lnSpc>
                <a:spcPct val="100000"/>
              </a:lnSpc>
              <a:spcBef>
                <a:spcPts val="0"/>
              </a:spcBef>
              <a:defRPr/>
            </a:pPr>
            <a:r>
              <a:rPr lang="en-GB" dirty="0"/>
              <a:t>Assaulted with knife on street while sex working</a:t>
            </a:r>
          </a:p>
          <a:p>
            <a:pPr>
              <a:lnSpc>
                <a:spcPct val="100000"/>
              </a:lnSpc>
              <a:spcBef>
                <a:spcPts val="0"/>
              </a:spcBef>
              <a:defRPr/>
            </a:pPr>
            <a:r>
              <a:rPr lang="en-GB" dirty="0"/>
              <a:t>PTSD</a:t>
            </a:r>
          </a:p>
          <a:p>
            <a:pPr>
              <a:lnSpc>
                <a:spcPct val="100000"/>
              </a:lnSpc>
              <a:spcBef>
                <a:spcPts val="0"/>
              </a:spcBef>
              <a:defRPr/>
            </a:pPr>
            <a:r>
              <a:rPr lang="en-GB" dirty="0"/>
              <a:t>Seen at flat of relative and changes in location</a:t>
            </a:r>
          </a:p>
          <a:p>
            <a:pPr>
              <a:lnSpc>
                <a:spcPct val="100000"/>
              </a:lnSpc>
              <a:spcBef>
                <a:spcPts val="0"/>
              </a:spcBef>
              <a:defRPr/>
            </a:pPr>
            <a:r>
              <a:rPr lang="en-GB" dirty="0"/>
              <a:t>Good engagement</a:t>
            </a:r>
          </a:p>
          <a:p>
            <a:pPr>
              <a:lnSpc>
                <a:spcPct val="100000"/>
              </a:lnSpc>
              <a:spcBef>
                <a:spcPts val="0"/>
              </a:spcBef>
              <a:defRPr/>
            </a:pPr>
            <a:r>
              <a:rPr lang="en-GB" dirty="0"/>
              <a:t>SVR 12 on F&amp;T SWOT bus.</a:t>
            </a:r>
          </a:p>
        </p:txBody>
      </p:sp>
      <p:pic>
        <p:nvPicPr>
          <p:cNvPr id="5" name="Picture 4">
            <a:extLst>
              <a:ext uri="{FF2B5EF4-FFF2-40B4-BE49-F238E27FC236}">
                <a16:creationId xmlns:a16="http://schemas.microsoft.com/office/drawing/2014/main" id="{7E6FDCA4-620C-4E01-9FF6-1299FEA9BE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2603" y="3771209"/>
            <a:ext cx="4980181" cy="2619206"/>
          </a:xfrm>
          <a:prstGeom prst="rect">
            <a:avLst/>
          </a:prstGeom>
        </p:spPr>
      </p:pic>
      <p:pic>
        <p:nvPicPr>
          <p:cNvPr id="7" name="Picture 6">
            <a:extLst>
              <a:ext uri="{FF2B5EF4-FFF2-40B4-BE49-F238E27FC236}">
                <a16:creationId xmlns:a16="http://schemas.microsoft.com/office/drawing/2014/main" id="{394672C8-3E53-47CF-B4BF-EE4815C6D8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4886" y="102591"/>
            <a:ext cx="5544015" cy="3326409"/>
          </a:xfrm>
          <a:prstGeom prst="rect">
            <a:avLst/>
          </a:prstGeom>
        </p:spPr>
      </p:pic>
    </p:spTree>
    <p:extLst>
      <p:ext uri="{BB962C8B-B14F-4D97-AF65-F5344CB8AC3E}">
        <p14:creationId xmlns:p14="http://schemas.microsoft.com/office/powerpoint/2010/main" val="2153059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5814" y="-14017"/>
            <a:ext cx="10515600" cy="1325563"/>
          </a:xfrm>
        </p:spPr>
        <p:txBody>
          <a:bodyPr/>
          <a:lstStyle/>
          <a:p>
            <a:r>
              <a:rPr lang="en-GB" dirty="0"/>
              <a:t>Case 4</a:t>
            </a:r>
          </a:p>
        </p:txBody>
      </p:sp>
      <p:sp>
        <p:nvSpPr>
          <p:cNvPr id="3" name="Content Placeholder 2"/>
          <p:cNvSpPr>
            <a:spLocks noGrp="1"/>
          </p:cNvSpPr>
          <p:nvPr>
            <p:ph idx="1"/>
          </p:nvPr>
        </p:nvSpPr>
        <p:spPr>
          <a:xfrm>
            <a:off x="945814" y="1107100"/>
            <a:ext cx="4893528" cy="2666730"/>
          </a:xfrm>
        </p:spPr>
        <p:txBody>
          <a:bodyPr>
            <a:normAutofit/>
          </a:bodyPr>
          <a:lstStyle/>
          <a:p>
            <a:r>
              <a:rPr lang="en-GB" dirty="0"/>
              <a:t>2 known HCV positive brothers, visited home which gave us access to the rest of the family</a:t>
            </a:r>
          </a:p>
          <a:p>
            <a:r>
              <a:rPr lang="en-GB" dirty="0"/>
              <a:t>Diagnosed further HCV in the family context</a:t>
            </a:r>
          </a:p>
        </p:txBody>
      </p:sp>
      <p:pic>
        <p:nvPicPr>
          <p:cNvPr id="5" name="Picture 4">
            <a:extLst>
              <a:ext uri="{FF2B5EF4-FFF2-40B4-BE49-F238E27FC236}">
                <a16:creationId xmlns:a16="http://schemas.microsoft.com/office/drawing/2014/main" id="{667819BC-47DE-444B-841F-D2BF9D7658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6955" y="86344"/>
            <a:ext cx="6061413" cy="3414596"/>
          </a:xfrm>
          <a:prstGeom prst="rect">
            <a:avLst/>
          </a:prstGeom>
        </p:spPr>
      </p:pic>
      <p:sp>
        <p:nvSpPr>
          <p:cNvPr id="6" name="TextBox 5">
            <a:extLst>
              <a:ext uri="{FF2B5EF4-FFF2-40B4-BE49-F238E27FC236}">
                <a16:creationId xmlns:a16="http://schemas.microsoft.com/office/drawing/2014/main" id="{E72E060F-4436-470C-87B9-53BFBC7A15EA}"/>
              </a:ext>
            </a:extLst>
          </p:cNvPr>
          <p:cNvSpPr txBox="1"/>
          <p:nvPr/>
        </p:nvSpPr>
        <p:spPr>
          <a:xfrm>
            <a:off x="945814" y="3773830"/>
            <a:ext cx="10872440" cy="3539430"/>
          </a:xfrm>
          <a:prstGeom prst="rect">
            <a:avLst/>
          </a:prstGeom>
          <a:noFill/>
        </p:spPr>
        <p:txBody>
          <a:bodyPr wrap="square" rtlCol="0">
            <a:spAutoFit/>
          </a:bodyPr>
          <a:lstStyle/>
          <a:p>
            <a:pPr marL="285750" indent="-285750">
              <a:buFont typeface="Arial" panose="020B0604020202020204" pitchFamily="34" charset="0"/>
              <a:buChar char="•"/>
            </a:pPr>
            <a:r>
              <a:rPr lang="en-GB" sz="2800" dirty="0"/>
              <a:t>Tightly knitted family network around mother, who was diagnosed with F4 for the first time and HCV although under care for other conditions for 30 years – RIP which caused a lot of disturbance in the family</a:t>
            </a:r>
          </a:p>
          <a:p>
            <a:pPr marL="285750" indent="-285750">
              <a:buFont typeface="Arial" panose="020B0604020202020204" pitchFamily="34" charset="0"/>
              <a:buChar char="•"/>
            </a:pPr>
            <a:endParaRPr lang="en-GB" sz="2800" dirty="0"/>
          </a:p>
          <a:p>
            <a:pPr marL="285750" indent="-285750">
              <a:buFont typeface="Arial" panose="020B0604020202020204" pitchFamily="34" charset="0"/>
              <a:buChar char="•"/>
            </a:pPr>
            <a:r>
              <a:rPr lang="en-GB" sz="2800" dirty="0"/>
              <a:t>1 member rough sleeping, </a:t>
            </a:r>
            <a:r>
              <a:rPr lang="en-GB" sz="2800" dirty="0" err="1"/>
              <a:t>xRFP</a:t>
            </a:r>
            <a:r>
              <a:rPr lang="en-GB" sz="2800" dirty="0"/>
              <a:t> with malignancy</a:t>
            </a:r>
          </a:p>
          <a:p>
            <a:pPr marL="285750" indent="-285750">
              <a:buFont typeface="Arial" panose="020B0604020202020204" pitchFamily="34" charset="0"/>
              <a:buChar char="•"/>
            </a:pPr>
            <a:r>
              <a:rPr lang="en-GB" sz="2800" dirty="0"/>
              <a:t>1 member moved to own council flat</a:t>
            </a:r>
          </a:p>
          <a:p>
            <a:pPr marL="285750" indent="-285750">
              <a:buFont typeface="Arial" panose="020B0604020202020204" pitchFamily="34" charset="0"/>
              <a:buChar char="•"/>
            </a:pPr>
            <a:r>
              <a:rPr lang="en-GB" sz="2800" dirty="0"/>
              <a:t>Contact remains very difficult</a:t>
            </a:r>
          </a:p>
          <a:p>
            <a:endParaRPr lang="en-GB" sz="2800" dirty="0"/>
          </a:p>
        </p:txBody>
      </p:sp>
    </p:spTree>
    <p:extLst>
      <p:ext uri="{BB962C8B-B14F-4D97-AF65-F5344CB8AC3E}">
        <p14:creationId xmlns:p14="http://schemas.microsoft.com/office/powerpoint/2010/main" val="2001777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422AF-3BA5-4152-A591-05CDE977E8FA}"/>
              </a:ext>
            </a:extLst>
          </p:cNvPr>
          <p:cNvSpPr>
            <a:spLocks noGrp="1"/>
          </p:cNvSpPr>
          <p:nvPr>
            <p:ph type="title"/>
          </p:nvPr>
        </p:nvSpPr>
        <p:spPr>
          <a:xfrm>
            <a:off x="1083527" y="2283135"/>
            <a:ext cx="10515600" cy="1325563"/>
          </a:xfrm>
        </p:spPr>
        <p:txBody>
          <a:bodyPr/>
          <a:lstStyle/>
          <a:p>
            <a:r>
              <a:rPr lang="en-GB" dirty="0"/>
              <a:t>Advantages and Challenges for home visits</a:t>
            </a:r>
          </a:p>
        </p:txBody>
      </p:sp>
    </p:spTree>
    <p:extLst>
      <p:ext uri="{BB962C8B-B14F-4D97-AF65-F5344CB8AC3E}">
        <p14:creationId xmlns:p14="http://schemas.microsoft.com/office/powerpoint/2010/main" val="3180219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C7D76E9-E30D-48DE-9448-0C46114D477E}"/>
              </a:ext>
            </a:extLst>
          </p:cNvPr>
          <p:cNvGraphicFramePr>
            <a:graphicFrameLocks noGrp="1"/>
          </p:cNvGraphicFramePr>
          <p:nvPr>
            <p:ph idx="1"/>
            <p:extLst>
              <p:ext uri="{D42A27DB-BD31-4B8C-83A1-F6EECF244321}">
                <p14:modId xmlns:p14="http://schemas.microsoft.com/office/powerpoint/2010/main" val="4144397629"/>
              </p:ext>
            </p:extLst>
          </p:nvPr>
        </p:nvGraphicFramePr>
        <p:xfrm>
          <a:off x="0" y="-1"/>
          <a:ext cx="12192000" cy="6779941"/>
        </p:xfrm>
        <a:graphic>
          <a:graphicData uri="http://schemas.openxmlformats.org/drawingml/2006/table">
            <a:tbl>
              <a:tblPr firstRow="1" bandRow="1">
                <a:tableStyleId>{EB9631B5-78F2-41C9-869B-9F39066F8104}</a:tableStyleId>
              </a:tblPr>
              <a:tblGrid>
                <a:gridCol w="2438400">
                  <a:extLst>
                    <a:ext uri="{9D8B030D-6E8A-4147-A177-3AD203B41FA5}">
                      <a16:colId xmlns:a16="http://schemas.microsoft.com/office/drawing/2014/main" val="3595763046"/>
                    </a:ext>
                  </a:extLst>
                </a:gridCol>
                <a:gridCol w="2438400">
                  <a:extLst>
                    <a:ext uri="{9D8B030D-6E8A-4147-A177-3AD203B41FA5}">
                      <a16:colId xmlns:a16="http://schemas.microsoft.com/office/drawing/2014/main" val="4070733669"/>
                    </a:ext>
                  </a:extLst>
                </a:gridCol>
                <a:gridCol w="2438400">
                  <a:extLst>
                    <a:ext uri="{9D8B030D-6E8A-4147-A177-3AD203B41FA5}">
                      <a16:colId xmlns:a16="http://schemas.microsoft.com/office/drawing/2014/main" val="3654045618"/>
                    </a:ext>
                  </a:extLst>
                </a:gridCol>
                <a:gridCol w="2438400">
                  <a:extLst>
                    <a:ext uri="{9D8B030D-6E8A-4147-A177-3AD203B41FA5}">
                      <a16:colId xmlns:a16="http://schemas.microsoft.com/office/drawing/2014/main" val="1078710282"/>
                    </a:ext>
                  </a:extLst>
                </a:gridCol>
                <a:gridCol w="2438400">
                  <a:extLst>
                    <a:ext uri="{9D8B030D-6E8A-4147-A177-3AD203B41FA5}">
                      <a16:colId xmlns:a16="http://schemas.microsoft.com/office/drawing/2014/main" val="355073356"/>
                    </a:ext>
                  </a:extLst>
                </a:gridCol>
              </a:tblGrid>
              <a:tr h="535069">
                <a:tc>
                  <a:txBody>
                    <a:bodyPr/>
                    <a:lstStyle/>
                    <a:p>
                      <a:endParaRPr lang="en-GB" sz="2400" dirty="0"/>
                    </a:p>
                  </a:txBody>
                  <a:tcPr/>
                </a:tc>
                <a:tc>
                  <a:txBody>
                    <a:bodyPr/>
                    <a:lstStyle/>
                    <a:p>
                      <a:r>
                        <a:rPr lang="en-GB" sz="2800" dirty="0"/>
                        <a:t>Advantages</a:t>
                      </a:r>
                    </a:p>
                  </a:txBody>
                  <a:tcPr/>
                </a:tc>
                <a:tc>
                  <a:txBody>
                    <a:bodyPr/>
                    <a:lstStyle/>
                    <a:p>
                      <a:endParaRPr lang="en-GB" sz="2400"/>
                    </a:p>
                  </a:txBody>
                  <a:tcPr/>
                </a:tc>
                <a:tc>
                  <a:txBody>
                    <a:bodyPr/>
                    <a:lstStyle/>
                    <a:p>
                      <a:r>
                        <a:rPr lang="en-GB" sz="2800" dirty="0"/>
                        <a:t>Challenges</a:t>
                      </a:r>
                    </a:p>
                  </a:txBody>
                  <a:tcPr/>
                </a:tc>
                <a:tc>
                  <a:txBody>
                    <a:bodyPr/>
                    <a:lstStyle/>
                    <a:p>
                      <a:endParaRPr lang="en-GB" sz="2400"/>
                    </a:p>
                  </a:txBody>
                  <a:tcPr/>
                </a:tc>
                <a:extLst>
                  <a:ext uri="{0D108BD9-81ED-4DB2-BD59-A6C34878D82A}">
                    <a16:rowId xmlns:a16="http://schemas.microsoft.com/office/drawing/2014/main" val="328977516"/>
                  </a:ext>
                </a:extLst>
              </a:tr>
              <a:tr h="3317730">
                <a:tc>
                  <a:txBody>
                    <a:bodyPr/>
                    <a:lstStyle/>
                    <a:p>
                      <a:r>
                        <a:rPr lang="en-GB" sz="2400" dirty="0"/>
                        <a:t>Patient view</a:t>
                      </a:r>
                    </a:p>
                  </a:txBody>
                  <a:tcPr/>
                </a:tc>
                <a:tc gridSpan="2">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Removes anxiety of clinic settings or hospitals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Flexible time slots to suit peoples lives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Geographical issues and travel expenses removed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Frequent patient to peer contact and Doctor Advice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Being in a comfortable environment</a:t>
                      </a:r>
                    </a:p>
                  </a:txBody>
                  <a:tcPr/>
                </a:tc>
                <a:tc hMerge="1">
                  <a:txBody>
                    <a:bodyPr/>
                    <a:lstStyle/>
                    <a:p>
                      <a:endParaRPr lang="en-GB" dirty="0"/>
                    </a:p>
                  </a:txBody>
                  <a:tcPr/>
                </a:tc>
                <a:tc gridSpan="2">
                  <a:txBody>
                    <a:bodyPr/>
                    <a:lstStyle/>
                    <a:p>
                      <a:pPr marL="285750" indent="-285750">
                        <a:buFont typeface="Arial" panose="020B0604020202020204" pitchFamily="34" charset="0"/>
                        <a:buChar char="•"/>
                      </a:pPr>
                      <a:r>
                        <a:rPr lang="en-GB" sz="2000" dirty="0"/>
                        <a:t>Confidentiality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Poor living conditions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Invasion of privacy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Shame or embarrassment </a:t>
                      </a:r>
                    </a:p>
                    <a:p>
                      <a:pPr marL="285750" indent="-285750">
                        <a:buFont typeface="Arial" panose="020B0604020202020204" pitchFamily="34" charset="0"/>
                        <a:buChar char="•"/>
                      </a:pPr>
                      <a:endParaRPr lang="en-GB" sz="2000" dirty="0"/>
                    </a:p>
                  </a:txBody>
                  <a:tcPr/>
                </a:tc>
                <a:tc hMerge="1">
                  <a:txBody>
                    <a:bodyPr/>
                    <a:lstStyle/>
                    <a:p>
                      <a:endParaRPr lang="en-GB" dirty="0"/>
                    </a:p>
                  </a:txBody>
                  <a:tcPr/>
                </a:tc>
                <a:extLst>
                  <a:ext uri="{0D108BD9-81ED-4DB2-BD59-A6C34878D82A}">
                    <a16:rowId xmlns:a16="http://schemas.microsoft.com/office/drawing/2014/main" val="3970105308"/>
                  </a:ext>
                </a:extLst>
              </a:tr>
              <a:tr h="2927142">
                <a:tc>
                  <a:txBody>
                    <a:bodyPr/>
                    <a:lstStyle/>
                    <a:p>
                      <a:r>
                        <a:rPr lang="en-GB" sz="2400" dirty="0"/>
                        <a:t>HP view</a:t>
                      </a:r>
                    </a:p>
                  </a:txBody>
                  <a:tcPr/>
                </a:tc>
                <a:tc gridSpan="2">
                  <a:txBody>
                    <a:bodyPr/>
                    <a:lstStyle/>
                    <a:p>
                      <a:pPr marL="285750" indent="-285750">
                        <a:buFont typeface="Arial" panose="020B0604020202020204" pitchFamily="34" charset="0"/>
                        <a:buChar char="•"/>
                      </a:pPr>
                      <a:r>
                        <a:rPr lang="en-GB" sz="2000" dirty="0"/>
                        <a:t>Hostel visits - many patients in a short space of time</a:t>
                      </a:r>
                    </a:p>
                    <a:p>
                      <a:pPr marL="285750" indent="-285750">
                        <a:buFont typeface="Arial" panose="020B0604020202020204" pitchFamily="34" charset="0"/>
                        <a:buChar char="•"/>
                      </a:pPr>
                      <a:r>
                        <a:rPr lang="en-GB" sz="2000" dirty="0"/>
                        <a:t>Opportunistic testing of Individuals (Friends, Partners or Family of patients)</a:t>
                      </a:r>
                    </a:p>
                    <a:p>
                      <a:pPr marL="285750" indent="-285750">
                        <a:buFont typeface="Arial" panose="020B0604020202020204" pitchFamily="34" charset="0"/>
                        <a:buChar char="•"/>
                      </a:pPr>
                      <a:r>
                        <a:rPr lang="en-GB" sz="2000" dirty="0"/>
                        <a:t>Insight to living conditions and social aspects</a:t>
                      </a:r>
                    </a:p>
                    <a:p>
                      <a:pPr marL="285750" indent="-285750">
                        <a:buFont typeface="Arial" panose="020B0604020202020204" pitchFamily="34" charset="0"/>
                        <a:buChar char="•"/>
                      </a:pPr>
                      <a:r>
                        <a:rPr lang="en-GB" sz="2000" dirty="0"/>
                        <a:t>Counting / checking medication</a:t>
                      </a:r>
                    </a:p>
                    <a:p>
                      <a:endParaRPr lang="en-GB" sz="2000" dirty="0"/>
                    </a:p>
                  </a:txBody>
                  <a:tcPr/>
                </a:tc>
                <a:tc hMerge="1">
                  <a:txBody>
                    <a:bodyPr/>
                    <a:lstStyle/>
                    <a:p>
                      <a:endParaRPr lang="en-GB" dirty="0"/>
                    </a:p>
                  </a:txBody>
                  <a:tcPr/>
                </a:tc>
                <a:tc gridSpan="2">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Traffic! </a:t>
                      </a:r>
                      <a:r>
                        <a:rPr lang="en-GB" sz="2000"/>
                        <a:t>Parking!</a:t>
                      </a:r>
                      <a:endParaRPr lang="en-GB" sz="200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Safe Spaces – needle stick Injuries, dogs, flatmates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Drugs and paraphernalia, alcohol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t>Safeguarding issues</a:t>
                      </a:r>
                    </a:p>
                  </a:txBody>
                  <a:tcPr/>
                </a:tc>
                <a:tc hMerge="1">
                  <a:txBody>
                    <a:bodyPr/>
                    <a:lstStyle/>
                    <a:p>
                      <a:endParaRPr lang="en-GB" dirty="0"/>
                    </a:p>
                  </a:txBody>
                  <a:tcPr/>
                </a:tc>
                <a:extLst>
                  <a:ext uri="{0D108BD9-81ED-4DB2-BD59-A6C34878D82A}">
                    <a16:rowId xmlns:a16="http://schemas.microsoft.com/office/drawing/2014/main" val="457691229"/>
                  </a:ext>
                </a:extLst>
              </a:tr>
            </a:tbl>
          </a:graphicData>
        </a:graphic>
      </p:graphicFrame>
    </p:spTree>
    <p:extLst>
      <p:ext uri="{BB962C8B-B14F-4D97-AF65-F5344CB8AC3E}">
        <p14:creationId xmlns:p14="http://schemas.microsoft.com/office/powerpoint/2010/main" val="1107538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DCACB-C99E-4E77-B65D-9BEF020AF710}"/>
              </a:ext>
            </a:extLst>
          </p:cNvPr>
          <p:cNvSpPr>
            <a:spLocks noGrp="1"/>
          </p:cNvSpPr>
          <p:nvPr>
            <p:ph type="title"/>
          </p:nvPr>
        </p:nvSpPr>
        <p:spPr>
          <a:xfrm>
            <a:off x="838200" y="98377"/>
            <a:ext cx="10515600" cy="1216339"/>
          </a:xfrm>
        </p:spPr>
        <p:txBody>
          <a:bodyPr/>
          <a:lstStyle/>
          <a:p>
            <a:pPr algn="ctr"/>
            <a:r>
              <a:rPr lang="en-GB" dirty="0"/>
              <a:t>Data</a:t>
            </a:r>
          </a:p>
        </p:txBody>
      </p:sp>
      <p:sp>
        <p:nvSpPr>
          <p:cNvPr id="3" name="Content Placeholder 2">
            <a:extLst>
              <a:ext uri="{FF2B5EF4-FFF2-40B4-BE49-F238E27FC236}">
                <a16:creationId xmlns:a16="http://schemas.microsoft.com/office/drawing/2014/main" id="{DD790FED-5239-44D0-8BB0-7648D5E4B7C5}"/>
              </a:ext>
            </a:extLst>
          </p:cNvPr>
          <p:cNvSpPr>
            <a:spLocks noGrp="1"/>
          </p:cNvSpPr>
          <p:nvPr>
            <p:ph idx="1"/>
          </p:nvPr>
        </p:nvSpPr>
        <p:spPr>
          <a:xfrm>
            <a:off x="838200" y="1169650"/>
            <a:ext cx="10515600" cy="1877784"/>
          </a:xfrm>
        </p:spPr>
        <p:txBody>
          <a:bodyPr>
            <a:normAutofit fontScale="92500" lnSpcReduction="10000"/>
          </a:bodyPr>
          <a:lstStyle/>
          <a:p>
            <a:r>
              <a:rPr lang="en-GB" dirty="0"/>
              <a:t>07/2020 to 03/2023, weekly, sometimes twice weekly</a:t>
            </a:r>
          </a:p>
          <a:p>
            <a:r>
              <a:rPr lang="en-GB" dirty="0"/>
              <a:t>Total number of patients = 200</a:t>
            </a:r>
          </a:p>
          <a:p>
            <a:r>
              <a:rPr lang="en-GB"/>
              <a:t>1</a:t>
            </a:r>
            <a:r>
              <a:rPr lang="en-GB" dirty="0"/>
              <a:t>0</a:t>
            </a:r>
            <a:r>
              <a:rPr lang="en-GB"/>
              <a:t> </a:t>
            </a:r>
            <a:r>
              <a:rPr lang="en-GB" dirty="0"/>
              <a:t>patients </a:t>
            </a:r>
            <a:r>
              <a:rPr lang="en-GB"/>
              <a:t>RIP (5</a:t>
            </a:r>
            <a:r>
              <a:rPr lang="en-GB" dirty="0"/>
              <a:t>%)</a:t>
            </a:r>
          </a:p>
          <a:p>
            <a:r>
              <a:rPr lang="en-GB" dirty="0"/>
              <a:t>Median age – 51 years (26-79y)</a:t>
            </a:r>
          </a:p>
          <a:p>
            <a:endParaRPr lang="en-GB" dirty="0"/>
          </a:p>
        </p:txBody>
      </p:sp>
      <p:graphicFrame>
        <p:nvGraphicFramePr>
          <p:cNvPr id="8" name="Diagram 7">
            <a:extLst>
              <a:ext uri="{FF2B5EF4-FFF2-40B4-BE49-F238E27FC236}">
                <a16:creationId xmlns:a16="http://schemas.microsoft.com/office/drawing/2014/main" id="{3DD258DD-488B-43B5-9859-6FD97EA95A7A}"/>
              </a:ext>
            </a:extLst>
          </p:cNvPr>
          <p:cNvGraphicFramePr/>
          <p:nvPr>
            <p:extLst>
              <p:ext uri="{D42A27DB-BD31-4B8C-83A1-F6EECF244321}">
                <p14:modId xmlns:p14="http://schemas.microsoft.com/office/powerpoint/2010/main" val="645012139"/>
              </p:ext>
            </p:extLst>
          </p:nvPr>
        </p:nvGraphicFramePr>
        <p:xfrm>
          <a:off x="5367166" y="1918010"/>
          <a:ext cx="6824834" cy="47838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1F7D49A5-F954-4CB1-95F5-53007AF4FB7A}"/>
              </a:ext>
            </a:extLst>
          </p:cNvPr>
          <p:cNvSpPr txBox="1"/>
          <p:nvPr/>
        </p:nvSpPr>
        <p:spPr>
          <a:xfrm>
            <a:off x="7939666" y="4285848"/>
            <a:ext cx="367991" cy="461665"/>
          </a:xfrm>
          <a:prstGeom prst="rect">
            <a:avLst/>
          </a:prstGeom>
          <a:noFill/>
        </p:spPr>
        <p:txBody>
          <a:bodyPr wrap="square" rtlCol="0">
            <a:spAutoFit/>
          </a:bodyPr>
          <a:lstStyle/>
          <a:p>
            <a:r>
              <a:rPr lang="en-GB" sz="2400" b="1" dirty="0"/>
              <a:t>9</a:t>
            </a:r>
          </a:p>
        </p:txBody>
      </p:sp>
      <p:sp>
        <p:nvSpPr>
          <p:cNvPr id="10" name="TextBox 9">
            <a:extLst>
              <a:ext uri="{FF2B5EF4-FFF2-40B4-BE49-F238E27FC236}">
                <a16:creationId xmlns:a16="http://schemas.microsoft.com/office/drawing/2014/main" id="{6030F924-6601-4FA2-A036-AC3D913BFC54}"/>
              </a:ext>
            </a:extLst>
          </p:cNvPr>
          <p:cNvSpPr txBox="1"/>
          <p:nvPr/>
        </p:nvSpPr>
        <p:spPr>
          <a:xfrm>
            <a:off x="9556308" y="4358380"/>
            <a:ext cx="367990" cy="461665"/>
          </a:xfrm>
          <a:prstGeom prst="rect">
            <a:avLst/>
          </a:prstGeom>
          <a:noFill/>
        </p:spPr>
        <p:txBody>
          <a:bodyPr wrap="square" rtlCol="0">
            <a:spAutoFit/>
          </a:bodyPr>
          <a:lstStyle/>
          <a:p>
            <a:r>
              <a:rPr lang="en-GB" sz="2400" b="1" dirty="0"/>
              <a:t>3</a:t>
            </a:r>
          </a:p>
        </p:txBody>
      </p:sp>
      <p:sp>
        <p:nvSpPr>
          <p:cNvPr id="11" name="TextBox 10">
            <a:extLst>
              <a:ext uri="{FF2B5EF4-FFF2-40B4-BE49-F238E27FC236}">
                <a16:creationId xmlns:a16="http://schemas.microsoft.com/office/drawing/2014/main" id="{D2B35A56-59BB-419C-9FC3-2E2F823E9B4E}"/>
              </a:ext>
            </a:extLst>
          </p:cNvPr>
          <p:cNvSpPr txBox="1"/>
          <p:nvPr/>
        </p:nvSpPr>
        <p:spPr>
          <a:xfrm>
            <a:off x="8918925" y="4747513"/>
            <a:ext cx="340158" cy="461665"/>
          </a:xfrm>
          <a:prstGeom prst="rect">
            <a:avLst/>
          </a:prstGeom>
          <a:noFill/>
        </p:spPr>
        <p:txBody>
          <a:bodyPr wrap="none" rtlCol="0">
            <a:spAutoFit/>
          </a:bodyPr>
          <a:lstStyle/>
          <a:p>
            <a:r>
              <a:rPr lang="en-GB" sz="2400" b="1" dirty="0"/>
              <a:t>1</a:t>
            </a:r>
          </a:p>
        </p:txBody>
      </p:sp>
      <p:graphicFrame>
        <p:nvGraphicFramePr>
          <p:cNvPr id="14" name="Chart 13">
            <a:extLst>
              <a:ext uri="{FF2B5EF4-FFF2-40B4-BE49-F238E27FC236}">
                <a16:creationId xmlns:a16="http://schemas.microsoft.com/office/drawing/2014/main" id="{AE361765-46D2-4753-A587-4A0983273DB7}"/>
              </a:ext>
            </a:extLst>
          </p:cNvPr>
          <p:cNvGraphicFramePr/>
          <p:nvPr>
            <p:extLst>
              <p:ext uri="{D42A27DB-BD31-4B8C-83A1-F6EECF244321}">
                <p14:modId xmlns:p14="http://schemas.microsoft.com/office/powerpoint/2010/main" val="2204103061"/>
              </p:ext>
            </p:extLst>
          </p:nvPr>
        </p:nvGraphicFramePr>
        <p:xfrm>
          <a:off x="161262" y="2902368"/>
          <a:ext cx="5672109" cy="369029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259474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8C39979F-A08B-4231-849E-FA9D4117A50F}"/>
              </a:ext>
            </a:extLst>
          </p:cNvPr>
          <p:cNvGraphicFramePr>
            <a:graphicFrameLocks noGrp="1"/>
          </p:cNvGraphicFramePr>
          <p:nvPr>
            <p:ph idx="1"/>
            <p:extLst>
              <p:ext uri="{D42A27DB-BD31-4B8C-83A1-F6EECF244321}">
                <p14:modId xmlns:p14="http://schemas.microsoft.com/office/powerpoint/2010/main" val="2446822478"/>
              </p:ext>
            </p:extLst>
          </p:nvPr>
        </p:nvGraphicFramePr>
        <p:xfrm>
          <a:off x="0" y="1037063"/>
          <a:ext cx="12065620" cy="5642517"/>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1">
            <a:extLst>
              <a:ext uri="{FF2B5EF4-FFF2-40B4-BE49-F238E27FC236}">
                <a16:creationId xmlns:a16="http://schemas.microsoft.com/office/drawing/2014/main" id="{0BCF8B34-D0E2-429D-BB7D-2D4844ACAD4B}"/>
              </a:ext>
            </a:extLst>
          </p:cNvPr>
          <p:cNvSpPr>
            <a:spLocks noGrp="1"/>
          </p:cNvSpPr>
          <p:nvPr>
            <p:ph type="title"/>
          </p:nvPr>
        </p:nvSpPr>
        <p:spPr>
          <a:xfrm>
            <a:off x="838200" y="0"/>
            <a:ext cx="10515600" cy="1325563"/>
          </a:xfrm>
        </p:spPr>
        <p:txBody>
          <a:bodyPr/>
          <a:lstStyle/>
          <a:p>
            <a:pPr algn="ctr"/>
            <a:r>
              <a:rPr lang="en-GB" dirty="0"/>
              <a:t>Referral pathways</a:t>
            </a:r>
          </a:p>
        </p:txBody>
      </p:sp>
      <p:sp>
        <p:nvSpPr>
          <p:cNvPr id="8" name="TextBox 7">
            <a:extLst>
              <a:ext uri="{FF2B5EF4-FFF2-40B4-BE49-F238E27FC236}">
                <a16:creationId xmlns:a16="http://schemas.microsoft.com/office/drawing/2014/main" id="{D57E590C-1DDA-4752-ADEA-D7608BDCB730}"/>
              </a:ext>
            </a:extLst>
          </p:cNvPr>
          <p:cNvSpPr txBox="1"/>
          <p:nvPr/>
        </p:nvSpPr>
        <p:spPr>
          <a:xfrm>
            <a:off x="9712712" y="2297151"/>
            <a:ext cx="1414170" cy="646331"/>
          </a:xfrm>
          <a:prstGeom prst="rect">
            <a:avLst/>
          </a:prstGeom>
          <a:noFill/>
        </p:spPr>
        <p:txBody>
          <a:bodyPr wrap="none" rtlCol="0">
            <a:spAutoFit/>
          </a:bodyPr>
          <a:lstStyle/>
          <a:p>
            <a:r>
              <a:rPr lang="en-GB" sz="3600" dirty="0"/>
              <a:t>N=200</a:t>
            </a:r>
          </a:p>
        </p:txBody>
      </p:sp>
    </p:spTree>
    <p:extLst>
      <p:ext uri="{BB962C8B-B14F-4D97-AF65-F5344CB8AC3E}">
        <p14:creationId xmlns:p14="http://schemas.microsoft.com/office/powerpoint/2010/main" val="396448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9B293C2-467F-4DC8-A777-3D17D21A5EC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53885" y="25563"/>
            <a:ext cx="3193648" cy="2078406"/>
          </a:xfrm>
        </p:spPr>
      </p:pic>
      <p:pic>
        <p:nvPicPr>
          <p:cNvPr id="9" name="Picture 8">
            <a:extLst>
              <a:ext uri="{FF2B5EF4-FFF2-40B4-BE49-F238E27FC236}">
                <a16:creationId xmlns:a16="http://schemas.microsoft.com/office/drawing/2014/main" id="{3AD5166A-1352-491A-8E5E-1AA5047E48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7104" y="68925"/>
            <a:ext cx="3042933" cy="1993730"/>
          </a:xfrm>
          <a:prstGeom prst="rect">
            <a:avLst/>
          </a:prstGeom>
        </p:spPr>
      </p:pic>
      <p:pic>
        <p:nvPicPr>
          <p:cNvPr id="13" name="Picture 12">
            <a:extLst>
              <a:ext uri="{FF2B5EF4-FFF2-40B4-BE49-F238E27FC236}">
                <a16:creationId xmlns:a16="http://schemas.microsoft.com/office/drawing/2014/main" id="{A1E1EB98-474A-4249-B89F-BA00624F98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796" y="4714875"/>
            <a:ext cx="2143125" cy="2143125"/>
          </a:xfrm>
          <a:prstGeom prst="rect">
            <a:avLst/>
          </a:prstGeom>
        </p:spPr>
      </p:pic>
      <p:pic>
        <p:nvPicPr>
          <p:cNvPr id="27" name="Picture 26">
            <a:extLst>
              <a:ext uri="{FF2B5EF4-FFF2-40B4-BE49-F238E27FC236}">
                <a16:creationId xmlns:a16="http://schemas.microsoft.com/office/drawing/2014/main" id="{8432D8B4-41B7-4B92-B959-6FF6E8E95C8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59530" y="4714875"/>
            <a:ext cx="3546091" cy="2127654"/>
          </a:xfrm>
          <a:prstGeom prst="rect">
            <a:avLst/>
          </a:prstGeom>
        </p:spPr>
      </p:pic>
      <p:pic>
        <p:nvPicPr>
          <p:cNvPr id="29" name="Picture 28">
            <a:extLst>
              <a:ext uri="{FF2B5EF4-FFF2-40B4-BE49-F238E27FC236}">
                <a16:creationId xmlns:a16="http://schemas.microsoft.com/office/drawing/2014/main" id="{B85B5BC5-7005-4B91-B283-0F6B38B0CE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04903" y="4772653"/>
            <a:ext cx="4055134" cy="2027567"/>
          </a:xfrm>
          <a:prstGeom prst="rect">
            <a:avLst/>
          </a:prstGeom>
        </p:spPr>
      </p:pic>
      <p:sp>
        <p:nvSpPr>
          <p:cNvPr id="2" name="TextBox 1">
            <a:extLst>
              <a:ext uri="{FF2B5EF4-FFF2-40B4-BE49-F238E27FC236}">
                <a16:creationId xmlns:a16="http://schemas.microsoft.com/office/drawing/2014/main" id="{D976F334-899A-4E79-8CA9-DDF270A6B86E}"/>
              </a:ext>
            </a:extLst>
          </p:cNvPr>
          <p:cNvSpPr txBox="1"/>
          <p:nvPr/>
        </p:nvSpPr>
        <p:spPr>
          <a:xfrm>
            <a:off x="11274967" y="402671"/>
            <a:ext cx="991648" cy="5632311"/>
          </a:xfrm>
          <a:prstGeom prst="rect">
            <a:avLst/>
          </a:prstGeom>
          <a:noFill/>
        </p:spPr>
        <p:txBody>
          <a:bodyPr wrap="square" rtlCol="0">
            <a:spAutoFit/>
          </a:bodyPr>
          <a:lstStyle/>
          <a:p>
            <a:r>
              <a:rPr lang="en-GB" sz="7200" dirty="0"/>
              <a:t>HOMES</a:t>
            </a:r>
          </a:p>
        </p:txBody>
      </p:sp>
      <p:pic>
        <p:nvPicPr>
          <p:cNvPr id="4" name="Picture 3">
            <a:extLst>
              <a:ext uri="{FF2B5EF4-FFF2-40B4-BE49-F238E27FC236}">
                <a16:creationId xmlns:a16="http://schemas.microsoft.com/office/drawing/2014/main" id="{13B1B349-5794-4C9E-A12A-419433E8AE3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6061" y="2183181"/>
            <a:ext cx="3450125" cy="2395236"/>
          </a:xfrm>
          <a:prstGeom prst="rect">
            <a:avLst/>
          </a:prstGeom>
        </p:spPr>
      </p:pic>
      <p:pic>
        <p:nvPicPr>
          <p:cNvPr id="8" name="Picture 7">
            <a:extLst>
              <a:ext uri="{FF2B5EF4-FFF2-40B4-BE49-F238E27FC236}">
                <a16:creationId xmlns:a16="http://schemas.microsoft.com/office/drawing/2014/main" id="{3DD10DFB-07D2-4ABE-AF8A-C4EB68EBEB2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90859" y="2105228"/>
            <a:ext cx="5076643" cy="2567074"/>
          </a:xfrm>
          <a:prstGeom prst="rect">
            <a:avLst/>
          </a:prstGeom>
        </p:spPr>
      </p:pic>
      <p:pic>
        <p:nvPicPr>
          <p:cNvPr id="1026" name="Picture 2" descr="london council flat interior - Google Search | Council flats ...">
            <a:extLst>
              <a:ext uri="{FF2B5EF4-FFF2-40B4-BE49-F238E27FC236}">
                <a16:creationId xmlns:a16="http://schemas.microsoft.com/office/drawing/2014/main" id="{6AD4FEEC-57D6-4F68-8AA3-8E2B53F6A13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87659" y="15471"/>
            <a:ext cx="1913483" cy="285811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amden nj | Ghetto house, Poverty, Ghetto">
            <a:extLst>
              <a:ext uri="{FF2B5EF4-FFF2-40B4-BE49-F238E27FC236}">
                <a16:creationId xmlns:a16="http://schemas.microsoft.com/office/drawing/2014/main" id="{58F65190-584E-4967-A236-337946BD6DF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36262" y="2931363"/>
            <a:ext cx="2324521" cy="17409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e ignore poverty in London at our peril | Society | The Guardian">
            <a:extLst>
              <a:ext uri="{FF2B5EF4-FFF2-40B4-BE49-F238E27FC236}">
                <a16:creationId xmlns:a16="http://schemas.microsoft.com/office/drawing/2014/main" id="{2881DA00-7DFE-4E4B-AFAF-733ACA14230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016072" y="678426"/>
            <a:ext cx="2177118" cy="1145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69733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895DF-3623-4AC5-9BB1-43B4BA32B623}"/>
              </a:ext>
            </a:extLst>
          </p:cNvPr>
          <p:cNvSpPr>
            <a:spLocks noGrp="1"/>
          </p:cNvSpPr>
          <p:nvPr>
            <p:ph type="title"/>
          </p:nvPr>
        </p:nvSpPr>
        <p:spPr/>
        <p:txBody>
          <a:bodyPr/>
          <a:lstStyle/>
          <a:p>
            <a:r>
              <a:rPr lang="en-GB" dirty="0"/>
              <a:t>Visiting locations</a:t>
            </a:r>
          </a:p>
        </p:txBody>
      </p:sp>
      <p:graphicFrame>
        <p:nvGraphicFramePr>
          <p:cNvPr id="6" name="Content Placeholder 5">
            <a:extLst>
              <a:ext uri="{FF2B5EF4-FFF2-40B4-BE49-F238E27FC236}">
                <a16:creationId xmlns:a16="http://schemas.microsoft.com/office/drawing/2014/main" id="{AB929636-14EF-49FA-B761-370E0A6FEA49}"/>
              </a:ext>
            </a:extLst>
          </p:cNvPr>
          <p:cNvGraphicFramePr>
            <a:graphicFrameLocks noGrp="1"/>
          </p:cNvGraphicFramePr>
          <p:nvPr>
            <p:ph idx="1"/>
            <p:extLst>
              <p:ext uri="{D42A27DB-BD31-4B8C-83A1-F6EECF244321}">
                <p14:modId xmlns:p14="http://schemas.microsoft.com/office/powerpoint/2010/main" val="3707270039"/>
              </p:ext>
            </p:extLst>
          </p:nvPr>
        </p:nvGraphicFramePr>
        <p:xfrm>
          <a:off x="0" y="1471961"/>
          <a:ext cx="12192000" cy="51630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09605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01794-707E-4D5F-896A-03270EA71FDC}"/>
              </a:ext>
            </a:extLst>
          </p:cNvPr>
          <p:cNvSpPr>
            <a:spLocks noGrp="1"/>
          </p:cNvSpPr>
          <p:nvPr>
            <p:ph type="title"/>
          </p:nvPr>
        </p:nvSpPr>
        <p:spPr>
          <a:xfrm>
            <a:off x="659781" y="0"/>
            <a:ext cx="10333907" cy="1023559"/>
          </a:xfrm>
        </p:spPr>
        <p:txBody>
          <a:bodyPr/>
          <a:lstStyle/>
          <a:p>
            <a:r>
              <a:rPr lang="en-GB" b="1" dirty="0"/>
              <a:t>Background	</a:t>
            </a:r>
          </a:p>
        </p:txBody>
      </p:sp>
      <p:sp>
        <p:nvSpPr>
          <p:cNvPr id="3" name="Content Placeholder 2">
            <a:extLst>
              <a:ext uri="{FF2B5EF4-FFF2-40B4-BE49-F238E27FC236}">
                <a16:creationId xmlns:a16="http://schemas.microsoft.com/office/drawing/2014/main" id="{9470A14D-3917-43BD-BD9E-94536419E186}"/>
              </a:ext>
            </a:extLst>
          </p:cNvPr>
          <p:cNvSpPr>
            <a:spLocks noGrp="1"/>
          </p:cNvSpPr>
          <p:nvPr>
            <p:ph idx="1"/>
          </p:nvPr>
        </p:nvSpPr>
        <p:spPr>
          <a:xfrm>
            <a:off x="659781" y="1023559"/>
            <a:ext cx="10872438" cy="5420926"/>
          </a:xfrm>
        </p:spPr>
        <p:txBody>
          <a:bodyPr>
            <a:noAutofit/>
          </a:bodyPr>
          <a:lstStyle/>
          <a:p>
            <a:r>
              <a:rPr lang="en-GB" sz="3200" dirty="0"/>
              <a:t>24</a:t>
            </a:r>
            <a:r>
              <a:rPr lang="en-GB" sz="3200" baseline="30000" dirty="0"/>
              <a:t>th</a:t>
            </a:r>
            <a:r>
              <a:rPr lang="en-GB" sz="3200" dirty="0"/>
              <a:t> March 2020 1</a:t>
            </a:r>
            <a:r>
              <a:rPr lang="en-GB" sz="3200" baseline="30000" dirty="0"/>
              <a:t>st</a:t>
            </a:r>
            <a:r>
              <a:rPr lang="en-GB" sz="3200" dirty="0"/>
              <a:t> COVID lockdown</a:t>
            </a:r>
          </a:p>
          <a:p>
            <a:r>
              <a:rPr lang="en-GB" sz="3200" dirty="0"/>
              <a:t>“Everyone In”</a:t>
            </a:r>
          </a:p>
          <a:p>
            <a:r>
              <a:rPr lang="en-GB" sz="3200" dirty="0"/>
              <a:t>All DDU’s stopped providing F2F</a:t>
            </a:r>
          </a:p>
          <a:p>
            <a:r>
              <a:rPr lang="en-GB" sz="3200" dirty="0"/>
              <a:t>Patients on BBV treatment had to continue</a:t>
            </a:r>
          </a:p>
          <a:p>
            <a:r>
              <a:rPr lang="en-GB" sz="3200" dirty="0"/>
              <a:t>BBV testing in homeless hotels from May 2020</a:t>
            </a:r>
          </a:p>
          <a:p>
            <a:r>
              <a:rPr lang="en-GB" sz="3200" dirty="0"/>
              <a:t>July 2020 start of the home/hostel visit clinic (John Gibbons &amp; Indrajit Ghosh – JGIG)</a:t>
            </a:r>
          </a:p>
          <a:p>
            <a:r>
              <a:rPr lang="en-GB" sz="3200" dirty="0"/>
              <a:t>July 2021 DDUs started reopening for F2F with limited access</a:t>
            </a:r>
          </a:p>
          <a:p>
            <a:r>
              <a:rPr lang="en-GB" sz="3200" dirty="0"/>
              <a:t>September – November 2022 most DDUs restarting BBV screening</a:t>
            </a:r>
          </a:p>
        </p:txBody>
      </p:sp>
      <p:pic>
        <p:nvPicPr>
          <p:cNvPr id="7" name="Picture 6">
            <a:extLst>
              <a:ext uri="{FF2B5EF4-FFF2-40B4-BE49-F238E27FC236}">
                <a16:creationId xmlns:a16="http://schemas.microsoft.com/office/drawing/2014/main" id="{C3178FEB-CA5D-4B5B-A5CA-40C3EDFA4C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9960" y="0"/>
            <a:ext cx="3322040" cy="3322040"/>
          </a:xfrm>
          <a:prstGeom prst="rect">
            <a:avLst/>
          </a:prstGeom>
        </p:spPr>
      </p:pic>
    </p:spTree>
    <p:extLst>
      <p:ext uri="{BB962C8B-B14F-4D97-AF65-F5344CB8AC3E}">
        <p14:creationId xmlns:p14="http://schemas.microsoft.com/office/powerpoint/2010/main" val="2462715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3E0136C-8733-4BC3-B648-A8D7200AA2D6}"/>
              </a:ext>
            </a:extLst>
          </p:cNvPr>
          <p:cNvSpPr>
            <a:spLocks noGrp="1"/>
          </p:cNvSpPr>
          <p:nvPr>
            <p:ph type="title"/>
          </p:nvPr>
        </p:nvSpPr>
        <p:spPr/>
        <p:txBody>
          <a:bodyPr/>
          <a:lstStyle/>
          <a:p>
            <a:r>
              <a:rPr lang="en-GB" dirty="0"/>
              <a:t>Hepatitis C</a:t>
            </a:r>
          </a:p>
        </p:txBody>
      </p:sp>
      <p:sp>
        <p:nvSpPr>
          <p:cNvPr id="5" name="Text Placeholder 4">
            <a:extLst>
              <a:ext uri="{FF2B5EF4-FFF2-40B4-BE49-F238E27FC236}">
                <a16:creationId xmlns:a16="http://schemas.microsoft.com/office/drawing/2014/main" id="{BA0C8FB2-76C0-4D88-B68C-8A7A2EFB801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707311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epatitis C treatment drug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84538" y="0"/>
            <a:ext cx="7905507" cy="685406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7039" y="4886363"/>
            <a:ext cx="1565464" cy="1304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Arrow Connector 2"/>
          <p:cNvCxnSpPr/>
          <p:nvPr/>
        </p:nvCxnSpPr>
        <p:spPr>
          <a:xfrm flipV="1">
            <a:off x="10672810" y="2759383"/>
            <a:ext cx="0" cy="1296144"/>
          </a:xfrm>
          <a:prstGeom prst="straightConnector1">
            <a:avLst/>
          </a:prstGeom>
          <a:ln w="571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6" name="AutoShape 4" descr="Positive Life Changers | Emoticon, Smiley emoji, Smiley"/>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7387" y="160338"/>
            <a:ext cx="1590075" cy="1514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87800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hep c elimination target who"/>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24000" y="-17757"/>
            <a:ext cx="9144000" cy="6875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17323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4525D-6995-44DE-91F4-E99E261951E1}"/>
              </a:ext>
            </a:extLst>
          </p:cNvPr>
          <p:cNvSpPr>
            <a:spLocks noGrp="1"/>
          </p:cNvSpPr>
          <p:nvPr>
            <p:ph type="title"/>
          </p:nvPr>
        </p:nvSpPr>
        <p:spPr/>
        <p:txBody>
          <a:bodyPr/>
          <a:lstStyle/>
          <a:p>
            <a:endParaRPr lang="en-GB"/>
          </a:p>
        </p:txBody>
      </p:sp>
      <p:graphicFrame>
        <p:nvGraphicFramePr>
          <p:cNvPr id="4" name="Content Placeholder 3">
            <a:extLst>
              <a:ext uri="{FF2B5EF4-FFF2-40B4-BE49-F238E27FC236}">
                <a16:creationId xmlns:a16="http://schemas.microsoft.com/office/drawing/2014/main" id="{930EE475-61C8-42A4-A4CD-1C1CFCE26316}"/>
              </a:ext>
            </a:extLst>
          </p:cNvPr>
          <p:cNvGraphicFramePr>
            <a:graphicFrameLocks noGrp="1"/>
          </p:cNvGraphicFramePr>
          <p:nvPr>
            <p:ph idx="1"/>
            <p:extLst>
              <p:ext uri="{D42A27DB-BD31-4B8C-83A1-F6EECF244321}">
                <p14:modId xmlns:p14="http://schemas.microsoft.com/office/powerpoint/2010/main" val="2826803675"/>
              </p:ext>
            </p:extLst>
          </p:nvPr>
        </p:nvGraphicFramePr>
        <p:xfrm>
          <a:off x="0" y="0"/>
          <a:ext cx="12192000" cy="677994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95247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52E33-3E51-4FFD-BE8F-FC5D97016856}"/>
              </a:ext>
            </a:extLst>
          </p:cNvPr>
          <p:cNvSpPr>
            <a:spLocks noGrp="1"/>
          </p:cNvSpPr>
          <p:nvPr>
            <p:ph type="title"/>
          </p:nvPr>
        </p:nvSpPr>
        <p:spPr/>
        <p:txBody>
          <a:bodyPr/>
          <a:lstStyle/>
          <a:p>
            <a:endParaRPr lang="en-GB"/>
          </a:p>
        </p:txBody>
      </p:sp>
      <p:graphicFrame>
        <p:nvGraphicFramePr>
          <p:cNvPr id="4" name="Content Placeholder 3">
            <a:extLst>
              <a:ext uri="{FF2B5EF4-FFF2-40B4-BE49-F238E27FC236}">
                <a16:creationId xmlns:a16="http://schemas.microsoft.com/office/drawing/2014/main" id="{938064C7-C4AB-4C35-B709-528791A76545}"/>
              </a:ext>
            </a:extLst>
          </p:cNvPr>
          <p:cNvGraphicFramePr>
            <a:graphicFrameLocks noGrp="1"/>
          </p:cNvGraphicFramePr>
          <p:nvPr>
            <p:ph idx="1"/>
            <p:extLst>
              <p:ext uri="{D42A27DB-BD31-4B8C-83A1-F6EECF244321}">
                <p14:modId xmlns:p14="http://schemas.microsoft.com/office/powerpoint/2010/main" val="381973273"/>
              </p:ext>
            </p:extLst>
          </p:nvPr>
        </p:nvGraphicFramePr>
        <p:xfrm>
          <a:off x="0" y="0"/>
          <a:ext cx="12192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70198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21C42-B736-450F-B496-981E864A1E10}"/>
              </a:ext>
            </a:extLst>
          </p:cNvPr>
          <p:cNvSpPr>
            <a:spLocks noGrp="1"/>
          </p:cNvSpPr>
          <p:nvPr>
            <p:ph type="title"/>
          </p:nvPr>
        </p:nvSpPr>
        <p:spPr>
          <a:xfrm>
            <a:off x="839788" y="161034"/>
            <a:ext cx="3932237" cy="1600200"/>
          </a:xfrm>
        </p:spPr>
        <p:txBody>
          <a:bodyPr>
            <a:normAutofit/>
          </a:bodyPr>
          <a:lstStyle/>
          <a:p>
            <a:r>
              <a:rPr lang="en-GB" sz="4000" dirty="0"/>
              <a:t>HCV Genotype</a:t>
            </a:r>
          </a:p>
        </p:txBody>
      </p:sp>
      <p:graphicFrame>
        <p:nvGraphicFramePr>
          <p:cNvPr id="8" name="Content Placeholder 7">
            <a:extLst>
              <a:ext uri="{FF2B5EF4-FFF2-40B4-BE49-F238E27FC236}">
                <a16:creationId xmlns:a16="http://schemas.microsoft.com/office/drawing/2014/main" id="{3CABA300-1D74-4FF9-84D0-6F0176689BE7}"/>
              </a:ext>
            </a:extLst>
          </p:cNvPr>
          <p:cNvGraphicFramePr>
            <a:graphicFrameLocks noGrp="1"/>
          </p:cNvGraphicFramePr>
          <p:nvPr>
            <p:ph idx="1"/>
            <p:extLst>
              <p:ext uri="{D42A27DB-BD31-4B8C-83A1-F6EECF244321}">
                <p14:modId xmlns:p14="http://schemas.microsoft.com/office/powerpoint/2010/main" val="3029047065"/>
              </p:ext>
            </p:extLst>
          </p:nvPr>
        </p:nvGraphicFramePr>
        <p:xfrm>
          <a:off x="4772025" y="245328"/>
          <a:ext cx="7003663" cy="6099716"/>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4">
            <a:extLst>
              <a:ext uri="{FF2B5EF4-FFF2-40B4-BE49-F238E27FC236}">
                <a16:creationId xmlns:a16="http://schemas.microsoft.com/office/drawing/2014/main" id="{45884765-F09D-4665-9576-2DA89BDBA1BC}"/>
              </a:ext>
            </a:extLst>
          </p:cNvPr>
          <p:cNvSpPr>
            <a:spLocks noGrp="1"/>
          </p:cNvSpPr>
          <p:nvPr>
            <p:ph type="body" sz="half" idx="2"/>
          </p:nvPr>
        </p:nvSpPr>
        <p:spPr>
          <a:xfrm>
            <a:off x="839788" y="2085278"/>
            <a:ext cx="3932237" cy="3811588"/>
          </a:xfrm>
        </p:spPr>
        <p:txBody>
          <a:bodyPr>
            <a:normAutofit/>
          </a:bodyPr>
          <a:lstStyle/>
          <a:p>
            <a:r>
              <a:rPr lang="en-GB" sz="2800" dirty="0"/>
              <a:t>7 known genotypes</a:t>
            </a:r>
          </a:p>
          <a:p>
            <a:r>
              <a:rPr lang="en-GB" sz="2800" dirty="0"/>
              <a:t>UK – dominant 1a and 3</a:t>
            </a:r>
          </a:p>
          <a:p>
            <a:endParaRPr lang="en-GB" sz="2800" dirty="0"/>
          </a:p>
          <a:p>
            <a:r>
              <a:rPr lang="en-GB" sz="2800" dirty="0"/>
              <a:t>Genotype specific Rx to pan-genotypic Rx</a:t>
            </a:r>
          </a:p>
        </p:txBody>
      </p:sp>
    </p:spTree>
    <p:extLst>
      <p:ext uri="{BB962C8B-B14F-4D97-AF65-F5344CB8AC3E}">
        <p14:creationId xmlns:p14="http://schemas.microsoft.com/office/powerpoint/2010/main" val="5804223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B30B8-C408-4DCC-8641-15BF59F3574A}"/>
              </a:ext>
            </a:extLst>
          </p:cNvPr>
          <p:cNvSpPr>
            <a:spLocks noGrp="1"/>
          </p:cNvSpPr>
          <p:nvPr>
            <p:ph type="title"/>
          </p:nvPr>
        </p:nvSpPr>
        <p:spPr>
          <a:xfrm>
            <a:off x="927410" y="157549"/>
            <a:ext cx="10515600" cy="1325563"/>
          </a:xfrm>
        </p:spPr>
        <p:txBody>
          <a:bodyPr/>
          <a:lstStyle/>
          <a:p>
            <a:pPr algn="ctr"/>
            <a:r>
              <a:rPr lang="en-GB" dirty="0"/>
              <a:t>Liver disease (n=143)</a:t>
            </a:r>
          </a:p>
        </p:txBody>
      </p:sp>
      <p:graphicFrame>
        <p:nvGraphicFramePr>
          <p:cNvPr id="6" name="Content Placeholder 5">
            <a:extLst>
              <a:ext uri="{FF2B5EF4-FFF2-40B4-BE49-F238E27FC236}">
                <a16:creationId xmlns:a16="http://schemas.microsoft.com/office/drawing/2014/main" id="{9EBFE5D4-DBE0-4CF6-889C-B5058DE082EF}"/>
              </a:ext>
            </a:extLst>
          </p:cNvPr>
          <p:cNvGraphicFramePr>
            <a:graphicFrameLocks noGrp="1"/>
          </p:cNvGraphicFramePr>
          <p:nvPr>
            <p:ph idx="1"/>
            <p:extLst>
              <p:ext uri="{D42A27DB-BD31-4B8C-83A1-F6EECF244321}">
                <p14:modId xmlns:p14="http://schemas.microsoft.com/office/powerpoint/2010/main" val="1556968457"/>
              </p:ext>
            </p:extLst>
          </p:nvPr>
        </p:nvGraphicFramePr>
        <p:xfrm>
          <a:off x="927410" y="1483112"/>
          <a:ext cx="10156902" cy="537488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1AB1EA42-3B6E-4BB7-9A48-BA86F574BD53}"/>
              </a:ext>
            </a:extLst>
          </p:cNvPr>
          <p:cNvSpPr txBox="1"/>
          <p:nvPr/>
        </p:nvSpPr>
        <p:spPr>
          <a:xfrm>
            <a:off x="1795346" y="3111190"/>
            <a:ext cx="1940313" cy="646331"/>
          </a:xfrm>
          <a:prstGeom prst="rect">
            <a:avLst/>
          </a:prstGeom>
          <a:noFill/>
        </p:spPr>
        <p:txBody>
          <a:bodyPr wrap="square" rtlCol="0">
            <a:spAutoFit/>
          </a:bodyPr>
          <a:lstStyle/>
          <a:p>
            <a:r>
              <a:rPr lang="en-GB" dirty="0"/>
              <a:t>Advanced liver fibrosis / cirrhosis</a:t>
            </a:r>
          </a:p>
        </p:txBody>
      </p:sp>
      <p:sp>
        <p:nvSpPr>
          <p:cNvPr id="8" name="TextBox 7">
            <a:extLst>
              <a:ext uri="{FF2B5EF4-FFF2-40B4-BE49-F238E27FC236}">
                <a16:creationId xmlns:a16="http://schemas.microsoft.com/office/drawing/2014/main" id="{4F02C977-DE63-43E3-93A3-EF8687BAF62F}"/>
              </a:ext>
            </a:extLst>
          </p:cNvPr>
          <p:cNvSpPr txBox="1"/>
          <p:nvPr/>
        </p:nvSpPr>
        <p:spPr>
          <a:xfrm>
            <a:off x="7906215" y="2743200"/>
            <a:ext cx="1750741" cy="369332"/>
          </a:xfrm>
          <a:prstGeom prst="rect">
            <a:avLst/>
          </a:prstGeom>
          <a:noFill/>
        </p:spPr>
        <p:txBody>
          <a:bodyPr wrap="square" rtlCol="0">
            <a:spAutoFit/>
          </a:bodyPr>
          <a:lstStyle/>
          <a:p>
            <a:r>
              <a:rPr lang="en-GB" dirty="0"/>
              <a:t>No liver fibrosis</a:t>
            </a:r>
          </a:p>
        </p:txBody>
      </p:sp>
    </p:spTree>
    <p:extLst>
      <p:ext uri="{BB962C8B-B14F-4D97-AF65-F5344CB8AC3E}">
        <p14:creationId xmlns:p14="http://schemas.microsoft.com/office/powerpoint/2010/main" val="26671680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FF770-2DD8-4500-B555-7EA93145415B}"/>
              </a:ext>
            </a:extLst>
          </p:cNvPr>
          <p:cNvSpPr>
            <a:spLocks noGrp="1"/>
          </p:cNvSpPr>
          <p:nvPr>
            <p:ph type="title"/>
          </p:nvPr>
        </p:nvSpPr>
        <p:spPr/>
        <p:txBody>
          <a:bodyPr>
            <a:normAutofit/>
          </a:bodyPr>
          <a:lstStyle/>
          <a:p>
            <a:r>
              <a:rPr lang="en-GB" sz="4000" dirty="0"/>
              <a:t>Patients with F4 (N=27)</a:t>
            </a:r>
          </a:p>
        </p:txBody>
      </p:sp>
      <p:sp>
        <p:nvSpPr>
          <p:cNvPr id="6" name="Text Placeholder 5">
            <a:extLst>
              <a:ext uri="{FF2B5EF4-FFF2-40B4-BE49-F238E27FC236}">
                <a16:creationId xmlns:a16="http://schemas.microsoft.com/office/drawing/2014/main" id="{A483AC2C-5910-485C-94FC-55FF66BA69EF}"/>
              </a:ext>
            </a:extLst>
          </p:cNvPr>
          <p:cNvSpPr>
            <a:spLocks noGrp="1"/>
          </p:cNvSpPr>
          <p:nvPr>
            <p:ph type="body" sz="half" idx="2"/>
          </p:nvPr>
        </p:nvSpPr>
        <p:spPr>
          <a:xfrm>
            <a:off x="687523" y="2231327"/>
            <a:ext cx="4236766" cy="3723423"/>
          </a:xfrm>
        </p:spPr>
        <p:txBody>
          <a:bodyPr>
            <a:noAutofit/>
          </a:bodyPr>
          <a:lstStyle/>
          <a:p>
            <a:pPr marL="457200" indent="-457200">
              <a:buFont typeface="Arial" panose="020B0604020202020204" pitchFamily="34" charset="0"/>
              <a:buChar char="•"/>
            </a:pPr>
            <a:r>
              <a:rPr lang="en-GB" sz="3200" dirty="0"/>
              <a:t>Age range 33-75 years</a:t>
            </a:r>
          </a:p>
          <a:p>
            <a:pPr marL="457200" indent="-457200">
              <a:buFont typeface="Arial" panose="020B0604020202020204" pitchFamily="34" charset="0"/>
              <a:buChar char="•"/>
            </a:pPr>
            <a:r>
              <a:rPr lang="en-GB" sz="3200" dirty="0"/>
              <a:t>Female / Male: 7 / 20</a:t>
            </a:r>
          </a:p>
          <a:p>
            <a:pPr marL="457200" indent="-457200">
              <a:buFont typeface="Arial" panose="020B0604020202020204" pitchFamily="34" charset="0"/>
              <a:buChar char="•"/>
            </a:pPr>
            <a:r>
              <a:rPr lang="en-GB" sz="3200" dirty="0"/>
              <a:t>FS range: 12.1 – 75 kPa</a:t>
            </a:r>
          </a:p>
          <a:p>
            <a:pPr marL="457200" indent="-457200">
              <a:buFont typeface="Arial" panose="020B0604020202020204" pitchFamily="34" charset="0"/>
              <a:buChar char="•"/>
            </a:pPr>
            <a:r>
              <a:rPr lang="en-GB" sz="3200" dirty="0"/>
              <a:t>IDU history: 22</a:t>
            </a:r>
          </a:p>
          <a:p>
            <a:pPr marL="457200" indent="-457200">
              <a:buFont typeface="Arial" panose="020B0604020202020204" pitchFamily="34" charset="0"/>
              <a:buChar char="•"/>
            </a:pPr>
            <a:r>
              <a:rPr lang="en-GB" sz="3200" dirty="0"/>
              <a:t>EtOH: 15 (all IDU hx)</a:t>
            </a:r>
          </a:p>
        </p:txBody>
      </p:sp>
      <p:sp>
        <p:nvSpPr>
          <p:cNvPr id="10" name="Content Placeholder 9">
            <a:extLst>
              <a:ext uri="{FF2B5EF4-FFF2-40B4-BE49-F238E27FC236}">
                <a16:creationId xmlns:a16="http://schemas.microsoft.com/office/drawing/2014/main" id="{CD4DFF32-D051-4F4C-91DE-B20D03888C4A}"/>
              </a:ext>
            </a:extLst>
          </p:cNvPr>
          <p:cNvSpPr>
            <a:spLocks noGrp="1"/>
          </p:cNvSpPr>
          <p:nvPr>
            <p:ph idx="1"/>
          </p:nvPr>
        </p:nvSpPr>
        <p:spPr>
          <a:xfrm>
            <a:off x="5219574" y="457200"/>
            <a:ext cx="6656877" cy="1935278"/>
          </a:xfrm>
        </p:spPr>
        <p:txBody>
          <a:bodyPr>
            <a:normAutofit lnSpcReduction="10000"/>
          </a:bodyPr>
          <a:lstStyle/>
          <a:p>
            <a:pPr marL="457200" indent="-457200"/>
            <a:r>
              <a:rPr lang="en-GB" dirty="0"/>
              <a:t>CHILD-P: A – 14; B – 10; C – 3</a:t>
            </a:r>
          </a:p>
          <a:p>
            <a:pPr marL="457200" indent="-457200"/>
            <a:r>
              <a:rPr lang="en-GB" dirty="0"/>
              <a:t>HCC, Malignancies, COPD, CKD, COVID</a:t>
            </a:r>
          </a:p>
          <a:p>
            <a:pPr marL="457200" indent="-457200"/>
            <a:r>
              <a:rPr lang="en-GB" dirty="0"/>
              <a:t>6 RIP (22%)</a:t>
            </a:r>
          </a:p>
          <a:p>
            <a:endParaRPr lang="en-GB" dirty="0"/>
          </a:p>
        </p:txBody>
      </p:sp>
      <p:pic>
        <p:nvPicPr>
          <p:cNvPr id="14" name="Picture 13">
            <a:extLst>
              <a:ext uri="{FF2B5EF4-FFF2-40B4-BE49-F238E27FC236}">
                <a16:creationId xmlns:a16="http://schemas.microsoft.com/office/drawing/2014/main" id="{30E94D15-C8F6-4800-B98F-55DEBEB1F7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5080" y="2500286"/>
            <a:ext cx="5899397" cy="3930473"/>
          </a:xfrm>
          <a:prstGeom prst="rect">
            <a:avLst/>
          </a:prstGeom>
        </p:spPr>
      </p:pic>
    </p:spTree>
    <p:extLst>
      <p:ext uri="{BB962C8B-B14F-4D97-AF65-F5344CB8AC3E}">
        <p14:creationId xmlns:p14="http://schemas.microsoft.com/office/powerpoint/2010/main" val="28557266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B777D8E0-F603-4A98-B743-DBD797041F49}"/>
              </a:ext>
            </a:extLst>
          </p:cNvPr>
          <p:cNvGraphicFramePr>
            <a:graphicFrameLocks noGrp="1"/>
          </p:cNvGraphicFramePr>
          <p:nvPr>
            <p:ph idx="1"/>
            <p:extLst>
              <p:ext uri="{D42A27DB-BD31-4B8C-83A1-F6EECF244321}">
                <p14:modId xmlns:p14="http://schemas.microsoft.com/office/powerpoint/2010/main" val="512679924"/>
              </p:ext>
            </p:extLst>
          </p:nvPr>
        </p:nvGraphicFramePr>
        <p:xfrm>
          <a:off x="412597" y="1690688"/>
          <a:ext cx="7014115" cy="4464785"/>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3">
            <a:extLst>
              <a:ext uri="{FF2B5EF4-FFF2-40B4-BE49-F238E27FC236}">
                <a16:creationId xmlns:a16="http://schemas.microsoft.com/office/drawing/2014/main" id="{0086B997-4C34-445A-8B23-943847352E2C}"/>
              </a:ext>
            </a:extLst>
          </p:cNvPr>
          <p:cNvSpPr>
            <a:spLocks noGrp="1"/>
          </p:cNvSpPr>
          <p:nvPr>
            <p:ph type="title"/>
          </p:nvPr>
        </p:nvSpPr>
        <p:spPr/>
        <p:txBody>
          <a:bodyPr/>
          <a:lstStyle/>
          <a:p>
            <a:r>
              <a:rPr lang="en-GB" dirty="0"/>
              <a:t>Mental Health</a:t>
            </a:r>
          </a:p>
        </p:txBody>
      </p:sp>
      <p:sp>
        <p:nvSpPr>
          <p:cNvPr id="5" name="TextBox 4">
            <a:extLst>
              <a:ext uri="{FF2B5EF4-FFF2-40B4-BE49-F238E27FC236}">
                <a16:creationId xmlns:a16="http://schemas.microsoft.com/office/drawing/2014/main" id="{B67ED4F6-C68A-4B1C-A05C-FE52F908939F}"/>
              </a:ext>
            </a:extLst>
          </p:cNvPr>
          <p:cNvSpPr txBox="1"/>
          <p:nvPr/>
        </p:nvSpPr>
        <p:spPr>
          <a:xfrm>
            <a:off x="7616282" y="1538868"/>
            <a:ext cx="4352691" cy="4524315"/>
          </a:xfrm>
          <a:prstGeom prst="rect">
            <a:avLst/>
          </a:prstGeom>
          <a:noFill/>
        </p:spPr>
        <p:txBody>
          <a:bodyPr wrap="square" rtlCol="0">
            <a:spAutoFit/>
          </a:bodyPr>
          <a:lstStyle/>
          <a:p>
            <a:pPr marL="285750" indent="-285750">
              <a:buFont typeface="Arial" panose="020B0604020202020204" pitchFamily="34" charset="0"/>
              <a:buChar char="•"/>
            </a:pPr>
            <a:r>
              <a:rPr lang="en-GB" sz="3600" dirty="0"/>
              <a:t>Anxiety</a:t>
            </a:r>
          </a:p>
          <a:p>
            <a:pPr marL="285750" indent="-285750">
              <a:buFont typeface="Arial" panose="020B0604020202020204" pitchFamily="34" charset="0"/>
              <a:buChar char="•"/>
            </a:pPr>
            <a:r>
              <a:rPr lang="en-GB" sz="3600" dirty="0"/>
              <a:t>Depression</a:t>
            </a:r>
          </a:p>
          <a:p>
            <a:pPr marL="285750" indent="-285750">
              <a:buFont typeface="Arial" panose="020B0604020202020204" pitchFamily="34" charset="0"/>
              <a:buChar char="•"/>
            </a:pPr>
            <a:r>
              <a:rPr lang="en-GB" sz="3600" dirty="0"/>
              <a:t>Psychosis</a:t>
            </a:r>
          </a:p>
          <a:p>
            <a:pPr marL="285750" indent="-285750">
              <a:buFont typeface="Arial" panose="020B0604020202020204" pitchFamily="34" charset="0"/>
              <a:buChar char="•"/>
            </a:pPr>
            <a:r>
              <a:rPr lang="en-GB" sz="3600" dirty="0"/>
              <a:t>Schizophrenia</a:t>
            </a:r>
          </a:p>
          <a:p>
            <a:pPr marL="285750" indent="-285750">
              <a:buFont typeface="Arial" panose="020B0604020202020204" pitchFamily="34" charset="0"/>
              <a:buChar char="•"/>
            </a:pPr>
            <a:r>
              <a:rPr lang="en-GB" sz="3600" dirty="0"/>
              <a:t>PTSD</a:t>
            </a:r>
          </a:p>
          <a:p>
            <a:pPr marL="285750" indent="-285750">
              <a:buFont typeface="Arial" panose="020B0604020202020204" pitchFamily="34" charset="0"/>
              <a:buChar char="•"/>
            </a:pPr>
            <a:r>
              <a:rPr lang="en-GB" sz="3600" dirty="0"/>
              <a:t>Victims of DV ad sexual abuse</a:t>
            </a:r>
          </a:p>
          <a:p>
            <a:pPr marL="285750" indent="-285750">
              <a:buFont typeface="Arial" panose="020B0604020202020204" pitchFamily="34" charset="0"/>
              <a:buChar char="•"/>
            </a:pPr>
            <a:r>
              <a:rPr lang="en-GB" sz="3600" dirty="0"/>
              <a:t>Personality disorder</a:t>
            </a:r>
          </a:p>
        </p:txBody>
      </p:sp>
    </p:spTree>
    <p:extLst>
      <p:ext uri="{BB962C8B-B14F-4D97-AF65-F5344CB8AC3E}">
        <p14:creationId xmlns:p14="http://schemas.microsoft.com/office/powerpoint/2010/main" val="37081326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2B742-8570-49C0-A066-FC95032E4618}"/>
              </a:ext>
            </a:extLst>
          </p:cNvPr>
          <p:cNvSpPr>
            <a:spLocks noGrp="1"/>
          </p:cNvSpPr>
          <p:nvPr>
            <p:ph type="title"/>
          </p:nvPr>
        </p:nvSpPr>
        <p:spPr>
          <a:xfrm>
            <a:off x="838200" y="168700"/>
            <a:ext cx="10515600" cy="1325563"/>
          </a:xfrm>
        </p:spPr>
        <p:txBody>
          <a:bodyPr/>
          <a:lstStyle/>
          <a:p>
            <a:r>
              <a:rPr lang="en-GB" dirty="0"/>
              <a:t>Number of contacts / patient</a:t>
            </a:r>
          </a:p>
        </p:txBody>
      </p:sp>
      <p:sp>
        <p:nvSpPr>
          <p:cNvPr id="3" name="Content Placeholder 2">
            <a:extLst>
              <a:ext uri="{FF2B5EF4-FFF2-40B4-BE49-F238E27FC236}">
                <a16:creationId xmlns:a16="http://schemas.microsoft.com/office/drawing/2014/main" id="{196B3BC8-272F-4098-9FDD-BCBD9E95BA60}"/>
              </a:ext>
            </a:extLst>
          </p:cNvPr>
          <p:cNvSpPr>
            <a:spLocks noGrp="1"/>
          </p:cNvSpPr>
          <p:nvPr>
            <p:ph idx="1"/>
          </p:nvPr>
        </p:nvSpPr>
        <p:spPr>
          <a:xfrm>
            <a:off x="838200" y="4754564"/>
            <a:ext cx="10515600" cy="1657388"/>
          </a:xfrm>
        </p:spPr>
        <p:txBody>
          <a:bodyPr/>
          <a:lstStyle/>
          <a:p>
            <a:pPr marL="0" indent="0">
              <a:buNone/>
            </a:pPr>
            <a:r>
              <a:rPr lang="en-GB" dirty="0"/>
              <a:t>Addition:</a:t>
            </a:r>
          </a:p>
          <a:p>
            <a:pPr marL="0" indent="0">
              <a:buNone/>
            </a:pPr>
            <a:r>
              <a:rPr lang="en-GB" dirty="0"/>
              <a:t>Daily test reminders / VOT / calls or text from patient </a:t>
            </a:r>
          </a:p>
          <a:p>
            <a:pPr marL="0" indent="0">
              <a:buNone/>
            </a:pPr>
            <a:r>
              <a:rPr lang="en-GB" dirty="0"/>
              <a:t>Calls / email to keyworkers or support workers</a:t>
            </a:r>
          </a:p>
          <a:p>
            <a:pPr marL="0" indent="0">
              <a:buNone/>
            </a:pPr>
            <a:endParaRPr lang="en-GB" dirty="0"/>
          </a:p>
        </p:txBody>
      </p:sp>
      <p:graphicFrame>
        <p:nvGraphicFramePr>
          <p:cNvPr id="4" name="Diagram 3">
            <a:extLst>
              <a:ext uri="{FF2B5EF4-FFF2-40B4-BE49-F238E27FC236}">
                <a16:creationId xmlns:a16="http://schemas.microsoft.com/office/drawing/2014/main" id="{97DA7153-1C66-4814-A385-CDBA82C9A467}"/>
              </a:ext>
            </a:extLst>
          </p:cNvPr>
          <p:cNvGraphicFramePr/>
          <p:nvPr>
            <p:extLst>
              <p:ext uri="{D42A27DB-BD31-4B8C-83A1-F6EECF244321}">
                <p14:modId xmlns:p14="http://schemas.microsoft.com/office/powerpoint/2010/main" val="2519904464"/>
              </p:ext>
            </p:extLst>
          </p:nvPr>
        </p:nvGraphicFramePr>
        <p:xfrm>
          <a:off x="705004" y="289933"/>
          <a:ext cx="11092986" cy="62335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50905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0F9C2-E0DE-488D-A62C-5DF438E334FE}"/>
              </a:ext>
            </a:extLst>
          </p:cNvPr>
          <p:cNvSpPr>
            <a:spLocks noGrp="1"/>
          </p:cNvSpPr>
          <p:nvPr>
            <p:ph type="title"/>
          </p:nvPr>
        </p:nvSpPr>
        <p:spPr>
          <a:xfrm>
            <a:off x="629175" y="365125"/>
            <a:ext cx="10897298" cy="1325563"/>
          </a:xfrm>
        </p:spPr>
        <p:txBody>
          <a:bodyPr/>
          <a:lstStyle/>
          <a:p>
            <a:r>
              <a:rPr lang="en-GB" dirty="0"/>
              <a:t>BBV testing results May 2020 to February 2023</a:t>
            </a:r>
          </a:p>
        </p:txBody>
      </p:sp>
      <p:sp>
        <p:nvSpPr>
          <p:cNvPr id="3" name="Content Placeholder 2">
            <a:extLst>
              <a:ext uri="{FF2B5EF4-FFF2-40B4-BE49-F238E27FC236}">
                <a16:creationId xmlns:a16="http://schemas.microsoft.com/office/drawing/2014/main" id="{4CBC5B57-CE4D-4FD0-8098-02EB3FA44694}"/>
              </a:ext>
            </a:extLst>
          </p:cNvPr>
          <p:cNvSpPr>
            <a:spLocks noGrp="1"/>
          </p:cNvSpPr>
          <p:nvPr>
            <p:ph idx="1"/>
          </p:nvPr>
        </p:nvSpPr>
        <p:spPr>
          <a:xfrm>
            <a:off x="2332139" y="1839228"/>
            <a:ext cx="8867164" cy="657516"/>
          </a:xfrm>
        </p:spPr>
        <p:txBody>
          <a:bodyPr/>
          <a:lstStyle/>
          <a:p>
            <a:r>
              <a:rPr lang="en-GB" dirty="0"/>
              <a:t>5540 people screened for BBV’s by Find &amp; Treat</a:t>
            </a:r>
          </a:p>
          <a:p>
            <a:endParaRPr lang="en-GB" dirty="0"/>
          </a:p>
        </p:txBody>
      </p:sp>
      <p:graphicFrame>
        <p:nvGraphicFramePr>
          <p:cNvPr id="4" name="Diagram 3">
            <a:extLst>
              <a:ext uri="{FF2B5EF4-FFF2-40B4-BE49-F238E27FC236}">
                <a16:creationId xmlns:a16="http://schemas.microsoft.com/office/drawing/2014/main" id="{3DEA99AD-4937-495C-B322-EB8E8BA49FBA}"/>
              </a:ext>
            </a:extLst>
          </p:cNvPr>
          <p:cNvGraphicFramePr/>
          <p:nvPr>
            <p:extLst>
              <p:ext uri="{D42A27DB-BD31-4B8C-83A1-F6EECF244321}">
                <p14:modId xmlns:p14="http://schemas.microsoft.com/office/powerpoint/2010/main" val="1361375625"/>
              </p:ext>
            </p:extLst>
          </p:nvPr>
        </p:nvGraphicFramePr>
        <p:xfrm>
          <a:off x="2332139" y="2618078"/>
          <a:ext cx="6225563" cy="3990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FC25F8E2-9D1C-4214-9530-09BB5BEAC102}"/>
              </a:ext>
            </a:extLst>
          </p:cNvPr>
          <p:cNvGraphicFramePr/>
          <p:nvPr>
            <p:extLst>
              <p:ext uri="{D42A27DB-BD31-4B8C-83A1-F6EECF244321}">
                <p14:modId xmlns:p14="http://schemas.microsoft.com/office/powerpoint/2010/main" val="3696293949"/>
              </p:ext>
            </p:extLst>
          </p:nvPr>
        </p:nvGraphicFramePr>
        <p:xfrm>
          <a:off x="7140895" y="2618078"/>
          <a:ext cx="5051105" cy="39907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887021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1D112-DC8C-4588-89A8-1990CB22944B}"/>
              </a:ext>
            </a:extLst>
          </p:cNvPr>
          <p:cNvSpPr>
            <a:spLocks noGrp="1"/>
          </p:cNvSpPr>
          <p:nvPr>
            <p:ph type="title"/>
          </p:nvPr>
        </p:nvSpPr>
        <p:spPr>
          <a:xfrm>
            <a:off x="838200" y="95547"/>
            <a:ext cx="10515600" cy="1325563"/>
          </a:xfrm>
        </p:spPr>
        <p:txBody>
          <a:bodyPr/>
          <a:lstStyle/>
          <a:p>
            <a:r>
              <a:rPr lang="en-GB" dirty="0"/>
              <a:t>Joint home visits and DDU appt</a:t>
            </a:r>
          </a:p>
        </p:txBody>
      </p:sp>
      <p:graphicFrame>
        <p:nvGraphicFramePr>
          <p:cNvPr id="6" name="Content Placeholder 5">
            <a:extLst>
              <a:ext uri="{FF2B5EF4-FFF2-40B4-BE49-F238E27FC236}">
                <a16:creationId xmlns:a16="http://schemas.microsoft.com/office/drawing/2014/main" id="{2998C064-BA7B-4C5F-A19A-C9A260223866}"/>
              </a:ext>
            </a:extLst>
          </p:cNvPr>
          <p:cNvGraphicFramePr>
            <a:graphicFrameLocks noGrp="1"/>
          </p:cNvGraphicFramePr>
          <p:nvPr>
            <p:ph idx="1"/>
            <p:extLst>
              <p:ext uri="{D42A27DB-BD31-4B8C-83A1-F6EECF244321}">
                <p14:modId xmlns:p14="http://schemas.microsoft.com/office/powerpoint/2010/main" val="2532410058"/>
              </p:ext>
            </p:extLst>
          </p:nvPr>
        </p:nvGraphicFramePr>
        <p:xfrm>
          <a:off x="838200" y="1193180"/>
          <a:ext cx="10759068" cy="5569273"/>
        </p:xfrm>
        <a:graphic>
          <a:graphicData uri="http://schemas.openxmlformats.org/drawingml/2006/chart">
            <c:chart xmlns:c="http://schemas.openxmlformats.org/drawingml/2006/chart" xmlns:r="http://schemas.openxmlformats.org/officeDocument/2006/relationships" r:id="rId3"/>
          </a:graphicData>
        </a:graphic>
      </p:graphicFrame>
      <p:sp>
        <p:nvSpPr>
          <p:cNvPr id="3" name="Arrow: Down 2">
            <a:extLst>
              <a:ext uri="{FF2B5EF4-FFF2-40B4-BE49-F238E27FC236}">
                <a16:creationId xmlns:a16="http://schemas.microsoft.com/office/drawing/2014/main" id="{A52614E5-9334-4A76-BEE3-5466D0D4E5B2}"/>
              </a:ext>
            </a:extLst>
          </p:cNvPr>
          <p:cNvSpPr/>
          <p:nvPr/>
        </p:nvSpPr>
        <p:spPr>
          <a:xfrm>
            <a:off x="7828154" y="2478817"/>
            <a:ext cx="546409" cy="8586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allout: Up Arrow 3">
            <a:extLst>
              <a:ext uri="{FF2B5EF4-FFF2-40B4-BE49-F238E27FC236}">
                <a16:creationId xmlns:a16="http://schemas.microsoft.com/office/drawing/2014/main" id="{76E9315C-3D5E-47B0-B141-DAFF8CEB18F1}"/>
              </a:ext>
            </a:extLst>
          </p:cNvPr>
          <p:cNvSpPr/>
          <p:nvPr/>
        </p:nvSpPr>
        <p:spPr>
          <a:xfrm>
            <a:off x="4371278" y="4192858"/>
            <a:ext cx="2430966" cy="591015"/>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E5FA1BD5-EEAA-4CC3-B879-7BB1E407FED4}"/>
              </a:ext>
            </a:extLst>
          </p:cNvPr>
          <p:cNvSpPr txBox="1"/>
          <p:nvPr/>
        </p:nvSpPr>
        <p:spPr>
          <a:xfrm>
            <a:off x="4137103" y="4882892"/>
            <a:ext cx="3211551" cy="369332"/>
          </a:xfrm>
          <a:prstGeom prst="rect">
            <a:avLst/>
          </a:prstGeom>
          <a:noFill/>
        </p:spPr>
        <p:txBody>
          <a:bodyPr wrap="square" rtlCol="0">
            <a:spAutoFit/>
          </a:bodyPr>
          <a:lstStyle/>
          <a:p>
            <a:r>
              <a:rPr lang="en-GB" dirty="0"/>
              <a:t>2</a:t>
            </a:r>
            <a:r>
              <a:rPr lang="en-GB" baseline="30000" dirty="0"/>
              <a:t>nd</a:t>
            </a:r>
            <a:r>
              <a:rPr lang="en-GB" dirty="0"/>
              <a:t> lock down, ITU deployment</a:t>
            </a:r>
          </a:p>
        </p:txBody>
      </p:sp>
      <p:sp>
        <p:nvSpPr>
          <p:cNvPr id="7" name="TextBox 6">
            <a:extLst>
              <a:ext uri="{FF2B5EF4-FFF2-40B4-BE49-F238E27FC236}">
                <a16:creationId xmlns:a16="http://schemas.microsoft.com/office/drawing/2014/main" id="{F6303AE6-568B-463C-B521-CF853D98F748}"/>
              </a:ext>
            </a:extLst>
          </p:cNvPr>
          <p:cNvSpPr txBox="1"/>
          <p:nvPr/>
        </p:nvSpPr>
        <p:spPr>
          <a:xfrm>
            <a:off x="7164657" y="1955517"/>
            <a:ext cx="1873405" cy="369332"/>
          </a:xfrm>
          <a:prstGeom prst="rect">
            <a:avLst/>
          </a:prstGeom>
          <a:noFill/>
        </p:spPr>
        <p:txBody>
          <a:bodyPr wrap="square" rtlCol="0">
            <a:spAutoFit/>
          </a:bodyPr>
          <a:lstStyle/>
          <a:p>
            <a:r>
              <a:rPr lang="en-GB" dirty="0"/>
              <a:t>DDU BLI and SCDS</a:t>
            </a:r>
          </a:p>
        </p:txBody>
      </p:sp>
      <p:sp>
        <p:nvSpPr>
          <p:cNvPr id="8" name="Arrow: Down 7">
            <a:extLst>
              <a:ext uri="{FF2B5EF4-FFF2-40B4-BE49-F238E27FC236}">
                <a16:creationId xmlns:a16="http://schemas.microsoft.com/office/drawing/2014/main" id="{09CD9FB0-1B75-4633-9394-DE33B0C2EFE3}"/>
              </a:ext>
            </a:extLst>
          </p:cNvPr>
          <p:cNvSpPr/>
          <p:nvPr/>
        </p:nvSpPr>
        <p:spPr>
          <a:xfrm>
            <a:off x="11080596" y="1838520"/>
            <a:ext cx="546408" cy="72653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4BBEEFC-4D41-418C-AF3C-7A48428F255B}"/>
              </a:ext>
            </a:extLst>
          </p:cNvPr>
          <p:cNvSpPr txBox="1"/>
          <p:nvPr/>
        </p:nvSpPr>
        <p:spPr>
          <a:xfrm>
            <a:off x="10673576" y="1421110"/>
            <a:ext cx="1360448" cy="369332"/>
          </a:xfrm>
          <a:prstGeom prst="rect">
            <a:avLst/>
          </a:prstGeom>
          <a:noFill/>
        </p:spPr>
        <p:txBody>
          <a:bodyPr wrap="square" rtlCol="0">
            <a:spAutoFit/>
          </a:bodyPr>
          <a:lstStyle/>
          <a:p>
            <a:r>
              <a:rPr lang="en-GB" dirty="0"/>
              <a:t>DDU Grove</a:t>
            </a:r>
          </a:p>
        </p:txBody>
      </p:sp>
      <p:sp>
        <p:nvSpPr>
          <p:cNvPr id="10" name="Arrow: Down 9">
            <a:extLst>
              <a:ext uri="{FF2B5EF4-FFF2-40B4-BE49-F238E27FC236}">
                <a16:creationId xmlns:a16="http://schemas.microsoft.com/office/drawing/2014/main" id="{BC2B8AA1-CE01-4142-B8E9-DADBA3AB5B04}"/>
              </a:ext>
            </a:extLst>
          </p:cNvPr>
          <p:cNvSpPr/>
          <p:nvPr/>
        </p:nvSpPr>
        <p:spPr>
          <a:xfrm>
            <a:off x="1237786" y="2722679"/>
            <a:ext cx="546409" cy="8586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C95DB229-F1BE-44D4-BE91-8F1CF019D286}"/>
              </a:ext>
            </a:extLst>
          </p:cNvPr>
          <p:cNvSpPr txBox="1"/>
          <p:nvPr/>
        </p:nvSpPr>
        <p:spPr>
          <a:xfrm>
            <a:off x="564996" y="2341396"/>
            <a:ext cx="2297152" cy="369332"/>
          </a:xfrm>
          <a:prstGeom prst="rect">
            <a:avLst/>
          </a:prstGeom>
          <a:noFill/>
        </p:spPr>
        <p:txBody>
          <a:bodyPr wrap="square" rtlCol="0">
            <a:spAutoFit/>
          </a:bodyPr>
          <a:lstStyle/>
          <a:p>
            <a:r>
              <a:rPr lang="en-GB" dirty="0"/>
              <a:t>“Everyone In” ended</a:t>
            </a:r>
          </a:p>
        </p:txBody>
      </p:sp>
    </p:spTree>
    <p:extLst>
      <p:ext uri="{BB962C8B-B14F-4D97-AF65-F5344CB8AC3E}">
        <p14:creationId xmlns:p14="http://schemas.microsoft.com/office/powerpoint/2010/main" val="25717987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C697D-3841-43C1-88BF-FFAA48208B39}"/>
              </a:ext>
            </a:extLst>
          </p:cNvPr>
          <p:cNvSpPr>
            <a:spLocks noGrp="1"/>
          </p:cNvSpPr>
          <p:nvPr>
            <p:ph type="title"/>
          </p:nvPr>
        </p:nvSpPr>
        <p:spPr/>
        <p:txBody>
          <a:bodyPr/>
          <a:lstStyle/>
          <a:p>
            <a:pPr algn="ctr"/>
            <a:r>
              <a:rPr lang="en-GB" dirty="0"/>
              <a:t>Plans for the future</a:t>
            </a:r>
          </a:p>
        </p:txBody>
      </p:sp>
      <p:sp>
        <p:nvSpPr>
          <p:cNvPr id="3" name="Content Placeholder 2">
            <a:extLst>
              <a:ext uri="{FF2B5EF4-FFF2-40B4-BE49-F238E27FC236}">
                <a16:creationId xmlns:a16="http://schemas.microsoft.com/office/drawing/2014/main" id="{E87471DB-F541-420D-A0F6-070CF9588B4F}"/>
              </a:ext>
            </a:extLst>
          </p:cNvPr>
          <p:cNvSpPr>
            <a:spLocks noGrp="1"/>
          </p:cNvSpPr>
          <p:nvPr>
            <p:ph idx="1"/>
          </p:nvPr>
        </p:nvSpPr>
        <p:spPr>
          <a:xfrm>
            <a:off x="838200" y="1449659"/>
            <a:ext cx="10515600" cy="5043216"/>
          </a:xfrm>
        </p:spPr>
        <p:txBody>
          <a:bodyPr>
            <a:normAutofit fontScale="92500" lnSpcReduction="10000"/>
          </a:bodyPr>
          <a:lstStyle/>
          <a:p>
            <a:r>
              <a:rPr lang="en-GB" dirty="0"/>
              <a:t>To be continued</a:t>
            </a:r>
          </a:p>
          <a:p>
            <a:r>
              <a:rPr lang="en-GB" dirty="0"/>
              <a:t>Support from admin and data management</a:t>
            </a:r>
          </a:p>
          <a:p>
            <a:r>
              <a:rPr lang="en-GB" dirty="0"/>
              <a:t>Add further POCT and other bed side examination methods</a:t>
            </a:r>
          </a:p>
          <a:p>
            <a:r>
              <a:rPr lang="en-GB" dirty="0"/>
              <a:t>Vascular / abdominal USS</a:t>
            </a:r>
          </a:p>
          <a:p>
            <a:r>
              <a:rPr lang="en-GB" dirty="0"/>
              <a:t>Qualitative research</a:t>
            </a:r>
          </a:p>
          <a:p>
            <a:r>
              <a:rPr lang="en-GB" dirty="0"/>
              <a:t>Cycle clinic</a:t>
            </a:r>
          </a:p>
          <a:p>
            <a:r>
              <a:rPr lang="en-GB" dirty="0"/>
              <a:t>Replicate in other regions / specialities</a:t>
            </a:r>
          </a:p>
          <a:p>
            <a:r>
              <a:rPr lang="en-GB" dirty="0"/>
              <a:t>Build stronger linkage to existing community nurses / homeless teams / GPs</a:t>
            </a:r>
          </a:p>
          <a:p>
            <a:r>
              <a:rPr lang="en-GB" dirty="0"/>
              <a:t>Expand to other at risk groups or individuals not currently supported</a:t>
            </a:r>
          </a:p>
          <a:p>
            <a:r>
              <a:rPr lang="en-GB" dirty="0"/>
              <a:t>Networking</a:t>
            </a:r>
          </a:p>
        </p:txBody>
      </p:sp>
    </p:spTree>
    <p:extLst>
      <p:ext uri="{BB962C8B-B14F-4D97-AF65-F5344CB8AC3E}">
        <p14:creationId xmlns:p14="http://schemas.microsoft.com/office/powerpoint/2010/main" val="12431505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C697D-3841-43C1-88BF-FFAA48208B39}"/>
              </a:ext>
            </a:extLst>
          </p:cNvPr>
          <p:cNvSpPr>
            <a:spLocks noGrp="1"/>
          </p:cNvSpPr>
          <p:nvPr>
            <p:ph type="title"/>
          </p:nvPr>
        </p:nvSpPr>
        <p:spPr/>
        <p:txBody>
          <a:bodyPr/>
          <a:lstStyle/>
          <a:p>
            <a:pPr algn="ctr"/>
            <a:r>
              <a:rPr lang="en-GB" dirty="0"/>
              <a:t>Plans for the future</a:t>
            </a:r>
          </a:p>
        </p:txBody>
      </p:sp>
      <p:sp>
        <p:nvSpPr>
          <p:cNvPr id="3" name="Content Placeholder 2">
            <a:extLst>
              <a:ext uri="{FF2B5EF4-FFF2-40B4-BE49-F238E27FC236}">
                <a16:creationId xmlns:a16="http://schemas.microsoft.com/office/drawing/2014/main" id="{E87471DB-F541-420D-A0F6-070CF9588B4F}"/>
              </a:ext>
            </a:extLst>
          </p:cNvPr>
          <p:cNvSpPr>
            <a:spLocks noGrp="1"/>
          </p:cNvSpPr>
          <p:nvPr>
            <p:ph idx="1"/>
          </p:nvPr>
        </p:nvSpPr>
        <p:spPr>
          <a:xfrm>
            <a:off x="838200" y="1449659"/>
            <a:ext cx="10515600" cy="5043216"/>
          </a:xfrm>
        </p:spPr>
        <p:txBody>
          <a:bodyPr>
            <a:normAutofit fontScale="92500" lnSpcReduction="10000"/>
          </a:bodyPr>
          <a:lstStyle/>
          <a:p>
            <a:r>
              <a:rPr lang="en-GB" b="1" dirty="0"/>
              <a:t>To be continued</a:t>
            </a:r>
          </a:p>
          <a:p>
            <a:r>
              <a:rPr lang="en-GB" dirty="0"/>
              <a:t>Support from admin and data management</a:t>
            </a:r>
          </a:p>
          <a:p>
            <a:r>
              <a:rPr lang="en-GB" dirty="0"/>
              <a:t>Add further POCT and other bed side examination methods</a:t>
            </a:r>
          </a:p>
          <a:p>
            <a:r>
              <a:rPr lang="en-GB" b="1" dirty="0"/>
              <a:t>Vascular / abdominal USS</a:t>
            </a:r>
          </a:p>
          <a:p>
            <a:r>
              <a:rPr lang="en-GB" dirty="0"/>
              <a:t>Qualitative research</a:t>
            </a:r>
          </a:p>
          <a:p>
            <a:r>
              <a:rPr lang="en-GB" b="1" dirty="0"/>
              <a:t>Cycle clinic</a:t>
            </a:r>
          </a:p>
          <a:p>
            <a:r>
              <a:rPr lang="en-GB" dirty="0"/>
              <a:t>Replicate in other regions / specialities</a:t>
            </a:r>
          </a:p>
          <a:p>
            <a:r>
              <a:rPr lang="en-GB" b="1" dirty="0"/>
              <a:t>Build stronger linkage to existing community nurses / homeless teams / GPs</a:t>
            </a:r>
          </a:p>
          <a:p>
            <a:r>
              <a:rPr lang="en-GB" dirty="0"/>
              <a:t>Expand to other at risk groups or individuals not currently supported</a:t>
            </a:r>
          </a:p>
          <a:p>
            <a:r>
              <a:rPr lang="en-GB" b="1" dirty="0"/>
              <a:t>Networking</a:t>
            </a:r>
          </a:p>
        </p:txBody>
      </p:sp>
    </p:spTree>
    <p:extLst>
      <p:ext uri="{BB962C8B-B14F-4D97-AF65-F5344CB8AC3E}">
        <p14:creationId xmlns:p14="http://schemas.microsoft.com/office/powerpoint/2010/main" val="33143769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CLH Climate Action: Find and Treat green vehicle upgrade - YouTube">
            <a:extLst>
              <a:ext uri="{FF2B5EF4-FFF2-40B4-BE49-F238E27FC236}">
                <a16:creationId xmlns:a16="http://schemas.microsoft.com/office/drawing/2014/main" id="{62AD5508-D65F-47C7-9FA5-57FF2A50DA9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7676007" cy="40215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6AE31D52-FBB3-42EE-8E36-5C42677AB6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007" y="0"/>
            <a:ext cx="4515993" cy="3386995"/>
          </a:xfrm>
          <a:prstGeom prst="rect">
            <a:avLst/>
          </a:prstGeom>
        </p:spPr>
      </p:pic>
      <p:pic>
        <p:nvPicPr>
          <p:cNvPr id="7" name="Picture 6">
            <a:extLst>
              <a:ext uri="{FF2B5EF4-FFF2-40B4-BE49-F238E27FC236}">
                <a16:creationId xmlns:a16="http://schemas.microsoft.com/office/drawing/2014/main" id="{52A1B0D0-2105-4170-9461-F475A79379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3997" y="3386995"/>
            <a:ext cx="4628003" cy="3471002"/>
          </a:xfrm>
          <a:prstGeom prst="rect">
            <a:avLst/>
          </a:prstGeom>
        </p:spPr>
      </p:pic>
      <p:pic>
        <p:nvPicPr>
          <p:cNvPr id="9" name="Picture 8">
            <a:extLst>
              <a:ext uri="{FF2B5EF4-FFF2-40B4-BE49-F238E27FC236}">
                <a16:creationId xmlns:a16="http://schemas.microsoft.com/office/drawing/2014/main" id="{E04883AF-65E9-4CF0-BEA3-A4B00DA991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021500"/>
            <a:ext cx="3781999" cy="2836499"/>
          </a:xfrm>
          <a:prstGeom prst="rect">
            <a:avLst/>
          </a:prstGeom>
        </p:spPr>
      </p:pic>
      <p:pic>
        <p:nvPicPr>
          <p:cNvPr id="13" name="Picture 12">
            <a:extLst>
              <a:ext uri="{FF2B5EF4-FFF2-40B4-BE49-F238E27FC236}">
                <a16:creationId xmlns:a16="http://schemas.microsoft.com/office/drawing/2014/main" id="{21D95103-B61D-4141-BB7B-450E86FDC58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81999" y="4021499"/>
            <a:ext cx="3781998" cy="2836498"/>
          </a:xfrm>
          <a:prstGeom prst="rect">
            <a:avLst/>
          </a:prstGeom>
        </p:spPr>
      </p:pic>
    </p:spTree>
    <p:extLst>
      <p:ext uri="{BB962C8B-B14F-4D97-AF65-F5344CB8AC3E}">
        <p14:creationId xmlns:p14="http://schemas.microsoft.com/office/powerpoint/2010/main" val="11662538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22F2D-836E-4C13-BF51-5D54E4CA2FE1}"/>
              </a:ext>
            </a:extLst>
          </p:cNvPr>
          <p:cNvSpPr>
            <a:spLocks noGrp="1"/>
          </p:cNvSpPr>
          <p:nvPr>
            <p:ph type="title"/>
          </p:nvPr>
        </p:nvSpPr>
        <p:spPr>
          <a:xfrm>
            <a:off x="838200" y="108647"/>
            <a:ext cx="10515600" cy="1325563"/>
          </a:xfrm>
        </p:spPr>
        <p:txBody>
          <a:bodyPr/>
          <a:lstStyle/>
          <a:p>
            <a:pPr algn="ctr"/>
            <a:r>
              <a:rPr lang="en-GB" dirty="0"/>
              <a:t>Clinic tricycle / pop up clinic</a:t>
            </a:r>
          </a:p>
        </p:txBody>
      </p:sp>
      <p:pic>
        <p:nvPicPr>
          <p:cNvPr id="11" name="Picture 10">
            <a:extLst>
              <a:ext uri="{FF2B5EF4-FFF2-40B4-BE49-F238E27FC236}">
                <a16:creationId xmlns:a16="http://schemas.microsoft.com/office/drawing/2014/main" id="{72D07E6B-62D2-4051-A1E8-2C383EB479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047" y="2840144"/>
            <a:ext cx="7450011" cy="2408905"/>
          </a:xfrm>
          <a:prstGeom prst="rect">
            <a:avLst/>
          </a:prstGeom>
        </p:spPr>
      </p:pic>
      <p:sp>
        <p:nvSpPr>
          <p:cNvPr id="3" name="TextBox 2">
            <a:extLst>
              <a:ext uri="{FF2B5EF4-FFF2-40B4-BE49-F238E27FC236}">
                <a16:creationId xmlns:a16="http://schemas.microsoft.com/office/drawing/2014/main" id="{1A13D4EA-A266-4A20-A1F9-BACC623BECCE}"/>
              </a:ext>
            </a:extLst>
          </p:cNvPr>
          <p:cNvSpPr txBox="1"/>
          <p:nvPr/>
        </p:nvSpPr>
        <p:spPr>
          <a:xfrm>
            <a:off x="2928938" y="5322092"/>
            <a:ext cx="6177776" cy="707886"/>
          </a:xfrm>
          <a:prstGeom prst="rect">
            <a:avLst/>
          </a:prstGeom>
          <a:noFill/>
        </p:spPr>
        <p:txBody>
          <a:bodyPr wrap="square" rtlCol="0">
            <a:spAutoFit/>
          </a:bodyPr>
          <a:lstStyle/>
          <a:p>
            <a:pPr algn="ctr"/>
            <a:r>
              <a:rPr lang="en-GB" sz="4000" dirty="0"/>
              <a:t>Launched on 22nd February</a:t>
            </a:r>
          </a:p>
        </p:txBody>
      </p:sp>
      <p:sp>
        <p:nvSpPr>
          <p:cNvPr id="4" name="Rectangle 3">
            <a:extLst>
              <a:ext uri="{FF2B5EF4-FFF2-40B4-BE49-F238E27FC236}">
                <a16:creationId xmlns:a16="http://schemas.microsoft.com/office/drawing/2014/main" id="{A794D747-BC53-4517-B082-6054FE5B00CE}"/>
              </a:ext>
            </a:extLst>
          </p:cNvPr>
          <p:cNvSpPr/>
          <p:nvPr/>
        </p:nvSpPr>
        <p:spPr>
          <a:xfrm>
            <a:off x="974361" y="6103021"/>
            <a:ext cx="11061291" cy="369332"/>
          </a:xfrm>
          <a:prstGeom prst="rect">
            <a:avLst/>
          </a:prstGeom>
        </p:spPr>
        <p:txBody>
          <a:bodyPr wrap="square">
            <a:spAutoFit/>
          </a:bodyPr>
          <a:lstStyle/>
          <a:p>
            <a:pPr>
              <a:spcAft>
                <a:spcPts val="0"/>
              </a:spcAft>
            </a:pPr>
            <a:r>
              <a:rPr lang="en-GB" u="sng" dirty="0">
                <a:solidFill>
                  <a:srgbClr val="0563C1"/>
                </a:solidFill>
                <a:latin typeface="Calibri" panose="020F0502020204030204" pitchFamily="34" charset="0"/>
                <a:ea typeface="Calibri" panose="020F0502020204030204" pitchFamily="34" charset="0"/>
                <a:hlinkClick r:id="rId3"/>
              </a:rPr>
              <a:t>https://www.standard.co.uk/news/health/doctors-treat-homeless-london-fold-out-clinic-bike-b1063774.html</a:t>
            </a:r>
            <a:endParaRPr lang="en-GB" dirty="0">
              <a:latin typeface="Calibri" panose="020F0502020204030204" pitchFamily="34" charset="0"/>
              <a:ea typeface="Calibri" panose="020F0502020204030204" pitchFamily="34" charset="0"/>
            </a:endParaRPr>
          </a:p>
        </p:txBody>
      </p:sp>
      <p:pic>
        <p:nvPicPr>
          <p:cNvPr id="2050" name="Picture 2" descr="image002">
            <a:extLst>
              <a:ext uri="{FF2B5EF4-FFF2-40B4-BE49-F238E27FC236}">
                <a16:creationId xmlns:a16="http://schemas.microsoft.com/office/drawing/2014/main" id="{3BC6372D-DDBE-4B20-BED5-CCAD99BDE0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948" y="1332427"/>
            <a:ext cx="4068097" cy="397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a:extLst>
              <a:ext uri="{FF2B5EF4-FFF2-40B4-BE49-F238E27FC236}">
                <a16:creationId xmlns:a16="http://schemas.microsoft.com/office/drawing/2014/main" id="{6116E221-5804-453F-B9AA-BB3797DBF39C}"/>
              </a:ext>
            </a:extLst>
          </p:cNvPr>
          <p:cNvSpPr/>
          <p:nvPr/>
        </p:nvSpPr>
        <p:spPr>
          <a:xfrm>
            <a:off x="4211047" y="1566180"/>
            <a:ext cx="7824605" cy="646331"/>
          </a:xfrm>
          <a:prstGeom prst="rect">
            <a:avLst/>
          </a:prstGeom>
        </p:spPr>
        <p:txBody>
          <a:bodyPr wrap="square">
            <a:spAutoFit/>
          </a:bodyPr>
          <a:lstStyle/>
          <a:p>
            <a:r>
              <a:rPr lang="en-GB" dirty="0"/>
              <a:t>https://www.uclh.nhs.uk/news/new-health-clinic-built-eco-tricycle-treat-homeless-patients</a:t>
            </a:r>
          </a:p>
        </p:txBody>
      </p:sp>
    </p:spTree>
    <p:extLst>
      <p:ext uri="{BB962C8B-B14F-4D97-AF65-F5344CB8AC3E}">
        <p14:creationId xmlns:p14="http://schemas.microsoft.com/office/powerpoint/2010/main" val="918632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83767-9587-4E18-9353-926CED28B642}"/>
              </a:ext>
            </a:extLst>
          </p:cNvPr>
          <p:cNvSpPr>
            <a:spLocks noGrp="1"/>
          </p:cNvSpPr>
          <p:nvPr>
            <p:ph type="title"/>
          </p:nvPr>
        </p:nvSpPr>
        <p:spPr/>
        <p:txBody>
          <a:bodyPr/>
          <a:lstStyle/>
          <a:p>
            <a:r>
              <a:rPr lang="en-GB" dirty="0"/>
              <a:t>Thank YOU!</a:t>
            </a:r>
          </a:p>
        </p:txBody>
      </p:sp>
      <p:pic>
        <p:nvPicPr>
          <p:cNvPr id="5" name="Content Placeholder 4">
            <a:extLst>
              <a:ext uri="{FF2B5EF4-FFF2-40B4-BE49-F238E27FC236}">
                <a16:creationId xmlns:a16="http://schemas.microsoft.com/office/drawing/2014/main" id="{A12BC153-CBB9-450A-B0CE-450CB04F97C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30150" y="2490495"/>
            <a:ext cx="4361850" cy="4361850"/>
          </a:xfrm>
        </p:spPr>
      </p:pic>
      <p:pic>
        <p:nvPicPr>
          <p:cNvPr id="9" name="Picture 8">
            <a:extLst>
              <a:ext uri="{FF2B5EF4-FFF2-40B4-BE49-F238E27FC236}">
                <a16:creationId xmlns:a16="http://schemas.microsoft.com/office/drawing/2014/main" id="{6BF3CB94-011F-46A2-A819-C928228D12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739" y="3154672"/>
            <a:ext cx="4025591" cy="2415354"/>
          </a:xfrm>
          <a:prstGeom prst="rect">
            <a:avLst/>
          </a:prstGeom>
        </p:spPr>
      </p:pic>
      <p:pic>
        <p:nvPicPr>
          <p:cNvPr id="11" name="Picture 10">
            <a:extLst>
              <a:ext uri="{FF2B5EF4-FFF2-40B4-BE49-F238E27FC236}">
                <a16:creationId xmlns:a16="http://schemas.microsoft.com/office/drawing/2014/main" id="{8931CD4A-8048-43B3-83BB-50B9AF589F7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4334" y="91303"/>
            <a:ext cx="3030007" cy="4271046"/>
          </a:xfrm>
          <a:prstGeom prst="rect">
            <a:avLst/>
          </a:prstGeom>
        </p:spPr>
      </p:pic>
      <p:sp>
        <p:nvSpPr>
          <p:cNvPr id="3" name="Rectangle 2">
            <a:extLst>
              <a:ext uri="{FF2B5EF4-FFF2-40B4-BE49-F238E27FC236}">
                <a16:creationId xmlns:a16="http://schemas.microsoft.com/office/drawing/2014/main" id="{0DED10F3-8E47-4FF8-9CEA-145BBAD2E15C}"/>
              </a:ext>
            </a:extLst>
          </p:cNvPr>
          <p:cNvSpPr/>
          <p:nvPr/>
        </p:nvSpPr>
        <p:spPr>
          <a:xfrm>
            <a:off x="812202" y="1441996"/>
            <a:ext cx="3716323" cy="1569660"/>
          </a:xfrm>
          <a:prstGeom prst="rect">
            <a:avLst/>
          </a:prstGeom>
        </p:spPr>
        <p:txBody>
          <a:bodyPr wrap="square">
            <a:spAutoFit/>
          </a:bodyPr>
          <a:lstStyle/>
          <a:p>
            <a:r>
              <a:rPr lang="en-GB" sz="2400" dirty="0">
                <a:latin typeface="Calibri" panose="020F0502020204030204" pitchFamily="34" charset="0"/>
                <a:ea typeface="Calibri" panose="020F0502020204030204" pitchFamily="34" charset="0"/>
                <a:cs typeface="Times New Roman" panose="02020603050405020304" pitchFamily="18" charset="0"/>
                <a:hlinkClick r:id="rId6"/>
              </a:rPr>
              <a:t>uclh.bbv@nhs.net</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r>
              <a:rPr lang="en-GB" sz="2400" dirty="0">
                <a:hlinkClick r:id="rId7"/>
              </a:rPr>
              <a:t>john.gibbons@nhs.net</a:t>
            </a:r>
            <a:endParaRPr lang="en-GB" sz="2400" dirty="0"/>
          </a:p>
          <a:p>
            <a:r>
              <a:rPr lang="en-GB" sz="2400" dirty="0">
                <a:hlinkClick r:id="rId8"/>
              </a:rPr>
              <a:t>Indrajit.ghosh@nhs.net</a:t>
            </a:r>
            <a:endParaRPr lang="en-GB" sz="2400" dirty="0"/>
          </a:p>
          <a:p>
            <a:endParaRPr lang="en-GB" sz="2400" dirty="0"/>
          </a:p>
        </p:txBody>
      </p:sp>
    </p:spTree>
    <p:extLst>
      <p:ext uri="{BB962C8B-B14F-4D97-AF65-F5344CB8AC3E}">
        <p14:creationId xmlns:p14="http://schemas.microsoft.com/office/powerpoint/2010/main" val="1126537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C4EBEF-3EA0-4834-AFC1-CD483B4E12AA}"/>
              </a:ext>
            </a:extLst>
          </p:cNvPr>
          <p:cNvSpPr>
            <a:spLocks noGrp="1"/>
          </p:cNvSpPr>
          <p:nvPr>
            <p:ph idx="1"/>
          </p:nvPr>
        </p:nvSpPr>
        <p:spPr>
          <a:xfrm>
            <a:off x="670698" y="211662"/>
            <a:ext cx="9064547" cy="1006893"/>
          </a:xfrm>
        </p:spPr>
        <p:txBody>
          <a:bodyPr>
            <a:normAutofit/>
          </a:bodyPr>
          <a:lstStyle/>
          <a:p>
            <a:r>
              <a:rPr lang="en-GB" sz="4000" dirty="0"/>
              <a:t>Skill set: peer worker/doctor team</a:t>
            </a:r>
          </a:p>
        </p:txBody>
      </p:sp>
      <p:pic>
        <p:nvPicPr>
          <p:cNvPr id="7" name="Picture 6">
            <a:extLst>
              <a:ext uri="{FF2B5EF4-FFF2-40B4-BE49-F238E27FC236}">
                <a16:creationId xmlns:a16="http://schemas.microsoft.com/office/drawing/2014/main" id="{0A518B16-962E-488B-81EE-A0B84D00E7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70" y="1360449"/>
            <a:ext cx="4815469" cy="3787684"/>
          </a:xfrm>
          <a:prstGeom prst="rect">
            <a:avLst/>
          </a:prstGeom>
        </p:spPr>
      </p:pic>
      <p:pic>
        <p:nvPicPr>
          <p:cNvPr id="9" name="Picture 8">
            <a:extLst>
              <a:ext uri="{FF2B5EF4-FFF2-40B4-BE49-F238E27FC236}">
                <a16:creationId xmlns:a16="http://schemas.microsoft.com/office/drawing/2014/main" id="{6CAF9238-1213-4C0D-B2A0-6A1BD233D7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8078129" y="1842739"/>
            <a:ext cx="3858322" cy="2893742"/>
          </a:xfrm>
          <a:prstGeom prst="rect">
            <a:avLst/>
          </a:prstGeom>
        </p:spPr>
      </p:pic>
      <p:pic>
        <p:nvPicPr>
          <p:cNvPr id="13" name="Picture 12">
            <a:extLst>
              <a:ext uri="{FF2B5EF4-FFF2-40B4-BE49-F238E27FC236}">
                <a16:creationId xmlns:a16="http://schemas.microsoft.com/office/drawing/2014/main" id="{5D8C544A-93A4-4F18-9EA0-7E2056139E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4777" y="1360449"/>
            <a:ext cx="2893741" cy="3858322"/>
          </a:xfrm>
          <a:prstGeom prst="rect">
            <a:avLst/>
          </a:prstGeom>
        </p:spPr>
      </p:pic>
      <p:pic>
        <p:nvPicPr>
          <p:cNvPr id="4" name="Picture 3">
            <a:extLst>
              <a:ext uri="{FF2B5EF4-FFF2-40B4-BE49-F238E27FC236}">
                <a16:creationId xmlns:a16="http://schemas.microsoft.com/office/drawing/2014/main" id="{8DCBA0EA-EF0A-46E9-8385-885FAE4525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02194" y="5360665"/>
            <a:ext cx="7157883" cy="1437273"/>
          </a:xfrm>
          <a:prstGeom prst="rect">
            <a:avLst/>
          </a:prstGeom>
        </p:spPr>
      </p:pic>
    </p:spTree>
    <p:extLst>
      <p:ext uri="{BB962C8B-B14F-4D97-AF65-F5344CB8AC3E}">
        <p14:creationId xmlns:p14="http://schemas.microsoft.com/office/powerpoint/2010/main" val="3251325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BEAEB75A-AC30-4C3B-A202-33F17014FE19}"/>
              </a:ext>
            </a:extLst>
          </p:cNvPr>
          <p:cNvGraphicFramePr>
            <a:graphicFrameLocks noGrp="1"/>
          </p:cNvGraphicFramePr>
          <p:nvPr>
            <p:ph idx="1"/>
            <p:extLst>
              <p:ext uri="{D42A27DB-BD31-4B8C-83A1-F6EECF244321}">
                <p14:modId xmlns:p14="http://schemas.microsoft.com/office/powerpoint/2010/main" val="1544076860"/>
              </p:ext>
            </p:extLst>
          </p:nvPr>
        </p:nvGraphicFramePr>
        <p:xfrm>
          <a:off x="838200" y="449179"/>
          <a:ext cx="10515600" cy="5727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47197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BCBD8-9CFF-4CD8-9284-47295A672A8B}"/>
              </a:ext>
            </a:extLst>
          </p:cNvPr>
          <p:cNvSpPr>
            <a:spLocks noGrp="1"/>
          </p:cNvSpPr>
          <p:nvPr>
            <p:ph type="title"/>
          </p:nvPr>
        </p:nvSpPr>
        <p:spPr/>
        <p:txBody>
          <a:bodyPr/>
          <a:lstStyle/>
          <a:p>
            <a:r>
              <a:rPr lang="en-GB" dirty="0"/>
              <a:t>Circuit example</a:t>
            </a:r>
          </a:p>
        </p:txBody>
      </p:sp>
      <p:pic>
        <p:nvPicPr>
          <p:cNvPr id="5" name="Content Placeholder 4">
            <a:extLst>
              <a:ext uri="{FF2B5EF4-FFF2-40B4-BE49-F238E27FC236}">
                <a16:creationId xmlns:a16="http://schemas.microsoft.com/office/drawing/2014/main" id="{1D11E9B4-7BB6-46DC-ABCD-766C707717A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15179" y="0"/>
            <a:ext cx="3157222" cy="6736487"/>
          </a:xfrm>
        </p:spPr>
      </p:pic>
      <p:pic>
        <p:nvPicPr>
          <p:cNvPr id="7" name="Picture 6">
            <a:extLst>
              <a:ext uri="{FF2B5EF4-FFF2-40B4-BE49-F238E27FC236}">
                <a16:creationId xmlns:a16="http://schemas.microsoft.com/office/drawing/2014/main" id="{0ADE71A0-576C-4623-AB30-E8C52B9075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6578" y="-35779"/>
            <a:ext cx="3157222" cy="6833022"/>
          </a:xfrm>
          <a:prstGeom prst="rect">
            <a:avLst/>
          </a:prstGeom>
        </p:spPr>
      </p:pic>
    </p:spTree>
    <p:extLst>
      <p:ext uri="{BB962C8B-B14F-4D97-AF65-F5344CB8AC3E}">
        <p14:creationId xmlns:p14="http://schemas.microsoft.com/office/powerpoint/2010/main" val="1286042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6822890E-0160-4FD3-BD9E-C88D3A4F9895}"/>
              </a:ext>
            </a:extLst>
          </p:cNvPr>
          <p:cNvGraphicFramePr>
            <a:graphicFrameLocks noGrp="1"/>
          </p:cNvGraphicFramePr>
          <p:nvPr>
            <p:ph idx="1"/>
            <p:extLst>
              <p:ext uri="{D42A27DB-BD31-4B8C-83A1-F6EECF244321}">
                <p14:modId xmlns:p14="http://schemas.microsoft.com/office/powerpoint/2010/main" val="437584075"/>
              </p:ext>
            </p:extLst>
          </p:nvPr>
        </p:nvGraphicFramePr>
        <p:xfrm>
          <a:off x="838200" y="657225"/>
          <a:ext cx="10515600" cy="55197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5502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D11A6-43C4-4754-9542-6F5D10AC89CD}"/>
              </a:ext>
            </a:extLst>
          </p:cNvPr>
          <p:cNvSpPr>
            <a:spLocks noGrp="1"/>
          </p:cNvSpPr>
          <p:nvPr>
            <p:ph type="title"/>
          </p:nvPr>
        </p:nvSpPr>
        <p:spPr>
          <a:xfrm>
            <a:off x="1050073" y="0"/>
            <a:ext cx="10515600" cy="1325563"/>
          </a:xfrm>
        </p:spPr>
        <p:txBody>
          <a:bodyPr/>
          <a:lstStyle/>
          <a:p>
            <a:r>
              <a:rPr lang="en-GB" dirty="0"/>
              <a:t>7 patient on VOT</a:t>
            </a:r>
          </a:p>
        </p:txBody>
      </p:sp>
      <p:pic>
        <p:nvPicPr>
          <p:cNvPr id="9" name="Content Placeholder 8">
            <a:extLst>
              <a:ext uri="{FF2B5EF4-FFF2-40B4-BE49-F238E27FC236}">
                <a16:creationId xmlns:a16="http://schemas.microsoft.com/office/drawing/2014/main" id="{AF1FFC81-AAB8-4316-812D-F0EB2C34C5E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037063"/>
            <a:ext cx="12192000" cy="6144322"/>
          </a:xfrm>
        </p:spPr>
      </p:pic>
    </p:spTree>
    <p:extLst>
      <p:ext uri="{BB962C8B-B14F-4D97-AF65-F5344CB8AC3E}">
        <p14:creationId xmlns:p14="http://schemas.microsoft.com/office/powerpoint/2010/main" val="1958738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C519C-A1B6-49DF-B4A8-8D0A7ED010BA}"/>
              </a:ext>
            </a:extLst>
          </p:cNvPr>
          <p:cNvSpPr>
            <a:spLocks noGrp="1"/>
          </p:cNvSpPr>
          <p:nvPr>
            <p:ph type="title"/>
          </p:nvPr>
        </p:nvSpPr>
        <p:spPr>
          <a:xfrm>
            <a:off x="600693" y="592317"/>
            <a:ext cx="10515600" cy="5673366"/>
          </a:xfrm>
        </p:spPr>
        <p:txBody>
          <a:bodyPr/>
          <a:lstStyle/>
          <a:p>
            <a:r>
              <a:rPr lang="en-GB" dirty="0"/>
              <a:t>                                  </a:t>
            </a:r>
            <a:r>
              <a:rPr lang="en-GB" sz="8800" b="1" dirty="0"/>
              <a:t>Cases</a:t>
            </a:r>
          </a:p>
        </p:txBody>
      </p:sp>
    </p:spTree>
    <p:extLst>
      <p:ext uri="{BB962C8B-B14F-4D97-AF65-F5344CB8AC3E}">
        <p14:creationId xmlns:p14="http://schemas.microsoft.com/office/powerpoint/2010/main" val="6746617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2" ma:contentTypeDescription="Create a new document." ma:contentTypeScope="" ma:versionID="1185b179730c286e9ca5e8cec26448c7">
  <xsd:schema xmlns:xsd="http://www.w3.org/2001/XMLSchema" xmlns:xs="http://www.w3.org/2001/XMLSchema" xmlns:p="http://schemas.microsoft.com/office/2006/metadata/properties" xmlns:ns2="d533af8e-90fc-435e-9c6f-bd5f3a7a0686" xmlns:ns3="343c576e-92ca-4e81-9a49-c8620aa7a76a" targetNamespace="http://schemas.microsoft.com/office/2006/metadata/properties" ma:root="true" ma:fieldsID="2523b99b27542f063c31445013867cd2" ns2:_="" ns3:_="">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533af8e-90fc-435e-9c6f-bd5f3a7a0686">
      <Terms xmlns="http://schemas.microsoft.com/office/infopath/2007/PartnerControls"/>
    </lcf76f155ced4ddcb4097134ff3c332f>
    <TaxCatchAll xmlns="343c576e-92ca-4e81-9a49-c8620aa7a76a" xsi:nil="true"/>
  </documentManagement>
</p:properties>
</file>

<file path=customXml/itemProps1.xml><?xml version="1.0" encoding="utf-8"?>
<ds:datastoreItem xmlns:ds="http://schemas.openxmlformats.org/officeDocument/2006/customXml" ds:itemID="{F50A49A7-057B-4EFC-9CCC-F9341E6950EC}"/>
</file>

<file path=customXml/itemProps2.xml><?xml version="1.0" encoding="utf-8"?>
<ds:datastoreItem xmlns:ds="http://schemas.openxmlformats.org/officeDocument/2006/customXml" ds:itemID="{8930271B-16F7-48D0-A60C-D6AFDB7B6B6B}"/>
</file>

<file path=customXml/itemProps3.xml><?xml version="1.0" encoding="utf-8"?>
<ds:datastoreItem xmlns:ds="http://schemas.openxmlformats.org/officeDocument/2006/customXml" ds:itemID="{12AE805D-7F58-4F60-BE05-092A1620B7C5}"/>
</file>

<file path=docProps/app.xml><?xml version="1.0" encoding="utf-8"?>
<Properties xmlns="http://schemas.openxmlformats.org/officeDocument/2006/extended-properties" xmlns:vt="http://schemas.openxmlformats.org/officeDocument/2006/docPropsVTypes">
  <TotalTime>4466</TotalTime>
  <Words>2146</Words>
  <Application>Microsoft Office PowerPoint</Application>
  <PresentationFormat>Widescreen</PresentationFormat>
  <Paragraphs>341</Paragraphs>
  <Slides>35</Slides>
  <Notes>30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Calibri Light</vt:lpstr>
      <vt:lpstr>Times New Roman</vt:lpstr>
      <vt:lpstr>Office Theme</vt:lpstr>
      <vt:lpstr>Joint Peer/Doctor Team Outreach Work in the Big Smoke Hepatitis C National Workshop </vt:lpstr>
      <vt:lpstr>Background </vt:lpstr>
      <vt:lpstr>BBV testing results May 2020 to February 2023</vt:lpstr>
      <vt:lpstr>PowerPoint Presentation</vt:lpstr>
      <vt:lpstr>PowerPoint Presentation</vt:lpstr>
      <vt:lpstr>Circuit example</vt:lpstr>
      <vt:lpstr>PowerPoint Presentation</vt:lpstr>
      <vt:lpstr>7 patient on VOT</vt:lpstr>
      <vt:lpstr>                                  Cases</vt:lpstr>
      <vt:lpstr>  Case 1</vt:lpstr>
      <vt:lpstr>Case 2</vt:lpstr>
      <vt:lpstr>Case 3</vt:lpstr>
      <vt:lpstr>Case 4</vt:lpstr>
      <vt:lpstr>Advantages and Challenges for home visits</vt:lpstr>
      <vt:lpstr>PowerPoint Presentation</vt:lpstr>
      <vt:lpstr>Data</vt:lpstr>
      <vt:lpstr>Referral pathways</vt:lpstr>
      <vt:lpstr>PowerPoint Presentation</vt:lpstr>
      <vt:lpstr>Visiting locations</vt:lpstr>
      <vt:lpstr>Hepatitis C</vt:lpstr>
      <vt:lpstr>PowerPoint Presentation</vt:lpstr>
      <vt:lpstr>PowerPoint Presentation</vt:lpstr>
      <vt:lpstr>PowerPoint Presentation</vt:lpstr>
      <vt:lpstr>PowerPoint Presentation</vt:lpstr>
      <vt:lpstr>HCV Genotype</vt:lpstr>
      <vt:lpstr>Liver disease (n=143)</vt:lpstr>
      <vt:lpstr>Patients with F4 (N=27)</vt:lpstr>
      <vt:lpstr>Mental Health</vt:lpstr>
      <vt:lpstr>Number of contacts / patient</vt:lpstr>
      <vt:lpstr>Joint home visits and DDU appt</vt:lpstr>
      <vt:lpstr>Plans for the future</vt:lpstr>
      <vt:lpstr>Plans for the future</vt:lpstr>
      <vt:lpstr>PowerPoint Presentation</vt:lpstr>
      <vt:lpstr>Clinic tricycle / pop up clinic</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BBV community care during the COVID pandemic</dc:title>
  <dc:creator>GHOSH, Indrajit (CENTRAL AND NORTH WEST LONDON NHS FOUNDATION TRUST)</dc:creator>
  <cp:lastModifiedBy>Indrajit Ghosh</cp:lastModifiedBy>
  <cp:revision>179</cp:revision>
  <dcterms:created xsi:type="dcterms:W3CDTF">2022-01-07T16:56:38Z</dcterms:created>
  <dcterms:modified xsi:type="dcterms:W3CDTF">2023-03-29T17:26:02Z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