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7" r:id="rId2"/>
    <p:sldId id="258" r:id="rId3"/>
    <p:sldId id="259" r:id="rId4"/>
    <p:sldId id="260" r:id="rId5"/>
    <p:sldId id="261" r:id="rId6"/>
    <p:sldId id="262" r:id="rId7"/>
    <p:sldId id="263" r:id="rId8"/>
    <p:sldId id="265" r:id="rId9"/>
    <p:sldId id="266" r:id="rId10"/>
    <p:sldId id="268" r:id="rId11"/>
    <p:sldId id="269" r:id="rId12"/>
    <p:sldId id="270" r:id="rId13"/>
    <p:sldId id="271" r:id="rId14"/>
    <p:sldId id="272" r:id="rId15"/>
    <p:sldId id="27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6" autoAdjust="0"/>
    <p:restoredTop sz="94660"/>
  </p:normalViewPr>
  <p:slideViewPr>
    <p:cSldViewPr snapToGrid="0">
      <p:cViewPr varScale="1">
        <p:scale>
          <a:sx n="111" d="100"/>
          <a:sy n="111" d="100"/>
        </p:scale>
        <p:origin x="5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0E663D-09E7-4228-93BD-F091E9E35B43}" type="datetimeFigureOut">
              <a:rPr lang="en-GB" smtClean="0"/>
              <a:t>30/03/2023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A84BA0-A055-4B8E-AB4D-24EA6E2CA802}" type="slidenum">
              <a:rPr lang="en-GB" smtClean="0"/>
              <a:t>‹#›</a:t>
            </a:fld>
            <a:endParaRPr lang="en-GB"/>
          </a:p>
        </p:txBody>
      </p:sp>
    </p:spTree>
    <p:extLst>
      <p:ext uri="{BB962C8B-B14F-4D97-AF65-F5344CB8AC3E}">
        <p14:creationId xmlns:p14="http://schemas.microsoft.com/office/powerpoint/2010/main" val="588965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C3F2FE-D15B-4F38-A366-2169ADA579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5324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C3F2FE-D15B-4F38-A366-2169ADA579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4748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C3F2FE-D15B-4F38-A366-2169ADA579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6141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C3F2FE-D15B-4F38-A366-2169ADA579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8040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C3F2FE-D15B-4F38-A366-2169ADA579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7860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C3F2FE-D15B-4F38-A366-2169ADA579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6526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C3F2FE-D15B-4F38-A366-2169ADA579E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84187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1B365D"/>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16493" y="2690169"/>
            <a:ext cx="10363200" cy="2387600"/>
          </a:xfrm>
        </p:spPr>
        <p:txBody>
          <a:bodyPr anchor="b">
            <a:noAutofit/>
          </a:bodyPr>
          <a:lstStyle>
            <a:lvl1pPr algn="l">
              <a:defRPr sz="3266" b="1">
                <a:solidFill>
                  <a:schemeClr val="bg1"/>
                </a:solidFill>
                <a:latin typeface="Verdana" panose="020B0604030504040204" pitchFamily="34" charset="0"/>
                <a:ea typeface="Verdana" panose="020B0604030504040204" pitchFamily="34" charset="0"/>
              </a:defRPr>
            </a:lvl1pPr>
          </a:lstStyle>
          <a:p>
            <a:r>
              <a:rPr lang="en-GB" dirty="0"/>
              <a:t>Harm Reduction Database Wales: Prevention and detection of infectious disease amongst people accessing substance misuse services </a:t>
            </a:r>
            <a:endParaRPr lang="en-US" dirty="0"/>
          </a:p>
        </p:txBody>
      </p:sp>
      <p:sp>
        <p:nvSpPr>
          <p:cNvPr id="3" name="Subtitle 2"/>
          <p:cNvSpPr>
            <a:spLocks noGrp="1"/>
          </p:cNvSpPr>
          <p:nvPr>
            <p:ph type="subTitle" idx="1" hasCustomPrompt="1"/>
          </p:nvPr>
        </p:nvSpPr>
        <p:spPr>
          <a:xfrm>
            <a:off x="1926026" y="1470427"/>
            <a:ext cx="5107578" cy="469266"/>
          </a:xfrm>
        </p:spPr>
        <p:txBody>
          <a:bodyPr>
            <a:normAutofit/>
          </a:bodyPr>
          <a:lstStyle>
            <a:lvl1pPr marL="0" indent="0" algn="l">
              <a:buNone/>
              <a:defRPr sz="1633" baseline="0">
                <a:solidFill>
                  <a:schemeClr val="bg1"/>
                </a:solidFill>
                <a:latin typeface="Verdana" panose="020B0604030504040204" pitchFamily="34" charset="0"/>
                <a:ea typeface="Verdana" panose="020B0604030504040204" pitchFamily="34" charset="0"/>
              </a:defRPr>
            </a:lvl1pPr>
            <a:lvl2pPr marL="457203" indent="0" algn="ctr">
              <a:buNone/>
              <a:defRPr sz="2000"/>
            </a:lvl2pPr>
            <a:lvl3pPr marL="914406" indent="0" algn="ctr">
              <a:buNone/>
              <a:defRPr sz="1800"/>
            </a:lvl3pPr>
            <a:lvl4pPr marL="1371609" indent="0" algn="ctr">
              <a:buNone/>
              <a:defRPr sz="1600"/>
            </a:lvl4pPr>
            <a:lvl5pPr marL="1828812" indent="0" algn="ctr">
              <a:buNone/>
              <a:defRPr sz="1600"/>
            </a:lvl5pPr>
            <a:lvl6pPr marL="2286015" indent="0" algn="ctr">
              <a:buNone/>
              <a:defRPr sz="1600"/>
            </a:lvl6pPr>
            <a:lvl7pPr marL="2743218" indent="0" algn="ctr">
              <a:buNone/>
              <a:defRPr sz="1600"/>
            </a:lvl7pPr>
            <a:lvl8pPr marL="3200421" indent="0" algn="ctr">
              <a:buNone/>
              <a:defRPr sz="1600"/>
            </a:lvl8pPr>
            <a:lvl9pPr marL="3657624" indent="0" algn="ctr">
              <a:buNone/>
              <a:defRPr sz="1600"/>
            </a:lvl9pPr>
          </a:lstStyle>
          <a:p>
            <a:r>
              <a:rPr lang="en-US" dirty="0"/>
              <a:t>Substance Misuse Programme</a:t>
            </a:r>
          </a:p>
        </p:txBody>
      </p:sp>
      <p:sp>
        <p:nvSpPr>
          <p:cNvPr id="8" name="Subtitle 2"/>
          <p:cNvSpPr txBox="1">
            <a:spLocks/>
          </p:cNvSpPr>
          <p:nvPr userDrawn="1"/>
        </p:nvSpPr>
        <p:spPr>
          <a:xfrm>
            <a:off x="736115" y="5430562"/>
            <a:ext cx="5107578" cy="469266"/>
          </a:xfrm>
          <a:prstGeom prst="rect">
            <a:avLst/>
          </a:prstGeom>
        </p:spPr>
        <p:txBody>
          <a:bodyPr vert="horz" lIns="82953" tIns="41476" rIns="82953" bIns="41476" rtlCol="0">
            <a:normAutofit/>
          </a:bodyPr>
          <a:lstStyle>
            <a:lvl1pPr marL="0" indent="0" algn="l" defTabSz="1007943" rtl="0" eaLnBrk="1" latinLnBrk="0" hangingPunct="1">
              <a:lnSpc>
                <a:spcPct val="90000"/>
              </a:lnSpc>
              <a:spcBef>
                <a:spcPts val="1102"/>
              </a:spcBef>
              <a:buFont typeface="Arial" panose="020B0604020202020204" pitchFamily="34" charset="0"/>
              <a:buNone/>
              <a:defRPr sz="2646" kern="1200">
                <a:solidFill>
                  <a:schemeClr val="bg1"/>
                </a:solidFill>
                <a:latin typeface="Verdana" panose="020B0604030504040204" pitchFamily="34" charset="0"/>
                <a:ea typeface="Verdana" panose="020B0604030504040204" pitchFamily="34" charset="0"/>
                <a:cs typeface="+mn-cs"/>
              </a:defRPr>
            </a:lvl1pPr>
            <a:lvl2pPr marL="503972" indent="0" algn="ctr" defTabSz="1007943" rtl="0" eaLnBrk="1" latinLnBrk="0" hangingPunct="1">
              <a:lnSpc>
                <a:spcPct val="90000"/>
              </a:lnSpc>
              <a:spcBef>
                <a:spcPts val="551"/>
              </a:spcBef>
              <a:buFont typeface="Arial" panose="020B0604020202020204" pitchFamily="34" charset="0"/>
              <a:buNone/>
              <a:defRPr sz="2205" kern="1200">
                <a:solidFill>
                  <a:schemeClr val="tx1"/>
                </a:solidFill>
                <a:latin typeface="+mn-lt"/>
                <a:ea typeface="+mn-ea"/>
                <a:cs typeface="+mn-cs"/>
              </a:defRPr>
            </a:lvl2pPr>
            <a:lvl3pPr marL="1007943" indent="0" algn="ctr" defTabSz="1007943" rtl="0" eaLnBrk="1" latinLnBrk="0" hangingPunct="1">
              <a:lnSpc>
                <a:spcPct val="90000"/>
              </a:lnSpc>
              <a:spcBef>
                <a:spcPts val="551"/>
              </a:spcBef>
              <a:buFont typeface="Arial" panose="020B0604020202020204" pitchFamily="34" charset="0"/>
              <a:buNone/>
              <a:defRPr sz="1984" kern="1200">
                <a:solidFill>
                  <a:schemeClr val="tx1"/>
                </a:solidFill>
                <a:latin typeface="+mn-lt"/>
                <a:ea typeface="+mn-ea"/>
                <a:cs typeface="+mn-cs"/>
              </a:defRPr>
            </a:lvl3pPr>
            <a:lvl4pPr marL="1511915"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4pPr>
            <a:lvl5pPr marL="2015886"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5pPr>
            <a:lvl6pPr marL="2519858"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6pPr>
            <a:lvl7pPr marL="3023829"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7pPr>
            <a:lvl8pPr marL="3527801"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8pPr>
            <a:lvl9pPr marL="4031772"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9pPr>
          </a:lstStyle>
          <a:p>
            <a:r>
              <a:rPr lang="en-US" sz="2400" dirty="0">
                <a:solidFill>
                  <a:srgbClr val="B9975B"/>
                </a:solidFill>
              </a:rPr>
              <a:t>Annual Report 2021-22</a:t>
            </a:r>
          </a:p>
        </p:txBody>
      </p:sp>
      <p:pic>
        <p:nvPicPr>
          <p:cNvPr id="10" name="Picture 2" descr="https://phw.nhs.wales/sites/PublicHealthWales/images/logo/PublicHealthWales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7095" y="333401"/>
            <a:ext cx="5376598" cy="1137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5212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3" indent="0">
              <a:buNone/>
              <a:defRPr sz="2800"/>
            </a:lvl2pPr>
            <a:lvl3pPr marL="914406" indent="0">
              <a:buNone/>
              <a:defRPr sz="2400"/>
            </a:lvl3pPr>
            <a:lvl4pPr marL="1371609" indent="0">
              <a:buNone/>
              <a:defRPr sz="2000"/>
            </a:lvl4pPr>
            <a:lvl5pPr marL="1828812" indent="0">
              <a:buNone/>
              <a:defRPr sz="2000"/>
            </a:lvl5pPr>
            <a:lvl6pPr marL="2286015" indent="0">
              <a:buNone/>
              <a:defRPr sz="2000"/>
            </a:lvl6pPr>
            <a:lvl7pPr marL="2743218" indent="0">
              <a:buNone/>
              <a:defRPr sz="2000"/>
            </a:lvl7pPr>
            <a:lvl8pPr marL="3200421" indent="0">
              <a:buNone/>
              <a:defRPr sz="2000"/>
            </a:lvl8pPr>
            <a:lvl9pPr marL="3657624"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3" indent="0">
              <a:buNone/>
              <a:defRPr sz="1400"/>
            </a:lvl2pPr>
            <a:lvl3pPr marL="914406" indent="0">
              <a:buNone/>
              <a:defRPr sz="1200"/>
            </a:lvl3pPr>
            <a:lvl4pPr marL="1371609" indent="0">
              <a:buNone/>
              <a:defRPr sz="1000"/>
            </a:lvl4pPr>
            <a:lvl5pPr marL="1828812" indent="0">
              <a:buNone/>
              <a:defRPr sz="1000"/>
            </a:lvl5pPr>
            <a:lvl6pPr marL="2286015" indent="0">
              <a:buNone/>
              <a:defRPr sz="1000"/>
            </a:lvl6pPr>
            <a:lvl7pPr marL="2743218" indent="0">
              <a:buNone/>
              <a:defRPr sz="1000"/>
            </a:lvl7pPr>
            <a:lvl8pPr marL="3200421" indent="0">
              <a:buNone/>
              <a:defRPr sz="1000"/>
            </a:lvl8pPr>
            <a:lvl9pPr marL="3657624"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3E7C35-583C-476F-887E-46392CC6D8B0}" type="datetime1">
              <a:rPr lang="en-GB" smtClean="0"/>
              <a:t>30/03/2023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48E731-AE04-437C-95EF-9F3B98D1D66E}" type="slidenum">
              <a:rPr lang="en-GB" smtClean="0"/>
              <a:t>‹#›</a:t>
            </a:fld>
            <a:endParaRPr lang="en-GB"/>
          </a:p>
        </p:txBody>
      </p:sp>
    </p:spTree>
    <p:extLst>
      <p:ext uri="{BB962C8B-B14F-4D97-AF65-F5344CB8AC3E}">
        <p14:creationId xmlns:p14="http://schemas.microsoft.com/office/powerpoint/2010/main" val="1723149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B6F324B-70C1-432E-A370-E02BA5C304A2}" type="datetime1">
              <a:rPr lang="en-GB" smtClean="0"/>
              <a:t>30/03/2023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48E731-AE04-437C-95EF-9F3B98D1D66E}" type="slidenum">
              <a:rPr lang="en-GB" smtClean="0"/>
              <a:t>‹#›</a:t>
            </a:fld>
            <a:endParaRPr lang="en-GB"/>
          </a:p>
        </p:txBody>
      </p:sp>
    </p:spTree>
    <p:extLst>
      <p:ext uri="{BB962C8B-B14F-4D97-AF65-F5344CB8AC3E}">
        <p14:creationId xmlns:p14="http://schemas.microsoft.com/office/powerpoint/2010/main" val="35642021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6"/>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2" y="365126"/>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5DDA9F-ABCC-4AF7-AF86-BA8E4B1F2C99}" type="datetime1">
              <a:rPr lang="en-GB" smtClean="0"/>
              <a:t>30/03/2023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48E731-AE04-437C-95EF-9F3B98D1D66E}" type="slidenum">
              <a:rPr lang="en-GB" smtClean="0"/>
              <a:t>‹#›</a:t>
            </a:fld>
            <a:endParaRPr lang="en-GB"/>
          </a:p>
        </p:txBody>
      </p:sp>
    </p:spTree>
    <p:extLst>
      <p:ext uri="{BB962C8B-B14F-4D97-AF65-F5344CB8AC3E}">
        <p14:creationId xmlns:p14="http://schemas.microsoft.com/office/powerpoint/2010/main" val="2001444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6E099E-9ACB-4375-9C14-44CEFF1BCB59}" type="datetime1">
              <a:rPr lang="en-GB" smtClean="0"/>
              <a:t>30/03/2023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48E731-AE04-437C-95EF-9F3B98D1D66E}" type="slidenum">
              <a:rPr lang="en-GB" smtClean="0"/>
              <a:t>‹#›</a:t>
            </a:fld>
            <a:endParaRPr lang="en-GB"/>
          </a:p>
        </p:txBody>
      </p:sp>
    </p:spTree>
    <p:extLst>
      <p:ext uri="{BB962C8B-B14F-4D97-AF65-F5344CB8AC3E}">
        <p14:creationId xmlns:p14="http://schemas.microsoft.com/office/powerpoint/2010/main" val="1007486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1B365D"/>
        </a:solidFill>
        <a:effectLst/>
      </p:bgPr>
    </p:bg>
    <p:spTree>
      <p:nvGrpSpPr>
        <p:cNvPr id="1" name=""/>
        <p:cNvGrpSpPr/>
        <p:nvPr/>
      </p:nvGrpSpPr>
      <p:grpSpPr>
        <a:xfrm>
          <a:off x="0" y="0"/>
          <a:ext cx="0" cy="0"/>
          <a:chOff x="0" y="0"/>
          <a:chExt cx="0" cy="0"/>
        </a:xfrm>
      </p:grpSpPr>
      <p:pic>
        <p:nvPicPr>
          <p:cNvPr id="7" name="Picture 2" descr="https://phw.nhs.wales/sites/PublicHealthWales/images/logo/PublicHealthWales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7095" y="333401"/>
            <a:ext cx="5376598" cy="1137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275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bg>
      <p:bgPr>
        <a:solidFill>
          <a:srgbClr val="1B365D"/>
        </a:solidFill>
        <a:effectLst/>
      </p:bgPr>
    </p:bg>
    <p:spTree>
      <p:nvGrpSpPr>
        <p:cNvPr id="1" name=""/>
        <p:cNvGrpSpPr/>
        <p:nvPr/>
      </p:nvGrpSpPr>
      <p:grpSpPr>
        <a:xfrm>
          <a:off x="0" y="0"/>
          <a:ext cx="0" cy="0"/>
          <a:chOff x="0" y="0"/>
          <a:chExt cx="0" cy="0"/>
        </a:xfrm>
      </p:grpSpPr>
      <p:pic>
        <p:nvPicPr>
          <p:cNvPr id="3" name="Picture 2" descr="https://phw.nhs.wales/sites/PublicHealthWales/images/logo/PublicHealthWales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56511" y="333400"/>
            <a:ext cx="5376598" cy="1137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7092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1" y="194016"/>
            <a:ext cx="8165958" cy="827319"/>
          </a:xfrm>
        </p:spPr>
        <p:txBody>
          <a:bodyPr>
            <a:normAutofit/>
          </a:bodyPr>
          <a:lstStyle>
            <a:lvl1pPr>
              <a:defRPr sz="2540" b="1">
                <a:solidFill>
                  <a:srgbClr val="1B365D"/>
                </a:solidFill>
                <a:latin typeface="Verdana" panose="020B0604030504040204" pitchFamily="34" charset="0"/>
                <a:ea typeface="Verdana" panose="020B0604030504040204" pitchFamily="34" charset="0"/>
              </a:defRPr>
            </a:lvl1pPr>
          </a:lstStyle>
          <a:p>
            <a:r>
              <a:rPr lang="en-US" dirty="0"/>
              <a:t>Click to edit Master title style</a:t>
            </a:r>
          </a:p>
        </p:txBody>
      </p:sp>
      <p:sp>
        <p:nvSpPr>
          <p:cNvPr id="3" name="Content Placeholder 2"/>
          <p:cNvSpPr>
            <a:spLocks noGrp="1"/>
          </p:cNvSpPr>
          <p:nvPr>
            <p:ph sz="half" idx="1"/>
          </p:nvPr>
        </p:nvSpPr>
        <p:spPr>
          <a:xfrm>
            <a:off x="838200" y="1825625"/>
            <a:ext cx="5181601" cy="4351338"/>
          </a:xfrm>
        </p:spPr>
        <p:txBody>
          <a:bodyPr/>
          <a:lstStyle>
            <a:lvl1pPr marL="0" indent="0">
              <a:buNone/>
              <a:defRPr/>
            </a:lvl1pPr>
          </a:lstStyle>
          <a:p>
            <a:pPr lvl="0"/>
            <a:endParaRPr lang="en-US" dirty="0"/>
          </a:p>
        </p:txBody>
      </p:sp>
      <p:sp>
        <p:nvSpPr>
          <p:cNvPr id="4" name="Content Placeholder 3"/>
          <p:cNvSpPr>
            <a:spLocks noGrp="1"/>
          </p:cNvSpPr>
          <p:nvPr>
            <p:ph sz="half" idx="2"/>
          </p:nvPr>
        </p:nvSpPr>
        <p:spPr>
          <a:xfrm>
            <a:off x="6172200" y="1825625"/>
            <a:ext cx="5181601"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C1B096-C925-4ECC-BCF5-CAE62C1CAA25}" type="datetime1">
              <a:rPr lang="en-GB" smtClean="0"/>
              <a:t>30/03/2023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48E731-AE04-437C-95EF-9F3B98D1D66E}" type="slidenum">
              <a:rPr lang="en-GB" smtClean="0"/>
              <a:t>‹#›</a:t>
            </a:fld>
            <a:endParaRPr lang="en-GB"/>
          </a:p>
        </p:txBody>
      </p:sp>
      <p:cxnSp>
        <p:nvCxnSpPr>
          <p:cNvPr id="11" name="Straight Connector 10"/>
          <p:cNvCxnSpPr/>
          <p:nvPr userDrawn="1"/>
        </p:nvCxnSpPr>
        <p:spPr>
          <a:xfrm>
            <a:off x="913070" y="1322059"/>
            <a:ext cx="5336659" cy="0"/>
          </a:xfrm>
          <a:prstGeom prst="line">
            <a:avLst/>
          </a:prstGeom>
          <a:ln w="28575">
            <a:solidFill>
              <a:srgbClr val="1B365D"/>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26065" y="6447486"/>
            <a:ext cx="9696452" cy="19621"/>
          </a:xfrm>
          <a:prstGeom prst="line">
            <a:avLst/>
          </a:prstGeom>
          <a:ln>
            <a:solidFill>
              <a:srgbClr val="1B365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6251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6"/>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90" y="1681163"/>
            <a:ext cx="5157786" cy="823912"/>
          </a:xfrm>
        </p:spPr>
        <p:txBody>
          <a:bodyPr anchor="b"/>
          <a:lstStyle>
            <a:lvl1pPr marL="0" indent="0">
              <a:buNone/>
              <a:defRPr sz="2400" b="1"/>
            </a:lvl1pPr>
            <a:lvl2pPr marL="457203" indent="0">
              <a:buNone/>
              <a:defRPr sz="2000" b="1"/>
            </a:lvl2pPr>
            <a:lvl3pPr marL="914406" indent="0">
              <a:buNone/>
              <a:defRPr sz="1800" b="1"/>
            </a:lvl3pPr>
            <a:lvl4pPr marL="1371609" indent="0">
              <a:buNone/>
              <a:defRPr sz="1600" b="1"/>
            </a:lvl4pPr>
            <a:lvl5pPr marL="1828812" indent="0">
              <a:buNone/>
              <a:defRPr sz="1600" b="1"/>
            </a:lvl5pPr>
            <a:lvl6pPr marL="2286015" indent="0">
              <a:buNone/>
              <a:defRPr sz="1600" b="1"/>
            </a:lvl6pPr>
            <a:lvl7pPr marL="2743218" indent="0">
              <a:buNone/>
              <a:defRPr sz="1600" b="1"/>
            </a:lvl7pPr>
            <a:lvl8pPr marL="3200421" indent="0">
              <a:buNone/>
              <a:defRPr sz="1600" b="1"/>
            </a:lvl8pPr>
            <a:lvl9pPr marL="3657624" indent="0">
              <a:buNone/>
              <a:defRPr sz="1600" b="1"/>
            </a:lvl9pPr>
          </a:lstStyle>
          <a:p>
            <a:pPr lvl="0"/>
            <a:r>
              <a:rPr lang="en-US"/>
              <a:t>Edit Master text styles</a:t>
            </a:r>
          </a:p>
        </p:txBody>
      </p:sp>
      <p:sp>
        <p:nvSpPr>
          <p:cNvPr id="4" name="Content Placeholder 3"/>
          <p:cNvSpPr>
            <a:spLocks noGrp="1"/>
          </p:cNvSpPr>
          <p:nvPr>
            <p:ph sz="half" idx="2"/>
          </p:nvPr>
        </p:nvSpPr>
        <p:spPr>
          <a:xfrm>
            <a:off x="839790" y="2505075"/>
            <a:ext cx="515778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3" indent="0">
              <a:buNone/>
              <a:defRPr sz="2000" b="1"/>
            </a:lvl2pPr>
            <a:lvl3pPr marL="914406" indent="0">
              <a:buNone/>
              <a:defRPr sz="1800" b="1"/>
            </a:lvl3pPr>
            <a:lvl4pPr marL="1371609" indent="0">
              <a:buNone/>
              <a:defRPr sz="1600" b="1"/>
            </a:lvl4pPr>
            <a:lvl5pPr marL="1828812" indent="0">
              <a:buNone/>
              <a:defRPr sz="1600" b="1"/>
            </a:lvl5pPr>
            <a:lvl6pPr marL="2286015" indent="0">
              <a:buNone/>
              <a:defRPr sz="1600" b="1"/>
            </a:lvl6pPr>
            <a:lvl7pPr marL="2743218" indent="0">
              <a:buNone/>
              <a:defRPr sz="1600" b="1"/>
            </a:lvl7pPr>
            <a:lvl8pPr marL="3200421" indent="0">
              <a:buNone/>
              <a:defRPr sz="1600" b="1"/>
            </a:lvl8pPr>
            <a:lvl9pPr marL="3657624"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7341E11-1821-425A-9E66-2C9492D8F2E0}" type="datetime1">
              <a:rPr lang="en-GB" smtClean="0"/>
              <a:t>30/03/2023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348E731-AE04-437C-95EF-9F3B98D1D66E}" type="slidenum">
              <a:rPr lang="en-GB" smtClean="0"/>
              <a:t>‹#›</a:t>
            </a:fld>
            <a:endParaRPr lang="en-GB"/>
          </a:p>
        </p:txBody>
      </p:sp>
    </p:spTree>
    <p:extLst>
      <p:ext uri="{BB962C8B-B14F-4D97-AF65-F5344CB8AC3E}">
        <p14:creationId xmlns:p14="http://schemas.microsoft.com/office/powerpoint/2010/main" val="1266590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D1AADE1-EAE5-4417-A3E7-59E04A148FB2}" type="datetime1">
              <a:rPr lang="en-GB" smtClean="0"/>
              <a:t>30/03/2023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348E731-AE04-437C-95EF-9F3B98D1D66E}" type="slidenum">
              <a:rPr lang="en-GB" smtClean="0"/>
              <a:t>‹#›</a:t>
            </a:fld>
            <a:endParaRPr lang="en-GB"/>
          </a:p>
        </p:txBody>
      </p:sp>
    </p:spTree>
    <p:extLst>
      <p:ext uri="{BB962C8B-B14F-4D97-AF65-F5344CB8AC3E}">
        <p14:creationId xmlns:p14="http://schemas.microsoft.com/office/powerpoint/2010/main" val="3297672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65175-7C7F-4437-AB6C-09B1827AF066}" type="datetime1">
              <a:rPr lang="en-GB" smtClean="0"/>
              <a:t>30/03/2023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348E731-AE04-437C-95EF-9F3B98D1D66E}" type="slidenum">
              <a:rPr lang="en-GB" smtClean="0"/>
              <a:t>‹#›</a:t>
            </a:fld>
            <a:endParaRPr lang="en-GB"/>
          </a:p>
        </p:txBody>
      </p:sp>
    </p:spTree>
    <p:extLst>
      <p:ext uri="{BB962C8B-B14F-4D97-AF65-F5344CB8AC3E}">
        <p14:creationId xmlns:p14="http://schemas.microsoft.com/office/powerpoint/2010/main" val="1753787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3" indent="0">
              <a:buNone/>
              <a:defRPr sz="1400"/>
            </a:lvl2pPr>
            <a:lvl3pPr marL="914406" indent="0">
              <a:buNone/>
              <a:defRPr sz="1200"/>
            </a:lvl3pPr>
            <a:lvl4pPr marL="1371609" indent="0">
              <a:buNone/>
              <a:defRPr sz="1000"/>
            </a:lvl4pPr>
            <a:lvl5pPr marL="1828812" indent="0">
              <a:buNone/>
              <a:defRPr sz="1000"/>
            </a:lvl5pPr>
            <a:lvl6pPr marL="2286015" indent="0">
              <a:buNone/>
              <a:defRPr sz="1000"/>
            </a:lvl6pPr>
            <a:lvl7pPr marL="2743218" indent="0">
              <a:buNone/>
              <a:defRPr sz="1000"/>
            </a:lvl7pPr>
            <a:lvl8pPr marL="3200421" indent="0">
              <a:buNone/>
              <a:defRPr sz="1000"/>
            </a:lvl8pPr>
            <a:lvl9pPr marL="3657624"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278C6BF-639A-4380-9F8E-A390E758D71D}" type="datetime1">
              <a:rPr lang="en-GB" smtClean="0"/>
              <a:t>30/03/2023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48E731-AE04-437C-95EF-9F3B98D1D66E}" type="slidenum">
              <a:rPr lang="en-GB" smtClean="0"/>
              <a:t>‹#›</a:t>
            </a:fld>
            <a:endParaRPr lang="en-GB"/>
          </a:p>
        </p:txBody>
      </p:sp>
    </p:spTree>
    <p:extLst>
      <p:ext uri="{BB962C8B-B14F-4D97-AF65-F5344CB8AC3E}">
        <p14:creationId xmlns:p14="http://schemas.microsoft.com/office/powerpoint/2010/main" val="1093367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10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6"/>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C7F044-F1E9-4656-BC37-6FE0C0C0AE28}" type="datetime1">
              <a:rPr lang="en-GB" smtClean="0"/>
              <a:t>30/03/2023</a:t>
            </a:fld>
            <a:endParaRPr lang="en-GB"/>
          </a:p>
        </p:txBody>
      </p:sp>
      <p:sp>
        <p:nvSpPr>
          <p:cNvPr id="5" name="Footer Placeholder 4"/>
          <p:cNvSpPr>
            <a:spLocks noGrp="1"/>
          </p:cNvSpPr>
          <p:nvPr>
            <p:ph type="ftr" sz="quarter" idx="3"/>
          </p:nvPr>
        </p:nvSpPr>
        <p:spPr>
          <a:xfrm>
            <a:off x="4038601"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48E731-AE04-437C-95EF-9F3B98D1D66E}" type="slidenum">
              <a:rPr lang="en-GB" smtClean="0"/>
              <a:t>‹#›</a:t>
            </a:fld>
            <a:endParaRPr lang="en-GB"/>
          </a:p>
        </p:txBody>
      </p:sp>
    </p:spTree>
    <p:extLst>
      <p:ext uri="{BB962C8B-B14F-4D97-AF65-F5344CB8AC3E}">
        <p14:creationId xmlns:p14="http://schemas.microsoft.com/office/powerpoint/2010/main" val="112530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2" indent="-228602" algn="l" defTabSz="91440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4" indent="-228602" algn="l" defTabSz="91440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8" indent="-228602" algn="l" defTabSz="91440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10" indent="-228602" algn="l" defTabSz="91440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13" indent="-228602" algn="l" defTabSz="91440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17" indent="-228602" algn="l" defTabSz="91440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19" indent="-228602" algn="l" defTabSz="91440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23" indent="-228602" algn="l" defTabSz="91440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25" indent="-228602" algn="l" defTabSz="91440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6" rtl="0" eaLnBrk="1" latinLnBrk="0" hangingPunct="1">
        <a:defRPr sz="1800" kern="1200">
          <a:solidFill>
            <a:schemeClr val="tx1"/>
          </a:solidFill>
          <a:latin typeface="+mn-lt"/>
          <a:ea typeface="+mn-ea"/>
          <a:cs typeface="+mn-cs"/>
        </a:defRPr>
      </a:lvl1pPr>
      <a:lvl2pPr marL="457203" algn="l" defTabSz="914406" rtl="0" eaLnBrk="1" latinLnBrk="0" hangingPunct="1">
        <a:defRPr sz="1800" kern="1200">
          <a:solidFill>
            <a:schemeClr val="tx1"/>
          </a:solidFill>
          <a:latin typeface="+mn-lt"/>
          <a:ea typeface="+mn-ea"/>
          <a:cs typeface="+mn-cs"/>
        </a:defRPr>
      </a:lvl2pPr>
      <a:lvl3pPr marL="914406" algn="l" defTabSz="914406" rtl="0" eaLnBrk="1" latinLnBrk="0" hangingPunct="1">
        <a:defRPr sz="1800" kern="1200">
          <a:solidFill>
            <a:schemeClr val="tx1"/>
          </a:solidFill>
          <a:latin typeface="+mn-lt"/>
          <a:ea typeface="+mn-ea"/>
          <a:cs typeface="+mn-cs"/>
        </a:defRPr>
      </a:lvl3pPr>
      <a:lvl4pPr marL="1371609" algn="l" defTabSz="914406" rtl="0" eaLnBrk="1" latinLnBrk="0" hangingPunct="1">
        <a:defRPr sz="1800" kern="1200">
          <a:solidFill>
            <a:schemeClr val="tx1"/>
          </a:solidFill>
          <a:latin typeface="+mn-lt"/>
          <a:ea typeface="+mn-ea"/>
          <a:cs typeface="+mn-cs"/>
        </a:defRPr>
      </a:lvl4pPr>
      <a:lvl5pPr marL="1828812" algn="l" defTabSz="914406" rtl="0" eaLnBrk="1" latinLnBrk="0" hangingPunct="1">
        <a:defRPr sz="1800" kern="1200">
          <a:solidFill>
            <a:schemeClr val="tx1"/>
          </a:solidFill>
          <a:latin typeface="+mn-lt"/>
          <a:ea typeface="+mn-ea"/>
          <a:cs typeface="+mn-cs"/>
        </a:defRPr>
      </a:lvl5pPr>
      <a:lvl6pPr marL="2286015" algn="l" defTabSz="914406" rtl="0" eaLnBrk="1" latinLnBrk="0" hangingPunct="1">
        <a:defRPr sz="1800" kern="1200">
          <a:solidFill>
            <a:schemeClr val="tx1"/>
          </a:solidFill>
          <a:latin typeface="+mn-lt"/>
          <a:ea typeface="+mn-ea"/>
          <a:cs typeface="+mn-cs"/>
        </a:defRPr>
      </a:lvl6pPr>
      <a:lvl7pPr marL="2743218" algn="l" defTabSz="914406" rtl="0" eaLnBrk="1" latinLnBrk="0" hangingPunct="1">
        <a:defRPr sz="1800" kern="1200">
          <a:solidFill>
            <a:schemeClr val="tx1"/>
          </a:solidFill>
          <a:latin typeface="+mn-lt"/>
          <a:ea typeface="+mn-ea"/>
          <a:cs typeface="+mn-cs"/>
        </a:defRPr>
      </a:lvl7pPr>
      <a:lvl8pPr marL="3200421" algn="l" defTabSz="914406" rtl="0" eaLnBrk="1" latinLnBrk="0" hangingPunct="1">
        <a:defRPr sz="1800" kern="1200">
          <a:solidFill>
            <a:schemeClr val="tx1"/>
          </a:solidFill>
          <a:latin typeface="+mn-lt"/>
          <a:ea typeface="+mn-ea"/>
          <a:cs typeface="+mn-cs"/>
        </a:defRPr>
      </a:lvl8pPr>
      <a:lvl9pPr marL="3657624" algn="l" defTabSz="91440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7690" y="2510852"/>
            <a:ext cx="5727436" cy="951451"/>
          </a:xfrm>
        </p:spPr>
        <p:txBody>
          <a:bodyPr>
            <a:normAutofit fontScale="90000"/>
          </a:bodyPr>
          <a:lstStyle/>
          <a:p>
            <a:r>
              <a:rPr lang="en-GB" sz="2177" b="1" dirty="0">
                <a:solidFill>
                  <a:schemeClr val="bg1"/>
                </a:solidFill>
                <a:latin typeface="Verdana" panose="020B0604030504040204" pitchFamily="34" charset="0"/>
                <a:ea typeface="Verdana" panose="020B0604030504040204" pitchFamily="34" charset="0"/>
              </a:rPr>
              <a:t>Blood Borne Virus screening and </a:t>
            </a:r>
            <a:br>
              <a:rPr lang="en-GB" sz="2177" b="1" dirty="0">
                <a:solidFill>
                  <a:schemeClr val="bg1"/>
                </a:solidFill>
                <a:latin typeface="Verdana" panose="020B0604030504040204" pitchFamily="34" charset="0"/>
                <a:ea typeface="Verdana" panose="020B0604030504040204" pitchFamily="34" charset="0"/>
              </a:rPr>
            </a:br>
            <a:r>
              <a:rPr lang="en-GB" sz="2177" b="1" dirty="0">
                <a:solidFill>
                  <a:schemeClr val="bg1"/>
                </a:solidFill>
                <a:latin typeface="Verdana" panose="020B0604030504040204" pitchFamily="34" charset="0"/>
                <a:ea typeface="Verdana" panose="020B0604030504040204" pitchFamily="34" charset="0"/>
              </a:rPr>
              <a:t>diagnosis in substance misuse (SM) and allied community services</a:t>
            </a:r>
            <a:endParaRPr lang="en-GB" sz="3266" b="1" dirty="0">
              <a:solidFill>
                <a:schemeClr val="bg1"/>
              </a:solidFill>
              <a:latin typeface="Verdana" panose="020B0604030504040204" pitchFamily="34" charset="0"/>
              <a:ea typeface="Verdana" panose="020B0604030504040204" pitchFamily="34" charset="0"/>
            </a:endParaRPr>
          </a:p>
        </p:txBody>
      </p:sp>
      <p:sp>
        <p:nvSpPr>
          <p:cNvPr id="6" name="TextBox 5"/>
          <p:cNvSpPr txBox="1"/>
          <p:nvPr/>
        </p:nvSpPr>
        <p:spPr>
          <a:xfrm>
            <a:off x="1947690" y="3740146"/>
            <a:ext cx="8507735" cy="983603"/>
          </a:xfrm>
          <a:prstGeom prst="rect">
            <a:avLst/>
          </a:prstGeom>
          <a:noFill/>
        </p:spPr>
        <p:txBody>
          <a:bodyPr wrap="square" rtlCol="0">
            <a:spAutoFit/>
          </a:bodyPr>
          <a:lstStyle/>
          <a:p>
            <a:pPr defTabSz="414772">
              <a:lnSpc>
                <a:spcPct val="114000"/>
              </a:lnSpc>
              <a:defRPr/>
            </a:pPr>
            <a:r>
              <a:rPr lang="en-GB" sz="1270" dirty="0">
                <a:solidFill>
                  <a:prstClr val="white"/>
                </a:solidFill>
                <a:latin typeface="Calibri" panose="020F0502020204030204"/>
              </a:rPr>
              <a:t>	BBV screening overview</a:t>
            </a:r>
          </a:p>
          <a:p>
            <a:pPr defTabSz="414772">
              <a:lnSpc>
                <a:spcPct val="114000"/>
              </a:lnSpc>
              <a:defRPr/>
            </a:pPr>
            <a:r>
              <a:rPr lang="en-GB" sz="1270" dirty="0">
                <a:solidFill>
                  <a:prstClr val="white"/>
                </a:solidFill>
                <a:latin typeface="Calibri" panose="020F0502020204030204"/>
              </a:rPr>
              <a:t>	Demographics and risk factor characteristics of all individuals receiving BBV screening </a:t>
            </a:r>
          </a:p>
          <a:p>
            <a:pPr defTabSz="414772">
              <a:lnSpc>
                <a:spcPct val="114000"/>
              </a:lnSpc>
              <a:defRPr/>
            </a:pPr>
            <a:r>
              <a:rPr lang="en-GB" sz="1270" dirty="0">
                <a:solidFill>
                  <a:prstClr val="white"/>
                </a:solidFill>
                <a:latin typeface="Calibri" panose="020F0502020204030204"/>
              </a:rPr>
              <a:t>	Diagnosis and treatment</a:t>
            </a:r>
          </a:p>
          <a:p>
            <a:pPr defTabSz="414772">
              <a:lnSpc>
                <a:spcPct val="114000"/>
              </a:lnSpc>
              <a:defRPr/>
            </a:pPr>
            <a:r>
              <a:rPr lang="en-GB" sz="1270" dirty="0">
                <a:solidFill>
                  <a:prstClr val="white"/>
                </a:solidFill>
                <a:latin typeface="Calibri" panose="020F0502020204030204"/>
              </a:rPr>
              <a:t>	Hepatitis C treatment</a:t>
            </a:r>
            <a:endParaRPr lang="en-GB" sz="1179" dirty="0">
              <a:solidFill>
                <a:prstClr val="white"/>
              </a:solidFill>
              <a:latin typeface="Verdana" panose="020B0604030504040204" pitchFamily="34" charset="0"/>
              <a:ea typeface="Verdana" panose="020B0604030504040204" pitchFamily="34" charset="0"/>
            </a:endParaRPr>
          </a:p>
        </p:txBody>
      </p:sp>
      <p:sp>
        <p:nvSpPr>
          <p:cNvPr id="8" name="Slide Number Placeholder 7"/>
          <p:cNvSpPr>
            <a:spLocks noGrp="1"/>
          </p:cNvSpPr>
          <p:nvPr>
            <p:ph type="sldNum" sz="quarter" idx="12"/>
          </p:nvPr>
        </p:nvSpPr>
        <p:spPr/>
        <p:txBody>
          <a:bodyPr/>
          <a:lstStyle/>
          <a:p>
            <a:pPr defTabSz="414772">
              <a:defRPr/>
            </a:pPr>
            <a:fld id="{9348E731-AE04-437C-95EF-9F3B98D1D66E}" type="slidenum">
              <a:rPr lang="en-GB">
                <a:solidFill>
                  <a:prstClr val="black">
                    <a:tint val="75000"/>
                  </a:prstClr>
                </a:solidFill>
                <a:latin typeface="Calibri" panose="020F0502020204030204"/>
              </a:rPr>
              <a:pPr defTabSz="414772">
                <a:defRPr/>
              </a:pPr>
              <a:t>1</a:t>
            </a:fld>
            <a:endParaRPr lang="en-GB" dirty="0">
              <a:solidFill>
                <a:prstClr val="black">
                  <a:tint val="75000"/>
                </a:prstClr>
              </a:solidFill>
              <a:latin typeface="Calibri" panose="020F0502020204030204"/>
            </a:endParaRPr>
          </a:p>
        </p:txBody>
      </p:sp>
      <p:sp>
        <p:nvSpPr>
          <p:cNvPr id="5" name="Title 1"/>
          <p:cNvSpPr txBox="1">
            <a:spLocks/>
          </p:cNvSpPr>
          <p:nvPr/>
        </p:nvSpPr>
        <p:spPr>
          <a:xfrm>
            <a:off x="2103226" y="2016027"/>
            <a:ext cx="5727436" cy="444675"/>
          </a:xfrm>
          <a:prstGeom prst="rect">
            <a:avLst/>
          </a:prstGeom>
        </p:spPr>
        <p:txBody>
          <a:bodyPr vert="horz" lIns="82953" tIns="41476" rIns="82953" bIns="41476" rtlCol="0" anchor="ctr">
            <a:normAutofit fontScale="92500" lnSpcReduction="20000"/>
          </a:bodyPr>
          <a:lst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a:lstStyle>
          <a:p>
            <a:pPr defTabSz="914406">
              <a:defRPr/>
            </a:pPr>
            <a:endParaRPr lang="en-GB" sz="3266" b="1" dirty="0">
              <a:solidFill>
                <a:srgbClr val="B9975B"/>
              </a:solidFill>
              <a:latin typeface="Verdana" panose="020B0604030504040204" pitchFamily="34" charset="0"/>
              <a:ea typeface="Verdana" panose="020B0604030504040204" pitchFamily="34" charset="0"/>
            </a:endParaRPr>
          </a:p>
        </p:txBody>
      </p:sp>
      <p:cxnSp>
        <p:nvCxnSpPr>
          <p:cNvPr id="7" name="Straight Connector 6"/>
          <p:cNvCxnSpPr/>
          <p:nvPr/>
        </p:nvCxnSpPr>
        <p:spPr>
          <a:xfrm>
            <a:off x="2197353" y="3522115"/>
            <a:ext cx="1744901"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7122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126" y="194017"/>
            <a:ext cx="8196695" cy="827319"/>
          </a:xfrm>
        </p:spPr>
        <p:txBody>
          <a:bodyPr/>
          <a:lstStyle/>
          <a:p>
            <a:r>
              <a:rPr lang="en-GB" dirty="0"/>
              <a:t>BBV screening and diagnosis in SM and allied services</a:t>
            </a:r>
          </a:p>
        </p:txBody>
      </p:sp>
      <p:sp>
        <p:nvSpPr>
          <p:cNvPr id="5" name="Slide Number Placeholder 4"/>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10</a:t>
            </a:fld>
            <a:endParaRPr lang="en-GB">
              <a:solidFill>
                <a:prstClr val="black">
                  <a:tint val="75000"/>
                </a:prstClr>
              </a:solidFill>
              <a:latin typeface="Calibri" panose="020F0502020204030204"/>
            </a:endParaRPr>
          </a:p>
        </p:txBody>
      </p:sp>
      <p:sp>
        <p:nvSpPr>
          <p:cNvPr id="6" name="Title 1"/>
          <p:cNvSpPr txBox="1">
            <a:spLocks/>
          </p:cNvSpPr>
          <p:nvPr/>
        </p:nvSpPr>
        <p:spPr>
          <a:xfrm>
            <a:off x="1913125" y="820182"/>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Screening and diagnosis anti-HCV</a:t>
            </a:r>
          </a:p>
        </p:txBody>
      </p:sp>
      <p:pic>
        <p:nvPicPr>
          <p:cNvPr id="15" name="Content Placeholder 14"/>
          <p:cNvPicPr>
            <a:picLocks noGrp="1" noChangeAspect="1"/>
          </p:cNvPicPr>
          <p:nvPr>
            <p:ph sz="half" idx="1"/>
          </p:nvPr>
        </p:nvPicPr>
        <p:blipFill>
          <a:blip r:embed="rId2"/>
          <a:stretch>
            <a:fillRect/>
          </a:stretch>
        </p:blipFill>
        <p:spPr>
          <a:xfrm>
            <a:off x="1966194" y="1705964"/>
            <a:ext cx="8196696" cy="4672251"/>
          </a:xfrm>
          <a:prstGeom prst="rect">
            <a:avLst/>
          </a:prstGeom>
        </p:spPr>
      </p:pic>
      <p:sp>
        <p:nvSpPr>
          <p:cNvPr id="16" name="TextBox 15"/>
          <p:cNvSpPr txBox="1"/>
          <p:nvPr/>
        </p:nvSpPr>
        <p:spPr>
          <a:xfrm>
            <a:off x="1913124" y="1362703"/>
            <a:ext cx="8428667" cy="385618"/>
          </a:xfrm>
          <a:prstGeom prst="rect">
            <a:avLst/>
          </a:prstGeom>
          <a:noFill/>
        </p:spPr>
        <p:txBody>
          <a:bodyPr wrap="square" rtlCol="0">
            <a:spAutoFit/>
          </a:bodyPr>
          <a:lstStyle/>
          <a:p>
            <a:pPr defTabSz="414772"/>
            <a:r>
              <a:rPr lang="en-GB" sz="953" dirty="0">
                <a:solidFill>
                  <a:srgbClr val="E03882"/>
                </a:solidFill>
                <a:latin typeface="Verdana" panose="020B0604030504040204" pitchFamily="34" charset="0"/>
                <a:ea typeface="Verdana" panose="020B0604030504040204" pitchFamily="34" charset="0"/>
              </a:rPr>
              <a:t>Proportion of individuals receiving BBV screening alongside proportion of individuals that tested reactive for anti-HCV by demographics and risk factor characteristics, 2021-22.</a:t>
            </a:r>
          </a:p>
        </p:txBody>
      </p:sp>
    </p:spTree>
    <p:extLst>
      <p:ext uri="{BB962C8B-B14F-4D97-AF65-F5344CB8AC3E}">
        <p14:creationId xmlns:p14="http://schemas.microsoft.com/office/powerpoint/2010/main" val="2331223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126" y="194017"/>
            <a:ext cx="8150973" cy="827319"/>
          </a:xfrm>
        </p:spPr>
        <p:txBody>
          <a:bodyPr/>
          <a:lstStyle/>
          <a:p>
            <a:r>
              <a:rPr lang="en-GB" dirty="0"/>
              <a:t>BBV screening and diagnosis in SM and allied services</a:t>
            </a:r>
          </a:p>
        </p:txBody>
      </p:sp>
      <p:pic>
        <p:nvPicPr>
          <p:cNvPr id="7" name="Content Placeholder 6"/>
          <p:cNvPicPr>
            <a:picLocks noGrp="1" noChangeAspect="1"/>
          </p:cNvPicPr>
          <p:nvPr>
            <p:ph sz="half" idx="1"/>
          </p:nvPr>
        </p:nvPicPr>
        <p:blipFill>
          <a:blip r:embed="rId2"/>
          <a:stretch>
            <a:fillRect/>
          </a:stretch>
        </p:blipFill>
        <p:spPr>
          <a:xfrm>
            <a:off x="1995922" y="3064653"/>
            <a:ext cx="5808205" cy="2113185"/>
          </a:xfrm>
          <a:prstGeom prst="rect">
            <a:avLst/>
          </a:prstGeom>
        </p:spPr>
      </p:pic>
      <p:sp>
        <p:nvSpPr>
          <p:cNvPr id="4" name="Content Placeholder 3"/>
          <p:cNvSpPr>
            <a:spLocks noGrp="1"/>
          </p:cNvSpPr>
          <p:nvPr>
            <p:ph sz="half" idx="2"/>
          </p:nvPr>
        </p:nvSpPr>
        <p:spPr>
          <a:xfrm>
            <a:off x="1995923" y="1401455"/>
            <a:ext cx="8282952" cy="1283078"/>
          </a:xfrm>
        </p:spPr>
        <p:txBody>
          <a:bodyPr>
            <a:normAutofit/>
          </a:bodyPr>
          <a:lstStyle/>
          <a:p>
            <a:pPr marL="0" indent="0" algn="just" defTabSz="414772">
              <a:lnSpc>
                <a:spcPct val="100000"/>
              </a:lnSpc>
              <a:spcBef>
                <a:spcPts val="0"/>
              </a:spcBef>
              <a:buNone/>
            </a:pPr>
            <a:r>
              <a:rPr lang="en-GB" sz="998" b="1" dirty="0">
                <a:solidFill>
                  <a:srgbClr val="1B365D"/>
                </a:solidFill>
                <a:latin typeface="Verdana" panose="020B0604030504040204" pitchFamily="34" charset="0"/>
                <a:ea typeface="Verdana" panose="020B0604030504040204" pitchFamily="34" charset="0"/>
              </a:rPr>
              <a:t>Hepatitis C confirmed cases</a:t>
            </a:r>
            <a:endParaRPr lang="en-GB" sz="998" b="1" dirty="0">
              <a:latin typeface="Verdana" panose="020B0604030504040204" pitchFamily="34" charset="0"/>
              <a:ea typeface="Verdana" panose="020B0604030504040204" pitchFamily="34" charset="0"/>
            </a:endParaRPr>
          </a:p>
          <a:p>
            <a:pPr marL="0" indent="0" algn="just" defTabSz="414772">
              <a:lnSpc>
                <a:spcPct val="100000"/>
              </a:lnSpc>
              <a:spcBef>
                <a:spcPts val="0"/>
              </a:spcBef>
              <a:buNone/>
            </a:pPr>
            <a:r>
              <a:rPr lang="en-GB" sz="953" dirty="0">
                <a:latin typeface="Verdana" panose="020B0604030504040204" pitchFamily="34" charset="0"/>
                <a:ea typeface="Verdana" panose="020B0604030504040204" pitchFamily="34" charset="0"/>
              </a:rPr>
              <a:t>Between 1 April 2021 and 31 March 2022, 285 individuals received a PCR test for HCV in community substance misuse services, of which 84 individuals (30% of those tested by PCR) were identified as having a confirmed chronic infection and requiring treatment. These included 173 individuals identified following a reactive anti-HCV test during the reporting period. In addition, there have </a:t>
            </a:r>
          </a:p>
          <a:p>
            <a:pPr marL="0" indent="0" algn="just" defTabSz="414772">
              <a:lnSpc>
                <a:spcPct val="100000"/>
              </a:lnSpc>
              <a:spcBef>
                <a:spcPts val="0"/>
              </a:spcBef>
              <a:buNone/>
            </a:pPr>
            <a:r>
              <a:rPr lang="en-GB" sz="953" dirty="0">
                <a:latin typeface="Verdana" panose="020B0604030504040204" pitchFamily="34" charset="0"/>
                <a:ea typeface="Verdana" panose="020B0604030504040204" pitchFamily="34" charset="0"/>
              </a:rPr>
              <a:t>been: </a:t>
            </a:r>
          </a:p>
          <a:p>
            <a:pPr algn="just" defTabSz="414772">
              <a:lnSpc>
                <a:spcPct val="100000"/>
              </a:lnSpc>
              <a:spcBef>
                <a:spcPts val="0"/>
              </a:spcBef>
            </a:pPr>
            <a:r>
              <a:rPr lang="en-GB" sz="953" dirty="0">
                <a:latin typeface="Verdana" panose="020B0604030504040204" pitchFamily="34" charset="0"/>
                <a:ea typeface="Verdana" panose="020B0604030504040204" pitchFamily="34" charset="0"/>
              </a:rPr>
              <a:t>415 individuals identified as reactive anti-HCV since April 2017 but prior to 1 April 2021. </a:t>
            </a:r>
          </a:p>
          <a:p>
            <a:pPr algn="just" defTabSz="414772">
              <a:lnSpc>
                <a:spcPct val="100000"/>
              </a:lnSpc>
              <a:spcBef>
                <a:spcPts val="0"/>
              </a:spcBef>
            </a:pPr>
            <a:r>
              <a:rPr lang="en-GB" sz="953" dirty="0">
                <a:latin typeface="Verdana" panose="020B0604030504040204" pitchFamily="34" charset="0"/>
                <a:ea typeface="Verdana" panose="020B0604030504040204" pitchFamily="34" charset="0"/>
              </a:rPr>
              <a:t>84 individuals identified following direct confirmatory PCR (i.e. anti-HCV reactivity was identified prior to implementation of the HRD)</a:t>
            </a:r>
          </a:p>
        </p:txBody>
      </p:sp>
      <p:sp>
        <p:nvSpPr>
          <p:cNvPr id="5" name="Slide Number Placeholder 4"/>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11</a:t>
            </a:fld>
            <a:endParaRPr lang="en-GB">
              <a:solidFill>
                <a:prstClr val="black">
                  <a:tint val="75000"/>
                </a:prstClr>
              </a:solidFill>
              <a:latin typeface="Calibri" panose="020F0502020204030204"/>
            </a:endParaRPr>
          </a:p>
        </p:txBody>
      </p:sp>
      <p:sp>
        <p:nvSpPr>
          <p:cNvPr id="6" name="Title 1"/>
          <p:cNvSpPr txBox="1">
            <a:spLocks/>
          </p:cNvSpPr>
          <p:nvPr/>
        </p:nvSpPr>
        <p:spPr>
          <a:xfrm>
            <a:off x="1913125" y="820182"/>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Diagnosis</a:t>
            </a:r>
          </a:p>
        </p:txBody>
      </p:sp>
      <p:sp>
        <p:nvSpPr>
          <p:cNvPr id="8" name="TextBox 7"/>
          <p:cNvSpPr txBox="1"/>
          <p:nvPr/>
        </p:nvSpPr>
        <p:spPr>
          <a:xfrm>
            <a:off x="1984002" y="2661798"/>
            <a:ext cx="8282952" cy="238976"/>
          </a:xfrm>
          <a:prstGeom prst="rect">
            <a:avLst/>
          </a:prstGeom>
          <a:noFill/>
        </p:spPr>
        <p:txBody>
          <a:bodyPr wrap="square" rtlCol="0">
            <a:spAutoFit/>
          </a:bodyPr>
          <a:lstStyle/>
          <a:p>
            <a:pPr defTabSz="414772"/>
            <a:r>
              <a:rPr lang="en-GB" sz="953" b="1" dirty="0">
                <a:solidFill>
                  <a:srgbClr val="E03882"/>
                </a:solidFill>
                <a:latin typeface="Verdana" panose="020B0604030504040204" pitchFamily="34" charset="0"/>
                <a:ea typeface="Verdana" panose="020B0604030504040204" pitchFamily="34" charset="0"/>
              </a:rPr>
              <a:t>Table 26: </a:t>
            </a:r>
            <a:r>
              <a:rPr lang="en-GB" sz="953" dirty="0">
                <a:solidFill>
                  <a:srgbClr val="E03882"/>
                </a:solidFill>
                <a:latin typeface="Verdana" panose="020B0604030504040204" pitchFamily="34" charset="0"/>
                <a:ea typeface="Verdana" panose="020B0604030504040204" pitchFamily="34" charset="0"/>
              </a:rPr>
              <a:t>Year of first anti-HCV reactive test result for individuals with a confirmatory PCR test for HCV, by health board, 2021-22.</a:t>
            </a:r>
          </a:p>
        </p:txBody>
      </p:sp>
    </p:spTree>
    <p:extLst>
      <p:ext uri="{BB962C8B-B14F-4D97-AF65-F5344CB8AC3E}">
        <p14:creationId xmlns:p14="http://schemas.microsoft.com/office/powerpoint/2010/main" val="3436232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126" y="194017"/>
            <a:ext cx="8365749" cy="827319"/>
          </a:xfrm>
        </p:spPr>
        <p:txBody>
          <a:bodyPr/>
          <a:lstStyle/>
          <a:p>
            <a:r>
              <a:rPr lang="en-GB" dirty="0"/>
              <a:t>BBV referrals to treatment from SM and allied services</a:t>
            </a:r>
          </a:p>
        </p:txBody>
      </p:sp>
      <p:sp>
        <p:nvSpPr>
          <p:cNvPr id="3" name="Content Placeholder 2"/>
          <p:cNvSpPr>
            <a:spLocks noGrp="1"/>
          </p:cNvSpPr>
          <p:nvPr>
            <p:ph sz="half" idx="1"/>
          </p:nvPr>
        </p:nvSpPr>
        <p:spPr>
          <a:xfrm>
            <a:off x="1913125" y="1512105"/>
            <a:ext cx="8365750" cy="1858259"/>
          </a:xfrm>
        </p:spPr>
        <p:txBody>
          <a:bodyPr>
            <a:normAutofit lnSpcReduction="10000"/>
          </a:bodyPr>
          <a:lstStyle/>
          <a:p>
            <a:pPr algn="just" defTabSz="414772">
              <a:lnSpc>
                <a:spcPct val="100000"/>
              </a:lnSpc>
              <a:spcBef>
                <a:spcPts val="0"/>
              </a:spcBef>
            </a:pPr>
            <a:r>
              <a:rPr lang="en-GB" sz="998" b="1" dirty="0">
                <a:solidFill>
                  <a:srgbClr val="1B365D"/>
                </a:solidFill>
                <a:latin typeface="Verdana" panose="020B0604030504040204" pitchFamily="34" charset="0"/>
                <a:ea typeface="Verdana" panose="020B0604030504040204" pitchFamily="34" charset="0"/>
              </a:rPr>
              <a:t>Individuals referred to clinical specialist services </a:t>
            </a:r>
          </a:p>
          <a:p>
            <a:pPr algn="just" defTabSz="414772">
              <a:lnSpc>
                <a:spcPct val="100000"/>
              </a:lnSpc>
              <a:spcBef>
                <a:spcPts val="0"/>
              </a:spcBef>
            </a:pPr>
            <a:r>
              <a:rPr lang="en-GB" sz="953" dirty="0">
                <a:latin typeface="Verdana" panose="020B0604030504040204" pitchFamily="34" charset="0"/>
                <a:ea typeface="Verdana" panose="020B0604030504040204" pitchFamily="34" charset="0"/>
              </a:rPr>
              <a:t>According to data recorded on the HRD, over the period 2021-22 a total of 110 individuals were referred into HCV clinical specialist services by SMS and associated services in Wales (see Table 27). Of which:</a:t>
            </a:r>
          </a:p>
          <a:p>
            <a:pPr algn="just" defTabSz="414772">
              <a:lnSpc>
                <a:spcPct val="100000"/>
              </a:lnSpc>
              <a:spcBef>
                <a:spcPts val="0"/>
              </a:spcBef>
            </a:pPr>
            <a:endParaRPr lang="en-GB" sz="953" dirty="0">
              <a:solidFill>
                <a:srgbClr val="FF0000"/>
              </a:solidFill>
              <a:latin typeface="Verdana" panose="020B0604030504040204" pitchFamily="34" charset="0"/>
              <a:ea typeface="Verdana" panose="020B0604030504040204" pitchFamily="34" charset="0"/>
            </a:endParaRPr>
          </a:p>
          <a:p>
            <a:pPr marL="155539" indent="-155539" algn="just" defTabSz="414772">
              <a:lnSpc>
                <a:spcPct val="100000"/>
              </a:lnSpc>
              <a:spcBef>
                <a:spcPts val="0"/>
              </a:spcBef>
              <a:buFont typeface="Arial" panose="020B0604020202020204" pitchFamily="34" charset="0"/>
              <a:buChar char="•"/>
            </a:pPr>
            <a:r>
              <a:rPr lang="en-GB" sz="953" dirty="0">
                <a:latin typeface="Verdana" panose="020B0604030504040204" pitchFamily="34" charset="0"/>
                <a:ea typeface="Verdana" panose="020B0604030504040204" pitchFamily="34" charset="0"/>
              </a:rPr>
              <a:t>n=23 were referred following a reactive anti-HCV test</a:t>
            </a:r>
          </a:p>
          <a:p>
            <a:pPr marL="155539" indent="-155539" algn="just" defTabSz="414772">
              <a:lnSpc>
                <a:spcPct val="100000"/>
              </a:lnSpc>
              <a:spcBef>
                <a:spcPts val="0"/>
              </a:spcBef>
              <a:buFont typeface="Arial" panose="020B0604020202020204" pitchFamily="34" charset="0"/>
              <a:buChar char="•"/>
            </a:pPr>
            <a:r>
              <a:rPr lang="en-GB" sz="953" dirty="0">
                <a:latin typeface="Verdana" panose="020B0604030504040204" pitchFamily="34" charset="0"/>
                <a:ea typeface="Verdana" panose="020B0604030504040204" pitchFamily="34" charset="0"/>
              </a:rPr>
              <a:t>n=84 were referred following a confirmatory PCR/RNA test</a:t>
            </a:r>
          </a:p>
          <a:p>
            <a:pPr marL="155539" indent="-155539" algn="just" defTabSz="414772">
              <a:lnSpc>
                <a:spcPct val="100000"/>
              </a:lnSpc>
              <a:spcBef>
                <a:spcPts val="0"/>
              </a:spcBef>
              <a:buFont typeface="Arial" panose="020B0604020202020204" pitchFamily="34" charset="0"/>
              <a:buChar char="•"/>
            </a:pPr>
            <a:r>
              <a:rPr lang="en-GB" sz="953" dirty="0">
                <a:latin typeface="Verdana" panose="020B0604030504040204" pitchFamily="34" charset="0"/>
                <a:ea typeface="Verdana" panose="020B0604030504040204" pitchFamily="34" charset="0"/>
              </a:rPr>
              <a:t>n=2 were referred following a POCT. </a:t>
            </a:r>
          </a:p>
          <a:p>
            <a:pPr algn="just" defTabSz="414772">
              <a:lnSpc>
                <a:spcPct val="100000"/>
              </a:lnSpc>
              <a:spcBef>
                <a:spcPts val="0"/>
              </a:spcBef>
            </a:pPr>
            <a:endParaRPr lang="en-GB" sz="953" dirty="0">
              <a:solidFill>
                <a:srgbClr val="FF0000"/>
              </a:solidFill>
              <a:latin typeface="Verdana" panose="020B0604030504040204" pitchFamily="34" charset="0"/>
              <a:ea typeface="Verdana" panose="020B0604030504040204" pitchFamily="34" charset="0"/>
            </a:endParaRPr>
          </a:p>
          <a:p>
            <a:pPr algn="just" defTabSz="414772">
              <a:lnSpc>
                <a:spcPct val="100000"/>
              </a:lnSpc>
              <a:spcBef>
                <a:spcPts val="0"/>
              </a:spcBef>
            </a:pPr>
            <a:r>
              <a:rPr lang="en-GB" sz="953" dirty="0">
                <a:latin typeface="Verdana" panose="020B0604030504040204" pitchFamily="34" charset="0"/>
                <a:ea typeface="Verdana" panose="020B0604030504040204" pitchFamily="34" charset="0"/>
              </a:rPr>
              <a:t>The HRD: BBV module automatically generates a referral to HCV clinical specialist treatment services once the test result has been given to the client, thereby eliminating loss to follow-up. In addition to the HCV screening process, the HRD also enables the recording of referral outcomes and treatment milestones by clinical specialist services following referral. This feature has been </a:t>
            </a:r>
          </a:p>
          <a:p>
            <a:pPr algn="just" defTabSz="414772">
              <a:lnSpc>
                <a:spcPct val="100000"/>
              </a:lnSpc>
              <a:spcBef>
                <a:spcPts val="0"/>
              </a:spcBef>
            </a:pPr>
            <a:r>
              <a:rPr lang="en-GB" sz="953" dirty="0">
                <a:latin typeface="Verdana" panose="020B0604030504040204" pitchFamily="34" charset="0"/>
                <a:ea typeface="Verdana" panose="020B0604030504040204" pitchFamily="34" charset="0"/>
              </a:rPr>
              <a:t>designed to support joint working partnerships between SMS and Clinical Nurse Specialists/Teams post-referral and to support engagement with individuals during treatment.</a:t>
            </a:r>
            <a:endParaRPr lang="en-GB" dirty="0"/>
          </a:p>
        </p:txBody>
      </p:sp>
      <p:pic>
        <p:nvPicPr>
          <p:cNvPr id="7" name="Content Placeholder 6"/>
          <p:cNvPicPr>
            <a:picLocks noGrp="1" noChangeAspect="1"/>
          </p:cNvPicPr>
          <p:nvPr>
            <p:ph sz="half" idx="2"/>
          </p:nvPr>
        </p:nvPicPr>
        <p:blipFill>
          <a:blip r:embed="rId2"/>
          <a:stretch>
            <a:fillRect/>
          </a:stretch>
        </p:blipFill>
        <p:spPr>
          <a:xfrm>
            <a:off x="1913125" y="3950128"/>
            <a:ext cx="5930960" cy="2013871"/>
          </a:xfrm>
          <a:prstGeom prst="rect">
            <a:avLst/>
          </a:prstGeom>
        </p:spPr>
      </p:pic>
      <p:sp>
        <p:nvSpPr>
          <p:cNvPr id="5" name="Slide Number Placeholder 4"/>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12</a:t>
            </a:fld>
            <a:endParaRPr lang="en-GB">
              <a:solidFill>
                <a:prstClr val="black">
                  <a:tint val="75000"/>
                </a:prstClr>
              </a:solidFill>
              <a:latin typeface="Calibri" panose="020F0502020204030204"/>
            </a:endParaRPr>
          </a:p>
        </p:txBody>
      </p:sp>
      <p:sp>
        <p:nvSpPr>
          <p:cNvPr id="6" name="Title 1"/>
          <p:cNvSpPr txBox="1">
            <a:spLocks/>
          </p:cNvSpPr>
          <p:nvPr/>
        </p:nvSpPr>
        <p:spPr>
          <a:xfrm>
            <a:off x="1913125" y="820182"/>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Hepatitis C referral to treatment </a:t>
            </a:r>
          </a:p>
        </p:txBody>
      </p:sp>
      <p:sp>
        <p:nvSpPr>
          <p:cNvPr id="8" name="TextBox 7"/>
          <p:cNvSpPr txBox="1"/>
          <p:nvPr/>
        </p:nvSpPr>
        <p:spPr>
          <a:xfrm>
            <a:off x="1913126" y="3559235"/>
            <a:ext cx="8282952" cy="385618"/>
          </a:xfrm>
          <a:prstGeom prst="rect">
            <a:avLst/>
          </a:prstGeom>
          <a:noFill/>
        </p:spPr>
        <p:txBody>
          <a:bodyPr wrap="square" rtlCol="0">
            <a:spAutoFit/>
          </a:bodyPr>
          <a:lstStyle/>
          <a:p>
            <a:pPr defTabSz="414772"/>
            <a:r>
              <a:rPr lang="en-GB" sz="953" b="1" dirty="0">
                <a:solidFill>
                  <a:srgbClr val="E03882"/>
                </a:solidFill>
                <a:latin typeface="Verdana" panose="020B0604030504040204" pitchFamily="34" charset="0"/>
                <a:ea typeface="Verdana" panose="020B0604030504040204" pitchFamily="34" charset="0"/>
              </a:rPr>
              <a:t>Table 27: </a:t>
            </a:r>
            <a:r>
              <a:rPr lang="en-GB" sz="953" dirty="0">
                <a:solidFill>
                  <a:srgbClr val="E03882"/>
                </a:solidFill>
                <a:latin typeface="Verdana" panose="020B0604030504040204" pitchFamily="34" charset="0"/>
                <a:ea typeface="Verdana" panose="020B0604030504040204" pitchFamily="34" charset="0"/>
              </a:rPr>
              <a:t>Number of individuals screened for hepatitis C within SMS in Wales and referred into clinical specialist services, by type of test and health board, 2021-22</a:t>
            </a:r>
          </a:p>
        </p:txBody>
      </p:sp>
    </p:spTree>
    <p:extLst>
      <p:ext uri="{BB962C8B-B14F-4D97-AF65-F5344CB8AC3E}">
        <p14:creationId xmlns:p14="http://schemas.microsoft.com/office/powerpoint/2010/main" val="4180114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126" y="194017"/>
            <a:ext cx="8365749" cy="827319"/>
          </a:xfrm>
        </p:spPr>
        <p:txBody>
          <a:bodyPr/>
          <a:lstStyle/>
          <a:p>
            <a:r>
              <a:rPr lang="en-GB" dirty="0"/>
              <a:t>BBV referrals to treatment from SM and allied services</a:t>
            </a:r>
          </a:p>
        </p:txBody>
      </p:sp>
      <p:pic>
        <p:nvPicPr>
          <p:cNvPr id="7" name="Content Placeholder 6"/>
          <p:cNvPicPr>
            <a:picLocks noGrp="1" noChangeAspect="1"/>
          </p:cNvPicPr>
          <p:nvPr>
            <p:ph sz="half" idx="1"/>
          </p:nvPr>
        </p:nvPicPr>
        <p:blipFill>
          <a:blip r:embed="rId2"/>
          <a:stretch>
            <a:fillRect/>
          </a:stretch>
        </p:blipFill>
        <p:spPr>
          <a:xfrm>
            <a:off x="1986574" y="2157583"/>
            <a:ext cx="6109931" cy="2003615"/>
          </a:xfrm>
          <a:prstGeom prst="rect">
            <a:avLst/>
          </a:prstGeom>
        </p:spPr>
      </p:pic>
      <p:sp>
        <p:nvSpPr>
          <p:cNvPr id="4" name="Content Placeholder 3"/>
          <p:cNvSpPr>
            <a:spLocks noGrp="1"/>
          </p:cNvSpPr>
          <p:nvPr>
            <p:ph sz="half" idx="2"/>
          </p:nvPr>
        </p:nvSpPr>
        <p:spPr>
          <a:xfrm>
            <a:off x="1913125" y="1472914"/>
            <a:ext cx="8365751" cy="493131"/>
          </a:xfrm>
        </p:spPr>
        <p:txBody>
          <a:bodyPr>
            <a:normAutofit lnSpcReduction="10000"/>
          </a:bodyPr>
          <a:lstStyle/>
          <a:p>
            <a:pPr marL="0" indent="0" algn="just" defTabSz="414772">
              <a:lnSpc>
                <a:spcPct val="100000"/>
              </a:lnSpc>
              <a:spcBef>
                <a:spcPts val="0"/>
              </a:spcBef>
              <a:buNone/>
            </a:pPr>
            <a:r>
              <a:rPr lang="en-GB" sz="953" dirty="0">
                <a:latin typeface="Verdana" panose="020B0604030504040204" pitchFamily="34" charset="0"/>
                <a:ea typeface="Verdana" panose="020B0604030504040204" pitchFamily="34" charset="0"/>
              </a:rPr>
              <a:t>For individuals referred into clinical specialist services by SMS, an initial referral outcome was recorded for 70 individuals (64 per cent, see Table 28). Since 2018, of all those referred to treatment, no outcome data is available for 240 referrals (33 per cent, see Table 29). </a:t>
            </a:r>
            <a:endParaRPr lang="en-GB" dirty="0"/>
          </a:p>
        </p:txBody>
      </p:sp>
      <p:sp>
        <p:nvSpPr>
          <p:cNvPr id="5" name="Slide Number Placeholder 4"/>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13</a:t>
            </a:fld>
            <a:endParaRPr lang="en-GB">
              <a:solidFill>
                <a:prstClr val="black">
                  <a:tint val="75000"/>
                </a:prstClr>
              </a:solidFill>
              <a:latin typeface="Calibri" panose="020F0502020204030204"/>
            </a:endParaRPr>
          </a:p>
        </p:txBody>
      </p:sp>
      <p:sp>
        <p:nvSpPr>
          <p:cNvPr id="6" name="Title 1"/>
          <p:cNvSpPr txBox="1">
            <a:spLocks/>
          </p:cNvSpPr>
          <p:nvPr/>
        </p:nvSpPr>
        <p:spPr>
          <a:xfrm>
            <a:off x="1913125" y="820182"/>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Referral to Hepatitis C treatment </a:t>
            </a:r>
          </a:p>
        </p:txBody>
      </p:sp>
      <p:sp>
        <p:nvSpPr>
          <p:cNvPr id="8" name="TextBox 7"/>
          <p:cNvSpPr txBox="1"/>
          <p:nvPr/>
        </p:nvSpPr>
        <p:spPr>
          <a:xfrm>
            <a:off x="1913125" y="1895642"/>
            <a:ext cx="8365751" cy="238976"/>
          </a:xfrm>
          <a:prstGeom prst="rect">
            <a:avLst/>
          </a:prstGeom>
          <a:noFill/>
        </p:spPr>
        <p:txBody>
          <a:bodyPr wrap="square" rtlCol="0">
            <a:spAutoFit/>
          </a:bodyPr>
          <a:lstStyle/>
          <a:p>
            <a:pPr defTabSz="414772"/>
            <a:r>
              <a:rPr lang="en-GB" sz="953" dirty="0">
                <a:solidFill>
                  <a:srgbClr val="E03882"/>
                </a:solidFill>
                <a:latin typeface="Verdana" panose="020B0604030504040204" pitchFamily="34" charset="0"/>
                <a:ea typeface="Verdana" panose="020B0604030504040204" pitchFamily="34" charset="0"/>
              </a:rPr>
              <a:t>Initial outcomes following referral of individuals tested for hepatitis C into hepatitis C clinical specialist services, 2021-22</a:t>
            </a:r>
          </a:p>
        </p:txBody>
      </p:sp>
      <p:pic>
        <p:nvPicPr>
          <p:cNvPr id="9" name="Picture 8"/>
          <p:cNvPicPr>
            <a:picLocks noChangeAspect="1"/>
          </p:cNvPicPr>
          <p:nvPr/>
        </p:nvPicPr>
        <p:blipFill>
          <a:blip r:embed="rId3"/>
          <a:stretch>
            <a:fillRect/>
          </a:stretch>
        </p:blipFill>
        <p:spPr>
          <a:xfrm>
            <a:off x="1986575" y="4456840"/>
            <a:ext cx="6507911" cy="1906246"/>
          </a:xfrm>
          <a:prstGeom prst="rect">
            <a:avLst/>
          </a:prstGeom>
        </p:spPr>
      </p:pic>
      <p:sp>
        <p:nvSpPr>
          <p:cNvPr id="10" name="TextBox 9"/>
          <p:cNvSpPr txBox="1"/>
          <p:nvPr/>
        </p:nvSpPr>
        <p:spPr>
          <a:xfrm>
            <a:off x="1913125" y="4226492"/>
            <a:ext cx="8282952" cy="238976"/>
          </a:xfrm>
          <a:prstGeom prst="rect">
            <a:avLst/>
          </a:prstGeom>
          <a:noFill/>
        </p:spPr>
        <p:txBody>
          <a:bodyPr wrap="square" rtlCol="0">
            <a:spAutoFit/>
          </a:bodyPr>
          <a:lstStyle/>
          <a:p>
            <a:pPr defTabSz="414772"/>
            <a:r>
              <a:rPr lang="en-GB" sz="953" dirty="0">
                <a:solidFill>
                  <a:srgbClr val="E03882"/>
                </a:solidFill>
                <a:latin typeface="Verdana" panose="020B0604030504040204" pitchFamily="34" charset="0"/>
                <a:ea typeface="Verdana" panose="020B0604030504040204" pitchFamily="34" charset="0"/>
              </a:rPr>
              <a:t>Initial outcomes following referral of individuals tested for hepatitis C into clinical specialist services, 2018-22</a:t>
            </a:r>
          </a:p>
        </p:txBody>
      </p:sp>
    </p:spTree>
    <p:extLst>
      <p:ext uri="{BB962C8B-B14F-4D97-AF65-F5344CB8AC3E}">
        <p14:creationId xmlns:p14="http://schemas.microsoft.com/office/powerpoint/2010/main" val="3108121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4727" y="220104"/>
            <a:ext cx="8365749" cy="827319"/>
          </a:xfrm>
        </p:spPr>
        <p:txBody>
          <a:bodyPr/>
          <a:lstStyle/>
          <a:p>
            <a:r>
              <a:rPr lang="en-GB" dirty="0"/>
              <a:t>BBV referrals to treatment from SM and allied services</a:t>
            </a:r>
          </a:p>
        </p:txBody>
      </p:sp>
      <p:sp>
        <p:nvSpPr>
          <p:cNvPr id="3" name="Content Placeholder 2"/>
          <p:cNvSpPr>
            <a:spLocks noGrp="1"/>
          </p:cNvSpPr>
          <p:nvPr>
            <p:ph sz="half" idx="1"/>
          </p:nvPr>
        </p:nvSpPr>
        <p:spPr>
          <a:xfrm>
            <a:off x="1913124" y="1401455"/>
            <a:ext cx="8307351" cy="1557410"/>
          </a:xfrm>
        </p:spPr>
        <p:txBody>
          <a:bodyPr>
            <a:normAutofit/>
          </a:bodyPr>
          <a:lstStyle/>
          <a:p>
            <a:pPr algn="just" defTabSz="414772">
              <a:lnSpc>
                <a:spcPct val="100000"/>
              </a:lnSpc>
              <a:spcBef>
                <a:spcPts val="0"/>
              </a:spcBef>
            </a:pPr>
            <a:r>
              <a:rPr lang="en-GB" sz="953" dirty="0">
                <a:latin typeface="Verdana" panose="020B0604030504040204" pitchFamily="34" charset="0"/>
                <a:ea typeface="Verdana" panose="020B0604030504040204" pitchFamily="34" charset="0"/>
              </a:rPr>
              <a:t>Since 2018, some 97 individuals have been recorded on the Harm Reduction Database, by the BBV clinical teams, as having commenced HCV treatment following referral from SMS and associated services across Wales (see Table 30). Of these, 43 were recorded as successful completing treatment. This figure does not accurately reflect the level of treatment provision following </a:t>
            </a:r>
          </a:p>
          <a:p>
            <a:pPr algn="just" defTabSz="414772">
              <a:lnSpc>
                <a:spcPct val="100000"/>
              </a:lnSpc>
              <a:spcBef>
                <a:spcPts val="0"/>
              </a:spcBef>
            </a:pPr>
            <a:r>
              <a:rPr lang="en-GB" sz="953" dirty="0">
                <a:latin typeface="Verdana" panose="020B0604030504040204" pitchFamily="34" charset="0"/>
                <a:ea typeface="Verdana" panose="020B0604030504040204" pitchFamily="34" charset="0"/>
              </a:rPr>
              <a:t>referral for HCV treatment from SMS services. Improvements in access to and analysis of treatment data is underway. </a:t>
            </a:r>
          </a:p>
          <a:p>
            <a:pPr algn="just" defTabSz="414772">
              <a:lnSpc>
                <a:spcPct val="100000"/>
              </a:lnSpc>
              <a:spcBef>
                <a:spcPts val="0"/>
              </a:spcBef>
            </a:pPr>
            <a:endParaRPr lang="en-GB" sz="953" dirty="0">
              <a:solidFill>
                <a:srgbClr val="FF0000"/>
              </a:solidFill>
              <a:latin typeface="Verdana" panose="020B0604030504040204" pitchFamily="34" charset="0"/>
              <a:ea typeface="Verdana" panose="020B0604030504040204" pitchFamily="34" charset="0"/>
            </a:endParaRPr>
          </a:p>
          <a:p>
            <a:pPr algn="just" defTabSz="414772">
              <a:lnSpc>
                <a:spcPct val="100000"/>
              </a:lnSpc>
              <a:spcBef>
                <a:spcPts val="0"/>
              </a:spcBef>
            </a:pPr>
            <a:r>
              <a:rPr lang="en-GB" sz="953" dirty="0">
                <a:latin typeface="Verdana" panose="020B0604030504040204" pitchFamily="34" charset="0"/>
                <a:ea typeface="Verdana" panose="020B0604030504040204" pitchFamily="34" charset="0"/>
              </a:rPr>
              <a:t>According to treatment commencement data held centrally by the Lead Consultant for Blood Borne Virus Action, matching analysis would indicate that for the periods 2019-20 and 2020-21, a total of 362 individuals were referred from substance misuse services to BBV clinical teams for treatment. Of these, 126 (34.8 per cent) were present on the Treatment commencement dataset. Further </a:t>
            </a:r>
          </a:p>
          <a:p>
            <a:pPr algn="just" defTabSz="414772">
              <a:lnSpc>
                <a:spcPct val="100000"/>
              </a:lnSpc>
              <a:spcBef>
                <a:spcPts val="0"/>
              </a:spcBef>
            </a:pPr>
            <a:r>
              <a:rPr lang="en-GB" sz="953" dirty="0">
                <a:latin typeface="Verdana" panose="020B0604030504040204" pitchFamily="34" charset="0"/>
                <a:ea typeface="Verdana" panose="020B0604030504040204" pitchFamily="34" charset="0"/>
              </a:rPr>
              <a:t>analysis is required to confirm this and future development and streamlining of the HRD with external data sources is ongoing.</a:t>
            </a:r>
            <a:endParaRPr lang="en-GB" dirty="0"/>
          </a:p>
        </p:txBody>
      </p:sp>
      <p:pic>
        <p:nvPicPr>
          <p:cNvPr id="7" name="Content Placeholder 6"/>
          <p:cNvPicPr>
            <a:picLocks noGrp="1" noChangeAspect="1"/>
          </p:cNvPicPr>
          <p:nvPr>
            <p:ph sz="half" idx="2"/>
          </p:nvPr>
        </p:nvPicPr>
        <p:blipFill>
          <a:blip r:embed="rId2"/>
          <a:stretch>
            <a:fillRect/>
          </a:stretch>
        </p:blipFill>
        <p:spPr>
          <a:xfrm>
            <a:off x="1663613" y="3793943"/>
            <a:ext cx="4191964" cy="1844778"/>
          </a:xfrm>
          <a:prstGeom prst="rect">
            <a:avLst/>
          </a:prstGeom>
        </p:spPr>
      </p:pic>
      <p:sp>
        <p:nvSpPr>
          <p:cNvPr id="5" name="Slide Number Placeholder 4"/>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14</a:t>
            </a:fld>
            <a:endParaRPr lang="en-GB">
              <a:solidFill>
                <a:prstClr val="black">
                  <a:tint val="75000"/>
                </a:prstClr>
              </a:solidFill>
              <a:latin typeface="Calibri" panose="020F0502020204030204"/>
            </a:endParaRPr>
          </a:p>
        </p:txBody>
      </p:sp>
      <p:sp>
        <p:nvSpPr>
          <p:cNvPr id="6" name="Title 1"/>
          <p:cNvSpPr txBox="1">
            <a:spLocks/>
          </p:cNvSpPr>
          <p:nvPr/>
        </p:nvSpPr>
        <p:spPr>
          <a:xfrm>
            <a:off x="1790014" y="820182"/>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Hepatitis C treatment </a:t>
            </a:r>
          </a:p>
        </p:txBody>
      </p:sp>
      <p:sp>
        <p:nvSpPr>
          <p:cNvPr id="8" name="TextBox 7"/>
          <p:cNvSpPr txBox="1"/>
          <p:nvPr/>
        </p:nvSpPr>
        <p:spPr>
          <a:xfrm>
            <a:off x="1663614" y="3384341"/>
            <a:ext cx="4191964" cy="385618"/>
          </a:xfrm>
          <a:prstGeom prst="rect">
            <a:avLst/>
          </a:prstGeom>
          <a:noFill/>
        </p:spPr>
        <p:txBody>
          <a:bodyPr wrap="square" rtlCol="0">
            <a:spAutoFit/>
          </a:bodyPr>
          <a:lstStyle/>
          <a:p>
            <a:pPr defTabSz="414772"/>
            <a:r>
              <a:rPr lang="en-GB" sz="953" b="1" dirty="0">
                <a:solidFill>
                  <a:srgbClr val="E03882"/>
                </a:solidFill>
                <a:latin typeface="Verdana" panose="020B0604030504040204" pitchFamily="34" charset="0"/>
                <a:ea typeface="Verdana" panose="020B0604030504040204" pitchFamily="34" charset="0"/>
              </a:rPr>
              <a:t>Table 30: </a:t>
            </a:r>
            <a:r>
              <a:rPr lang="en-GB" sz="953" dirty="0">
                <a:solidFill>
                  <a:srgbClr val="E03882"/>
                </a:solidFill>
                <a:latin typeface="Verdana" panose="020B0604030504040204" pitchFamily="34" charset="0"/>
                <a:ea typeface="Verdana" panose="020B0604030504040204" pitchFamily="34" charset="0"/>
              </a:rPr>
              <a:t>Treatment outcomes for individuals referred and accepted into clinical specialist services </a:t>
            </a:r>
            <a:r>
              <a:rPr lang="en-GB" sz="953" b="1" dirty="0">
                <a:solidFill>
                  <a:srgbClr val="E03882"/>
                </a:solidFill>
                <a:latin typeface="Verdana" panose="020B0604030504040204" pitchFamily="34" charset="0"/>
                <a:ea typeface="Verdana" panose="020B0604030504040204" pitchFamily="34" charset="0"/>
              </a:rPr>
              <a:t>2018-22</a:t>
            </a:r>
          </a:p>
        </p:txBody>
      </p:sp>
      <p:pic>
        <p:nvPicPr>
          <p:cNvPr id="9" name="Picture 8"/>
          <p:cNvPicPr>
            <a:picLocks noChangeAspect="1"/>
          </p:cNvPicPr>
          <p:nvPr/>
        </p:nvPicPr>
        <p:blipFill>
          <a:blip r:embed="rId3"/>
          <a:stretch>
            <a:fillRect/>
          </a:stretch>
        </p:blipFill>
        <p:spPr>
          <a:xfrm>
            <a:off x="6010219" y="3793943"/>
            <a:ext cx="4435089" cy="1844778"/>
          </a:xfrm>
          <a:prstGeom prst="rect">
            <a:avLst/>
          </a:prstGeom>
        </p:spPr>
      </p:pic>
      <p:sp>
        <p:nvSpPr>
          <p:cNvPr id="10" name="TextBox 9"/>
          <p:cNvSpPr txBox="1"/>
          <p:nvPr/>
        </p:nvSpPr>
        <p:spPr>
          <a:xfrm>
            <a:off x="6010220" y="3351672"/>
            <a:ext cx="4683545" cy="385618"/>
          </a:xfrm>
          <a:prstGeom prst="rect">
            <a:avLst/>
          </a:prstGeom>
          <a:noFill/>
        </p:spPr>
        <p:txBody>
          <a:bodyPr wrap="square" rtlCol="0">
            <a:spAutoFit/>
          </a:bodyPr>
          <a:lstStyle/>
          <a:p>
            <a:pPr defTabSz="414772"/>
            <a:r>
              <a:rPr lang="en-GB" sz="953" b="1" dirty="0">
                <a:solidFill>
                  <a:srgbClr val="E03882"/>
                </a:solidFill>
                <a:latin typeface="Verdana" panose="020B0604030504040204" pitchFamily="34" charset="0"/>
                <a:ea typeface="Verdana" panose="020B0604030504040204" pitchFamily="34" charset="0"/>
              </a:rPr>
              <a:t>Table 31: </a:t>
            </a:r>
            <a:r>
              <a:rPr lang="en-GB" sz="953" dirty="0">
                <a:solidFill>
                  <a:srgbClr val="E03882"/>
                </a:solidFill>
                <a:latin typeface="Verdana" panose="020B0604030504040204" pitchFamily="34" charset="0"/>
                <a:ea typeface="Verdana" panose="020B0604030504040204" pitchFamily="34" charset="0"/>
              </a:rPr>
              <a:t>Treatment outcomes for individuals referred and accepted into clinical specialist services </a:t>
            </a:r>
            <a:r>
              <a:rPr lang="en-GB" sz="953" b="1" dirty="0">
                <a:solidFill>
                  <a:srgbClr val="E03882"/>
                </a:solidFill>
                <a:latin typeface="Verdana" panose="020B0604030504040204" pitchFamily="34" charset="0"/>
                <a:ea typeface="Verdana" panose="020B0604030504040204" pitchFamily="34" charset="0"/>
              </a:rPr>
              <a:t>2021-22</a:t>
            </a:r>
          </a:p>
        </p:txBody>
      </p:sp>
    </p:spTree>
    <p:extLst>
      <p:ext uri="{BB962C8B-B14F-4D97-AF65-F5344CB8AC3E}">
        <p14:creationId xmlns:p14="http://schemas.microsoft.com/office/powerpoint/2010/main" val="3846515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dirty="0"/>
              <a:t>Summary</a:t>
            </a:r>
          </a:p>
        </p:txBody>
      </p:sp>
      <p:sp>
        <p:nvSpPr>
          <p:cNvPr id="11" name="Content Placeholder 10"/>
          <p:cNvSpPr>
            <a:spLocks noGrp="1"/>
          </p:cNvSpPr>
          <p:nvPr>
            <p:ph sz="half" idx="1"/>
          </p:nvPr>
        </p:nvSpPr>
        <p:spPr>
          <a:xfrm>
            <a:off x="838201" y="1605582"/>
            <a:ext cx="9787421" cy="4351338"/>
          </a:xfrm>
        </p:spPr>
        <p:txBody>
          <a:bodyPr>
            <a:normAutofit/>
          </a:bodyPr>
          <a:lstStyle/>
          <a:p>
            <a:pPr marL="457200" lvl="1" indent="0" algn="just">
              <a:spcBef>
                <a:spcPts val="1200"/>
              </a:spcBef>
              <a:spcAft>
                <a:spcPts val="0"/>
              </a:spcAft>
              <a:buNone/>
            </a:pPr>
            <a:r>
              <a:rPr lang="en-GB" sz="1800" dirty="0">
                <a:latin typeface="Calibri" panose="020F0502020204030204" pitchFamily="34" charset="0"/>
                <a:ea typeface="Times New Roman" panose="02020603050405020304" pitchFamily="18" charset="0"/>
                <a:cs typeface="Calibri" panose="020F0502020204030204" pitchFamily="34" charset="0"/>
              </a:rPr>
              <a:t>Since 2017 recorded testing for hepatitis C in high risk populations in contact with specialist services has increased by 53 per cent, however, testing coverage levels remain relatively low, with one third of all those in contact with services tested </a:t>
            </a:r>
          </a:p>
          <a:p>
            <a:pPr marL="457200" lvl="1" indent="0" algn="just">
              <a:spcBef>
                <a:spcPts val="1200"/>
              </a:spcBef>
              <a:spcAft>
                <a:spcPts val="0"/>
              </a:spcAft>
              <a:buNone/>
            </a:pPr>
            <a:r>
              <a:rPr lang="en-GB" sz="1800" dirty="0">
                <a:latin typeface="Calibri" panose="020F0502020204030204" pitchFamily="34" charset="0"/>
                <a:ea typeface="Times New Roman" panose="02020603050405020304" pitchFamily="18" charset="0"/>
                <a:cs typeface="Calibri" panose="020F0502020204030204" pitchFamily="34" charset="0"/>
              </a:rPr>
              <a:t>Prevalence of anti-HCV amongst all those tested within specialist substance misuse has decreased, from 18.4% to 13.2% over the last five years, however, rates vary by risk group:</a:t>
            </a:r>
          </a:p>
          <a:p>
            <a:pPr marL="457200" lvl="1" indent="0" algn="just">
              <a:spcBef>
                <a:spcPts val="1200"/>
              </a:spcBef>
              <a:spcAft>
                <a:spcPts val="0"/>
              </a:spcAft>
              <a:buNone/>
            </a:pPr>
            <a:endParaRPr lang="en-GB" dirty="0">
              <a:latin typeface="Calibri" panose="020F0502020204030204" pitchFamily="34" charset="0"/>
              <a:ea typeface="Times New Roman" panose="02020603050405020304" pitchFamily="18" charset="0"/>
              <a:cs typeface="Calibri" panose="020F0502020204030204" pitchFamily="34" charset="0"/>
            </a:endParaRPr>
          </a:p>
          <a:p>
            <a:endParaRPr lang="en-GB" dirty="0"/>
          </a:p>
        </p:txBody>
      </p:sp>
      <p:sp>
        <p:nvSpPr>
          <p:cNvPr id="2" name="Slide Number Placeholder 1"/>
          <p:cNvSpPr>
            <a:spLocks noGrp="1"/>
          </p:cNvSpPr>
          <p:nvPr>
            <p:ph type="sldNum" sz="quarter" idx="12"/>
          </p:nvPr>
        </p:nvSpPr>
        <p:spPr/>
        <p:txBody>
          <a:bodyPr/>
          <a:lstStyle/>
          <a:p>
            <a:fld id="{9348E731-AE04-437C-95EF-9F3B98D1D66E}" type="slidenum">
              <a:rPr lang="en-GB" smtClean="0"/>
              <a:t>15</a:t>
            </a:fld>
            <a:endParaRPr lang="en-GB"/>
          </a:p>
        </p:txBody>
      </p:sp>
      <p:graphicFrame>
        <p:nvGraphicFramePr>
          <p:cNvPr id="15" name="Table 14"/>
          <p:cNvGraphicFramePr>
            <a:graphicFrameLocks noGrp="1"/>
          </p:cNvGraphicFramePr>
          <p:nvPr>
            <p:extLst>
              <p:ext uri="{D42A27DB-BD31-4B8C-83A1-F6EECF244321}">
                <p14:modId xmlns:p14="http://schemas.microsoft.com/office/powerpoint/2010/main" val="513687792"/>
              </p:ext>
            </p:extLst>
          </p:nvPr>
        </p:nvGraphicFramePr>
        <p:xfrm>
          <a:off x="2310096" y="3209051"/>
          <a:ext cx="6031230" cy="731520"/>
        </p:xfrm>
        <a:graphic>
          <a:graphicData uri="http://schemas.openxmlformats.org/drawingml/2006/table">
            <a:tbl>
              <a:tblPr firstRow="1" firstCol="1" bandRow="1"/>
              <a:tblGrid>
                <a:gridCol w="2610485">
                  <a:extLst>
                    <a:ext uri="{9D8B030D-6E8A-4147-A177-3AD203B41FA5}">
                      <a16:colId xmlns:a16="http://schemas.microsoft.com/office/drawing/2014/main" val="4151678411"/>
                    </a:ext>
                  </a:extLst>
                </a:gridCol>
                <a:gridCol w="989965">
                  <a:extLst>
                    <a:ext uri="{9D8B030D-6E8A-4147-A177-3AD203B41FA5}">
                      <a16:colId xmlns:a16="http://schemas.microsoft.com/office/drawing/2014/main" val="161712445"/>
                    </a:ext>
                  </a:extLst>
                </a:gridCol>
                <a:gridCol w="810260">
                  <a:extLst>
                    <a:ext uri="{9D8B030D-6E8A-4147-A177-3AD203B41FA5}">
                      <a16:colId xmlns:a16="http://schemas.microsoft.com/office/drawing/2014/main" val="234115615"/>
                    </a:ext>
                  </a:extLst>
                </a:gridCol>
                <a:gridCol w="1620520">
                  <a:extLst>
                    <a:ext uri="{9D8B030D-6E8A-4147-A177-3AD203B41FA5}">
                      <a16:colId xmlns:a16="http://schemas.microsoft.com/office/drawing/2014/main" val="1440263733"/>
                    </a:ext>
                  </a:extLst>
                </a:gridCol>
              </a:tblGrid>
              <a:tr h="0">
                <a:tc>
                  <a:txBody>
                    <a:bodyPr/>
                    <a:lstStyle/>
                    <a:p>
                      <a:pPr algn="just">
                        <a:spcBef>
                          <a:spcPts val="1200"/>
                        </a:spcBef>
                        <a:spcAft>
                          <a:spcPts val="0"/>
                        </a:spcAft>
                      </a:pPr>
                      <a:r>
                        <a:rPr lang="en-GB" sz="1200" dirty="0">
                          <a:effectLst/>
                          <a:latin typeface="Calibri" panose="020F0502020204030204" pitchFamily="34" charset="0"/>
                          <a:ea typeface="Times New Roman" panose="02020603050405020304" pitchFamily="18" charset="0"/>
                          <a:cs typeface="Calibri" panose="020F0502020204030204" pitchFamily="34" charset="0"/>
                        </a:rPr>
                        <a:t>Risk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2017-18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2021-22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Proportional change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375975"/>
                  </a:ext>
                </a:extLst>
              </a:tr>
              <a:tr h="0">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Ever injected drugs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31.3%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-9.3%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2664724"/>
                  </a:ext>
                </a:extLst>
              </a:tr>
              <a:tr h="0">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New initiates (injecting &lt;36 months)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14.4%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11.3%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-3.1%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1105266"/>
                  </a:ext>
                </a:extLst>
              </a:tr>
              <a:tr h="0">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Injecting heroin and stimulants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42.5%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effectLst/>
                          <a:latin typeface="Calibri" panose="020F0502020204030204" pitchFamily="34" charset="0"/>
                          <a:ea typeface="Times New Roman" panose="02020603050405020304" pitchFamily="18" charset="0"/>
                          <a:cs typeface="Calibri" panose="020F0502020204030204" pitchFamily="34" charset="0"/>
                        </a:rPr>
                        <a:t>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effectLst/>
                          <a:latin typeface="Calibri" panose="020F0502020204030204" pitchFamily="34" charset="0"/>
                          <a:ea typeface="Times New Roman" panose="02020603050405020304" pitchFamily="18" charset="0"/>
                          <a:cs typeface="Calibri" panose="020F0502020204030204" pitchFamily="34" charset="0"/>
                        </a:rPr>
                        <a:t>-9.5%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3580851"/>
                  </a:ext>
                </a:extLst>
              </a:tr>
            </a:tbl>
          </a:graphicData>
        </a:graphic>
      </p:graphicFrame>
      <p:sp>
        <p:nvSpPr>
          <p:cNvPr id="16" name="Rectangle 15"/>
          <p:cNvSpPr/>
          <p:nvPr/>
        </p:nvSpPr>
        <p:spPr>
          <a:xfrm>
            <a:off x="1033385" y="4232694"/>
            <a:ext cx="9592236" cy="2308324"/>
          </a:xfrm>
          <a:prstGeom prst="rect">
            <a:avLst/>
          </a:prstGeom>
        </p:spPr>
        <p:txBody>
          <a:bodyPr wrap="square">
            <a:spAutoFit/>
          </a:bodyPr>
          <a:lstStyle/>
          <a:p>
            <a:pPr lvl="0" algn="just">
              <a:spcBef>
                <a:spcPts val="1200"/>
              </a:spcBef>
              <a:spcAft>
                <a:spcPts val="0"/>
              </a:spcAft>
            </a:pPr>
            <a:r>
              <a:rPr lang="en-GB" sz="1600" dirty="0">
                <a:effectLst/>
                <a:latin typeface="Calibri" panose="020F0502020204030204" pitchFamily="34" charset="0"/>
                <a:ea typeface="Times New Roman" panose="02020603050405020304" pitchFamily="18" charset="0"/>
                <a:cs typeface="Calibri" panose="020F0502020204030204" pitchFamily="34" charset="0"/>
              </a:rPr>
              <a:t>-         Of those anti-HCV reactive in 2021-22, 75% received HCV-RNA test  </a:t>
            </a:r>
          </a:p>
          <a:p>
            <a:pPr marL="449263" lvl="1" indent="-268288" algn="just">
              <a:spcAft>
                <a:spcPts val="0"/>
              </a:spcAft>
              <a:buFont typeface="Calibri" panose="020F0502020204030204" pitchFamily="34" charset="0"/>
              <a:buChar char="-"/>
              <a:tabLst>
                <a:tab pos="449263"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Prevalence of HCV-RNA infection in all those tested in substance misuse services has halved over the last five years from 6.9% to 3.4%</a:t>
            </a:r>
          </a:p>
          <a:p>
            <a:pPr marL="449263" lvl="1" indent="-268288" algn="just">
              <a:spcAft>
                <a:spcPts val="0"/>
              </a:spcAft>
              <a:buFont typeface="Calibri" panose="020F0502020204030204" pitchFamily="34" charset="0"/>
              <a:buChar char="-"/>
              <a:tabLst>
                <a:tab pos="449263"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However, amongst those at highest risk, current/recent people who inject drugs (PWID), data from the HRD indicate that in 2021-22 prevalence of HCV-RNA infection was higher than 2017-18. This may also reflect more targeted tested and improved quality in risk factor data collection</a:t>
            </a:r>
          </a:p>
          <a:p>
            <a:pPr marL="449263" lvl="1" indent="-268288" algn="just">
              <a:spcAft>
                <a:spcPts val="0"/>
              </a:spcAft>
              <a:buFont typeface="Calibri" panose="020F0502020204030204" pitchFamily="34" charset="0"/>
              <a:buChar char="-"/>
              <a:tabLst>
                <a:tab pos="449263" algn="l"/>
              </a:tabLst>
            </a:pPr>
            <a:r>
              <a:rPr lang="en-GB" sz="1600" dirty="0">
                <a:effectLst/>
                <a:latin typeface="Calibri" panose="020F0502020204030204" pitchFamily="34" charset="0"/>
                <a:ea typeface="Times New Roman" panose="02020603050405020304" pitchFamily="18" charset="0"/>
                <a:cs typeface="Calibri" panose="020F0502020204030204" pitchFamily="34" charset="0"/>
              </a:rPr>
              <a:t>Data from the Unlinked Anonymous Monitoring (UAM) programme with current people who inject drugs in Wales reported a prevalence of anti-HCV of 48.4% and HCV-RNA amongst those anti-HCV reactive of 25.8%.  It should be noted that small numbers were recruited in 2020-21 due to Covid restrictions</a:t>
            </a:r>
          </a:p>
        </p:txBody>
      </p:sp>
    </p:spTree>
    <p:extLst>
      <p:ext uri="{BB962C8B-B14F-4D97-AF65-F5344CB8AC3E}">
        <p14:creationId xmlns:p14="http://schemas.microsoft.com/office/powerpoint/2010/main" val="3831857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Straight Connector 49"/>
          <p:cNvCxnSpPr>
            <a:stCxn id="10" idx="6"/>
            <a:endCxn id="15" idx="2"/>
          </p:cNvCxnSpPr>
          <p:nvPr/>
        </p:nvCxnSpPr>
        <p:spPr>
          <a:xfrm>
            <a:off x="3253849" y="4352799"/>
            <a:ext cx="675935" cy="7231"/>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13" idx="4"/>
            <a:endCxn id="10" idx="0"/>
          </p:cNvCxnSpPr>
          <p:nvPr/>
        </p:nvCxnSpPr>
        <p:spPr>
          <a:xfrm>
            <a:off x="2568019" y="3394912"/>
            <a:ext cx="0" cy="27205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10" idx="1"/>
            <a:endCxn id="11" idx="5"/>
          </p:cNvCxnSpPr>
          <p:nvPr/>
        </p:nvCxnSpPr>
        <p:spPr>
          <a:xfrm>
            <a:off x="2083064" y="3867844"/>
            <a:ext cx="1868490" cy="229947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11" idx="6"/>
            <a:endCxn id="12" idx="2"/>
          </p:cNvCxnSpPr>
          <p:nvPr/>
        </p:nvCxnSpPr>
        <p:spPr>
          <a:xfrm flipV="1">
            <a:off x="4152429" y="5668814"/>
            <a:ext cx="492082" cy="1354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1" name="Straight Connector 80"/>
          <p:cNvCxnSpPr>
            <a:stCxn id="14" idx="7"/>
            <a:endCxn id="13" idx="3"/>
          </p:cNvCxnSpPr>
          <p:nvPr/>
        </p:nvCxnSpPr>
        <p:spPr>
          <a:xfrm flipH="1">
            <a:off x="2083064" y="1550322"/>
            <a:ext cx="1825859" cy="164371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0" idx="6"/>
            <a:endCxn id="21" idx="2"/>
          </p:cNvCxnSpPr>
          <p:nvPr/>
        </p:nvCxnSpPr>
        <p:spPr>
          <a:xfrm flipV="1">
            <a:off x="5299608" y="2702580"/>
            <a:ext cx="374906" cy="297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1" idx="6"/>
            <a:endCxn id="22" idx="2"/>
          </p:cNvCxnSpPr>
          <p:nvPr/>
        </p:nvCxnSpPr>
        <p:spPr>
          <a:xfrm>
            <a:off x="7046172" y="2702580"/>
            <a:ext cx="374906"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2" idx="1"/>
            <a:endCxn id="23" idx="5"/>
          </p:cNvCxnSpPr>
          <p:nvPr/>
        </p:nvCxnSpPr>
        <p:spPr>
          <a:xfrm>
            <a:off x="7621952" y="2217625"/>
            <a:ext cx="2712610" cy="1764184"/>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5" name="Straight Connector 34"/>
          <p:cNvCxnSpPr>
            <a:cxnSpLocks/>
            <a:stCxn id="24" idx="3"/>
            <a:endCxn id="23" idx="7"/>
          </p:cNvCxnSpPr>
          <p:nvPr/>
        </p:nvCxnSpPr>
        <p:spPr>
          <a:xfrm flipV="1">
            <a:off x="7621952" y="3011899"/>
            <a:ext cx="2712610" cy="180603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5" idx="6"/>
            <a:endCxn id="24" idx="2"/>
          </p:cNvCxnSpPr>
          <p:nvPr/>
        </p:nvCxnSpPr>
        <p:spPr>
          <a:xfrm flipV="1">
            <a:off x="5301442" y="4332974"/>
            <a:ext cx="2119636" cy="27056"/>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15" idx="0"/>
            <a:endCxn id="20" idx="4"/>
          </p:cNvCxnSpPr>
          <p:nvPr/>
        </p:nvCxnSpPr>
        <p:spPr>
          <a:xfrm flipH="1" flipV="1">
            <a:off x="4613778" y="3391383"/>
            <a:ext cx="1834" cy="28281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pPr defTabSz="414772">
              <a:defRPr/>
            </a:pPr>
            <a:fld id="{9348E731-AE04-437C-95EF-9F3B98D1D66E}" type="slidenum">
              <a:rPr lang="en-GB">
                <a:solidFill>
                  <a:prstClr val="black">
                    <a:tint val="75000"/>
                  </a:prstClr>
                </a:solidFill>
                <a:latin typeface="Calibri" panose="020F0502020204030204"/>
              </a:rPr>
              <a:pPr defTabSz="414772">
                <a:defRPr/>
              </a:pPr>
              <a:t>2</a:t>
            </a:fld>
            <a:endParaRPr lang="en-GB">
              <a:solidFill>
                <a:prstClr val="black">
                  <a:tint val="75000"/>
                </a:prstClr>
              </a:solidFill>
              <a:latin typeface="Calibri" panose="020F0502020204030204"/>
            </a:endParaRPr>
          </a:p>
        </p:txBody>
      </p:sp>
      <p:sp>
        <p:nvSpPr>
          <p:cNvPr id="8" name="Title 1"/>
          <p:cNvSpPr>
            <a:spLocks noGrp="1"/>
          </p:cNvSpPr>
          <p:nvPr>
            <p:ph type="title"/>
          </p:nvPr>
        </p:nvSpPr>
        <p:spPr>
          <a:xfrm>
            <a:off x="1913126" y="194017"/>
            <a:ext cx="7801022" cy="827319"/>
          </a:xfrm>
        </p:spPr>
        <p:txBody>
          <a:bodyPr/>
          <a:lstStyle/>
          <a:p>
            <a:r>
              <a:rPr lang="en-GB" dirty="0"/>
              <a:t>BBV overview of testing and diagnosis</a:t>
            </a:r>
          </a:p>
        </p:txBody>
      </p:sp>
      <p:sp>
        <p:nvSpPr>
          <p:cNvPr id="9" name="Title 1"/>
          <p:cNvSpPr txBox="1">
            <a:spLocks/>
          </p:cNvSpPr>
          <p:nvPr/>
        </p:nvSpPr>
        <p:spPr>
          <a:xfrm>
            <a:off x="1913127" y="732990"/>
            <a:ext cx="6496477" cy="622750"/>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defRPr/>
            </a:pPr>
            <a:r>
              <a:rPr lang="en-US" sz="1814" b="0" dirty="0">
                <a:solidFill>
                  <a:srgbClr val="E03882"/>
                </a:solidFill>
              </a:rPr>
              <a:t>BBV testing breakdown within substance misuse and allied community services 2021-22 </a:t>
            </a:r>
          </a:p>
        </p:txBody>
      </p:sp>
      <p:sp>
        <p:nvSpPr>
          <p:cNvPr id="10" name="Content Placeholder 7"/>
          <p:cNvSpPr>
            <a:spLocks noGrp="1"/>
          </p:cNvSpPr>
          <p:nvPr>
            <p:ph sz="half" idx="1"/>
          </p:nvPr>
        </p:nvSpPr>
        <p:spPr>
          <a:xfrm>
            <a:off x="1882189" y="3773759"/>
            <a:ext cx="1371659" cy="1158080"/>
          </a:xfrm>
          <a:prstGeom prst="ellipse">
            <a:avLst/>
          </a:prstGeom>
          <a:solidFill>
            <a:srgbClr val="1B365D"/>
          </a:solidFill>
          <a:ln w="76200">
            <a:solidFill>
              <a:srgbClr val="B9975B"/>
            </a:solidFill>
          </a:ln>
        </p:spPr>
        <p:txBody>
          <a:bodyPr wrap="square" anchor="ctr">
            <a:spAutoFit/>
          </a:bodyPr>
          <a:lstStyle/>
          <a:p>
            <a:pPr algn="ctr"/>
            <a:r>
              <a:rPr lang="en-GB" sz="1633" b="1" dirty="0">
                <a:solidFill>
                  <a:schemeClr val="bg1"/>
                </a:solidFill>
                <a:latin typeface="Verdana" panose="020B0604030504040204" pitchFamily="34" charset="0"/>
                <a:ea typeface="Verdana" panose="020B0604030504040204" pitchFamily="34" charset="0"/>
              </a:rPr>
              <a:t>2458</a:t>
            </a:r>
            <a:endParaRPr lang="en-GB" sz="726" b="1" dirty="0">
              <a:solidFill>
                <a:schemeClr val="bg1"/>
              </a:solidFill>
              <a:latin typeface="Verdana" panose="020B0604030504040204" pitchFamily="34" charset="0"/>
              <a:ea typeface="Verdana" panose="020B0604030504040204" pitchFamily="34" charset="0"/>
            </a:endParaRPr>
          </a:p>
          <a:p>
            <a:pPr algn="ctr"/>
            <a:r>
              <a:rPr lang="en-GB" sz="907" dirty="0">
                <a:solidFill>
                  <a:schemeClr val="bg1"/>
                </a:solidFill>
                <a:latin typeface="Verdana" panose="020B0604030504040204" pitchFamily="34" charset="0"/>
                <a:ea typeface="Verdana" panose="020B0604030504040204" pitchFamily="34" charset="0"/>
              </a:rPr>
              <a:t>Individuals screened for BBVs</a:t>
            </a:r>
            <a:endParaRPr lang="en-GB" sz="907" b="1" dirty="0">
              <a:solidFill>
                <a:schemeClr val="bg1"/>
              </a:solidFill>
              <a:latin typeface="Verdana" panose="020B0604030504040204" pitchFamily="34" charset="0"/>
              <a:ea typeface="Verdana" panose="020B0604030504040204" pitchFamily="34" charset="0"/>
            </a:endParaRPr>
          </a:p>
        </p:txBody>
      </p:sp>
      <p:sp>
        <p:nvSpPr>
          <p:cNvPr id="11" name="Content Placeholder 7"/>
          <p:cNvSpPr>
            <a:spLocks noGrp="1"/>
          </p:cNvSpPr>
          <p:nvPr>
            <p:ph sz="half" idx="1"/>
          </p:nvPr>
        </p:nvSpPr>
        <p:spPr>
          <a:xfrm>
            <a:off x="2780769" y="5013154"/>
            <a:ext cx="1371659" cy="1338410"/>
          </a:xfrm>
          <a:prstGeom prst="ellipse">
            <a:avLst/>
          </a:prstGeom>
          <a:solidFill>
            <a:srgbClr val="B9975B"/>
          </a:solidFill>
          <a:ln w="76200">
            <a:solidFill>
              <a:srgbClr val="1B365D"/>
            </a:solidFill>
          </a:ln>
        </p:spPr>
        <p:txBody>
          <a:bodyPr wrap="square" anchor="ctr">
            <a:spAutoFit/>
          </a:bodyPr>
          <a:lstStyle/>
          <a:p>
            <a:pPr algn="ctr"/>
            <a:r>
              <a:rPr lang="en-GB" sz="907" b="1" i="1" dirty="0">
                <a:solidFill>
                  <a:srgbClr val="1B365D"/>
                </a:solidFill>
                <a:latin typeface="Verdana" panose="020B0604030504040204" pitchFamily="34" charset="0"/>
                <a:ea typeface="Verdana" panose="020B0604030504040204" pitchFamily="34" charset="0"/>
              </a:rPr>
              <a:t>HIV</a:t>
            </a:r>
          </a:p>
          <a:p>
            <a:pPr algn="ctr"/>
            <a:r>
              <a:rPr lang="en-GB" sz="1633" b="1" dirty="0">
                <a:solidFill>
                  <a:srgbClr val="1B365D"/>
                </a:solidFill>
                <a:latin typeface="Verdana" panose="020B0604030504040204" pitchFamily="34" charset="0"/>
                <a:ea typeface="Verdana" panose="020B0604030504040204" pitchFamily="34" charset="0"/>
              </a:rPr>
              <a:t>2361</a:t>
            </a:r>
          </a:p>
          <a:p>
            <a:pPr algn="ctr"/>
            <a:r>
              <a:rPr lang="en-GB" sz="907" dirty="0">
                <a:solidFill>
                  <a:srgbClr val="1B365D"/>
                </a:solidFill>
                <a:latin typeface="Verdana" panose="020B0604030504040204" pitchFamily="34" charset="0"/>
                <a:ea typeface="Verdana" panose="020B0604030504040204" pitchFamily="34" charset="0"/>
              </a:rPr>
              <a:t>Individuals screened</a:t>
            </a:r>
            <a:endParaRPr lang="en-GB" sz="907" b="1" dirty="0">
              <a:solidFill>
                <a:srgbClr val="1B365D"/>
              </a:solidFill>
              <a:latin typeface="Verdana" panose="020B0604030504040204" pitchFamily="34" charset="0"/>
              <a:ea typeface="Verdana" panose="020B0604030504040204" pitchFamily="34" charset="0"/>
            </a:endParaRPr>
          </a:p>
        </p:txBody>
      </p:sp>
      <p:sp>
        <p:nvSpPr>
          <p:cNvPr id="12" name="Content Placeholder 7"/>
          <p:cNvSpPr>
            <a:spLocks noGrp="1"/>
          </p:cNvSpPr>
          <p:nvPr>
            <p:ph sz="half" idx="1"/>
          </p:nvPr>
        </p:nvSpPr>
        <p:spPr>
          <a:xfrm>
            <a:off x="4644509" y="5266272"/>
            <a:ext cx="1030003" cy="805084"/>
          </a:xfrm>
          <a:prstGeom prst="ellipse">
            <a:avLst/>
          </a:prstGeom>
          <a:solidFill>
            <a:srgbClr val="B9975B"/>
          </a:solidFill>
          <a:ln w="76200">
            <a:solidFill>
              <a:srgbClr val="1B365D"/>
            </a:solidFill>
          </a:ln>
        </p:spPr>
        <p:txBody>
          <a:bodyPr wrap="square" anchor="ctr">
            <a:spAutoFit/>
          </a:bodyPr>
          <a:lstStyle/>
          <a:p>
            <a:pPr algn="ctr"/>
            <a:r>
              <a:rPr lang="en-GB" sz="1089" b="1" dirty="0">
                <a:solidFill>
                  <a:srgbClr val="1B365D"/>
                </a:solidFill>
                <a:latin typeface="Verdana" panose="020B0604030504040204" pitchFamily="34" charset="0"/>
                <a:ea typeface="Verdana" panose="020B0604030504040204" pitchFamily="34" charset="0"/>
              </a:rPr>
              <a:t>&lt;1%</a:t>
            </a:r>
            <a:endParaRPr lang="en-GB" sz="454" b="1" dirty="0">
              <a:solidFill>
                <a:srgbClr val="1B365D"/>
              </a:solidFill>
              <a:latin typeface="Verdana" panose="020B0604030504040204" pitchFamily="34" charset="0"/>
              <a:ea typeface="Verdana" panose="020B0604030504040204" pitchFamily="34" charset="0"/>
            </a:endParaRPr>
          </a:p>
          <a:p>
            <a:pPr algn="ctr"/>
            <a:r>
              <a:rPr lang="en-GB" sz="726" dirty="0">
                <a:solidFill>
                  <a:srgbClr val="1B365D"/>
                </a:solidFill>
                <a:latin typeface="Verdana" panose="020B0604030504040204" pitchFamily="34" charset="0"/>
                <a:ea typeface="Verdana" panose="020B0604030504040204" pitchFamily="34" charset="0"/>
              </a:rPr>
              <a:t>Anti-HIV detected</a:t>
            </a:r>
            <a:endParaRPr lang="en-GB" sz="726" b="1" dirty="0">
              <a:solidFill>
                <a:srgbClr val="1B365D"/>
              </a:solidFill>
              <a:latin typeface="Verdana" panose="020B0604030504040204" pitchFamily="34" charset="0"/>
              <a:ea typeface="Verdana" panose="020B0604030504040204" pitchFamily="34" charset="0"/>
            </a:endParaRPr>
          </a:p>
        </p:txBody>
      </p:sp>
      <p:sp>
        <p:nvSpPr>
          <p:cNvPr id="13" name="Content Placeholder 7"/>
          <p:cNvSpPr>
            <a:spLocks noGrp="1"/>
          </p:cNvSpPr>
          <p:nvPr>
            <p:ph sz="half" idx="1"/>
          </p:nvPr>
        </p:nvSpPr>
        <p:spPr>
          <a:xfrm>
            <a:off x="1882189" y="2039879"/>
            <a:ext cx="1371659" cy="1338410"/>
          </a:xfrm>
          <a:prstGeom prst="ellipse">
            <a:avLst/>
          </a:prstGeom>
          <a:solidFill>
            <a:srgbClr val="B9975B"/>
          </a:solidFill>
          <a:ln w="76200">
            <a:solidFill>
              <a:srgbClr val="1B365D"/>
            </a:solidFill>
          </a:ln>
        </p:spPr>
        <p:txBody>
          <a:bodyPr wrap="square" anchor="ctr">
            <a:spAutoFit/>
          </a:bodyPr>
          <a:lstStyle/>
          <a:p>
            <a:pPr algn="ctr"/>
            <a:r>
              <a:rPr lang="en-GB" sz="907" b="1" i="1" dirty="0">
                <a:solidFill>
                  <a:srgbClr val="1B365D"/>
                </a:solidFill>
                <a:latin typeface="Verdana" panose="020B0604030504040204" pitchFamily="34" charset="0"/>
                <a:ea typeface="Verdana" panose="020B0604030504040204" pitchFamily="34" charset="0"/>
              </a:rPr>
              <a:t>Hepatitis B</a:t>
            </a:r>
          </a:p>
          <a:p>
            <a:pPr algn="ctr"/>
            <a:r>
              <a:rPr lang="en-GB" sz="1633" b="1" dirty="0">
                <a:solidFill>
                  <a:srgbClr val="1B365D"/>
                </a:solidFill>
                <a:latin typeface="Verdana" panose="020B0604030504040204" pitchFamily="34" charset="0"/>
                <a:ea typeface="Verdana" panose="020B0604030504040204" pitchFamily="34" charset="0"/>
              </a:rPr>
              <a:t>2370</a:t>
            </a:r>
          </a:p>
          <a:p>
            <a:pPr algn="ctr"/>
            <a:r>
              <a:rPr lang="en-GB" sz="907" dirty="0">
                <a:solidFill>
                  <a:srgbClr val="1B365D"/>
                </a:solidFill>
                <a:latin typeface="Verdana" panose="020B0604030504040204" pitchFamily="34" charset="0"/>
                <a:ea typeface="Verdana" panose="020B0604030504040204" pitchFamily="34" charset="0"/>
              </a:rPr>
              <a:t>Individuals screened</a:t>
            </a:r>
            <a:endParaRPr lang="en-GB" sz="907" b="1" dirty="0">
              <a:solidFill>
                <a:srgbClr val="1B365D"/>
              </a:solidFill>
              <a:latin typeface="Verdana" panose="020B0604030504040204" pitchFamily="34" charset="0"/>
              <a:ea typeface="Verdana" panose="020B0604030504040204" pitchFamily="34" charset="0"/>
            </a:endParaRPr>
          </a:p>
        </p:txBody>
      </p:sp>
      <p:sp>
        <p:nvSpPr>
          <p:cNvPr id="14" name="Content Placeholder 7"/>
          <p:cNvSpPr>
            <a:spLocks noGrp="1"/>
          </p:cNvSpPr>
          <p:nvPr>
            <p:ph sz="half" idx="1"/>
          </p:nvPr>
        </p:nvSpPr>
        <p:spPr>
          <a:xfrm>
            <a:off x="3212026" y="1436444"/>
            <a:ext cx="940401" cy="805084"/>
          </a:xfrm>
          <a:prstGeom prst="ellipse">
            <a:avLst/>
          </a:prstGeom>
          <a:solidFill>
            <a:srgbClr val="B9975B"/>
          </a:solidFill>
          <a:ln w="76200">
            <a:solidFill>
              <a:srgbClr val="1B365D"/>
            </a:solidFill>
          </a:ln>
        </p:spPr>
        <p:txBody>
          <a:bodyPr wrap="square" anchor="ctr">
            <a:spAutoFit/>
          </a:bodyPr>
          <a:lstStyle/>
          <a:p>
            <a:pPr algn="ctr"/>
            <a:r>
              <a:rPr lang="en-GB" sz="1089" b="1" dirty="0">
                <a:solidFill>
                  <a:srgbClr val="1B365D"/>
                </a:solidFill>
                <a:latin typeface="Verdana" panose="020B0604030504040204" pitchFamily="34" charset="0"/>
                <a:ea typeface="Verdana" panose="020B0604030504040204" pitchFamily="34" charset="0"/>
              </a:rPr>
              <a:t>&lt;1%</a:t>
            </a:r>
          </a:p>
          <a:p>
            <a:pPr algn="ctr"/>
            <a:r>
              <a:rPr lang="en-GB" sz="726" dirty="0" err="1">
                <a:solidFill>
                  <a:srgbClr val="1B365D"/>
                </a:solidFill>
                <a:latin typeface="Verdana" panose="020B0604030504040204" pitchFamily="34" charset="0"/>
                <a:ea typeface="Verdana" panose="020B0604030504040204" pitchFamily="34" charset="0"/>
              </a:rPr>
              <a:t>HBsAg</a:t>
            </a:r>
            <a:r>
              <a:rPr lang="en-GB" sz="726" dirty="0">
                <a:solidFill>
                  <a:srgbClr val="1B365D"/>
                </a:solidFill>
                <a:latin typeface="Verdana" panose="020B0604030504040204" pitchFamily="34" charset="0"/>
                <a:ea typeface="Verdana" panose="020B0604030504040204" pitchFamily="34" charset="0"/>
              </a:rPr>
              <a:t> detected</a:t>
            </a:r>
            <a:endParaRPr lang="en-GB" sz="726" b="1" dirty="0">
              <a:solidFill>
                <a:srgbClr val="1B365D"/>
              </a:solidFill>
              <a:latin typeface="Verdana" panose="020B0604030504040204" pitchFamily="34" charset="0"/>
              <a:ea typeface="Verdana" panose="020B0604030504040204" pitchFamily="34" charset="0"/>
            </a:endParaRPr>
          </a:p>
        </p:txBody>
      </p:sp>
      <p:sp>
        <p:nvSpPr>
          <p:cNvPr id="15" name="Content Placeholder 7"/>
          <p:cNvSpPr>
            <a:spLocks noGrp="1"/>
          </p:cNvSpPr>
          <p:nvPr>
            <p:ph sz="half" idx="1"/>
          </p:nvPr>
        </p:nvSpPr>
        <p:spPr>
          <a:xfrm>
            <a:off x="3929783" y="3708588"/>
            <a:ext cx="1371659" cy="1302885"/>
          </a:xfrm>
          <a:prstGeom prst="ellipse">
            <a:avLst/>
          </a:prstGeom>
          <a:solidFill>
            <a:srgbClr val="1B365D"/>
          </a:solidFill>
          <a:ln w="76200">
            <a:solidFill>
              <a:srgbClr val="B9975B"/>
            </a:solidFill>
          </a:ln>
        </p:spPr>
        <p:txBody>
          <a:bodyPr wrap="square" anchor="ctr">
            <a:spAutoFit/>
          </a:bodyPr>
          <a:lstStyle/>
          <a:p>
            <a:pPr algn="ctr"/>
            <a:r>
              <a:rPr lang="en-GB" sz="907" b="1" i="1" dirty="0">
                <a:solidFill>
                  <a:schemeClr val="bg1"/>
                </a:solidFill>
                <a:latin typeface="Verdana" panose="020B0604030504040204" pitchFamily="34" charset="0"/>
                <a:ea typeface="Verdana" panose="020B0604030504040204" pitchFamily="34" charset="0"/>
              </a:rPr>
              <a:t>Hepatitis C</a:t>
            </a:r>
          </a:p>
          <a:p>
            <a:pPr algn="ctr"/>
            <a:r>
              <a:rPr lang="en-GB" sz="1633" b="1" dirty="0">
                <a:solidFill>
                  <a:schemeClr val="bg1"/>
                </a:solidFill>
                <a:latin typeface="Verdana" panose="020B0604030504040204" pitchFamily="34" charset="0"/>
                <a:ea typeface="Verdana" panose="020B0604030504040204" pitchFamily="34" charset="0"/>
              </a:rPr>
              <a:t>2455</a:t>
            </a:r>
          </a:p>
          <a:p>
            <a:pPr algn="ctr"/>
            <a:r>
              <a:rPr lang="en-GB" sz="816" dirty="0">
                <a:solidFill>
                  <a:schemeClr val="bg1"/>
                </a:solidFill>
                <a:latin typeface="Verdana" panose="020B0604030504040204" pitchFamily="34" charset="0"/>
                <a:ea typeface="Verdana" panose="020B0604030504040204" pitchFamily="34" charset="0"/>
              </a:rPr>
              <a:t>Individuals screened</a:t>
            </a:r>
            <a:endParaRPr lang="en-GB" sz="816" b="1" dirty="0">
              <a:solidFill>
                <a:schemeClr val="bg1"/>
              </a:solidFill>
              <a:latin typeface="Verdana" panose="020B0604030504040204" pitchFamily="34" charset="0"/>
              <a:ea typeface="Verdana" panose="020B0604030504040204" pitchFamily="34" charset="0"/>
            </a:endParaRPr>
          </a:p>
        </p:txBody>
      </p:sp>
      <p:sp>
        <p:nvSpPr>
          <p:cNvPr id="20" name="Content Placeholder 7"/>
          <p:cNvSpPr>
            <a:spLocks noGrp="1"/>
          </p:cNvSpPr>
          <p:nvPr>
            <p:ph sz="half" idx="1"/>
          </p:nvPr>
        </p:nvSpPr>
        <p:spPr>
          <a:xfrm>
            <a:off x="3927949" y="2126513"/>
            <a:ext cx="1371659" cy="1158080"/>
          </a:xfrm>
          <a:prstGeom prst="ellipse">
            <a:avLst/>
          </a:prstGeom>
          <a:solidFill>
            <a:srgbClr val="1B365D"/>
          </a:solidFill>
          <a:ln w="76200">
            <a:solidFill>
              <a:srgbClr val="B9975B"/>
            </a:solidFill>
          </a:ln>
        </p:spPr>
        <p:txBody>
          <a:bodyPr wrap="square" anchor="ctr">
            <a:spAutoFit/>
          </a:bodyPr>
          <a:lstStyle/>
          <a:p>
            <a:pPr algn="ctr"/>
            <a:r>
              <a:rPr lang="en-GB" sz="1633" b="1" dirty="0">
                <a:solidFill>
                  <a:schemeClr val="bg1"/>
                </a:solidFill>
                <a:latin typeface="Verdana" panose="020B0604030504040204" pitchFamily="34" charset="0"/>
                <a:ea typeface="Verdana" panose="020B0604030504040204" pitchFamily="34" charset="0"/>
              </a:rPr>
              <a:t>2401</a:t>
            </a:r>
          </a:p>
          <a:p>
            <a:pPr algn="ctr"/>
            <a:r>
              <a:rPr lang="en-GB" sz="907" dirty="0">
                <a:solidFill>
                  <a:schemeClr val="bg1"/>
                </a:solidFill>
                <a:latin typeface="Verdana" panose="020B0604030504040204" pitchFamily="34" charset="0"/>
                <a:ea typeface="Verdana" panose="020B0604030504040204" pitchFamily="34" charset="0"/>
              </a:rPr>
              <a:t>Individuals screened for anti-HCV*</a:t>
            </a:r>
            <a:endParaRPr lang="en-GB" sz="907" b="1" dirty="0">
              <a:solidFill>
                <a:schemeClr val="bg1"/>
              </a:solidFill>
              <a:latin typeface="Verdana" panose="020B0604030504040204" pitchFamily="34" charset="0"/>
              <a:ea typeface="Verdana" panose="020B0604030504040204" pitchFamily="34" charset="0"/>
            </a:endParaRPr>
          </a:p>
        </p:txBody>
      </p:sp>
      <p:sp>
        <p:nvSpPr>
          <p:cNvPr id="21" name="Content Placeholder 7"/>
          <p:cNvSpPr>
            <a:spLocks noGrp="1"/>
          </p:cNvSpPr>
          <p:nvPr>
            <p:ph sz="half" idx="1"/>
          </p:nvPr>
        </p:nvSpPr>
        <p:spPr>
          <a:xfrm>
            <a:off x="5674513" y="1964533"/>
            <a:ext cx="1371659" cy="1476093"/>
          </a:xfrm>
          <a:prstGeom prst="ellipse">
            <a:avLst/>
          </a:prstGeom>
          <a:solidFill>
            <a:srgbClr val="1B365D"/>
          </a:solidFill>
          <a:ln w="76200">
            <a:solidFill>
              <a:srgbClr val="B9975B"/>
            </a:solidFill>
          </a:ln>
        </p:spPr>
        <p:txBody>
          <a:bodyPr wrap="square" anchor="ctr">
            <a:spAutoFit/>
          </a:bodyPr>
          <a:lstStyle/>
          <a:p>
            <a:pPr algn="ctr"/>
            <a:r>
              <a:rPr lang="en-GB" sz="1633" b="1" dirty="0">
                <a:solidFill>
                  <a:schemeClr val="bg1"/>
                </a:solidFill>
                <a:latin typeface="Verdana" panose="020B0604030504040204" pitchFamily="34" charset="0"/>
                <a:ea typeface="Verdana" panose="020B0604030504040204" pitchFamily="34" charset="0"/>
              </a:rPr>
              <a:t>232 (10%)</a:t>
            </a:r>
          </a:p>
          <a:p>
            <a:pPr algn="ctr"/>
            <a:r>
              <a:rPr lang="en-GB" sz="907" dirty="0">
                <a:solidFill>
                  <a:schemeClr val="bg1"/>
                </a:solidFill>
                <a:latin typeface="Verdana" panose="020B0604030504040204" pitchFamily="34" charset="0"/>
                <a:ea typeface="Verdana" panose="020B0604030504040204" pitchFamily="34" charset="0"/>
              </a:rPr>
              <a:t>Individuals reactive for anti-HCV</a:t>
            </a:r>
            <a:endParaRPr lang="en-GB" sz="907" b="1" dirty="0">
              <a:solidFill>
                <a:schemeClr val="bg1"/>
              </a:solidFill>
              <a:latin typeface="Verdana" panose="020B0604030504040204" pitchFamily="34" charset="0"/>
              <a:ea typeface="Verdana" panose="020B0604030504040204" pitchFamily="34" charset="0"/>
            </a:endParaRPr>
          </a:p>
        </p:txBody>
      </p:sp>
      <p:sp>
        <p:nvSpPr>
          <p:cNvPr id="22" name="Content Placeholder 7"/>
          <p:cNvSpPr>
            <a:spLocks noGrp="1"/>
          </p:cNvSpPr>
          <p:nvPr>
            <p:ph sz="half" idx="1"/>
          </p:nvPr>
        </p:nvSpPr>
        <p:spPr>
          <a:xfrm>
            <a:off x="7421078" y="1964533"/>
            <a:ext cx="1371659" cy="1476093"/>
          </a:xfrm>
          <a:prstGeom prst="ellipse">
            <a:avLst/>
          </a:prstGeom>
          <a:solidFill>
            <a:srgbClr val="1B365D"/>
          </a:solidFill>
          <a:ln w="76200">
            <a:solidFill>
              <a:srgbClr val="B9975B"/>
            </a:solidFill>
          </a:ln>
        </p:spPr>
        <p:txBody>
          <a:bodyPr wrap="square" anchor="ctr">
            <a:spAutoFit/>
          </a:bodyPr>
          <a:lstStyle/>
          <a:p>
            <a:pPr algn="ctr"/>
            <a:r>
              <a:rPr lang="en-GB" sz="1633" b="1" dirty="0">
                <a:solidFill>
                  <a:schemeClr val="bg1"/>
                </a:solidFill>
                <a:latin typeface="Verdana" panose="020B0604030504040204" pitchFamily="34" charset="0"/>
                <a:ea typeface="Verdana" panose="020B0604030504040204" pitchFamily="34" charset="0"/>
              </a:rPr>
              <a:t>173 (75%)</a:t>
            </a:r>
          </a:p>
          <a:p>
            <a:pPr algn="ctr"/>
            <a:r>
              <a:rPr lang="en-GB" sz="907" dirty="0">
                <a:solidFill>
                  <a:schemeClr val="bg1"/>
                </a:solidFill>
                <a:latin typeface="Verdana" panose="020B0604030504040204" pitchFamily="34" charset="0"/>
                <a:ea typeface="Verdana" panose="020B0604030504040204" pitchFamily="34" charset="0"/>
              </a:rPr>
              <a:t>Received confirmatory HCV-RNA</a:t>
            </a:r>
            <a:endParaRPr lang="en-GB" sz="907" b="1" dirty="0">
              <a:solidFill>
                <a:schemeClr val="bg1"/>
              </a:solidFill>
              <a:latin typeface="Verdana" panose="020B0604030504040204" pitchFamily="34" charset="0"/>
              <a:ea typeface="Verdana" panose="020B0604030504040204" pitchFamily="34" charset="0"/>
            </a:endParaRPr>
          </a:p>
        </p:txBody>
      </p:sp>
      <p:sp>
        <p:nvSpPr>
          <p:cNvPr id="23" name="Content Placeholder 7"/>
          <p:cNvSpPr>
            <a:spLocks noGrp="1"/>
          </p:cNvSpPr>
          <p:nvPr>
            <p:ph sz="half" idx="1"/>
          </p:nvPr>
        </p:nvSpPr>
        <p:spPr>
          <a:xfrm>
            <a:off x="9163778" y="2599577"/>
            <a:ext cx="1371659" cy="1794555"/>
          </a:xfrm>
          <a:prstGeom prst="ellipse">
            <a:avLst/>
          </a:prstGeom>
          <a:solidFill>
            <a:srgbClr val="1B365D"/>
          </a:solidFill>
          <a:ln w="76200">
            <a:solidFill>
              <a:srgbClr val="B9975B"/>
            </a:solidFill>
          </a:ln>
        </p:spPr>
        <p:txBody>
          <a:bodyPr wrap="square" anchor="ctr">
            <a:spAutoFit/>
          </a:bodyPr>
          <a:lstStyle/>
          <a:p>
            <a:pPr algn="ctr"/>
            <a:r>
              <a:rPr lang="en-GB" sz="1633" b="1" dirty="0">
                <a:solidFill>
                  <a:schemeClr val="bg1"/>
                </a:solidFill>
                <a:latin typeface="Verdana" panose="020B0604030504040204" pitchFamily="34" charset="0"/>
                <a:ea typeface="Verdana" panose="020B0604030504040204" pitchFamily="34" charset="0"/>
              </a:rPr>
              <a:t>84 </a:t>
            </a:r>
            <a:r>
              <a:rPr lang="en-GB" sz="1089" b="1" dirty="0">
                <a:solidFill>
                  <a:schemeClr val="bg1"/>
                </a:solidFill>
                <a:latin typeface="Verdana" panose="020B0604030504040204" pitchFamily="34" charset="0"/>
                <a:ea typeface="Verdana" panose="020B0604030504040204" pitchFamily="34" charset="0"/>
              </a:rPr>
              <a:t>(30% of HCV-PCR tested) </a:t>
            </a:r>
          </a:p>
          <a:p>
            <a:pPr algn="ctr"/>
            <a:r>
              <a:rPr lang="en-GB" sz="907" dirty="0">
                <a:solidFill>
                  <a:schemeClr val="bg1"/>
                </a:solidFill>
                <a:latin typeface="Verdana" panose="020B0604030504040204" pitchFamily="34" charset="0"/>
                <a:ea typeface="Verdana" panose="020B0604030504040204" pitchFamily="34" charset="0"/>
              </a:rPr>
              <a:t>Individuals HCV-RNA positive</a:t>
            </a:r>
          </a:p>
        </p:txBody>
      </p:sp>
      <p:sp>
        <p:nvSpPr>
          <p:cNvPr id="24" name="Content Placeholder 7"/>
          <p:cNvSpPr>
            <a:spLocks noGrp="1"/>
          </p:cNvSpPr>
          <p:nvPr>
            <p:ph sz="half" idx="1"/>
          </p:nvPr>
        </p:nvSpPr>
        <p:spPr>
          <a:xfrm>
            <a:off x="7421078" y="3753935"/>
            <a:ext cx="1371659" cy="1158080"/>
          </a:xfrm>
          <a:prstGeom prst="ellipse">
            <a:avLst/>
          </a:prstGeom>
          <a:solidFill>
            <a:srgbClr val="1B365D"/>
          </a:solidFill>
          <a:ln w="76200">
            <a:solidFill>
              <a:srgbClr val="B9975B"/>
            </a:solidFill>
          </a:ln>
        </p:spPr>
        <p:txBody>
          <a:bodyPr wrap="square" anchor="ctr">
            <a:spAutoFit/>
          </a:bodyPr>
          <a:lstStyle/>
          <a:p>
            <a:pPr algn="ctr"/>
            <a:r>
              <a:rPr lang="en-GB" sz="1633" b="1" dirty="0">
                <a:solidFill>
                  <a:schemeClr val="bg1"/>
                </a:solidFill>
                <a:latin typeface="Verdana" panose="020B0604030504040204" pitchFamily="34" charset="0"/>
                <a:ea typeface="Verdana" panose="020B0604030504040204" pitchFamily="34" charset="0"/>
              </a:rPr>
              <a:t>112</a:t>
            </a:r>
          </a:p>
          <a:p>
            <a:pPr algn="ctr"/>
            <a:r>
              <a:rPr lang="en-GB" sz="907" dirty="0">
                <a:solidFill>
                  <a:schemeClr val="bg1"/>
                </a:solidFill>
                <a:latin typeface="Verdana" panose="020B0604030504040204" pitchFamily="34" charset="0"/>
                <a:ea typeface="Verdana" panose="020B0604030504040204" pitchFamily="34" charset="0"/>
              </a:rPr>
              <a:t>Received direct HCV-RNA testing*</a:t>
            </a:r>
            <a:endParaRPr lang="en-GB" sz="907" b="1" dirty="0">
              <a:solidFill>
                <a:schemeClr val="bg1"/>
              </a:solidFill>
              <a:latin typeface="Verdana" panose="020B0604030504040204" pitchFamily="34" charset="0"/>
              <a:ea typeface="Verdana" panose="020B0604030504040204" pitchFamily="34" charset="0"/>
            </a:endParaRPr>
          </a:p>
        </p:txBody>
      </p:sp>
      <p:sp>
        <p:nvSpPr>
          <p:cNvPr id="105" name="TextBox 104"/>
          <p:cNvSpPr txBox="1"/>
          <p:nvPr/>
        </p:nvSpPr>
        <p:spPr>
          <a:xfrm>
            <a:off x="1913126" y="6439187"/>
            <a:ext cx="8142743" cy="245965"/>
          </a:xfrm>
          <a:prstGeom prst="rect">
            <a:avLst/>
          </a:prstGeom>
          <a:noFill/>
        </p:spPr>
        <p:txBody>
          <a:bodyPr wrap="square" rtlCol="0">
            <a:spAutoFit/>
          </a:bodyPr>
          <a:lstStyle/>
          <a:p>
            <a:pPr defTabSz="414772">
              <a:defRPr/>
            </a:pPr>
            <a:r>
              <a:rPr lang="en-GB" sz="499" dirty="0">
                <a:solidFill>
                  <a:prstClr val="black"/>
                </a:solidFill>
                <a:latin typeface="Verdana" panose="020B0604030504040204" pitchFamily="34" charset="0"/>
                <a:ea typeface="Verdana" panose="020B0604030504040204" pitchFamily="34" charset="0"/>
              </a:rPr>
              <a:t>* Includes only valid tests recorded on the Harm Reduction Database Wales: Blood Borne Virus Module. </a:t>
            </a:r>
          </a:p>
          <a:p>
            <a:pPr defTabSz="414772">
              <a:defRPr/>
            </a:pPr>
            <a:r>
              <a:rPr lang="en-GB" sz="499" dirty="0">
                <a:solidFill>
                  <a:prstClr val="black"/>
                </a:solidFill>
                <a:latin typeface="Verdana" panose="020B0604030504040204" pitchFamily="34" charset="0"/>
                <a:ea typeface="Verdana" panose="020B0604030504040204" pitchFamily="34" charset="0"/>
              </a:rPr>
              <a:t>† Where recorded on Harm Reduction Database Wales: Blood Borne Virus Module</a:t>
            </a:r>
          </a:p>
        </p:txBody>
      </p:sp>
      <p:sp>
        <p:nvSpPr>
          <p:cNvPr id="29" name="Content Placeholder 7">
            <a:extLst>
              <a:ext uri="{FF2B5EF4-FFF2-40B4-BE49-F238E27FC236}">
                <a16:creationId xmlns:a16="http://schemas.microsoft.com/office/drawing/2014/main" id="{B7DD1C01-16AF-49F7-A0B0-8340763C7F70}"/>
              </a:ext>
            </a:extLst>
          </p:cNvPr>
          <p:cNvSpPr txBox="1">
            <a:spLocks/>
          </p:cNvSpPr>
          <p:nvPr/>
        </p:nvSpPr>
        <p:spPr>
          <a:xfrm>
            <a:off x="9229095" y="1125198"/>
            <a:ext cx="1306342" cy="978494"/>
          </a:xfrm>
          <a:prstGeom prst="rect">
            <a:avLst/>
          </a:prstGeom>
          <a:solidFill>
            <a:srgbClr val="1B365D"/>
          </a:solidFill>
          <a:ln w="76200">
            <a:solidFill>
              <a:srgbClr val="B9975B"/>
            </a:solidFill>
          </a:ln>
        </p:spPr>
        <p:txBody>
          <a:bodyPr vert="horz" wrap="square" lIns="82953" tIns="41476" rIns="82953" bIns="41476" rtlCol="0" anchor="ctr">
            <a:spAutoFit/>
          </a:bodyPr>
          <a:lstStyle>
            <a:lvl1pPr marL="0" indent="0" algn="l" defTabSz="1007943" rtl="0" eaLnBrk="1" latinLnBrk="0" hangingPunct="1">
              <a:lnSpc>
                <a:spcPct val="90000"/>
              </a:lnSpc>
              <a:spcBef>
                <a:spcPts val="1102"/>
              </a:spcBef>
              <a:buFont typeface="Arial" panose="020B0604020202020204" pitchFamily="34" charset="0"/>
              <a:buNone/>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algn="ctr" defTabSz="914406">
              <a:spcBef>
                <a:spcPts val="1000"/>
              </a:spcBef>
            </a:pPr>
            <a:r>
              <a:rPr lang="en-GB" sz="2540" b="1" dirty="0">
                <a:solidFill>
                  <a:prstClr val="white"/>
                </a:solidFill>
                <a:latin typeface="Verdana" panose="020B0604030504040204" pitchFamily="34" charset="0"/>
                <a:ea typeface="Verdana" panose="020B0604030504040204" pitchFamily="34" charset="0"/>
              </a:rPr>
              <a:t>3.4%</a:t>
            </a:r>
          </a:p>
          <a:p>
            <a:pPr algn="ctr" defTabSz="914406">
              <a:spcBef>
                <a:spcPts val="1000"/>
              </a:spcBef>
            </a:pPr>
            <a:r>
              <a:rPr lang="en-GB" sz="998" dirty="0">
                <a:solidFill>
                  <a:prstClr val="white"/>
                </a:solidFill>
                <a:latin typeface="Verdana" panose="020B0604030504040204" pitchFamily="34" charset="0"/>
                <a:ea typeface="Verdana" panose="020B0604030504040204" pitchFamily="34" charset="0"/>
              </a:rPr>
              <a:t>Of all individuals screened were HCV-RNA </a:t>
            </a:r>
            <a:endParaRPr lang="en-GB" sz="998" b="1" dirty="0">
              <a:solidFill>
                <a:prstClr val="white"/>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37675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126" y="217046"/>
            <a:ext cx="7783972" cy="827319"/>
          </a:xfrm>
        </p:spPr>
        <p:txBody>
          <a:bodyPr>
            <a:noAutofit/>
          </a:bodyPr>
          <a:lstStyle/>
          <a:p>
            <a:r>
              <a:rPr lang="en-GB" dirty="0"/>
              <a:t>BBV screening and diagnosis in SM and allied services</a:t>
            </a:r>
            <a:endParaRPr lang="en-GB" sz="2177" dirty="0"/>
          </a:p>
        </p:txBody>
      </p:sp>
      <p:sp>
        <p:nvSpPr>
          <p:cNvPr id="5" name="Title 1"/>
          <p:cNvSpPr txBox="1">
            <a:spLocks/>
          </p:cNvSpPr>
          <p:nvPr/>
        </p:nvSpPr>
        <p:spPr>
          <a:xfrm>
            <a:off x="1913125" y="820182"/>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BBV Screening Overview</a:t>
            </a:r>
          </a:p>
        </p:txBody>
      </p:sp>
      <p:sp>
        <p:nvSpPr>
          <p:cNvPr id="7" name="TextBox 6"/>
          <p:cNvSpPr txBox="1"/>
          <p:nvPr/>
        </p:nvSpPr>
        <p:spPr>
          <a:xfrm>
            <a:off x="1913126" y="1463217"/>
            <a:ext cx="8233300" cy="532262"/>
          </a:xfrm>
          <a:prstGeom prst="rect">
            <a:avLst/>
          </a:prstGeom>
          <a:noFill/>
        </p:spPr>
        <p:txBody>
          <a:bodyPr wrap="square" rtlCol="0">
            <a:spAutoFit/>
          </a:bodyPr>
          <a:lstStyle/>
          <a:p>
            <a:pPr algn="just" defTabSz="414772"/>
            <a:r>
              <a:rPr lang="en-GB" sz="953" dirty="0">
                <a:solidFill>
                  <a:prstClr val="black"/>
                </a:solidFill>
                <a:latin typeface="Verdana" panose="020B0604030504040204" pitchFamily="34" charset="0"/>
                <a:ea typeface="Verdana" panose="020B0604030504040204" pitchFamily="34" charset="0"/>
                <a:cs typeface="Ubuntu" charset="0"/>
              </a:rPr>
              <a:t>Following implementation of the HRD: Blood Borne Virus module, between 1 April 2018 and 31 March 2022, a total of 9,291 BBV tests with valid results,</a:t>
            </a:r>
            <a:r>
              <a:rPr lang="en-GB" sz="953" dirty="0">
                <a:solidFill>
                  <a:srgbClr val="FF0000"/>
                </a:solidFill>
                <a:latin typeface="Verdana" panose="020B0604030504040204" pitchFamily="34" charset="0"/>
                <a:ea typeface="Verdana" panose="020B0604030504040204" pitchFamily="34" charset="0"/>
                <a:cs typeface="Ubuntu" charset="0"/>
              </a:rPr>
              <a:t> </a:t>
            </a:r>
            <a:r>
              <a:rPr lang="en-GB" sz="953" dirty="0">
                <a:solidFill>
                  <a:prstClr val="black"/>
                </a:solidFill>
                <a:latin typeface="Verdana" panose="020B0604030504040204" pitchFamily="34" charset="0"/>
                <a:ea typeface="Verdana" panose="020B0604030504040204" pitchFamily="34" charset="0"/>
                <a:cs typeface="Ubuntu" charset="0"/>
              </a:rPr>
              <a:t>were completed by Substance Misuse and community services involving 7,930 individuals. During the 2021-22 reporting period:</a:t>
            </a:r>
          </a:p>
        </p:txBody>
      </p:sp>
      <p:sp>
        <p:nvSpPr>
          <p:cNvPr id="6" name="Slide Number Placeholder 5"/>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3</a:t>
            </a:fld>
            <a:endParaRPr lang="en-GB">
              <a:solidFill>
                <a:prstClr val="black">
                  <a:tint val="75000"/>
                </a:prstClr>
              </a:solidFill>
              <a:latin typeface="Calibri" panose="020F0502020204030204"/>
            </a:endParaRPr>
          </a:p>
        </p:txBody>
      </p:sp>
      <p:pic>
        <p:nvPicPr>
          <p:cNvPr id="8" name="Picture 7"/>
          <p:cNvPicPr>
            <a:picLocks noChangeAspect="1"/>
          </p:cNvPicPr>
          <p:nvPr/>
        </p:nvPicPr>
        <p:blipFill>
          <a:blip r:embed="rId3"/>
          <a:stretch>
            <a:fillRect/>
          </a:stretch>
        </p:blipFill>
        <p:spPr>
          <a:xfrm>
            <a:off x="2303519" y="4229021"/>
            <a:ext cx="7449765" cy="2176791"/>
          </a:xfrm>
          <a:prstGeom prst="rect">
            <a:avLst/>
          </a:prstGeom>
        </p:spPr>
      </p:pic>
      <p:sp>
        <p:nvSpPr>
          <p:cNvPr id="4" name="Rectangle 3"/>
          <p:cNvSpPr/>
          <p:nvPr/>
        </p:nvSpPr>
        <p:spPr>
          <a:xfrm>
            <a:off x="1913127" y="2079978"/>
            <a:ext cx="3895564" cy="532262"/>
          </a:xfrm>
          <a:prstGeom prst="rect">
            <a:avLst/>
          </a:prstGeom>
        </p:spPr>
        <p:txBody>
          <a:bodyPr wrap="square">
            <a:spAutoFit/>
          </a:bodyPr>
          <a:lstStyle/>
          <a:p>
            <a:pPr marL="259232" indent="-259232" defTabSz="414772">
              <a:spcBef>
                <a:spcPts val="907"/>
              </a:spcBef>
              <a:buClr>
                <a:srgbClr val="E03882"/>
              </a:buClr>
              <a:buSzPct val="150000"/>
              <a:buFont typeface="Arial" charset="0"/>
              <a:buChar char="•"/>
            </a:pPr>
            <a:r>
              <a:rPr lang="en-GB" sz="953" dirty="0">
                <a:solidFill>
                  <a:prstClr val="black"/>
                </a:solidFill>
                <a:latin typeface="Verdana" panose="020B0604030504040204" pitchFamily="34" charset="0"/>
                <a:ea typeface="Verdana" panose="020B0604030504040204" pitchFamily="34" charset="0"/>
              </a:rPr>
              <a:t>2458 unique individuals were screened for at least one blood borne virus (HBV, HCV, HIV), an increase of 209 per cent on the previous year.</a:t>
            </a:r>
          </a:p>
        </p:txBody>
      </p:sp>
      <p:sp>
        <p:nvSpPr>
          <p:cNvPr id="9" name="Rectangle 8"/>
          <p:cNvSpPr/>
          <p:nvPr/>
        </p:nvSpPr>
        <p:spPr>
          <a:xfrm>
            <a:off x="1909546" y="2667377"/>
            <a:ext cx="3895566" cy="678904"/>
          </a:xfrm>
          <a:prstGeom prst="rect">
            <a:avLst/>
          </a:prstGeom>
        </p:spPr>
        <p:txBody>
          <a:bodyPr wrap="square">
            <a:spAutoFit/>
          </a:bodyPr>
          <a:lstStyle/>
          <a:p>
            <a:pPr marL="259232" indent="-259232" defTabSz="414772">
              <a:spcBef>
                <a:spcPts val="907"/>
              </a:spcBef>
              <a:buClr>
                <a:srgbClr val="E03882"/>
              </a:buClr>
              <a:buSzPct val="150000"/>
              <a:buFont typeface="Arial" charset="0"/>
              <a:buChar char="•"/>
            </a:pPr>
            <a:r>
              <a:rPr lang="en-GB" sz="953" dirty="0">
                <a:solidFill>
                  <a:srgbClr val="000000"/>
                </a:solidFill>
                <a:latin typeface="Verdana" panose="020B0604030504040204" pitchFamily="34" charset="0"/>
                <a:ea typeface="Verdana" panose="020B0604030504040204" pitchFamily="34" charset="0"/>
              </a:rPr>
              <a:t>All of the health boards reported an increase in BBV screening, again this is likely due to the reintroduction of testing due to the effects of the Covid-19 epidemic (see Table 19). </a:t>
            </a:r>
          </a:p>
        </p:txBody>
      </p:sp>
      <p:sp>
        <p:nvSpPr>
          <p:cNvPr id="10" name="Rectangle 9"/>
          <p:cNvSpPr/>
          <p:nvPr/>
        </p:nvSpPr>
        <p:spPr>
          <a:xfrm>
            <a:off x="5805112" y="2077798"/>
            <a:ext cx="4341313" cy="532262"/>
          </a:xfrm>
          <a:prstGeom prst="rect">
            <a:avLst/>
          </a:prstGeom>
        </p:spPr>
        <p:txBody>
          <a:bodyPr wrap="square">
            <a:spAutoFit/>
          </a:bodyPr>
          <a:lstStyle/>
          <a:p>
            <a:pPr marL="259232" indent="-259232" defTabSz="414772">
              <a:spcBef>
                <a:spcPts val="907"/>
              </a:spcBef>
              <a:buClr>
                <a:srgbClr val="E03882"/>
              </a:buClr>
              <a:buSzPct val="150000"/>
              <a:buFont typeface="Arial" charset="0"/>
              <a:buChar char="•"/>
            </a:pPr>
            <a:r>
              <a:rPr lang="en-GB" sz="953" dirty="0">
                <a:solidFill>
                  <a:srgbClr val="000000"/>
                </a:solidFill>
                <a:latin typeface="Verdana" panose="020B0604030504040204" pitchFamily="34" charset="0"/>
                <a:ea typeface="Verdana" panose="020B0604030504040204" pitchFamily="34" charset="0"/>
              </a:rPr>
              <a:t>The highest levels of screening were recorded in Cardiff &amp; Vale Health Board and the lowest proportional decrease in testing has been observed in Hywel Dda Health Board (see Table 13). </a:t>
            </a:r>
          </a:p>
        </p:txBody>
      </p:sp>
      <p:sp>
        <p:nvSpPr>
          <p:cNvPr id="11" name="Rectangle 10"/>
          <p:cNvSpPr/>
          <p:nvPr/>
        </p:nvSpPr>
        <p:spPr>
          <a:xfrm>
            <a:off x="5805112" y="2780931"/>
            <a:ext cx="4473763" cy="532262"/>
          </a:xfrm>
          <a:prstGeom prst="rect">
            <a:avLst/>
          </a:prstGeom>
        </p:spPr>
        <p:txBody>
          <a:bodyPr wrap="square">
            <a:spAutoFit/>
          </a:bodyPr>
          <a:lstStyle/>
          <a:p>
            <a:pPr marL="259232" indent="-259232" defTabSz="414772">
              <a:spcBef>
                <a:spcPts val="907"/>
              </a:spcBef>
              <a:buClr>
                <a:srgbClr val="E03882"/>
              </a:buClr>
              <a:buSzPct val="150000"/>
              <a:buFont typeface="Arial" charset="0"/>
              <a:buChar char="•"/>
            </a:pPr>
            <a:r>
              <a:rPr lang="en-GB" sz="953" dirty="0">
                <a:solidFill>
                  <a:prstClr val="black"/>
                </a:solidFill>
                <a:latin typeface="Verdana" panose="020B0604030504040204" pitchFamily="34" charset="0"/>
                <a:ea typeface="Verdana" panose="020B0604030504040204" pitchFamily="34" charset="0"/>
              </a:rPr>
              <a:t>A total of 369 individuals were offered and declined testing, with 38 per cent of these recorded in CTM University Health Board area. </a:t>
            </a:r>
          </a:p>
        </p:txBody>
      </p:sp>
      <p:sp>
        <p:nvSpPr>
          <p:cNvPr id="12" name="Rectangle 11"/>
          <p:cNvSpPr/>
          <p:nvPr/>
        </p:nvSpPr>
        <p:spPr>
          <a:xfrm>
            <a:off x="1909546" y="3397630"/>
            <a:ext cx="4011475" cy="385618"/>
          </a:xfrm>
          <a:prstGeom prst="rect">
            <a:avLst/>
          </a:prstGeom>
        </p:spPr>
        <p:txBody>
          <a:bodyPr wrap="square">
            <a:spAutoFit/>
          </a:bodyPr>
          <a:lstStyle/>
          <a:p>
            <a:pPr marL="259232" indent="-259232" defTabSz="414772">
              <a:spcBef>
                <a:spcPts val="907"/>
              </a:spcBef>
              <a:buClr>
                <a:srgbClr val="E03882"/>
              </a:buClr>
              <a:buSzPct val="150000"/>
              <a:buFont typeface="Arial" charset="0"/>
              <a:buChar char="•"/>
            </a:pPr>
            <a:r>
              <a:rPr lang="en-GB" sz="953" dirty="0">
                <a:solidFill>
                  <a:srgbClr val="000000"/>
                </a:solidFill>
                <a:latin typeface="Verdana" panose="020B0604030504040204" pitchFamily="34" charset="0"/>
                <a:ea typeface="Verdana" panose="020B0604030504040204" pitchFamily="34" charset="0"/>
              </a:rPr>
              <a:t>Hepatitis C was the most commonly screened for blood borne virus, with 99 per cent of all individuals screened. </a:t>
            </a:r>
          </a:p>
        </p:txBody>
      </p:sp>
      <p:sp>
        <p:nvSpPr>
          <p:cNvPr id="13" name="TextBox 12"/>
          <p:cNvSpPr txBox="1"/>
          <p:nvPr/>
        </p:nvSpPr>
        <p:spPr>
          <a:xfrm>
            <a:off x="2222712" y="3844104"/>
            <a:ext cx="7396617" cy="385618"/>
          </a:xfrm>
          <a:prstGeom prst="rect">
            <a:avLst/>
          </a:prstGeom>
          <a:noFill/>
        </p:spPr>
        <p:txBody>
          <a:bodyPr wrap="square" rtlCol="0">
            <a:spAutoFit/>
          </a:bodyPr>
          <a:lstStyle/>
          <a:p>
            <a:pPr algn="just" defTabSz="414772"/>
            <a:r>
              <a:rPr lang="en-GB" sz="953" b="1" dirty="0">
                <a:solidFill>
                  <a:srgbClr val="E03882"/>
                </a:solidFill>
                <a:latin typeface="Verdana" panose="020B0604030504040204" pitchFamily="34" charset="0"/>
                <a:ea typeface="Verdana" panose="020B0604030504040204" pitchFamily="34" charset="0"/>
                <a:cs typeface="Ubuntu" charset="0"/>
              </a:rPr>
              <a:t>Table 19: </a:t>
            </a:r>
            <a:r>
              <a:rPr lang="en-GB" sz="953" dirty="0">
                <a:solidFill>
                  <a:srgbClr val="E03882"/>
                </a:solidFill>
                <a:latin typeface="Verdana" panose="020B0604030504040204" pitchFamily="34" charset="0"/>
                <a:ea typeface="Verdana" panose="020B0604030504040204" pitchFamily="34" charset="0"/>
                <a:cs typeface="Ubuntu" charset="0"/>
              </a:rPr>
              <a:t>Number of individuals receiving a blood borne virus test by virus type, health board and year (% change on previous year)</a:t>
            </a:r>
          </a:p>
        </p:txBody>
      </p:sp>
    </p:spTree>
    <p:extLst>
      <p:ext uri="{BB962C8B-B14F-4D97-AF65-F5344CB8AC3E}">
        <p14:creationId xmlns:p14="http://schemas.microsoft.com/office/powerpoint/2010/main" val="1935102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126" y="217046"/>
            <a:ext cx="7783972" cy="827319"/>
          </a:xfrm>
        </p:spPr>
        <p:txBody>
          <a:bodyPr>
            <a:noAutofit/>
          </a:bodyPr>
          <a:lstStyle/>
          <a:p>
            <a:r>
              <a:rPr lang="en-GB" dirty="0"/>
              <a:t>BBV screening and diagnosis in SM and allied services</a:t>
            </a:r>
          </a:p>
        </p:txBody>
      </p:sp>
      <p:sp>
        <p:nvSpPr>
          <p:cNvPr id="5" name="Title 1"/>
          <p:cNvSpPr txBox="1">
            <a:spLocks/>
          </p:cNvSpPr>
          <p:nvPr/>
        </p:nvSpPr>
        <p:spPr>
          <a:xfrm>
            <a:off x="1913125" y="820182"/>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BBV Screening Overview</a:t>
            </a:r>
          </a:p>
        </p:txBody>
      </p:sp>
      <p:sp>
        <p:nvSpPr>
          <p:cNvPr id="7" name="TextBox 6"/>
          <p:cNvSpPr txBox="1"/>
          <p:nvPr/>
        </p:nvSpPr>
        <p:spPr>
          <a:xfrm>
            <a:off x="1913124" y="3620608"/>
            <a:ext cx="3158413" cy="2731902"/>
          </a:xfrm>
          <a:prstGeom prst="rect">
            <a:avLst/>
          </a:prstGeom>
          <a:noFill/>
        </p:spPr>
        <p:txBody>
          <a:bodyPr wrap="square" rtlCol="0">
            <a:spAutoFit/>
          </a:bodyPr>
          <a:lstStyle/>
          <a:p>
            <a:pPr marL="155539" indent="-155539" algn="just" defTabSz="414772">
              <a:buClr>
                <a:srgbClr val="E03882"/>
              </a:buClr>
              <a:buSzPct val="150000"/>
              <a:buFont typeface="Arial" panose="020B0604020202020204" pitchFamily="34" charset="0"/>
              <a:buChar char="•"/>
            </a:pPr>
            <a:r>
              <a:rPr lang="en-GB" sz="953" dirty="0">
                <a:solidFill>
                  <a:prstClr val="black"/>
                </a:solidFill>
                <a:latin typeface="Verdana" panose="020B0604030504040204" pitchFamily="34" charset="0"/>
                <a:ea typeface="Verdana" panose="020B0604030504040204" pitchFamily="34" charset="0"/>
                <a:cs typeface="Ubuntu" charset="0"/>
              </a:rPr>
              <a:t>Whilst nationally the most common sample collection method was Dried Blood Spot Test (DBST), accounting for 76 per cent of all tests undertaken, regional variances occurred between health board regions (see Figure 15).</a:t>
            </a:r>
          </a:p>
          <a:p>
            <a:pPr marL="155539" indent="-155539" algn="just" defTabSz="414772">
              <a:buClr>
                <a:srgbClr val="E03882"/>
              </a:buClr>
              <a:buSzPct val="150000"/>
              <a:buFont typeface="Arial" panose="020B0604020202020204" pitchFamily="34" charset="0"/>
              <a:buChar char="•"/>
            </a:pPr>
            <a:endParaRPr lang="en-GB" sz="953" dirty="0">
              <a:solidFill>
                <a:prstClr val="black"/>
              </a:solidFill>
              <a:latin typeface="Verdana" panose="020B0604030504040204" pitchFamily="34" charset="0"/>
              <a:ea typeface="Verdana" panose="020B0604030504040204" pitchFamily="34" charset="0"/>
              <a:cs typeface="Ubuntu" charset="0"/>
            </a:endParaRPr>
          </a:p>
          <a:p>
            <a:pPr marL="155539" indent="-155539" algn="just" defTabSz="414772">
              <a:buClr>
                <a:srgbClr val="E03882"/>
              </a:buClr>
              <a:buSzPct val="150000"/>
              <a:buFont typeface="Arial" panose="020B0604020202020204" pitchFamily="34" charset="0"/>
              <a:buChar char="•"/>
            </a:pPr>
            <a:r>
              <a:rPr lang="en-GB" sz="953" dirty="0">
                <a:solidFill>
                  <a:prstClr val="black"/>
                </a:solidFill>
                <a:latin typeface="Verdana" panose="020B0604030504040204" pitchFamily="34" charset="0"/>
                <a:ea typeface="Verdana" panose="020B0604030504040204" pitchFamily="34" charset="0"/>
                <a:cs typeface="Ubuntu" charset="0"/>
              </a:rPr>
              <a:t>During this period 234 POCT – Oral Swab samples (HCV only) were collected by Public Health Wales Microbiology Laboratory Service in targeted settings and recorded on the Harm Reduction Database.</a:t>
            </a:r>
          </a:p>
          <a:p>
            <a:pPr marL="155539" indent="-155539" algn="just" defTabSz="414772">
              <a:buClr>
                <a:srgbClr val="E03882"/>
              </a:buClr>
              <a:buSzPct val="150000"/>
              <a:buFont typeface="Arial" panose="020B0604020202020204" pitchFamily="34" charset="0"/>
              <a:buChar char="•"/>
            </a:pPr>
            <a:endParaRPr lang="en-GB" sz="953" dirty="0">
              <a:solidFill>
                <a:prstClr val="black"/>
              </a:solidFill>
              <a:latin typeface="Verdana" panose="020B0604030504040204" pitchFamily="34" charset="0"/>
              <a:ea typeface="Verdana" panose="020B0604030504040204" pitchFamily="34" charset="0"/>
              <a:cs typeface="Ubuntu" charset="0"/>
            </a:endParaRPr>
          </a:p>
          <a:p>
            <a:pPr marL="155539" indent="-155539" algn="just" defTabSz="414772">
              <a:buClr>
                <a:srgbClr val="E03882"/>
              </a:buClr>
              <a:buSzPct val="150000"/>
              <a:buFont typeface="Arial" panose="020B0604020202020204" pitchFamily="34" charset="0"/>
              <a:buChar char="•"/>
            </a:pPr>
            <a:r>
              <a:rPr lang="en-GB" sz="953" dirty="0">
                <a:solidFill>
                  <a:prstClr val="black"/>
                </a:solidFill>
                <a:latin typeface="Verdana" panose="020B0604030504040204" pitchFamily="34" charset="0"/>
                <a:ea typeface="Verdana" panose="020B0604030504040204" pitchFamily="34" charset="0"/>
              </a:rPr>
              <a:t>Venepuncture remains the ‘gold standard’ test for blood borne viruses, but is not always possible or available within the range of community settings currently providing screening.</a:t>
            </a:r>
          </a:p>
        </p:txBody>
      </p:sp>
      <p:sp>
        <p:nvSpPr>
          <p:cNvPr id="6" name="Slide Number Placeholder 5"/>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4</a:t>
            </a:fld>
            <a:endParaRPr lang="en-GB">
              <a:solidFill>
                <a:prstClr val="black">
                  <a:tint val="75000"/>
                </a:prstClr>
              </a:solidFill>
              <a:latin typeface="Calibri" panose="020F0502020204030204"/>
            </a:endParaRPr>
          </a:p>
        </p:txBody>
      </p:sp>
      <p:sp>
        <p:nvSpPr>
          <p:cNvPr id="13" name="TextBox 12"/>
          <p:cNvSpPr txBox="1"/>
          <p:nvPr/>
        </p:nvSpPr>
        <p:spPr>
          <a:xfrm>
            <a:off x="1913124" y="1410173"/>
            <a:ext cx="8302429" cy="238976"/>
          </a:xfrm>
          <a:prstGeom prst="rect">
            <a:avLst/>
          </a:prstGeom>
          <a:noFill/>
        </p:spPr>
        <p:txBody>
          <a:bodyPr wrap="square" rtlCol="0">
            <a:spAutoFit/>
          </a:bodyPr>
          <a:lstStyle/>
          <a:p>
            <a:pPr algn="just" defTabSz="414772"/>
            <a:r>
              <a:rPr lang="en-GB" sz="953" b="1" dirty="0">
                <a:solidFill>
                  <a:srgbClr val="E03882"/>
                </a:solidFill>
                <a:latin typeface="Verdana" panose="020B0604030504040204" pitchFamily="34" charset="0"/>
                <a:ea typeface="Verdana" panose="020B0604030504040204" pitchFamily="34" charset="0"/>
                <a:cs typeface="Ubuntu" charset="0"/>
              </a:rPr>
              <a:t>Table 20: </a:t>
            </a:r>
            <a:r>
              <a:rPr lang="en-GB" sz="953" dirty="0">
                <a:solidFill>
                  <a:srgbClr val="E03882"/>
                </a:solidFill>
                <a:latin typeface="Verdana" panose="020B0604030504040204" pitchFamily="34" charset="0"/>
                <a:ea typeface="Verdana" panose="020B0604030504040204" pitchFamily="34" charset="0"/>
                <a:cs typeface="Ubuntu" charset="0"/>
              </a:rPr>
              <a:t>Number of individuals receiving a blood borne virus test by virus type, health board and year.</a:t>
            </a:r>
          </a:p>
        </p:txBody>
      </p:sp>
      <p:pic>
        <p:nvPicPr>
          <p:cNvPr id="16" name="Picture 15"/>
          <p:cNvPicPr>
            <a:picLocks noChangeAspect="1"/>
          </p:cNvPicPr>
          <p:nvPr/>
        </p:nvPicPr>
        <p:blipFill rotWithShape="1">
          <a:blip r:embed="rId3"/>
          <a:srcRect l="681" t="1061" r="576" b="4"/>
          <a:stretch/>
        </p:blipFill>
        <p:spPr>
          <a:xfrm>
            <a:off x="5459244" y="3429148"/>
            <a:ext cx="4735489" cy="2710659"/>
          </a:xfrm>
          <a:prstGeom prst="rect">
            <a:avLst/>
          </a:prstGeom>
        </p:spPr>
      </p:pic>
      <p:sp>
        <p:nvSpPr>
          <p:cNvPr id="18" name="TextBox 17"/>
          <p:cNvSpPr txBox="1"/>
          <p:nvPr/>
        </p:nvSpPr>
        <p:spPr>
          <a:xfrm>
            <a:off x="5419776" y="6156727"/>
            <a:ext cx="5017867" cy="238976"/>
          </a:xfrm>
          <a:prstGeom prst="rect">
            <a:avLst/>
          </a:prstGeom>
          <a:noFill/>
        </p:spPr>
        <p:txBody>
          <a:bodyPr wrap="square" rtlCol="0">
            <a:spAutoFit/>
          </a:bodyPr>
          <a:lstStyle/>
          <a:p>
            <a:pPr algn="just" defTabSz="414772"/>
            <a:r>
              <a:rPr lang="en-GB" sz="953" b="1" dirty="0">
                <a:solidFill>
                  <a:srgbClr val="E03882"/>
                </a:solidFill>
                <a:latin typeface="Verdana" panose="020B0604030504040204" pitchFamily="34" charset="0"/>
                <a:ea typeface="Verdana" panose="020B0604030504040204" pitchFamily="34" charset="0"/>
                <a:cs typeface="Ubuntu" charset="0"/>
              </a:rPr>
              <a:t>Figure 15: </a:t>
            </a:r>
            <a:r>
              <a:rPr lang="en-GB" sz="953" dirty="0">
                <a:solidFill>
                  <a:srgbClr val="E03882"/>
                </a:solidFill>
                <a:latin typeface="Verdana" panose="020B0604030504040204" pitchFamily="34" charset="0"/>
                <a:ea typeface="Verdana" panose="020B0604030504040204" pitchFamily="34" charset="0"/>
              </a:rPr>
              <a:t>Proportion of BBV sample collection methods used by Health Board</a:t>
            </a:r>
          </a:p>
        </p:txBody>
      </p:sp>
      <p:pic>
        <p:nvPicPr>
          <p:cNvPr id="3" name="Picture 2"/>
          <p:cNvPicPr>
            <a:picLocks noChangeAspect="1"/>
          </p:cNvPicPr>
          <p:nvPr/>
        </p:nvPicPr>
        <p:blipFill>
          <a:blip r:embed="rId4"/>
          <a:stretch>
            <a:fillRect/>
          </a:stretch>
        </p:blipFill>
        <p:spPr>
          <a:xfrm>
            <a:off x="2004062" y="1647501"/>
            <a:ext cx="5310187" cy="1767958"/>
          </a:xfrm>
          <a:prstGeom prst="rect">
            <a:avLst/>
          </a:prstGeom>
        </p:spPr>
      </p:pic>
    </p:spTree>
    <p:extLst>
      <p:ext uri="{BB962C8B-B14F-4D97-AF65-F5344CB8AC3E}">
        <p14:creationId xmlns:p14="http://schemas.microsoft.com/office/powerpoint/2010/main" val="4176162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126" y="217046"/>
            <a:ext cx="7783972" cy="827319"/>
          </a:xfrm>
        </p:spPr>
        <p:txBody>
          <a:bodyPr>
            <a:noAutofit/>
          </a:bodyPr>
          <a:lstStyle/>
          <a:p>
            <a:r>
              <a:rPr lang="en-GB" dirty="0"/>
              <a:t>BBV screening and diagnosis in SM and allied services</a:t>
            </a:r>
          </a:p>
        </p:txBody>
      </p:sp>
      <p:sp>
        <p:nvSpPr>
          <p:cNvPr id="5" name="Title 1"/>
          <p:cNvSpPr txBox="1">
            <a:spLocks/>
          </p:cNvSpPr>
          <p:nvPr/>
        </p:nvSpPr>
        <p:spPr>
          <a:xfrm>
            <a:off x="1913125" y="820182"/>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BBV screening coverage</a:t>
            </a:r>
          </a:p>
        </p:txBody>
      </p:sp>
      <p:sp>
        <p:nvSpPr>
          <p:cNvPr id="6" name="Slide Number Placeholder 5"/>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5</a:t>
            </a:fld>
            <a:endParaRPr lang="en-GB">
              <a:solidFill>
                <a:prstClr val="black">
                  <a:tint val="75000"/>
                </a:prstClr>
              </a:solidFill>
              <a:latin typeface="Calibri" panose="020F0502020204030204"/>
            </a:endParaRPr>
          </a:p>
        </p:txBody>
      </p:sp>
      <p:sp>
        <p:nvSpPr>
          <p:cNvPr id="4" name="Rectangle 3"/>
          <p:cNvSpPr/>
          <p:nvPr/>
        </p:nvSpPr>
        <p:spPr>
          <a:xfrm>
            <a:off x="1913125" y="1647501"/>
            <a:ext cx="8365750" cy="1705403"/>
          </a:xfrm>
          <a:prstGeom prst="rect">
            <a:avLst/>
          </a:prstGeom>
          <a:solidFill>
            <a:srgbClr val="B9975B"/>
          </a:solidFill>
        </p:spPr>
        <p:txBody>
          <a:bodyPr wrap="square">
            <a:spAutoFit/>
          </a:bodyPr>
          <a:lstStyle/>
          <a:p>
            <a:pPr defTabSz="414772"/>
            <a:r>
              <a:rPr lang="en-GB" sz="953" dirty="0">
                <a:solidFill>
                  <a:prstClr val="black"/>
                </a:solidFill>
                <a:latin typeface="Verdana" panose="020B0604030504040204" pitchFamily="34" charset="0"/>
                <a:ea typeface="Verdana" panose="020B0604030504040204" pitchFamily="34" charset="0"/>
              </a:rPr>
              <a:t>Screening and diagnosis coverage amongst individuals accessing substance misuse or harm reduction services remains low. </a:t>
            </a:r>
          </a:p>
          <a:p>
            <a:pPr defTabSz="414772"/>
            <a:endParaRPr lang="en-GB" sz="953" dirty="0">
              <a:solidFill>
                <a:prstClr val="black"/>
              </a:solidFill>
              <a:latin typeface="Verdana" panose="020B0604030504040204" pitchFamily="34" charset="0"/>
              <a:ea typeface="Verdana" panose="020B0604030504040204" pitchFamily="34" charset="0"/>
            </a:endParaRPr>
          </a:p>
          <a:p>
            <a:pPr defTabSz="414772"/>
            <a:r>
              <a:rPr lang="en-GB" sz="953" dirty="0">
                <a:solidFill>
                  <a:prstClr val="black"/>
                </a:solidFill>
                <a:latin typeface="Verdana" panose="020B0604030504040204" pitchFamily="34" charset="0"/>
                <a:ea typeface="Verdana" panose="020B0604030504040204" pitchFamily="34" charset="0"/>
              </a:rPr>
              <a:t>Data from the Welsh National Database for Substance Misuse (WNDSM) recorded 18,184 individuals assessed by specialist substance misuse services during 2019-20, of which 8,874 were assessed for problematic drug use, and 9,310 for problematic alcohol use. In addition, as indicated earlier in this report (see NSP activity overview), there were 9,658 unique PWIDs regularly attending NSP services during the same reporting period as screening was undertaken, a proportion of whom will not be in contact with substance misuse treatment services. </a:t>
            </a:r>
          </a:p>
          <a:p>
            <a:pPr defTabSz="414772"/>
            <a:endParaRPr lang="en-GB" sz="953" dirty="0">
              <a:solidFill>
                <a:prstClr val="black"/>
              </a:solidFill>
              <a:latin typeface="Verdana" panose="020B0604030504040204" pitchFamily="34" charset="0"/>
              <a:ea typeface="Verdana" panose="020B0604030504040204" pitchFamily="34" charset="0"/>
            </a:endParaRPr>
          </a:p>
          <a:p>
            <a:pPr defTabSz="414772"/>
            <a:r>
              <a:rPr lang="en-GB" sz="953" dirty="0">
                <a:solidFill>
                  <a:prstClr val="black"/>
                </a:solidFill>
                <a:latin typeface="Verdana" panose="020B0604030504040204" pitchFamily="34" charset="0"/>
                <a:ea typeface="Verdana" panose="020B0604030504040204" pitchFamily="34" charset="0"/>
              </a:rPr>
              <a:t>The introduction of the BBV Key Performance Indicator(KPI) in April 2019 aimed to facilitate the continued upscale of BBV screening across Wales, so that all individuals at risk of BBV infection are routinely tested, and where required, provided with treatment. It is hoped that improvements in routine screening seen pre-COVID can be sustained in 2021-22 and beyond. </a:t>
            </a:r>
          </a:p>
        </p:txBody>
      </p:sp>
      <p:sp>
        <p:nvSpPr>
          <p:cNvPr id="7" name="Rectangle 6"/>
          <p:cNvSpPr/>
          <p:nvPr/>
        </p:nvSpPr>
        <p:spPr>
          <a:xfrm>
            <a:off x="1913125" y="3935508"/>
            <a:ext cx="8365750" cy="1118832"/>
          </a:xfrm>
          <a:prstGeom prst="rect">
            <a:avLst/>
          </a:prstGeom>
        </p:spPr>
        <p:txBody>
          <a:bodyPr wrap="square">
            <a:spAutoFit/>
          </a:bodyPr>
          <a:lstStyle/>
          <a:p>
            <a:pPr defTabSz="414772"/>
            <a:r>
              <a:rPr lang="en-GB" sz="953" b="1" dirty="0">
                <a:solidFill>
                  <a:prstClr val="black"/>
                </a:solidFill>
                <a:latin typeface="Verdana" panose="020B0604030504040204" pitchFamily="34" charset="0"/>
                <a:ea typeface="Verdana" panose="020B0604030504040204" pitchFamily="34" charset="0"/>
              </a:rPr>
              <a:t>Demographics and risk factor characteristics of all individuals receiving BBV screening </a:t>
            </a:r>
          </a:p>
          <a:p>
            <a:pPr defTabSz="414772"/>
            <a:endParaRPr lang="en-GB" sz="953" b="1" dirty="0">
              <a:solidFill>
                <a:prstClr val="black"/>
              </a:solidFill>
              <a:latin typeface="Verdana" panose="020B0604030504040204" pitchFamily="34" charset="0"/>
              <a:ea typeface="Verdana" panose="020B0604030504040204" pitchFamily="34" charset="0"/>
            </a:endParaRPr>
          </a:p>
          <a:p>
            <a:pPr defTabSz="414772"/>
            <a:r>
              <a:rPr lang="en-GB" sz="953" dirty="0">
                <a:solidFill>
                  <a:prstClr val="black"/>
                </a:solidFill>
                <a:latin typeface="Verdana" panose="020B0604030504040204" pitchFamily="34" charset="0"/>
                <a:ea typeface="Verdana" panose="020B0604030504040204" pitchFamily="34" charset="0"/>
              </a:rPr>
              <a:t>The HRD: BBV Module enables the recording of demographics and risk factor characteristics. In order to support ongoing upscale and roll out of BBV screening within non-clinical settings and amongst those not engaged in substance misuse treatment services,</a:t>
            </a:r>
            <a:r>
              <a:rPr lang="en-GB" sz="953" baseline="30000" dirty="0">
                <a:solidFill>
                  <a:prstClr val="black"/>
                </a:solidFill>
                <a:latin typeface="Verdana" panose="020B0604030504040204" pitchFamily="34" charset="0"/>
                <a:ea typeface="Verdana" panose="020B0604030504040204" pitchFamily="34" charset="0"/>
              </a:rPr>
              <a:t>17</a:t>
            </a:r>
            <a:r>
              <a:rPr lang="en-GB" sz="953" dirty="0">
                <a:solidFill>
                  <a:prstClr val="black"/>
                </a:solidFill>
                <a:latin typeface="Verdana" panose="020B0604030504040204" pitchFamily="34" charset="0"/>
                <a:ea typeface="Verdana" panose="020B0604030504040204" pitchFamily="34" charset="0"/>
              </a:rPr>
              <a:t> these questions are non-mandatory. As such a table of data completeness related to this can be found in Section 5 – Data Quality.</a:t>
            </a:r>
          </a:p>
          <a:p>
            <a:pPr defTabSz="414772"/>
            <a:endParaRPr lang="en-GB" sz="953" dirty="0">
              <a:solidFill>
                <a:prstClr val="black"/>
              </a:solidFill>
              <a:latin typeface="Verdana" panose="020B0604030504040204" pitchFamily="34" charset="0"/>
              <a:ea typeface="Verdana" panose="020B0604030504040204" pitchFamily="34" charset="0"/>
            </a:endParaRPr>
          </a:p>
          <a:p>
            <a:pPr defTabSz="414772"/>
            <a:r>
              <a:rPr lang="en-GB" sz="953" dirty="0">
                <a:solidFill>
                  <a:prstClr val="black"/>
                </a:solidFill>
                <a:latin typeface="Verdana" panose="020B0604030504040204" pitchFamily="34" charset="0"/>
                <a:ea typeface="Verdana" panose="020B0604030504040204" pitchFamily="34" charset="0"/>
              </a:rPr>
              <a:t>Demographic and risk factor characteristics for all individuals where data was collected is summarised in Table 26. </a:t>
            </a:r>
          </a:p>
        </p:txBody>
      </p:sp>
      <p:sp>
        <p:nvSpPr>
          <p:cNvPr id="8" name="TextBox 7"/>
          <p:cNvSpPr txBox="1"/>
          <p:nvPr/>
        </p:nvSpPr>
        <p:spPr>
          <a:xfrm>
            <a:off x="1913126" y="6439187"/>
            <a:ext cx="8142743" cy="169149"/>
          </a:xfrm>
          <a:prstGeom prst="rect">
            <a:avLst/>
          </a:prstGeom>
          <a:noFill/>
        </p:spPr>
        <p:txBody>
          <a:bodyPr wrap="square" rtlCol="0">
            <a:spAutoFit/>
          </a:bodyPr>
          <a:lstStyle/>
          <a:p>
            <a:pPr defTabSz="414772"/>
            <a:r>
              <a:rPr lang="en-GB" sz="499" dirty="0">
                <a:solidFill>
                  <a:prstClr val="black"/>
                </a:solidFill>
                <a:latin typeface="Verdana" panose="020B0604030504040204" pitchFamily="34" charset="0"/>
                <a:ea typeface="Verdana" panose="020B0604030504040204" pitchFamily="34" charset="0"/>
              </a:rPr>
              <a:t>17 Including; homelessness services, community pharmacy services, sex worker support projects</a:t>
            </a:r>
          </a:p>
        </p:txBody>
      </p:sp>
    </p:spTree>
    <p:extLst>
      <p:ext uri="{BB962C8B-B14F-4D97-AF65-F5344CB8AC3E}">
        <p14:creationId xmlns:p14="http://schemas.microsoft.com/office/powerpoint/2010/main" val="3805561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125" y="241607"/>
            <a:ext cx="7783972" cy="827319"/>
          </a:xfrm>
        </p:spPr>
        <p:txBody>
          <a:bodyPr>
            <a:noAutofit/>
          </a:bodyPr>
          <a:lstStyle/>
          <a:p>
            <a:r>
              <a:rPr lang="en-GB" dirty="0"/>
              <a:t>BBV screening and diagnosis in SM and allied services</a:t>
            </a:r>
            <a:endParaRPr lang="en-GB" sz="2177" dirty="0"/>
          </a:p>
        </p:txBody>
      </p:sp>
      <p:sp>
        <p:nvSpPr>
          <p:cNvPr id="5" name="Title 1"/>
          <p:cNvSpPr txBox="1">
            <a:spLocks/>
          </p:cNvSpPr>
          <p:nvPr/>
        </p:nvSpPr>
        <p:spPr>
          <a:xfrm>
            <a:off x="1913125" y="820182"/>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Demographics and risk factor characteristics </a:t>
            </a:r>
          </a:p>
        </p:txBody>
      </p:sp>
      <p:sp>
        <p:nvSpPr>
          <p:cNvPr id="6" name="Slide Number Placeholder 5"/>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6</a:t>
            </a:fld>
            <a:endParaRPr lang="en-GB">
              <a:solidFill>
                <a:prstClr val="black">
                  <a:tint val="75000"/>
                </a:prstClr>
              </a:solidFill>
              <a:latin typeface="Calibri" panose="020F0502020204030204"/>
            </a:endParaRPr>
          </a:p>
        </p:txBody>
      </p:sp>
      <p:pic>
        <p:nvPicPr>
          <p:cNvPr id="7" name="Picture 6"/>
          <p:cNvPicPr>
            <a:picLocks noChangeAspect="1"/>
          </p:cNvPicPr>
          <p:nvPr/>
        </p:nvPicPr>
        <p:blipFill>
          <a:blip r:embed="rId3"/>
          <a:stretch>
            <a:fillRect/>
          </a:stretch>
        </p:blipFill>
        <p:spPr>
          <a:xfrm>
            <a:off x="2012669" y="2802664"/>
            <a:ext cx="4912142" cy="3245317"/>
          </a:xfrm>
          <a:prstGeom prst="rect">
            <a:avLst/>
          </a:prstGeom>
        </p:spPr>
      </p:pic>
      <p:sp>
        <p:nvSpPr>
          <p:cNvPr id="3" name="Rectangle 2"/>
          <p:cNvSpPr/>
          <p:nvPr/>
        </p:nvSpPr>
        <p:spPr>
          <a:xfrm>
            <a:off x="1913125" y="1460132"/>
            <a:ext cx="8365750" cy="1203022"/>
          </a:xfrm>
          <a:prstGeom prst="rect">
            <a:avLst/>
          </a:prstGeom>
        </p:spPr>
        <p:txBody>
          <a:bodyPr wrap="square">
            <a:spAutoFit/>
          </a:bodyPr>
          <a:lstStyle/>
          <a:p>
            <a:pPr marL="259232" indent="-259232" algn="just" defTabSz="414772">
              <a:spcBef>
                <a:spcPts val="907"/>
              </a:spcBef>
              <a:buClr>
                <a:srgbClr val="E03882"/>
              </a:buClr>
              <a:buSzPct val="150000"/>
              <a:buFont typeface="Arial" charset="0"/>
              <a:buChar char="•"/>
            </a:pPr>
            <a:r>
              <a:rPr lang="en-GB" sz="953" dirty="0">
                <a:solidFill>
                  <a:prstClr val="black"/>
                </a:solidFill>
                <a:latin typeface="Verdana" panose="020B0604030504040204" pitchFamily="34" charset="0"/>
                <a:ea typeface="Verdana" panose="020B0604030504040204" pitchFamily="34" charset="0"/>
              </a:rPr>
              <a:t>Median age of individuals receiving screening remains consistent with the previous year at 40 years (range 11-76). The most common age group was 40-44 year olds (see Figure 16).</a:t>
            </a:r>
          </a:p>
          <a:p>
            <a:pPr marL="259232" indent="-259232" algn="just" defTabSz="414772">
              <a:spcBef>
                <a:spcPts val="907"/>
              </a:spcBef>
              <a:buClr>
                <a:srgbClr val="E03882"/>
              </a:buClr>
              <a:buSzPct val="150000"/>
              <a:buFont typeface="Arial" charset="0"/>
              <a:buChar char="•"/>
            </a:pPr>
            <a:r>
              <a:rPr lang="en-GB" sz="953" dirty="0">
                <a:solidFill>
                  <a:prstClr val="black"/>
                </a:solidFill>
                <a:latin typeface="Verdana" panose="020B0604030504040204" pitchFamily="34" charset="0"/>
                <a:ea typeface="Verdana" panose="020B0604030504040204" pitchFamily="34" charset="0"/>
              </a:rPr>
              <a:t>The median age of females offered screening was slightly younger than that of males (39 years compared to 41 years). The most common age group for females was 35-39 years.</a:t>
            </a:r>
          </a:p>
          <a:p>
            <a:pPr marL="259232" indent="-259232" algn="just" defTabSz="414772">
              <a:spcBef>
                <a:spcPts val="907"/>
              </a:spcBef>
              <a:buClr>
                <a:srgbClr val="E03882"/>
              </a:buClr>
              <a:buSzPct val="150000"/>
              <a:buFont typeface="Arial" charset="0"/>
              <a:buChar char="•"/>
            </a:pPr>
            <a:r>
              <a:rPr lang="en-GB" sz="953" dirty="0">
                <a:solidFill>
                  <a:prstClr val="black"/>
                </a:solidFill>
                <a:latin typeface="Verdana" panose="020B0604030504040204" pitchFamily="34" charset="0"/>
                <a:ea typeface="Verdana" panose="020B0604030504040204" pitchFamily="34" charset="0"/>
              </a:rPr>
              <a:t>Sex distribution has remained relatively stable over the last 3 years with between 29 and 32 per cent of those tested reported as female, as shown in figure 16. </a:t>
            </a:r>
          </a:p>
        </p:txBody>
      </p:sp>
      <p:sp>
        <p:nvSpPr>
          <p:cNvPr id="9" name="Rectangle 8"/>
          <p:cNvSpPr/>
          <p:nvPr/>
        </p:nvSpPr>
        <p:spPr>
          <a:xfrm>
            <a:off x="7240031" y="2802664"/>
            <a:ext cx="3038844" cy="2900281"/>
          </a:xfrm>
          <a:prstGeom prst="rect">
            <a:avLst/>
          </a:prstGeom>
        </p:spPr>
        <p:txBody>
          <a:bodyPr wrap="square">
            <a:spAutoFit/>
          </a:bodyPr>
          <a:lstStyle/>
          <a:p>
            <a:pPr marL="259232" indent="-259232" algn="just" defTabSz="414772">
              <a:spcBef>
                <a:spcPts val="907"/>
              </a:spcBef>
              <a:buClr>
                <a:srgbClr val="E03882"/>
              </a:buClr>
              <a:buSzPct val="150000"/>
              <a:buFont typeface="Arial" charset="0"/>
              <a:buChar char="•"/>
            </a:pPr>
            <a:r>
              <a:rPr lang="en-GB" sz="953" dirty="0">
                <a:solidFill>
                  <a:prstClr val="black"/>
                </a:solidFill>
                <a:latin typeface="Verdana" panose="020B0604030504040204" pitchFamily="34" charset="0"/>
                <a:ea typeface="Verdana" panose="020B0604030504040204" pitchFamily="34" charset="0"/>
              </a:rPr>
              <a:t>Unemployment was reported amongst 68 per cent (n=888) of individuals.</a:t>
            </a:r>
            <a:r>
              <a:rPr lang="en-GB" sz="953" baseline="30000" dirty="0">
                <a:solidFill>
                  <a:prstClr val="black"/>
                </a:solidFill>
                <a:latin typeface="Verdana" panose="020B0604030504040204" pitchFamily="34" charset="0"/>
                <a:ea typeface="Verdana" panose="020B0604030504040204" pitchFamily="34" charset="0"/>
              </a:rPr>
              <a:t>18</a:t>
            </a:r>
          </a:p>
          <a:p>
            <a:pPr marL="259232" indent="-259232" algn="just" defTabSz="414772">
              <a:spcBef>
                <a:spcPts val="907"/>
              </a:spcBef>
              <a:buClr>
                <a:srgbClr val="E03882"/>
              </a:buClr>
              <a:buSzPct val="150000"/>
              <a:buFont typeface="Arial" charset="0"/>
              <a:buChar char="•"/>
            </a:pPr>
            <a:r>
              <a:rPr lang="en-GB" sz="953" dirty="0">
                <a:solidFill>
                  <a:prstClr val="black"/>
                </a:solidFill>
                <a:latin typeface="Verdana" panose="020B0604030504040204" pitchFamily="34" charset="0"/>
                <a:ea typeface="Verdana" panose="020B0604030504040204" pitchFamily="34" charset="0"/>
              </a:rPr>
              <a:t>Sex working (i.e. receiving money, goods, or drugs in exchange for sex) was reported by 1 per cent of individuals.</a:t>
            </a:r>
          </a:p>
          <a:p>
            <a:pPr marL="259232" indent="-259232" algn="just" defTabSz="414772">
              <a:spcBef>
                <a:spcPts val="907"/>
              </a:spcBef>
              <a:buClr>
                <a:srgbClr val="E03882"/>
              </a:buClr>
              <a:buSzPct val="150000"/>
              <a:buFont typeface="Arial" charset="0"/>
              <a:buChar char="•"/>
            </a:pPr>
            <a:r>
              <a:rPr lang="en-GB" sz="953" dirty="0">
                <a:solidFill>
                  <a:prstClr val="black"/>
                </a:solidFill>
                <a:latin typeface="Verdana" panose="020B0604030504040204" pitchFamily="34" charset="0"/>
                <a:ea typeface="Verdana" panose="020B0604030504040204" pitchFamily="34" charset="0"/>
              </a:rPr>
              <a:t>Non-secure housing (e.g. hostel, friend’s home) or having no fixed abode (NFA) was reported by 30 per cent (n=372) of individuals. Having NFA often results in higher risk and non-sterile injecting practices. </a:t>
            </a:r>
          </a:p>
          <a:p>
            <a:pPr marL="259232" indent="-259232" algn="just" defTabSz="414772">
              <a:spcBef>
                <a:spcPts val="907"/>
              </a:spcBef>
              <a:buClr>
                <a:srgbClr val="E03882"/>
              </a:buClr>
              <a:buSzPct val="150000"/>
              <a:buFont typeface="Arial" charset="0"/>
              <a:buChar char="•"/>
            </a:pPr>
            <a:r>
              <a:rPr lang="en-GB" sz="953" dirty="0">
                <a:solidFill>
                  <a:prstClr val="black"/>
                </a:solidFill>
                <a:latin typeface="Verdana" panose="020B0604030504040204" pitchFamily="34" charset="0"/>
                <a:ea typeface="Verdana" panose="020B0604030504040204" pitchFamily="34" charset="0"/>
              </a:rPr>
              <a:t>In 2021-22, 53 per cent of individuals tested did not have an employment status recorded and 50 per cent did not have a housing status recorded. </a:t>
            </a:r>
          </a:p>
          <a:p>
            <a:pPr marL="259232" indent="-259232" algn="just" defTabSz="414772">
              <a:spcBef>
                <a:spcPts val="907"/>
              </a:spcBef>
              <a:buClr>
                <a:srgbClr val="E03882"/>
              </a:buClr>
              <a:buSzPct val="150000"/>
              <a:buFont typeface="Arial" charset="0"/>
              <a:buChar char="•"/>
            </a:pPr>
            <a:endParaRPr lang="en-GB" sz="953" dirty="0">
              <a:solidFill>
                <a:srgbClr val="FF0000"/>
              </a:solidFill>
              <a:latin typeface="Verdana" panose="020B0604030504040204" pitchFamily="34" charset="0"/>
              <a:ea typeface="Verdana" panose="020B0604030504040204" pitchFamily="34" charset="0"/>
            </a:endParaRPr>
          </a:p>
        </p:txBody>
      </p:sp>
      <p:sp>
        <p:nvSpPr>
          <p:cNvPr id="4" name="Rectangle 3"/>
          <p:cNvSpPr/>
          <p:nvPr/>
        </p:nvSpPr>
        <p:spPr>
          <a:xfrm>
            <a:off x="2012668" y="6047980"/>
            <a:ext cx="4912142" cy="385618"/>
          </a:xfrm>
          <a:prstGeom prst="rect">
            <a:avLst/>
          </a:prstGeom>
        </p:spPr>
        <p:txBody>
          <a:bodyPr wrap="square">
            <a:spAutoFit/>
          </a:bodyPr>
          <a:lstStyle/>
          <a:p>
            <a:pPr defTabSz="414772"/>
            <a:r>
              <a:rPr lang="en-GB" sz="953" dirty="0">
                <a:solidFill>
                  <a:srgbClr val="E03882"/>
                </a:solidFill>
                <a:latin typeface="Verdana" panose="020B0604030504040204" pitchFamily="34" charset="0"/>
                <a:ea typeface="Verdana" panose="020B0604030504040204" pitchFamily="34" charset="0"/>
              </a:rPr>
              <a:t>Age and gender profile of individuals receiving BBV screening across Wales, 2020-21 </a:t>
            </a:r>
          </a:p>
        </p:txBody>
      </p:sp>
      <p:sp>
        <p:nvSpPr>
          <p:cNvPr id="10" name="TextBox 9"/>
          <p:cNvSpPr txBox="1"/>
          <p:nvPr/>
        </p:nvSpPr>
        <p:spPr>
          <a:xfrm>
            <a:off x="1913126" y="6439187"/>
            <a:ext cx="8142743" cy="169149"/>
          </a:xfrm>
          <a:prstGeom prst="rect">
            <a:avLst/>
          </a:prstGeom>
          <a:noFill/>
        </p:spPr>
        <p:txBody>
          <a:bodyPr wrap="square" rtlCol="0">
            <a:spAutoFit/>
          </a:bodyPr>
          <a:lstStyle/>
          <a:p>
            <a:pPr defTabSz="414772"/>
            <a:r>
              <a:rPr lang="en-GB" sz="499" dirty="0">
                <a:solidFill>
                  <a:prstClr val="black"/>
                </a:solidFill>
                <a:latin typeface="Verdana" panose="020B0604030504040204" pitchFamily="34" charset="0"/>
                <a:ea typeface="Verdana" panose="020B0604030504040204" pitchFamily="34" charset="0"/>
              </a:rPr>
              <a:t>18 Not reported for 1520 individuals</a:t>
            </a:r>
          </a:p>
        </p:txBody>
      </p:sp>
    </p:spTree>
    <p:extLst>
      <p:ext uri="{BB962C8B-B14F-4D97-AF65-F5344CB8AC3E}">
        <p14:creationId xmlns:p14="http://schemas.microsoft.com/office/powerpoint/2010/main" val="27958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126" y="217046"/>
            <a:ext cx="7783972" cy="827319"/>
          </a:xfrm>
        </p:spPr>
        <p:txBody>
          <a:bodyPr>
            <a:noAutofit/>
          </a:bodyPr>
          <a:lstStyle/>
          <a:p>
            <a:r>
              <a:rPr lang="en-GB" sz="2177" dirty="0"/>
              <a:t>BBV screening and diagnosis in SM and allied services</a:t>
            </a:r>
          </a:p>
        </p:txBody>
      </p:sp>
      <p:sp>
        <p:nvSpPr>
          <p:cNvPr id="5" name="Title 1"/>
          <p:cNvSpPr txBox="1">
            <a:spLocks/>
          </p:cNvSpPr>
          <p:nvPr/>
        </p:nvSpPr>
        <p:spPr>
          <a:xfrm>
            <a:off x="1913125" y="820182"/>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Demographics and risk factor characteristics in substance misuse services </a:t>
            </a:r>
          </a:p>
        </p:txBody>
      </p:sp>
      <p:sp>
        <p:nvSpPr>
          <p:cNvPr id="6" name="Slide Number Placeholder 5"/>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7</a:t>
            </a:fld>
            <a:endParaRPr lang="en-GB">
              <a:solidFill>
                <a:prstClr val="black">
                  <a:tint val="75000"/>
                </a:prstClr>
              </a:solidFill>
              <a:latin typeface="Calibri" panose="020F0502020204030204"/>
            </a:endParaRPr>
          </a:p>
        </p:txBody>
      </p:sp>
      <p:sp>
        <p:nvSpPr>
          <p:cNvPr id="4" name="Oval 3"/>
          <p:cNvSpPr/>
          <p:nvPr/>
        </p:nvSpPr>
        <p:spPr>
          <a:xfrm>
            <a:off x="1913125" y="1588390"/>
            <a:ext cx="2286098" cy="2583950"/>
          </a:xfrm>
          <a:prstGeom prst="ellipse">
            <a:avLst/>
          </a:prstGeom>
          <a:solidFill>
            <a:srgbClr val="1B365D"/>
          </a:solidFill>
          <a:ln w="76200">
            <a:solidFill>
              <a:srgbClr val="B9975B"/>
            </a:solidFill>
          </a:ln>
        </p:spPr>
        <p:txBody>
          <a:bodyPr wrap="square">
            <a:spAutoFit/>
          </a:bodyPr>
          <a:lstStyle/>
          <a:p>
            <a:pPr algn="ctr" defTabSz="414772"/>
            <a:r>
              <a:rPr lang="en-GB" sz="1270" dirty="0">
                <a:solidFill>
                  <a:prstClr val="white"/>
                </a:solidFill>
                <a:latin typeface="Verdana" panose="020B0604030504040204" pitchFamily="34" charset="0"/>
                <a:ea typeface="Verdana" panose="020B0604030504040204" pitchFamily="34" charset="0"/>
              </a:rPr>
              <a:t>Median no. of risk factors: </a:t>
            </a:r>
          </a:p>
          <a:p>
            <a:pPr algn="ctr" defTabSz="414772"/>
            <a:r>
              <a:rPr lang="en-GB" sz="3629" b="1" dirty="0">
                <a:solidFill>
                  <a:prstClr val="white"/>
                </a:solidFill>
                <a:latin typeface="Verdana" panose="020B0604030504040204" pitchFamily="34" charset="0"/>
                <a:ea typeface="Verdana" panose="020B0604030504040204" pitchFamily="34" charset="0"/>
              </a:rPr>
              <a:t>2</a:t>
            </a:r>
            <a:r>
              <a:rPr lang="en-GB" sz="4355" b="1" dirty="0">
                <a:solidFill>
                  <a:prstClr val="white"/>
                </a:solidFill>
                <a:latin typeface="Verdana" panose="020B0604030504040204" pitchFamily="34" charset="0"/>
                <a:ea typeface="Verdana" panose="020B0604030504040204" pitchFamily="34" charset="0"/>
              </a:rPr>
              <a:t> </a:t>
            </a:r>
          </a:p>
          <a:p>
            <a:pPr algn="ctr" defTabSz="414772"/>
            <a:r>
              <a:rPr lang="en-GB" sz="1270" b="1" dirty="0">
                <a:solidFill>
                  <a:prstClr val="white"/>
                </a:solidFill>
                <a:latin typeface="Verdana" panose="020B0604030504040204" pitchFamily="34" charset="0"/>
                <a:ea typeface="Verdana" panose="020B0604030504040204" pitchFamily="34" charset="0"/>
              </a:rPr>
              <a:t>(range: 0-7)</a:t>
            </a:r>
          </a:p>
          <a:p>
            <a:pPr algn="ctr" defTabSz="414772"/>
            <a:r>
              <a:rPr lang="en-GB" sz="953" dirty="0">
                <a:solidFill>
                  <a:prstClr val="white"/>
                </a:solidFill>
                <a:latin typeface="Verdana" panose="020B0604030504040204" pitchFamily="34" charset="0"/>
                <a:ea typeface="Verdana" panose="020B0604030504040204" pitchFamily="34" charset="0"/>
              </a:rPr>
              <a:t>in individuals screened during 2021-22</a:t>
            </a:r>
            <a:endParaRPr lang="en-GB" sz="953" b="1" dirty="0">
              <a:solidFill>
                <a:prstClr val="white"/>
              </a:solidFill>
              <a:latin typeface="Verdana" panose="020B0604030504040204" pitchFamily="34" charset="0"/>
              <a:ea typeface="Verdana" panose="020B0604030504040204" pitchFamily="34" charset="0"/>
            </a:endParaRPr>
          </a:p>
          <a:p>
            <a:pPr algn="ctr" defTabSz="414772"/>
            <a:endParaRPr lang="en-GB" sz="1270" b="1" dirty="0">
              <a:solidFill>
                <a:prstClr val="white"/>
              </a:solidFill>
              <a:latin typeface="Verdana" panose="020B0604030504040204" pitchFamily="34" charset="0"/>
              <a:ea typeface="Verdana" panose="020B0604030504040204" pitchFamily="34" charset="0"/>
            </a:endParaRPr>
          </a:p>
        </p:txBody>
      </p:sp>
      <p:sp>
        <p:nvSpPr>
          <p:cNvPr id="7" name="Oval 6"/>
          <p:cNvSpPr/>
          <p:nvPr/>
        </p:nvSpPr>
        <p:spPr>
          <a:xfrm>
            <a:off x="4952951" y="1588391"/>
            <a:ext cx="2286098" cy="2073435"/>
          </a:xfrm>
          <a:prstGeom prst="ellipse">
            <a:avLst/>
          </a:prstGeom>
          <a:solidFill>
            <a:srgbClr val="1B365D"/>
          </a:solidFill>
          <a:ln w="76200">
            <a:solidFill>
              <a:srgbClr val="B9975B"/>
            </a:solidFill>
          </a:ln>
        </p:spPr>
        <p:txBody>
          <a:bodyPr wrap="square">
            <a:spAutoFit/>
          </a:bodyPr>
          <a:lstStyle/>
          <a:p>
            <a:pPr algn="ctr" defTabSz="414772"/>
            <a:r>
              <a:rPr lang="en-GB" sz="1270" dirty="0">
                <a:solidFill>
                  <a:prstClr val="white"/>
                </a:solidFill>
                <a:latin typeface="Verdana" panose="020B0604030504040204" pitchFamily="34" charset="0"/>
                <a:ea typeface="Verdana" panose="020B0604030504040204" pitchFamily="34" charset="0"/>
              </a:rPr>
              <a:t>One or more risk factors:</a:t>
            </a:r>
          </a:p>
          <a:p>
            <a:pPr algn="ctr" defTabSz="414772"/>
            <a:r>
              <a:rPr lang="en-GB" sz="3266" b="1" dirty="0">
                <a:solidFill>
                  <a:prstClr val="white"/>
                </a:solidFill>
                <a:latin typeface="Verdana" panose="020B0604030504040204" pitchFamily="34" charset="0"/>
                <a:ea typeface="Verdana" panose="020B0604030504040204" pitchFamily="34" charset="0"/>
              </a:rPr>
              <a:t>100%</a:t>
            </a:r>
          </a:p>
          <a:p>
            <a:pPr algn="ctr" defTabSz="414772"/>
            <a:r>
              <a:rPr lang="en-GB" sz="1270" b="1" dirty="0">
                <a:solidFill>
                  <a:prstClr val="white"/>
                </a:solidFill>
                <a:latin typeface="Verdana" panose="020B0604030504040204" pitchFamily="34" charset="0"/>
                <a:ea typeface="Verdana" panose="020B0604030504040204" pitchFamily="34" charset="0"/>
              </a:rPr>
              <a:t>(n=2458)</a:t>
            </a:r>
          </a:p>
          <a:p>
            <a:pPr algn="ctr" defTabSz="414772"/>
            <a:r>
              <a:rPr lang="en-GB" sz="953" dirty="0">
                <a:solidFill>
                  <a:prstClr val="white"/>
                </a:solidFill>
                <a:latin typeface="Verdana" panose="020B0604030504040204" pitchFamily="34" charset="0"/>
                <a:ea typeface="Verdana" panose="020B0604030504040204" pitchFamily="34" charset="0"/>
              </a:rPr>
              <a:t>in individuals screened during 2021-22</a:t>
            </a:r>
          </a:p>
        </p:txBody>
      </p:sp>
      <p:sp>
        <p:nvSpPr>
          <p:cNvPr id="8" name="Oval 7"/>
          <p:cNvSpPr/>
          <p:nvPr/>
        </p:nvSpPr>
        <p:spPr>
          <a:xfrm>
            <a:off x="7992777" y="1592805"/>
            <a:ext cx="2286098" cy="2151879"/>
          </a:xfrm>
          <a:prstGeom prst="ellipse">
            <a:avLst/>
          </a:prstGeom>
          <a:solidFill>
            <a:srgbClr val="1B365D"/>
          </a:solidFill>
          <a:ln w="76200">
            <a:solidFill>
              <a:srgbClr val="B9975B"/>
            </a:solidFill>
          </a:ln>
        </p:spPr>
        <p:txBody>
          <a:bodyPr wrap="square">
            <a:spAutoFit/>
          </a:bodyPr>
          <a:lstStyle/>
          <a:p>
            <a:pPr algn="ctr" defTabSz="414772"/>
            <a:r>
              <a:rPr lang="en-GB" sz="1270" dirty="0">
                <a:solidFill>
                  <a:prstClr val="white"/>
                </a:solidFill>
                <a:latin typeface="Verdana" panose="020B0604030504040204" pitchFamily="34" charset="0"/>
                <a:ea typeface="Verdana" panose="020B0604030504040204" pitchFamily="34" charset="0"/>
              </a:rPr>
              <a:t>Most common risk recorded:</a:t>
            </a:r>
          </a:p>
          <a:p>
            <a:pPr algn="ctr" defTabSz="414772"/>
            <a:r>
              <a:rPr lang="en-GB" sz="1814" b="1" dirty="0">
                <a:solidFill>
                  <a:prstClr val="white"/>
                </a:solidFill>
                <a:latin typeface="Verdana" panose="020B0604030504040204" pitchFamily="34" charset="0"/>
                <a:ea typeface="Verdana" panose="020B0604030504040204" pitchFamily="34" charset="0"/>
              </a:rPr>
              <a:t>Ever Used Drugs</a:t>
            </a:r>
          </a:p>
          <a:p>
            <a:pPr algn="ctr" defTabSz="414772"/>
            <a:r>
              <a:rPr lang="en-GB" sz="1270" b="1" dirty="0">
                <a:solidFill>
                  <a:prstClr val="white"/>
                </a:solidFill>
                <a:latin typeface="Verdana" panose="020B0604030504040204" pitchFamily="34" charset="0"/>
                <a:ea typeface="Verdana" panose="020B0604030504040204" pitchFamily="34" charset="0"/>
              </a:rPr>
              <a:t>(91%)</a:t>
            </a:r>
          </a:p>
          <a:p>
            <a:pPr algn="ctr" defTabSz="414772"/>
            <a:r>
              <a:rPr lang="en-GB" sz="953" dirty="0">
                <a:solidFill>
                  <a:prstClr val="white"/>
                </a:solidFill>
                <a:latin typeface="Verdana" panose="020B0604030504040204" pitchFamily="34" charset="0"/>
                <a:ea typeface="Verdana" panose="020B0604030504040204" pitchFamily="34" charset="0"/>
              </a:rPr>
              <a:t>in individuals screened during 2021-22</a:t>
            </a:r>
          </a:p>
        </p:txBody>
      </p:sp>
      <p:sp>
        <p:nvSpPr>
          <p:cNvPr id="9" name="Oval 8"/>
          <p:cNvSpPr/>
          <p:nvPr/>
        </p:nvSpPr>
        <p:spPr>
          <a:xfrm>
            <a:off x="1981078" y="4359275"/>
            <a:ext cx="2286098" cy="2073435"/>
          </a:xfrm>
          <a:prstGeom prst="ellipse">
            <a:avLst/>
          </a:prstGeom>
          <a:solidFill>
            <a:srgbClr val="1B365D"/>
          </a:solidFill>
          <a:ln w="76200">
            <a:solidFill>
              <a:srgbClr val="B9975B"/>
            </a:solidFill>
          </a:ln>
        </p:spPr>
        <p:txBody>
          <a:bodyPr wrap="square">
            <a:spAutoFit/>
          </a:bodyPr>
          <a:lstStyle/>
          <a:p>
            <a:pPr algn="ctr" defTabSz="414772"/>
            <a:r>
              <a:rPr lang="en-GB" sz="1270" dirty="0">
                <a:solidFill>
                  <a:prstClr val="white"/>
                </a:solidFill>
                <a:latin typeface="Verdana" panose="020B0604030504040204" pitchFamily="34" charset="0"/>
                <a:ea typeface="Verdana" panose="020B0604030504040204" pitchFamily="34" charset="0"/>
              </a:rPr>
              <a:t>Ever Injected Drugs:</a:t>
            </a:r>
          </a:p>
          <a:p>
            <a:pPr algn="ctr" defTabSz="414772"/>
            <a:r>
              <a:rPr lang="en-GB" sz="3266" b="1" dirty="0">
                <a:solidFill>
                  <a:prstClr val="white"/>
                </a:solidFill>
                <a:latin typeface="Verdana" panose="020B0604030504040204" pitchFamily="34" charset="0"/>
                <a:ea typeface="Verdana" panose="020B0604030504040204" pitchFamily="34" charset="0"/>
              </a:rPr>
              <a:t>53%</a:t>
            </a:r>
          </a:p>
          <a:p>
            <a:pPr algn="ctr" defTabSz="414772"/>
            <a:r>
              <a:rPr lang="en-GB" sz="1270" b="1" dirty="0">
                <a:solidFill>
                  <a:prstClr val="white"/>
                </a:solidFill>
                <a:latin typeface="Verdana" panose="020B0604030504040204" pitchFamily="34" charset="0"/>
                <a:ea typeface="Verdana" panose="020B0604030504040204" pitchFamily="34" charset="0"/>
              </a:rPr>
              <a:t>(n=715)</a:t>
            </a:r>
          </a:p>
          <a:p>
            <a:pPr algn="ctr" defTabSz="414772"/>
            <a:r>
              <a:rPr lang="en-GB" sz="953" dirty="0">
                <a:solidFill>
                  <a:prstClr val="white"/>
                </a:solidFill>
                <a:latin typeface="Verdana" panose="020B0604030504040204" pitchFamily="34" charset="0"/>
                <a:ea typeface="Verdana" panose="020B0604030504040204" pitchFamily="34" charset="0"/>
              </a:rPr>
              <a:t>of individuals screened during 2021-22</a:t>
            </a:r>
          </a:p>
        </p:txBody>
      </p:sp>
      <p:sp>
        <p:nvSpPr>
          <p:cNvPr id="11" name="Oval 10"/>
          <p:cNvSpPr/>
          <p:nvPr/>
        </p:nvSpPr>
        <p:spPr>
          <a:xfrm>
            <a:off x="7992777" y="4061426"/>
            <a:ext cx="2286098" cy="2073435"/>
          </a:xfrm>
          <a:prstGeom prst="ellipse">
            <a:avLst/>
          </a:prstGeom>
          <a:solidFill>
            <a:srgbClr val="1B365D"/>
          </a:solidFill>
          <a:ln w="76200">
            <a:solidFill>
              <a:srgbClr val="B9975B"/>
            </a:solidFill>
          </a:ln>
        </p:spPr>
        <p:txBody>
          <a:bodyPr wrap="square">
            <a:spAutoFit/>
          </a:bodyPr>
          <a:lstStyle/>
          <a:p>
            <a:pPr algn="ctr" defTabSz="414772"/>
            <a:r>
              <a:rPr lang="en-GB" sz="1270" dirty="0">
                <a:solidFill>
                  <a:prstClr val="white"/>
                </a:solidFill>
                <a:latin typeface="Verdana" panose="020B0604030504040204" pitchFamily="34" charset="0"/>
                <a:ea typeface="Verdana" panose="020B0604030504040204" pitchFamily="34" charset="0"/>
              </a:rPr>
              <a:t>Ever been in Prison:</a:t>
            </a:r>
          </a:p>
          <a:p>
            <a:pPr algn="ctr" defTabSz="414772"/>
            <a:r>
              <a:rPr lang="en-GB" sz="3266" b="1" dirty="0">
                <a:solidFill>
                  <a:prstClr val="white"/>
                </a:solidFill>
                <a:latin typeface="Verdana" panose="020B0604030504040204" pitchFamily="34" charset="0"/>
                <a:ea typeface="Verdana" panose="020B0604030504040204" pitchFamily="34" charset="0"/>
              </a:rPr>
              <a:t>44%</a:t>
            </a:r>
          </a:p>
          <a:p>
            <a:pPr algn="ctr" defTabSz="414772"/>
            <a:r>
              <a:rPr lang="en-GB" sz="1270" b="1" dirty="0">
                <a:solidFill>
                  <a:prstClr val="white"/>
                </a:solidFill>
                <a:latin typeface="Verdana" panose="020B0604030504040204" pitchFamily="34" charset="0"/>
                <a:ea typeface="Verdana" panose="020B0604030504040204" pitchFamily="34" charset="0"/>
              </a:rPr>
              <a:t>(n=520)</a:t>
            </a:r>
          </a:p>
          <a:p>
            <a:pPr algn="ctr" defTabSz="414772"/>
            <a:r>
              <a:rPr lang="en-GB" sz="953" dirty="0">
                <a:solidFill>
                  <a:prstClr val="white"/>
                </a:solidFill>
                <a:latin typeface="Verdana" panose="020B0604030504040204" pitchFamily="34" charset="0"/>
                <a:ea typeface="Verdana" panose="020B0604030504040204" pitchFamily="34" charset="0"/>
              </a:rPr>
              <a:t>of individuals screened during 2021-22</a:t>
            </a:r>
          </a:p>
        </p:txBody>
      </p:sp>
      <p:sp>
        <p:nvSpPr>
          <p:cNvPr id="12" name="Oval 11"/>
          <p:cNvSpPr/>
          <p:nvPr/>
        </p:nvSpPr>
        <p:spPr>
          <a:xfrm>
            <a:off x="5084956" y="4049255"/>
            <a:ext cx="2469995" cy="2466014"/>
          </a:xfrm>
          <a:prstGeom prst="ellipse">
            <a:avLst/>
          </a:prstGeom>
          <a:solidFill>
            <a:srgbClr val="1B365D"/>
          </a:solidFill>
          <a:ln w="76200">
            <a:solidFill>
              <a:srgbClr val="B9975B"/>
            </a:solidFill>
          </a:ln>
        </p:spPr>
        <p:txBody>
          <a:bodyPr wrap="square">
            <a:spAutoFit/>
          </a:bodyPr>
          <a:lstStyle/>
          <a:p>
            <a:pPr algn="ctr" defTabSz="414772"/>
            <a:r>
              <a:rPr lang="en-GB" sz="1270" dirty="0">
                <a:solidFill>
                  <a:prstClr val="white"/>
                </a:solidFill>
                <a:latin typeface="Verdana" panose="020B0604030504040204" pitchFamily="34" charset="0"/>
                <a:ea typeface="Verdana" panose="020B0604030504040204" pitchFamily="34" charset="0"/>
              </a:rPr>
              <a:t>Ever been assaulted: </a:t>
            </a:r>
          </a:p>
          <a:p>
            <a:pPr algn="ctr" defTabSz="414772"/>
            <a:r>
              <a:rPr lang="en-GB" sz="907" dirty="0">
                <a:solidFill>
                  <a:prstClr val="white"/>
                </a:solidFill>
                <a:latin typeface="Verdana" panose="020B0604030504040204" pitchFamily="34" charset="0"/>
                <a:ea typeface="Verdana" panose="020B0604030504040204" pitchFamily="34" charset="0"/>
              </a:rPr>
              <a:t>(involving blood contact or human bite)</a:t>
            </a:r>
          </a:p>
          <a:p>
            <a:pPr algn="ctr" defTabSz="414772"/>
            <a:r>
              <a:rPr lang="en-GB" sz="3266" b="1" dirty="0">
                <a:solidFill>
                  <a:prstClr val="white"/>
                </a:solidFill>
                <a:latin typeface="Verdana" panose="020B0604030504040204" pitchFamily="34" charset="0"/>
                <a:ea typeface="Verdana" panose="020B0604030504040204" pitchFamily="34" charset="0"/>
              </a:rPr>
              <a:t>17%</a:t>
            </a:r>
          </a:p>
          <a:p>
            <a:pPr algn="ctr" defTabSz="414772"/>
            <a:r>
              <a:rPr lang="en-GB" sz="1270" b="1" dirty="0">
                <a:solidFill>
                  <a:prstClr val="white"/>
                </a:solidFill>
                <a:latin typeface="Verdana" panose="020B0604030504040204" pitchFamily="34" charset="0"/>
                <a:ea typeface="Verdana" panose="020B0604030504040204" pitchFamily="34" charset="0"/>
              </a:rPr>
              <a:t>(n=174)</a:t>
            </a:r>
            <a:endParaRPr lang="en-GB" sz="3266" b="1" dirty="0">
              <a:solidFill>
                <a:prstClr val="white"/>
              </a:solidFill>
              <a:latin typeface="Verdana" panose="020B0604030504040204" pitchFamily="34" charset="0"/>
              <a:ea typeface="Verdana" panose="020B0604030504040204" pitchFamily="34" charset="0"/>
            </a:endParaRPr>
          </a:p>
          <a:p>
            <a:pPr algn="ctr" defTabSz="414772"/>
            <a:r>
              <a:rPr lang="en-GB" sz="953" dirty="0">
                <a:solidFill>
                  <a:prstClr val="white"/>
                </a:solidFill>
                <a:latin typeface="Verdana" panose="020B0604030504040204" pitchFamily="34" charset="0"/>
                <a:ea typeface="Verdana" panose="020B0604030504040204" pitchFamily="34" charset="0"/>
              </a:rPr>
              <a:t>of individuals screened during 2021-22</a:t>
            </a:r>
          </a:p>
        </p:txBody>
      </p:sp>
    </p:spTree>
    <p:extLst>
      <p:ext uri="{BB962C8B-B14F-4D97-AF65-F5344CB8AC3E}">
        <p14:creationId xmlns:p14="http://schemas.microsoft.com/office/powerpoint/2010/main" val="4246209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126" y="217046"/>
            <a:ext cx="7783972" cy="827319"/>
          </a:xfrm>
        </p:spPr>
        <p:txBody>
          <a:bodyPr>
            <a:noAutofit/>
          </a:bodyPr>
          <a:lstStyle/>
          <a:p>
            <a:r>
              <a:rPr lang="en-GB" dirty="0"/>
              <a:t>BBV screening and diagnosis in SM and allied services</a:t>
            </a:r>
            <a:endParaRPr lang="en-GB" sz="2177" dirty="0"/>
          </a:p>
        </p:txBody>
      </p:sp>
      <p:sp>
        <p:nvSpPr>
          <p:cNvPr id="5" name="Title 1"/>
          <p:cNvSpPr txBox="1">
            <a:spLocks/>
          </p:cNvSpPr>
          <p:nvPr/>
        </p:nvSpPr>
        <p:spPr>
          <a:xfrm>
            <a:off x="1913125" y="820182"/>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Diagnosis</a:t>
            </a:r>
          </a:p>
        </p:txBody>
      </p:sp>
      <p:sp>
        <p:nvSpPr>
          <p:cNvPr id="6" name="Slide Number Placeholder 5"/>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8</a:t>
            </a:fld>
            <a:endParaRPr lang="en-GB">
              <a:solidFill>
                <a:prstClr val="black">
                  <a:tint val="75000"/>
                </a:prstClr>
              </a:solidFill>
              <a:latin typeface="Calibri" panose="020F0502020204030204"/>
            </a:endParaRPr>
          </a:p>
        </p:txBody>
      </p:sp>
      <p:pic>
        <p:nvPicPr>
          <p:cNvPr id="7" name="Content Placeholder 5"/>
          <p:cNvPicPr>
            <a:picLocks noGrp="1" noChangeAspect="1"/>
          </p:cNvPicPr>
          <p:nvPr>
            <p:ph sz="quarter" idx="4294967295"/>
          </p:nvPr>
        </p:nvPicPr>
        <p:blipFill>
          <a:blip r:embed="rId3"/>
          <a:stretch>
            <a:fillRect/>
          </a:stretch>
        </p:blipFill>
        <p:spPr>
          <a:xfrm>
            <a:off x="1977569" y="1807921"/>
            <a:ext cx="7862123" cy="2125515"/>
          </a:xfrm>
          <a:prstGeom prst="rect">
            <a:avLst/>
          </a:prstGeom>
        </p:spPr>
      </p:pic>
      <p:sp>
        <p:nvSpPr>
          <p:cNvPr id="9" name="TextBox 8"/>
          <p:cNvSpPr txBox="1"/>
          <p:nvPr/>
        </p:nvSpPr>
        <p:spPr>
          <a:xfrm>
            <a:off x="1977568" y="1569150"/>
            <a:ext cx="6763411" cy="238976"/>
          </a:xfrm>
          <a:prstGeom prst="rect">
            <a:avLst/>
          </a:prstGeom>
          <a:noFill/>
        </p:spPr>
        <p:txBody>
          <a:bodyPr wrap="square" rtlCol="0">
            <a:spAutoFit/>
          </a:bodyPr>
          <a:lstStyle/>
          <a:p>
            <a:pPr defTabSz="414772"/>
            <a:r>
              <a:rPr lang="en-GB" sz="953" b="1" dirty="0">
                <a:solidFill>
                  <a:srgbClr val="E03882"/>
                </a:solidFill>
                <a:latin typeface="Verdana" panose="020B0604030504040204" pitchFamily="34" charset="0"/>
                <a:ea typeface="Verdana" panose="020B0604030504040204" pitchFamily="34" charset="0"/>
              </a:rPr>
              <a:t>Table 21: </a:t>
            </a:r>
            <a:r>
              <a:rPr lang="en-GB" sz="953" dirty="0">
                <a:solidFill>
                  <a:srgbClr val="E03882"/>
                </a:solidFill>
                <a:latin typeface="Verdana" panose="020B0604030504040204" pitchFamily="34" charset="0"/>
                <a:ea typeface="Verdana" panose="020B0604030504040204" pitchFamily="34" charset="0"/>
              </a:rPr>
              <a:t>Hepatitis C screening outcomes by health board, and type of test, </a:t>
            </a:r>
            <a:r>
              <a:rPr lang="en-GB" sz="953" b="1" dirty="0">
                <a:solidFill>
                  <a:srgbClr val="E03882"/>
                </a:solidFill>
                <a:latin typeface="Verdana" panose="020B0604030504040204" pitchFamily="34" charset="0"/>
                <a:ea typeface="Verdana" panose="020B0604030504040204" pitchFamily="34" charset="0"/>
              </a:rPr>
              <a:t>2021-22</a:t>
            </a:r>
            <a:r>
              <a:rPr lang="en-GB" sz="953" dirty="0">
                <a:solidFill>
                  <a:srgbClr val="E03882"/>
                </a:solidFill>
                <a:latin typeface="Verdana" panose="020B0604030504040204" pitchFamily="34" charset="0"/>
                <a:ea typeface="Verdana" panose="020B0604030504040204" pitchFamily="34" charset="0"/>
              </a:rPr>
              <a:t>.</a:t>
            </a:r>
          </a:p>
        </p:txBody>
      </p:sp>
      <p:sp>
        <p:nvSpPr>
          <p:cNvPr id="10" name="TextBox 9"/>
          <p:cNvSpPr txBox="1"/>
          <p:nvPr/>
        </p:nvSpPr>
        <p:spPr>
          <a:xfrm>
            <a:off x="1977568" y="4051757"/>
            <a:ext cx="6763411" cy="238976"/>
          </a:xfrm>
          <a:prstGeom prst="rect">
            <a:avLst/>
          </a:prstGeom>
          <a:noFill/>
        </p:spPr>
        <p:txBody>
          <a:bodyPr wrap="square" rtlCol="0">
            <a:spAutoFit/>
          </a:bodyPr>
          <a:lstStyle/>
          <a:p>
            <a:pPr defTabSz="414772"/>
            <a:r>
              <a:rPr lang="en-GB" sz="953" b="1" dirty="0">
                <a:solidFill>
                  <a:srgbClr val="E03882"/>
                </a:solidFill>
                <a:latin typeface="Verdana" panose="020B0604030504040204" pitchFamily="34" charset="0"/>
                <a:ea typeface="Verdana" panose="020B0604030504040204" pitchFamily="34" charset="0"/>
              </a:rPr>
              <a:t>Table 22: </a:t>
            </a:r>
            <a:r>
              <a:rPr lang="en-GB" sz="953" dirty="0">
                <a:solidFill>
                  <a:srgbClr val="E03882"/>
                </a:solidFill>
                <a:latin typeface="Verdana" panose="020B0604030504040204" pitchFamily="34" charset="0"/>
                <a:ea typeface="Verdana" panose="020B0604030504040204" pitchFamily="34" charset="0"/>
              </a:rPr>
              <a:t>Hepatitis C screening outcomes by health board, and type of test, </a:t>
            </a:r>
            <a:r>
              <a:rPr lang="en-GB" sz="953" b="1" dirty="0">
                <a:solidFill>
                  <a:srgbClr val="E03882"/>
                </a:solidFill>
                <a:latin typeface="Verdana" panose="020B0604030504040204" pitchFamily="34" charset="0"/>
                <a:ea typeface="Verdana" panose="020B0604030504040204" pitchFamily="34" charset="0"/>
              </a:rPr>
              <a:t>2018-22.</a:t>
            </a:r>
          </a:p>
        </p:txBody>
      </p:sp>
      <p:graphicFrame>
        <p:nvGraphicFramePr>
          <p:cNvPr id="4" name="Table 3"/>
          <p:cNvGraphicFramePr>
            <a:graphicFrameLocks noGrp="1"/>
          </p:cNvGraphicFramePr>
          <p:nvPr/>
        </p:nvGraphicFramePr>
        <p:xfrm>
          <a:off x="1977568" y="4339897"/>
          <a:ext cx="7862125" cy="2296318"/>
        </p:xfrm>
        <a:graphic>
          <a:graphicData uri="http://schemas.openxmlformats.org/drawingml/2006/table">
            <a:tbl>
              <a:tblPr/>
              <a:tblGrid>
                <a:gridCol w="1082183">
                  <a:extLst>
                    <a:ext uri="{9D8B030D-6E8A-4147-A177-3AD203B41FA5}">
                      <a16:colId xmlns:a16="http://schemas.microsoft.com/office/drawing/2014/main" val="4021023246"/>
                    </a:ext>
                  </a:extLst>
                </a:gridCol>
                <a:gridCol w="1134337">
                  <a:extLst>
                    <a:ext uri="{9D8B030D-6E8A-4147-A177-3AD203B41FA5}">
                      <a16:colId xmlns:a16="http://schemas.microsoft.com/office/drawing/2014/main" val="859868296"/>
                    </a:ext>
                  </a:extLst>
                </a:gridCol>
                <a:gridCol w="938761">
                  <a:extLst>
                    <a:ext uri="{9D8B030D-6E8A-4147-A177-3AD203B41FA5}">
                      <a16:colId xmlns:a16="http://schemas.microsoft.com/office/drawing/2014/main" val="4034863808"/>
                    </a:ext>
                  </a:extLst>
                </a:gridCol>
                <a:gridCol w="1251681">
                  <a:extLst>
                    <a:ext uri="{9D8B030D-6E8A-4147-A177-3AD203B41FA5}">
                      <a16:colId xmlns:a16="http://schemas.microsoft.com/office/drawing/2014/main" val="909090420"/>
                    </a:ext>
                  </a:extLst>
                </a:gridCol>
                <a:gridCol w="1147375">
                  <a:extLst>
                    <a:ext uri="{9D8B030D-6E8A-4147-A177-3AD203B41FA5}">
                      <a16:colId xmlns:a16="http://schemas.microsoft.com/office/drawing/2014/main" val="378483701"/>
                    </a:ext>
                  </a:extLst>
                </a:gridCol>
                <a:gridCol w="1186490">
                  <a:extLst>
                    <a:ext uri="{9D8B030D-6E8A-4147-A177-3AD203B41FA5}">
                      <a16:colId xmlns:a16="http://schemas.microsoft.com/office/drawing/2014/main" val="485851736"/>
                    </a:ext>
                  </a:extLst>
                </a:gridCol>
                <a:gridCol w="1121298">
                  <a:extLst>
                    <a:ext uri="{9D8B030D-6E8A-4147-A177-3AD203B41FA5}">
                      <a16:colId xmlns:a16="http://schemas.microsoft.com/office/drawing/2014/main" val="2235358222"/>
                    </a:ext>
                  </a:extLst>
                </a:gridCol>
              </a:tblGrid>
              <a:tr h="762301">
                <a:tc>
                  <a:txBody>
                    <a:bodyPr/>
                    <a:lstStyle/>
                    <a:p>
                      <a:pPr algn="l" fontAlgn="ctr"/>
                      <a:r>
                        <a:rPr lang="en-GB" sz="1000" b="1" i="0" u="none" strike="noStrike">
                          <a:solidFill>
                            <a:srgbClr val="000000"/>
                          </a:solidFill>
                          <a:effectLst/>
                          <a:latin typeface="Calibri" panose="020F0502020204030204" pitchFamily="34" charset="0"/>
                        </a:rPr>
                        <a:t>HealthBoard</a:t>
                      </a:r>
                    </a:p>
                  </a:txBody>
                  <a:tcPr marL="8641" marR="8641" marT="8641" marB="0" anchor="ctr">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GB" sz="1000" b="1" i="0" u="none" strike="noStrike">
                          <a:solidFill>
                            <a:srgbClr val="000000"/>
                          </a:solidFill>
                          <a:effectLst/>
                          <a:latin typeface="Calibri" panose="020F0502020204030204" pitchFamily="34" charset="0"/>
                        </a:rPr>
                        <a:t>Total screened for anti-HCV*</a:t>
                      </a:r>
                    </a:p>
                  </a:txBody>
                  <a:tcPr marL="8641" marR="8641" marT="8641" marB="0" anchor="ctr">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GB" sz="1000" b="1" i="0" u="none" strike="noStrike">
                          <a:solidFill>
                            <a:srgbClr val="000000"/>
                          </a:solidFill>
                          <a:effectLst/>
                          <a:latin typeface="Calibri" panose="020F0502020204030204" pitchFamily="34" charset="0"/>
                        </a:rPr>
                        <a:t>Total anti-HCV reactive</a:t>
                      </a:r>
                    </a:p>
                  </a:txBody>
                  <a:tcPr marL="8641" marR="8641" marT="8641" marB="0" anchor="ctr">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GB" sz="1000" b="1" i="0" u="none" strike="noStrike">
                          <a:solidFill>
                            <a:srgbClr val="000000"/>
                          </a:solidFill>
                          <a:effectLst/>
                          <a:latin typeface="Calibri" panose="020F0502020204030204" pitchFamily="34" charset="0"/>
                        </a:rPr>
                        <a:t>Total anti-HCV reactive receiving confirmatory PCR*</a:t>
                      </a:r>
                    </a:p>
                  </a:txBody>
                  <a:tcPr marL="8641" marR="8641" marT="8641" marB="0" anchor="ctr">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GB" sz="1000" b="1" i="0" u="none" strike="noStrike">
                          <a:solidFill>
                            <a:srgbClr val="000000"/>
                          </a:solidFill>
                          <a:effectLst/>
                          <a:latin typeface="Calibri" panose="020F0502020204030204" pitchFamily="34" charset="0"/>
                        </a:rPr>
                        <a:t>% anti-HCV reactive receiving confirmatory PCR</a:t>
                      </a:r>
                    </a:p>
                  </a:txBody>
                  <a:tcPr marL="8641" marR="8641" marT="8641" marB="0" anchor="ctr">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GB" sz="1000" b="1" i="0" u="none" strike="noStrike">
                          <a:solidFill>
                            <a:srgbClr val="000000"/>
                          </a:solidFill>
                          <a:effectLst/>
                          <a:latin typeface="Calibri" panose="020F0502020204030204" pitchFamily="34" charset="0"/>
                        </a:rPr>
                        <a:t>Total HCV PCR/RNA positive</a:t>
                      </a:r>
                    </a:p>
                  </a:txBody>
                  <a:tcPr marL="8641" marR="8641" marT="8641" marB="0" anchor="ctr">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GB" sz="1000" b="1" i="0" u="none" strike="noStrike">
                          <a:solidFill>
                            <a:srgbClr val="000000"/>
                          </a:solidFill>
                          <a:effectLst/>
                          <a:latin typeface="Calibri" panose="020F0502020204030204" pitchFamily="34" charset="0"/>
                        </a:rPr>
                        <a:t>% HCV PCR/RNA positive</a:t>
                      </a:r>
                    </a:p>
                  </a:txBody>
                  <a:tcPr marL="8641" marR="8641" marT="8641" marB="0" anchor="ctr">
                    <a:lnL>
                      <a:noFill/>
                    </a:lnL>
                    <a:lnR>
                      <a:noFill/>
                    </a:lnR>
                    <a:lnT>
                      <a:noFill/>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38181428"/>
                  </a:ext>
                </a:extLst>
              </a:tr>
              <a:tr h="197634">
                <a:tc>
                  <a:txBody>
                    <a:bodyPr/>
                    <a:lstStyle/>
                    <a:p>
                      <a:pPr algn="l" fontAlgn="b"/>
                      <a:r>
                        <a:rPr lang="en-GB" sz="1000" b="1" i="0" u="none" strike="noStrike">
                          <a:solidFill>
                            <a:srgbClr val="000000"/>
                          </a:solidFill>
                          <a:effectLst/>
                          <a:latin typeface="Calibri" panose="020F0502020204030204" pitchFamily="34" charset="0"/>
                        </a:rPr>
                        <a:t>Aneurin Bevan</a:t>
                      </a:r>
                    </a:p>
                  </a:txBody>
                  <a:tcPr marL="8641" marR="8641" marT="8641"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1924</a:t>
                      </a:r>
                    </a:p>
                  </a:txBody>
                  <a:tcPr marL="8641" marR="8641" marT="8641" marB="0" anchor="ctr">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220</a:t>
                      </a:r>
                    </a:p>
                  </a:txBody>
                  <a:tcPr marL="8641" marR="8641" marT="8641" marB="0" anchor="ctr">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190</a:t>
                      </a:r>
                    </a:p>
                  </a:txBody>
                  <a:tcPr marL="8641" marR="8641" marT="8641" marB="0" anchor="ctr">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86.4%</a:t>
                      </a:r>
                    </a:p>
                  </a:txBody>
                  <a:tcPr marL="8641" marR="8641" marT="8641"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96</a:t>
                      </a:r>
                    </a:p>
                  </a:txBody>
                  <a:tcPr marL="8641" marR="8641" marT="8641" marB="0" anchor="ctr">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50.5%</a:t>
                      </a:r>
                    </a:p>
                  </a:txBody>
                  <a:tcPr marL="8641" marR="8641" marT="8641"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737352127"/>
                  </a:ext>
                </a:extLst>
              </a:tr>
              <a:tr h="188223">
                <a:tc>
                  <a:txBody>
                    <a:bodyPr/>
                    <a:lstStyle/>
                    <a:p>
                      <a:pPr algn="l" fontAlgn="b"/>
                      <a:r>
                        <a:rPr lang="en-GB" sz="1000" b="1" i="0" u="none" strike="noStrike">
                          <a:solidFill>
                            <a:srgbClr val="000000"/>
                          </a:solidFill>
                          <a:effectLst/>
                          <a:latin typeface="Calibri" panose="020F0502020204030204" pitchFamily="34" charset="0"/>
                        </a:rPr>
                        <a:t>BCU</a:t>
                      </a:r>
                    </a:p>
                  </a:txBody>
                  <a:tcPr marL="8641" marR="8641" marT="8641" marB="0" anchor="b">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1132</a:t>
                      </a:r>
                    </a:p>
                  </a:txBody>
                  <a:tcPr marL="8641" marR="8641" marT="8641" marB="0" anchor="ctr">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258</a:t>
                      </a:r>
                    </a:p>
                  </a:txBody>
                  <a:tcPr marL="8641" marR="8641" marT="8641" marB="0" anchor="ctr">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176</a:t>
                      </a:r>
                    </a:p>
                  </a:txBody>
                  <a:tcPr marL="8641" marR="8641" marT="8641" marB="0" anchor="ctr">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68.2%</a:t>
                      </a:r>
                    </a:p>
                  </a:txBody>
                  <a:tcPr marL="8641" marR="8641" marT="8641" marB="0" anchor="b">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108</a:t>
                      </a:r>
                    </a:p>
                  </a:txBody>
                  <a:tcPr marL="8641" marR="8641" marT="8641" marB="0" anchor="ctr">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61.4%</a:t>
                      </a:r>
                    </a:p>
                  </a:txBody>
                  <a:tcPr marL="8641" marR="8641" marT="8641" marB="0" anchor="b">
                    <a:lnL>
                      <a:noFill/>
                    </a:lnL>
                    <a:lnR>
                      <a:noFill/>
                    </a:lnR>
                    <a:lnT>
                      <a:noFill/>
                    </a:lnT>
                    <a:lnB>
                      <a:noFill/>
                    </a:lnB>
                    <a:solidFill>
                      <a:srgbClr val="FFFFFF"/>
                    </a:solidFill>
                  </a:tcPr>
                </a:tc>
                <a:extLst>
                  <a:ext uri="{0D108BD9-81ED-4DB2-BD59-A6C34878D82A}">
                    <a16:rowId xmlns:a16="http://schemas.microsoft.com/office/drawing/2014/main" val="3439021122"/>
                  </a:ext>
                </a:extLst>
              </a:tr>
              <a:tr h="188223">
                <a:tc>
                  <a:txBody>
                    <a:bodyPr/>
                    <a:lstStyle/>
                    <a:p>
                      <a:pPr algn="l" fontAlgn="b"/>
                      <a:r>
                        <a:rPr lang="en-GB" sz="1000" b="1" i="0" u="none" strike="noStrike">
                          <a:solidFill>
                            <a:srgbClr val="000000"/>
                          </a:solidFill>
                          <a:effectLst/>
                          <a:latin typeface="Calibri" panose="020F0502020204030204" pitchFamily="34" charset="0"/>
                        </a:rPr>
                        <a:t>Cardiff and Vale</a:t>
                      </a:r>
                    </a:p>
                  </a:txBody>
                  <a:tcPr marL="8641" marR="8641" marT="8641" marB="0" anchor="b">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1803</a:t>
                      </a:r>
                    </a:p>
                  </a:txBody>
                  <a:tcPr marL="8641" marR="8641" marT="8641" marB="0" anchor="ctr">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248</a:t>
                      </a:r>
                    </a:p>
                  </a:txBody>
                  <a:tcPr marL="8641" marR="8641" marT="8641" marB="0" anchor="ctr">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160</a:t>
                      </a:r>
                    </a:p>
                  </a:txBody>
                  <a:tcPr marL="8641" marR="8641" marT="8641" marB="0" anchor="ctr">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64.5%</a:t>
                      </a:r>
                    </a:p>
                  </a:txBody>
                  <a:tcPr marL="8641" marR="8641" marT="8641" marB="0" anchor="b">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83</a:t>
                      </a:r>
                    </a:p>
                  </a:txBody>
                  <a:tcPr marL="8641" marR="8641" marT="8641" marB="0" anchor="ctr">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51.9%</a:t>
                      </a:r>
                    </a:p>
                  </a:txBody>
                  <a:tcPr marL="8641" marR="8641" marT="8641" marB="0" anchor="b">
                    <a:lnL>
                      <a:noFill/>
                    </a:lnL>
                    <a:lnR>
                      <a:noFill/>
                    </a:lnR>
                    <a:lnT>
                      <a:noFill/>
                    </a:lnT>
                    <a:lnB>
                      <a:noFill/>
                    </a:lnB>
                    <a:solidFill>
                      <a:srgbClr val="FFFFFF"/>
                    </a:solidFill>
                  </a:tcPr>
                </a:tc>
                <a:extLst>
                  <a:ext uri="{0D108BD9-81ED-4DB2-BD59-A6C34878D82A}">
                    <a16:rowId xmlns:a16="http://schemas.microsoft.com/office/drawing/2014/main" val="1534477721"/>
                  </a:ext>
                </a:extLst>
              </a:tr>
              <a:tr h="188223">
                <a:tc>
                  <a:txBody>
                    <a:bodyPr/>
                    <a:lstStyle/>
                    <a:p>
                      <a:pPr algn="l" fontAlgn="b"/>
                      <a:r>
                        <a:rPr lang="en-GB" sz="1000" b="1" i="0" u="none" strike="noStrike">
                          <a:solidFill>
                            <a:srgbClr val="000000"/>
                          </a:solidFill>
                          <a:effectLst/>
                          <a:latin typeface="Calibri" panose="020F0502020204030204" pitchFamily="34" charset="0"/>
                        </a:rPr>
                        <a:t>CTM</a:t>
                      </a:r>
                    </a:p>
                  </a:txBody>
                  <a:tcPr marL="8641" marR="8641" marT="8641" marB="0" anchor="b">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1146</a:t>
                      </a:r>
                    </a:p>
                  </a:txBody>
                  <a:tcPr marL="8641" marR="8641" marT="8641" marB="0" anchor="ctr">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133</a:t>
                      </a:r>
                    </a:p>
                  </a:txBody>
                  <a:tcPr marL="8641" marR="8641" marT="8641" marB="0" anchor="ctr">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84</a:t>
                      </a:r>
                    </a:p>
                  </a:txBody>
                  <a:tcPr marL="8641" marR="8641" marT="8641" marB="0" anchor="ctr">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63.2%</a:t>
                      </a:r>
                    </a:p>
                  </a:txBody>
                  <a:tcPr marL="8641" marR="8641" marT="8641" marB="0" anchor="b">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42</a:t>
                      </a:r>
                    </a:p>
                  </a:txBody>
                  <a:tcPr marL="8641" marR="8641" marT="8641" marB="0" anchor="ctr">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50.0%</a:t>
                      </a:r>
                    </a:p>
                  </a:txBody>
                  <a:tcPr marL="8641" marR="8641" marT="8641" marB="0" anchor="b">
                    <a:lnL>
                      <a:noFill/>
                    </a:lnL>
                    <a:lnR>
                      <a:noFill/>
                    </a:lnR>
                    <a:lnT>
                      <a:noFill/>
                    </a:lnT>
                    <a:lnB>
                      <a:noFill/>
                    </a:lnB>
                    <a:solidFill>
                      <a:srgbClr val="FFFFFF"/>
                    </a:solidFill>
                  </a:tcPr>
                </a:tc>
                <a:extLst>
                  <a:ext uri="{0D108BD9-81ED-4DB2-BD59-A6C34878D82A}">
                    <a16:rowId xmlns:a16="http://schemas.microsoft.com/office/drawing/2014/main" val="3394772284"/>
                  </a:ext>
                </a:extLst>
              </a:tr>
              <a:tr h="188223">
                <a:tc>
                  <a:txBody>
                    <a:bodyPr/>
                    <a:lstStyle/>
                    <a:p>
                      <a:pPr algn="l" fontAlgn="b"/>
                      <a:r>
                        <a:rPr lang="en-GB" sz="1000" b="1" i="0" u="none" strike="noStrike">
                          <a:solidFill>
                            <a:srgbClr val="000000"/>
                          </a:solidFill>
                          <a:effectLst/>
                          <a:latin typeface="Calibri" panose="020F0502020204030204" pitchFamily="34" charset="0"/>
                        </a:rPr>
                        <a:t>Hywel Dda</a:t>
                      </a:r>
                    </a:p>
                  </a:txBody>
                  <a:tcPr marL="8641" marR="8641" marT="8641" marB="0" anchor="b">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720</a:t>
                      </a:r>
                    </a:p>
                  </a:txBody>
                  <a:tcPr marL="8641" marR="8641" marT="8641" marB="0" anchor="ctr">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28</a:t>
                      </a:r>
                    </a:p>
                  </a:txBody>
                  <a:tcPr marL="8641" marR="8641" marT="8641" marB="0" anchor="ctr">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7</a:t>
                      </a:r>
                    </a:p>
                  </a:txBody>
                  <a:tcPr marL="8641" marR="8641" marT="8641" marB="0" anchor="b">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25.0%</a:t>
                      </a:r>
                    </a:p>
                  </a:txBody>
                  <a:tcPr marL="8641" marR="8641" marT="8641" marB="0" anchor="b">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&lt;5</a:t>
                      </a:r>
                    </a:p>
                  </a:txBody>
                  <a:tcPr marL="8641" marR="8641" marT="8641" marB="0" anchor="b">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a:t>
                      </a:r>
                    </a:p>
                  </a:txBody>
                  <a:tcPr marL="8641" marR="8641" marT="8641" marB="0" anchor="b">
                    <a:lnL>
                      <a:noFill/>
                    </a:lnL>
                    <a:lnR>
                      <a:noFill/>
                    </a:lnR>
                    <a:lnT>
                      <a:noFill/>
                    </a:lnT>
                    <a:lnB>
                      <a:noFill/>
                    </a:lnB>
                    <a:solidFill>
                      <a:srgbClr val="FFFFFF"/>
                    </a:solidFill>
                  </a:tcPr>
                </a:tc>
                <a:extLst>
                  <a:ext uri="{0D108BD9-81ED-4DB2-BD59-A6C34878D82A}">
                    <a16:rowId xmlns:a16="http://schemas.microsoft.com/office/drawing/2014/main" val="3678495698"/>
                  </a:ext>
                </a:extLst>
              </a:tr>
              <a:tr h="188223">
                <a:tc>
                  <a:txBody>
                    <a:bodyPr/>
                    <a:lstStyle/>
                    <a:p>
                      <a:pPr algn="l" fontAlgn="b"/>
                      <a:r>
                        <a:rPr lang="en-GB" sz="1000" b="1" i="0" u="none" strike="noStrike">
                          <a:solidFill>
                            <a:srgbClr val="000000"/>
                          </a:solidFill>
                          <a:effectLst/>
                          <a:latin typeface="Calibri" panose="020F0502020204030204" pitchFamily="34" charset="0"/>
                        </a:rPr>
                        <a:t>Powys Teaching</a:t>
                      </a:r>
                    </a:p>
                  </a:txBody>
                  <a:tcPr marL="8641" marR="8641" marT="8641" marB="0" anchor="b">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514</a:t>
                      </a:r>
                    </a:p>
                  </a:txBody>
                  <a:tcPr marL="8641" marR="8641" marT="8641" marB="0" anchor="ctr">
                    <a:lnL>
                      <a:noFill/>
                    </a:lnL>
                    <a:lnR>
                      <a:noFill/>
                    </a:lnR>
                    <a:lnT>
                      <a:noFill/>
                    </a:lnT>
                    <a:lnB>
                      <a:noFill/>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12</a:t>
                      </a:r>
                    </a:p>
                  </a:txBody>
                  <a:tcPr marL="8641" marR="8641" marT="8641" marB="0" anchor="ctr">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3</a:t>
                      </a:r>
                    </a:p>
                  </a:txBody>
                  <a:tcPr marL="8641" marR="8641" marT="8641" marB="0" anchor="b">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25.0%</a:t>
                      </a:r>
                    </a:p>
                  </a:txBody>
                  <a:tcPr marL="8641" marR="8641" marT="8641" marB="0" anchor="b">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&lt;5</a:t>
                      </a:r>
                    </a:p>
                  </a:txBody>
                  <a:tcPr marL="8641" marR="8641" marT="8641" marB="0" anchor="b">
                    <a:lnL>
                      <a:noFill/>
                    </a:lnL>
                    <a:lnR>
                      <a:noFill/>
                    </a:lnR>
                    <a:lnT>
                      <a:noFill/>
                    </a:lnT>
                    <a:lnB>
                      <a:noFill/>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a:t>
                      </a:r>
                    </a:p>
                  </a:txBody>
                  <a:tcPr marL="8641" marR="8641" marT="8641" marB="0" anchor="b">
                    <a:lnL>
                      <a:noFill/>
                    </a:lnL>
                    <a:lnR>
                      <a:noFill/>
                    </a:lnR>
                    <a:lnT>
                      <a:noFill/>
                    </a:lnT>
                    <a:lnB>
                      <a:noFill/>
                    </a:lnB>
                    <a:solidFill>
                      <a:srgbClr val="FFFFFF"/>
                    </a:solidFill>
                  </a:tcPr>
                </a:tc>
                <a:extLst>
                  <a:ext uri="{0D108BD9-81ED-4DB2-BD59-A6C34878D82A}">
                    <a16:rowId xmlns:a16="http://schemas.microsoft.com/office/drawing/2014/main" val="691409798"/>
                  </a:ext>
                </a:extLst>
              </a:tr>
              <a:tr h="197634">
                <a:tc>
                  <a:txBody>
                    <a:bodyPr/>
                    <a:lstStyle/>
                    <a:p>
                      <a:pPr algn="l" fontAlgn="b"/>
                      <a:r>
                        <a:rPr lang="en-GB" sz="1000" b="1" i="0" u="none" strike="noStrike">
                          <a:solidFill>
                            <a:srgbClr val="000000"/>
                          </a:solidFill>
                          <a:effectLst/>
                          <a:latin typeface="Calibri" panose="020F0502020204030204" pitchFamily="34" charset="0"/>
                        </a:rPr>
                        <a:t>Swansea Bay</a:t>
                      </a:r>
                    </a:p>
                  </a:txBody>
                  <a:tcPr marL="8641" marR="8641" marT="8641"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1099</a:t>
                      </a:r>
                    </a:p>
                  </a:txBody>
                  <a:tcPr marL="8641" marR="8641" marT="8641" marB="0" anchor="ctr">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333</a:t>
                      </a:r>
                    </a:p>
                  </a:txBody>
                  <a:tcPr marL="8641" marR="8641" marT="8641" marB="0" anchor="ctr">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254</a:t>
                      </a:r>
                    </a:p>
                  </a:txBody>
                  <a:tcPr marL="8641" marR="8641" marT="8641" marB="0" anchor="ctr">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76.3%</a:t>
                      </a:r>
                    </a:p>
                  </a:txBody>
                  <a:tcPr marL="8641" marR="8641" marT="8641"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127</a:t>
                      </a:r>
                    </a:p>
                  </a:txBody>
                  <a:tcPr marL="8641" marR="8641" marT="8641" marB="0" anchor="ctr">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en-GB" sz="1000" b="0" i="0" u="none" strike="noStrike">
                          <a:solidFill>
                            <a:srgbClr val="000000"/>
                          </a:solidFill>
                          <a:effectLst/>
                          <a:latin typeface="Calibri" panose="020F0502020204030204" pitchFamily="34" charset="0"/>
                        </a:rPr>
                        <a:t>50.0%</a:t>
                      </a:r>
                    </a:p>
                  </a:txBody>
                  <a:tcPr marL="8641" marR="8641" marT="8641"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35591952"/>
                  </a:ext>
                </a:extLst>
              </a:tr>
              <a:tr h="197634">
                <a:tc>
                  <a:txBody>
                    <a:bodyPr/>
                    <a:lstStyle/>
                    <a:p>
                      <a:pPr algn="l" fontAlgn="b"/>
                      <a:r>
                        <a:rPr lang="en-GB" sz="1000" b="1" i="0" u="none" strike="noStrike">
                          <a:solidFill>
                            <a:srgbClr val="000000"/>
                          </a:solidFill>
                          <a:effectLst/>
                          <a:latin typeface="Calibri" panose="020F0502020204030204" pitchFamily="34" charset="0"/>
                        </a:rPr>
                        <a:t>Wales</a:t>
                      </a:r>
                    </a:p>
                  </a:txBody>
                  <a:tcPr marL="8641" marR="8641" marT="8641"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1" i="0" u="none" strike="noStrike">
                          <a:solidFill>
                            <a:srgbClr val="000000"/>
                          </a:solidFill>
                          <a:effectLst/>
                          <a:latin typeface="Calibri" panose="020F0502020204030204" pitchFamily="34" charset="0"/>
                        </a:rPr>
                        <a:t>8,263</a:t>
                      </a:r>
                    </a:p>
                  </a:txBody>
                  <a:tcPr marL="8641" marR="8641" marT="8641" marB="0" anchor="ctr">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1" i="0" u="none" strike="noStrike">
                          <a:solidFill>
                            <a:srgbClr val="000000"/>
                          </a:solidFill>
                          <a:effectLst/>
                          <a:latin typeface="Calibri" panose="020F0502020204030204" pitchFamily="34" charset="0"/>
                        </a:rPr>
                        <a:t>1,218</a:t>
                      </a:r>
                    </a:p>
                  </a:txBody>
                  <a:tcPr marL="8641" marR="8641" marT="8641" marB="0" anchor="ctr">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1" i="0" u="none" strike="noStrike">
                          <a:solidFill>
                            <a:srgbClr val="000000"/>
                          </a:solidFill>
                          <a:effectLst/>
                          <a:latin typeface="Calibri" panose="020F0502020204030204" pitchFamily="34" charset="0"/>
                        </a:rPr>
                        <a:t>862</a:t>
                      </a:r>
                    </a:p>
                  </a:txBody>
                  <a:tcPr marL="8641" marR="8641" marT="8641" marB="0" anchor="ctr">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000" b="1" i="0" u="none" strike="noStrike">
                          <a:solidFill>
                            <a:srgbClr val="000000"/>
                          </a:solidFill>
                          <a:effectLst/>
                          <a:latin typeface="Calibri" panose="020F0502020204030204" pitchFamily="34" charset="0"/>
                        </a:rPr>
                        <a:t>70.8%</a:t>
                      </a:r>
                    </a:p>
                  </a:txBody>
                  <a:tcPr marL="8641" marR="8641" marT="8641"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1" i="0" u="none" strike="noStrike">
                          <a:solidFill>
                            <a:srgbClr val="000000"/>
                          </a:solidFill>
                          <a:effectLst/>
                          <a:latin typeface="Calibri" panose="020F0502020204030204" pitchFamily="34" charset="0"/>
                        </a:rPr>
                        <a:t>453</a:t>
                      </a:r>
                    </a:p>
                  </a:txBody>
                  <a:tcPr marL="8641" marR="8641" marT="8641" marB="0" anchor="ctr">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000" b="1" i="0" u="none" strike="noStrike" dirty="0">
                          <a:solidFill>
                            <a:srgbClr val="000000"/>
                          </a:solidFill>
                          <a:effectLst/>
                          <a:latin typeface="Calibri" panose="020F0502020204030204" pitchFamily="34" charset="0"/>
                        </a:rPr>
                        <a:t>52.6%</a:t>
                      </a:r>
                    </a:p>
                  </a:txBody>
                  <a:tcPr marL="8641" marR="8641" marT="8641"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827128045"/>
                  </a:ext>
                </a:extLst>
              </a:tr>
            </a:tbl>
          </a:graphicData>
        </a:graphic>
      </p:graphicFrame>
    </p:spTree>
    <p:extLst>
      <p:ext uri="{BB962C8B-B14F-4D97-AF65-F5344CB8AC3E}">
        <p14:creationId xmlns:p14="http://schemas.microsoft.com/office/powerpoint/2010/main" val="3232403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4579" y="168469"/>
            <a:ext cx="10560205" cy="827319"/>
          </a:xfrm>
        </p:spPr>
        <p:txBody>
          <a:bodyPr>
            <a:noAutofit/>
          </a:bodyPr>
          <a:lstStyle/>
          <a:p>
            <a:r>
              <a:rPr lang="en-GB" dirty="0"/>
              <a:t>BBV screening and diagnosis in SM and allied services</a:t>
            </a:r>
            <a:endParaRPr lang="en-GB" sz="2177" dirty="0"/>
          </a:p>
        </p:txBody>
      </p:sp>
      <p:sp>
        <p:nvSpPr>
          <p:cNvPr id="5" name="Title 1"/>
          <p:cNvSpPr txBox="1">
            <a:spLocks/>
          </p:cNvSpPr>
          <p:nvPr/>
        </p:nvSpPr>
        <p:spPr>
          <a:xfrm>
            <a:off x="909072" y="643967"/>
            <a:ext cx="8872728" cy="581273"/>
          </a:xfrm>
          <a:prstGeom prst="rect">
            <a:avLst/>
          </a:prstGeom>
        </p:spPr>
        <p:txBody>
          <a:bodyPr vert="horz" lIns="82953" tIns="41476" rIns="82953" bIns="41476" rtlCol="0" anchor="ctr">
            <a:normAutofit/>
          </a:bodyPr>
          <a:lstStyle>
            <a:lvl1pPr algn="l" defTabSz="1007943" rtl="0" eaLnBrk="1" latinLnBrk="0" hangingPunct="1">
              <a:lnSpc>
                <a:spcPct val="90000"/>
              </a:lnSpc>
              <a:spcBef>
                <a:spcPct val="0"/>
              </a:spcBef>
              <a:buNone/>
              <a:defRPr sz="3200" b="1" kern="1200">
                <a:solidFill>
                  <a:srgbClr val="1B365D"/>
                </a:solidFill>
                <a:latin typeface="Verdana" panose="020B0604030504040204" pitchFamily="34" charset="0"/>
                <a:ea typeface="Verdana" panose="020B0604030504040204" pitchFamily="34" charset="0"/>
                <a:cs typeface="+mj-cs"/>
              </a:defRPr>
            </a:lvl1pPr>
          </a:lstStyle>
          <a:p>
            <a:pPr defTabSz="914406"/>
            <a:r>
              <a:rPr lang="en-GB" sz="1814" b="0" dirty="0">
                <a:solidFill>
                  <a:srgbClr val="E03882"/>
                </a:solidFill>
              </a:rPr>
              <a:t>Diagnosis</a:t>
            </a:r>
          </a:p>
        </p:txBody>
      </p:sp>
      <p:sp>
        <p:nvSpPr>
          <p:cNvPr id="6" name="Slide Number Placeholder 5"/>
          <p:cNvSpPr>
            <a:spLocks noGrp="1"/>
          </p:cNvSpPr>
          <p:nvPr>
            <p:ph type="sldNum" sz="quarter" idx="12"/>
          </p:nvPr>
        </p:nvSpPr>
        <p:spPr/>
        <p:txBody>
          <a:bodyPr/>
          <a:lstStyle/>
          <a:p>
            <a:pPr defTabSz="414772"/>
            <a:fld id="{9348E731-AE04-437C-95EF-9F3B98D1D66E}" type="slidenum">
              <a:rPr lang="en-GB">
                <a:solidFill>
                  <a:prstClr val="black">
                    <a:tint val="75000"/>
                  </a:prstClr>
                </a:solidFill>
                <a:latin typeface="Calibri" panose="020F0502020204030204"/>
              </a:rPr>
              <a:pPr defTabSz="414772"/>
              <a:t>9</a:t>
            </a:fld>
            <a:endParaRPr lang="en-GB">
              <a:solidFill>
                <a:prstClr val="black">
                  <a:tint val="75000"/>
                </a:prstClr>
              </a:solidFill>
              <a:latin typeface="Calibri" panose="020F0502020204030204"/>
            </a:endParaRPr>
          </a:p>
        </p:txBody>
      </p:sp>
      <p:sp>
        <p:nvSpPr>
          <p:cNvPr id="9" name="TextBox 8"/>
          <p:cNvSpPr txBox="1"/>
          <p:nvPr/>
        </p:nvSpPr>
        <p:spPr>
          <a:xfrm>
            <a:off x="1355564" y="1405749"/>
            <a:ext cx="8426236" cy="385618"/>
          </a:xfrm>
          <a:prstGeom prst="rect">
            <a:avLst/>
          </a:prstGeom>
          <a:noFill/>
        </p:spPr>
        <p:txBody>
          <a:bodyPr wrap="square" rtlCol="0">
            <a:spAutoFit/>
          </a:bodyPr>
          <a:lstStyle/>
          <a:p>
            <a:pPr defTabSz="414772"/>
            <a:r>
              <a:rPr lang="en-GB" sz="953" dirty="0">
                <a:solidFill>
                  <a:srgbClr val="E03882"/>
                </a:solidFill>
                <a:latin typeface="Verdana" panose="020B0604030504040204" pitchFamily="34" charset="0"/>
                <a:ea typeface="Verdana" panose="020B0604030504040204" pitchFamily="34" charset="0"/>
              </a:rPr>
              <a:t>Number and proportion of </a:t>
            </a:r>
            <a:r>
              <a:rPr lang="en-GB" sz="953" b="1" dirty="0">
                <a:solidFill>
                  <a:srgbClr val="E03882"/>
                </a:solidFill>
                <a:latin typeface="Verdana" panose="020B0604030504040204" pitchFamily="34" charset="0"/>
                <a:ea typeface="Verdana" panose="020B0604030504040204" pitchFamily="34" charset="0"/>
              </a:rPr>
              <a:t>all individuals screened </a:t>
            </a:r>
            <a:r>
              <a:rPr lang="en-GB" sz="953" dirty="0">
                <a:solidFill>
                  <a:srgbClr val="E03882"/>
                </a:solidFill>
                <a:latin typeface="Verdana" panose="020B0604030504040204" pitchFamily="34" charset="0"/>
                <a:ea typeface="Verdana" panose="020B0604030504040204" pitchFamily="34" charset="0"/>
              </a:rPr>
              <a:t>for hepatitis C antibodies testing reactive by health board, for all years 2018-22 and 2021-22.</a:t>
            </a:r>
          </a:p>
        </p:txBody>
      </p:sp>
      <p:sp>
        <p:nvSpPr>
          <p:cNvPr id="8" name="TextBox 7"/>
          <p:cNvSpPr txBox="1"/>
          <p:nvPr/>
        </p:nvSpPr>
        <p:spPr>
          <a:xfrm>
            <a:off x="1913126" y="6439187"/>
            <a:ext cx="8142743" cy="245965"/>
          </a:xfrm>
          <a:prstGeom prst="rect">
            <a:avLst/>
          </a:prstGeom>
          <a:noFill/>
        </p:spPr>
        <p:txBody>
          <a:bodyPr wrap="square" rtlCol="0">
            <a:spAutoFit/>
          </a:bodyPr>
          <a:lstStyle/>
          <a:p>
            <a:pPr defTabSz="414772"/>
            <a:r>
              <a:rPr lang="en-GB" sz="499" dirty="0">
                <a:solidFill>
                  <a:prstClr val="black"/>
                </a:solidFill>
                <a:latin typeface="Verdana" panose="020B0604030504040204" pitchFamily="34" charset="0"/>
                <a:ea typeface="Verdana" panose="020B0604030504040204" pitchFamily="34" charset="0"/>
              </a:rPr>
              <a:t>21 Where valid results were recorded on the HRD </a:t>
            </a:r>
          </a:p>
          <a:p>
            <a:pPr defTabSz="414772"/>
            <a:r>
              <a:rPr lang="en-GB" sz="499" dirty="0">
                <a:solidFill>
                  <a:prstClr val="black"/>
                </a:solidFill>
                <a:latin typeface="Verdana" panose="020B0604030504040204" pitchFamily="34" charset="0"/>
                <a:ea typeface="Verdana" panose="020B0604030504040204" pitchFamily="34" charset="0"/>
              </a:rPr>
              <a:t>22 Public Health Wales (2017), Enhanced surveillance of blood borne viruses in drug users in Wales: Annual report 2016. https://www.wales.nhs.uk/sites3/page.cfm?orgid=457&amp;pid=62269</a:t>
            </a:r>
          </a:p>
        </p:txBody>
      </p:sp>
      <p:pic>
        <p:nvPicPr>
          <p:cNvPr id="4" name="Picture 3"/>
          <p:cNvPicPr>
            <a:picLocks noChangeAspect="1"/>
          </p:cNvPicPr>
          <p:nvPr/>
        </p:nvPicPr>
        <p:blipFill>
          <a:blip r:embed="rId3"/>
          <a:stretch>
            <a:fillRect/>
          </a:stretch>
        </p:blipFill>
        <p:spPr>
          <a:xfrm>
            <a:off x="2035097" y="1791367"/>
            <a:ext cx="6774366" cy="2153672"/>
          </a:xfrm>
          <a:prstGeom prst="rect">
            <a:avLst/>
          </a:prstGeom>
        </p:spPr>
      </p:pic>
      <p:sp>
        <p:nvSpPr>
          <p:cNvPr id="10" name="TextBox 9"/>
          <p:cNvSpPr txBox="1"/>
          <p:nvPr/>
        </p:nvSpPr>
        <p:spPr>
          <a:xfrm>
            <a:off x="1397914" y="4009871"/>
            <a:ext cx="9452222" cy="385618"/>
          </a:xfrm>
          <a:prstGeom prst="rect">
            <a:avLst/>
          </a:prstGeom>
          <a:noFill/>
        </p:spPr>
        <p:txBody>
          <a:bodyPr wrap="square" rtlCol="0">
            <a:spAutoFit/>
          </a:bodyPr>
          <a:lstStyle/>
          <a:p>
            <a:pPr defTabSz="414772"/>
            <a:r>
              <a:rPr lang="en-GB" sz="953" dirty="0">
                <a:solidFill>
                  <a:srgbClr val="E03882"/>
                </a:solidFill>
                <a:latin typeface="Verdana" panose="020B0604030504040204" pitchFamily="34" charset="0"/>
                <a:ea typeface="Verdana" panose="020B0604030504040204" pitchFamily="34" charset="0"/>
              </a:rPr>
              <a:t>Proportion of </a:t>
            </a:r>
            <a:r>
              <a:rPr lang="en-GB" sz="953" b="1" dirty="0">
                <a:solidFill>
                  <a:srgbClr val="E03882"/>
                </a:solidFill>
                <a:latin typeface="Verdana" panose="020B0604030504040204" pitchFamily="34" charset="0"/>
                <a:ea typeface="Verdana" panose="020B0604030504040204" pitchFamily="34" charset="0"/>
              </a:rPr>
              <a:t>current and recent ex-PWID (injected in last 12 months) injecting psychoactive drugs, screened </a:t>
            </a:r>
            <a:r>
              <a:rPr lang="en-GB" sz="953" dirty="0">
                <a:solidFill>
                  <a:srgbClr val="E03882"/>
                </a:solidFill>
                <a:latin typeface="Verdana" panose="020B0604030504040204" pitchFamily="34" charset="0"/>
                <a:ea typeface="Verdana" panose="020B0604030504040204" pitchFamily="34" charset="0"/>
              </a:rPr>
              <a:t>for hepatitis C antibodies testing reactive by health board, for all years 2018-22 and 2021-22.</a:t>
            </a:r>
          </a:p>
        </p:txBody>
      </p:sp>
      <p:pic>
        <p:nvPicPr>
          <p:cNvPr id="3" name="Picture 2"/>
          <p:cNvPicPr>
            <a:picLocks noChangeAspect="1"/>
          </p:cNvPicPr>
          <p:nvPr/>
        </p:nvPicPr>
        <p:blipFill>
          <a:blip r:embed="rId4"/>
          <a:stretch>
            <a:fillRect/>
          </a:stretch>
        </p:blipFill>
        <p:spPr>
          <a:xfrm>
            <a:off x="1948613" y="4415357"/>
            <a:ext cx="6947334" cy="2170447"/>
          </a:xfrm>
          <a:prstGeom prst="rect">
            <a:avLst/>
          </a:prstGeom>
        </p:spPr>
      </p:pic>
    </p:spTree>
    <p:extLst>
      <p:ext uri="{BB962C8B-B14F-4D97-AF65-F5344CB8AC3E}">
        <p14:creationId xmlns:p14="http://schemas.microsoft.com/office/powerpoint/2010/main" val="2890485834"/>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Props1.xml><?xml version="1.0" encoding="utf-8"?>
<ds:datastoreItem xmlns:ds="http://schemas.openxmlformats.org/officeDocument/2006/customXml" ds:itemID="{249A025F-BF59-4967-8878-7FCFB66177DD}"/>
</file>

<file path=customXml/itemProps2.xml><?xml version="1.0" encoding="utf-8"?>
<ds:datastoreItem xmlns:ds="http://schemas.openxmlformats.org/officeDocument/2006/customXml" ds:itemID="{E9E86192-4DDE-42CF-AB3B-C35B27989030}"/>
</file>

<file path=customXml/itemProps3.xml><?xml version="1.0" encoding="utf-8"?>
<ds:datastoreItem xmlns:ds="http://schemas.openxmlformats.org/officeDocument/2006/customXml" ds:itemID="{645D928E-63BA-429A-AD01-221E3AE53D08}"/>
</file>

<file path=docProps/app.xml><?xml version="1.0" encoding="utf-8"?>
<Properties xmlns="http://schemas.openxmlformats.org/officeDocument/2006/extended-properties" xmlns:vt="http://schemas.openxmlformats.org/officeDocument/2006/docPropsVTypes">
  <TotalTime>22</TotalTime>
  <Words>2477</Words>
  <Application>Microsoft Office PowerPoint</Application>
  <PresentationFormat>Widescreen</PresentationFormat>
  <Paragraphs>260</Paragraphs>
  <Slides>15</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Verdana</vt:lpstr>
      <vt:lpstr>1_Office Theme</vt:lpstr>
      <vt:lpstr>Blood Borne Virus screening and  diagnosis in substance misuse (SM) and allied community services</vt:lpstr>
      <vt:lpstr>BBV overview of testing and diagnosis</vt:lpstr>
      <vt:lpstr>BBV screening and diagnosis in SM and allied services</vt:lpstr>
      <vt:lpstr>BBV screening and diagnosis in SM and allied services</vt:lpstr>
      <vt:lpstr>BBV screening and diagnosis in SM and allied services</vt:lpstr>
      <vt:lpstr>BBV screening and diagnosis in SM and allied services</vt:lpstr>
      <vt:lpstr>BBV screening and diagnosis in SM and allied services</vt:lpstr>
      <vt:lpstr>BBV screening and diagnosis in SM and allied services</vt:lpstr>
      <vt:lpstr>BBV screening and diagnosis in SM and allied services</vt:lpstr>
      <vt:lpstr>BBV screening and diagnosis in SM and allied services</vt:lpstr>
      <vt:lpstr>BBV screening and diagnosis in SM and allied services</vt:lpstr>
      <vt:lpstr>BBV referrals to treatment from SM and allied services</vt:lpstr>
      <vt:lpstr>BBV referrals to treatment from SM and allied services</vt:lpstr>
      <vt:lpstr>BBV referrals to treatment from SM and allied services</vt:lpstr>
      <vt:lpstr>Summary</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Blood Borne Virus screening and  diagnosis in substance misuse (SM) and allied community services</dc:title>
  <dc:creator>Josie Smith (Public Health Wales - No. 2 Capital Quarter)</dc:creator>
  <cp:lastModifiedBy>josephine smith</cp:lastModifiedBy>
  <cp:revision>5</cp:revision>
  <dcterms:created xsi:type="dcterms:W3CDTF">2023-03-30T06:08:48Z</dcterms:created>
  <dcterms:modified xsi:type="dcterms:W3CDTF">2023-03-30T06:40:56Z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