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notesSlides/notesSlide5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8"/>
  </p:notesMasterIdLst>
  <p:sldIdLst>
    <p:sldId id="267" r:id="rId2"/>
    <p:sldId id="320" r:id="rId3"/>
    <p:sldId id="331" r:id="rId4"/>
    <p:sldId id="330" r:id="rId5"/>
    <p:sldId id="326" r:id="rId6"/>
    <p:sldId id="329" r:id="rId7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87" autoAdjust="0"/>
    <p:restoredTop sz="94343" autoAdjust="0"/>
  </p:normalViewPr>
  <p:slideViewPr>
    <p:cSldViewPr>
      <p:cViewPr varScale="1">
        <p:scale>
          <a:sx n="109" d="100"/>
          <a:sy n="109" d="100"/>
        </p:scale>
        <p:origin x="238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0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297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2F3838-FCB9-46B6-A57B-7FF1EE328EF1}" type="datetimeFigureOut">
              <a:rPr lang="en-GB" smtClean="0"/>
              <a:t>28/03/2023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8C1D1B-6938-40F0-88C1-0082E99862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6339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C1D1B-6938-40F0-88C1-0082E9986260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2071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dirty="0" smtClean="0"/>
              <a:t>Reduced DNAs for secondary care clinics.</a:t>
            </a:r>
          </a:p>
          <a:p>
            <a:pPr lvl="0"/>
            <a:r>
              <a:rPr lang="en-GB" sz="1200" dirty="0" smtClean="0"/>
              <a:t>Pathway reduced from over 6 months to 2 weeks</a:t>
            </a:r>
          </a:p>
          <a:p>
            <a:r>
              <a:rPr lang="en-GB" sz="1200" dirty="0" smtClean="0"/>
              <a:t>Rapid &amp; simplified pathway welcomed by homeless– ease of access &amp; engagement cf. </a:t>
            </a:r>
            <a:r>
              <a:rPr lang="en-GB" sz="1200" smtClean="0"/>
              <a:t>to previously experienced barriers to treatment </a:t>
            </a:r>
          </a:p>
          <a:p>
            <a:endParaRPr lang="en-GB" smtClean="0"/>
          </a:p>
          <a:p>
            <a:r>
              <a:rPr lang="en-GB" dirty="0" smtClean="0"/>
              <a:t>PCR</a:t>
            </a:r>
            <a:r>
              <a:rPr lang="en-GB" baseline="0" dirty="0" smtClean="0"/>
              <a:t> week 3-4</a:t>
            </a:r>
            <a:endParaRPr lang="en-GB" dirty="0" smtClean="0"/>
          </a:p>
          <a:p>
            <a:r>
              <a:rPr lang="en-GB" dirty="0" smtClean="0"/>
              <a:t>32 vulnerably</a:t>
            </a:r>
            <a:r>
              <a:rPr lang="en-GB" baseline="0" dirty="0" smtClean="0"/>
              <a:t> housed</a:t>
            </a:r>
            <a:endParaRPr lang="en-GB" dirty="0" smtClean="0"/>
          </a:p>
          <a:p>
            <a:r>
              <a:rPr lang="en-GB" dirty="0" smtClean="0"/>
              <a:t>Majority</a:t>
            </a:r>
            <a:r>
              <a:rPr lang="en-GB" baseline="0" dirty="0" smtClean="0"/>
              <a:t> homeless or vulnerably housed, </a:t>
            </a:r>
            <a:r>
              <a:rPr lang="en-GB" sz="1200" dirty="0" smtClean="0"/>
              <a:t>25 men and 7 women.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mean 5 years ( range 1.5 – 17 years) and hadn’t been able to access care through usual pathways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C1D1B-6938-40F0-88C1-0082E9986260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6497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Collaborative working</a:t>
            </a:r>
          </a:p>
          <a:p>
            <a:r>
              <a:rPr lang="en-GB" dirty="0" smtClean="0"/>
              <a:t>One team</a:t>
            </a:r>
            <a:r>
              <a:rPr lang="en-GB" baseline="0" dirty="0" smtClean="0"/>
              <a:t> – treating difficult patients who are bouncing between community and prison. Sometimes given 2-3 courses worth of tablets to get them through treatment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C1D1B-6938-40F0-88C1-0082E9986260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36240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err="1" smtClean="0"/>
              <a:t>Glanrafon</a:t>
            </a:r>
            <a:endParaRPr lang="en-GB" sz="1200" dirty="0" smtClean="0"/>
          </a:p>
          <a:p>
            <a:r>
              <a:rPr lang="en-GB" sz="1200" dirty="0" smtClean="0"/>
              <a:t>8 week project </a:t>
            </a:r>
          </a:p>
          <a:p>
            <a:r>
              <a:rPr lang="en-GB" sz="1200" dirty="0" smtClean="0"/>
              <a:t>19 patients offered testing</a:t>
            </a:r>
          </a:p>
          <a:p>
            <a:r>
              <a:rPr lang="en-GB" sz="1200" dirty="0" smtClean="0"/>
              <a:t> 4 refused, 11 HCV PCR negative &amp;  4 HCV PCR positive</a:t>
            </a:r>
          </a:p>
          <a:p>
            <a:r>
              <a:rPr lang="en-GB" sz="1200" dirty="0" smtClean="0"/>
              <a:t>Out of 4 needing treatment 3 were successfully treated during the project</a:t>
            </a:r>
          </a:p>
          <a:p>
            <a:r>
              <a:rPr lang="en-GB" sz="1200" dirty="0" smtClean="0"/>
              <a:t>Other patient got sent to prison the week after testing but has now successfully completed treatment in the community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C1D1B-6938-40F0-88C1-0082E9986260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7910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Meeting people where they are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C1D1B-6938-40F0-88C1-0082E9986260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8781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FD469-EEE4-4D5C-B345-18D1BE0D8D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7434A6-00D0-416C-8038-9D5367F742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B16B6-5CEE-42D1-A38C-C4DE65382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A376-9C32-4643-A936-90824C692C1D}" type="datetime1">
              <a:rPr lang="en-GB" smtClean="0"/>
              <a:t>28/03/2023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4F7BEA-C226-4230-A2EA-674999B8F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55BD9D-CFC7-4DF1-AD46-EBA1116AB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BE26-5631-4285-8370-5CADAF334E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2254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0D6E9-C8A7-44BD-9D74-42879F57A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4FE39C-310A-407D-8BEB-476DDE52A8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CFFAC5-D783-487B-9D47-CE899FEAD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70C63-6E34-44FB-B46F-B17B19D1BEEC}" type="datetime1">
              <a:rPr lang="en-GB" smtClean="0"/>
              <a:t>28/03/2023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3AB43F-FA06-4CB4-AABC-9C65566E3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16494B-3FF7-470F-884B-220A007C0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BE26-5631-4285-8370-5CADAF334E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914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24881A-B3AA-4EC0-81CD-4390A23AA6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75D1A4-6741-477A-BFFB-0E31BFCA5E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ED5497-031F-4C35-8D31-E7563E6BA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9746-B766-4616-9807-2EBF3E24AFF3}" type="datetime1">
              <a:rPr lang="en-GB" smtClean="0"/>
              <a:t>28/03/2023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16214F-E215-4A9E-AB63-56FD76C73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755833-D917-4D46-94B2-6AB573342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BE26-5631-4285-8370-5CADAF334E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218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91B39-722F-4571-B6A3-EE305BC55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A1A78-F1A0-412B-95B3-3F7C6CCBEF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29C00-40D0-4635-896A-5E5FF5C0F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8171-6435-49DA-8348-195AE540A98E}" type="datetime1">
              <a:rPr lang="en-GB" smtClean="0"/>
              <a:t>28/03/2023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965C44-0878-4A38-92FE-08EAE4547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B85CB6-A2DA-4C76-A223-5F8DD0C09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BE26-5631-4285-8370-5CADAF334E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8315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33B94-0E43-4CCA-9D9A-D86C89275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8B09B9-5818-4A82-8386-8A4CD29CCE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A5A98-D2C0-4144-9E40-F7D7B0ED0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086D-4EC7-4A5A-A6E8-AFC6EAB98543}" type="datetime1">
              <a:rPr lang="en-GB" smtClean="0"/>
              <a:t>28/03/2023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39CD62-DD15-4203-9142-D43BEAC79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1AEDE-8E77-4CE8-B513-633D7D565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BE26-5631-4285-8370-5CADAF334E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5292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8E955-5CD6-453E-832B-F42B3F6FE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2750D6-AB2F-4382-BF54-596B65D22A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CCD638-510B-4011-A7F2-1501B357B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8E7042-D454-4C4F-9ADB-DDD7702CE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74635-D934-4994-90DA-675973480781}" type="datetime1">
              <a:rPr lang="en-GB" smtClean="0"/>
              <a:t>28/03/2023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DB87BE-5CFD-48C5-B405-D621B2667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299BD0-CD0F-4332-87F6-61827FE56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BE26-5631-4285-8370-5CADAF334E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6070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5C1A6-2C12-4346-BB44-76AD1A880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7A4496-E221-4812-97EF-E84B6BBEC3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71E688-A04C-4D77-B506-FD811101E6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D6DDA4-BD86-4DEC-8DE1-A8EA1827E8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3B9779-3E77-4B1B-9867-0249F1474A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CF180C-622A-4089-8E3F-3A626701A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7D4C-C1DF-445C-B226-6C0727793EB4}" type="datetime1">
              <a:rPr lang="en-GB" smtClean="0"/>
              <a:t>28/03/2023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C147B2-4CB4-4938-B1FE-CFC2248C9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51F852-5C1E-4BC0-88F9-3D8B8EA6E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BE26-5631-4285-8370-5CADAF334E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0159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BA93E-388A-42BE-B2DE-7EEE1FF7C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80DB3F-4D6D-4E4C-AF59-9531F535F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58FAD-EB2C-40D9-B2A6-3FB0EA70133E}" type="datetime1">
              <a:rPr lang="en-GB" smtClean="0"/>
              <a:t>28/03/2023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851654-1E74-4061-8F56-F6287FCF7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B8622B-8F84-4C87-81BB-0EA1FF99B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BE26-5631-4285-8370-5CADAF334E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3847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BECED2-29B6-43CB-BA83-A9960B86D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FF77-AC84-4DE5-81E8-7324AF40AAF3}" type="datetime1">
              <a:rPr lang="en-GB" smtClean="0"/>
              <a:t>28/03/2023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72D358-8CC8-432F-AE6F-67113C39A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BD3589-151D-49E6-8733-BF1DF048F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BE26-5631-4285-8370-5CADAF334E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9782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9B7CA-9D1A-4753-ACB1-3D42E38D1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0261B-1D3C-4CE8-BDFE-2AA5053F2D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3D7EC-CF41-4215-9C15-28B84ADE8B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0112E7-0A3E-4CFB-AF1C-AB5BFCD5B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2BF0-82D8-4577-8C3E-7C1B2D990E5A}" type="datetime1">
              <a:rPr lang="en-GB" smtClean="0"/>
              <a:t>28/03/2023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FCBA99-E60E-4C89-B9D0-B20248F71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C5CB78-7123-4D9D-A970-55CEF044D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BE26-5631-4285-8370-5CADAF334E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8954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37868-D897-4981-9BFA-B19DF0785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0466B2-71B5-4E6D-B8BF-B2F07BCD25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2BC545-9E70-4BE6-BD85-79088F5B39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2B009D-B6E2-44F4-AE0F-566EAB379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5443-C425-4307-AC2E-FED2E3864EE3}" type="datetime1">
              <a:rPr lang="en-GB" smtClean="0"/>
              <a:t>28/03/2023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DA587E-F506-4951-8B0D-AEEE66F0A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E7D67C-1E95-4333-A343-29C606494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BE26-5631-4285-8370-5CADAF334E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7448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79DB73-CE21-464A-95F8-FB93D6433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E69A41-3AC3-4B7B-A56C-8658487F1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4D0E7-1F34-44DE-8C51-60C58ECC11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5638A-C549-4650-83ED-FBBBBDEE70E3}" type="datetime1">
              <a:rPr lang="en-GB" smtClean="0"/>
              <a:t>28/03/2023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67FCE2-4340-42ED-84D8-5D8C57A41B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A7D3B0-A473-4658-9AFD-1709AFAD64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1BE26-5631-4285-8370-5CADAF334E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1980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hyperlink" Target="https://en.wikipedia.org/wiki/Feature_phone" TargetMode="External"/><Relationship Id="rId18" Type="http://schemas.openxmlformats.org/officeDocument/2006/relationships/image" Target="../media/image11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9.jpeg"/><Relationship Id="rId20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15" Type="http://schemas.openxmlformats.org/officeDocument/2006/relationships/hyperlink" Target="http://drdeborahserani.blogspot.com/2015/09/are-you-medicine-smart.html" TargetMode="External"/><Relationship Id="rId19" Type="http://schemas.openxmlformats.org/officeDocument/2006/relationships/hyperlink" Target="https://en.wikipedia.org/wiki/Homelessness_in_Wales" TargetMode="External"/><Relationship Id="rId4" Type="http://schemas.openxmlformats.org/officeDocument/2006/relationships/image" Target="../media/image4.png"/><Relationship Id="rId14" Type="http://schemas.openxmlformats.org/officeDocument/2006/relationships/image" Target="../media/image8.jpeg"/><Relationship Id="rId9" Type="http://schemas.openxmlformats.org/officeDocument/2006/relationships/hyperlink" Target="https://pixabay.com/en/clock-deadline-alarm-clock-minute-3036245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2.gif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Betsi Cadwaladr: NHS health board back in special measures - BBC New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4736" cy="662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6608603" y="1196752"/>
            <a:ext cx="2376264" cy="468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Successful Hepatitis C Projects</a:t>
            </a:r>
          </a:p>
          <a:p>
            <a:pPr algn="ctr"/>
            <a:endParaRPr lang="en-GB" sz="2800" dirty="0" smtClean="0"/>
          </a:p>
          <a:p>
            <a:pPr algn="ctr"/>
            <a:endParaRPr lang="en-GB" sz="2800" dirty="0"/>
          </a:p>
          <a:p>
            <a:pPr algn="ctr"/>
            <a:r>
              <a:rPr lang="en-GB" sz="2400" dirty="0" smtClean="0"/>
              <a:t>Sarah Hulse </a:t>
            </a:r>
          </a:p>
          <a:p>
            <a:pPr algn="ctr"/>
            <a:r>
              <a:rPr lang="en-GB" sz="2400" dirty="0" smtClean="0"/>
              <a:t>BBV Lead Pharmacist</a:t>
            </a:r>
            <a:endParaRPr lang="en-GB" sz="2400" dirty="0"/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A0BB5BBA-4F80-475E-9A79-CF9F19F1AE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115" y="6896"/>
            <a:ext cx="2834885" cy="75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42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200" b="1" dirty="0" smtClean="0"/>
              <a:t>				</a:t>
            </a:r>
          </a:p>
          <a:p>
            <a:pPr marL="0" indent="0">
              <a:buNone/>
            </a:pPr>
            <a:r>
              <a:rPr lang="en-GB" sz="2200" b="1" dirty="0" smtClean="0"/>
              <a:t>				</a:t>
            </a:r>
            <a:endParaRPr lang="en-GB" sz="2050" dirty="0" smtClean="0"/>
          </a:p>
        </p:txBody>
      </p:sp>
      <p:pic>
        <p:nvPicPr>
          <p:cNvPr id="6" name="Picture 2" descr="Hep C Cure Squa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-4779912"/>
            <a:ext cx="5635924" cy="3175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72340"/>
            <a:ext cx="3442110" cy="23260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0D59410-4FD0-469E-9AA3-9A89A7B0B8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2837" y="4439774"/>
            <a:ext cx="2662407" cy="1910601"/>
          </a:xfrm>
          <a:prstGeom prst="rect">
            <a:avLst/>
          </a:prstGeom>
        </p:spPr>
      </p:pic>
      <p:pic>
        <p:nvPicPr>
          <p:cNvPr id="9" name="Picture 8" descr="A group of people standing in front of a truck&#10;&#10;Description automatically generated">
            <a:extLst>
              <a:ext uri="{FF2B5EF4-FFF2-40B4-BE49-F238E27FC236}">
                <a16:creationId xmlns:a16="http://schemas.microsoft.com/office/drawing/2014/main" id="{BA348726-A317-4883-AFC9-99443494E6D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63" r="14964" b="7"/>
          <a:stretch/>
        </p:blipFill>
        <p:spPr>
          <a:xfrm>
            <a:off x="6757573" y="1001821"/>
            <a:ext cx="2134907" cy="2546513"/>
          </a:xfrm>
          <a:prstGeom prst="rect">
            <a:avLst/>
          </a:prstGeom>
        </p:spPr>
      </p:pic>
      <p:pic>
        <p:nvPicPr>
          <p:cNvPr id="10" name="Picture 9" descr="A close up of a calculator&#10;&#10;Description automatically generated">
            <a:extLst>
              <a:ext uri="{FF2B5EF4-FFF2-40B4-BE49-F238E27FC236}">
                <a16:creationId xmlns:a16="http://schemas.microsoft.com/office/drawing/2014/main" id="{D83607FD-FA5B-4793-B6AD-C9D70074479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="" xmlns:a1611="http://schemas.microsoft.com/office/drawing/2016/11/main" r:id="rId13"/>
              </a:ext>
            </a:extLst>
          </a:blip>
          <a:srcRect t="17885" r="-4" b="21803"/>
          <a:stretch/>
        </p:blipFill>
        <p:spPr>
          <a:xfrm rot="10800000" flipV="1">
            <a:off x="2167153" y="4754311"/>
            <a:ext cx="1224333" cy="1476781"/>
          </a:xfrm>
          <a:prstGeom prst="rect">
            <a:avLst/>
          </a:prstGeom>
        </p:spPr>
      </p:pic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4C3FDA54-C686-4AA7-B50D-7DEBD78DD085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="" xmlns:a1611="http://schemas.microsoft.com/office/drawing/2016/11/main" r:id="rId15"/>
              </a:ext>
            </a:extLst>
          </a:blip>
          <a:srcRect l="7142" r="1" b="1"/>
          <a:stretch/>
        </p:blipFill>
        <p:spPr>
          <a:xfrm flipH="1">
            <a:off x="5325750" y="5264668"/>
            <a:ext cx="1252835" cy="1064674"/>
          </a:xfrm>
          <a:prstGeom prst="rect">
            <a:avLst/>
          </a:prstGeom>
        </p:spPr>
      </p:pic>
      <p:pic>
        <p:nvPicPr>
          <p:cNvPr id="12" name="Picture 11" descr="A clock hanging on the wall&#10;&#10;Description automatically generated">
            <a:extLst>
              <a:ext uri="{FF2B5EF4-FFF2-40B4-BE49-F238E27FC236}">
                <a16:creationId xmlns:a16="http://schemas.microsoft.com/office/drawing/2014/main" id="{0B125E5F-C0AC-4030-B09C-19F033FD4403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="" xmlns:a1611="http://schemas.microsoft.com/office/drawing/2016/11/main" r:id="rId9"/>
              </a:ext>
            </a:extLst>
          </a:blip>
          <a:srcRect l="19727" r="17966" b="-5"/>
          <a:stretch/>
        </p:blipFill>
        <p:spPr>
          <a:xfrm>
            <a:off x="3662965" y="4734004"/>
            <a:ext cx="1255808" cy="1486517"/>
          </a:xfrm>
          <a:prstGeom prst="rect">
            <a:avLst/>
          </a:prstGeom>
        </p:spPr>
      </p:pic>
      <p:pic>
        <p:nvPicPr>
          <p:cNvPr id="1027" name="Picture 3" descr="19576843-c7e1-4958-8333-bdd9d9b6484b@GBRP265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037" y="3898478"/>
            <a:ext cx="2031062" cy="2759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A picture containing person, building, outdoor, snow&#10;&#10;Description automatically generated">
            <a:extLst>
              <a:ext uri="{FF2B5EF4-FFF2-40B4-BE49-F238E27FC236}">
                <a16:creationId xmlns:a16="http://schemas.microsoft.com/office/drawing/2014/main" id="{41519219-7371-462E-BC69-FBD9BBB85A30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19"/>
              </a:ext>
            </a:extLst>
          </a:blip>
          <a:stretch>
            <a:fillRect/>
          </a:stretch>
        </p:blipFill>
        <p:spPr>
          <a:xfrm>
            <a:off x="3921477" y="1121504"/>
            <a:ext cx="2608065" cy="1747402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439158" y="3361422"/>
            <a:ext cx="5904656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Hepatitis C Rapid Test and Treat in BCUHB</a:t>
            </a:r>
            <a:endParaRPr lang="en-GB" sz="3600" dirty="0"/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A0BB5BBA-4F80-475E-9A79-CF9F19F1AEF9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217" y="137860"/>
            <a:ext cx="3239852" cy="863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96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323528" y="5661248"/>
            <a:ext cx="848895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323528" y="4797152"/>
            <a:ext cx="410445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323528" y="3789040"/>
            <a:ext cx="864096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323528" y="2720162"/>
            <a:ext cx="8568952" cy="7088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395536" y="1917955"/>
            <a:ext cx="6120680" cy="5749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2CE3D9-2D0E-4959-A3FB-7922B8B71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solidFill>
                  <a:schemeClr val="bg1"/>
                </a:solidFill>
                <a:cs typeface="Arial" charset="0"/>
              </a:rPr>
              <a:t>Wrexham Community Care Hub Hepatitis C </a:t>
            </a:r>
            <a:r>
              <a:rPr lang="en-GB" sz="4000" dirty="0">
                <a:solidFill>
                  <a:schemeClr val="bg1"/>
                </a:solidFill>
                <a:cs typeface="Arial" charset="0"/>
              </a:rPr>
              <a:t>Rapid</a:t>
            </a:r>
            <a:r>
              <a:rPr lang="en-GB" sz="3600" dirty="0">
                <a:solidFill>
                  <a:schemeClr val="bg1"/>
                </a:solidFill>
                <a:cs typeface="Arial" charset="0"/>
              </a:rPr>
              <a:t> test and treat project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F4E4A-7D83-44F9-B1A0-26EB565230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3528" y="1972388"/>
            <a:ext cx="8784976" cy="4680520"/>
          </a:xfrm>
        </p:spPr>
        <p:txBody>
          <a:bodyPr>
            <a:normAutofit/>
          </a:bodyPr>
          <a:lstStyle/>
          <a:p>
            <a:pPr marL="0" lvl="0" indent="0" fontAlgn="base">
              <a:buNone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bg1"/>
                </a:solidFill>
              </a:rPr>
              <a:t>“I </a:t>
            </a:r>
            <a:r>
              <a:rPr lang="en-GB" dirty="0">
                <a:solidFill>
                  <a:schemeClr val="bg1"/>
                </a:solidFill>
              </a:rPr>
              <a:t>feel like a new person, I have so much more </a:t>
            </a:r>
            <a:r>
              <a:rPr lang="en-GB" dirty="0" smtClean="0">
                <a:solidFill>
                  <a:schemeClr val="bg1"/>
                </a:solidFill>
              </a:rPr>
              <a:t>energy”.</a:t>
            </a:r>
            <a:endParaRPr lang="en-GB" dirty="0">
              <a:solidFill>
                <a:schemeClr val="bg1"/>
              </a:solidFill>
            </a:endParaRPr>
          </a:p>
          <a:p>
            <a:pPr marL="0" lvl="0" indent="0" fontAlgn="base">
              <a:buNone/>
            </a:pPr>
            <a:endParaRPr lang="en-GB" dirty="0" smtClean="0"/>
          </a:p>
          <a:p>
            <a:pPr marL="0" lvl="0" indent="0" fontAlgn="base">
              <a:buNone/>
            </a:pPr>
            <a:r>
              <a:rPr lang="en-GB" dirty="0" smtClean="0">
                <a:solidFill>
                  <a:schemeClr val="bg1"/>
                </a:solidFill>
              </a:rPr>
              <a:t>“I </a:t>
            </a:r>
            <a:r>
              <a:rPr lang="en-GB" dirty="0">
                <a:solidFill>
                  <a:schemeClr val="bg1"/>
                </a:solidFill>
              </a:rPr>
              <a:t>would never have been able to successfully be treated via the hospital route; I have always been terrified of </a:t>
            </a:r>
            <a:r>
              <a:rPr lang="en-GB" dirty="0" smtClean="0">
                <a:solidFill>
                  <a:schemeClr val="bg1"/>
                </a:solidFill>
              </a:rPr>
              <a:t>hospitals”</a:t>
            </a:r>
            <a:endParaRPr lang="en-GB" dirty="0">
              <a:solidFill>
                <a:schemeClr val="bg1"/>
              </a:solidFill>
            </a:endParaRPr>
          </a:p>
          <a:p>
            <a:pPr marL="0" lvl="0" indent="0" fontAlgn="base">
              <a:buNone/>
            </a:pPr>
            <a:endParaRPr lang="en-GB" dirty="0" smtClean="0"/>
          </a:p>
          <a:p>
            <a:pPr marL="0" lvl="0" indent="0" fontAlgn="base">
              <a:buNone/>
            </a:pPr>
            <a:r>
              <a:rPr lang="en-GB" dirty="0" smtClean="0">
                <a:solidFill>
                  <a:schemeClr val="bg1"/>
                </a:solidFill>
              </a:rPr>
              <a:t>“Because </a:t>
            </a:r>
            <a:r>
              <a:rPr lang="en-GB" dirty="0">
                <a:solidFill>
                  <a:schemeClr val="bg1"/>
                </a:solidFill>
              </a:rPr>
              <a:t>of treatment I have gained my life back, I now have my driving licence and for the first time in many years, I am working </a:t>
            </a:r>
            <a:r>
              <a:rPr lang="en-GB" dirty="0" smtClean="0">
                <a:solidFill>
                  <a:schemeClr val="bg1"/>
                </a:solidFill>
              </a:rPr>
              <a:t>again”</a:t>
            </a:r>
            <a:endParaRPr lang="en-GB" dirty="0">
              <a:solidFill>
                <a:schemeClr val="bg1"/>
              </a:solidFill>
            </a:endParaRPr>
          </a:p>
          <a:p>
            <a:pPr marL="0" lvl="0" indent="0" fontAlgn="base">
              <a:buNone/>
            </a:pPr>
            <a:endParaRPr lang="en-GB" dirty="0" smtClean="0"/>
          </a:p>
          <a:p>
            <a:pPr marL="0" lvl="0" indent="0" fontAlgn="base">
              <a:buNone/>
            </a:pPr>
            <a:r>
              <a:rPr lang="en-GB" dirty="0" smtClean="0">
                <a:solidFill>
                  <a:schemeClr val="bg1"/>
                </a:solidFill>
              </a:rPr>
              <a:t>“I no longer feel dirty and ashamed”</a:t>
            </a:r>
          </a:p>
          <a:p>
            <a:pPr marL="0" lvl="0" indent="0" fontAlgn="base">
              <a:buNone/>
            </a:pPr>
            <a:endParaRPr lang="en-GB" dirty="0" smtClean="0"/>
          </a:p>
          <a:p>
            <a:pPr marL="0" lvl="0" indent="0" fontAlgn="base">
              <a:buNone/>
            </a:pPr>
            <a:r>
              <a:rPr lang="en-GB" dirty="0" smtClean="0">
                <a:solidFill>
                  <a:schemeClr val="bg1"/>
                </a:solidFill>
              </a:rPr>
              <a:t>“I </a:t>
            </a:r>
            <a:r>
              <a:rPr lang="en-GB" dirty="0">
                <a:solidFill>
                  <a:schemeClr val="bg1"/>
                </a:solidFill>
              </a:rPr>
              <a:t>am interested in becoming peer for testing and treatment, this could be the way for me to access further training and continue my recovery</a:t>
            </a:r>
            <a:r>
              <a:rPr lang="en-GB" dirty="0" smtClean="0">
                <a:solidFill>
                  <a:schemeClr val="bg1"/>
                </a:solidFill>
              </a:rPr>
              <a:t>!”</a:t>
            </a:r>
            <a:endParaRPr lang="en-GB" dirty="0">
              <a:solidFill>
                <a:schemeClr val="bg1"/>
              </a:solidFill>
            </a:endParaRPr>
          </a:p>
          <a:p>
            <a:endParaRPr lang="en-GB" sz="2800" dirty="0" smtClean="0"/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endParaRPr lang="en-GB" sz="280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itle 24">
            <a:extLst>
              <a:ext uri="{FF2B5EF4-FFF2-40B4-BE49-F238E27FC236}">
                <a16:creationId xmlns:a16="http://schemas.microsoft.com/office/drawing/2014/main" id="{546A0640-F2C3-4718-B7EB-E73473EA7DB4}"/>
              </a:ext>
            </a:extLst>
          </p:cNvPr>
          <p:cNvSpPr txBox="1">
            <a:spLocks/>
          </p:cNvSpPr>
          <p:nvPr/>
        </p:nvSpPr>
        <p:spPr>
          <a:xfrm>
            <a:off x="243528" y="1023089"/>
            <a:ext cx="8568952" cy="646331"/>
          </a:xfrm>
          <a:prstGeom prst="rect">
            <a:avLst/>
          </a:prstGeom>
          <a:solidFill>
            <a:schemeClr val="accent1">
              <a:alpha val="70195"/>
            </a:schemeClr>
          </a:solidFill>
          <a:ln>
            <a:noFill/>
          </a:ln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chemeClr val="bg1"/>
                </a:solidFill>
                <a:cs typeface="Arial" charset="0"/>
              </a:rPr>
              <a:t>Impact and feedback </a:t>
            </a:r>
            <a:endParaRPr lang="en-GB" sz="40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A0BB5BBA-4F80-475E-9A79-CF9F19F1AE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217" y="137860"/>
            <a:ext cx="3239852" cy="863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85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MP Berwyn being used as ‘dumping ground’ for UK’s most dangerous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7152729" cy="375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epatitis C Trust (@HepatitisCTrust) | Twit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31033"/>
            <a:ext cx="2358370" cy="2358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public health wales logo (1) | The Daily Mile UK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210" y="5510218"/>
            <a:ext cx="2925534" cy="83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A0BB5BBA-4F80-475E-9A79-CF9F19F1AE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423288"/>
            <a:ext cx="3312368" cy="88329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75026" y="692696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HMP Berwyn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7" name="Picture 6" descr="3251 Berwyn Identity Gradient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612" y="4725143"/>
            <a:ext cx="2873468" cy="13015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325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CE3D9-2D0E-4959-A3FB-7922B8B71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solidFill>
                  <a:schemeClr val="bg1"/>
                </a:solidFill>
                <a:cs typeface="Arial" charset="0"/>
              </a:rPr>
              <a:t>Wrexham Community Care Hub Hepatitis C </a:t>
            </a:r>
            <a:r>
              <a:rPr lang="en-GB" sz="4000" dirty="0">
                <a:solidFill>
                  <a:schemeClr val="bg1"/>
                </a:solidFill>
                <a:cs typeface="Arial" charset="0"/>
              </a:rPr>
              <a:t>Rapid</a:t>
            </a:r>
            <a:r>
              <a:rPr lang="en-GB" sz="3600" dirty="0">
                <a:solidFill>
                  <a:schemeClr val="bg1"/>
                </a:solidFill>
                <a:cs typeface="Arial" charset="0"/>
              </a:rPr>
              <a:t> test and treat project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F4E4A-7D83-44F9-B1A0-26EB565230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5577" y="4767015"/>
            <a:ext cx="8784976" cy="4680520"/>
          </a:xfrm>
        </p:spPr>
        <p:txBody>
          <a:bodyPr>
            <a:normAutofit/>
          </a:bodyPr>
          <a:lstStyle/>
          <a:p>
            <a:endParaRPr lang="en-GB" sz="2800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A0BB5BBA-4F80-475E-9A79-CF9F19F1AE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217" y="137860"/>
            <a:ext cx="3239852" cy="863961"/>
          </a:xfrm>
          <a:prstGeom prst="rect">
            <a:avLst/>
          </a:prstGeom>
        </p:spPr>
      </p:pic>
      <p:pic>
        <p:nvPicPr>
          <p:cNvPr id="4098" name="Picture 2" descr="Wellington Road Pharmacy, Rhyl | Pharmacies - Ye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55" y="3853439"/>
            <a:ext cx="2671120" cy="2671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Sex offenders still allowed to stay at North Wales bail hostel - North ..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333" y="1201923"/>
            <a:ext cx="3128501" cy="2081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CTV to be installed at Queensferry day centre to deter vandals - North ..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55" y="1201923"/>
            <a:ext cx="3148059" cy="209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group of people standing in front of a truck&#10;&#10;Description automatically generated">
            <a:extLst>
              <a:ext uri="{FF2B5EF4-FFF2-40B4-BE49-F238E27FC236}">
                <a16:creationId xmlns:a16="http://schemas.microsoft.com/office/drawing/2014/main" id="{BA348726-A317-4883-AFC9-99443494E6D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63" r="14964" b="7"/>
          <a:stretch/>
        </p:blipFill>
        <p:spPr>
          <a:xfrm>
            <a:off x="6589200" y="3696454"/>
            <a:ext cx="2370984" cy="2828105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3514343" y="1423423"/>
            <a:ext cx="2115313" cy="2808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Other</a:t>
            </a:r>
            <a:r>
              <a:rPr lang="en-GB" sz="2800" dirty="0" smtClean="0"/>
              <a:t> </a:t>
            </a:r>
            <a:r>
              <a:rPr lang="en-GB" sz="2800" dirty="0" smtClean="0"/>
              <a:t>HCV Test and Treat </a:t>
            </a:r>
            <a:r>
              <a:rPr lang="en-GB" sz="2800" dirty="0" smtClean="0"/>
              <a:t>Settings</a:t>
            </a:r>
            <a:endParaRPr lang="en-GB" sz="2800" dirty="0"/>
          </a:p>
        </p:txBody>
      </p:sp>
      <p:pic>
        <p:nvPicPr>
          <p:cNvPr id="2050" name="Picture 2" descr="Hundreds of patients attend Ysbyty Gwynedd A&amp;E during bank holiday ...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141" y="4775698"/>
            <a:ext cx="3304792" cy="1735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49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ep C Cure Squa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160" y="1833269"/>
            <a:ext cx="5126482" cy="288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412711" y="4981287"/>
            <a:ext cx="47313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213661"/>
                </a:solidFill>
                <a:latin typeface="proxima-nova"/>
              </a:rPr>
              <a:t>Access </a:t>
            </a:r>
            <a:r>
              <a:rPr lang="en-GB" sz="1600" b="1" dirty="0">
                <a:solidFill>
                  <a:srgbClr val="213661"/>
                </a:solidFill>
                <a:latin typeface="proxima-nova"/>
              </a:rPr>
              <a:t>and Health Equity</a:t>
            </a:r>
          </a:p>
          <a:p>
            <a:pPr algn="ctr"/>
            <a:r>
              <a:rPr lang="en-GB" sz="1600" b="1" dirty="0">
                <a:solidFill>
                  <a:srgbClr val="212529"/>
                </a:solidFill>
                <a:latin typeface="calluna"/>
              </a:rPr>
              <a:t>Groups Around the World Work to Eliminate Hepatitis C by Meeting People Where They Are</a:t>
            </a:r>
          </a:p>
          <a:p>
            <a:pPr algn="ctr"/>
            <a:r>
              <a:rPr lang="en-GB" dirty="0" smtClean="0">
                <a:solidFill>
                  <a:srgbClr val="212529"/>
                </a:solidFill>
                <a:latin typeface="proxima-nova"/>
              </a:rPr>
              <a:t>Stories@Gilead.com</a:t>
            </a:r>
            <a:r>
              <a:rPr lang="en-GB" dirty="0">
                <a:solidFill>
                  <a:srgbClr val="212529"/>
                </a:solidFill>
                <a:latin typeface="proxima-nova"/>
              </a:rPr>
              <a:t> - March 02, 2023 </a:t>
            </a:r>
            <a:endParaRPr lang="en-GB" b="0" i="0" dirty="0">
              <a:solidFill>
                <a:srgbClr val="212529"/>
              </a:solidFill>
              <a:effectLst/>
              <a:latin typeface="proxima-nova"/>
            </a:endParaRPr>
          </a:p>
        </p:txBody>
      </p:sp>
      <p:pic>
        <p:nvPicPr>
          <p:cNvPr id="4" name="Picture 2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8"/>
            <a:ext cx="4218687" cy="4520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A0BB5BBA-4F80-475E-9A79-CF9F19F1AE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217" y="137860"/>
            <a:ext cx="3239852" cy="863961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79512" y="450667"/>
            <a:ext cx="5427681" cy="7828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Successful Hepatitis C </a:t>
            </a:r>
            <a:r>
              <a:rPr lang="en-GB" sz="3200" dirty="0" smtClean="0"/>
              <a:t>Projects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64432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12" ma:contentTypeDescription="Create a new document." ma:contentTypeScope="" ma:versionID="1185b179730c286e9ca5e8cec26448c7">
  <xsd:schema xmlns:xsd="http://www.w3.org/2001/XMLSchema" xmlns:xs="http://www.w3.org/2001/XMLSchema" xmlns:p="http://schemas.microsoft.com/office/2006/metadata/properties" xmlns:ns2="d533af8e-90fc-435e-9c6f-bd5f3a7a0686" xmlns:ns3="343c576e-92ca-4e81-9a49-c8620aa7a76a" targetNamespace="http://schemas.microsoft.com/office/2006/metadata/properties" ma:root="true" ma:fieldsID="2523b99b27542f063c31445013867cd2" ns2:_="" ns3:_=""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11a023f4-1925-4445-8afb-3af4fddacb3f}" ma:internalName="TaxCatchAll" ma:showField="CatchAllData" ma:web="343c576e-92ca-4e81-9a49-c8620aa7a7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33af8e-90fc-435e-9c6f-bd5f3a7a0686">
      <Terms xmlns="http://schemas.microsoft.com/office/infopath/2007/PartnerControls"/>
    </lcf76f155ced4ddcb4097134ff3c332f>
    <TaxCatchAll xmlns="343c576e-92ca-4e81-9a49-c8620aa7a76a" xsi:nil="true"/>
  </documentManagement>
</p:properties>
</file>

<file path=customXml/itemProps1.xml><?xml version="1.0" encoding="utf-8"?>
<ds:datastoreItem xmlns:ds="http://schemas.openxmlformats.org/officeDocument/2006/customXml" ds:itemID="{1C74AA51-C563-4981-8013-995F1FCEF218}"/>
</file>

<file path=customXml/itemProps2.xml><?xml version="1.0" encoding="utf-8"?>
<ds:datastoreItem xmlns:ds="http://schemas.openxmlformats.org/officeDocument/2006/customXml" ds:itemID="{E54849D0-803F-44BC-91B2-F0A94F05E7EE}"/>
</file>

<file path=customXml/itemProps3.xml><?xml version="1.0" encoding="utf-8"?>
<ds:datastoreItem xmlns:ds="http://schemas.openxmlformats.org/officeDocument/2006/customXml" ds:itemID="{4B42871C-4B40-4FFD-9744-58CE4040BE3B}"/>
</file>

<file path=docProps/app.xml><?xml version="1.0" encoding="utf-8"?>
<Properties xmlns="http://schemas.openxmlformats.org/officeDocument/2006/extended-properties" xmlns:vt="http://schemas.openxmlformats.org/officeDocument/2006/docPropsVTypes">
  <TotalTime>2049</TotalTime>
  <Words>363</Words>
  <Application>Microsoft Office PowerPoint</Application>
  <PresentationFormat>On-screen Show (4:3)</PresentationFormat>
  <Paragraphs>52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calluna</vt:lpstr>
      <vt:lpstr>proxima-nova</vt:lpstr>
      <vt:lpstr>Office Theme</vt:lpstr>
      <vt:lpstr>PowerPoint Presentation</vt:lpstr>
      <vt:lpstr>PowerPoint Presentation</vt:lpstr>
      <vt:lpstr>Wrexham Community Care Hub Hepatitis C Rapid test and treat project</vt:lpstr>
      <vt:lpstr>PowerPoint Presentation</vt:lpstr>
      <vt:lpstr>Wrexham Community Care Hub Hepatitis C Rapid test and treat project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Stewart Hulse</dc:creator>
  <cp:lastModifiedBy>Sarah Hulse (BCUHB - Pharmacy)</cp:lastModifiedBy>
  <cp:revision>109</cp:revision>
  <dcterms:created xsi:type="dcterms:W3CDTF">2020-08-24T11:58:40Z</dcterms:created>
  <dcterms:modified xsi:type="dcterms:W3CDTF">2023-03-28T18:26:11Z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0x0101003DD053D06D3EEF498E1D6603D9F64235</vt:lpwstr>
  </property>
</Properties>
</file>