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9" r:id="rId5"/>
    <p:sldId id="261" r:id="rId6"/>
    <p:sldId id="260" r:id="rId7"/>
    <p:sldId id="262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44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9932-810E-4243-A599-7AC852CB8807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F657-1C9D-4733-AD67-BA2BD69BE1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950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9932-810E-4243-A599-7AC852CB8807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F657-1C9D-4733-AD67-BA2BD69BE1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814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9932-810E-4243-A599-7AC852CB8807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F657-1C9D-4733-AD67-BA2BD69BE1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2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9932-810E-4243-A599-7AC852CB8807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F657-1C9D-4733-AD67-BA2BD69BE1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420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9932-810E-4243-A599-7AC852CB8807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F657-1C9D-4733-AD67-BA2BD69BE1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1082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9932-810E-4243-A599-7AC852CB8807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F657-1C9D-4733-AD67-BA2BD69BE1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177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9932-810E-4243-A599-7AC852CB8807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F657-1C9D-4733-AD67-BA2BD69BE1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90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9932-810E-4243-A599-7AC852CB8807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F657-1C9D-4733-AD67-BA2BD69BE1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347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9932-810E-4243-A599-7AC852CB8807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F657-1C9D-4733-AD67-BA2BD69BE1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782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9932-810E-4243-A599-7AC852CB8807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F657-1C9D-4733-AD67-BA2BD69BE1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749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19932-810E-4243-A599-7AC852CB8807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F657-1C9D-4733-AD67-BA2BD69BE1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266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19932-810E-4243-A599-7AC852CB8807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AF657-1C9D-4733-AD67-BA2BD69BE1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96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James.plant@wales.nhs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327565"/>
            <a:ext cx="12192000" cy="453043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6769" t="49300" r="27950" b="26901"/>
          <a:stretch/>
        </p:blipFill>
        <p:spPr>
          <a:xfrm>
            <a:off x="2812386" y="4916384"/>
            <a:ext cx="6567228" cy="19416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58189" y="730758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/>
              <a:t>Successes in Swansea Bay UHB 2022 - 2023</a:t>
            </a:r>
            <a:endParaRPr lang="en-GB" sz="4000" b="1" dirty="0" smtClean="0"/>
          </a:p>
          <a:p>
            <a:pPr algn="ctr"/>
            <a:endParaRPr lang="en-GB" sz="4000" b="1" dirty="0" smtClean="0"/>
          </a:p>
          <a:p>
            <a:pPr algn="ctr"/>
            <a:endParaRPr lang="en-GB" sz="3600" dirty="0"/>
          </a:p>
          <a:p>
            <a:pPr algn="ctr"/>
            <a:r>
              <a:rPr lang="en-GB" sz="3200" b="1" dirty="0" smtClean="0">
                <a:solidFill>
                  <a:schemeClr val="bg1"/>
                </a:solidFill>
              </a:rPr>
              <a:t>James Plant</a:t>
            </a:r>
          </a:p>
          <a:p>
            <a:pPr algn="ctr"/>
            <a:r>
              <a:rPr lang="en-GB" sz="3200" dirty="0" smtClean="0">
                <a:solidFill>
                  <a:schemeClr val="bg1"/>
                </a:solidFill>
              </a:rPr>
              <a:t>Swansea </a:t>
            </a:r>
            <a:r>
              <a:rPr lang="en-GB" sz="3200" dirty="0" smtClean="0">
                <a:solidFill>
                  <a:schemeClr val="bg1"/>
                </a:solidFill>
              </a:rPr>
              <a:t>Bay University Health </a:t>
            </a:r>
            <a:r>
              <a:rPr lang="en-GB" sz="3200" dirty="0" smtClean="0">
                <a:solidFill>
                  <a:schemeClr val="bg1"/>
                </a:solidFill>
              </a:rPr>
              <a:t>Board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127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b="1" dirty="0" smtClean="0">
                <a:solidFill>
                  <a:schemeClr val="bg1"/>
                </a:solidFill>
              </a:rPr>
              <a:t>The numbers</a:t>
            </a:r>
            <a:endParaRPr lang="en-GB" sz="5400" b="1" dirty="0">
              <a:solidFill>
                <a:schemeClr val="bg1"/>
              </a:solidFill>
            </a:endParaRPr>
          </a:p>
        </p:txBody>
      </p:sp>
      <p:sp>
        <p:nvSpPr>
          <p:cNvPr id="2" name="Explosion 1 1"/>
          <p:cNvSpPr/>
          <p:nvPr/>
        </p:nvSpPr>
        <p:spPr>
          <a:xfrm>
            <a:off x="307570" y="1155468"/>
            <a:ext cx="3940233" cy="3690851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 smtClean="0"/>
              <a:t>&gt;1300</a:t>
            </a:r>
          </a:p>
          <a:p>
            <a:pPr algn="ctr"/>
            <a:r>
              <a:rPr lang="en-GB" dirty="0" smtClean="0"/>
              <a:t>Number of BBV tests done in community</a:t>
            </a:r>
            <a:endParaRPr lang="en-GB" dirty="0"/>
          </a:p>
        </p:txBody>
      </p:sp>
      <p:sp>
        <p:nvSpPr>
          <p:cNvPr id="3" name="Explosion 1 2"/>
          <p:cNvSpPr/>
          <p:nvPr/>
        </p:nvSpPr>
        <p:spPr>
          <a:xfrm>
            <a:off x="7546571" y="3000893"/>
            <a:ext cx="3807229" cy="3474720"/>
          </a:xfrm>
          <a:prstGeom prst="irregularSeal1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 smtClean="0"/>
              <a:t>88</a:t>
            </a:r>
          </a:p>
          <a:p>
            <a:pPr algn="ctr"/>
            <a:r>
              <a:rPr lang="en-GB" dirty="0" smtClean="0"/>
              <a:t>Discharged with SVR and normal fibroscan</a:t>
            </a:r>
            <a:endParaRPr lang="en-GB" dirty="0"/>
          </a:p>
        </p:txBody>
      </p:sp>
      <p:sp>
        <p:nvSpPr>
          <p:cNvPr id="7" name="Explosion 2 6"/>
          <p:cNvSpPr/>
          <p:nvPr/>
        </p:nvSpPr>
        <p:spPr>
          <a:xfrm>
            <a:off x="5585459" y="352180"/>
            <a:ext cx="4430684" cy="3807229"/>
          </a:xfrm>
          <a:prstGeom prst="irregularSeal2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 smtClean="0"/>
              <a:t>119</a:t>
            </a:r>
          </a:p>
          <a:p>
            <a:pPr algn="ctr"/>
            <a:r>
              <a:rPr lang="en-GB" dirty="0" smtClean="0"/>
              <a:t>People treated</a:t>
            </a:r>
            <a:endParaRPr lang="en-GB" dirty="0"/>
          </a:p>
        </p:txBody>
      </p:sp>
      <p:sp>
        <p:nvSpPr>
          <p:cNvPr id="8" name="Explosion 2 7"/>
          <p:cNvSpPr/>
          <p:nvPr/>
        </p:nvSpPr>
        <p:spPr>
          <a:xfrm>
            <a:off x="2172739" y="3078595"/>
            <a:ext cx="4705004" cy="3691488"/>
          </a:xfrm>
          <a:prstGeom prst="irregularSeal2">
            <a:avLst/>
          </a:prstGeom>
          <a:solidFill>
            <a:srgbClr val="EC44D8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/>
              <a:t>11</a:t>
            </a:r>
          </a:p>
          <a:p>
            <a:pPr algn="ctr"/>
            <a:r>
              <a:rPr lang="en-GB"/>
              <a:t>Regular clinic locations monthly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7507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182562"/>
            <a:ext cx="551272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600" b="1" dirty="0" err="1" smtClean="0">
                <a:solidFill>
                  <a:schemeClr val="bg1"/>
                </a:solidFill>
              </a:rPr>
              <a:t>HIT</a:t>
            </a:r>
            <a:r>
              <a:rPr lang="en-GB" sz="5400" b="1" dirty="0" err="1" smtClean="0">
                <a:solidFill>
                  <a:schemeClr val="bg1"/>
                </a:solidFill>
              </a:rPr>
              <a:t>ting</a:t>
            </a:r>
            <a:r>
              <a:rPr lang="en-GB" sz="5400" b="1" dirty="0" smtClean="0">
                <a:solidFill>
                  <a:schemeClr val="bg1"/>
                </a:solidFill>
              </a:rPr>
              <a:t> the streets: Neath</a:t>
            </a:r>
            <a:endParaRPr lang="en-GB" sz="54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6378" y="1878676"/>
            <a:ext cx="6799811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1" dirty="0" smtClean="0"/>
              <a:t>9</a:t>
            </a:r>
            <a:r>
              <a:rPr lang="en-GB" sz="2400" dirty="0" smtClean="0"/>
              <a:t> venues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1" dirty="0" smtClean="0"/>
              <a:t>12</a:t>
            </a:r>
            <a:r>
              <a:rPr lang="en-GB" sz="2400" dirty="0" smtClean="0"/>
              <a:t> practitioners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1" dirty="0" smtClean="0"/>
              <a:t>74</a:t>
            </a:r>
            <a:r>
              <a:rPr lang="en-GB" sz="2400" dirty="0" smtClean="0"/>
              <a:t> individuals tested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1" dirty="0" smtClean="0"/>
              <a:t>127</a:t>
            </a:r>
            <a:r>
              <a:rPr lang="en-GB" sz="2400" dirty="0" smtClean="0"/>
              <a:t> tests conducted (POCT, DBST, venous sample)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1" dirty="0" smtClean="0"/>
              <a:t>All </a:t>
            </a:r>
            <a:r>
              <a:rPr lang="en-GB" sz="2400" dirty="0" smtClean="0"/>
              <a:t>PCR positive cases reviewed by BBV specialist and treatment decision made &lt;7/7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1" dirty="0" smtClean="0"/>
              <a:t>2</a:t>
            </a:r>
            <a:r>
              <a:rPr lang="en-GB" sz="2400" dirty="0" smtClean="0"/>
              <a:t> new peer workers engaged to deliver DBST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1" dirty="0" smtClean="0"/>
              <a:t>7</a:t>
            </a:r>
            <a:r>
              <a:rPr lang="en-GB" sz="2400" dirty="0" smtClean="0"/>
              <a:t> new venues developed for DBS screening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41878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182562"/>
            <a:ext cx="6610004" cy="1325563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 smtClean="0">
                <a:solidFill>
                  <a:schemeClr val="bg1"/>
                </a:solidFill>
              </a:rPr>
              <a:t>BBV on the road</a:t>
            </a:r>
            <a:endParaRPr lang="en-GB" sz="54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1257" y="1920240"/>
            <a:ext cx="11652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0"/>
            <a:ext cx="3857625" cy="6858000"/>
          </a:xfrm>
          <a:prstGeom prst="rect">
            <a:avLst/>
          </a:prstGeom>
          <a:scene3d>
            <a:camera prst="orthographicFront">
              <a:rot lat="0" lon="10799977" rev="0"/>
            </a:camera>
            <a:lightRig rig="threePt" dir="t"/>
          </a:scene3d>
        </p:spPr>
      </p:pic>
      <p:sp>
        <p:nvSpPr>
          <p:cNvPr id="8" name="TextBox 7"/>
          <p:cNvSpPr txBox="1"/>
          <p:nvPr/>
        </p:nvSpPr>
        <p:spPr>
          <a:xfrm>
            <a:off x="0" y="1787236"/>
            <a:ext cx="833437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Development of collaborative drop-in service between: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SBUHB BBV specialist service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The </a:t>
            </a:r>
            <a:r>
              <a:rPr lang="en-GB" dirty="0" err="1" smtClean="0"/>
              <a:t>Wallich</a:t>
            </a:r>
            <a:endParaRPr lang="en-GB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Homeless Health adult nurse practitioner &amp; mental health nurse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Rapid Access to Prescribing Service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Swansea Council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Rough Sleepers Intervention Team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APB harm reduction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Barod</a:t>
            </a:r>
            <a:r>
              <a:rPr lang="en-GB" dirty="0" smtClean="0"/>
              <a:t> Swansea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NSP delivery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Currently in action at Griffith John St – Swansea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197 units of accommodation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3 fatal/ 7 non-fatal OD 2021/2022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High incidence of drug-taking paraphernalia local litter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8787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 smtClean="0">
                <a:solidFill>
                  <a:schemeClr val="bg1"/>
                </a:solidFill>
              </a:rPr>
              <a:t>Community POCT Projects</a:t>
            </a:r>
            <a:endParaRPr lang="en-GB" sz="54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7"/>
            <a:ext cx="4102793" cy="23078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629" y="2485591"/>
            <a:ext cx="2144619" cy="28594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5" t="21333" r="26458" b="28970"/>
          <a:stretch/>
        </p:blipFill>
        <p:spPr>
          <a:xfrm>
            <a:off x="0" y="3449782"/>
            <a:ext cx="2560320" cy="340821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05004" y="1803862"/>
            <a:ext cx="74066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Translation of prison successes with POCT into community settings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Appropriate HITs identified in community including large units of temporary accommodation, high-intensity short-stay drop-in centres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Scoping of POCT to support urgent results for those at high risk of disengagement and onward transmission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Potential for use in those with </a:t>
            </a:r>
            <a:r>
              <a:rPr lang="en-GB" dirty="0" err="1" smtClean="0"/>
              <a:t>needlephobia</a:t>
            </a:r>
            <a:r>
              <a:rPr lang="en-GB" dirty="0" smtClean="0"/>
              <a:t> to support treatment access and SVR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Increased familiarity with ease and suitability for testing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Broad scale overt opt-out testing destigmatises routine screening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Strengthening of collaboration between POCT practitioners and BBV specialist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Dates agreed to begin first opt-out screening and referral service via a probation point of contact centre in Wales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281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 smtClean="0">
                <a:solidFill>
                  <a:schemeClr val="bg1"/>
                </a:solidFill>
              </a:rPr>
              <a:t>The Streamlined Swansea Model </a:t>
            </a:r>
            <a:endParaRPr lang="en-GB" sz="5400" b="1" dirty="0">
              <a:solidFill>
                <a:schemeClr val="bg1"/>
              </a:solidFill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5AF38B8D-D07D-FD7B-6311-4C2B002A4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26" y="1847386"/>
            <a:ext cx="2323069" cy="1828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695" y="3263524"/>
            <a:ext cx="2143125" cy="214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6" y="5661685"/>
            <a:ext cx="4152900" cy="1104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38255" y="1847386"/>
            <a:ext cx="736507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All community routine testing responsible to BBV team with exception of CDAT &amp; HMP Swansea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All results returned in name of one BBV specialist clinician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All testing conducted alongside a NEO entry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All positive PCR results given to service users with a specific date for review by specialist clinician – within two weeks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Treatment decision discussed at initial review alongside fibroscan and next appointment made for two weeks later to start treatment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Promotion of close collaboration between testers/ key workers and BBV specialists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Supports assurance that service users will receive 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Delivery of high-quality BBV risk, testing, pathway, and outcome training from BBV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Train/ Test/ Treat package being rolled out across services including hostels, drug agencies, support services, drop-in sites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15 sites currently adding tests to NEO – 3 more to commence in April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9313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 smtClean="0">
                <a:solidFill>
                  <a:schemeClr val="bg1"/>
                </a:solidFill>
              </a:rPr>
              <a:t>Additional successes</a:t>
            </a:r>
            <a:endParaRPr lang="en-GB" sz="54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2069" y="1946366"/>
            <a:ext cx="116912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Launch of third year student nurse BBV placement to support BBV education of nurses and delivery of testing projects in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Collaboration with Swansea University to conduct BBV testing amongst homeless &amp; vulnerably housed to gauge state of play post-</a:t>
            </a:r>
            <a:r>
              <a:rPr lang="en-GB" sz="2400" dirty="0" err="1" smtClean="0"/>
              <a:t>Covid</a:t>
            </a:r>
            <a:r>
              <a:rPr lang="en-GB" sz="2400" dirty="0" smtClean="0"/>
              <a:t> &amp; develop impact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Development of opt-out testing strategy in inpatient psychiatric settings to establish BBV prevalence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Development of screening service in SBUHB has led to rates this year exceeding the cumulative total of the previous five years</a:t>
            </a: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1868219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18256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 smtClean="0">
                <a:solidFill>
                  <a:schemeClr val="bg1"/>
                </a:solidFill>
              </a:rPr>
              <a:t>Questions?</a:t>
            </a:r>
            <a:endParaRPr lang="en-GB" sz="5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9629" y="1873250"/>
            <a:ext cx="119038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James Plant – clinical nurse specialist, blood-borne viruses</a:t>
            </a:r>
          </a:p>
          <a:p>
            <a:pPr algn="ctr"/>
            <a:endParaRPr lang="en-GB" sz="3200" dirty="0"/>
          </a:p>
          <a:p>
            <a:pPr algn="ctr"/>
            <a:r>
              <a:rPr lang="en-GB" sz="3200" dirty="0">
                <a:hlinkClick r:id="rId2"/>
              </a:rPr>
              <a:t>j</a:t>
            </a:r>
            <a:r>
              <a:rPr lang="en-GB" sz="3200" dirty="0" smtClean="0">
                <a:hlinkClick r:id="rId2"/>
              </a:rPr>
              <a:t>ames.plant@wales.nhs.uk</a:t>
            </a:r>
            <a:endParaRPr lang="en-GB" sz="3200" dirty="0" smtClean="0"/>
          </a:p>
          <a:p>
            <a:pPr algn="ctr"/>
            <a:endParaRPr lang="en-GB" sz="3200" dirty="0"/>
          </a:p>
          <a:p>
            <a:pPr algn="ctr"/>
            <a:r>
              <a:rPr lang="en-GB" sz="3200" dirty="0" smtClean="0"/>
              <a:t>07813 409443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124157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053D06D3EEF498E1D6603D9F64235" ma:contentTypeVersion="12" ma:contentTypeDescription="Create a new document." ma:contentTypeScope="" ma:versionID="1185b179730c286e9ca5e8cec26448c7">
  <xsd:schema xmlns:xsd="http://www.w3.org/2001/XMLSchema" xmlns:xs="http://www.w3.org/2001/XMLSchema" xmlns:p="http://schemas.microsoft.com/office/2006/metadata/properties" xmlns:ns2="d533af8e-90fc-435e-9c6f-bd5f3a7a0686" xmlns:ns3="343c576e-92ca-4e81-9a49-c8620aa7a76a" targetNamespace="http://schemas.microsoft.com/office/2006/metadata/properties" ma:root="true" ma:fieldsID="2523b99b27542f063c31445013867cd2" ns2:_="" ns3:_="">
    <xsd:import namespace="d533af8e-90fc-435e-9c6f-bd5f3a7a0686"/>
    <xsd:import namespace="343c576e-92ca-4e81-9a49-c8620aa7a7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3af8e-90fc-435e-9c6f-bd5f3a7a06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576e-92ca-4e81-9a49-c8620aa7a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a023f4-1925-4445-8afb-3af4fddacb3f}" ma:internalName="TaxCatchAll" ma:showField="CatchAllData" ma:web="343c576e-92ca-4e81-9a49-c8620aa7a7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33af8e-90fc-435e-9c6f-bd5f3a7a0686">
      <Terms xmlns="http://schemas.microsoft.com/office/infopath/2007/PartnerControls"/>
    </lcf76f155ced4ddcb4097134ff3c332f>
    <TaxCatchAll xmlns="343c576e-92ca-4e81-9a49-c8620aa7a76a" xsi:nil="true"/>
  </documentManagement>
</p:properties>
</file>

<file path=customXml/itemProps1.xml><?xml version="1.0" encoding="utf-8"?>
<ds:datastoreItem xmlns:ds="http://schemas.openxmlformats.org/officeDocument/2006/customXml" ds:itemID="{0006D5F1-910D-44E6-8820-FE1B82A59BC8}"/>
</file>

<file path=customXml/itemProps2.xml><?xml version="1.0" encoding="utf-8"?>
<ds:datastoreItem xmlns:ds="http://schemas.openxmlformats.org/officeDocument/2006/customXml" ds:itemID="{5C221E96-02C3-4B3B-B83F-59B252060CD6}"/>
</file>

<file path=customXml/itemProps3.xml><?xml version="1.0" encoding="utf-8"?>
<ds:datastoreItem xmlns:ds="http://schemas.openxmlformats.org/officeDocument/2006/customXml" ds:itemID="{AEEE9B06-A64D-43B6-BF45-01BF090EF9E5}"/>
</file>

<file path=docProps/app.xml><?xml version="1.0" encoding="utf-8"?>
<Properties xmlns="http://schemas.openxmlformats.org/officeDocument/2006/extended-properties" xmlns:vt="http://schemas.openxmlformats.org/officeDocument/2006/docPropsVTypes">
  <TotalTime>1901</TotalTime>
  <Words>509</Words>
  <Application>Microsoft Office PowerPoint</Application>
  <PresentationFormat>Widescreen</PresentationFormat>
  <Paragraphs>72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The numbers</vt:lpstr>
      <vt:lpstr>HITting the streets: Neath</vt:lpstr>
      <vt:lpstr>BBV on the road</vt:lpstr>
      <vt:lpstr>Community POCT Projects</vt:lpstr>
      <vt:lpstr>The Streamlined Swansea Model </vt:lpstr>
      <vt:lpstr>Additional successes</vt:lpstr>
      <vt:lpstr>Questions?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Plant (Swansea Bay UHB - Hepatology and Blood-Borne Viruses)</dc:creator>
  <cp:lastModifiedBy>James Plant (Swansea Bay UHB - Hepatology and Blood-Borne Viruses)</cp:lastModifiedBy>
  <cp:revision>37</cp:revision>
  <dcterms:created xsi:type="dcterms:W3CDTF">2021-10-13T13:56:50Z</dcterms:created>
  <dcterms:modified xsi:type="dcterms:W3CDTF">2023-03-28T15:47:17Z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0x0101003DD053D06D3EEF498E1D6603D9F64235</vt:lpwstr>
  </property>
</Properties>
</file>