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1" r:id="rId6"/>
    <p:sldId id="260" r:id="rId7"/>
    <p:sldId id="262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14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1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2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08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7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90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34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78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74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26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19932-810E-4243-A599-7AC852CB8807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AF657-1C9D-4733-AD67-BA2BD69B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9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James.plant@wales.nhs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327565"/>
            <a:ext cx="12192000" cy="453043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6769" t="49300" r="27950" b="26901"/>
          <a:stretch/>
        </p:blipFill>
        <p:spPr>
          <a:xfrm>
            <a:off x="2812386" y="4916384"/>
            <a:ext cx="6567228" cy="19416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58189" y="730758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Successes in Swansea Bay UHB 2022 - 2023</a:t>
            </a:r>
            <a:endParaRPr lang="en-GB" sz="4000" b="1" dirty="0" smtClean="0"/>
          </a:p>
          <a:p>
            <a:pPr algn="ctr"/>
            <a:endParaRPr lang="en-GB" sz="4000" b="1" dirty="0" smtClean="0"/>
          </a:p>
          <a:p>
            <a:pPr algn="ctr"/>
            <a:endParaRPr lang="en-GB" sz="3600" dirty="0"/>
          </a:p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James Plant</a:t>
            </a:r>
          </a:p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Swansea </a:t>
            </a:r>
            <a:r>
              <a:rPr lang="en-GB" sz="3200" dirty="0" smtClean="0">
                <a:solidFill>
                  <a:schemeClr val="bg1"/>
                </a:solidFill>
              </a:rPr>
              <a:t>Bay University Health </a:t>
            </a:r>
            <a:r>
              <a:rPr lang="en-GB" sz="3200" dirty="0" smtClean="0">
                <a:solidFill>
                  <a:schemeClr val="bg1"/>
                </a:solidFill>
              </a:rPr>
              <a:t>Board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27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bg1"/>
                </a:solidFill>
              </a:rPr>
              <a:t>The numbers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2" name="Explosion 1 1"/>
          <p:cNvSpPr/>
          <p:nvPr/>
        </p:nvSpPr>
        <p:spPr>
          <a:xfrm>
            <a:off x="307570" y="1155468"/>
            <a:ext cx="3940233" cy="369085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&gt;1300</a:t>
            </a:r>
          </a:p>
          <a:p>
            <a:pPr algn="ctr"/>
            <a:r>
              <a:rPr lang="en-GB" dirty="0" smtClean="0"/>
              <a:t>Number of BBV tests done in community</a:t>
            </a:r>
            <a:endParaRPr lang="en-GB" dirty="0"/>
          </a:p>
        </p:txBody>
      </p:sp>
      <p:sp>
        <p:nvSpPr>
          <p:cNvPr id="3" name="Explosion 1 2"/>
          <p:cNvSpPr/>
          <p:nvPr/>
        </p:nvSpPr>
        <p:spPr>
          <a:xfrm>
            <a:off x="7546571" y="3000893"/>
            <a:ext cx="3807229" cy="3474720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88</a:t>
            </a:r>
          </a:p>
          <a:p>
            <a:pPr algn="ctr"/>
            <a:r>
              <a:rPr lang="en-GB" dirty="0" smtClean="0"/>
              <a:t>Discharged with SVR and normal fibroscan</a:t>
            </a:r>
            <a:endParaRPr lang="en-GB" dirty="0"/>
          </a:p>
        </p:txBody>
      </p:sp>
      <p:sp>
        <p:nvSpPr>
          <p:cNvPr id="7" name="Explosion 2 6"/>
          <p:cNvSpPr/>
          <p:nvPr/>
        </p:nvSpPr>
        <p:spPr>
          <a:xfrm>
            <a:off x="5585459" y="352180"/>
            <a:ext cx="4430684" cy="3807229"/>
          </a:xfrm>
          <a:prstGeom prst="irregularSeal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119</a:t>
            </a:r>
          </a:p>
          <a:p>
            <a:pPr algn="ctr"/>
            <a:r>
              <a:rPr lang="en-GB" dirty="0" smtClean="0"/>
              <a:t>People treated</a:t>
            </a:r>
            <a:endParaRPr lang="en-GB" dirty="0"/>
          </a:p>
        </p:txBody>
      </p:sp>
      <p:sp>
        <p:nvSpPr>
          <p:cNvPr id="8" name="Explosion 2 7"/>
          <p:cNvSpPr/>
          <p:nvPr/>
        </p:nvSpPr>
        <p:spPr>
          <a:xfrm>
            <a:off x="2172739" y="3078595"/>
            <a:ext cx="4705004" cy="3691488"/>
          </a:xfrm>
          <a:prstGeom prst="irregularSeal2">
            <a:avLst/>
          </a:prstGeom>
          <a:solidFill>
            <a:srgbClr val="EC44D8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/>
              <a:t>11</a:t>
            </a:r>
          </a:p>
          <a:p>
            <a:pPr algn="ctr"/>
            <a:r>
              <a:rPr lang="en-GB"/>
              <a:t>Regular clinic locations monthly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507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551272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 err="1" smtClean="0">
                <a:solidFill>
                  <a:schemeClr val="bg1"/>
                </a:solidFill>
              </a:rPr>
              <a:t>HIT</a:t>
            </a:r>
            <a:r>
              <a:rPr lang="en-GB" sz="5400" b="1" dirty="0" err="1" smtClean="0">
                <a:solidFill>
                  <a:schemeClr val="bg1"/>
                </a:solidFill>
              </a:rPr>
              <a:t>ting</a:t>
            </a:r>
            <a:r>
              <a:rPr lang="en-GB" sz="5400" b="1" dirty="0" smtClean="0">
                <a:solidFill>
                  <a:schemeClr val="bg1"/>
                </a:solidFill>
              </a:rPr>
              <a:t> the streets: Neath</a:t>
            </a:r>
            <a:endParaRPr lang="en-GB" sz="54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378" y="1878676"/>
            <a:ext cx="679981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9</a:t>
            </a:r>
            <a:r>
              <a:rPr lang="en-GB" sz="2400" dirty="0" smtClean="0"/>
              <a:t> venues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12</a:t>
            </a:r>
            <a:r>
              <a:rPr lang="en-GB" sz="2400" dirty="0" smtClean="0"/>
              <a:t> practitioners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74</a:t>
            </a:r>
            <a:r>
              <a:rPr lang="en-GB" sz="2400" dirty="0" smtClean="0"/>
              <a:t> individuals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127</a:t>
            </a:r>
            <a:r>
              <a:rPr lang="en-GB" sz="2400" dirty="0" smtClean="0"/>
              <a:t> tests conducted (POCT, DBST, venous sample)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All </a:t>
            </a:r>
            <a:r>
              <a:rPr lang="en-GB" sz="2400" dirty="0" smtClean="0"/>
              <a:t>PCR positive cases reviewed by BBV specialist and treatment decision made &lt;7/7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2</a:t>
            </a:r>
            <a:r>
              <a:rPr lang="en-GB" sz="2400" dirty="0" smtClean="0"/>
              <a:t> new peer workers engaged to deliver DBST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/>
              <a:t>7</a:t>
            </a:r>
            <a:r>
              <a:rPr lang="en-GB" sz="2400" dirty="0" smtClean="0"/>
              <a:t> new venues developed for DBS screening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187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6610004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</a:rPr>
              <a:t>BBV on the road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1257" y="1920240"/>
            <a:ext cx="11652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5" y="0"/>
            <a:ext cx="3857625" cy="6858000"/>
          </a:xfrm>
          <a:prstGeom prst="rect">
            <a:avLst/>
          </a:prstGeom>
          <a:scene3d>
            <a:camera prst="orthographicFront">
              <a:rot lat="0" lon="10799977" rev="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0" y="1787236"/>
            <a:ext cx="83343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Development of collaborative drop-in service between: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SBUHB BBV specialist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 err="1" smtClean="0"/>
              <a:t>Wallich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Homeless Health adult nurse practitioner &amp; mental health nurse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Rapid Access to Prescribing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Swansea Council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Rough Sleepers Intervention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APB harm reduction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Barod</a:t>
            </a:r>
            <a:r>
              <a:rPr lang="en-GB" dirty="0" smtClean="0"/>
              <a:t> Swansea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NSP delivery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Currently in action at Griffith John St – Swansea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197 units of accommodation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3 fatal/ 7 non-fatal OD 2021/2022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incidence of drug-taking paraphernalia local litter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78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</a:rPr>
              <a:t>Community POCT Projects</a:t>
            </a:r>
            <a:endParaRPr lang="en-GB" sz="54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7"/>
            <a:ext cx="4102793" cy="23078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29" y="2485591"/>
            <a:ext cx="2144619" cy="28594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t="21333" r="26458" b="28970"/>
          <a:stretch/>
        </p:blipFill>
        <p:spPr>
          <a:xfrm>
            <a:off x="0" y="3449782"/>
            <a:ext cx="2560320" cy="3408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05004" y="1803862"/>
            <a:ext cx="7406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Translation of prison successes with POCT into community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Appropriate HITs identified in community including large units of temporary accommodation, high-intensity short-stay drop-in centres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Scoping of POCT to support urgent results for those at high risk of disengagement and onward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Potential for use in those with </a:t>
            </a:r>
            <a:r>
              <a:rPr lang="en-GB" dirty="0" err="1" smtClean="0"/>
              <a:t>needlephobia</a:t>
            </a:r>
            <a:r>
              <a:rPr lang="en-GB" dirty="0" smtClean="0"/>
              <a:t> to support treatment access and SVR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Increased familiarity with ease and suitability for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Broad scale overt opt-out testing destigmatises routine screening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Strengthening of collaboration between POCT practitioners and BBV specialist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Dates agreed to begin first opt-out screening and referral service via a probation point of contact centre in Wales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81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</a:rPr>
              <a:t>The Streamlined Swansea Model </a:t>
            </a:r>
            <a:endParaRPr lang="en-GB" sz="5400" b="1" dirty="0">
              <a:solidFill>
                <a:schemeClr val="bg1"/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5AF38B8D-D07D-FD7B-6311-4C2B002A4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6" y="1847386"/>
            <a:ext cx="2323069" cy="182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95" y="3263524"/>
            <a:ext cx="2143125" cy="2143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6" y="5661685"/>
            <a:ext cx="4152900" cy="1104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8255" y="1847386"/>
            <a:ext cx="73650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community routine testing responsible to BBV team with exception of CDAT &amp; HMP Swansea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results returned in name of one BBV specialist clinician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testing conducted alongside a NEO entry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positive PCR results given to service users with a specific date for review by specialist clinician – within two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Treatment decision discussed at initial review alongside fibroscan and next appointment made for two weeks later to start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Promotion of close collaboration between testers/ key workers and BBV specialists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Supports assurance that service users will receive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Delivery of high-quality BBV risk, testing, pathway, and outcome training from BBV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Train/ Test/ Treat package being rolled out across services including hostels, drug agencies, support services, drop-in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15 sites currently adding tests to NEO – 3 more to commence in April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313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</a:rPr>
              <a:t>Additional successes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069" y="1946366"/>
            <a:ext cx="116912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Launch of third year student nurse BBV placement to support BBV education of nurses and delivery of testing projects in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Collaboration with Swansea University to conduct BBV testing amongst homeless &amp; vulnerably housed to gauge state of play post-</a:t>
            </a:r>
            <a:r>
              <a:rPr lang="en-GB" sz="2400" dirty="0" err="1" smtClean="0"/>
              <a:t>Covid</a:t>
            </a:r>
            <a:r>
              <a:rPr lang="en-GB" sz="2400" dirty="0" smtClean="0"/>
              <a:t> &amp; develop impact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Development of opt-out testing strategy in inpatient psychiatric settings to establish BBV prevalence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Development of screening service in SBUHB has led to rates this year exceeding the cumulative total of the previous five years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868219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 smtClean="0">
                <a:solidFill>
                  <a:schemeClr val="bg1"/>
                </a:solidFill>
              </a:rPr>
              <a:t>Questions?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629" y="1873250"/>
            <a:ext cx="119038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James Plant – clinical nurse specialist, blood-borne viruses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>
                <a:hlinkClick r:id="rId2"/>
              </a:rPr>
              <a:t>j</a:t>
            </a:r>
            <a:r>
              <a:rPr lang="en-GB" sz="3200" dirty="0" smtClean="0">
                <a:hlinkClick r:id="rId2"/>
              </a:rPr>
              <a:t>ames.plant@wales.nhs.uk</a:t>
            </a:r>
            <a:endParaRPr lang="en-GB" sz="3200" dirty="0" smtClean="0"/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07813 409443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24157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0006D5F1-910D-44E6-8820-FE1B82A59BC8}"/>
</file>

<file path=customXml/itemProps2.xml><?xml version="1.0" encoding="utf-8"?>
<ds:datastoreItem xmlns:ds="http://schemas.openxmlformats.org/officeDocument/2006/customXml" ds:itemID="{5C221E96-02C3-4B3B-B83F-59B252060CD6}"/>
</file>

<file path=customXml/itemProps3.xml><?xml version="1.0" encoding="utf-8"?>
<ds:datastoreItem xmlns:ds="http://schemas.openxmlformats.org/officeDocument/2006/customXml" ds:itemID="{AEEE9B06-A64D-43B6-BF45-01BF090EF9E5}"/>
</file>

<file path=docProps/app.xml><?xml version="1.0" encoding="utf-8"?>
<Properties xmlns="http://schemas.openxmlformats.org/officeDocument/2006/extended-properties" xmlns:vt="http://schemas.openxmlformats.org/officeDocument/2006/docPropsVTypes">
  <TotalTime>1901</TotalTime>
  <Words>509</Words>
  <Application>Microsoft Office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The numbers</vt:lpstr>
      <vt:lpstr>HITting the streets: Neath</vt:lpstr>
      <vt:lpstr>BBV on the road</vt:lpstr>
      <vt:lpstr>Community POCT Projects</vt:lpstr>
      <vt:lpstr>The Streamlined Swansea Model </vt:lpstr>
      <vt:lpstr>Additional successes</vt:lpstr>
      <vt:lpstr>Questions?</vt:lpstr>
    </vt:vector>
  </TitlesOfParts>
  <Company>ABMU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Plant (Swansea Bay UHB - Hepatology and Blood-Borne Viruses)</dc:creator>
  <cp:lastModifiedBy>James Plant (Swansea Bay UHB - Hepatology and Blood-Borne Viruses)</cp:lastModifiedBy>
  <cp:revision>37</cp:revision>
  <dcterms:created xsi:type="dcterms:W3CDTF">2021-10-13T13:56:50Z</dcterms:created>
  <dcterms:modified xsi:type="dcterms:W3CDTF">2023-03-28T15:47:17Z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