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presentation.xml" ContentType="application/vnd.openxmlformats-officedocument.presentationml.presentation.main+xml"/>
  <Override PartName="/ppt/diagrams/data3.xml" ContentType="application/vnd.openxmlformats-officedocument.drawingml.diagramData+xml"/>
  <Override PartName="/ppt/notesSlides/notesSlide1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style2.xml" ContentType="application/vnd.ms-office.chart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2.xml" ContentType="application/vnd.openxmlformats-officedocument.drawingml.chart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olors1.xml" ContentType="application/vnd.ms-office.chartcolorstyle+xml"/>
  <Override PartName="/ppt/charts/style1.xml" ContentType="application/vnd.ms-office.chartstyle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layout6.xml" ContentType="application/vnd.openxmlformats-officedocument.drawingml.diagramLayout+xml"/>
  <Override PartName="/ppt/charts/chart1.xml" ContentType="application/vnd.openxmlformats-officedocument.drawingml.char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theme/theme1.xml" ContentType="application/vnd.openxmlformats-officedocument.theme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8" r:id="rId3"/>
    <p:sldId id="262" r:id="rId4"/>
    <p:sldId id="259" r:id="rId5"/>
    <p:sldId id="260" r:id="rId6"/>
    <p:sldId id="491" r:id="rId7"/>
    <p:sldId id="272" r:id="rId8"/>
    <p:sldId id="487" r:id="rId9"/>
    <p:sldId id="489" r:id="rId10"/>
    <p:sldId id="508" r:id="rId11"/>
    <p:sldId id="261" r:id="rId12"/>
    <p:sldId id="506" r:id="rId13"/>
    <p:sldId id="268" r:id="rId14"/>
    <p:sldId id="273" r:id="rId15"/>
    <p:sldId id="498" r:id="rId16"/>
    <p:sldId id="482" r:id="rId17"/>
    <p:sldId id="501" r:id="rId18"/>
    <p:sldId id="502" r:id="rId19"/>
    <p:sldId id="500" r:id="rId20"/>
    <p:sldId id="267" r:id="rId21"/>
    <p:sldId id="483" r:id="rId22"/>
    <p:sldId id="507" r:id="rId23"/>
    <p:sldId id="503" r:id="rId24"/>
    <p:sldId id="496" r:id="rId25"/>
    <p:sldId id="504" r:id="rId26"/>
    <p:sldId id="505" r:id="rId27"/>
    <p:sldId id="511" r:id="rId28"/>
    <p:sldId id="269" r:id="rId29"/>
    <p:sldId id="510" r:id="rId30"/>
    <p:sldId id="492" r:id="rId31"/>
    <p:sldId id="513" r:id="rId32"/>
    <p:sldId id="514" r:id="rId33"/>
    <p:sldId id="515" r:id="rId34"/>
    <p:sldId id="263" r:id="rId35"/>
    <p:sldId id="276" r:id="rId36"/>
    <p:sldId id="488" r:id="rId37"/>
    <p:sldId id="275" r:id="rId38"/>
    <p:sldId id="516" r:id="rId39"/>
    <p:sldId id="264" r:id="rId40"/>
    <p:sldId id="277" r:id="rId41"/>
    <p:sldId id="265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63"/>
    <p:restoredTop sz="88083"/>
  </p:normalViewPr>
  <p:slideViewPr>
    <p:cSldViewPr snapToGrid="0">
      <p:cViewPr varScale="1">
        <p:scale>
          <a:sx n="64" d="100"/>
          <a:sy n="64" d="100"/>
        </p:scale>
        <p:origin x="184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50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enstone/Desktop/S%20Yorks%20ODN%20HCV%20Prevalence%20and%20Incidence%20Tracker%20+%20Tables%20+%20Graphs%2015032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ODN!$A$22</c:f>
              <c:strCache>
                <c:ptCount val="1"/>
                <c:pt idx="0">
                  <c:v>Not started treatment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ODN!$B$22:$M$22</c:f>
              <c:numCache>
                <c:formatCode>General</c:formatCode>
                <c:ptCount val="12"/>
                <c:pt idx="1">
                  <c:v>239</c:v>
                </c:pt>
                <c:pt idx="2">
                  <c:v>264</c:v>
                </c:pt>
                <c:pt idx="3">
                  <c:v>239</c:v>
                </c:pt>
                <c:pt idx="4">
                  <c:v>230</c:v>
                </c:pt>
                <c:pt idx="5">
                  <c:v>237</c:v>
                </c:pt>
                <c:pt idx="6">
                  <c:v>226</c:v>
                </c:pt>
                <c:pt idx="7">
                  <c:v>215</c:v>
                </c:pt>
                <c:pt idx="8">
                  <c:v>177</c:v>
                </c:pt>
                <c:pt idx="9">
                  <c:v>183</c:v>
                </c:pt>
                <c:pt idx="10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ED-9148-BADB-58D8E3B6972A}"/>
            </c:ext>
          </c:extLst>
        </c:ser>
        <c:ser>
          <c:idx val="1"/>
          <c:order val="1"/>
          <c:tx>
            <c:strRef>
              <c:f>ODN!$A$23</c:f>
              <c:strCache>
                <c:ptCount val="1"/>
                <c:pt idx="0">
                  <c:v>On treatment / within 12 weeks of EOT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ODN!$B$23:$M$23</c:f>
              <c:numCache>
                <c:formatCode>General</c:formatCode>
                <c:ptCount val="12"/>
                <c:pt idx="1">
                  <c:v>185</c:v>
                </c:pt>
                <c:pt idx="2">
                  <c:v>177</c:v>
                </c:pt>
                <c:pt idx="3">
                  <c:v>209</c:v>
                </c:pt>
                <c:pt idx="4">
                  <c:v>202</c:v>
                </c:pt>
                <c:pt idx="5">
                  <c:v>188</c:v>
                </c:pt>
                <c:pt idx="6">
                  <c:v>204</c:v>
                </c:pt>
                <c:pt idx="7">
                  <c:v>229</c:v>
                </c:pt>
                <c:pt idx="8">
                  <c:v>226</c:v>
                </c:pt>
                <c:pt idx="9">
                  <c:v>209</c:v>
                </c:pt>
                <c:pt idx="10">
                  <c:v>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ED-9148-BADB-58D8E3B6972A}"/>
            </c:ext>
          </c:extLst>
        </c:ser>
        <c:ser>
          <c:idx val="2"/>
          <c:order val="2"/>
          <c:tx>
            <c:strRef>
              <c:f>ODN!$A$24</c:f>
              <c:strCache>
                <c:ptCount val="1"/>
                <c:pt idx="0">
                  <c:v>PTW12, pending SVR12 assessment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ODN!$B$24:$M$24</c:f>
              <c:numCache>
                <c:formatCode>General</c:formatCode>
                <c:ptCount val="12"/>
                <c:pt idx="1">
                  <c:v>149</c:v>
                </c:pt>
                <c:pt idx="2">
                  <c:v>132</c:v>
                </c:pt>
                <c:pt idx="3">
                  <c:v>98</c:v>
                </c:pt>
                <c:pt idx="4">
                  <c:v>106</c:v>
                </c:pt>
                <c:pt idx="5">
                  <c:v>119</c:v>
                </c:pt>
                <c:pt idx="6">
                  <c:v>119</c:v>
                </c:pt>
                <c:pt idx="7">
                  <c:v>96</c:v>
                </c:pt>
                <c:pt idx="8">
                  <c:v>116</c:v>
                </c:pt>
                <c:pt idx="9">
                  <c:v>130</c:v>
                </c:pt>
                <c:pt idx="10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ED-9148-BADB-58D8E3B6972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13608111"/>
        <c:axId val="474527295"/>
      </c:barChart>
      <c:dateAx>
        <c:axId val="413608111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527295"/>
        <c:crosses val="autoZero"/>
        <c:auto val="1"/>
        <c:lblOffset val="100"/>
        <c:baseTimeUnit val="months"/>
      </c:dateAx>
      <c:valAx>
        <c:axId val="474527295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3608111"/>
        <c:crosses val="autoZero"/>
        <c:crossBetween val="between"/>
      </c:valAx>
      <c:spPr>
        <a:noFill/>
        <a:ln w="19050"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ODN!$A$17</c:f>
              <c:strCache>
                <c:ptCount val="1"/>
                <c:pt idx="0">
                  <c:v>Incidence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ODN!$B$16:$M$16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ODN!$B$17:$M$17</c:f>
              <c:numCache>
                <c:formatCode>General</c:formatCode>
                <c:ptCount val="12"/>
                <c:pt idx="1">
                  <c:v>35</c:v>
                </c:pt>
                <c:pt idx="2">
                  <c:v>46</c:v>
                </c:pt>
                <c:pt idx="3">
                  <c:v>26</c:v>
                </c:pt>
                <c:pt idx="4">
                  <c:v>33</c:v>
                </c:pt>
                <c:pt idx="5">
                  <c:v>39</c:v>
                </c:pt>
                <c:pt idx="6">
                  <c:v>37</c:v>
                </c:pt>
                <c:pt idx="7">
                  <c:v>32</c:v>
                </c:pt>
                <c:pt idx="8">
                  <c:v>25</c:v>
                </c:pt>
                <c:pt idx="9">
                  <c:v>31</c:v>
                </c:pt>
                <c:pt idx="10">
                  <c:v>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D9-D44E-BB61-33682B0518E9}"/>
            </c:ext>
          </c:extLst>
        </c:ser>
        <c:ser>
          <c:idx val="1"/>
          <c:order val="1"/>
          <c:tx>
            <c:strRef>
              <c:f>ODN!$A$18</c:f>
              <c:strCache>
                <c:ptCount val="1"/>
                <c:pt idx="0">
                  <c:v>DAA starts</c:v>
                </c:pt>
              </c:strCache>
            </c:strRef>
          </c:tx>
          <c:spPr>
            <a:ln w="317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4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ODN!$B$16:$M$16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ODN!$B$18:$M$18</c:f>
              <c:numCache>
                <c:formatCode>General</c:formatCode>
                <c:ptCount val="12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33</c:v>
                </c:pt>
                <c:pt idx="4">
                  <c:v>36</c:v>
                </c:pt>
                <c:pt idx="5">
                  <c:v>29</c:v>
                </c:pt>
                <c:pt idx="6">
                  <c:v>35</c:v>
                </c:pt>
                <c:pt idx="7">
                  <c:v>50</c:v>
                </c:pt>
                <c:pt idx="8">
                  <c:v>51</c:v>
                </c:pt>
                <c:pt idx="9">
                  <c:v>29</c:v>
                </c:pt>
                <c:pt idx="10">
                  <c:v>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2D9-D44E-BB61-33682B0518E9}"/>
            </c:ext>
          </c:extLst>
        </c:ser>
        <c:ser>
          <c:idx val="2"/>
          <c:order val="2"/>
          <c:tx>
            <c:strRef>
              <c:f>ODN!$A$19</c:f>
              <c:strCache>
                <c:ptCount val="1"/>
                <c:pt idx="0">
                  <c:v>Cure/death/move</c:v>
                </c:pt>
              </c:strCache>
            </c:strRef>
          </c:tx>
          <c:spPr>
            <a:ln w="317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6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ODN!$B$16:$M$16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ODN!$B$19:$M$19</c:f>
              <c:numCache>
                <c:formatCode>General</c:formatCode>
                <c:ptCount val="12"/>
                <c:pt idx="1">
                  <c:v>43</c:v>
                </c:pt>
                <c:pt idx="2">
                  <c:v>46</c:v>
                </c:pt>
                <c:pt idx="3">
                  <c:v>45</c:v>
                </c:pt>
                <c:pt idx="4">
                  <c:v>43</c:v>
                </c:pt>
                <c:pt idx="5">
                  <c:v>35</c:v>
                </c:pt>
                <c:pt idx="6">
                  <c:v>30</c:v>
                </c:pt>
                <c:pt idx="7">
                  <c:v>46</c:v>
                </c:pt>
                <c:pt idx="8">
                  <c:v>46</c:v>
                </c:pt>
                <c:pt idx="9">
                  <c:v>29</c:v>
                </c:pt>
                <c:pt idx="10">
                  <c:v>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2D9-D44E-BB61-33682B0518E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08349311"/>
        <c:axId val="507653455"/>
      </c:lineChart>
      <c:dateAx>
        <c:axId val="508349311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7653455"/>
        <c:crosses val="autoZero"/>
        <c:auto val="1"/>
        <c:lblOffset val="100"/>
        <c:baseTimeUnit val="months"/>
      </c:dateAx>
      <c:valAx>
        <c:axId val="507653455"/>
        <c:scaling>
          <c:orientation val="minMax"/>
          <c:min val="2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349311"/>
        <c:crosses val="autoZero"/>
        <c:crossBetween val="between"/>
      </c:valAx>
      <c:spPr>
        <a:noFill/>
        <a:ln w="28575"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Sheffield!$A$36</c:f>
              <c:strCache>
                <c:ptCount val="1"/>
                <c:pt idx="0">
                  <c:v>Not yet treated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Sheffield!$B$35:$M$35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Sheffield!$B$36:$M$36</c:f>
              <c:numCache>
                <c:formatCode>General</c:formatCode>
                <c:ptCount val="12"/>
                <c:pt idx="1">
                  <c:v>102</c:v>
                </c:pt>
                <c:pt idx="2">
                  <c:v>106</c:v>
                </c:pt>
                <c:pt idx="3">
                  <c:v>90</c:v>
                </c:pt>
                <c:pt idx="4">
                  <c:v>91</c:v>
                </c:pt>
                <c:pt idx="5">
                  <c:v>85</c:v>
                </c:pt>
                <c:pt idx="6">
                  <c:v>83</c:v>
                </c:pt>
                <c:pt idx="7">
                  <c:v>78</c:v>
                </c:pt>
                <c:pt idx="8">
                  <c:v>77</c:v>
                </c:pt>
                <c:pt idx="9">
                  <c:v>82</c:v>
                </c:pt>
                <c:pt idx="10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04-2C49-B59D-DC2D003012AB}"/>
            </c:ext>
          </c:extLst>
        </c:ser>
        <c:ser>
          <c:idx val="1"/>
          <c:order val="1"/>
          <c:tx>
            <c:strRef>
              <c:f>Sheffield!$A$37</c:f>
              <c:strCache>
                <c:ptCount val="1"/>
                <c:pt idx="0">
                  <c:v>On treatment / within 12 weeks of EOT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Sheffield!$B$35:$M$35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Sheffield!$B$37:$M$37</c:f>
              <c:numCache>
                <c:formatCode>General</c:formatCode>
                <c:ptCount val="12"/>
                <c:pt idx="1">
                  <c:v>76</c:v>
                </c:pt>
                <c:pt idx="2">
                  <c:v>65</c:v>
                </c:pt>
                <c:pt idx="3">
                  <c:v>71</c:v>
                </c:pt>
                <c:pt idx="4">
                  <c:v>62</c:v>
                </c:pt>
                <c:pt idx="5">
                  <c:v>50</c:v>
                </c:pt>
                <c:pt idx="6">
                  <c:v>53</c:v>
                </c:pt>
                <c:pt idx="7">
                  <c:v>55</c:v>
                </c:pt>
                <c:pt idx="8">
                  <c:v>54</c:v>
                </c:pt>
                <c:pt idx="9">
                  <c:v>50</c:v>
                </c:pt>
                <c:pt idx="10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04-2C49-B59D-DC2D003012AB}"/>
            </c:ext>
          </c:extLst>
        </c:ser>
        <c:ser>
          <c:idx val="2"/>
          <c:order val="2"/>
          <c:tx>
            <c:strRef>
              <c:f>Sheffield!$A$38</c:f>
              <c:strCache>
                <c:ptCount val="1"/>
                <c:pt idx="0">
                  <c:v>PTW12, pending SVR12 assessment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Sheffield!$B$35:$M$35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Sheffield!$B$38:$M$38</c:f>
              <c:numCache>
                <c:formatCode>General</c:formatCode>
                <c:ptCount val="12"/>
                <c:pt idx="1">
                  <c:v>40</c:v>
                </c:pt>
                <c:pt idx="2">
                  <c:v>41</c:v>
                </c:pt>
                <c:pt idx="3">
                  <c:v>31</c:v>
                </c:pt>
                <c:pt idx="4">
                  <c:v>30</c:v>
                </c:pt>
                <c:pt idx="5">
                  <c:v>38</c:v>
                </c:pt>
                <c:pt idx="6">
                  <c:v>35</c:v>
                </c:pt>
                <c:pt idx="7">
                  <c:v>27</c:v>
                </c:pt>
                <c:pt idx="8">
                  <c:v>28</c:v>
                </c:pt>
                <c:pt idx="9">
                  <c:v>29</c:v>
                </c:pt>
                <c:pt idx="10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04-2C49-B59D-DC2D003012A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79496847"/>
        <c:axId val="477043631"/>
      </c:barChart>
      <c:dateAx>
        <c:axId val="479496847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043631"/>
        <c:crosses val="autoZero"/>
        <c:auto val="1"/>
        <c:lblOffset val="100"/>
        <c:baseTimeUnit val="months"/>
      </c:dateAx>
      <c:valAx>
        <c:axId val="477043631"/>
        <c:scaling>
          <c:orientation val="minMax"/>
          <c:max val="220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9496847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Rotherham!$A$23</c:f>
              <c:strCache>
                <c:ptCount val="1"/>
                <c:pt idx="0">
                  <c:v>Not yet treated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Rotherham!$B$22:$M$22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Rotherham!$B$23:$M$23</c:f>
              <c:numCache>
                <c:formatCode>General</c:formatCode>
                <c:ptCount val="12"/>
                <c:pt idx="1">
                  <c:v>37</c:v>
                </c:pt>
                <c:pt idx="2">
                  <c:v>46</c:v>
                </c:pt>
                <c:pt idx="3">
                  <c:v>51</c:v>
                </c:pt>
                <c:pt idx="4">
                  <c:v>46</c:v>
                </c:pt>
                <c:pt idx="5">
                  <c:v>42</c:v>
                </c:pt>
                <c:pt idx="6">
                  <c:v>43</c:v>
                </c:pt>
                <c:pt idx="7">
                  <c:v>45</c:v>
                </c:pt>
                <c:pt idx="8">
                  <c:v>26</c:v>
                </c:pt>
                <c:pt idx="9">
                  <c:v>25</c:v>
                </c:pt>
                <c:pt idx="1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C6-B547-AEDB-4D3B15074C26}"/>
            </c:ext>
          </c:extLst>
        </c:ser>
        <c:ser>
          <c:idx val="1"/>
          <c:order val="1"/>
          <c:tx>
            <c:strRef>
              <c:f>Rotherham!$A$24</c:f>
              <c:strCache>
                <c:ptCount val="1"/>
                <c:pt idx="0">
                  <c:v>On treatment / within 12 weeks of EOT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Rotherham!$B$22:$M$22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Rotherham!$B$24:$M$24</c:f>
              <c:numCache>
                <c:formatCode>General</c:formatCode>
                <c:ptCount val="12"/>
                <c:pt idx="1">
                  <c:v>28</c:v>
                </c:pt>
                <c:pt idx="2">
                  <c:v>28</c:v>
                </c:pt>
                <c:pt idx="3">
                  <c:v>36</c:v>
                </c:pt>
                <c:pt idx="4">
                  <c:v>40</c:v>
                </c:pt>
                <c:pt idx="5">
                  <c:v>46</c:v>
                </c:pt>
                <c:pt idx="6">
                  <c:v>46</c:v>
                </c:pt>
                <c:pt idx="7">
                  <c:v>47</c:v>
                </c:pt>
                <c:pt idx="8">
                  <c:v>51</c:v>
                </c:pt>
                <c:pt idx="9">
                  <c:v>46</c:v>
                </c:pt>
                <c:pt idx="1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C6-B547-AEDB-4D3B15074C26}"/>
            </c:ext>
          </c:extLst>
        </c:ser>
        <c:ser>
          <c:idx val="2"/>
          <c:order val="2"/>
          <c:tx>
            <c:strRef>
              <c:f>Rotherham!$A$25</c:f>
              <c:strCache>
                <c:ptCount val="1"/>
                <c:pt idx="0">
                  <c:v>PTW12, pending SVR12 assessment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Rotherham!$B$22:$M$22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Rotherham!$B$25:$M$25</c:f>
              <c:numCache>
                <c:formatCode>General</c:formatCode>
                <c:ptCount val="12"/>
                <c:pt idx="1">
                  <c:v>10</c:v>
                </c:pt>
                <c:pt idx="2">
                  <c:v>9</c:v>
                </c:pt>
                <c:pt idx="3">
                  <c:v>5</c:v>
                </c:pt>
                <c:pt idx="4">
                  <c:v>6</c:v>
                </c:pt>
                <c:pt idx="5">
                  <c:v>9</c:v>
                </c:pt>
                <c:pt idx="6">
                  <c:v>9</c:v>
                </c:pt>
                <c:pt idx="7">
                  <c:v>7</c:v>
                </c:pt>
                <c:pt idx="8">
                  <c:v>16</c:v>
                </c:pt>
                <c:pt idx="9">
                  <c:v>20</c:v>
                </c:pt>
                <c:pt idx="1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C6-B547-AEDB-4D3B15074C2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20010879"/>
        <c:axId val="520012527"/>
      </c:barChart>
      <c:dateAx>
        <c:axId val="52001087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012527"/>
        <c:crosses val="autoZero"/>
        <c:auto val="1"/>
        <c:lblOffset val="100"/>
        <c:baseTimeUnit val="months"/>
      </c:dateAx>
      <c:valAx>
        <c:axId val="520012527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010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'[S Yorks ODN HCV Prevalence and Incidence Tracker + Tables + Graphs 150322.xlsx]Bassetlaw'!$A$24</c:f>
              <c:strCache>
                <c:ptCount val="1"/>
                <c:pt idx="0">
                  <c:v>Not yet treated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'[S Yorks ODN HCV Prevalence and Incidence Tracker + Tables + Graphs 150322.xlsx]Bassetlaw'!$B$23:$M$23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'[S Yorks ODN HCV Prevalence and Incidence Tracker + Tables + Graphs 150322.xlsx]Bassetlaw'!$B$24:$M$24</c:f>
              <c:numCache>
                <c:formatCode>General</c:formatCode>
                <c:ptCount val="12"/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F6-2B47-8C90-2B2DD19DDCED}"/>
            </c:ext>
          </c:extLst>
        </c:ser>
        <c:ser>
          <c:idx val="1"/>
          <c:order val="1"/>
          <c:tx>
            <c:strRef>
              <c:f>'[S Yorks ODN HCV Prevalence and Incidence Tracker + Tables + Graphs 150322.xlsx]Bassetlaw'!$A$25</c:f>
              <c:strCache>
                <c:ptCount val="1"/>
                <c:pt idx="0">
                  <c:v>On treatment / within 12 weeks of EOT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'[S Yorks ODN HCV Prevalence and Incidence Tracker + Tables + Graphs 150322.xlsx]Bassetlaw'!$B$23:$M$23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'[S Yorks ODN HCV Prevalence and Incidence Tracker + Tables + Graphs 150322.xlsx]Bassetlaw'!$B$25:$M$25</c:f>
              <c:numCache>
                <c:formatCode>General</c:formatCode>
                <c:ptCount val="12"/>
                <c:pt idx="1">
                  <c:v>6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4</c:v>
                </c:pt>
                <c:pt idx="1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F6-2B47-8C90-2B2DD19DDCED}"/>
            </c:ext>
          </c:extLst>
        </c:ser>
        <c:ser>
          <c:idx val="2"/>
          <c:order val="2"/>
          <c:tx>
            <c:strRef>
              <c:f>'[S Yorks ODN HCV Prevalence and Incidence Tracker + Tables + Graphs 150322.xlsx]Bassetlaw'!$A$26</c:f>
              <c:strCache>
                <c:ptCount val="1"/>
                <c:pt idx="0">
                  <c:v>PTW12, pending SVR12 assessment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'[S Yorks ODN HCV Prevalence and Incidence Tracker + Tables + Graphs 150322.xlsx]Bassetlaw'!$B$23:$M$23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'[S Yorks ODN HCV Prevalence and Incidence Tracker + Tables + Graphs 150322.xlsx]Bassetlaw'!$B$26:$M$26</c:f>
              <c:numCache>
                <c:formatCode>General</c:formatCode>
                <c:ptCount val="12"/>
                <c:pt idx="1">
                  <c:v>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F6-2B47-8C90-2B2DD19DDCE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43940383"/>
        <c:axId val="2043942031"/>
      </c:barChart>
      <c:dateAx>
        <c:axId val="2043940383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3942031"/>
        <c:crosses val="autoZero"/>
        <c:auto val="1"/>
        <c:lblOffset val="100"/>
        <c:baseTimeUnit val="months"/>
      </c:dateAx>
      <c:valAx>
        <c:axId val="2043942031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3940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'N Derbyshire'!$A$25</c:f>
              <c:strCache>
                <c:ptCount val="1"/>
                <c:pt idx="0">
                  <c:v>Not yet treated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'N Derbyshire'!$B$24:$M$24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'N Derbyshire'!$B$25:$M$25</c:f>
              <c:numCache>
                <c:formatCode>General</c:formatCode>
                <c:ptCount val="12"/>
                <c:pt idx="1">
                  <c:v>6</c:v>
                </c:pt>
                <c:pt idx="2">
                  <c:v>8</c:v>
                </c:pt>
                <c:pt idx="3">
                  <c:v>6</c:v>
                </c:pt>
                <c:pt idx="4">
                  <c:v>6</c:v>
                </c:pt>
                <c:pt idx="5">
                  <c:v>8</c:v>
                </c:pt>
                <c:pt idx="6">
                  <c:v>9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  <c:pt idx="1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30-4D4D-908C-E1F671F20736}"/>
            </c:ext>
          </c:extLst>
        </c:ser>
        <c:ser>
          <c:idx val="1"/>
          <c:order val="1"/>
          <c:tx>
            <c:strRef>
              <c:f>'N Derbyshire'!$A$26</c:f>
              <c:strCache>
                <c:ptCount val="1"/>
                <c:pt idx="0">
                  <c:v>On treatment / within 12 weeks of EOT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'N Derbyshire'!$B$24:$M$24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'N Derbyshire'!$B$26:$M$26</c:f>
              <c:numCache>
                <c:formatCode>General</c:formatCode>
                <c:ptCount val="12"/>
                <c:pt idx="1">
                  <c:v>12</c:v>
                </c:pt>
                <c:pt idx="2">
                  <c:v>13</c:v>
                </c:pt>
                <c:pt idx="3">
                  <c:v>18</c:v>
                </c:pt>
                <c:pt idx="4">
                  <c:v>16</c:v>
                </c:pt>
                <c:pt idx="5">
                  <c:v>13</c:v>
                </c:pt>
                <c:pt idx="6">
                  <c:v>14</c:v>
                </c:pt>
                <c:pt idx="7">
                  <c:v>14</c:v>
                </c:pt>
                <c:pt idx="8">
                  <c:v>12</c:v>
                </c:pt>
                <c:pt idx="9">
                  <c:v>9</c:v>
                </c:pt>
                <c:pt idx="1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30-4D4D-908C-E1F671F20736}"/>
            </c:ext>
          </c:extLst>
        </c:ser>
        <c:ser>
          <c:idx val="2"/>
          <c:order val="2"/>
          <c:tx>
            <c:strRef>
              <c:f>'N Derbyshire'!$A$27</c:f>
              <c:strCache>
                <c:ptCount val="1"/>
                <c:pt idx="0">
                  <c:v>PTW12, pending SVR12 assessment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'N Derbyshire'!$B$24:$M$24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'N Derbyshire'!$B$27:$M$27</c:f>
              <c:numCache>
                <c:formatCode>General</c:formatCode>
                <c:ptCount val="12"/>
                <c:pt idx="1">
                  <c:v>17</c:v>
                </c:pt>
                <c:pt idx="2">
                  <c:v>10</c:v>
                </c:pt>
                <c:pt idx="3">
                  <c:v>7</c:v>
                </c:pt>
                <c:pt idx="4">
                  <c:v>9</c:v>
                </c:pt>
                <c:pt idx="5">
                  <c:v>10</c:v>
                </c:pt>
                <c:pt idx="6">
                  <c:v>10</c:v>
                </c:pt>
                <c:pt idx="7">
                  <c:v>8</c:v>
                </c:pt>
                <c:pt idx="8">
                  <c:v>10</c:v>
                </c:pt>
                <c:pt idx="9">
                  <c:v>11</c:v>
                </c:pt>
                <c:pt idx="1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30-4D4D-908C-E1F671F2073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71598671"/>
        <c:axId val="2071600319"/>
      </c:barChart>
      <c:dateAx>
        <c:axId val="2071598671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600319"/>
        <c:crosses val="autoZero"/>
        <c:auto val="1"/>
        <c:lblOffset val="100"/>
        <c:baseTimeUnit val="months"/>
      </c:dateAx>
      <c:valAx>
        <c:axId val="2071600319"/>
        <c:scaling>
          <c:orientation val="minMax"/>
          <c:max val="3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1598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ODN!$A$22</c:f>
              <c:strCache>
                <c:ptCount val="1"/>
                <c:pt idx="0">
                  <c:v>Not started treatment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ODN!$B$22:$M$22</c:f>
              <c:numCache>
                <c:formatCode>General</c:formatCode>
                <c:ptCount val="12"/>
                <c:pt idx="1">
                  <c:v>239</c:v>
                </c:pt>
                <c:pt idx="2">
                  <c:v>264</c:v>
                </c:pt>
                <c:pt idx="3">
                  <c:v>239</c:v>
                </c:pt>
                <c:pt idx="4">
                  <c:v>230</c:v>
                </c:pt>
                <c:pt idx="5">
                  <c:v>237</c:v>
                </c:pt>
                <c:pt idx="6">
                  <c:v>226</c:v>
                </c:pt>
                <c:pt idx="7">
                  <c:v>215</c:v>
                </c:pt>
                <c:pt idx="8">
                  <c:v>177</c:v>
                </c:pt>
                <c:pt idx="9">
                  <c:v>183</c:v>
                </c:pt>
                <c:pt idx="10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FC-B446-B013-DC7D31AC5F22}"/>
            </c:ext>
          </c:extLst>
        </c:ser>
        <c:ser>
          <c:idx val="1"/>
          <c:order val="1"/>
          <c:tx>
            <c:strRef>
              <c:f>ODN!$A$23</c:f>
              <c:strCache>
                <c:ptCount val="1"/>
                <c:pt idx="0">
                  <c:v>On treatment / within 12 weeks of EOT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ODN!$B$23:$M$23</c:f>
              <c:numCache>
                <c:formatCode>General</c:formatCode>
                <c:ptCount val="12"/>
                <c:pt idx="1">
                  <c:v>185</c:v>
                </c:pt>
                <c:pt idx="2">
                  <c:v>177</c:v>
                </c:pt>
                <c:pt idx="3">
                  <c:v>209</c:v>
                </c:pt>
                <c:pt idx="4">
                  <c:v>202</c:v>
                </c:pt>
                <c:pt idx="5">
                  <c:v>188</c:v>
                </c:pt>
                <c:pt idx="6">
                  <c:v>204</c:v>
                </c:pt>
                <c:pt idx="7">
                  <c:v>229</c:v>
                </c:pt>
                <c:pt idx="8">
                  <c:v>226</c:v>
                </c:pt>
                <c:pt idx="9">
                  <c:v>209</c:v>
                </c:pt>
                <c:pt idx="10">
                  <c:v>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FC-B446-B013-DC7D31AC5F22}"/>
            </c:ext>
          </c:extLst>
        </c:ser>
        <c:ser>
          <c:idx val="2"/>
          <c:order val="2"/>
          <c:tx>
            <c:strRef>
              <c:f>ODN!$A$24</c:f>
              <c:strCache>
                <c:ptCount val="1"/>
                <c:pt idx="0">
                  <c:v>PTW12, pending SVR12 assessment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ODN!$B$24:$M$24</c:f>
              <c:numCache>
                <c:formatCode>General</c:formatCode>
                <c:ptCount val="12"/>
                <c:pt idx="1">
                  <c:v>149</c:v>
                </c:pt>
                <c:pt idx="2">
                  <c:v>132</c:v>
                </c:pt>
                <c:pt idx="3">
                  <c:v>98</c:v>
                </c:pt>
                <c:pt idx="4">
                  <c:v>106</c:v>
                </c:pt>
                <c:pt idx="5">
                  <c:v>119</c:v>
                </c:pt>
                <c:pt idx="6">
                  <c:v>119</c:v>
                </c:pt>
                <c:pt idx="7">
                  <c:v>96</c:v>
                </c:pt>
                <c:pt idx="8">
                  <c:v>116</c:v>
                </c:pt>
                <c:pt idx="9">
                  <c:v>130</c:v>
                </c:pt>
                <c:pt idx="10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FC-B446-B013-DC7D31AC5F2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13608111"/>
        <c:axId val="474527295"/>
      </c:barChart>
      <c:dateAx>
        <c:axId val="413608111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527295"/>
        <c:crosses val="autoZero"/>
        <c:auto val="1"/>
        <c:lblOffset val="100"/>
        <c:baseTimeUnit val="months"/>
      </c:dateAx>
      <c:valAx>
        <c:axId val="474527295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3608111"/>
        <c:crosses val="autoZero"/>
        <c:crossBetween val="between"/>
      </c:valAx>
      <c:spPr>
        <a:noFill/>
        <a:ln w="19050"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ODN!$A$22</c:f>
              <c:strCache>
                <c:ptCount val="1"/>
                <c:pt idx="0">
                  <c:v>Not started treatment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ODN!$B$22:$M$22</c:f>
              <c:numCache>
                <c:formatCode>General</c:formatCode>
                <c:ptCount val="12"/>
                <c:pt idx="1">
                  <c:v>239</c:v>
                </c:pt>
                <c:pt idx="2">
                  <c:v>264</c:v>
                </c:pt>
                <c:pt idx="3">
                  <c:v>239</c:v>
                </c:pt>
                <c:pt idx="4">
                  <c:v>230</c:v>
                </c:pt>
                <c:pt idx="5">
                  <c:v>237</c:v>
                </c:pt>
                <c:pt idx="6">
                  <c:v>226</c:v>
                </c:pt>
                <c:pt idx="7">
                  <c:v>215</c:v>
                </c:pt>
                <c:pt idx="8">
                  <c:v>177</c:v>
                </c:pt>
                <c:pt idx="9">
                  <c:v>183</c:v>
                </c:pt>
                <c:pt idx="10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02-3D47-9C77-C0ACB04B237C}"/>
            </c:ext>
          </c:extLst>
        </c:ser>
        <c:ser>
          <c:idx val="1"/>
          <c:order val="1"/>
          <c:tx>
            <c:strRef>
              <c:f>ODN!$A$23</c:f>
              <c:strCache>
                <c:ptCount val="1"/>
                <c:pt idx="0">
                  <c:v>On treatment / within 12 weeks of EOT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ODN!$B$23:$M$23</c:f>
              <c:numCache>
                <c:formatCode>General</c:formatCode>
                <c:ptCount val="12"/>
                <c:pt idx="1">
                  <c:v>185</c:v>
                </c:pt>
                <c:pt idx="2">
                  <c:v>177</c:v>
                </c:pt>
                <c:pt idx="3">
                  <c:v>209</c:v>
                </c:pt>
                <c:pt idx="4">
                  <c:v>202</c:v>
                </c:pt>
                <c:pt idx="5">
                  <c:v>188</c:v>
                </c:pt>
                <c:pt idx="6">
                  <c:v>204</c:v>
                </c:pt>
                <c:pt idx="7">
                  <c:v>229</c:v>
                </c:pt>
                <c:pt idx="8">
                  <c:v>226</c:v>
                </c:pt>
                <c:pt idx="9">
                  <c:v>209</c:v>
                </c:pt>
                <c:pt idx="10">
                  <c:v>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02-3D47-9C77-C0ACB04B237C}"/>
            </c:ext>
          </c:extLst>
        </c:ser>
        <c:ser>
          <c:idx val="2"/>
          <c:order val="2"/>
          <c:tx>
            <c:strRef>
              <c:f>ODN!$A$24</c:f>
              <c:strCache>
                <c:ptCount val="1"/>
                <c:pt idx="0">
                  <c:v>PTW12, pending SVR12 assessment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ODN!$B$21:$M$21</c:f>
              <c:numCache>
                <c:formatCode>mmm\-yy</c:formatCode>
                <c:ptCount val="12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  <c:pt idx="10">
                  <c:v>44958</c:v>
                </c:pt>
                <c:pt idx="11">
                  <c:v>44986</c:v>
                </c:pt>
              </c:numCache>
            </c:numRef>
          </c:cat>
          <c:val>
            <c:numRef>
              <c:f>ODN!$B$24:$M$24</c:f>
              <c:numCache>
                <c:formatCode>General</c:formatCode>
                <c:ptCount val="12"/>
                <c:pt idx="1">
                  <c:v>149</c:v>
                </c:pt>
                <c:pt idx="2">
                  <c:v>132</c:v>
                </c:pt>
                <c:pt idx="3">
                  <c:v>98</c:v>
                </c:pt>
                <c:pt idx="4">
                  <c:v>106</c:v>
                </c:pt>
                <c:pt idx="5">
                  <c:v>119</c:v>
                </c:pt>
                <c:pt idx="6">
                  <c:v>119</c:v>
                </c:pt>
                <c:pt idx="7">
                  <c:v>96</c:v>
                </c:pt>
                <c:pt idx="8">
                  <c:v>116</c:v>
                </c:pt>
                <c:pt idx="9">
                  <c:v>130</c:v>
                </c:pt>
                <c:pt idx="10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02-3D47-9C77-C0ACB04B237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13608111"/>
        <c:axId val="474527295"/>
      </c:barChart>
      <c:dateAx>
        <c:axId val="413608111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527295"/>
        <c:crosses val="autoZero"/>
        <c:auto val="1"/>
        <c:lblOffset val="100"/>
        <c:baseTimeUnit val="months"/>
      </c:dateAx>
      <c:valAx>
        <c:axId val="474527295"/>
        <c:scaling>
          <c:orientation val="minMax"/>
          <c:max val="60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3608111"/>
        <c:crosses val="autoZero"/>
        <c:crossBetween val="between"/>
      </c:valAx>
      <c:spPr>
        <a:noFill/>
        <a:ln w="19050"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2857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D7F247-8D1D-4169-B3A1-B99289306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A82AD61-4CC6-45E1-A1EC-1330B07E2E9B}">
      <dgm:prSet/>
      <dgm:spPr/>
      <dgm:t>
        <a:bodyPr/>
        <a:lstStyle/>
        <a:p>
          <a:r>
            <a:rPr lang="en-GB"/>
            <a:t>HCV Operational Delivery Network (ODN): organisation, staff &amp; other resources</a:t>
          </a:r>
          <a:endParaRPr lang="en-US"/>
        </a:p>
      </dgm:t>
    </dgm:pt>
    <dgm:pt modelId="{BC0A3173-AE04-4567-B0FC-076D9B822253}" type="parTrans" cxnId="{6AC7FAE3-F9AA-4F18-AA2B-FC391C896939}">
      <dgm:prSet/>
      <dgm:spPr/>
      <dgm:t>
        <a:bodyPr/>
        <a:lstStyle/>
        <a:p>
          <a:endParaRPr lang="en-US"/>
        </a:p>
      </dgm:t>
    </dgm:pt>
    <dgm:pt modelId="{056A1B8B-A025-4437-86D6-D5181276C586}" type="sibTrans" cxnId="{6AC7FAE3-F9AA-4F18-AA2B-FC391C896939}">
      <dgm:prSet/>
      <dgm:spPr/>
      <dgm:t>
        <a:bodyPr/>
        <a:lstStyle/>
        <a:p>
          <a:endParaRPr lang="en-US"/>
        </a:p>
      </dgm:t>
    </dgm:pt>
    <dgm:pt modelId="{3E02D8B7-CB85-48BC-8C8E-2D08EC1703E0}">
      <dgm:prSet/>
      <dgm:spPr/>
      <dgm:t>
        <a:bodyPr/>
        <a:lstStyle/>
        <a:p>
          <a:r>
            <a:rPr lang="en-GB"/>
            <a:t>Successes</a:t>
          </a:r>
          <a:endParaRPr lang="en-US"/>
        </a:p>
      </dgm:t>
    </dgm:pt>
    <dgm:pt modelId="{A1CA0863-8B93-43AF-ABDA-7092945C94C9}" type="parTrans" cxnId="{21DD3C95-29FC-44CC-9177-C9EC9D6D939E}">
      <dgm:prSet/>
      <dgm:spPr/>
      <dgm:t>
        <a:bodyPr/>
        <a:lstStyle/>
        <a:p>
          <a:endParaRPr lang="en-US"/>
        </a:p>
      </dgm:t>
    </dgm:pt>
    <dgm:pt modelId="{B0F2EF07-5597-4903-9A0B-8F67BEA5106D}" type="sibTrans" cxnId="{21DD3C95-29FC-44CC-9177-C9EC9D6D939E}">
      <dgm:prSet/>
      <dgm:spPr/>
      <dgm:t>
        <a:bodyPr/>
        <a:lstStyle/>
        <a:p>
          <a:endParaRPr lang="en-US"/>
        </a:p>
      </dgm:t>
    </dgm:pt>
    <dgm:pt modelId="{F595F556-4CB1-4D7D-AE31-FE1B0784E913}">
      <dgm:prSet/>
      <dgm:spPr/>
      <dgm:t>
        <a:bodyPr/>
        <a:lstStyle/>
        <a:p>
          <a:r>
            <a:rPr lang="en-GB" dirty="0"/>
            <a:t>Current challenges and future priorities</a:t>
          </a:r>
          <a:endParaRPr lang="en-US" dirty="0"/>
        </a:p>
      </dgm:t>
    </dgm:pt>
    <dgm:pt modelId="{6CA1D4A6-D7DE-4E73-A782-EA3E34F388D6}" type="parTrans" cxnId="{FEE5FC87-D0EE-444B-8DE8-5ED95BEA79F2}">
      <dgm:prSet/>
      <dgm:spPr/>
      <dgm:t>
        <a:bodyPr/>
        <a:lstStyle/>
        <a:p>
          <a:endParaRPr lang="en-US"/>
        </a:p>
      </dgm:t>
    </dgm:pt>
    <dgm:pt modelId="{A6770DAB-3854-4C7D-947F-B43A509BF789}" type="sibTrans" cxnId="{FEE5FC87-D0EE-444B-8DE8-5ED95BEA79F2}">
      <dgm:prSet/>
      <dgm:spPr/>
      <dgm:t>
        <a:bodyPr/>
        <a:lstStyle/>
        <a:p>
          <a:endParaRPr lang="en-US"/>
        </a:p>
      </dgm:t>
    </dgm:pt>
    <dgm:pt modelId="{975C4C3E-EE66-42BA-A6EF-D49DDC980860}">
      <dgm:prSet/>
      <dgm:spPr/>
      <dgm:t>
        <a:bodyPr/>
        <a:lstStyle/>
        <a:p>
          <a:r>
            <a:rPr lang="en-GB" dirty="0"/>
            <a:t>Closing remarks</a:t>
          </a:r>
          <a:endParaRPr lang="en-US" dirty="0"/>
        </a:p>
      </dgm:t>
    </dgm:pt>
    <dgm:pt modelId="{37236273-7E68-4479-A979-E3481ACA1DF0}" type="parTrans" cxnId="{07B7C85B-7E27-4F7E-BB21-B79B60C6BB5F}">
      <dgm:prSet/>
      <dgm:spPr/>
      <dgm:t>
        <a:bodyPr/>
        <a:lstStyle/>
        <a:p>
          <a:endParaRPr lang="en-US"/>
        </a:p>
      </dgm:t>
    </dgm:pt>
    <dgm:pt modelId="{94033E11-C8F8-49ED-85EC-55BD6985D090}" type="sibTrans" cxnId="{07B7C85B-7E27-4F7E-BB21-B79B60C6BB5F}">
      <dgm:prSet/>
      <dgm:spPr/>
      <dgm:t>
        <a:bodyPr/>
        <a:lstStyle/>
        <a:p>
          <a:endParaRPr lang="en-US"/>
        </a:p>
      </dgm:t>
    </dgm:pt>
    <dgm:pt modelId="{0E32D5E8-0EB5-4707-80E4-28D506CA130D}">
      <dgm:prSet/>
      <dgm:spPr/>
      <dgm:t>
        <a:bodyPr/>
        <a:lstStyle/>
        <a:p>
          <a:r>
            <a:rPr lang="en-GB"/>
            <a:t>Questions</a:t>
          </a:r>
          <a:endParaRPr lang="en-US"/>
        </a:p>
      </dgm:t>
    </dgm:pt>
    <dgm:pt modelId="{C7DBA921-5842-4C56-85D0-9DD73DD07A9B}" type="parTrans" cxnId="{87B1E2D1-F5A1-4C05-A3D6-A7055C7A603E}">
      <dgm:prSet/>
      <dgm:spPr/>
      <dgm:t>
        <a:bodyPr/>
        <a:lstStyle/>
        <a:p>
          <a:endParaRPr lang="en-US"/>
        </a:p>
      </dgm:t>
    </dgm:pt>
    <dgm:pt modelId="{A839D5EE-0515-410B-9897-962F0EE3D7EE}" type="sibTrans" cxnId="{87B1E2D1-F5A1-4C05-A3D6-A7055C7A603E}">
      <dgm:prSet/>
      <dgm:spPr/>
      <dgm:t>
        <a:bodyPr/>
        <a:lstStyle/>
        <a:p>
          <a:endParaRPr lang="en-US"/>
        </a:p>
      </dgm:t>
    </dgm:pt>
    <dgm:pt modelId="{A1997880-1A81-4D82-8E58-7C2689E12B31}" type="pres">
      <dgm:prSet presAssocID="{9AD7F247-8D1D-4169-B3A1-B992893063ED}" presName="root" presStyleCnt="0">
        <dgm:presLayoutVars>
          <dgm:dir/>
          <dgm:resizeHandles val="exact"/>
        </dgm:presLayoutVars>
      </dgm:prSet>
      <dgm:spPr/>
    </dgm:pt>
    <dgm:pt modelId="{B2845054-F34B-4384-AA86-C68656B4CC6C}" type="pres">
      <dgm:prSet presAssocID="{4A82AD61-4CC6-45E1-A1EC-1330B07E2E9B}" presName="compNode" presStyleCnt="0"/>
      <dgm:spPr/>
    </dgm:pt>
    <dgm:pt modelId="{C7E35C72-B152-4C32-9D4C-97D8E4FA1077}" type="pres">
      <dgm:prSet presAssocID="{4A82AD61-4CC6-45E1-A1EC-1330B07E2E9B}" presName="bgRect" presStyleLbl="bgShp" presStyleIdx="0" presStyleCnt="5"/>
      <dgm:spPr/>
    </dgm:pt>
    <dgm:pt modelId="{2EB9323D-53A4-4A10-A11A-F6F80F4B5C6B}" type="pres">
      <dgm:prSet presAssocID="{4A82AD61-4CC6-45E1-A1EC-1330B07E2E9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16C238F3-DE0D-4698-AD6D-FCE7476475FC}" type="pres">
      <dgm:prSet presAssocID="{4A82AD61-4CC6-45E1-A1EC-1330B07E2E9B}" presName="spaceRect" presStyleCnt="0"/>
      <dgm:spPr/>
    </dgm:pt>
    <dgm:pt modelId="{68A3B207-AB58-43FE-B511-C6DED9808979}" type="pres">
      <dgm:prSet presAssocID="{4A82AD61-4CC6-45E1-A1EC-1330B07E2E9B}" presName="parTx" presStyleLbl="revTx" presStyleIdx="0" presStyleCnt="5">
        <dgm:presLayoutVars>
          <dgm:chMax val="0"/>
          <dgm:chPref val="0"/>
        </dgm:presLayoutVars>
      </dgm:prSet>
      <dgm:spPr/>
    </dgm:pt>
    <dgm:pt modelId="{E3EBFA9B-C0C3-47BF-9269-E1B3AE6F5A32}" type="pres">
      <dgm:prSet presAssocID="{056A1B8B-A025-4437-86D6-D5181276C586}" presName="sibTrans" presStyleCnt="0"/>
      <dgm:spPr/>
    </dgm:pt>
    <dgm:pt modelId="{96EA3D42-1D5A-487C-8417-E0A0F01FCE64}" type="pres">
      <dgm:prSet presAssocID="{3E02D8B7-CB85-48BC-8C8E-2D08EC1703E0}" presName="compNode" presStyleCnt="0"/>
      <dgm:spPr/>
    </dgm:pt>
    <dgm:pt modelId="{04C7656D-7A2B-4097-BC9F-19B8C5109CB1}" type="pres">
      <dgm:prSet presAssocID="{3E02D8B7-CB85-48BC-8C8E-2D08EC1703E0}" presName="bgRect" presStyleLbl="bgShp" presStyleIdx="1" presStyleCnt="5"/>
      <dgm:spPr>
        <a:solidFill>
          <a:srgbClr val="7030A0"/>
        </a:solidFill>
      </dgm:spPr>
    </dgm:pt>
    <dgm:pt modelId="{E43749F8-F0AF-4694-AE05-7988F3C03111}" type="pres">
      <dgm:prSet presAssocID="{3E02D8B7-CB85-48BC-8C8E-2D08EC1703E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09C57551-7986-4561-BE80-EADE8814B935}" type="pres">
      <dgm:prSet presAssocID="{3E02D8B7-CB85-48BC-8C8E-2D08EC1703E0}" presName="spaceRect" presStyleCnt="0"/>
      <dgm:spPr/>
    </dgm:pt>
    <dgm:pt modelId="{4BD02F90-30BA-4373-9979-CA990A75A028}" type="pres">
      <dgm:prSet presAssocID="{3E02D8B7-CB85-48BC-8C8E-2D08EC1703E0}" presName="parTx" presStyleLbl="revTx" presStyleIdx="1" presStyleCnt="5">
        <dgm:presLayoutVars>
          <dgm:chMax val="0"/>
          <dgm:chPref val="0"/>
        </dgm:presLayoutVars>
      </dgm:prSet>
      <dgm:spPr/>
    </dgm:pt>
    <dgm:pt modelId="{3C011394-3F3F-4CE0-B677-084F38AD4D72}" type="pres">
      <dgm:prSet presAssocID="{B0F2EF07-5597-4903-9A0B-8F67BEA5106D}" presName="sibTrans" presStyleCnt="0"/>
      <dgm:spPr/>
    </dgm:pt>
    <dgm:pt modelId="{C691CDEF-C0FC-476C-8008-15DB207D4BD0}" type="pres">
      <dgm:prSet presAssocID="{F595F556-4CB1-4D7D-AE31-FE1B0784E913}" presName="compNode" presStyleCnt="0"/>
      <dgm:spPr/>
    </dgm:pt>
    <dgm:pt modelId="{B3BE8A5B-99AA-4F8C-8A7B-C08F2325146F}" type="pres">
      <dgm:prSet presAssocID="{F595F556-4CB1-4D7D-AE31-FE1B0784E913}" presName="bgRect" presStyleLbl="bgShp" presStyleIdx="2" presStyleCnt="5"/>
      <dgm:spPr/>
    </dgm:pt>
    <dgm:pt modelId="{3C2D62F8-D770-4C65-A627-3E2A0566771C}" type="pres">
      <dgm:prSet presAssocID="{F595F556-4CB1-4D7D-AE31-FE1B0784E91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8977EFA-A2BC-4EBA-8729-A87A5E982E21}" type="pres">
      <dgm:prSet presAssocID="{F595F556-4CB1-4D7D-AE31-FE1B0784E913}" presName="spaceRect" presStyleCnt="0"/>
      <dgm:spPr/>
    </dgm:pt>
    <dgm:pt modelId="{70A664DD-13A1-412A-BECF-FBAA65DD35C8}" type="pres">
      <dgm:prSet presAssocID="{F595F556-4CB1-4D7D-AE31-FE1B0784E913}" presName="parTx" presStyleLbl="revTx" presStyleIdx="2" presStyleCnt="5">
        <dgm:presLayoutVars>
          <dgm:chMax val="0"/>
          <dgm:chPref val="0"/>
        </dgm:presLayoutVars>
      </dgm:prSet>
      <dgm:spPr/>
    </dgm:pt>
    <dgm:pt modelId="{3E8E90D8-7A47-43E5-9C63-CEB1622980B4}" type="pres">
      <dgm:prSet presAssocID="{A6770DAB-3854-4C7D-947F-B43A509BF789}" presName="sibTrans" presStyleCnt="0"/>
      <dgm:spPr/>
    </dgm:pt>
    <dgm:pt modelId="{29310C51-86B6-4561-AD86-DC7A5CF7DAAE}" type="pres">
      <dgm:prSet presAssocID="{975C4C3E-EE66-42BA-A6EF-D49DDC980860}" presName="compNode" presStyleCnt="0"/>
      <dgm:spPr/>
    </dgm:pt>
    <dgm:pt modelId="{AAE9F797-1816-420C-93F7-64C8448C3A1C}" type="pres">
      <dgm:prSet presAssocID="{975C4C3E-EE66-42BA-A6EF-D49DDC980860}" presName="bgRect" presStyleLbl="bgShp" presStyleIdx="3" presStyleCnt="5"/>
      <dgm:spPr>
        <a:solidFill>
          <a:srgbClr val="00B0F0"/>
        </a:solidFill>
      </dgm:spPr>
    </dgm:pt>
    <dgm:pt modelId="{16D82B4D-A8C7-4665-855B-0CEDF776E2E7}" type="pres">
      <dgm:prSet presAssocID="{975C4C3E-EE66-42BA-A6EF-D49DDC98086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2521CAB-4B4E-40E1-86D7-E13998CDF730}" type="pres">
      <dgm:prSet presAssocID="{975C4C3E-EE66-42BA-A6EF-D49DDC980860}" presName="spaceRect" presStyleCnt="0"/>
      <dgm:spPr/>
    </dgm:pt>
    <dgm:pt modelId="{2D2D4C13-C9AB-4F1D-AB41-2FC6384B3F20}" type="pres">
      <dgm:prSet presAssocID="{975C4C3E-EE66-42BA-A6EF-D49DDC980860}" presName="parTx" presStyleLbl="revTx" presStyleIdx="3" presStyleCnt="5">
        <dgm:presLayoutVars>
          <dgm:chMax val="0"/>
          <dgm:chPref val="0"/>
        </dgm:presLayoutVars>
      </dgm:prSet>
      <dgm:spPr/>
    </dgm:pt>
    <dgm:pt modelId="{C0AB1D99-7C9E-4D7D-8AC8-29706EB6A6A6}" type="pres">
      <dgm:prSet presAssocID="{94033E11-C8F8-49ED-85EC-55BD6985D090}" presName="sibTrans" presStyleCnt="0"/>
      <dgm:spPr/>
    </dgm:pt>
    <dgm:pt modelId="{4A977E01-ADE0-42C1-89E9-AC974714F0D6}" type="pres">
      <dgm:prSet presAssocID="{0E32D5E8-0EB5-4707-80E4-28D506CA130D}" presName="compNode" presStyleCnt="0"/>
      <dgm:spPr/>
    </dgm:pt>
    <dgm:pt modelId="{6FF24C51-C79F-4C35-A9EC-092541630EA6}" type="pres">
      <dgm:prSet presAssocID="{0E32D5E8-0EB5-4707-80E4-28D506CA130D}" presName="bgRect" presStyleLbl="bgShp" presStyleIdx="4" presStyleCnt="5"/>
      <dgm:spPr/>
    </dgm:pt>
    <dgm:pt modelId="{548EC5EA-7481-4DC3-B8C3-2A8A6FA7D864}" type="pres">
      <dgm:prSet presAssocID="{0E32D5E8-0EB5-4707-80E4-28D506CA130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EC39E6B-765F-4D0B-996B-C5B627ACB245}" type="pres">
      <dgm:prSet presAssocID="{0E32D5E8-0EB5-4707-80E4-28D506CA130D}" presName="spaceRect" presStyleCnt="0"/>
      <dgm:spPr/>
    </dgm:pt>
    <dgm:pt modelId="{7AFF4677-733E-4CFC-8DF6-10A1FE7BD57E}" type="pres">
      <dgm:prSet presAssocID="{0E32D5E8-0EB5-4707-80E4-28D506CA130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545F00C-6AF2-456D-AF28-70ED091A13D5}" type="presOf" srcId="{4A82AD61-4CC6-45E1-A1EC-1330B07E2E9B}" destId="{68A3B207-AB58-43FE-B511-C6DED9808979}" srcOrd="0" destOrd="0" presId="urn:microsoft.com/office/officeart/2018/2/layout/IconVerticalSolidList"/>
    <dgm:cxn modelId="{83D7BE3D-802D-49FC-837B-8843FD59C801}" type="presOf" srcId="{3E02D8B7-CB85-48BC-8C8E-2D08EC1703E0}" destId="{4BD02F90-30BA-4373-9979-CA990A75A028}" srcOrd="0" destOrd="0" presId="urn:microsoft.com/office/officeart/2018/2/layout/IconVerticalSolidList"/>
    <dgm:cxn modelId="{07B7C85B-7E27-4F7E-BB21-B79B60C6BB5F}" srcId="{9AD7F247-8D1D-4169-B3A1-B992893063ED}" destId="{975C4C3E-EE66-42BA-A6EF-D49DDC980860}" srcOrd="3" destOrd="0" parTransId="{37236273-7E68-4479-A979-E3481ACA1DF0}" sibTransId="{94033E11-C8F8-49ED-85EC-55BD6985D090}"/>
    <dgm:cxn modelId="{29F77F81-D660-4019-B8A7-56A8E6319DB6}" type="presOf" srcId="{9AD7F247-8D1D-4169-B3A1-B992893063ED}" destId="{A1997880-1A81-4D82-8E58-7C2689E12B31}" srcOrd="0" destOrd="0" presId="urn:microsoft.com/office/officeart/2018/2/layout/IconVerticalSolidList"/>
    <dgm:cxn modelId="{FEE5FC87-D0EE-444B-8DE8-5ED95BEA79F2}" srcId="{9AD7F247-8D1D-4169-B3A1-B992893063ED}" destId="{F595F556-4CB1-4D7D-AE31-FE1B0784E913}" srcOrd="2" destOrd="0" parTransId="{6CA1D4A6-D7DE-4E73-A782-EA3E34F388D6}" sibTransId="{A6770DAB-3854-4C7D-947F-B43A509BF789}"/>
    <dgm:cxn modelId="{21DD3C95-29FC-44CC-9177-C9EC9D6D939E}" srcId="{9AD7F247-8D1D-4169-B3A1-B992893063ED}" destId="{3E02D8B7-CB85-48BC-8C8E-2D08EC1703E0}" srcOrd="1" destOrd="0" parTransId="{A1CA0863-8B93-43AF-ABDA-7092945C94C9}" sibTransId="{B0F2EF07-5597-4903-9A0B-8F67BEA5106D}"/>
    <dgm:cxn modelId="{9DB53999-A515-44B1-82E0-957A8D5317A9}" type="presOf" srcId="{F595F556-4CB1-4D7D-AE31-FE1B0784E913}" destId="{70A664DD-13A1-412A-BECF-FBAA65DD35C8}" srcOrd="0" destOrd="0" presId="urn:microsoft.com/office/officeart/2018/2/layout/IconVerticalSolidList"/>
    <dgm:cxn modelId="{A6CEFCAB-E8A1-48D1-93A1-8940F1AA2E86}" type="presOf" srcId="{975C4C3E-EE66-42BA-A6EF-D49DDC980860}" destId="{2D2D4C13-C9AB-4F1D-AB41-2FC6384B3F20}" srcOrd="0" destOrd="0" presId="urn:microsoft.com/office/officeart/2018/2/layout/IconVerticalSolidList"/>
    <dgm:cxn modelId="{87B1E2D1-F5A1-4C05-A3D6-A7055C7A603E}" srcId="{9AD7F247-8D1D-4169-B3A1-B992893063ED}" destId="{0E32D5E8-0EB5-4707-80E4-28D506CA130D}" srcOrd="4" destOrd="0" parTransId="{C7DBA921-5842-4C56-85D0-9DD73DD07A9B}" sibTransId="{A839D5EE-0515-410B-9897-962F0EE3D7EE}"/>
    <dgm:cxn modelId="{6AC7FAE3-F9AA-4F18-AA2B-FC391C896939}" srcId="{9AD7F247-8D1D-4169-B3A1-B992893063ED}" destId="{4A82AD61-4CC6-45E1-A1EC-1330B07E2E9B}" srcOrd="0" destOrd="0" parTransId="{BC0A3173-AE04-4567-B0FC-076D9B822253}" sibTransId="{056A1B8B-A025-4437-86D6-D5181276C586}"/>
    <dgm:cxn modelId="{992BFAF1-6C4C-4231-AF15-09936613EAF8}" type="presOf" srcId="{0E32D5E8-0EB5-4707-80E4-28D506CA130D}" destId="{7AFF4677-733E-4CFC-8DF6-10A1FE7BD57E}" srcOrd="0" destOrd="0" presId="urn:microsoft.com/office/officeart/2018/2/layout/IconVerticalSolidList"/>
    <dgm:cxn modelId="{3EF304A1-3100-41AA-AF91-1796A7097983}" type="presParOf" srcId="{A1997880-1A81-4D82-8E58-7C2689E12B31}" destId="{B2845054-F34B-4384-AA86-C68656B4CC6C}" srcOrd="0" destOrd="0" presId="urn:microsoft.com/office/officeart/2018/2/layout/IconVerticalSolidList"/>
    <dgm:cxn modelId="{472F8CF6-D916-47FC-A4F7-9A44149843C2}" type="presParOf" srcId="{B2845054-F34B-4384-AA86-C68656B4CC6C}" destId="{C7E35C72-B152-4C32-9D4C-97D8E4FA1077}" srcOrd="0" destOrd="0" presId="urn:microsoft.com/office/officeart/2018/2/layout/IconVerticalSolidList"/>
    <dgm:cxn modelId="{0223F030-F1A6-42C1-BA2B-F83485B6A531}" type="presParOf" srcId="{B2845054-F34B-4384-AA86-C68656B4CC6C}" destId="{2EB9323D-53A4-4A10-A11A-F6F80F4B5C6B}" srcOrd="1" destOrd="0" presId="urn:microsoft.com/office/officeart/2018/2/layout/IconVerticalSolidList"/>
    <dgm:cxn modelId="{84E421B3-2CE8-42DB-8C10-3AB281F08023}" type="presParOf" srcId="{B2845054-F34B-4384-AA86-C68656B4CC6C}" destId="{16C238F3-DE0D-4698-AD6D-FCE7476475FC}" srcOrd="2" destOrd="0" presId="urn:microsoft.com/office/officeart/2018/2/layout/IconVerticalSolidList"/>
    <dgm:cxn modelId="{5E2F73B4-B757-4434-9D78-E531D5C2098C}" type="presParOf" srcId="{B2845054-F34B-4384-AA86-C68656B4CC6C}" destId="{68A3B207-AB58-43FE-B511-C6DED9808979}" srcOrd="3" destOrd="0" presId="urn:microsoft.com/office/officeart/2018/2/layout/IconVerticalSolidList"/>
    <dgm:cxn modelId="{43AF7996-BFB4-4F03-811E-9D90DB7F8033}" type="presParOf" srcId="{A1997880-1A81-4D82-8E58-7C2689E12B31}" destId="{E3EBFA9B-C0C3-47BF-9269-E1B3AE6F5A32}" srcOrd="1" destOrd="0" presId="urn:microsoft.com/office/officeart/2018/2/layout/IconVerticalSolidList"/>
    <dgm:cxn modelId="{798984E2-0DAA-4BA7-BF95-A2D3CE88109D}" type="presParOf" srcId="{A1997880-1A81-4D82-8E58-7C2689E12B31}" destId="{96EA3D42-1D5A-487C-8417-E0A0F01FCE64}" srcOrd="2" destOrd="0" presId="urn:microsoft.com/office/officeart/2018/2/layout/IconVerticalSolidList"/>
    <dgm:cxn modelId="{73EFF035-3C4E-4971-9ED3-F60AD0F4853E}" type="presParOf" srcId="{96EA3D42-1D5A-487C-8417-E0A0F01FCE64}" destId="{04C7656D-7A2B-4097-BC9F-19B8C5109CB1}" srcOrd="0" destOrd="0" presId="urn:microsoft.com/office/officeart/2018/2/layout/IconVerticalSolidList"/>
    <dgm:cxn modelId="{0CF42FAA-2510-49D0-B599-2215871B43EB}" type="presParOf" srcId="{96EA3D42-1D5A-487C-8417-E0A0F01FCE64}" destId="{E43749F8-F0AF-4694-AE05-7988F3C03111}" srcOrd="1" destOrd="0" presId="urn:microsoft.com/office/officeart/2018/2/layout/IconVerticalSolidList"/>
    <dgm:cxn modelId="{4AE787A2-889F-4B84-8464-88C2DA46B9B5}" type="presParOf" srcId="{96EA3D42-1D5A-487C-8417-E0A0F01FCE64}" destId="{09C57551-7986-4561-BE80-EADE8814B935}" srcOrd="2" destOrd="0" presId="urn:microsoft.com/office/officeart/2018/2/layout/IconVerticalSolidList"/>
    <dgm:cxn modelId="{2DB58EAD-20FD-4601-B362-31D09BA86295}" type="presParOf" srcId="{96EA3D42-1D5A-487C-8417-E0A0F01FCE64}" destId="{4BD02F90-30BA-4373-9979-CA990A75A028}" srcOrd="3" destOrd="0" presId="urn:microsoft.com/office/officeart/2018/2/layout/IconVerticalSolidList"/>
    <dgm:cxn modelId="{8802CAB8-D07C-4B13-8CE0-ED1CB3132F57}" type="presParOf" srcId="{A1997880-1A81-4D82-8E58-7C2689E12B31}" destId="{3C011394-3F3F-4CE0-B677-084F38AD4D72}" srcOrd="3" destOrd="0" presId="urn:microsoft.com/office/officeart/2018/2/layout/IconVerticalSolidList"/>
    <dgm:cxn modelId="{742D6C12-294A-43E6-8715-87B3374ED388}" type="presParOf" srcId="{A1997880-1A81-4D82-8E58-7C2689E12B31}" destId="{C691CDEF-C0FC-476C-8008-15DB207D4BD0}" srcOrd="4" destOrd="0" presId="urn:microsoft.com/office/officeart/2018/2/layout/IconVerticalSolidList"/>
    <dgm:cxn modelId="{2F8BFC4F-D09E-4E4F-B47F-8B7F3BC2B9C3}" type="presParOf" srcId="{C691CDEF-C0FC-476C-8008-15DB207D4BD0}" destId="{B3BE8A5B-99AA-4F8C-8A7B-C08F2325146F}" srcOrd="0" destOrd="0" presId="urn:microsoft.com/office/officeart/2018/2/layout/IconVerticalSolidList"/>
    <dgm:cxn modelId="{D5974BFA-8877-4968-903B-8E3CD6A00C74}" type="presParOf" srcId="{C691CDEF-C0FC-476C-8008-15DB207D4BD0}" destId="{3C2D62F8-D770-4C65-A627-3E2A0566771C}" srcOrd="1" destOrd="0" presId="urn:microsoft.com/office/officeart/2018/2/layout/IconVerticalSolidList"/>
    <dgm:cxn modelId="{5E7ECB95-8690-4A1B-A19A-3B02A9A47B26}" type="presParOf" srcId="{C691CDEF-C0FC-476C-8008-15DB207D4BD0}" destId="{48977EFA-A2BC-4EBA-8729-A87A5E982E21}" srcOrd="2" destOrd="0" presId="urn:microsoft.com/office/officeart/2018/2/layout/IconVerticalSolidList"/>
    <dgm:cxn modelId="{5D42486D-E43B-4CA8-84A5-0FFF047A36B1}" type="presParOf" srcId="{C691CDEF-C0FC-476C-8008-15DB207D4BD0}" destId="{70A664DD-13A1-412A-BECF-FBAA65DD35C8}" srcOrd="3" destOrd="0" presId="urn:microsoft.com/office/officeart/2018/2/layout/IconVerticalSolidList"/>
    <dgm:cxn modelId="{0D551C8B-1BE9-48DF-9AD0-19594BCB1897}" type="presParOf" srcId="{A1997880-1A81-4D82-8E58-7C2689E12B31}" destId="{3E8E90D8-7A47-43E5-9C63-CEB1622980B4}" srcOrd="5" destOrd="0" presId="urn:microsoft.com/office/officeart/2018/2/layout/IconVerticalSolidList"/>
    <dgm:cxn modelId="{1FD1F2B3-26E6-4234-A73E-4F995946F12A}" type="presParOf" srcId="{A1997880-1A81-4D82-8E58-7C2689E12B31}" destId="{29310C51-86B6-4561-AD86-DC7A5CF7DAAE}" srcOrd="6" destOrd="0" presId="urn:microsoft.com/office/officeart/2018/2/layout/IconVerticalSolidList"/>
    <dgm:cxn modelId="{F8085454-0F0E-4012-BA9E-6B99AA4F890D}" type="presParOf" srcId="{29310C51-86B6-4561-AD86-DC7A5CF7DAAE}" destId="{AAE9F797-1816-420C-93F7-64C8448C3A1C}" srcOrd="0" destOrd="0" presId="urn:microsoft.com/office/officeart/2018/2/layout/IconVerticalSolidList"/>
    <dgm:cxn modelId="{D0DF667E-3CA2-4119-B527-97A9763E2CED}" type="presParOf" srcId="{29310C51-86B6-4561-AD86-DC7A5CF7DAAE}" destId="{16D82B4D-A8C7-4665-855B-0CEDF776E2E7}" srcOrd="1" destOrd="0" presId="urn:microsoft.com/office/officeart/2018/2/layout/IconVerticalSolidList"/>
    <dgm:cxn modelId="{B63EBAEF-37ED-4658-B769-B7C9A005ACEB}" type="presParOf" srcId="{29310C51-86B6-4561-AD86-DC7A5CF7DAAE}" destId="{D2521CAB-4B4E-40E1-86D7-E13998CDF730}" srcOrd="2" destOrd="0" presId="urn:microsoft.com/office/officeart/2018/2/layout/IconVerticalSolidList"/>
    <dgm:cxn modelId="{04D4D8C7-E35E-4F4E-9432-C9BD379BD653}" type="presParOf" srcId="{29310C51-86B6-4561-AD86-DC7A5CF7DAAE}" destId="{2D2D4C13-C9AB-4F1D-AB41-2FC6384B3F20}" srcOrd="3" destOrd="0" presId="urn:microsoft.com/office/officeart/2018/2/layout/IconVerticalSolidList"/>
    <dgm:cxn modelId="{BF914AB8-2FD5-495F-8784-30FA6EF5C670}" type="presParOf" srcId="{A1997880-1A81-4D82-8E58-7C2689E12B31}" destId="{C0AB1D99-7C9E-4D7D-8AC8-29706EB6A6A6}" srcOrd="7" destOrd="0" presId="urn:microsoft.com/office/officeart/2018/2/layout/IconVerticalSolidList"/>
    <dgm:cxn modelId="{CC95133B-09C8-4A5C-9C01-BA3D19CA0AB2}" type="presParOf" srcId="{A1997880-1A81-4D82-8E58-7C2689E12B31}" destId="{4A977E01-ADE0-42C1-89E9-AC974714F0D6}" srcOrd="8" destOrd="0" presId="urn:microsoft.com/office/officeart/2018/2/layout/IconVerticalSolidList"/>
    <dgm:cxn modelId="{EB06D862-E440-4117-A0EF-3A70C277A6B9}" type="presParOf" srcId="{4A977E01-ADE0-42C1-89E9-AC974714F0D6}" destId="{6FF24C51-C79F-4C35-A9EC-092541630EA6}" srcOrd="0" destOrd="0" presId="urn:microsoft.com/office/officeart/2018/2/layout/IconVerticalSolidList"/>
    <dgm:cxn modelId="{7681E2AD-FD64-472C-8E41-7790D151464B}" type="presParOf" srcId="{4A977E01-ADE0-42C1-89E9-AC974714F0D6}" destId="{548EC5EA-7481-4DC3-B8C3-2A8A6FA7D864}" srcOrd="1" destOrd="0" presId="urn:microsoft.com/office/officeart/2018/2/layout/IconVerticalSolidList"/>
    <dgm:cxn modelId="{4EBD2BC5-0869-4199-BE1D-F3DC56EEAA96}" type="presParOf" srcId="{4A977E01-ADE0-42C1-89E9-AC974714F0D6}" destId="{4EC39E6B-765F-4D0B-996B-C5B627ACB245}" srcOrd="2" destOrd="0" presId="urn:microsoft.com/office/officeart/2018/2/layout/IconVerticalSolidList"/>
    <dgm:cxn modelId="{2A6E8B13-60BF-448C-8001-B0174A919D8F}" type="presParOf" srcId="{4A977E01-ADE0-42C1-89E9-AC974714F0D6}" destId="{7AFF4677-733E-4CFC-8DF6-10A1FE7BD57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D7F247-8D1D-4169-B3A1-B99289306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A82AD61-4CC6-45E1-A1EC-1330B07E2E9B}">
      <dgm:prSet/>
      <dgm:spPr/>
      <dgm:t>
        <a:bodyPr/>
        <a:lstStyle/>
        <a:p>
          <a:r>
            <a:rPr lang="en-GB"/>
            <a:t>HCV Operational Delivery Network (ODN): organisation, staff &amp; other resources</a:t>
          </a:r>
          <a:endParaRPr lang="en-US"/>
        </a:p>
      </dgm:t>
    </dgm:pt>
    <dgm:pt modelId="{BC0A3173-AE04-4567-B0FC-076D9B822253}" type="parTrans" cxnId="{6AC7FAE3-F9AA-4F18-AA2B-FC391C896939}">
      <dgm:prSet/>
      <dgm:spPr/>
      <dgm:t>
        <a:bodyPr/>
        <a:lstStyle/>
        <a:p>
          <a:endParaRPr lang="en-US"/>
        </a:p>
      </dgm:t>
    </dgm:pt>
    <dgm:pt modelId="{056A1B8B-A025-4437-86D6-D5181276C586}" type="sibTrans" cxnId="{6AC7FAE3-F9AA-4F18-AA2B-FC391C896939}">
      <dgm:prSet/>
      <dgm:spPr/>
      <dgm:t>
        <a:bodyPr/>
        <a:lstStyle/>
        <a:p>
          <a:endParaRPr lang="en-US"/>
        </a:p>
      </dgm:t>
    </dgm:pt>
    <dgm:pt modelId="{3E02D8B7-CB85-48BC-8C8E-2D08EC1703E0}">
      <dgm:prSet/>
      <dgm:spPr/>
      <dgm:t>
        <a:bodyPr/>
        <a:lstStyle/>
        <a:p>
          <a:r>
            <a:rPr lang="en-GB"/>
            <a:t>Successes</a:t>
          </a:r>
          <a:endParaRPr lang="en-US"/>
        </a:p>
      </dgm:t>
    </dgm:pt>
    <dgm:pt modelId="{A1CA0863-8B93-43AF-ABDA-7092945C94C9}" type="parTrans" cxnId="{21DD3C95-29FC-44CC-9177-C9EC9D6D939E}">
      <dgm:prSet/>
      <dgm:spPr/>
      <dgm:t>
        <a:bodyPr/>
        <a:lstStyle/>
        <a:p>
          <a:endParaRPr lang="en-US"/>
        </a:p>
      </dgm:t>
    </dgm:pt>
    <dgm:pt modelId="{B0F2EF07-5597-4903-9A0B-8F67BEA5106D}" type="sibTrans" cxnId="{21DD3C95-29FC-44CC-9177-C9EC9D6D939E}">
      <dgm:prSet/>
      <dgm:spPr/>
      <dgm:t>
        <a:bodyPr/>
        <a:lstStyle/>
        <a:p>
          <a:endParaRPr lang="en-US"/>
        </a:p>
      </dgm:t>
    </dgm:pt>
    <dgm:pt modelId="{F595F556-4CB1-4D7D-AE31-FE1B0784E913}">
      <dgm:prSet/>
      <dgm:spPr/>
      <dgm:t>
        <a:bodyPr/>
        <a:lstStyle/>
        <a:p>
          <a:r>
            <a:rPr lang="en-GB" dirty="0"/>
            <a:t>Current challenges and future priorities</a:t>
          </a:r>
          <a:endParaRPr lang="en-US" dirty="0"/>
        </a:p>
      </dgm:t>
    </dgm:pt>
    <dgm:pt modelId="{6CA1D4A6-D7DE-4E73-A782-EA3E34F388D6}" type="parTrans" cxnId="{FEE5FC87-D0EE-444B-8DE8-5ED95BEA79F2}">
      <dgm:prSet/>
      <dgm:spPr/>
      <dgm:t>
        <a:bodyPr/>
        <a:lstStyle/>
        <a:p>
          <a:endParaRPr lang="en-US"/>
        </a:p>
      </dgm:t>
    </dgm:pt>
    <dgm:pt modelId="{A6770DAB-3854-4C7D-947F-B43A509BF789}" type="sibTrans" cxnId="{FEE5FC87-D0EE-444B-8DE8-5ED95BEA79F2}">
      <dgm:prSet/>
      <dgm:spPr/>
      <dgm:t>
        <a:bodyPr/>
        <a:lstStyle/>
        <a:p>
          <a:endParaRPr lang="en-US"/>
        </a:p>
      </dgm:t>
    </dgm:pt>
    <dgm:pt modelId="{975C4C3E-EE66-42BA-A6EF-D49DDC980860}">
      <dgm:prSet/>
      <dgm:spPr/>
      <dgm:t>
        <a:bodyPr/>
        <a:lstStyle/>
        <a:p>
          <a:r>
            <a:rPr lang="en-GB" dirty="0"/>
            <a:t>Closing remarks</a:t>
          </a:r>
          <a:endParaRPr lang="en-US" dirty="0"/>
        </a:p>
      </dgm:t>
    </dgm:pt>
    <dgm:pt modelId="{37236273-7E68-4479-A979-E3481ACA1DF0}" type="parTrans" cxnId="{07B7C85B-7E27-4F7E-BB21-B79B60C6BB5F}">
      <dgm:prSet/>
      <dgm:spPr/>
      <dgm:t>
        <a:bodyPr/>
        <a:lstStyle/>
        <a:p>
          <a:endParaRPr lang="en-US"/>
        </a:p>
      </dgm:t>
    </dgm:pt>
    <dgm:pt modelId="{94033E11-C8F8-49ED-85EC-55BD6985D090}" type="sibTrans" cxnId="{07B7C85B-7E27-4F7E-BB21-B79B60C6BB5F}">
      <dgm:prSet/>
      <dgm:spPr/>
      <dgm:t>
        <a:bodyPr/>
        <a:lstStyle/>
        <a:p>
          <a:endParaRPr lang="en-US"/>
        </a:p>
      </dgm:t>
    </dgm:pt>
    <dgm:pt modelId="{0E32D5E8-0EB5-4707-80E4-28D506CA130D}">
      <dgm:prSet/>
      <dgm:spPr/>
      <dgm:t>
        <a:bodyPr/>
        <a:lstStyle/>
        <a:p>
          <a:r>
            <a:rPr lang="en-GB"/>
            <a:t>Questions</a:t>
          </a:r>
          <a:endParaRPr lang="en-US"/>
        </a:p>
      </dgm:t>
    </dgm:pt>
    <dgm:pt modelId="{C7DBA921-5842-4C56-85D0-9DD73DD07A9B}" type="parTrans" cxnId="{87B1E2D1-F5A1-4C05-A3D6-A7055C7A603E}">
      <dgm:prSet/>
      <dgm:spPr/>
      <dgm:t>
        <a:bodyPr/>
        <a:lstStyle/>
        <a:p>
          <a:endParaRPr lang="en-US"/>
        </a:p>
      </dgm:t>
    </dgm:pt>
    <dgm:pt modelId="{A839D5EE-0515-410B-9897-962F0EE3D7EE}" type="sibTrans" cxnId="{87B1E2D1-F5A1-4C05-A3D6-A7055C7A603E}">
      <dgm:prSet/>
      <dgm:spPr/>
      <dgm:t>
        <a:bodyPr/>
        <a:lstStyle/>
        <a:p>
          <a:endParaRPr lang="en-US"/>
        </a:p>
      </dgm:t>
    </dgm:pt>
    <dgm:pt modelId="{A1997880-1A81-4D82-8E58-7C2689E12B31}" type="pres">
      <dgm:prSet presAssocID="{9AD7F247-8D1D-4169-B3A1-B992893063ED}" presName="root" presStyleCnt="0">
        <dgm:presLayoutVars>
          <dgm:dir/>
          <dgm:resizeHandles val="exact"/>
        </dgm:presLayoutVars>
      </dgm:prSet>
      <dgm:spPr/>
    </dgm:pt>
    <dgm:pt modelId="{B2845054-F34B-4384-AA86-C68656B4CC6C}" type="pres">
      <dgm:prSet presAssocID="{4A82AD61-4CC6-45E1-A1EC-1330B07E2E9B}" presName="compNode" presStyleCnt="0"/>
      <dgm:spPr/>
    </dgm:pt>
    <dgm:pt modelId="{C7E35C72-B152-4C32-9D4C-97D8E4FA1077}" type="pres">
      <dgm:prSet presAssocID="{4A82AD61-4CC6-45E1-A1EC-1330B07E2E9B}" presName="bgRect" presStyleLbl="bgShp" presStyleIdx="0" presStyleCnt="5"/>
      <dgm:spPr/>
    </dgm:pt>
    <dgm:pt modelId="{2EB9323D-53A4-4A10-A11A-F6F80F4B5C6B}" type="pres">
      <dgm:prSet presAssocID="{4A82AD61-4CC6-45E1-A1EC-1330B07E2E9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16C238F3-DE0D-4698-AD6D-FCE7476475FC}" type="pres">
      <dgm:prSet presAssocID="{4A82AD61-4CC6-45E1-A1EC-1330B07E2E9B}" presName="spaceRect" presStyleCnt="0"/>
      <dgm:spPr/>
    </dgm:pt>
    <dgm:pt modelId="{68A3B207-AB58-43FE-B511-C6DED9808979}" type="pres">
      <dgm:prSet presAssocID="{4A82AD61-4CC6-45E1-A1EC-1330B07E2E9B}" presName="parTx" presStyleLbl="revTx" presStyleIdx="0" presStyleCnt="5">
        <dgm:presLayoutVars>
          <dgm:chMax val="0"/>
          <dgm:chPref val="0"/>
        </dgm:presLayoutVars>
      </dgm:prSet>
      <dgm:spPr/>
    </dgm:pt>
    <dgm:pt modelId="{E3EBFA9B-C0C3-47BF-9269-E1B3AE6F5A32}" type="pres">
      <dgm:prSet presAssocID="{056A1B8B-A025-4437-86D6-D5181276C586}" presName="sibTrans" presStyleCnt="0"/>
      <dgm:spPr/>
    </dgm:pt>
    <dgm:pt modelId="{96EA3D42-1D5A-487C-8417-E0A0F01FCE64}" type="pres">
      <dgm:prSet presAssocID="{3E02D8B7-CB85-48BC-8C8E-2D08EC1703E0}" presName="compNode" presStyleCnt="0"/>
      <dgm:spPr/>
    </dgm:pt>
    <dgm:pt modelId="{04C7656D-7A2B-4097-BC9F-19B8C5109CB1}" type="pres">
      <dgm:prSet presAssocID="{3E02D8B7-CB85-48BC-8C8E-2D08EC1703E0}" presName="bgRect" presStyleLbl="bgShp" presStyleIdx="1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E43749F8-F0AF-4694-AE05-7988F3C03111}" type="pres">
      <dgm:prSet presAssocID="{3E02D8B7-CB85-48BC-8C8E-2D08EC1703E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09C57551-7986-4561-BE80-EADE8814B935}" type="pres">
      <dgm:prSet presAssocID="{3E02D8B7-CB85-48BC-8C8E-2D08EC1703E0}" presName="spaceRect" presStyleCnt="0"/>
      <dgm:spPr/>
    </dgm:pt>
    <dgm:pt modelId="{4BD02F90-30BA-4373-9979-CA990A75A028}" type="pres">
      <dgm:prSet presAssocID="{3E02D8B7-CB85-48BC-8C8E-2D08EC1703E0}" presName="parTx" presStyleLbl="revTx" presStyleIdx="1" presStyleCnt="5">
        <dgm:presLayoutVars>
          <dgm:chMax val="0"/>
          <dgm:chPref val="0"/>
        </dgm:presLayoutVars>
      </dgm:prSet>
      <dgm:spPr/>
    </dgm:pt>
    <dgm:pt modelId="{3C011394-3F3F-4CE0-B677-084F38AD4D72}" type="pres">
      <dgm:prSet presAssocID="{B0F2EF07-5597-4903-9A0B-8F67BEA5106D}" presName="sibTrans" presStyleCnt="0"/>
      <dgm:spPr/>
    </dgm:pt>
    <dgm:pt modelId="{C691CDEF-C0FC-476C-8008-15DB207D4BD0}" type="pres">
      <dgm:prSet presAssocID="{F595F556-4CB1-4D7D-AE31-FE1B0784E913}" presName="compNode" presStyleCnt="0"/>
      <dgm:spPr/>
    </dgm:pt>
    <dgm:pt modelId="{B3BE8A5B-99AA-4F8C-8A7B-C08F2325146F}" type="pres">
      <dgm:prSet presAssocID="{F595F556-4CB1-4D7D-AE31-FE1B0784E913}" presName="bgRect" presStyleLbl="bgShp" presStyleIdx="2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3C2D62F8-D770-4C65-A627-3E2A0566771C}" type="pres">
      <dgm:prSet presAssocID="{F595F556-4CB1-4D7D-AE31-FE1B0784E91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8977EFA-A2BC-4EBA-8729-A87A5E982E21}" type="pres">
      <dgm:prSet presAssocID="{F595F556-4CB1-4D7D-AE31-FE1B0784E913}" presName="spaceRect" presStyleCnt="0"/>
      <dgm:spPr/>
    </dgm:pt>
    <dgm:pt modelId="{70A664DD-13A1-412A-BECF-FBAA65DD35C8}" type="pres">
      <dgm:prSet presAssocID="{F595F556-4CB1-4D7D-AE31-FE1B0784E913}" presName="parTx" presStyleLbl="revTx" presStyleIdx="2" presStyleCnt="5">
        <dgm:presLayoutVars>
          <dgm:chMax val="0"/>
          <dgm:chPref val="0"/>
        </dgm:presLayoutVars>
      </dgm:prSet>
      <dgm:spPr/>
    </dgm:pt>
    <dgm:pt modelId="{3E8E90D8-7A47-43E5-9C63-CEB1622980B4}" type="pres">
      <dgm:prSet presAssocID="{A6770DAB-3854-4C7D-947F-B43A509BF789}" presName="sibTrans" presStyleCnt="0"/>
      <dgm:spPr/>
    </dgm:pt>
    <dgm:pt modelId="{29310C51-86B6-4561-AD86-DC7A5CF7DAAE}" type="pres">
      <dgm:prSet presAssocID="{975C4C3E-EE66-42BA-A6EF-D49DDC980860}" presName="compNode" presStyleCnt="0"/>
      <dgm:spPr/>
    </dgm:pt>
    <dgm:pt modelId="{AAE9F797-1816-420C-93F7-64C8448C3A1C}" type="pres">
      <dgm:prSet presAssocID="{975C4C3E-EE66-42BA-A6EF-D49DDC980860}" presName="bgRect" presStyleLbl="bgShp" presStyleIdx="3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16D82B4D-A8C7-4665-855B-0CEDF776E2E7}" type="pres">
      <dgm:prSet presAssocID="{975C4C3E-EE66-42BA-A6EF-D49DDC98086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2521CAB-4B4E-40E1-86D7-E13998CDF730}" type="pres">
      <dgm:prSet presAssocID="{975C4C3E-EE66-42BA-A6EF-D49DDC980860}" presName="spaceRect" presStyleCnt="0"/>
      <dgm:spPr/>
    </dgm:pt>
    <dgm:pt modelId="{2D2D4C13-C9AB-4F1D-AB41-2FC6384B3F20}" type="pres">
      <dgm:prSet presAssocID="{975C4C3E-EE66-42BA-A6EF-D49DDC980860}" presName="parTx" presStyleLbl="revTx" presStyleIdx="3" presStyleCnt="5">
        <dgm:presLayoutVars>
          <dgm:chMax val="0"/>
          <dgm:chPref val="0"/>
        </dgm:presLayoutVars>
      </dgm:prSet>
      <dgm:spPr/>
    </dgm:pt>
    <dgm:pt modelId="{C0AB1D99-7C9E-4D7D-8AC8-29706EB6A6A6}" type="pres">
      <dgm:prSet presAssocID="{94033E11-C8F8-49ED-85EC-55BD6985D090}" presName="sibTrans" presStyleCnt="0"/>
      <dgm:spPr/>
    </dgm:pt>
    <dgm:pt modelId="{4A977E01-ADE0-42C1-89E9-AC974714F0D6}" type="pres">
      <dgm:prSet presAssocID="{0E32D5E8-0EB5-4707-80E4-28D506CA130D}" presName="compNode" presStyleCnt="0"/>
      <dgm:spPr/>
    </dgm:pt>
    <dgm:pt modelId="{6FF24C51-C79F-4C35-A9EC-092541630EA6}" type="pres">
      <dgm:prSet presAssocID="{0E32D5E8-0EB5-4707-80E4-28D506CA130D}" presName="bgRect" presStyleLbl="bgShp" presStyleIdx="4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548EC5EA-7481-4DC3-B8C3-2A8A6FA7D864}" type="pres">
      <dgm:prSet presAssocID="{0E32D5E8-0EB5-4707-80E4-28D506CA130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EC39E6B-765F-4D0B-996B-C5B627ACB245}" type="pres">
      <dgm:prSet presAssocID="{0E32D5E8-0EB5-4707-80E4-28D506CA130D}" presName="spaceRect" presStyleCnt="0"/>
      <dgm:spPr/>
    </dgm:pt>
    <dgm:pt modelId="{7AFF4677-733E-4CFC-8DF6-10A1FE7BD57E}" type="pres">
      <dgm:prSet presAssocID="{0E32D5E8-0EB5-4707-80E4-28D506CA130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545F00C-6AF2-456D-AF28-70ED091A13D5}" type="presOf" srcId="{4A82AD61-4CC6-45E1-A1EC-1330B07E2E9B}" destId="{68A3B207-AB58-43FE-B511-C6DED9808979}" srcOrd="0" destOrd="0" presId="urn:microsoft.com/office/officeart/2018/2/layout/IconVerticalSolidList"/>
    <dgm:cxn modelId="{83D7BE3D-802D-49FC-837B-8843FD59C801}" type="presOf" srcId="{3E02D8B7-CB85-48BC-8C8E-2D08EC1703E0}" destId="{4BD02F90-30BA-4373-9979-CA990A75A028}" srcOrd="0" destOrd="0" presId="urn:microsoft.com/office/officeart/2018/2/layout/IconVerticalSolidList"/>
    <dgm:cxn modelId="{07B7C85B-7E27-4F7E-BB21-B79B60C6BB5F}" srcId="{9AD7F247-8D1D-4169-B3A1-B992893063ED}" destId="{975C4C3E-EE66-42BA-A6EF-D49DDC980860}" srcOrd="3" destOrd="0" parTransId="{37236273-7E68-4479-A979-E3481ACA1DF0}" sibTransId="{94033E11-C8F8-49ED-85EC-55BD6985D090}"/>
    <dgm:cxn modelId="{29F77F81-D660-4019-B8A7-56A8E6319DB6}" type="presOf" srcId="{9AD7F247-8D1D-4169-B3A1-B992893063ED}" destId="{A1997880-1A81-4D82-8E58-7C2689E12B31}" srcOrd="0" destOrd="0" presId="urn:microsoft.com/office/officeart/2018/2/layout/IconVerticalSolidList"/>
    <dgm:cxn modelId="{FEE5FC87-D0EE-444B-8DE8-5ED95BEA79F2}" srcId="{9AD7F247-8D1D-4169-B3A1-B992893063ED}" destId="{F595F556-4CB1-4D7D-AE31-FE1B0784E913}" srcOrd="2" destOrd="0" parTransId="{6CA1D4A6-D7DE-4E73-A782-EA3E34F388D6}" sibTransId="{A6770DAB-3854-4C7D-947F-B43A509BF789}"/>
    <dgm:cxn modelId="{21DD3C95-29FC-44CC-9177-C9EC9D6D939E}" srcId="{9AD7F247-8D1D-4169-B3A1-B992893063ED}" destId="{3E02D8B7-CB85-48BC-8C8E-2D08EC1703E0}" srcOrd="1" destOrd="0" parTransId="{A1CA0863-8B93-43AF-ABDA-7092945C94C9}" sibTransId="{B0F2EF07-5597-4903-9A0B-8F67BEA5106D}"/>
    <dgm:cxn modelId="{9DB53999-A515-44B1-82E0-957A8D5317A9}" type="presOf" srcId="{F595F556-4CB1-4D7D-AE31-FE1B0784E913}" destId="{70A664DD-13A1-412A-BECF-FBAA65DD35C8}" srcOrd="0" destOrd="0" presId="urn:microsoft.com/office/officeart/2018/2/layout/IconVerticalSolidList"/>
    <dgm:cxn modelId="{A6CEFCAB-E8A1-48D1-93A1-8940F1AA2E86}" type="presOf" srcId="{975C4C3E-EE66-42BA-A6EF-D49DDC980860}" destId="{2D2D4C13-C9AB-4F1D-AB41-2FC6384B3F20}" srcOrd="0" destOrd="0" presId="urn:microsoft.com/office/officeart/2018/2/layout/IconVerticalSolidList"/>
    <dgm:cxn modelId="{87B1E2D1-F5A1-4C05-A3D6-A7055C7A603E}" srcId="{9AD7F247-8D1D-4169-B3A1-B992893063ED}" destId="{0E32D5E8-0EB5-4707-80E4-28D506CA130D}" srcOrd="4" destOrd="0" parTransId="{C7DBA921-5842-4C56-85D0-9DD73DD07A9B}" sibTransId="{A839D5EE-0515-410B-9897-962F0EE3D7EE}"/>
    <dgm:cxn modelId="{6AC7FAE3-F9AA-4F18-AA2B-FC391C896939}" srcId="{9AD7F247-8D1D-4169-B3A1-B992893063ED}" destId="{4A82AD61-4CC6-45E1-A1EC-1330B07E2E9B}" srcOrd="0" destOrd="0" parTransId="{BC0A3173-AE04-4567-B0FC-076D9B822253}" sibTransId="{056A1B8B-A025-4437-86D6-D5181276C586}"/>
    <dgm:cxn modelId="{992BFAF1-6C4C-4231-AF15-09936613EAF8}" type="presOf" srcId="{0E32D5E8-0EB5-4707-80E4-28D506CA130D}" destId="{7AFF4677-733E-4CFC-8DF6-10A1FE7BD57E}" srcOrd="0" destOrd="0" presId="urn:microsoft.com/office/officeart/2018/2/layout/IconVerticalSolidList"/>
    <dgm:cxn modelId="{3EF304A1-3100-41AA-AF91-1796A7097983}" type="presParOf" srcId="{A1997880-1A81-4D82-8E58-7C2689E12B31}" destId="{B2845054-F34B-4384-AA86-C68656B4CC6C}" srcOrd="0" destOrd="0" presId="urn:microsoft.com/office/officeart/2018/2/layout/IconVerticalSolidList"/>
    <dgm:cxn modelId="{472F8CF6-D916-47FC-A4F7-9A44149843C2}" type="presParOf" srcId="{B2845054-F34B-4384-AA86-C68656B4CC6C}" destId="{C7E35C72-B152-4C32-9D4C-97D8E4FA1077}" srcOrd="0" destOrd="0" presId="urn:microsoft.com/office/officeart/2018/2/layout/IconVerticalSolidList"/>
    <dgm:cxn modelId="{0223F030-F1A6-42C1-BA2B-F83485B6A531}" type="presParOf" srcId="{B2845054-F34B-4384-AA86-C68656B4CC6C}" destId="{2EB9323D-53A4-4A10-A11A-F6F80F4B5C6B}" srcOrd="1" destOrd="0" presId="urn:microsoft.com/office/officeart/2018/2/layout/IconVerticalSolidList"/>
    <dgm:cxn modelId="{84E421B3-2CE8-42DB-8C10-3AB281F08023}" type="presParOf" srcId="{B2845054-F34B-4384-AA86-C68656B4CC6C}" destId="{16C238F3-DE0D-4698-AD6D-FCE7476475FC}" srcOrd="2" destOrd="0" presId="urn:microsoft.com/office/officeart/2018/2/layout/IconVerticalSolidList"/>
    <dgm:cxn modelId="{5E2F73B4-B757-4434-9D78-E531D5C2098C}" type="presParOf" srcId="{B2845054-F34B-4384-AA86-C68656B4CC6C}" destId="{68A3B207-AB58-43FE-B511-C6DED9808979}" srcOrd="3" destOrd="0" presId="urn:microsoft.com/office/officeart/2018/2/layout/IconVerticalSolidList"/>
    <dgm:cxn modelId="{43AF7996-BFB4-4F03-811E-9D90DB7F8033}" type="presParOf" srcId="{A1997880-1A81-4D82-8E58-7C2689E12B31}" destId="{E3EBFA9B-C0C3-47BF-9269-E1B3AE6F5A32}" srcOrd="1" destOrd="0" presId="urn:microsoft.com/office/officeart/2018/2/layout/IconVerticalSolidList"/>
    <dgm:cxn modelId="{798984E2-0DAA-4BA7-BF95-A2D3CE88109D}" type="presParOf" srcId="{A1997880-1A81-4D82-8E58-7C2689E12B31}" destId="{96EA3D42-1D5A-487C-8417-E0A0F01FCE64}" srcOrd="2" destOrd="0" presId="urn:microsoft.com/office/officeart/2018/2/layout/IconVerticalSolidList"/>
    <dgm:cxn modelId="{73EFF035-3C4E-4971-9ED3-F60AD0F4853E}" type="presParOf" srcId="{96EA3D42-1D5A-487C-8417-E0A0F01FCE64}" destId="{04C7656D-7A2B-4097-BC9F-19B8C5109CB1}" srcOrd="0" destOrd="0" presId="urn:microsoft.com/office/officeart/2018/2/layout/IconVerticalSolidList"/>
    <dgm:cxn modelId="{0CF42FAA-2510-49D0-B599-2215871B43EB}" type="presParOf" srcId="{96EA3D42-1D5A-487C-8417-E0A0F01FCE64}" destId="{E43749F8-F0AF-4694-AE05-7988F3C03111}" srcOrd="1" destOrd="0" presId="urn:microsoft.com/office/officeart/2018/2/layout/IconVerticalSolidList"/>
    <dgm:cxn modelId="{4AE787A2-889F-4B84-8464-88C2DA46B9B5}" type="presParOf" srcId="{96EA3D42-1D5A-487C-8417-E0A0F01FCE64}" destId="{09C57551-7986-4561-BE80-EADE8814B935}" srcOrd="2" destOrd="0" presId="urn:microsoft.com/office/officeart/2018/2/layout/IconVerticalSolidList"/>
    <dgm:cxn modelId="{2DB58EAD-20FD-4601-B362-31D09BA86295}" type="presParOf" srcId="{96EA3D42-1D5A-487C-8417-E0A0F01FCE64}" destId="{4BD02F90-30BA-4373-9979-CA990A75A028}" srcOrd="3" destOrd="0" presId="urn:microsoft.com/office/officeart/2018/2/layout/IconVerticalSolidList"/>
    <dgm:cxn modelId="{8802CAB8-D07C-4B13-8CE0-ED1CB3132F57}" type="presParOf" srcId="{A1997880-1A81-4D82-8E58-7C2689E12B31}" destId="{3C011394-3F3F-4CE0-B677-084F38AD4D72}" srcOrd="3" destOrd="0" presId="urn:microsoft.com/office/officeart/2018/2/layout/IconVerticalSolidList"/>
    <dgm:cxn modelId="{742D6C12-294A-43E6-8715-87B3374ED388}" type="presParOf" srcId="{A1997880-1A81-4D82-8E58-7C2689E12B31}" destId="{C691CDEF-C0FC-476C-8008-15DB207D4BD0}" srcOrd="4" destOrd="0" presId="urn:microsoft.com/office/officeart/2018/2/layout/IconVerticalSolidList"/>
    <dgm:cxn modelId="{2F8BFC4F-D09E-4E4F-B47F-8B7F3BC2B9C3}" type="presParOf" srcId="{C691CDEF-C0FC-476C-8008-15DB207D4BD0}" destId="{B3BE8A5B-99AA-4F8C-8A7B-C08F2325146F}" srcOrd="0" destOrd="0" presId="urn:microsoft.com/office/officeart/2018/2/layout/IconVerticalSolidList"/>
    <dgm:cxn modelId="{D5974BFA-8877-4968-903B-8E3CD6A00C74}" type="presParOf" srcId="{C691CDEF-C0FC-476C-8008-15DB207D4BD0}" destId="{3C2D62F8-D770-4C65-A627-3E2A0566771C}" srcOrd="1" destOrd="0" presId="urn:microsoft.com/office/officeart/2018/2/layout/IconVerticalSolidList"/>
    <dgm:cxn modelId="{5E7ECB95-8690-4A1B-A19A-3B02A9A47B26}" type="presParOf" srcId="{C691CDEF-C0FC-476C-8008-15DB207D4BD0}" destId="{48977EFA-A2BC-4EBA-8729-A87A5E982E21}" srcOrd="2" destOrd="0" presId="urn:microsoft.com/office/officeart/2018/2/layout/IconVerticalSolidList"/>
    <dgm:cxn modelId="{5D42486D-E43B-4CA8-84A5-0FFF047A36B1}" type="presParOf" srcId="{C691CDEF-C0FC-476C-8008-15DB207D4BD0}" destId="{70A664DD-13A1-412A-BECF-FBAA65DD35C8}" srcOrd="3" destOrd="0" presId="urn:microsoft.com/office/officeart/2018/2/layout/IconVerticalSolidList"/>
    <dgm:cxn modelId="{0D551C8B-1BE9-48DF-9AD0-19594BCB1897}" type="presParOf" srcId="{A1997880-1A81-4D82-8E58-7C2689E12B31}" destId="{3E8E90D8-7A47-43E5-9C63-CEB1622980B4}" srcOrd="5" destOrd="0" presId="urn:microsoft.com/office/officeart/2018/2/layout/IconVerticalSolidList"/>
    <dgm:cxn modelId="{1FD1F2B3-26E6-4234-A73E-4F995946F12A}" type="presParOf" srcId="{A1997880-1A81-4D82-8E58-7C2689E12B31}" destId="{29310C51-86B6-4561-AD86-DC7A5CF7DAAE}" srcOrd="6" destOrd="0" presId="urn:microsoft.com/office/officeart/2018/2/layout/IconVerticalSolidList"/>
    <dgm:cxn modelId="{F8085454-0F0E-4012-BA9E-6B99AA4F890D}" type="presParOf" srcId="{29310C51-86B6-4561-AD86-DC7A5CF7DAAE}" destId="{AAE9F797-1816-420C-93F7-64C8448C3A1C}" srcOrd="0" destOrd="0" presId="urn:microsoft.com/office/officeart/2018/2/layout/IconVerticalSolidList"/>
    <dgm:cxn modelId="{D0DF667E-3CA2-4119-B527-97A9763E2CED}" type="presParOf" srcId="{29310C51-86B6-4561-AD86-DC7A5CF7DAAE}" destId="{16D82B4D-A8C7-4665-855B-0CEDF776E2E7}" srcOrd="1" destOrd="0" presId="urn:microsoft.com/office/officeart/2018/2/layout/IconVerticalSolidList"/>
    <dgm:cxn modelId="{B63EBAEF-37ED-4658-B769-B7C9A005ACEB}" type="presParOf" srcId="{29310C51-86B6-4561-AD86-DC7A5CF7DAAE}" destId="{D2521CAB-4B4E-40E1-86D7-E13998CDF730}" srcOrd="2" destOrd="0" presId="urn:microsoft.com/office/officeart/2018/2/layout/IconVerticalSolidList"/>
    <dgm:cxn modelId="{04D4D8C7-E35E-4F4E-9432-C9BD379BD653}" type="presParOf" srcId="{29310C51-86B6-4561-AD86-DC7A5CF7DAAE}" destId="{2D2D4C13-C9AB-4F1D-AB41-2FC6384B3F20}" srcOrd="3" destOrd="0" presId="urn:microsoft.com/office/officeart/2018/2/layout/IconVerticalSolidList"/>
    <dgm:cxn modelId="{BF914AB8-2FD5-495F-8784-30FA6EF5C670}" type="presParOf" srcId="{A1997880-1A81-4D82-8E58-7C2689E12B31}" destId="{C0AB1D99-7C9E-4D7D-8AC8-29706EB6A6A6}" srcOrd="7" destOrd="0" presId="urn:microsoft.com/office/officeart/2018/2/layout/IconVerticalSolidList"/>
    <dgm:cxn modelId="{CC95133B-09C8-4A5C-9C01-BA3D19CA0AB2}" type="presParOf" srcId="{A1997880-1A81-4D82-8E58-7C2689E12B31}" destId="{4A977E01-ADE0-42C1-89E9-AC974714F0D6}" srcOrd="8" destOrd="0" presId="urn:microsoft.com/office/officeart/2018/2/layout/IconVerticalSolidList"/>
    <dgm:cxn modelId="{EB06D862-E440-4117-A0EF-3A70C277A6B9}" type="presParOf" srcId="{4A977E01-ADE0-42C1-89E9-AC974714F0D6}" destId="{6FF24C51-C79F-4C35-A9EC-092541630EA6}" srcOrd="0" destOrd="0" presId="urn:microsoft.com/office/officeart/2018/2/layout/IconVerticalSolidList"/>
    <dgm:cxn modelId="{7681E2AD-FD64-472C-8E41-7790D151464B}" type="presParOf" srcId="{4A977E01-ADE0-42C1-89E9-AC974714F0D6}" destId="{548EC5EA-7481-4DC3-B8C3-2A8A6FA7D864}" srcOrd="1" destOrd="0" presId="urn:microsoft.com/office/officeart/2018/2/layout/IconVerticalSolidList"/>
    <dgm:cxn modelId="{4EBD2BC5-0869-4199-BE1D-F3DC56EEAA96}" type="presParOf" srcId="{4A977E01-ADE0-42C1-89E9-AC974714F0D6}" destId="{4EC39E6B-765F-4D0B-996B-C5B627ACB245}" srcOrd="2" destOrd="0" presId="urn:microsoft.com/office/officeart/2018/2/layout/IconVerticalSolidList"/>
    <dgm:cxn modelId="{2A6E8B13-60BF-448C-8001-B0174A919D8F}" type="presParOf" srcId="{4A977E01-ADE0-42C1-89E9-AC974714F0D6}" destId="{7AFF4677-733E-4CFC-8DF6-10A1FE7BD57E}" srcOrd="3" destOrd="0" presId="urn:microsoft.com/office/officeart/2018/2/layout/IconVerticalSolidList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D7F247-8D1D-4169-B3A1-B99289306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A82AD61-4CC6-45E1-A1EC-1330B07E2E9B}">
      <dgm:prSet/>
      <dgm:spPr/>
      <dgm:t>
        <a:bodyPr/>
        <a:lstStyle/>
        <a:p>
          <a:r>
            <a:rPr lang="en-GB"/>
            <a:t>HCV Operational Delivery Network (ODN): organisation, staff &amp; other resources</a:t>
          </a:r>
          <a:endParaRPr lang="en-US"/>
        </a:p>
      </dgm:t>
    </dgm:pt>
    <dgm:pt modelId="{BC0A3173-AE04-4567-B0FC-076D9B822253}" type="parTrans" cxnId="{6AC7FAE3-F9AA-4F18-AA2B-FC391C896939}">
      <dgm:prSet/>
      <dgm:spPr/>
      <dgm:t>
        <a:bodyPr/>
        <a:lstStyle/>
        <a:p>
          <a:endParaRPr lang="en-US"/>
        </a:p>
      </dgm:t>
    </dgm:pt>
    <dgm:pt modelId="{056A1B8B-A025-4437-86D6-D5181276C586}" type="sibTrans" cxnId="{6AC7FAE3-F9AA-4F18-AA2B-FC391C896939}">
      <dgm:prSet/>
      <dgm:spPr/>
      <dgm:t>
        <a:bodyPr/>
        <a:lstStyle/>
        <a:p>
          <a:endParaRPr lang="en-US"/>
        </a:p>
      </dgm:t>
    </dgm:pt>
    <dgm:pt modelId="{3E02D8B7-CB85-48BC-8C8E-2D08EC1703E0}">
      <dgm:prSet/>
      <dgm:spPr/>
      <dgm:t>
        <a:bodyPr/>
        <a:lstStyle/>
        <a:p>
          <a:r>
            <a:rPr lang="en-GB"/>
            <a:t>Successes</a:t>
          </a:r>
          <a:endParaRPr lang="en-US"/>
        </a:p>
      </dgm:t>
    </dgm:pt>
    <dgm:pt modelId="{A1CA0863-8B93-43AF-ABDA-7092945C94C9}" type="parTrans" cxnId="{21DD3C95-29FC-44CC-9177-C9EC9D6D939E}">
      <dgm:prSet/>
      <dgm:spPr/>
      <dgm:t>
        <a:bodyPr/>
        <a:lstStyle/>
        <a:p>
          <a:endParaRPr lang="en-US"/>
        </a:p>
      </dgm:t>
    </dgm:pt>
    <dgm:pt modelId="{B0F2EF07-5597-4903-9A0B-8F67BEA5106D}" type="sibTrans" cxnId="{21DD3C95-29FC-44CC-9177-C9EC9D6D939E}">
      <dgm:prSet/>
      <dgm:spPr/>
      <dgm:t>
        <a:bodyPr/>
        <a:lstStyle/>
        <a:p>
          <a:endParaRPr lang="en-US"/>
        </a:p>
      </dgm:t>
    </dgm:pt>
    <dgm:pt modelId="{F595F556-4CB1-4D7D-AE31-FE1B0784E913}">
      <dgm:prSet/>
      <dgm:spPr/>
      <dgm:t>
        <a:bodyPr/>
        <a:lstStyle/>
        <a:p>
          <a:r>
            <a:rPr lang="en-GB"/>
            <a:t>Current and future challenges</a:t>
          </a:r>
          <a:endParaRPr lang="en-US"/>
        </a:p>
      </dgm:t>
    </dgm:pt>
    <dgm:pt modelId="{6CA1D4A6-D7DE-4E73-A782-EA3E34F388D6}" type="parTrans" cxnId="{FEE5FC87-D0EE-444B-8DE8-5ED95BEA79F2}">
      <dgm:prSet/>
      <dgm:spPr/>
      <dgm:t>
        <a:bodyPr/>
        <a:lstStyle/>
        <a:p>
          <a:endParaRPr lang="en-US"/>
        </a:p>
      </dgm:t>
    </dgm:pt>
    <dgm:pt modelId="{A6770DAB-3854-4C7D-947F-B43A509BF789}" type="sibTrans" cxnId="{FEE5FC87-D0EE-444B-8DE8-5ED95BEA79F2}">
      <dgm:prSet/>
      <dgm:spPr/>
      <dgm:t>
        <a:bodyPr/>
        <a:lstStyle/>
        <a:p>
          <a:endParaRPr lang="en-US"/>
        </a:p>
      </dgm:t>
    </dgm:pt>
    <dgm:pt modelId="{975C4C3E-EE66-42BA-A6EF-D49DDC980860}">
      <dgm:prSet/>
      <dgm:spPr/>
      <dgm:t>
        <a:bodyPr/>
        <a:lstStyle/>
        <a:p>
          <a:r>
            <a:rPr lang="en-GB" dirty="0"/>
            <a:t>Closing remarks</a:t>
          </a:r>
          <a:endParaRPr lang="en-US" dirty="0"/>
        </a:p>
      </dgm:t>
    </dgm:pt>
    <dgm:pt modelId="{37236273-7E68-4479-A979-E3481ACA1DF0}" type="parTrans" cxnId="{07B7C85B-7E27-4F7E-BB21-B79B60C6BB5F}">
      <dgm:prSet/>
      <dgm:spPr/>
      <dgm:t>
        <a:bodyPr/>
        <a:lstStyle/>
        <a:p>
          <a:endParaRPr lang="en-US"/>
        </a:p>
      </dgm:t>
    </dgm:pt>
    <dgm:pt modelId="{94033E11-C8F8-49ED-85EC-55BD6985D090}" type="sibTrans" cxnId="{07B7C85B-7E27-4F7E-BB21-B79B60C6BB5F}">
      <dgm:prSet/>
      <dgm:spPr/>
      <dgm:t>
        <a:bodyPr/>
        <a:lstStyle/>
        <a:p>
          <a:endParaRPr lang="en-US"/>
        </a:p>
      </dgm:t>
    </dgm:pt>
    <dgm:pt modelId="{0E32D5E8-0EB5-4707-80E4-28D506CA130D}">
      <dgm:prSet/>
      <dgm:spPr/>
      <dgm:t>
        <a:bodyPr/>
        <a:lstStyle/>
        <a:p>
          <a:r>
            <a:rPr lang="en-GB"/>
            <a:t>Questions</a:t>
          </a:r>
          <a:endParaRPr lang="en-US"/>
        </a:p>
      </dgm:t>
    </dgm:pt>
    <dgm:pt modelId="{C7DBA921-5842-4C56-85D0-9DD73DD07A9B}" type="parTrans" cxnId="{87B1E2D1-F5A1-4C05-A3D6-A7055C7A603E}">
      <dgm:prSet/>
      <dgm:spPr/>
      <dgm:t>
        <a:bodyPr/>
        <a:lstStyle/>
        <a:p>
          <a:endParaRPr lang="en-US"/>
        </a:p>
      </dgm:t>
    </dgm:pt>
    <dgm:pt modelId="{A839D5EE-0515-410B-9897-962F0EE3D7EE}" type="sibTrans" cxnId="{87B1E2D1-F5A1-4C05-A3D6-A7055C7A603E}">
      <dgm:prSet/>
      <dgm:spPr/>
      <dgm:t>
        <a:bodyPr/>
        <a:lstStyle/>
        <a:p>
          <a:endParaRPr lang="en-US"/>
        </a:p>
      </dgm:t>
    </dgm:pt>
    <dgm:pt modelId="{A1997880-1A81-4D82-8E58-7C2689E12B31}" type="pres">
      <dgm:prSet presAssocID="{9AD7F247-8D1D-4169-B3A1-B992893063ED}" presName="root" presStyleCnt="0">
        <dgm:presLayoutVars>
          <dgm:dir/>
          <dgm:resizeHandles val="exact"/>
        </dgm:presLayoutVars>
      </dgm:prSet>
      <dgm:spPr/>
    </dgm:pt>
    <dgm:pt modelId="{B2845054-F34B-4384-AA86-C68656B4CC6C}" type="pres">
      <dgm:prSet presAssocID="{4A82AD61-4CC6-45E1-A1EC-1330B07E2E9B}" presName="compNode" presStyleCnt="0"/>
      <dgm:spPr/>
    </dgm:pt>
    <dgm:pt modelId="{C7E35C72-B152-4C32-9D4C-97D8E4FA1077}" type="pres">
      <dgm:prSet presAssocID="{4A82AD61-4CC6-45E1-A1EC-1330B07E2E9B}" presName="bgRect" presStyleLbl="bgShp" presStyleIdx="0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2EB9323D-53A4-4A10-A11A-F6F80F4B5C6B}" type="pres">
      <dgm:prSet presAssocID="{4A82AD61-4CC6-45E1-A1EC-1330B07E2E9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16C238F3-DE0D-4698-AD6D-FCE7476475FC}" type="pres">
      <dgm:prSet presAssocID="{4A82AD61-4CC6-45E1-A1EC-1330B07E2E9B}" presName="spaceRect" presStyleCnt="0"/>
      <dgm:spPr/>
    </dgm:pt>
    <dgm:pt modelId="{68A3B207-AB58-43FE-B511-C6DED9808979}" type="pres">
      <dgm:prSet presAssocID="{4A82AD61-4CC6-45E1-A1EC-1330B07E2E9B}" presName="parTx" presStyleLbl="revTx" presStyleIdx="0" presStyleCnt="5">
        <dgm:presLayoutVars>
          <dgm:chMax val="0"/>
          <dgm:chPref val="0"/>
        </dgm:presLayoutVars>
      </dgm:prSet>
      <dgm:spPr/>
    </dgm:pt>
    <dgm:pt modelId="{E3EBFA9B-C0C3-47BF-9269-E1B3AE6F5A32}" type="pres">
      <dgm:prSet presAssocID="{056A1B8B-A025-4437-86D6-D5181276C586}" presName="sibTrans" presStyleCnt="0"/>
      <dgm:spPr/>
    </dgm:pt>
    <dgm:pt modelId="{96EA3D42-1D5A-487C-8417-E0A0F01FCE64}" type="pres">
      <dgm:prSet presAssocID="{3E02D8B7-CB85-48BC-8C8E-2D08EC1703E0}" presName="compNode" presStyleCnt="0"/>
      <dgm:spPr/>
    </dgm:pt>
    <dgm:pt modelId="{04C7656D-7A2B-4097-BC9F-19B8C5109CB1}" type="pres">
      <dgm:prSet presAssocID="{3E02D8B7-CB85-48BC-8C8E-2D08EC1703E0}" presName="bgRect" presStyleLbl="bgShp" presStyleIdx="1" presStyleCnt="5"/>
      <dgm:spPr>
        <a:solidFill>
          <a:srgbClr val="7030A0"/>
        </a:solidFill>
      </dgm:spPr>
    </dgm:pt>
    <dgm:pt modelId="{E43749F8-F0AF-4694-AE05-7988F3C03111}" type="pres">
      <dgm:prSet presAssocID="{3E02D8B7-CB85-48BC-8C8E-2D08EC1703E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09C57551-7986-4561-BE80-EADE8814B935}" type="pres">
      <dgm:prSet presAssocID="{3E02D8B7-CB85-48BC-8C8E-2D08EC1703E0}" presName="spaceRect" presStyleCnt="0"/>
      <dgm:spPr/>
    </dgm:pt>
    <dgm:pt modelId="{4BD02F90-30BA-4373-9979-CA990A75A028}" type="pres">
      <dgm:prSet presAssocID="{3E02D8B7-CB85-48BC-8C8E-2D08EC1703E0}" presName="parTx" presStyleLbl="revTx" presStyleIdx="1" presStyleCnt="5">
        <dgm:presLayoutVars>
          <dgm:chMax val="0"/>
          <dgm:chPref val="0"/>
        </dgm:presLayoutVars>
      </dgm:prSet>
      <dgm:spPr/>
    </dgm:pt>
    <dgm:pt modelId="{3C011394-3F3F-4CE0-B677-084F38AD4D72}" type="pres">
      <dgm:prSet presAssocID="{B0F2EF07-5597-4903-9A0B-8F67BEA5106D}" presName="sibTrans" presStyleCnt="0"/>
      <dgm:spPr/>
    </dgm:pt>
    <dgm:pt modelId="{C691CDEF-C0FC-476C-8008-15DB207D4BD0}" type="pres">
      <dgm:prSet presAssocID="{F595F556-4CB1-4D7D-AE31-FE1B0784E913}" presName="compNode" presStyleCnt="0"/>
      <dgm:spPr/>
    </dgm:pt>
    <dgm:pt modelId="{B3BE8A5B-99AA-4F8C-8A7B-C08F2325146F}" type="pres">
      <dgm:prSet presAssocID="{F595F556-4CB1-4D7D-AE31-FE1B0784E913}" presName="bgRect" presStyleLbl="bgShp" presStyleIdx="2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3C2D62F8-D770-4C65-A627-3E2A0566771C}" type="pres">
      <dgm:prSet presAssocID="{F595F556-4CB1-4D7D-AE31-FE1B0784E91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8977EFA-A2BC-4EBA-8729-A87A5E982E21}" type="pres">
      <dgm:prSet presAssocID="{F595F556-4CB1-4D7D-AE31-FE1B0784E913}" presName="spaceRect" presStyleCnt="0"/>
      <dgm:spPr/>
    </dgm:pt>
    <dgm:pt modelId="{70A664DD-13A1-412A-BECF-FBAA65DD35C8}" type="pres">
      <dgm:prSet presAssocID="{F595F556-4CB1-4D7D-AE31-FE1B0784E913}" presName="parTx" presStyleLbl="revTx" presStyleIdx="2" presStyleCnt="5">
        <dgm:presLayoutVars>
          <dgm:chMax val="0"/>
          <dgm:chPref val="0"/>
        </dgm:presLayoutVars>
      </dgm:prSet>
      <dgm:spPr/>
    </dgm:pt>
    <dgm:pt modelId="{3E8E90D8-7A47-43E5-9C63-CEB1622980B4}" type="pres">
      <dgm:prSet presAssocID="{A6770DAB-3854-4C7D-947F-B43A509BF789}" presName="sibTrans" presStyleCnt="0"/>
      <dgm:spPr/>
    </dgm:pt>
    <dgm:pt modelId="{29310C51-86B6-4561-AD86-DC7A5CF7DAAE}" type="pres">
      <dgm:prSet presAssocID="{975C4C3E-EE66-42BA-A6EF-D49DDC980860}" presName="compNode" presStyleCnt="0"/>
      <dgm:spPr/>
    </dgm:pt>
    <dgm:pt modelId="{AAE9F797-1816-420C-93F7-64C8448C3A1C}" type="pres">
      <dgm:prSet presAssocID="{975C4C3E-EE66-42BA-A6EF-D49DDC980860}" presName="bgRect" presStyleLbl="bgShp" presStyleIdx="3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16D82B4D-A8C7-4665-855B-0CEDF776E2E7}" type="pres">
      <dgm:prSet presAssocID="{975C4C3E-EE66-42BA-A6EF-D49DDC98086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2521CAB-4B4E-40E1-86D7-E13998CDF730}" type="pres">
      <dgm:prSet presAssocID="{975C4C3E-EE66-42BA-A6EF-D49DDC980860}" presName="spaceRect" presStyleCnt="0"/>
      <dgm:spPr/>
    </dgm:pt>
    <dgm:pt modelId="{2D2D4C13-C9AB-4F1D-AB41-2FC6384B3F20}" type="pres">
      <dgm:prSet presAssocID="{975C4C3E-EE66-42BA-A6EF-D49DDC980860}" presName="parTx" presStyleLbl="revTx" presStyleIdx="3" presStyleCnt="5">
        <dgm:presLayoutVars>
          <dgm:chMax val="0"/>
          <dgm:chPref val="0"/>
        </dgm:presLayoutVars>
      </dgm:prSet>
      <dgm:spPr/>
    </dgm:pt>
    <dgm:pt modelId="{C0AB1D99-7C9E-4D7D-8AC8-29706EB6A6A6}" type="pres">
      <dgm:prSet presAssocID="{94033E11-C8F8-49ED-85EC-55BD6985D090}" presName="sibTrans" presStyleCnt="0"/>
      <dgm:spPr/>
    </dgm:pt>
    <dgm:pt modelId="{4A977E01-ADE0-42C1-89E9-AC974714F0D6}" type="pres">
      <dgm:prSet presAssocID="{0E32D5E8-0EB5-4707-80E4-28D506CA130D}" presName="compNode" presStyleCnt="0"/>
      <dgm:spPr/>
    </dgm:pt>
    <dgm:pt modelId="{6FF24C51-C79F-4C35-A9EC-092541630EA6}" type="pres">
      <dgm:prSet presAssocID="{0E32D5E8-0EB5-4707-80E4-28D506CA130D}" presName="bgRect" presStyleLbl="bgShp" presStyleIdx="4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548EC5EA-7481-4DC3-B8C3-2A8A6FA7D864}" type="pres">
      <dgm:prSet presAssocID="{0E32D5E8-0EB5-4707-80E4-28D506CA130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EC39E6B-765F-4D0B-996B-C5B627ACB245}" type="pres">
      <dgm:prSet presAssocID="{0E32D5E8-0EB5-4707-80E4-28D506CA130D}" presName="spaceRect" presStyleCnt="0"/>
      <dgm:spPr/>
    </dgm:pt>
    <dgm:pt modelId="{7AFF4677-733E-4CFC-8DF6-10A1FE7BD57E}" type="pres">
      <dgm:prSet presAssocID="{0E32D5E8-0EB5-4707-80E4-28D506CA130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545F00C-6AF2-456D-AF28-70ED091A13D5}" type="presOf" srcId="{4A82AD61-4CC6-45E1-A1EC-1330B07E2E9B}" destId="{68A3B207-AB58-43FE-B511-C6DED9808979}" srcOrd="0" destOrd="0" presId="urn:microsoft.com/office/officeart/2018/2/layout/IconVerticalSolidList"/>
    <dgm:cxn modelId="{83D7BE3D-802D-49FC-837B-8843FD59C801}" type="presOf" srcId="{3E02D8B7-CB85-48BC-8C8E-2D08EC1703E0}" destId="{4BD02F90-30BA-4373-9979-CA990A75A028}" srcOrd="0" destOrd="0" presId="urn:microsoft.com/office/officeart/2018/2/layout/IconVerticalSolidList"/>
    <dgm:cxn modelId="{07B7C85B-7E27-4F7E-BB21-B79B60C6BB5F}" srcId="{9AD7F247-8D1D-4169-B3A1-B992893063ED}" destId="{975C4C3E-EE66-42BA-A6EF-D49DDC980860}" srcOrd="3" destOrd="0" parTransId="{37236273-7E68-4479-A979-E3481ACA1DF0}" sibTransId="{94033E11-C8F8-49ED-85EC-55BD6985D090}"/>
    <dgm:cxn modelId="{29F77F81-D660-4019-B8A7-56A8E6319DB6}" type="presOf" srcId="{9AD7F247-8D1D-4169-B3A1-B992893063ED}" destId="{A1997880-1A81-4D82-8E58-7C2689E12B31}" srcOrd="0" destOrd="0" presId="urn:microsoft.com/office/officeart/2018/2/layout/IconVerticalSolidList"/>
    <dgm:cxn modelId="{FEE5FC87-D0EE-444B-8DE8-5ED95BEA79F2}" srcId="{9AD7F247-8D1D-4169-B3A1-B992893063ED}" destId="{F595F556-4CB1-4D7D-AE31-FE1B0784E913}" srcOrd="2" destOrd="0" parTransId="{6CA1D4A6-D7DE-4E73-A782-EA3E34F388D6}" sibTransId="{A6770DAB-3854-4C7D-947F-B43A509BF789}"/>
    <dgm:cxn modelId="{21DD3C95-29FC-44CC-9177-C9EC9D6D939E}" srcId="{9AD7F247-8D1D-4169-B3A1-B992893063ED}" destId="{3E02D8B7-CB85-48BC-8C8E-2D08EC1703E0}" srcOrd="1" destOrd="0" parTransId="{A1CA0863-8B93-43AF-ABDA-7092945C94C9}" sibTransId="{B0F2EF07-5597-4903-9A0B-8F67BEA5106D}"/>
    <dgm:cxn modelId="{9DB53999-A515-44B1-82E0-957A8D5317A9}" type="presOf" srcId="{F595F556-4CB1-4D7D-AE31-FE1B0784E913}" destId="{70A664DD-13A1-412A-BECF-FBAA65DD35C8}" srcOrd="0" destOrd="0" presId="urn:microsoft.com/office/officeart/2018/2/layout/IconVerticalSolidList"/>
    <dgm:cxn modelId="{A6CEFCAB-E8A1-48D1-93A1-8940F1AA2E86}" type="presOf" srcId="{975C4C3E-EE66-42BA-A6EF-D49DDC980860}" destId="{2D2D4C13-C9AB-4F1D-AB41-2FC6384B3F20}" srcOrd="0" destOrd="0" presId="urn:microsoft.com/office/officeart/2018/2/layout/IconVerticalSolidList"/>
    <dgm:cxn modelId="{87B1E2D1-F5A1-4C05-A3D6-A7055C7A603E}" srcId="{9AD7F247-8D1D-4169-B3A1-B992893063ED}" destId="{0E32D5E8-0EB5-4707-80E4-28D506CA130D}" srcOrd="4" destOrd="0" parTransId="{C7DBA921-5842-4C56-85D0-9DD73DD07A9B}" sibTransId="{A839D5EE-0515-410B-9897-962F0EE3D7EE}"/>
    <dgm:cxn modelId="{6AC7FAE3-F9AA-4F18-AA2B-FC391C896939}" srcId="{9AD7F247-8D1D-4169-B3A1-B992893063ED}" destId="{4A82AD61-4CC6-45E1-A1EC-1330B07E2E9B}" srcOrd="0" destOrd="0" parTransId="{BC0A3173-AE04-4567-B0FC-076D9B822253}" sibTransId="{056A1B8B-A025-4437-86D6-D5181276C586}"/>
    <dgm:cxn modelId="{992BFAF1-6C4C-4231-AF15-09936613EAF8}" type="presOf" srcId="{0E32D5E8-0EB5-4707-80E4-28D506CA130D}" destId="{7AFF4677-733E-4CFC-8DF6-10A1FE7BD57E}" srcOrd="0" destOrd="0" presId="urn:microsoft.com/office/officeart/2018/2/layout/IconVerticalSolidList"/>
    <dgm:cxn modelId="{3EF304A1-3100-41AA-AF91-1796A7097983}" type="presParOf" srcId="{A1997880-1A81-4D82-8E58-7C2689E12B31}" destId="{B2845054-F34B-4384-AA86-C68656B4CC6C}" srcOrd="0" destOrd="0" presId="urn:microsoft.com/office/officeart/2018/2/layout/IconVerticalSolidList"/>
    <dgm:cxn modelId="{472F8CF6-D916-47FC-A4F7-9A44149843C2}" type="presParOf" srcId="{B2845054-F34B-4384-AA86-C68656B4CC6C}" destId="{C7E35C72-B152-4C32-9D4C-97D8E4FA1077}" srcOrd="0" destOrd="0" presId="urn:microsoft.com/office/officeart/2018/2/layout/IconVerticalSolidList"/>
    <dgm:cxn modelId="{0223F030-F1A6-42C1-BA2B-F83485B6A531}" type="presParOf" srcId="{B2845054-F34B-4384-AA86-C68656B4CC6C}" destId="{2EB9323D-53A4-4A10-A11A-F6F80F4B5C6B}" srcOrd="1" destOrd="0" presId="urn:microsoft.com/office/officeart/2018/2/layout/IconVerticalSolidList"/>
    <dgm:cxn modelId="{84E421B3-2CE8-42DB-8C10-3AB281F08023}" type="presParOf" srcId="{B2845054-F34B-4384-AA86-C68656B4CC6C}" destId="{16C238F3-DE0D-4698-AD6D-FCE7476475FC}" srcOrd="2" destOrd="0" presId="urn:microsoft.com/office/officeart/2018/2/layout/IconVerticalSolidList"/>
    <dgm:cxn modelId="{5E2F73B4-B757-4434-9D78-E531D5C2098C}" type="presParOf" srcId="{B2845054-F34B-4384-AA86-C68656B4CC6C}" destId="{68A3B207-AB58-43FE-B511-C6DED9808979}" srcOrd="3" destOrd="0" presId="urn:microsoft.com/office/officeart/2018/2/layout/IconVerticalSolidList"/>
    <dgm:cxn modelId="{43AF7996-BFB4-4F03-811E-9D90DB7F8033}" type="presParOf" srcId="{A1997880-1A81-4D82-8E58-7C2689E12B31}" destId="{E3EBFA9B-C0C3-47BF-9269-E1B3AE6F5A32}" srcOrd="1" destOrd="0" presId="urn:microsoft.com/office/officeart/2018/2/layout/IconVerticalSolidList"/>
    <dgm:cxn modelId="{798984E2-0DAA-4BA7-BF95-A2D3CE88109D}" type="presParOf" srcId="{A1997880-1A81-4D82-8E58-7C2689E12B31}" destId="{96EA3D42-1D5A-487C-8417-E0A0F01FCE64}" srcOrd="2" destOrd="0" presId="urn:microsoft.com/office/officeart/2018/2/layout/IconVerticalSolidList"/>
    <dgm:cxn modelId="{73EFF035-3C4E-4971-9ED3-F60AD0F4853E}" type="presParOf" srcId="{96EA3D42-1D5A-487C-8417-E0A0F01FCE64}" destId="{04C7656D-7A2B-4097-BC9F-19B8C5109CB1}" srcOrd="0" destOrd="0" presId="urn:microsoft.com/office/officeart/2018/2/layout/IconVerticalSolidList"/>
    <dgm:cxn modelId="{0CF42FAA-2510-49D0-B599-2215871B43EB}" type="presParOf" srcId="{96EA3D42-1D5A-487C-8417-E0A0F01FCE64}" destId="{E43749F8-F0AF-4694-AE05-7988F3C03111}" srcOrd="1" destOrd="0" presId="urn:microsoft.com/office/officeart/2018/2/layout/IconVerticalSolidList"/>
    <dgm:cxn modelId="{4AE787A2-889F-4B84-8464-88C2DA46B9B5}" type="presParOf" srcId="{96EA3D42-1D5A-487C-8417-E0A0F01FCE64}" destId="{09C57551-7986-4561-BE80-EADE8814B935}" srcOrd="2" destOrd="0" presId="urn:microsoft.com/office/officeart/2018/2/layout/IconVerticalSolidList"/>
    <dgm:cxn modelId="{2DB58EAD-20FD-4601-B362-31D09BA86295}" type="presParOf" srcId="{96EA3D42-1D5A-487C-8417-E0A0F01FCE64}" destId="{4BD02F90-30BA-4373-9979-CA990A75A028}" srcOrd="3" destOrd="0" presId="urn:microsoft.com/office/officeart/2018/2/layout/IconVerticalSolidList"/>
    <dgm:cxn modelId="{8802CAB8-D07C-4B13-8CE0-ED1CB3132F57}" type="presParOf" srcId="{A1997880-1A81-4D82-8E58-7C2689E12B31}" destId="{3C011394-3F3F-4CE0-B677-084F38AD4D72}" srcOrd="3" destOrd="0" presId="urn:microsoft.com/office/officeart/2018/2/layout/IconVerticalSolidList"/>
    <dgm:cxn modelId="{742D6C12-294A-43E6-8715-87B3374ED388}" type="presParOf" srcId="{A1997880-1A81-4D82-8E58-7C2689E12B31}" destId="{C691CDEF-C0FC-476C-8008-15DB207D4BD0}" srcOrd="4" destOrd="0" presId="urn:microsoft.com/office/officeart/2018/2/layout/IconVerticalSolidList"/>
    <dgm:cxn modelId="{2F8BFC4F-D09E-4E4F-B47F-8B7F3BC2B9C3}" type="presParOf" srcId="{C691CDEF-C0FC-476C-8008-15DB207D4BD0}" destId="{B3BE8A5B-99AA-4F8C-8A7B-C08F2325146F}" srcOrd="0" destOrd="0" presId="urn:microsoft.com/office/officeart/2018/2/layout/IconVerticalSolidList"/>
    <dgm:cxn modelId="{D5974BFA-8877-4968-903B-8E3CD6A00C74}" type="presParOf" srcId="{C691CDEF-C0FC-476C-8008-15DB207D4BD0}" destId="{3C2D62F8-D770-4C65-A627-3E2A0566771C}" srcOrd="1" destOrd="0" presId="urn:microsoft.com/office/officeart/2018/2/layout/IconVerticalSolidList"/>
    <dgm:cxn modelId="{5E7ECB95-8690-4A1B-A19A-3B02A9A47B26}" type="presParOf" srcId="{C691CDEF-C0FC-476C-8008-15DB207D4BD0}" destId="{48977EFA-A2BC-4EBA-8729-A87A5E982E21}" srcOrd="2" destOrd="0" presId="urn:microsoft.com/office/officeart/2018/2/layout/IconVerticalSolidList"/>
    <dgm:cxn modelId="{5D42486D-E43B-4CA8-84A5-0FFF047A36B1}" type="presParOf" srcId="{C691CDEF-C0FC-476C-8008-15DB207D4BD0}" destId="{70A664DD-13A1-412A-BECF-FBAA65DD35C8}" srcOrd="3" destOrd="0" presId="urn:microsoft.com/office/officeart/2018/2/layout/IconVerticalSolidList"/>
    <dgm:cxn modelId="{0D551C8B-1BE9-48DF-9AD0-19594BCB1897}" type="presParOf" srcId="{A1997880-1A81-4D82-8E58-7C2689E12B31}" destId="{3E8E90D8-7A47-43E5-9C63-CEB1622980B4}" srcOrd="5" destOrd="0" presId="urn:microsoft.com/office/officeart/2018/2/layout/IconVerticalSolidList"/>
    <dgm:cxn modelId="{1FD1F2B3-26E6-4234-A73E-4F995946F12A}" type="presParOf" srcId="{A1997880-1A81-4D82-8E58-7C2689E12B31}" destId="{29310C51-86B6-4561-AD86-DC7A5CF7DAAE}" srcOrd="6" destOrd="0" presId="urn:microsoft.com/office/officeart/2018/2/layout/IconVerticalSolidList"/>
    <dgm:cxn modelId="{F8085454-0F0E-4012-BA9E-6B99AA4F890D}" type="presParOf" srcId="{29310C51-86B6-4561-AD86-DC7A5CF7DAAE}" destId="{AAE9F797-1816-420C-93F7-64C8448C3A1C}" srcOrd="0" destOrd="0" presId="urn:microsoft.com/office/officeart/2018/2/layout/IconVerticalSolidList"/>
    <dgm:cxn modelId="{D0DF667E-3CA2-4119-B527-97A9763E2CED}" type="presParOf" srcId="{29310C51-86B6-4561-AD86-DC7A5CF7DAAE}" destId="{16D82B4D-A8C7-4665-855B-0CEDF776E2E7}" srcOrd="1" destOrd="0" presId="urn:microsoft.com/office/officeart/2018/2/layout/IconVerticalSolidList"/>
    <dgm:cxn modelId="{B63EBAEF-37ED-4658-B769-B7C9A005ACEB}" type="presParOf" srcId="{29310C51-86B6-4561-AD86-DC7A5CF7DAAE}" destId="{D2521CAB-4B4E-40E1-86D7-E13998CDF730}" srcOrd="2" destOrd="0" presId="urn:microsoft.com/office/officeart/2018/2/layout/IconVerticalSolidList"/>
    <dgm:cxn modelId="{04D4D8C7-E35E-4F4E-9432-C9BD379BD653}" type="presParOf" srcId="{29310C51-86B6-4561-AD86-DC7A5CF7DAAE}" destId="{2D2D4C13-C9AB-4F1D-AB41-2FC6384B3F20}" srcOrd="3" destOrd="0" presId="urn:microsoft.com/office/officeart/2018/2/layout/IconVerticalSolidList"/>
    <dgm:cxn modelId="{BF914AB8-2FD5-495F-8784-30FA6EF5C670}" type="presParOf" srcId="{A1997880-1A81-4D82-8E58-7C2689E12B31}" destId="{C0AB1D99-7C9E-4D7D-8AC8-29706EB6A6A6}" srcOrd="7" destOrd="0" presId="urn:microsoft.com/office/officeart/2018/2/layout/IconVerticalSolidList"/>
    <dgm:cxn modelId="{CC95133B-09C8-4A5C-9C01-BA3D19CA0AB2}" type="presParOf" srcId="{A1997880-1A81-4D82-8E58-7C2689E12B31}" destId="{4A977E01-ADE0-42C1-89E9-AC974714F0D6}" srcOrd="8" destOrd="0" presId="urn:microsoft.com/office/officeart/2018/2/layout/IconVerticalSolidList"/>
    <dgm:cxn modelId="{EB06D862-E440-4117-A0EF-3A70C277A6B9}" type="presParOf" srcId="{4A977E01-ADE0-42C1-89E9-AC974714F0D6}" destId="{6FF24C51-C79F-4C35-A9EC-092541630EA6}" srcOrd="0" destOrd="0" presId="urn:microsoft.com/office/officeart/2018/2/layout/IconVerticalSolidList"/>
    <dgm:cxn modelId="{7681E2AD-FD64-472C-8E41-7790D151464B}" type="presParOf" srcId="{4A977E01-ADE0-42C1-89E9-AC974714F0D6}" destId="{548EC5EA-7481-4DC3-B8C3-2A8A6FA7D864}" srcOrd="1" destOrd="0" presId="urn:microsoft.com/office/officeart/2018/2/layout/IconVerticalSolidList"/>
    <dgm:cxn modelId="{4EBD2BC5-0869-4199-BE1D-F3DC56EEAA96}" type="presParOf" srcId="{4A977E01-ADE0-42C1-89E9-AC974714F0D6}" destId="{4EC39E6B-765F-4D0B-996B-C5B627ACB245}" srcOrd="2" destOrd="0" presId="urn:microsoft.com/office/officeart/2018/2/layout/IconVerticalSolidList"/>
    <dgm:cxn modelId="{2A6E8B13-60BF-448C-8001-B0174A919D8F}" type="presParOf" srcId="{4A977E01-ADE0-42C1-89E9-AC974714F0D6}" destId="{7AFF4677-733E-4CFC-8DF6-10A1FE7BD57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D7F247-8D1D-4169-B3A1-B99289306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A82AD61-4CC6-45E1-A1EC-1330B07E2E9B}">
      <dgm:prSet/>
      <dgm:spPr/>
      <dgm:t>
        <a:bodyPr/>
        <a:lstStyle/>
        <a:p>
          <a:r>
            <a:rPr lang="en-GB"/>
            <a:t>HCV Operational Delivery Network (ODN): organisation, staff &amp; other resources</a:t>
          </a:r>
          <a:endParaRPr lang="en-US"/>
        </a:p>
      </dgm:t>
    </dgm:pt>
    <dgm:pt modelId="{BC0A3173-AE04-4567-B0FC-076D9B822253}" type="parTrans" cxnId="{6AC7FAE3-F9AA-4F18-AA2B-FC391C896939}">
      <dgm:prSet/>
      <dgm:spPr/>
      <dgm:t>
        <a:bodyPr/>
        <a:lstStyle/>
        <a:p>
          <a:endParaRPr lang="en-US"/>
        </a:p>
      </dgm:t>
    </dgm:pt>
    <dgm:pt modelId="{056A1B8B-A025-4437-86D6-D5181276C586}" type="sibTrans" cxnId="{6AC7FAE3-F9AA-4F18-AA2B-FC391C896939}">
      <dgm:prSet/>
      <dgm:spPr/>
      <dgm:t>
        <a:bodyPr/>
        <a:lstStyle/>
        <a:p>
          <a:endParaRPr lang="en-US"/>
        </a:p>
      </dgm:t>
    </dgm:pt>
    <dgm:pt modelId="{3E02D8B7-CB85-48BC-8C8E-2D08EC1703E0}">
      <dgm:prSet/>
      <dgm:spPr/>
      <dgm:t>
        <a:bodyPr/>
        <a:lstStyle/>
        <a:p>
          <a:r>
            <a:rPr lang="en-GB"/>
            <a:t>Successes</a:t>
          </a:r>
          <a:endParaRPr lang="en-US"/>
        </a:p>
      </dgm:t>
    </dgm:pt>
    <dgm:pt modelId="{A1CA0863-8B93-43AF-ABDA-7092945C94C9}" type="parTrans" cxnId="{21DD3C95-29FC-44CC-9177-C9EC9D6D939E}">
      <dgm:prSet/>
      <dgm:spPr/>
      <dgm:t>
        <a:bodyPr/>
        <a:lstStyle/>
        <a:p>
          <a:endParaRPr lang="en-US"/>
        </a:p>
      </dgm:t>
    </dgm:pt>
    <dgm:pt modelId="{B0F2EF07-5597-4903-9A0B-8F67BEA5106D}" type="sibTrans" cxnId="{21DD3C95-29FC-44CC-9177-C9EC9D6D939E}">
      <dgm:prSet/>
      <dgm:spPr/>
      <dgm:t>
        <a:bodyPr/>
        <a:lstStyle/>
        <a:p>
          <a:endParaRPr lang="en-US"/>
        </a:p>
      </dgm:t>
    </dgm:pt>
    <dgm:pt modelId="{F595F556-4CB1-4D7D-AE31-FE1B0784E913}">
      <dgm:prSet/>
      <dgm:spPr/>
      <dgm:t>
        <a:bodyPr/>
        <a:lstStyle/>
        <a:p>
          <a:r>
            <a:rPr lang="en-GB" dirty="0"/>
            <a:t>Current challenges and future priorities</a:t>
          </a:r>
          <a:endParaRPr lang="en-US" dirty="0"/>
        </a:p>
      </dgm:t>
    </dgm:pt>
    <dgm:pt modelId="{6CA1D4A6-D7DE-4E73-A782-EA3E34F388D6}" type="parTrans" cxnId="{FEE5FC87-D0EE-444B-8DE8-5ED95BEA79F2}">
      <dgm:prSet/>
      <dgm:spPr/>
      <dgm:t>
        <a:bodyPr/>
        <a:lstStyle/>
        <a:p>
          <a:endParaRPr lang="en-US"/>
        </a:p>
      </dgm:t>
    </dgm:pt>
    <dgm:pt modelId="{A6770DAB-3854-4C7D-947F-B43A509BF789}" type="sibTrans" cxnId="{FEE5FC87-D0EE-444B-8DE8-5ED95BEA79F2}">
      <dgm:prSet/>
      <dgm:spPr/>
      <dgm:t>
        <a:bodyPr/>
        <a:lstStyle/>
        <a:p>
          <a:endParaRPr lang="en-US"/>
        </a:p>
      </dgm:t>
    </dgm:pt>
    <dgm:pt modelId="{975C4C3E-EE66-42BA-A6EF-D49DDC980860}">
      <dgm:prSet/>
      <dgm:spPr/>
      <dgm:t>
        <a:bodyPr/>
        <a:lstStyle/>
        <a:p>
          <a:r>
            <a:rPr lang="en-US" dirty="0"/>
            <a:t>Closing remarks</a:t>
          </a:r>
        </a:p>
      </dgm:t>
    </dgm:pt>
    <dgm:pt modelId="{37236273-7E68-4479-A979-E3481ACA1DF0}" type="parTrans" cxnId="{07B7C85B-7E27-4F7E-BB21-B79B60C6BB5F}">
      <dgm:prSet/>
      <dgm:spPr/>
      <dgm:t>
        <a:bodyPr/>
        <a:lstStyle/>
        <a:p>
          <a:endParaRPr lang="en-US"/>
        </a:p>
      </dgm:t>
    </dgm:pt>
    <dgm:pt modelId="{94033E11-C8F8-49ED-85EC-55BD6985D090}" type="sibTrans" cxnId="{07B7C85B-7E27-4F7E-BB21-B79B60C6BB5F}">
      <dgm:prSet/>
      <dgm:spPr/>
      <dgm:t>
        <a:bodyPr/>
        <a:lstStyle/>
        <a:p>
          <a:endParaRPr lang="en-US"/>
        </a:p>
      </dgm:t>
    </dgm:pt>
    <dgm:pt modelId="{0E32D5E8-0EB5-4707-80E4-28D506CA130D}">
      <dgm:prSet/>
      <dgm:spPr/>
      <dgm:t>
        <a:bodyPr/>
        <a:lstStyle/>
        <a:p>
          <a:r>
            <a:rPr lang="en-GB"/>
            <a:t>Questions</a:t>
          </a:r>
          <a:endParaRPr lang="en-US"/>
        </a:p>
      </dgm:t>
    </dgm:pt>
    <dgm:pt modelId="{C7DBA921-5842-4C56-85D0-9DD73DD07A9B}" type="parTrans" cxnId="{87B1E2D1-F5A1-4C05-A3D6-A7055C7A603E}">
      <dgm:prSet/>
      <dgm:spPr/>
      <dgm:t>
        <a:bodyPr/>
        <a:lstStyle/>
        <a:p>
          <a:endParaRPr lang="en-US"/>
        </a:p>
      </dgm:t>
    </dgm:pt>
    <dgm:pt modelId="{A839D5EE-0515-410B-9897-962F0EE3D7EE}" type="sibTrans" cxnId="{87B1E2D1-F5A1-4C05-A3D6-A7055C7A603E}">
      <dgm:prSet/>
      <dgm:spPr/>
      <dgm:t>
        <a:bodyPr/>
        <a:lstStyle/>
        <a:p>
          <a:endParaRPr lang="en-US"/>
        </a:p>
      </dgm:t>
    </dgm:pt>
    <dgm:pt modelId="{A1997880-1A81-4D82-8E58-7C2689E12B31}" type="pres">
      <dgm:prSet presAssocID="{9AD7F247-8D1D-4169-B3A1-B992893063ED}" presName="root" presStyleCnt="0">
        <dgm:presLayoutVars>
          <dgm:dir/>
          <dgm:resizeHandles val="exact"/>
        </dgm:presLayoutVars>
      </dgm:prSet>
      <dgm:spPr/>
    </dgm:pt>
    <dgm:pt modelId="{B2845054-F34B-4384-AA86-C68656B4CC6C}" type="pres">
      <dgm:prSet presAssocID="{4A82AD61-4CC6-45E1-A1EC-1330B07E2E9B}" presName="compNode" presStyleCnt="0"/>
      <dgm:spPr/>
    </dgm:pt>
    <dgm:pt modelId="{C7E35C72-B152-4C32-9D4C-97D8E4FA1077}" type="pres">
      <dgm:prSet presAssocID="{4A82AD61-4CC6-45E1-A1EC-1330B07E2E9B}" presName="bgRect" presStyleLbl="bgShp" presStyleIdx="0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2EB9323D-53A4-4A10-A11A-F6F80F4B5C6B}" type="pres">
      <dgm:prSet presAssocID="{4A82AD61-4CC6-45E1-A1EC-1330B07E2E9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16C238F3-DE0D-4698-AD6D-FCE7476475FC}" type="pres">
      <dgm:prSet presAssocID="{4A82AD61-4CC6-45E1-A1EC-1330B07E2E9B}" presName="spaceRect" presStyleCnt="0"/>
      <dgm:spPr/>
    </dgm:pt>
    <dgm:pt modelId="{68A3B207-AB58-43FE-B511-C6DED9808979}" type="pres">
      <dgm:prSet presAssocID="{4A82AD61-4CC6-45E1-A1EC-1330B07E2E9B}" presName="parTx" presStyleLbl="revTx" presStyleIdx="0" presStyleCnt="5">
        <dgm:presLayoutVars>
          <dgm:chMax val="0"/>
          <dgm:chPref val="0"/>
        </dgm:presLayoutVars>
      </dgm:prSet>
      <dgm:spPr/>
    </dgm:pt>
    <dgm:pt modelId="{E3EBFA9B-C0C3-47BF-9269-E1B3AE6F5A32}" type="pres">
      <dgm:prSet presAssocID="{056A1B8B-A025-4437-86D6-D5181276C586}" presName="sibTrans" presStyleCnt="0"/>
      <dgm:spPr/>
    </dgm:pt>
    <dgm:pt modelId="{96EA3D42-1D5A-487C-8417-E0A0F01FCE64}" type="pres">
      <dgm:prSet presAssocID="{3E02D8B7-CB85-48BC-8C8E-2D08EC1703E0}" presName="compNode" presStyleCnt="0"/>
      <dgm:spPr/>
    </dgm:pt>
    <dgm:pt modelId="{04C7656D-7A2B-4097-BC9F-19B8C5109CB1}" type="pres">
      <dgm:prSet presAssocID="{3E02D8B7-CB85-48BC-8C8E-2D08EC1703E0}" presName="bgRect" presStyleLbl="bgShp" presStyleIdx="1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E43749F8-F0AF-4694-AE05-7988F3C03111}" type="pres">
      <dgm:prSet presAssocID="{3E02D8B7-CB85-48BC-8C8E-2D08EC1703E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09C57551-7986-4561-BE80-EADE8814B935}" type="pres">
      <dgm:prSet presAssocID="{3E02D8B7-CB85-48BC-8C8E-2D08EC1703E0}" presName="spaceRect" presStyleCnt="0"/>
      <dgm:spPr/>
    </dgm:pt>
    <dgm:pt modelId="{4BD02F90-30BA-4373-9979-CA990A75A028}" type="pres">
      <dgm:prSet presAssocID="{3E02D8B7-CB85-48BC-8C8E-2D08EC1703E0}" presName="parTx" presStyleLbl="revTx" presStyleIdx="1" presStyleCnt="5">
        <dgm:presLayoutVars>
          <dgm:chMax val="0"/>
          <dgm:chPref val="0"/>
        </dgm:presLayoutVars>
      </dgm:prSet>
      <dgm:spPr/>
    </dgm:pt>
    <dgm:pt modelId="{3C011394-3F3F-4CE0-B677-084F38AD4D72}" type="pres">
      <dgm:prSet presAssocID="{B0F2EF07-5597-4903-9A0B-8F67BEA5106D}" presName="sibTrans" presStyleCnt="0"/>
      <dgm:spPr/>
    </dgm:pt>
    <dgm:pt modelId="{C691CDEF-C0FC-476C-8008-15DB207D4BD0}" type="pres">
      <dgm:prSet presAssocID="{F595F556-4CB1-4D7D-AE31-FE1B0784E913}" presName="compNode" presStyleCnt="0"/>
      <dgm:spPr/>
    </dgm:pt>
    <dgm:pt modelId="{B3BE8A5B-99AA-4F8C-8A7B-C08F2325146F}" type="pres">
      <dgm:prSet presAssocID="{F595F556-4CB1-4D7D-AE31-FE1B0784E913}" presName="bgRect" presStyleLbl="bgShp" presStyleIdx="2" presStyleCnt="5"/>
      <dgm:spPr/>
    </dgm:pt>
    <dgm:pt modelId="{3C2D62F8-D770-4C65-A627-3E2A0566771C}" type="pres">
      <dgm:prSet presAssocID="{F595F556-4CB1-4D7D-AE31-FE1B0784E91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8977EFA-A2BC-4EBA-8729-A87A5E982E21}" type="pres">
      <dgm:prSet presAssocID="{F595F556-4CB1-4D7D-AE31-FE1B0784E913}" presName="spaceRect" presStyleCnt="0"/>
      <dgm:spPr/>
    </dgm:pt>
    <dgm:pt modelId="{70A664DD-13A1-412A-BECF-FBAA65DD35C8}" type="pres">
      <dgm:prSet presAssocID="{F595F556-4CB1-4D7D-AE31-FE1B0784E913}" presName="parTx" presStyleLbl="revTx" presStyleIdx="2" presStyleCnt="5">
        <dgm:presLayoutVars>
          <dgm:chMax val="0"/>
          <dgm:chPref val="0"/>
        </dgm:presLayoutVars>
      </dgm:prSet>
      <dgm:spPr/>
    </dgm:pt>
    <dgm:pt modelId="{3E8E90D8-7A47-43E5-9C63-CEB1622980B4}" type="pres">
      <dgm:prSet presAssocID="{A6770DAB-3854-4C7D-947F-B43A509BF789}" presName="sibTrans" presStyleCnt="0"/>
      <dgm:spPr/>
    </dgm:pt>
    <dgm:pt modelId="{29310C51-86B6-4561-AD86-DC7A5CF7DAAE}" type="pres">
      <dgm:prSet presAssocID="{975C4C3E-EE66-42BA-A6EF-D49DDC980860}" presName="compNode" presStyleCnt="0"/>
      <dgm:spPr/>
    </dgm:pt>
    <dgm:pt modelId="{AAE9F797-1816-420C-93F7-64C8448C3A1C}" type="pres">
      <dgm:prSet presAssocID="{975C4C3E-EE66-42BA-A6EF-D49DDC980860}" presName="bgRect" presStyleLbl="bgShp" presStyleIdx="3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16D82B4D-A8C7-4665-855B-0CEDF776E2E7}" type="pres">
      <dgm:prSet presAssocID="{975C4C3E-EE66-42BA-A6EF-D49DDC98086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2521CAB-4B4E-40E1-86D7-E13998CDF730}" type="pres">
      <dgm:prSet presAssocID="{975C4C3E-EE66-42BA-A6EF-D49DDC980860}" presName="spaceRect" presStyleCnt="0"/>
      <dgm:spPr/>
    </dgm:pt>
    <dgm:pt modelId="{2D2D4C13-C9AB-4F1D-AB41-2FC6384B3F20}" type="pres">
      <dgm:prSet presAssocID="{975C4C3E-EE66-42BA-A6EF-D49DDC980860}" presName="parTx" presStyleLbl="revTx" presStyleIdx="3" presStyleCnt="5">
        <dgm:presLayoutVars>
          <dgm:chMax val="0"/>
          <dgm:chPref val="0"/>
        </dgm:presLayoutVars>
      </dgm:prSet>
      <dgm:spPr/>
    </dgm:pt>
    <dgm:pt modelId="{C0AB1D99-7C9E-4D7D-8AC8-29706EB6A6A6}" type="pres">
      <dgm:prSet presAssocID="{94033E11-C8F8-49ED-85EC-55BD6985D090}" presName="sibTrans" presStyleCnt="0"/>
      <dgm:spPr/>
    </dgm:pt>
    <dgm:pt modelId="{4A977E01-ADE0-42C1-89E9-AC974714F0D6}" type="pres">
      <dgm:prSet presAssocID="{0E32D5E8-0EB5-4707-80E4-28D506CA130D}" presName="compNode" presStyleCnt="0"/>
      <dgm:spPr/>
    </dgm:pt>
    <dgm:pt modelId="{6FF24C51-C79F-4C35-A9EC-092541630EA6}" type="pres">
      <dgm:prSet presAssocID="{0E32D5E8-0EB5-4707-80E4-28D506CA130D}" presName="bgRect" presStyleLbl="bgShp" presStyleIdx="4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548EC5EA-7481-4DC3-B8C3-2A8A6FA7D864}" type="pres">
      <dgm:prSet presAssocID="{0E32D5E8-0EB5-4707-80E4-28D506CA130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EC39E6B-765F-4D0B-996B-C5B627ACB245}" type="pres">
      <dgm:prSet presAssocID="{0E32D5E8-0EB5-4707-80E4-28D506CA130D}" presName="spaceRect" presStyleCnt="0"/>
      <dgm:spPr/>
    </dgm:pt>
    <dgm:pt modelId="{7AFF4677-733E-4CFC-8DF6-10A1FE7BD57E}" type="pres">
      <dgm:prSet presAssocID="{0E32D5E8-0EB5-4707-80E4-28D506CA130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545F00C-6AF2-456D-AF28-70ED091A13D5}" type="presOf" srcId="{4A82AD61-4CC6-45E1-A1EC-1330B07E2E9B}" destId="{68A3B207-AB58-43FE-B511-C6DED9808979}" srcOrd="0" destOrd="0" presId="urn:microsoft.com/office/officeart/2018/2/layout/IconVerticalSolidList"/>
    <dgm:cxn modelId="{83D7BE3D-802D-49FC-837B-8843FD59C801}" type="presOf" srcId="{3E02D8B7-CB85-48BC-8C8E-2D08EC1703E0}" destId="{4BD02F90-30BA-4373-9979-CA990A75A028}" srcOrd="0" destOrd="0" presId="urn:microsoft.com/office/officeart/2018/2/layout/IconVerticalSolidList"/>
    <dgm:cxn modelId="{07B7C85B-7E27-4F7E-BB21-B79B60C6BB5F}" srcId="{9AD7F247-8D1D-4169-B3A1-B992893063ED}" destId="{975C4C3E-EE66-42BA-A6EF-D49DDC980860}" srcOrd="3" destOrd="0" parTransId="{37236273-7E68-4479-A979-E3481ACA1DF0}" sibTransId="{94033E11-C8F8-49ED-85EC-55BD6985D090}"/>
    <dgm:cxn modelId="{29F77F81-D660-4019-B8A7-56A8E6319DB6}" type="presOf" srcId="{9AD7F247-8D1D-4169-B3A1-B992893063ED}" destId="{A1997880-1A81-4D82-8E58-7C2689E12B31}" srcOrd="0" destOrd="0" presId="urn:microsoft.com/office/officeart/2018/2/layout/IconVerticalSolidList"/>
    <dgm:cxn modelId="{FEE5FC87-D0EE-444B-8DE8-5ED95BEA79F2}" srcId="{9AD7F247-8D1D-4169-B3A1-B992893063ED}" destId="{F595F556-4CB1-4D7D-AE31-FE1B0784E913}" srcOrd="2" destOrd="0" parTransId="{6CA1D4A6-D7DE-4E73-A782-EA3E34F388D6}" sibTransId="{A6770DAB-3854-4C7D-947F-B43A509BF789}"/>
    <dgm:cxn modelId="{21DD3C95-29FC-44CC-9177-C9EC9D6D939E}" srcId="{9AD7F247-8D1D-4169-B3A1-B992893063ED}" destId="{3E02D8B7-CB85-48BC-8C8E-2D08EC1703E0}" srcOrd="1" destOrd="0" parTransId="{A1CA0863-8B93-43AF-ABDA-7092945C94C9}" sibTransId="{B0F2EF07-5597-4903-9A0B-8F67BEA5106D}"/>
    <dgm:cxn modelId="{9DB53999-A515-44B1-82E0-957A8D5317A9}" type="presOf" srcId="{F595F556-4CB1-4D7D-AE31-FE1B0784E913}" destId="{70A664DD-13A1-412A-BECF-FBAA65DD35C8}" srcOrd="0" destOrd="0" presId="urn:microsoft.com/office/officeart/2018/2/layout/IconVerticalSolidList"/>
    <dgm:cxn modelId="{A6CEFCAB-E8A1-48D1-93A1-8940F1AA2E86}" type="presOf" srcId="{975C4C3E-EE66-42BA-A6EF-D49DDC980860}" destId="{2D2D4C13-C9AB-4F1D-AB41-2FC6384B3F20}" srcOrd="0" destOrd="0" presId="urn:microsoft.com/office/officeart/2018/2/layout/IconVerticalSolidList"/>
    <dgm:cxn modelId="{87B1E2D1-F5A1-4C05-A3D6-A7055C7A603E}" srcId="{9AD7F247-8D1D-4169-B3A1-B992893063ED}" destId="{0E32D5E8-0EB5-4707-80E4-28D506CA130D}" srcOrd="4" destOrd="0" parTransId="{C7DBA921-5842-4C56-85D0-9DD73DD07A9B}" sibTransId="{A839D5EE-0515-410B-9897-962F0EE3D7EE}"/>
    <dgm:cxn modelId="{6AC7FAE3-F9AA-4F18-AA2B-FC391C896939}" srcId="{9AD7F247-8D1D-4169-B3A1-B992893063ED}" destId="{4A82AD61-4CC6-45E1-A1EC-1330B07E2E9B}" srcOrd="0" destOrd="0" parTransId="{BC0A3173-AE04-4567-B0FC-076D9B822253}" sibTransId="{056A1B8B-A025-4437-86D6-D5181276C586}"/>
    <dgm:cxn modelId="{992BFAF1-6C4C-4231-AF15-09936613EAF8}" type="presOf" srcId="{0E32D5E8-0EB5-4707-80E4-28D506CA130D}" destId="{7AFF4677-733E-4CFC-8DF6-10A1FE7BD57E}" srcOrd="0" destOrd="0" presId="urn:microsoft.com/office/officeart/2018/2/layout/IconVerticalSolidList"/>
    <dgm:cxn modelId="{3EF304A1-3100-41AA-AF91-1796A7097983}" type="presParOf" srcId="{A1997880-1A81-4D82-8E58-7C2689E12B31}" destId="{B2845054-F34B-4384-AA86-C68656B4CC6C}" srcOrd="0" destOrd="0" presId="urn:microsoft.com/office/officeart/2018/2/layout/IconVerticalSolidList"/>
    <dgm:cxn modelId="{472F8CF6-D916-47FC-A4F7-9A44149843C2}" type="presParOf" srcId="{B2845054-F34B-4384-AA86-C68656B4CC6C}" destId="{C7E35C72-B152-4C32-9D4C-97D8E4FA1077}" srcOrd="0" destOrd="0" presId="urn:microsoft.com/office/officeart/2018/2/layout/IconVerticalSolidList"/>
    <dgm:cxn modelId="{0223F030-F1A6-42C1-BA2B-F83485B6A531}" type="presParOf" srcId="{B2845054-F34B-4384-AA86-C68656B4CC6C}" destId="{2EB9323D-53A4-4A10-A11A-F6F80F4B5C6B}" srcOrd="1" destOrd="0" presId="urn:microsoft.com/office/officeart/2018/2/layout/IconVerticalSolidList"/>
    <dgm:cxn modelId="{84E421B3-2CE8-42DB-8C10-3AB281F08023}" type="presParOf" srcId="{B2845054-F34B-4384-AA86-C68656B4CC6C}" destId="{16C238F3-DE0D-4698-AD6D-FCE7476475FC}" srcOrd="2" destOrd="0" presId="urn:microsoft.com/office/officeart/2018/2/layout/IconVerticalSolidList"/>
    <dgm:cxn modelId="{5E2F73B4-B757-4434-9D78-E531D5C2098C}" type="presParOf" srcId="{B2845054-F34B-4384-AA86-C68656B4CC6C}" destId="{68A3B207-AB58-43FE-B511-C6DED9808979}" srcOrd="3" destOrd="0" presId="urn:microsoft.com/office/officeart/2018/2/layout/IconVerticalSolidList"/>
    <dgm:cxn modelId="{43AF7996-BFB4-4F03-811E-9D90DB7F8033}" type="presParOf" srcId="{A1997880-1A81-4D82-8E58-7C2689E12B31}" destId="{E3EBFA9B-C0C3-47BF-9269-E1B3AE6F5A32}" srcOrd="1" destOrd="0" presId="urn:microsoft.com/office/officeart/2018/2/layout/IconVerticalSolidList"/>
    <dgm:cxn modelId="{798984E2-0DAA-4BA7-BF95-A2D3CE88109D}" type="presParOf" srcId="{A1997880-1A81-4D82-8E58-7C2689E12B31}" destId="{96EA3D42-1D5A-487C-8417-E0A0F01FCE64}" srcOrd="2" destOrd="0" presId="urn:microsoft.com/office/officeart/2018/2/layout/IconVerticalSolidList"/>
    <dgm:cxn modelId="{73EFF035-3C4E-4971-9ED3-F60AD0F4853E}" type="presParOf" srcId="{96EA3D42-1D5A-487C-8417-E0A0F01FCE64}" destId="{04C7656D-7A2B-4097-BC9F-19B8C5109CB1}" srcOrd="0" destOrd="0" presId="urn:microsoft.com/office/officeart/2018/2/layout/IconVerticalSolidList"/>
    <dgm:cxn modelId="{0CF42FAA-2510-49D0-B599-2215871B43EB}" type="presParOf" srcId="{96EA3D42-1D5A-487C-8417-E0A0F01FCE64}" destId="{E43749F8-F0AF-4694-AE05-7988F3C03111}" srcOrd="1" destOrd="0" presId="urn:microsoft.com/office/officeart/2018/2/layout/IconVerticalSolidList"/>
    <dgm:cxn modelId="{4AE787A2-889F-4B84-8464-88C2DA46B9B5}" type="presParOf" srcId="{96EA3D42-1D5A-487C-8417-E0A0F01FCE64}" destId="{09C57551-7986-4561-BE80-EADE8814B935}" srcOrd="2" destOrd="0" presId="urn:microsoft.com/office/officeart/2018/2/layout/IconVerticalSolidList"/>
    <dgm:cxn modelId="{2DB58EAD-20FD-4601-B362-31D09BA86295}" type="presParOf" srcId="{96EA3D42-1D5A-487C-8417-E0A0F01FCE64}" destId="{4BD02F90-30BA-4373-9979-CA990A75A028}" srcOrd="3" destOrd="0" presId="urn:microsoft.com/office/officeart/2018/2/layout/IconVerticalSolidList"/>
    <dgm:cxn modelId="{8802CAB8-D07C-4B13-8CE0-ED1CB3132F57}" type="presParOf" srcId="{A1997880-1A81-4D82-8E58-7C2689E12B31}" destId="{3C011394-3F3F-4CE0-B677-084F38AD4D72}" srcOrd="3" destOrd="0" presId="urn:microsoft.com/office/officeart/2018/2/layout/IconVerticalSolidList"/>
    <dgm:cxn modelId="{742D6C12-294A-43E6-8715-87B3374ED388}" type="presParOf" srcId="{A1997880-1A81-4D82-8E58-7C2689E12B31}" destId="{C691CDEF-C0FC-476C-8008-15DB207D4BD0}" srcOrd="4" destOrd="0" presId="urn:microsoft.com/office/officeart/2018/2/layout/IconVerticalSolidList"/>
    <dgm:cxn modelId="{2F8BFC4F-D09E-4E4F-B47F-8B7F3BC2B9C3}" type="presParOf" srcId="{C691CDEF-C0FC-476C-8008-15DB207D4BD0}" destId="{B3BE8A5B-99AA-4F8C-8A7B-C08F2325146F}" srcOrd="0" destOrd="0" presId="urn:microsoft.com/office/officeart/2018/2/layout/IconVerticalSolidList"/>
    <dgm:cxn modelId="{D5974BFA-8877-4968-903B-8E3CD6A00C74}" type="presParOf" srcId="{C691CDEF-C0FC-476C-8008-15DB207D4BD0}" destId="{3C2D62F8-D770-4C65-A627-3E2A0566771C}" srcOrd="1" destOrd="0" presId="urn:microsoft.com/office/officeart/2018/2/layout/IconVerticalSolidList"/>
    <dgm:cxn modelId="{5E7ECB95-8690-4A1B-A19A-3B02A9A47B26}" type="presParOf" srcId="{C691CDEF-C0FC-476C-8008-15DB207D4BD0}" destId="{48977EFA-A2BC-4EBA-8729-A87A5E982E21}" srcOrd="2" destOrd="0" presId="urn:microsoft.com/office/officeart/2018/2/layout/IconVerticalSolidList"/>
    <dgm:cxn modelId="{5D42486D-E43B-4CA8-84A5-0FFF047A36B1}" type="presParOf" srcId="{C691CDEF-C0FC-476C-8008-15DB207D4BD0}" destId="{70A664DD-13A1-412A-BECF-FBAA65DD35C8}" srcOrd="3" destOrd="0" presId="urn:microsoft.com/office/officeart/2018/2/layout/IconVerticalSolidList"/>
    <dgm:cxn modelId="{0D551C8B-1BE9-48DF-9AD0-19594BCB1897}" type="presParOf" srcId="{A1997880-1A81-4D82-8E58-7C2689E12B31}" destId="{3E8E90D8-7A47-43E5-9C63-CEB1622980B4}" srcOrd="5" destOrd="0" presId="urn:microsoft.com/office/officeart/2018/2/layout/IconVerticalSolidList"/>
    <dgm:cxn modelId="{1FD1F2B3-26E6-4234-A73E-4F995946F12A}" type="presParOf" srcId="{A1997880-1A81-4D82-8E58-7C2689E12B31}" destId="{29310C51-86B6-4561-AD86-DC7A5CF7DAAE}" srcOrd="6" destOrd="0" presId="urn:microsoft.com/office/officeart/2018/2/layout/IconVerticalSolidList"/>
    <dgm:cxn modelId="{F8085454-0F0E-4012-BA9E-6B99AA4F890D}" type="presParOf" srcId="{29310C51-86B6-4561-AD86-DC7A5CF7DAAE}" destId="{AAE9F797-1816-420C-93F7-64C8448C3A1C}" srcOrd="0" destOrd="0" presId="urn:microsoft.com/office/officeart/2018/2/layout/IconVerticalSolidList"/>
    <dgm:cxn modelId="{D0DF667E-3CA2-4119-B527-97A9763E2CED}" type="presParOf" srcId="{29310C51-86B6-4561-AD86-DC7A5CF7DAAE}" destId="{16D82B4D-A8C7-4665-855B-0CEDF776E2E7}" srcOrd="1" destOrd="0" presId="urn:microsoft.com/office/officeart/2018/2/layout/IconVerticalSolidList"/>
    <dgm:cxn modelId="{B63EBAEF-37ED-4658-B769-B7C9A005ACEB}" type="presParOf" srcId="{29310C51-86B6-4561-AD86-DC7A5CF7DAAE}" destId="{D2521CAB-4B4E-40E1-86D7-E13998CDF730}" srcOrd="2" destOrd="0" presId="urn:microsoft.com/office/officeart/2018/2/layout/IconVerticalSolidList"/>
    <dgm:cxn modelId="{04D4D8C7-E35E-4F4E-9432-C9BD379BD653}" type="presParOf" srcId="{29310C51-86B6-4561-AD86-DC7A5CF7DAAE}" destId="{2D2D4C13-C9AB-4F1D-AB41-2FC6384B3F20}" srcOrd="3" destOrd="0" presId="urn:microsoft.com/office/officeart/2018/2/layout/IconVerticalSolidList"/>
    <dgm:cxn modelId="{BF914AB8-2FD5-495F-8784-30FA6EF5C670}" type="presParOf" srcId="{A1997880-1A81-4D82-8E58-7C2689E12B31}" destId="{C0AB1D99-7C9E-4D7D-8AC8-29706EB6A6A6}" srcOrd="7" destOrd="0" presId="urn:microsoft.com/office/officeart/2018/2/layout/IconVerticalSolidList"/>
    <dgm:cxn modelId="{CC95133B-09C8-4A5C-9C01-BA3D19CA0AB2}" type="presParOf" srcId="{A1997880-1A81-4D82-8E58-7C2689E12B31}" destId="{4A977E01-ADE0-42C1-89E9-AC974714F0D6}" srcOrd="8" destOrd="0" presId="urn:microsoft.com/office/officeart/2018/2/layout/IconVerticalSolidList"/>
    <dgm:cxn modelId="{EB06D862-E440-4117-A0EF-3A70C277A6B9}" type="presParOf" srcId="{4A977E01-ADE0-42C1-89E9-AC974714F0D6}" destId="{6FF24C51-C79F-4C35-A9EC-092541630EA6}" srcOrd="0" destOrd="0" presId="urn:microsoft.com/office/officeart/2018/2/layout/IconVerticalSolidList"/>
    <dgm:cxn modelId="{7681E2AD-FD64-472C-8E41-7790D151464B}" type="presParOf" srcId="{4A977E01-ADE0-42C1-89E9-AC974714F0D6}" destId="{548EC5EA-7481-4DC3-B8C3-2A8A6FA7D864}" srcOrd="1" destOrd="0" presId="urn:microsoft.com/office/officeart/2018/2/layout/IconVerticalSolidList"/>
    <dgm:cxn modelId="{4EBD2BC5-0869-4199-BE1D-F3DC56EEAA96}" type="presParOf" srcId="{4A977E01-ADE0-42C1-89E9-AC974714F0D6}" destId="{4EC39E6B-765F-4D0B-996B-C5B627ACB245}" srcOrd="2" destOrd="0" presId="urn:microsoft.com/office/officeart/2018/2/layout/IconVerticalSolidList"/>
    <dgm:cxn modelId="{2A6E8B13-60BF-448C-8001-B0174A919D8F}" type="presParOf" srcId="{4A977E01-ADE0-42C1-89E9-AC974714F0D6}" destId="{7AFF4677-733E-4CFC-8DF6-10A1FE7BD57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D7F247-8D1D-4169-B3A1-B99289306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A82AD61-4CC6-45E1-A1EC-1330B07E2E9B}">
      <dgm:prSet/>
      <dgm:spPr/>
      <dgm:t>
        <a:bodyPr/>
        <a:lstStyle/>
        <a:p>
          <a:r>
            <a:rPr lang="en-GB"/>
            <a:t>HCV Operational Delivery Network (ODN): organisation, staff &amp; other resources</a:t>
          </a:r>
          <a:endParaRPr lang="en-US"/>
        </a:p>
      </dgm:t>
    </dgm:pt>
    <dgm:pt modelId="{BC0A3173-AE04-4567-B0FC-076D9B822253}" type="parTrans" cxnId="{6AC7FAE3-F9AA-4F18-AA2B-FC391C896939}">
      <dgm:prSet/>
      <dgm:spPr/>
      <dgm:t>
        <a:bodyPr/>
        <a:lstStyle/>
        <a:p>
          <a:endParaRPr lang="en-US"/>
        </a:p>
      </dgm:t>
    </dgm:pt>
    <dgm:pt modelId="{056A1B8B-A025-4437-86D6-D5181276C586}" type="sibTrans" cxnId="{6AC7FAE3-F9AA-4F18-AA2B-FC391C896939}">
      <dgm:prSet/>
      <dgm:spPr/>
      <dgm:t>
        <a:bodyPr/>
        <a:lstStyle/>
        <a:p>
          <a:endParaRPr lang="en-US"/>
        </a:p>
      </dgm:t>
    </dgm:pt>
    <dgm:pt modelId="{3E02D8B7-CB85-48BC-8C8E-2D08EC1703E0}">
      <dgm:prSet/>
      <dgm:spPr/>
      <dgm:t>
        <a:bodyPr/>
        <a:lstStyle/>
        <a:p>
          <a:r>
            <a:rPr lang="en-GB"/>
            <a:t>Successes</a:t>
          </a:r>
          <a:endParaRPr lang="en-US"/>
        </a:p>
      </dgm:t>
    </dgm:pt>
    <dgm:pt modelId="{A1CA0863-8B93-43AF-ABDA-7092945C94C9}" type="parTrans" cxnId="{21DD3C95-29FC-44CC-9177-C9EC9D6D939E}">
      <dgm:prSet/>
      <dgm:spPr/>
      <dgm:t>
        <a:bodyPr/>
        <a:lstStyle/>
        <a:p>
          <a:endParaRPr lang="en-US"/>
        </a:p>
      </dgm:t>
    </dgm:pt>
    <dgm:pt modelId="{B0F2EF07-5597-4903-9A0B-8F67BEA5106D}" type="sibTrans" cxnId="{21DD3C95-29FC-44CC-9177-C9EC9D6D939E}">
      <dgm:prSet/>
      <dgm:spPr/>
      <dgm:t>
        <a:bodyPr/>
        <a:lstStyle/>
        <a:p>
          <a:endParaRPr lang="en-US"/>
        </a:p>
      </dgm:t>
    </dgm:pt>
    <dgm:pt modelId="{F595F556-4CB1-4D7D-AE31-FE1B0784E913}">
      <dgm:prSet/>
      <dgm:spPr/>
      <dgm:t>
        <a:bodyPr/>
        <a:lstStyle/>
        <a:p>
          <a:r>
            <a:rPr lang="en-GB" dirty="0"/>
            <a:t>Current challenges and future priorities</a:t>
          </a:r>
          <a:endParaRPr lang="en-US" dirty="0"/>
        </a:p>
      </dgm:t>
    </dgm:pt>
    <dgm:pt modelId="{6CA1D4A6-D7DE-4E73-A782-EA3E34F388D6}" type="parTrans" cxnId="{FEE5FC87-D0EE-444B-8DE8-5ED95BEA79F2}">
      <dgm:prSet/>
      <dgm:spPr/>
      <dgm:t>
        <a:bodyPr/>
        <a:lstStyle/>
        <a:p>
          <a:endParaRPr lang="en-US"/>
        </a:p>
      </dgm:t>
    </dgm:pt>
    <dgm:pt modelId="{A6770DAB-3854-4C7D-947F-B43A509BF789}" type="sibTrans" cxnId="{FEE5FC87-D0EE-444B-8DE8-5ED95BEA79F2}">
      <dgm:prSet/>
      <dgm:spPr/>
      <dgm:t>
        <a:bodyPr/>
        <a:lstStyle/>
        <a:p>
          <a:endParaRPr lang="en-US"/>
        </a:p>
      </dgm:t>
    </dgm:pt>
    <dgm:pt modelId="{975C4C3E-EE66-42BA-A6EF-D49DDC980860}">
      <dgm:prSet/>
      <dgm:spPr/>
      <dgm:t>
        <a:bodyPr/>
        <a:lstStyle/>
        <a:p>
          <a:r>
            <a:rPr lang="en-GB" dirty="0"/>
            <a:t>Closing remarks</a:t>
          </a:r>
          <a:endParaRPr lang="en-US" dirty="0"/>
        </a:p>
      </dgm:t>
    </dgm:pt>
    <dgm:pt modelId="{37236273-7E68-4479-A979-E3481ACA1DF0}" type="parTrans" cxnId="{07B7C85B-7E27-4F7E-BB21-B79B60C6BB5F}">
      <dgm:prSet/>
      <dgm:spPr/>
      <dgm:t>
        <a:bodyPr/>
        <a:lstStyle/>
        <a:p>
          <a:endParaRPr lang="en-US"/>
        </a:p>
      </dgm:t>
    </dgm:pt>
    <dgm:pt modelId="{94033E11-C8F8-49ED-85EC-55BD6985D090}" type="sibTrans" cxnId="{07B7C85B-7E27-4F7E-BB21-B79B60C6BB5F}">
      <dgm:prSet/>
      <dgm:spPr/>
      <dgm:t>
        <a:bodyPr/>
        <a:lstStyle/>
        <a:p>
          <a:endParaRPr lang="en-US"/>
        </a:p>
      </dgm:t>
    </dgm:pt>
    <dgm:pt modelId="{0E32D5E8-0EB5-4707-80E4-28D506CA130D}">
      <dgm:prSet/>
      <dgm:spPr/>
      <dgm:t>
        <a:bodyPr/>
        <a:lstStyle/>
        <a:p>
          <a:r>
            <a:rPr lang="en-GB"/>
            <a:t>Questions</a:t>
          </a:r>
          <a:endParaRPr lang="en-US"/>
        </a:p>
      </dgm:t>
    </dgm:pt>
    <dgm:pt modelId="{C7DBA921-5842-4C56-85D0-9DD73DD07A9B}" type="parTrans" cxnId="{87B1E2D1-F5A1-4C05-A3D6-A7055C7A603E}">
      <dgm:prSet/>
      <dgm:spPr/>
      <dgm:t>
        <a:bodyPr/>
        <a:lstStyle/>
        <a:p>
          <a:endParaRPr lang="en-US"/>
        </a:p>
      </dgm:t>
    </dgm:pt>
    <dgm:pt modelId="{A839D5EE-0515-410B-9897-962F0EE3D7EE}" type="sibTrans" cxnId="{87B1E2D1-F5A1-4C05-A3D6-A7055C7A603E}">
      <dgm:prSet/>
      <dgm:spPr/>
      <dgm:t>
        <a:bodyPr/>
        <a:lstStyle/>
        <a:p>
          <a:endParaRPr lang="en-US"/>
        </a:p>
      </dgm:t>
    </dgm:pt>
    <dgm:pt modelId="{A1997880-1A81-4D82-8E58-7C2689E12B31}" type="pres">
      <dgm:prSet presAssocID="{9AD7F247-8D1D-4169-B3A1-B992893063ED}" presName="root" presStyleCnt="0">
        <dgm:presLayoutVars>
          <dgm:dir/>
          <dgm:resizeHandles val="exact"/>
        </dgm:presLayoutVars>
      </dgm:prSet>
      <dgm:spPr/>
    </dgm:pt>
    <dgm:pt modelId="{B2845054-F34B-4384-AA86-C68656B4CC6C}" type="pres">
      <dgm:prSet presAssocID="{4A82AD61-4CC6-45E1-A1EC-1330B07E2E9B}" presName="compNode" presStyleCnt="0"/>
      <dgm:spPr/>
    </dgm:pt>
    <dgm:pt modelId="{C7E35C72-B152-4C32-9D4C-97D8E4FA1077}" type="pres">
      <dgm:prSet presAssocID="{4A82AD61-4CC6-45E1-A1EC-1330B07E2E9B}" presName="bgRect" presStyleLbl="bgShp" presStyleIdx="0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2EB9323D-53A4-4A10-A11A-F6F80F4B5C6B}" type="pres">
      <dgm:prSet presAssocID="{4A82AD61-4CC6-45E1-A1EC-1330B07E2E9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16C238F3-DE0D-4698-AD6D-FCE7476475FC}" type="pres">
      <dgm:prSet presAssocID="{4A82AD61-4CC6-45E1-A1EC-1330B07E2E9B}" presName="spaceRect" presStyleCnt="0"/>
      <dgm:spPr/>
    </dgm:pt>
    <dgm:pt modelId="{68A3B207-AB58-43FE-B511-C6DED9808979}" type="pres">
      <dgm:prSet presAssocID="{4A82AD61-4CC6-45E1-A1EC-1330B07E2E9B}" presName="parTx" presStyleLbl="revTx" presStyleIdx="0" presStyleCnt="5">
        <dgm:presLayoutVars>
          <dgm:chMax val="0"/>
          <dgm:chPref val="0"/>
        </dgm:presLayoutVars>
      </dgm:prSet>
      <dgm:spPr/>
    </dgm:pt>
    <dgm:pt modelId="{E3EBFA9B-C0C3-47BF-9269-E1B3AE6F5A32}" type="pres">
      <dgm:prSet presAssocID="{056A1B8B-A025-4437-86D6-D5181276C586}" presName="sibTrans" presStyleCnt="0"/>
      <dgm:spPr/>
    </dgm:pt>
    <dgm:pt modelId="{96EA3D42-1D5A-487C-8417-E0A0F01FCE64}" type="pres">
      <dgm:prSet presAssocID="{3E02D8B7-CB85-48BC-8C8E-2D08EC1703E0}" presName="compNode" presStyleCnt="0"/>
      <dgm:spPr/>
    </dgm:pt>
    <dgm:pt modelId="{04C7656D-7A2B-4097-BC9F-19B8C5109CB1}" type="pres">
      <dgm:prSet presAssocID="{3E02D8B7-CB85-48BC-8C8E-2D08EC1703E0}" presName="bgRect" presStyleLbl="bgShp" presStyleIdx="1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E43749F8-F0AF-4694-AE05-7988F3C03111}" type="pres">
      <dgm:prSet presAssocID="{3E02D8B7-CB85-48BC-8C8E-2D08EC1703E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09C57551-7986-4561-BE80-EADE8814B935}" type="pres">
      <dgm:prSet presAssocID="{3E02D8B7-CB85-48BC-8C8E-2D08EC1703E0}" presName="spaceRect" presStyleCnt="0"/>
      <dgm:spPr/>
    </dgm:pt>
    <dgm:pt modelId="{4BD02F90-30BA-4373-9979-CA990A75A028}" type="pres">
      <dgm:prSet presAssocID="{3E02D8B7-CB85-48BC-8C8E-2D08EC1703E0}" presName="parTx" presStyleLbl="revTx" presStyleIdx="1" presStyleCnt="5">
        <dgm:presLayoutVars>
          <dgm:chMax val="0"/>
          <dgm:chPref val="0"/>
        </dgm:presLayoutVars>
      </dgm:prSet>
      <dgm:spPr/>
    </dgm:pt>
    <dgm:pt modelId="{3C011394-3F3F-4CE0-B677-084F38AD4D72}" type="pres">
      <dgm:prSet presAssocID="{B0F2EF07-5597-4903-9A0B-8F67BEA5106D}" presName="sibTrans" presStyleCnt="0"/>
      <dgm:spPr/>
    </dgm:pt>
    <dgm:pt modelId="{C691CDEF-C0FC-476C-8008-15DB207D4BD0}" type="pres">
      <dgm:prSet presAssocID="{F595F556-4CB1-4D7D-AE31-FE1B0784E913}" presName="compNode" presStyleCnt="0"/>
      <dgm:spPr/>
    </dgm:pt>
    <dgm:pt modelId="{B3BE8A5B-99AA-4F8C-8A7B-C08F2325146F}" type="pres">
      <dgm:prSet presAssocID="{F595F556-4CB1-4D7D-AE31-FE1B0784E913}" presName="bgRect" presStyleLbl="bgShp" presStyleIdx="2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3C2D62F8-D770-4C65-A627-3E2A0566771C}" type="pres">
      <dgm:prSet presAssocID="{F595F556-4CB1-4D7D-AE31-FE1B0784E91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8977EFA-A2BC-4EBA-8729-A87A5E982E21}" type="pres">
      <dgm:prSet presAssocID="{F595F556-4CB1-4D7D-AE31-FE1B0784E913}" presName="spaceRect" presStyleCnt="0"/>
      <dgm:spPr/>
    </dgm:pt>
    <dgm:pt modelId="{70A664DD-13A1-412A-BECF-FBAA65DD35C8}" type="pres">
      <dgm:prSet presAssocID="{F595F556-4CB1-4D7D-AE31-FE1B0784E913}" presName="parTx" presStyleLbl="revTx" presStyleIdx="2" presStyleCnt="5">
        <dgm:presLayoutVars>
          <dgm:chMax val="0"/>
          <dgm:chPref val="0"/>
        </dgm:presLayoutVars>
      </dgm:prSet>
      <dgm:spPr/>
    </dgm:pt>
    <dgm:pt modelId="{3E8E90D8-7A47-43E5-9C63-CEB1622980B4}" type="pres">
      <dgm:prSet presAssocID="{A6770DAB-3854-4C7D-947F-B43A509BF789}" presName="sibTrans" presStyleCnt="0"/>
      <dgm:spPr/>
    </dgm:pt>
    <dgm:pt modelId="{29310C51-86B6-4561-AD86-DC7A5CF7DAAE}" type="pres">
      <dgm:prSet presAssocID="{975C4C3E-EE66-42BA-A6EF-D49DDC980860}" presName="compNode" presStyleCnt="0"/>
      <dgm:spPr/>
    </dgm:pt>
    <dgm:pt modelId="{AAE9F797-1816-420C-93F7-64C8448C3A1C}" type="pres">
      <dgm:prSet presAssocID="{975C4C3E-EE66-42BA-A6EF-D49DDC980860}" presName="bgRect" presStyleLbl="bgShp" presStyleIdx="3" presStyleCnt="5"/>
      <dgm:spPr>
        <a:solidFill>
          <a:srgbClr val="00B0F0"/>
        </a:solidFill>
      </dgm:spPr>
    </dgm:pt>
    <dgm:pt modelId="{16D82B4D-A8C7-4665-855B-0CEDF776E2E7}" type="pres">
      <dgm:prSet presAssocID="{975C4C3E-EE66-42BA-A6EF-D49DDC98086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2521CAB-4B4E-40E1-86D7-E13998CDF730}" type="pres">
      <dgm:prSet presAssocID="{975C4C3E-EE66-42BA-A6EF-D49DDC980860}" presName="spaceRect" presStyleCnt="0"/>
      <dgm:spPr/>
    </dgm:pt>
    <dgm:pt modelId="{2D2D4C13-C9AB-4F1D-AB41-2FC6384B3F20}" type="pres">
      <dgm:prSet presAssocID="{975C4C3E-EE66-42BA-A6EF-D49DDC980860}" presName="parTx" presStyleLbl="revTx" presStyleIdx="3" presStyleCnt="5">
        <dgm:presLayoutVars>
          <dgm:chMax val="0"/>
          <dgm:chPref val="0"/>
        </dgm:presLayoutVars>
      </dgm:prSet>
      <dgm:spPr/>
    </dgm:pt>
    <dgm:pt modelId="{C0AB1D99-7C9E-4D7D-8AC8-29706EB6A6A6}" type="pres">
      <dgm:prSet presAssocID="{94033E11-C8F8-49ED-85EC-55BD6985D090}" presName="sibTrans" presStyleCnt="0"/>
      <dgm:spPr/>
    </dgm:pt>
    <dgm:pt modelId="{4A977E01-ADE0-42C1-89E9-AC974714F0D6}" type="pres">
      <dgm:prSet presAssocID="{0E32D5E8-0EB5-4707-80E4-28D506CA130D}" presName="compNode" presStyleCnt="0"/>
      <dgm:spPr/>
    </dgm:pt>
    <dgm:pt modelId="{6FF24C51-C79F-4C35-A9EC-092541630EA6}" type="pres">
      <dgm:prSet presAssocID="{0E32D5E8-0EB5-4707-80E4-28D506CA130D}" presName="bgRect" presStyleLbl="bgShp" presStyleIdx="4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548EC5EA-7481-4DC3-B8C3-2A8A6FA7D864}" type="pres">
      <dgm:prSet presAssocID="{0E32D5E8-0EB5-4707-80E4-28D506CA130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EC39E6B-765F-4D0B-996B-C5B627ACB245}" type="pres">
      <dgm:prSet presAssocID="{0E32D5E8-0EB5-4707-80E4-28D506CA130D}" presName="spaceRect" presStyleCnt="0"/>
      <dgm:spPr/>
    </dgm:pt>
    <dgm:pt modelId="{7AFF4677-733E-4CFC-8DF6-10A1FE7BD57E}" type="pres">
      <dgm:prSet presAssocID="{0E32D5E8-0EB5-4707-80E4-28D506CA130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545F00C-6AF2-456D-AF28-70ED091A13D5}" type="presOf" srcId="{4A82AD61-4CC6-45E1-A1EC-1330B07E2E9B}" destId="{68A3B207-AB58-43FE-B511-C6DED9808979}" srcOrd="0" destOrd="0" presId="urn:microsoft.com/office/officeart/2018/2/layout/IconVerticalSolidList"/>
    <dgm:cxn modelId="{83D7BE3D-802D-49FC-837B-8843FD59C801}" type="presOf" srcId="{3E02D8B7-CB85-48BC-8C8E-2D08EC1703E0}" destId="{4BD02F90-30BA-4373-9979-CA990A75A028}" srcOrd="0" destOrd="0" presId="urn:microsoft.com/office/officeart/2018/2/layout/IconVerticalSolidList"/>
    <dgm:cxn modelId="{07B7C85B-7E27-4F7E-BB21-B79B60C6BB5F}" srcId="{9AD7F247-8D1D-4169-B3A1-B992893063ED}" destId="{975C4C3E-EE66-42BA-A6EF-D49DDC980860}" srcOrd="3" destOrd="0" parTransId="{37236273-7E68-4479-A979-E3481ACA1DF0}" sibTransId="{94033E11-C8F8-49ED-85EC-55BD6985D090}"/>
    <dgm:cxn modelId="{29F77F81-D660-4019-B8A7-56A8E6319DB6}" type="presOf" srcId="{9AD7F247-8D1D-4169-B3A1-B992893063ED}" destId="{A1997880-1A81-4D82-8E58-7C2689E12B31}" srcOrd="0" destOrd="0" presId="urn:microsoft.com/office/officeart/2018/2/layout/IconVerticalSolidList"/>
    <dgm:cxn modelId="{FEE5FC87-D0EE-444B-8DE8-5ED95BEA79F2}" srcId="{9AD7F247-8D1D-4169-B3A1-B992893063ED}" destId="{F595F556-4CB1-4D7D-AE31-FE1B0784E913}" srcOrd="2" destOrd="0" parTransId="{6CA1D4A6-D7DE-4E73-A782-EA3E34F388D6}" sibTransId="{A6770DAB-3854-4C7D-947F-B43A509BF789}"/>
    <dgm:cxn modelId="{21DD3C95-29FC-44CC-9177-C9EC9D6D939E}" srcId="{9AD7F247-8D1D-4169-B3A1-B992893063ED}" destId="{3E02D8B7-CB85-48BC-8C8E-2D08EC1703E0}" srcOrd="1" destOrd="0" parTransId="{A1CA0863-8B93-43AF-ABDA-7092945C94C9}" sibTransId="{B0F2EF07-5597-4903-9A0B-8F67BEA5106D}"/>
    <dgm:cxn modelId="{9DB53999-A515-44B1-82E0-957A8D5317A9}" type="presOf" srcId="{F595F556-4CB1-4D7D-AE31-FE1B0784E913}" destId="{70A664DD-13A1-412A-BECF-FBAA65DD35C8}" srcOrd="0" destOrd="0" presId="urn:microsoft.com/office/officeart/2018/2/layout/IconVerticalSolidList"/>
    <dgm:cxn modelId="{A6CEFCAB-E8A1-48D1-93A1-8940F1AA2E86}" type="presOf" srcId="{975C4C3E-EE66-42BA-A6EF-D49DDC980860}" destId="{2D2D4C13-C9AB-4F1D-AB41-2FC6384B3F20}" srcOrd="0" destOrd="0" presId="urn:microsoft.com/office/officeart/2018/2/layout/IconVerticalSolidList"/>
    <dgm:cxn modelId="{87B1E2D1-F5A1-4C05-A3D6-A7055C7A603E}" srcId="{9AD7F247-8D1D-4169-B3A1-B992893063ED}" destId="{0E32D5E8-0EB5-4707-80E4-28D506CA130D}" srcOrd="4" destOrd="0" parTransId="{C7DBA921-5842-4C56-85D0-9DD73DD07A9B}" sibTransId="{A839D5EE-0515-410B-9897-962F0EE3D7EE}"/>
    <dgm:cxn modelId="{6AC7FAE3-F9AA-4F18-AA2B-FC391C896939}" srcId="{9AD7F247-8D1D-4169-B3A1-B992893063ED}" destId="{4A82AD61-4CC6-45E1-A1EC-1330B07E2E9B}" srcOrd="0" destOrd="0" parTransId="{BC0A3173-AE04-4567-B0FC-076D9B822253}" sibTransId="{056A1B8B-A025-4437-86D6-D5181276C586}"/>
    <dgm:cxn modelId="{992BFAF1-6C4C-4231-AF15-09936613EAF8}" type="presOf" srcId="{0E32D5E8-0EB5-4707-80E4-28D506CA130D}" destId="{7AFF4677-733E-4CFC-8DF6-10A1FE7BD57E}" srcOrd="0" destOrd="0" presId="urn:microsoft.com/office/officeart/2018/2/layout/IconVerticalSolidList"/>
    <dgm:cxn modelId="{3EF304A1-3100-41AA-AF91-1796A7097983}" type="presParOf" srcId="{A1997880-1A81-4D82-8E58-7C2689E12B31}" destId="{B2845054-F34B-4384-AA86-C68656B4CC6C}" srcOrd="0" destOrd="0" presId="urn:microsoft.com/office/officeart/2018/2/layout/IconVerticalSolidList"/>
    <dgm:cxn modelId="{472F8CF6-D916-47FC-A4F7-9A44149843C2}" type="presParOf" srcId="{B2845054-F34B-4384-AA86-C68656B4CC6C}" destId="{C7E35C72-B152-4C32-9D4C-97D8E4FA1077}" srcOrd="0" destOrd="0" presId="urn:microsoft.com/office/officeart/2018/2/layout/IconVerticalSolidList"/>
    <dgm:cxn modelId="{0223F030-F1A6-42C1-BA2B-F83485B6A531}" type="presParOf" srcId="{B2845054-F34B-4384-AA86-C68656B4CC6C}" destId="{2EB9323D-53A4-4A10-A11A-F6F80F4B5C6B}" srcOrd="1" destOrd="0" presId="urn:microsoft.com/office/officeart/2018/2/layout/IconVerticalSolidList"/>
    <dgm:cxn modelId="{84E421B3-2CE8-42DB-8C10-3AB281F08023}" type="presParOf" srcId="{B2845054-F34B-4384-AA86-C68656B4CC6C}" destId="{16C238F3-DE0D-4698-AD6D-FCE7476475FC}" srcOrd="2" destOrd="0" presId="urn:microsoft.com/office/officeart/2018/2/layout/IconVerticalSolidList"/>
    <dgm:cxn modelId="{5E2F73B4-B757-4434-9D78-E531D5C2098C}" type="presParOf" srcId="{B2845054-F34B-4384-AA86-C68656B4CC6C}" destId="{68A3B207-AB58-43FE-B511-C6DED9808979}" srcOrd="3" destOrd="0" presId="urn:microsoft.com/office/officeart/2018/2/layout/IconVerticalSolidList"/>
    <dgm:cxn modelId="{43AF7996-BFB4-4F03-811E-9D90DB7F8033}" type="presParOf" srcId="{A1997880-1A81-4D82-8E58-7C2689E12B31}" destId="{E3EBFA9B-C0C3-47BF-9269-E1B3AE6F5A32}" srcOrd="1" destOrd="0" presId="urn:microsoft.com/office/officeart/2018/2/layout/IconVerticalSolidList"/>
    <dgm:cxn modelId="{798984E2-0DAA-4BA7-BF95-A2D3CE88109D}" type="presParOf" srcId="{A1997880-1A81-4D82-8E58-7C2689E12B31}" destId="{96EA3D42-1D5A-487C-8417-E0A0F01FCE64}" srcOrd="2" destOrd="0" presId="urn:microsoft.com/office/officeart/2018/2/layout/IconVerticalSolidList"/>
    <dgm:cxn modelId="{73EFF035-3C4E-4971-9ED3-F60AD0F4853E}" type="presParOf" srcId="{96EA3D42-1D5A-487C-8417-E0A0F01FCE64}" destId="{04C7656D-7A2B-4097-BC9F-19B8C5109CB1}" srcOrd="0" destOrd="0" presId="urn:microsoft.com/office/officeart/2018/2/layout/IconVerticalSolidList"/>
    <dgm:cxn modelId="{0CF42FAA-2510-49D0-B599-2215871B43EB}" type="presParOf" srcId="{96EA3D42-1D5A-487C-8417-E0A0F01FCE64}" destId="{E43749F8-F0AF-4694-AE05-7988F3C03111}" srcOrd="1" destOrd="0" presId="urn:microsoft.com/office/officeart/2018/2/layout/IconVerticalSolidList"/>
    <dgm:cxn modelId="{4AE787A2-889F-4B84-8464-88C2DA46B9B5}" type="presParOf" srcId="{96EA3D42-1D5A-487C-8417-E0A0F01FCE64}" destId="{09C57551-7986-4561-BE80-EADE8814B935}" srcOrd="2" destOrd="0" presId="urn:microsoft.com/office/officeart/2018/2/layout/IconVerticalSolidList"/>
    <dgm:cxn modelId="{2DB58EAD-20FD-4601-B362-31D09BA86295}" type="presParOf" srcId="{96EA3D42-1D5A-487C-8417-E0A0F01FCE64}" destId="{4BD02F90-30BA-4373-9979-CA990A75A028}" srcOrd="3" destOrd="0" presId="urn:microsoft.com/office/officeart/2018/2/layout/IconVerticalSolidList"/>
    <dgm:cxn modelId="{8802CAB8-D07C-4B13-8CE0-ED1CB3132F57}" type="presParOf" srcId="{A1997880-1A81-4D82-8E58-7C2689E12B31}" destId="{3C011394-3F3F-4CE0-B677-084F38AD4D72}" srcOrd="3" destOrd="0" presId="urn:microsoft.com/office/officeart/2018/2/layout/IconVerticalSolidList"/>
    <dgm:cxn modelId="{742D6C12-294A-43E6-8715-87B3374ED388}" type="presParOf" srcId="{A1997880-1A81-4D82-8E58-7C2689E12B31}" destId="{C691CDEF-C0FC-476C-8008-15DB207D4BD0}" srcOrd="4" destOrd="0" presId="urn:microsoft.com/office/officeart/2018/2/layout/IconVerticalSolidList"/>
    <dgm:cxn modelId="{2F8BFC4F-D09E-4E4F-B47F-8B7F3BC2B9C3}" type="presParOf" srcId="{C691CDEF-C0FC-476C-8008-15DB207D4BD0}" destId="{B3BE8A5B-99AA-4F8C-8A7B-C08F2325146F}" srcOrd="0" destOrd="0" presId="urn:microsoft.com/office/officeart/2018/2/layout/IconVerticalSolidList"/>
    <dgm:cxn modelId="{D5974BFA-8877-4968-903B-8E3CD6A00C74}" type="presParOf" srcId="{C691CDEF-C0FC-476C-8008-15DB207D4BD0}" destId="{3C2D62F8-D770-4C65-A627-3E2A0566771C}" srcOrd="1" destOrd="0" presId="urn:microsoft.com/office/officeart/2018/2/layout/IconVerticalSolidList"/>
    <dgm:cxn modelId="{5E7ECB95-8690-4A1B-A19A-3B02A9A47B26}" type="presParOf" srcId="{C691CDEF-C0FC-476C-8008-15DB207D4BD0}" destId="{48977EFA-A2BC-4EBA-8729-A87A5E982E21}" srcOrd="2" destOrd="0" presId="urn:microsoft.com/office/officeart/2018/2/layout/IconVerticalSolidList"/>
    <dgm:cxn modelId="{5D42486D-E43B-4CA8-84A5-0FFF047A36B1}" type="presParOf" srcId="{C691CDEF-C0FC-476C-8008-15DB207D4BD0}" destId="{70A664DD-13A1-412A-BECF-FBAA65DD35C8}" srcOrd="3" destOrd="0" presId="urn:microsoft.com/office/officeart/2018/2/layout/IconVerticalSolidList"/>
    <dgm:cxn modelId="{0D551C8B-1BE9-48DF-9AD0-19594BCB1897}" type="presParOf" srcId="{A1997880-1A81-4D82-8E58-7C2689E12B31}" destId="{3E8E90D8-7A47-43E5-9C63-CEB1622980B4}" srcOrd="5" destOrd="0" presId="urn:microsoft.com/office/officeart/2018/2/layout/IconVerticalSolidList"/>
    <dgm:cxn modelId="{1FD1F2B3-26E6-4234-A73E-4F995946F12A}" type="presParOf" srcId="{A1997880-1A81-4D82-8E58-7C2689E12B31}" destId="{29310C51-86B6-4561-AD86-DC7A5CF7DAAE}" srcOrd="6" destOrd="0" presId="urn:microsoft.com/office/officeart/2018/2/layout/IconVerticalSolidList"/>
    <dgm:cxn modelId="{F8085454-0F0E-4012-BA9E-6B99AA4F890D}" type="presParOf" srcId="{29310C51-86B6-4561-AD86-DC7A5CF7DAAE}" destId="{AAE9F797-1816-420C-93F7-64C8448C3A1C}" srcOrd="0" destOrd="0" presId="urn:microsoft.com/office/officeart/2018/2/layout/IconVerticalSolidList"/>
    <dgm:cxn modelId="{D0DF667E-3CA2-4119-B527-97A9763E2CED}" type="presParOf" srcId="{29310C51-86B6-4561-AD86-DC7A5CF7DAAE}" destId="{16D82B4D-A8C7-4665-855B-0CEDF776E2E7}" srcOrd="1" destOrd="0" presId="urn:microsoft.com/office/officeart/2018/2/layout/IconVerticalSolidList"/>
    <dgm:cxn modelId="{B63EBAEF-37ED-4658-B769-B7C9A005ACEB}" type="presParOf" srcId="{29310C51-86B6-4561-AD86-DC7A5CF7DAAE}" destId="{D2521CAB-4B4E-40E1-86D7-E13998CDF730}" srcOrd="2" destOrd="0" presId="urn:microsoft.com/office/officeart/2018/2/layout/IconVerticalSolidList"/>
    <dgm:cxn modelId="{04D4D8C7-E35E-4F4E-9432-C9BD379BD653}" type="presParOf" srcId="{29310C51-86B6-4561-AD86-DC7A5CF7DAAE}" destId="{2D2D4C13-C9AB-4F1D-AB41-2FC6384B3F20}" srcOrd="3" destOrd="0" presId="urn:microsoft.com/office/officeart/2018/2/layout/IconVerticalSolidList"/>
    <dgm:cxn modelId="{BF914AB8-2FD5-495F-8784-30FA6EF5C670}" type="presParOf" srcId="{A1997880-1A81-4D82-8E58-7C2689E12B31}" destId="{C0AB1D99-7C9E-4D7D-8AC8-29706EB6A6A6}" srcOrd="7" destOrd="0" presId="urn:microsoft.com/office/officeart/2018/2/layout/IconVerticalSolidList"/>
    <dgm:cxn modelId="{CC95133B-09C8-4A5C-9C01-BA3D19CA0AB2}" type="presParOf" srcId="{A1997880-1A81-4D82-8E58-7C2689E12B31}" destId="{4A977E01-ADE0-42C1-89E9-AC974714F0D6}" srcOrd="8" destOrd="0" presId="urn:microsoft.com/office/officeart/2018/2/layout/IconVerticalSolidList"/>
    <dgm:cxn modelId="{EB06D862-E440-4117-A0EF-3A70C277A6B9}" type="presParOf" srcId="{4A977E01-ADE0-42C1-89E9-AC974714F0D6}" destId="{6FF24C51-C79F-4C35-A9EC-092541630EA6}" srcOrd="0" destOrd="0" presId="urn:microsoft.com/office/officeart/2018/2/layout/IconVerticalSolidList"/>
    <dgm:cxn modelId="{7681E2AD-FD64-472C-8E41-7790D151464B}" type="presParOf" srcId="{4A977E01-ADE0-42C1-89E9-AC974714F0D6}" destId="{548EC5EA-7481-4DC3-B8C3-2A8A6FA7D864}" srcOrd="1" destOrd="0" presId="urn:microsoft.com/office/officeart/2018/2/layout/IconVerticalSolidList"/>
    <dgm:cxn modelId="{4EBD2BC5-0869-4199-BE1D-F3DC56EEAA96}" type="presParOf" srcId="{4A977E01-ADE0-42C1-89E9-AC974714F0D6}" destId="{4EC39E6B-765F-4D0B-996B-C5B627ACB245}" srcOrd="2" destOrd="0" presId="urn:microsoft.com/office/officeart/2018/2/layout/IconVerticalSolidList"/>
    <dgm:cxn modelId="{2A6E8B13-60BF-448C-8001-B0174A919D8F}" type="presParOf" srcId="{4A977E01-ADE0-42C1-89E9-AC974714F0D6}" destId="{7AFF4677-733E-4CFC-8DF6-10A1FE7BD57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D7F247-8D1D-4169-B3A1-B99289306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A82AD61-4CC6-45E1-A1EC-1330B07E2E9B}">
      <dgm:prSet/>
      <dgm:spPr/>
      <dgm:t>
        <a:bodyPr/>
        <a:lstStyle/>
        <a:p>
          <a:r>
            <a:rPr lang="en-GB"/>
            <a:t>HCV Operational Delivery Network (ODN): organisation, staff &amp; other resources</a:t>
          </a:r>
          <a:endParaRPr lang="en-US"/>
        </a:p>
      </dgm:t>
    </dgm:pt>
    <dgm:pt modelId="{BC0A3173-AE04-4567-B0FC-076D9B822253}" type="parTrans" cxnId="{6AC7FAE3-F9AA-4F18-AA2B-FC391C896939}">
      <dgm:prSet/>
      <dgm:spPr/>
      <dgm:t>
        <a:bodyPr/>
        <a:lstStyle/>
        <a:p>
          <a:endParaRPr lang="en-US"/>
        </a:p>
      </dgm:t>
    </dgm:pt>
    <dgm:pt modelId="{056A1B8B-A025-4437-86D6-D5181276C586}" type="sibTrans" cxnId="{6AC7FAE3-F9AA-4F18-AA2B-FC391C896939}">
      <dgm:prSet/>
      <dgm:spPr/>
      <dgm:t>
        <a:bodyPr/>
        <a:lstStyle/>
        <a:p>
          <a:endParaRPr lang="en-US"/>
        </a:p>
      </dgm:t>
    </dgm:pt>
    <dgm:pt modelId="{3E02D8B7-CB85-48BC-8C8E-2D08EC1703E0}">
      <dgm:prSet/>
      <dgm:spPr/>
      <dgm:t>
        <a:bodyPr/>
        <a:lstStyle/>
        <a:p>
          <a:r>
            <a:rPr lang="en-GB"/>
            <a:t>Successes</a:t>
          </a:r>
          <a:endParaRPr lang="en-US"/>
        </a:p>
      </dgm:t>
    </dgm:pt>
    <dgm:pt modelId="{A1CA0863-8B93-43AF-ABDA-7092945C94C9}" type="parTrans" cxnId="{21DD3C95-29FC-44CC-9177-C9EC9D6D939E}">
      <dgm:prSet/>
      <dgm:spPr/>
      <dgm:t>
        <a:bodyPr/>
        <a:lstStyle/>
        <a:p>
          <a:endParaRPr lang="en-US"/>
        </a:p>
      </dgm:t>
    </dgm:pt>
    <dgm:pt modelId="{B0F2EF07-5597-4903-9A0B-8F67BEA5106D}" type="sibTrans" cxnId="{21DD3C95-29FC-44CC-9177-C9EC9D6D939E}">
      <dgm:prSet/>
      <dgm:spPr/>
      <dgm:t>
        <a:bodyPr/>
        <a:lstStyle/>
        <a:p>
          <a:endParaRPr lang="en-US"/>
        </a:p>
      </dgm:t>
    </dgm:pt>
    <dgm:pt modelId="{F595F556-4CB1-4D7D-AE31-FE1B0784E913}">
      <dgm:prSet/>
      <dgm:spPr/>
      <dgm:t>
        <a:bodyPr/>
        <a:lstStyle/>
        <a:p>
          <a:r>
            <a:rPr lang="en-GB" dirty="0"/>
            <a:t>Current challenges and future priorities</a:t>
          </a:r>
          <a:endParaRPr lang="en-US" dirty="0"/>
        </a:p>
      </dgm:t>
    </dgm:pt>
    <dgm:pt modelId="{6CA1D4A6-D7DE-4E73-A782-EA3E34F388D6}" type="parTrans" cxnId="{FEE5FC87-D0EE-444B-8DE8-5ED95BEA79F2}">
      <dgm:prSet/>
      <dgm:spPr/>
      <dgm:t>
        <a:bodyPr/>
        <a:lstStyle/>
        <a:p>
          <a:endParaRPr lang="en-US"/>
        </a:p>
      </dgm:t>
    </dgm:pt>
    <dgm:pt modelId="{A6770DAB-3854-4C7D-947F-B43A509BF789}" type="sibTrans" cxnId="{FEE5FC87-D0EE-444B-8DE8-5ED95BEA79F2}">
      <dgm:prSet/>
      <dgm:spPr/>
      <dgm:t>
        <a:bodyPr/>
        <a:lstStyle/>
        <a:p>
          <a:endParaRPr lang="en-US"/>
        </a:p>
      </dgm:t>
    </dgm:pt>
    <dgm:pt modelId="{975C4C3E-EE66-42BA-A6EF-D49DDC980860}">
      <dgm:prSet/>
      <dgm:spPr/>
      <dgm:t>
        <a:bodyPr/>
        <a:lstStyle/>
        <a:p>
          <a:r>
            <a:rPr lang="en-GB" dirty="0"/>
            <a:t>Closing remarks</a:t>
          </a:r>
          <a:endParaRPr lang="en-US" dirty="0"/>
        </a:p>
      </dgm:t>
    </dgm:pt>
    <dgm:pt modelId="{37236273-7E68-4479-A979-E3481ACA1DF0}" type="parTrans" cxnId="{07B7C85B-7E27-4F7E-BB21-B79B60C6BB5F}">
      <dgm:prSet/>
      <dgm:spPr/>
      <dgm:t>
        <a:bodyPr/>
        <a:lstStyle/>
        <a:p>
          <a:endParaRPr lang="en-US"/>
        </a:p>
      </dgm:t>
    </dgm:pt>
    <dgm:pt modelId="{94033E11-C8F8-49ED-85EC-55BD6985D090}" type="sibTrans" cxnId="{07B7C85B-7E27-4F7E-BB21-B79B60C6BB5F}">
      <dgm:prSet/>
      <dgm:spPr/>
      <dgm:t>
        <a:bodyPr/>
        <a:lstStyle/>
        <a:p>
          <a:endParaRPr lang="en-US"/>
        </a:p>
      </dgm:t>
    </dgm:pt>
    <dgm:pt modelId="{0E32D5E8-0EB5-4707-80E4-28D506CA130D}">
      <dgm:prSet/>
      <dgm:spPr/>
      <dgm:t>
        <a:bodyPr/>
        <a:lstStyle/>
        <a:p>
          <a:r>
            <a:rPr lang="en-GB"/>
            <a:t>Questions</a:t>
          </a:r>
          <a:endParaRPr lang="en-US"/>
        </a:p>
      </dgm:t>
    </dgm:pt>
    <dgm:pt modelId="{C7DBA921-5842-4C56-85D0-9DD73DD07A9B}" type="parTrans" cxnId="{87B1E2D1-F5A1-4C05-A3D6-A7055C7A603E}">
      <dgm:prSet/>
      <dgm:spPr/>
      <dgm:t>
        <a:bodyPr/>
        <a:lstStyle/>
        <a:p>
          <a:endParaRPr lang="en-US"/>
        </a:p>
      </dgm:t>
    </dgm:pt>
    <dgm:pt modelId="{A839D5EE-0515-410B-9897-962F0EE3D7EE}" type="sibTrans" cxnId="{87B1E2D1-F5A1-4C05-A3D6-A7055C7A603E}">
      <dgm:prSet/>
      <dgm:spPr/>
      <dgm:t>
        <a:bodyPr/>
        <a:lstStyle/>
        <a:p>
          <a:endParaRPr lang="en-US"/>
        </a:p>
      </dgm:t>
    </dgm:pt>
    <dgm:pt modelId="{A1997880-1A81-4D82-8E58-7C2689E12B31}" type="pres">
      <dgm:prSet presAssocID="{9AD7F247-8D1D-4169-B3A1-B992893063ED}" presName="root" presStyleCnt="0">
        <dgm:presLayoutVars>
          <dgm:dir/>
          <dgm:resizeHandles val="exact"/>
        </dgm:presLayoutVars>
      </dgm:prSet>
      <dgm:spPr/>
    </dgm:pt>
    <dgm:pt modelId="{B2845054-F34B-4384-AA86-C68656B4CC6C}" type="pres">
      <dgm:prSet presAssocID="{4A82AD61-4CC6-45E1-A1EC-1330B07E2E9B}" presName="compNode" presStyleCnt="0"/>
      <dgm:spPr/>
    </dgm:pt>
    <dgm:pt modelId="{C7E35C72-B152-4C32-9D4C-97D8E4FA1077}" type="pres">
      <dgm:prSet presAssocID="{4A82AD61-4CC6-45E1-A1EC-1330B07E2E9B}" presName="bgRect" presStyleLbl="bgShp" presStyleIdx="0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2EB9323D-53A4-4A10-A11A-F6F80F4B5C6B}" type="pres">
      <dgm:prSet presAssocID="{4A82AD61-4CC6-45E1-A1EC-1330B07E2E9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16C238F3-DE0D-4698-AD6D-FCE7476475FC}" type="pres">
      <dgm:prSet presAssocID="{4A82AD61-4CC6-45E1-A1EC-1330B07E2E9B}" presName="spaceRect" presStyleCnt="0"/>
      <dgm:spPr/>
    </dgm:pt>
    <dgm:pt modelId="{68A3B207-AB58-43FE-B511-C6DED9808979}" type="pres">
      <dgm:prSet presAssocID="{4A82AD61-4CC6-45E1-A1EC-1330B07E2E9B}" presName="parTx" presStyleLbl="revTx" presStyleIdx="0" presStyleCnt="5">
        <dgm:presLayoutVars>
          <dgm:chMax val="0"/>
          <dgm:chPref val="0"/>
        </dgm:presLayoutVars>
      </dgm:prSet>
      <dgm:spPr/>
    </dgm:pt>
    <dgm:pt modelId="{E3EBFA9B-C0C3-47BF-9269-E1B3AE6F5A32}" type="pres">
      <dgm:prSet presAssocID="{056A1B8B-A025-4437-86D6-D5181276C586}" presName="sibTrans" presStyleCnt="0"/>
      <dgm:spPr/>
    </dgm:pt>
    <dgm:pt modelId="{96EA3D42-1D5A-487C-8417-E0A0F01FCE64}" type="pres">
      <dgm:prSet presAssocID="{3E02D8B7-CB85-48BC-8C8E-2D08EC1703E0}" presName="compNode" presStyleCnt="0"/>
      <dgm:spPr/>
    </dgm:pt>
    <dgm:pt modelId="{04C7656D-7A2B-4097-BC9F-19B8C5109CB1}" type="pres">
      <dgm:prSet presAssocID="{3E02D8B7-CB85-48BC-8C8E-2D08EC1703E0}" presName="bgRect" presStyleLbl="bgShp" presStyleIdx="1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E43749F8-F0AF-4694-AE05-7988F3C03111}" type="pres">
      <dgm:prSet presAssocID="{3E02D8B7-CB85-48BC-8C8E-2D08EC1703E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09C57551-7986-4561-BE80-EADE8814B935}" type="pres">
      <dgm:prSet presAssocID="{3E02D8B7-CB85-48BC-8C8E-2D08EC1703E0}" presName="spaceRect" presStyleCnt="0"/>
      <dgm:spPr/>
    </dgm:pt>
    <dgm:pt modelId="{4BD02F90-30BA-4373-9979-CA990A75A028}" type="pres">
      <dgm:prSet presAssocID="{3E02D8B7-CB85-48BC-8C8E-2D08EC1703E0}" presName="parTx" presStyleLbl="revTx" presStyleIdx="1" presStyleCnt="5">
        <dgm:presLayoutVars>
          <dgm:chMax val="0"/>
          <dgm:chPref val="0"/>
        </dgm:presLayoutVars>
      </dgm:prSet>
      <dgm:spPr/>
    </dgm:pt>
    <dgm:pt modelId="{3C011394-3F3F-4CE0-B677-084F38AD4D72}" type="pres">
      <dgm:prSet presAssocID="{B0F2EF07-5597-4903-9A0B-8F67BEA5106D}" presName="sibTrans" presStyleCnt="0"/>
      <dgm:spPr/>
    </dgm:pt>
    <dgm:pt modelId="{C691CDEF-C0FC-476C-8008-15DB207D4BD0}" type="pres">
      <dgm:prSet presAssocID="{F595F556-4CB1-4D7D-AE31-FE1B0784E913}" presName="compNode" presStyleCnt="0"/>
      <dgm:spPr/>
    </dgm:pt>
    <dgm:pt modelId="{B3BE8A5B-99AA-4F8C-8A7B-C08F2325146F}" type="pres">
      <dgm:prSet presAssocID="{F595F556-4CB1-4D7D-AE31-FE1B0784E913}" presName="bgRect" presStyleLbl="bgShp" presStyleIdx="2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3C2D62F8-D770-4C65-A627-3E2A0566771C}" type="pres">
      <dgm:prSet presAssocID="{F595F556-4CB1-4D7D-AE31-FE1B0784E91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8977EFA-A2BC-4EBA-8729-A87A5E982E21}" type="pres">
      <dgm:prSet presAssocID="{F595F556-4CB1-4D7D-AE31-FE1B0784E913}" presName="spaceRect" presStyleCnt="0"/>
      <dgm:spPr/>
    </dgm:pt>
    <dgm:pt modelId="{70A664DD-13A1-412A-BECF-FBAA65DD35C8}" type="pres">
      <dgm:prSet presAssocID="{F595F556-4CB1-4D7D-AE31-FE1B0784E913}" presName="parTx" presStyleLbl="revTx" presStyleIdx="2" presStyleCnt="5">
        <dgm:presLayoutVars>
          <dgm:chMax val="0"/>
          <dgm:chPref val="0"/>
        </dgm:presLayoutVars>
      </dgm:prSet>
      <dgm:spPr/>
    </dgm:pt>
    <dgm:pt modelId="{3E8E90D8-7A47-43E5-9C63-CEB1622980B4}" type="pres">
      <dgm:prSet presAssocID="{A6770DAB-3854-4C7D-947F-B43A509BF789}" presName="sibTrans" presStyleCnt="0"/>
      <dgm:spPr/>
    </dgm:pt>
    <dgm:pt modelId="{29310C51-86B6-4561-AD86-DC7A5CF7DAAE}" type="pres">
      <dgm:prSet presAssocID="{975C4C3E-EE66-42BA-A6EF-D49DDC980860}" presName="compNode" presStyleCnt="0"/>
      <dgm:spPr/>
    </dgm:pt>
    <dgm:pt modelId="{AAE9F797-1816-420C-93F7-64C8448C3A1C}" type="pres">
      <dgm:prSet presAssocID="{975C4C3E-EE66-42BA-A6EF-D49DDC980860}" presName="bgRect" presStyleLbl="bgShp" presStyleIdx="3" presStyleCnt="5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</dgm:pt>
    <dgm:pt modelId="{16D82B4D-A8C7-4665-855B-0CEDF776E2E7}" type="pres">
      <dgm:prSet presAssocID="{975C4C3E-EE66-42BA-A6EF-D49DDC98086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D2521CAB-4B4E-40E1-86D7-E13998CDF730}" type="pres">
      <dgm:prSet presAssocID="{975C4C3E-EE66-42BA-A6EF-D49DDC980860}" presName="spaceRect" presStyleCnt="0"/>
      <dgm:spPr/>
    </dgm:pt>
    <dgm:pt modelId="{2D2D4C13-C9AB-4F1D-AB41-2FC6384B3F20}" type="pres">
      <dgm:prSet presAssocID="{975C4C3E-EE66-42BA-A6EF-D49DDC980860}" presName="parTx" presStyleLbl="revTx" presStyleIdx="3" presStyleCnt="5">
        <dgm:presLayoutVars>
          <dgm:chMax val="0"/>
          <dgm:chPref val="0"/>
        </dgm:presLayoutVars>
      </dgm:prSet>
      <dgm:spPr/>
    </dgm:pt>
    <dgm:pt modelId="{C0AB1D99-7C9E-4D7D-8AC8-29706EB6A6A6}" type="pres">
      <dgm:prSet presAssocID="{94033E11-C8F8-49ED-85EC-55BD6985D090}" presName="sibTrans" presStyleCnt="0"/>
      <dgm:spPr/>
    </dgm:pt>
    <dgm:pt modelId="{4A977E01-ADE0-42C1-89E9-AC974714F0D6}" type="pres">
      <dgm:prSet presAssocID="{0E32D5E8-0EB5-4707-80E4-28D506CA130D}" presName="compNode" presStyleCnt="0"/>
      <dgm:spPr/>
    </dgm:pt>
    <dgm:pt modelId="{6FF24C51-C79F-4C35-A9EC-092541630EA6}" type="pres">
      <dgm:prSet presAssocID="{0E32D5E8-0EB5-4707-80E4-28D506CA130D}" presName="bgRect" presStyleLbl="bgShp" presStyleIdx="4" presStyleCnt="5"/>
      <dgm:spPr/>
    </dgm:pt>
    <dgm:pt modelId="{548EC5EA-7481-4DC3-B8C3-2A8A6FA7D864}" type="pres">
      <dgm:prSet presAssocID="{0E32D5E8-0EB5-4707-80E4-28D506CA130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4EC39E6B-765F-4D0B-996B-C5B627ACB245}" type="pres">
      <dgm:prSet presAssocID="{0E32D5E8-0EB5-4707-80E4-28D506CA130D}" presName="spaceRect" presStyleCnt="0"/>
      <dgm:spPr/>
    </dgm:pt>
    <dgm:pt modelId="{7AFF4677-733E-4CFC-8DF6-10A1FE7BD57E}" type="pres">
      <dgm:prSet presAssocID="{0E32D5E8-0EB5-4707-80E4-28D506CA130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545F00C-6AF2-456D-AF28-70ED091A13D5}" type="presOf" srcId="{4A82AD61-4CC6-45E1-A1EC-1330B07E2E9B}" destId="{68A3B207-AB58-43FE-B511-C6DED9808979}" srcOrd="0" destOrd="0" presId="urn:microsoft.com/office/officeart/2018/2/layout/IconVerticalSolidList"/>
    <dgm:cxn modelId="{83D7BE3D-802D-49FC-837B-8843FD59C801}" type="presOf" srcId="{3E02D8B7-CB85-48BC-8C8E-2D08EC1703E0}" destId="{4BD02F90-30BA-4373-9979-CA990A75A028}" srcOrd="0" destOrd="0" presId="urn:microsoft.com/office/officeart/2018/2/layout/IconVerticalSolidList"/>
    <dgm:cxn modelId="{07B7C85B-7E27-4F7E-BB21-B79B60C6BB5F}" srcId="{9AD7F247-8D1D-4169-B3A1-B992893063ED}" destId="{975C4C3E-EE66-42BA-A6EF-D49DDC980860}" srcOrd="3" destOrd="0" parTransId="{37236273-7E68-4479-A979-E3481ACA1DF0}" sibTransId="{94033E11-C8F8-49ED-85EC-55BD6985D090}"/>
    <dgm:cxn modelId="{29F77F81-D660-4019-B8A7-56A8E6319DB6}" type="presOf" srcId="{9AD7F247-8D1D-4169-B3A1-B992893063ED}" destId="{A1997880-1A81-4D82-8E58-7C2689E12B31}" srcOrd="0" destOrd="0" presId="urn:microsoft.com/office/officeart/2018/2/layout/IconVerticalSolidList"/>
    <dgm:cxn modelId="{FEE5FC87-D0EE-444B-8DE8-5ED95BEA79F2}" srcId="{9AD7F247-8D1D-4169-B3A1-B992893063ED}" destId="{F595F556-4CB1-4D7D-AE31-FE1B0784E913}" srcOrd="2" destOrd="0" parTransId="{6CA1D4A6-D7DE-4E73-A782-EA3E34F388D6}" sibTransId="{A6770DAB-3854-4C7D-947F-B43A509BF789}"/>
    <dgm:cxn modelId="{21DD3C95-29FC-44CC-9177-C9EC9D6D939E}" srcId="{9AD7F247-8D1D-4169-B3A1-B992893063ED}" destId="{3E02D8B7-CB85-48BC-8C8E-2D08EC1703E0}" srcOrd="1" destOrd="0" parTransId="{A1CA0863-8B93-43AF-ABDA-7092945C94C9}" sibTransId="{B0F2EF07-5597-4903-9A0B-8F67BEA5106D}"/>
    <dgm:cxn modelId="{9DB53999-A515-44B1-82E0-957A8D5317A9}" type="presOf" srcId="{F595F556-4CB1-4D7D-AE31-FE1B0784E913}" destId="{70A664DD-13A1-412A-BECF-FBAA65DD35C8}" srcOrd="0" destOrd="0" presId="urn:microsoft.com/office/officeart/2018/2/layout/IconVerticalSolidList"/>
    <dgm:cxn modelId="{A6CEFCAB-E8A1-48D1-93A1-8940F1AA2E86}" type="presOf" srcId="{975C4C3E-EE66-42BA-A6EF-D49DDC980860}" destId="{2D2D4C13-C9AB-4F1D-AB41-2FC6384B3F20}" srcOrd="0" destOrd="0" presId="urn:microsoft.com/office/officeart/2018/2/layout/IconVerticalSolidList"/>
    <dgm:cxn modelId="{87B1E2D1-F5A1-4C05-A3D6-A7055C7A603E}" srcId="{9AD7F247-8D1D-4169-B3A1-B992893063ED}" destId="{0E32D5E8-0EB5-4707-80E4-28D506CA130D}" srcOrd="4" destOrd="0" parTransId="{C7DBA921-5842-4C56-85D0-9DD73DD07A9B}" sibTransId="{A839D5EE-0515-410B-9897-962F0EE3D7EE}"/>
    <dgm:cxn modelId="{6AC7FAE3-F9AA-4F18-AA2B-FC391C896939}" srcId="{9AD7F247-8D1D-4169-B3A1-B992893063ED}" destId="{4A82AD61-4CC6-45E1-A1EC-1330B07E2E9B}" srcOrd="0" destOrd="0" parTransId="{BC0A3173-AE04-4567-B0FC-076D9B822253}" sibTransId="{056A1B8B-A025-4437-86D6-D5181276C586}"/>
    <dgm:cxn modelId="{992BFAF1-6C4C-4231-AF15-09936613EAF8}" type="presOf" srcId="{0E32D5E8-0EB5-4707-80E4-28D506CA130D}" destId="{7AFF4677-733E-4CFC-8DF6-10A1FE7BD57E}" srcOrd="0" destOrd="0" presId="urn:microsoft.com/office/officeart/2018/2/layout/IconVerticalSolidList"/>
    <dgm:cxn modelId="{3EF304A1-3100-41AA-AF91-1796A7097983}" type="presParOf" srcId="{A1997880-1A81-4D82-8E58-7C2689E12B31}" destId="{B2845054-F34B-4384-AA86-C68656B4CC6C}" srcOrd="0" destOrd="0" presId="urn:microsoft.com/office/officeart/2018/2/layout/IconVerticalSolidList"/>
    <dgm:cxn modelId="{472F8CF6-D916-47FC-A4F7-9A44149843C2}" type="presParOf" srcId="{B2845054-F34B-4384-AA86-C68656B4CC6C}" destId="{C7E35C72-B152-4C32-9D4C-97D8E4FA1077}" srcOrd="0" destOrd="0" presId="urn:microsoft.com/office/officeart/2018/2/layout/IconVerticalSolidList"/>
    <dgm:cxn modelId="{0223F030-F1A6-42C1-BA2B-F83485B6A531}" type="presParOf" srcId="{B2845054-F34B-4384-AA86-C68656B4CC6C}" destId="{2EB9323D-53A4-4A10-A11A-F6F80F4B5C6B}" srcOrd="1" destOrd="0" presId="urn:microsoft.com/office/officeart/2018/2/layout/IconVerticalSolidList"/>
    <dgm:cxn modelId="{84E421B3-2CE8-42DB-8C10-3AB281F08023}" type="presParOf" srcId="{B2845054-F34B-4384-AA86-C68656B4CC6C}" destId="{16C238F3-DE0D-4698-AD6D-FCE7476475FC}" srcOrd="2" destOrd="0" presId="urn:microsoft.com/office/officeart/2018/2/layout/IconVerticalSolidList"/>
    <dgm:cxn modelId="{5E2F73B4-B757-4434-9D78-E531D5C2098C}" type="presParOf" srcId="{B2845054-F34B-4384-AA86-C68656B4CC6C}" destId="{68A3B207-AB58-43FE-B511-C6DED9808979}" srcOrd="3" destOrd="0" presId="urn:microsoft.com/office/officeart/2018/2/layout/IconVerticalSolidList"/>
    <dgm:cxn modelId="{43AF7996-BFB4-4F03-811E-9D90DB7F8033}" type="presParOf" srcId="{A1997880-1A81-4D82-8E58-7C2689E12B31}" destId="{E3EBFA9B-C0C3-47BF-9269-E1B3AE6F5A32}" srcOrd="1" destOrd="0" presId="urn:microsoft.com/office/officeart/2018/2/layout/IconVerticalSolidList"/>
    <dgm:cxn modelId="{798984E2-0DAA-4BA7-BF95-A2D3CE88109D}" type="presParOf" srcId="{A1997880-1A81-4D82-8E58-7C2689E12B31}" destId="{96EA3D42-1D5A-487C-8417-E0A0F01FCE64}" srcOrd="2" destOrd="0" presId="urn:microsoft.com/office/officeart/2018/2/layout/IconVerticalSolidList"/>
    <dgm:cxn modelId="{73EFF035-3C4E-4971-9ED3-F60AD0F4853E}" type="presParOf" srcId="{96EA3D42-1D5A-487C-8417-E0A0F01FCE64}" destId="{04C7656D-7A2B-4097-BC9F-19B8C5109CB1}" srcOrd="0" destOrd="0" presId="urn:microsoft.com/office/officeart/2018/2/layout/IconVerticalSolidList"/>
    <dgm:cxn modelId="{0CF42FAA-2510-49D0-B599-2215871B43EB}" type="presParOf" srcId="{96EA3D42-1D5A-487C-8417-E0A0F01FCE64}" destId="{E43749F8-F0AF-4694-AE05-7988F3C03111}" srcOrd="1" destOrd="0" presId="urn:microsoft.com/office/officeart/2018/2/layout/IconVerticalSolidList"/>
    <dgm:cxn modelId="{4AE787A2-889F-4B84-8464-88C2DA46B9B5}" type="presParOf" srcId="{96EA3D42-1D5A-487C-8417-E0A0F01FCE64}" destId="{09C57551-7986-4561-BE80-EADE8814B935}" srcOrd="2" destOrd="0" presId="urn:microsoft.com/office/officeart/2018/2/layout/IconVerticalSolidList"/>
    <dgm:cxn modelId="{2DB58EAD-20FD-4601-B362-31D09BA86295}" type="presParOf" srcId="{96EA3D42-1D5A-487C-8417-E0A0F01FCE64}" destId="{4BD02F90-30BA-4373-9979-CA990A75A028}" srcOrd="3" destOrd="0" presId="urn:microsoft.com/office/officeart/2018/2/layout/IconVerticalSolidList"/>
    <dgm:cxn modelId="{8802CAB8-D07C-4B13-8CE0-ED1CB3132F57}" type="presParOf" srcId="{A1997880-1A81-4D82-8E58-7C2689E12B31}" destId="{3C011394-3F3F-4CE0-B677-084F38AD4D72}" srcOrd="3" destOrd="0" presId="urn:microsoft.com/office/officeart/2018/2/layout/IconVerticalSolidList"/>
    <dgm:cxn modelId="{742D6C12-294A-43E6-8715-87B3374ED388}" type="presParOf" srcId="{A1997880-1A81-4D82-8E58-7C2689E12B31}" destId="{C691CDEF-C0FC-476C-8008-15DB207D4BD0}" srcOrd="4" destOrd="0" presId="urn:microsoft.com/office/officeart/2018/2/layout/IconVerticalSolidList"/>
    <dgm:cxn modelId="{2F8BFC4F-D09E-4E4F-B47F-8B7F3BC2B9C3}" type="presParOf" srcId="{C691CDEF-C0FC-476C-8008-15DB207D4BD0}" destId="{B3BE8A5B-99AA-4F8C-8A7B-C08F2325146F}" srcOrd="0" destOrd="0" presId="urn:microsoft.com/office/officeart/2018/2/layout/IconVerticalSolidList"/>
    <dgm:cxn modelId="{D5974BFA-8877-4968-903B-8E3CD6A00C74}" type="presParOf" srcId="{C691CDEF-C0FC-476C-8008-15DB207D4BD0}" destId="{3C2D62F8-D770-4C65-A627-3E2A0566771C}" srcOrd="1" destOrd="0" presId="urn:microsoft.com/office/officeart/2018/2/layout/IconVerticalSolidList"/>
    <dgm:cxn modelId="{5E7ECB95-8690-4A1B-A19A-3B02A9A47B26}" type="presParOf" srcId="{C691CDEF-C0FC-476C-8008-15DB207D4BD0}" destId="{48977EFA-A2BC-4EBA-8729-A87A5E982E21}" srcOrd="2" destOrd="0" presId="urn:microsoft.com/office/officeart/2018/2/layout/IconVerticalSolidList"/>
    <dgm:cxn modelId="{5D42486D-E43B-4CA8-84A5-0FFF047A36B1}" type="presParOf" srcId="{C691CDEF-C0FC-476C-8008-15DB207D4BD0}" destId="{70A664DD-13A1-412A-BECF-FBAA65DD35C8}" srcOrd="3" destOrd="0" presId="urn:microsoft.com/office/officeart/2018/2/layout/IconVerticalSolidList"/>
    <dgm:cxn modelId="{0D551C8B-1BE9-48DF-9AD0-19594BCB1897}" type="presParOf" srcId="{A1997880-1A81-4D82-8E58-7C2689E12B31}" destId="{3E8E90D8-7A47-43E5-9C63-CEB1622980B4}" srcOrd="5" destOrd="0" presId="urn:microsoft.com/office/officeart/2018/2/layout/IconVerticalSolidList"/>
    <dgm:cxn modelId="{1FD1F2B3-26E6-4234-A73E-4F995946F12A}" type="presParOf" srcId="{A1997880-1A81-4D82-8E58-7C2689E12B31}" destId="{29310C51-86B6-4561-AD86-DC7A5CF7DAAE}" srcOrd="6" destOrd="0" presId="urn:microsoft.com/office/officeart/2018/2/layout/IconVerticalSolidList"/>
    <dgm:cxn modelId="{F8085454-0F0E-4012-BA9E-6B99AA4F890D}" type="presParOf" srcId="{29310C51-86B6-4561-AD86-DC7A5CF7DAAE}" destId="{AAE9F797-1816-420C-93F7-64C8448C3A1C}" srcOrd="0" destOrd="0" presId="urn:microsoft.com/office/officeart/2018/2/layout/IconVerticalSolidList"/>
    <dgm:cxn modelId="{D0DF667E-3CA2-4119-B527-97A9763E2CED}" type="presParOf" srcId="{29310C51-86B6-4561-AD86-DC7A5CF7DAAE}" destId="{16D82B4D-A8C7-4665-855B-0CEDF776E2E7}" srcOrd="1" destOrd="0" presId="urn:microsoft.com/office/officeart/2018/2/layout/IconVerticalSolidList"/>
    <dgm:cxn modelId="{B63EBAEF-37ED-4658-B769-B7C9A005ACEB}" type="presParOf" srcId="{29310C51-86B6-4561-AD86-DC7A5CF7DAAE}" destId="{D2521CAB-4B4E-40E1-86D7-E13998CDF730}" srcOrd="2" destOrd="0" presId="urn:microsoft.com/office/officeart/2018/2/layout/IconVerticalSolidList"/>
    <dgm:cxn modelId="{04D4D8C7-E35E-4F4E-9432-C9BD379BD653}" type="presParOf" srcId="{29310C51-86B6-4561-AD86-DC7A5CF7DAAE}" destId="{2D2D4C13-C9AB-4F1D-AB41-2FC6384B3F20}" srcOrd="3" destOrd="0" presId="urn:microsoft.com/office/officeart/2018/2/layout/IconVerticalSolidList"/>
    <dgm:cxn modelId="{BF914AB8-2FD5-495F-8784-30FA6EF5C670}" type="presParOf" srcId="{A1997880-1A81-4D82-8E58-7C2689E12B31}" destId="{C0AB1D99-7C9E-4D7D-8AC8-29706EB6A6A6}" srcOrd="7" destOrd="0" presId="urn:microsoft.com/office/officeart/2018/2/layout/IconVerticalSolidList"/>
    <dgm:cxn modelId="{CC95133B-09C8-4A5C-9C01-BA3D19CA0AB2}" type="presParOf" srcId="{A1997880-1A81-4D82-8E58-7C2689E12B31}" destId="{4A977E01-ADE0-42C1-89E9-AC974714F0D6}" srcOrd="8" destOrd="0" presId="urn:microsoft.com/office/officeart/2018/2/layout/IconVerticalSolidList"/>
    <dgm:cxn modelId="{EB06D862-E440-4117-A0EF-3A70C277A6B9}" type="presParOf" srcId="{4A977E01-ADE0-42C1-89E9-AC974714F0D6}" destId="{6FF24C51-C79F-4C35-A9EC-092541630EA6}" srcOrd="0" destOrd="0" presId="urn:microsoft.com/office/officeart/2018/2/layout/IconVerticalSolidList"/>
    <dgm:cxn modelId="{7681E2AD-FD64-472C-8E41-7790D151464B}" type="presParOf" srcId="{4A977E01-ADE0-42C1-89E9-AC974714F0D6}" destId="{548EC5EA-7481-4DC3-B8C3-2A8A6FA7D864}" srcOrd="1" destOrd="0" presId="urn:microsoft.com/office/officeart/2018/2/layout/IconVerticalSolidList"/>
    <dgm:cxn modelId="{4EBD2BC5-0869-4199-BE1D-F3DC56EEAA96}" type="presParOf" srcId="{4A977E01-ADE0-42C1-89E9-AC974714F0D6}" destId="{4EC39E6B-765F-4D0B-996B-C5B627ACB245}" srcOrd="2" destOrd="0" presId="urn:microsoft.com/office/officeart/2018/2/layout/IconVerticalSolidList"/>
    <dgm:cxn modelId="{2A6E8B13-60BF-448C-8001-B0174A919D8F}" type="presParOf" srcId="{4A977E01-ADE0-42C1-89E9-AC974714F0D6}" destId="{7AFF4677-733E-4CFC-8DF6-10A1FE7BD57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35C72-B152-4C32-9D4C-97D8E4FA1077}">
      <dsp:nvSpPr>
        <dsp:cNvPr id="0" name=""/>
        <dsp:cNvSpPr/>
      </dsp:nvSpPr>
      <dsp:spPr>
        <a:xfrm>
          <a:off x="0" y="3360"/>
          <a:ext cx="10515599" cy="7157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9323D-53A4-4A10-A11A-F6F80F4B5C6B}">
      <dsp:nvSpPr>
        <dsp:cNvPr id="0" name=""/>
        <dsp:cNvSpPr/>
      </dsp:nvSpPr>
      <dsp:spPr>
        <a:xfrm>
          <a:off x="216525" y="164412"/>
          <a:ext cx="393682" cy="393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3B207-AB58-43FE-B511-C6DED9808979}">
      <dsp:nvSpPr>
        <dsp:cNvPr id="0" name=""/>
        <dsp:cNvSpPr/>
      </dsp:nvSpPr>
      <dsp:spPr>
        <a:xfrm>
          <a:off x="826732" y="336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HCV Operational Delivery Network (ODN): organisation, staff &amp; other resources</a:t>
          </a:r>
          <a:endParaRPr lang="en-US" sz="1900" kern="1200"/>
        </a:p>
      </dsp:txBody>
      <dsp:txXfrm>
        <a:off x="826732" y="3360"/>
        <a:ext cx="9688866" cy="715786"/>
      </dsp:txXfrm>
    </dsp:sp>
    <dsp:sp modelId="{04C7656D-7A2B-4097-BC9F-19B8C5109CB1}">
      <dsp:nvSpPr>
        <dsp:cNvPr id="0" name=""/>
        <dsp:cNvSpPr/>
      </dsp:nvSpPr>
      <dsp:spPr>
        <a:xfrm>
          <a:off x="0" y="898092"/>
          <a:ext cx="10515599" cy="715786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749F8-F0AF-4694-AE05-7988F3C03111}">
      <dsp:nvSpPr>
        <dsp:cNvPr id="0" name=""/>
        <dsp:cNvSpPr/>
      </dsp:nvSpPr>
      <dsp:spPr>
        <a:xfrm>
          <a:off x="216525" y="1059144"/>
          <a:ext cx="393682" cy="3936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02F90-30BA-4373-9979-CA990A75A028}">
      <dsp:nvSpPr>
        <dsp:cNvPr id="0" name=""/>
        <dsp:cNvSpPr/>
      </dsp:nvSpPr>
      <dsp:spPr>
        <a:xfrm>
          <a:off x="826732" y="898092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Successes</a:t>
          </a:r>
          <a:endParaRPr lang="en-US" sz="1900" kern="1200"/>
        </a:p>
      </dsp:txBody>
      <dsp:txXfrm>
        <a:off x="826732" y="898092"/>
        <a:ext cx="9688866" cy="715786"/>
      </dsp:txXfrm>
    </dsp:sp>
    <dsp:sp modelId="{B3BE8A5B-99AA-4F8C-8A7B-C08F2325146F}">
      <dsp:nvSpPr>
        <dsp:cNvPr id="0" name=""/>
        <dsp:cNvSpPr/>
      </dsp:nvSpPr>
      <dsp:spPr>
        <a:xfrm>
          <a:off x="0" y="1792825"/>
          <a:ext cx="10515599" cy="7157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D62F8-D770-4C65-A627-3E2A0566771C}">
      <dsp:nvSpPr>
        <dsp:cNvPr id="0" name=""/>
        <dsp:cNvSpPr/>
      </dsp:nvSpPr>
      <dsp:spPr>
        <a:xfrm>
          <a:off x="216525" y="1953877"/>
          <a:ext cx="393682" cy="3936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664DD-13A1-412A-BECF-FBAA65DD35C8}">
      <dsp:nvSpPr>
        <dsp:cNvPr id="0" name=""/>
        <dsp:cNvSpPr/>
      </dsp:nvSpPr>
      <dsp:spPr>
        <a:xfrm>
          <a:off x="826732" y="1792825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Current challenges and future priorities</a:t>
          </a:r>
          <a:endParaRPr lang="en-US" sz="1900" kern="1200" dirty="0"/>
        </a:p>
      </dsp:txBody>
      <dsp:txXfrm>
        <a:off x="826732" y="1792825"/>
        <a:ext cx="9688866" cy="715786"/>
      </dsp:txXfrm>
    </dsp:sp>
    <dsp:sp modelId="{AAE9F797-1816-420C-93F7-64C8448C3A1C}">
      <dsp:nvSpPr>
        <dsp:cNvPr id="0" name=""/>
        <dsp:cNvSpPr/>
      </dsp:nvSpPr>
      <dsp:spPr>
        <a:xfrm>
          <a:off x="0" y="2687558"/>
          <a:ext cx="10515599" cy="715786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82B4D-A8C7-4665-855B-0CEDF776E2E7}">
      <dsp:nvSpPr>
        <dsp:cNvPr id="0" name=""/>
        <dsp:cNvSpPr/>
      </dsp:nvSpPr>
      <dsp:spPr>
        <a:xfrm>
          <a:off x="216525" y="2848609"/>
          <a:ext cx="393682" cy="3936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4C13-C9AB-4F1D-AB41-2FC6384B3F20}">
      <dsp:nvSpPr>
        <dsp:cNvPr id="0" name=""/>
        <dsp:cNvSpPr/>
      </dsp:nvSpPr>
      <dsp:spPr>
        <a:xfrm>
          <a:off x="826732" y="2687558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Closing remarks</a:t>
          </a:r>
          <a:endParaRPr lang="en-US" sz="1900" kern="1200" dirty="0"/>
        </a:p>
      </dsp:txBody>
      <dsp:txXfrm>
        <a:off x="826732" y="2687558"/>
        <a:ext cx="9688866" cy="715786"/>
      </dsp:txXfrm>
    </dsp:sp>
    <dsp:sp modelId="{6FF24C51-C79F-4C35-A9EC-092541630EA6}">
      <dsp:nvSpPr>
        <dsp:cNvPr id="0" name=""/>
        <dsp:cNvSpPr/>
      </dsp:nvSpPr>
      <dsp:spPr>
        <a:xfrm>
          <a:off x="0" y="3582290"/>
          <a:ext cx="10515599" cy="7157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EC5EA-7481-4DC3-B8C3-2A8A6FA7D864}">
      <dsp:nvSpPr>
        <dsp:cNvPr id="0" name=""/>
        <dsp:cNvSpPr/>
      </dsp:nvSpPr>
      <dsp:spPr>
        <a:xfrm>
          <a:off x="216525" y="3743342"/>
          <a:ext cx="393682" cy="3936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F4677-733E-4CFC-8DF6-10A1FE7BD57E}">
      <dsp:nvSpPr>
        <dsp:cNvPr id="0" name=""/>
        <dsp:cNvSpPr/>
      </dsp:nvSpPr>
      <dsp:spPr>
        <a:xfrm>
          <a:off x="826732" y="358229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Questions</a:t>
          </a:r>
          <a:endParaRPr lang="en-US" sz="1900" kern="1200"/>
        </a:p>
      </dsp:txBody>
      <dsp:txXfrm>
        <a:off x="826732" y="3582290"/>
        <a:ext cx="9688866" cy="7157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35C72-B152-4C32-9D4C-97D8E4FA1077}">
      <dsp:nvSpPr>
        <dsp:cNvPr id="0" name=""/>
        <dsp:cNvSpPr/>
      </dsp:nvSpPr>
      <dsp:spPr>
        <a:xfrm>
          <a:off x="0" y="3360"/>
          <a:ext cx="10515599" cy="7157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9323D-53A4-4A10-A11A-F6F80F4B5C6B}">
      <dsp:nvSpPr>
        <dsp:cNvPr id="0" name=""/>
        <dsp:cNvSpPr/>
      </dsp:nvSpPr>
      <dsp:spPr>
        <a:xfrm>
          <a:off x="216525" y="164412"/>
          <a:ext cx="393682" cy="393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3B207-AB58-43FE-B511-C6DED9808979}">
      <dsp:nvSpPr>
        <dsp:cNvPr id="0" name=""/>
        <dsp:cNvSpPr/>
      </dsp:nvSpPr>
      <dsp:spPr>
        <a:xfrm>
          <a:off x="826732" y="336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HCV Operational Delivery Network (ODN): organisation, staff &amp; other resources</a:t>
          </a:r>
          <a:endParaRPr lang="en-US" sz="1900" kern="1200"/>
        </a:p>
      </dsp:txBody>
      <dsp:txXfrm>
        <a:off x="826732" y="3360"/>
        <a:ext cx="9688866" cy="715786"/>
      </dsp:txXfrm>
    </dsp:sp>
    <dsp:sp modelId="{04C7656D-7A2B-4097-BC9F-19B8C5109CB1}">
      <dsp:nvSpPr>
        <dsp:cNvPr id="0" name=""/>
        <dsp:cNvSpPr/>
      </dsp:nvSpPr>
      <dsp:spPr>
        <a:xfrm>
          <a:off x="0" y="898092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749F8-F0AF-4694-AE05-7988F3C03111}">
      <dsp:nvSpPr>
        <dsp:cNvPr id="0" name=""/>
        <dsp:cNvSpPr/>
      </dsp:nvSpPr>
      <dsp:spPr>
        <a:xfrm>
          <a:off x="216525" y="1059144"/>
          <a:ext cx="393682" cy="3936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02F90-30BA-4373-9979-CA990A75A028}">
      <dsp:nvSpPr>
        <dsp:cNvPr id="0" name=""/>
        <dsp:cNvSpPr/>
      </dsp:nvSpPr>
      <dsp:spPr>
        <a:xfrm>
          <a:off x="826732" y="898092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Successes</a:t>
          </a:r>
          <a:endParaRPr lang="en-US" sz="1900" kern="1200"/>
        </a:p>
      </dsp:txBody>
      <dsp:txXfrm>
        <a:off x="826732" y="898092"/>
        <a:ext cx="9688866" cy="715786"/>
      </dsp:txXfrm>
    </dsp:sp>
    <dsp:sp modelId="{B3BE8A5B-99AA-4F8C-8A7B-C08F2325146F}">
      <dsp:nvSpPr>
        <dsp:cNvPr id="0" name=""/>
        <dsp:cNvSpPr/>
      </dsp:nvSpPr>
      <dsp:spPr>
        <a:xfrm>
          <a:off x="0" y="1792825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D62F8-D770-4C65-A627-3E2A0566771C}">
      <dsp:nvSpPr>
        <dsp:cNvPr id="0" name=""/>
        <dsp:cNvSpPr/>
      </dsp:nvSpPr>
      <dsp:spPr>
        <a:xfrm>
          <a:off x="216525" y="1953877"/>
          <a:ext cx="393682" cy="3936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664DD-13A1-412A-BECF-FBAA65DD35C8}">
      <dsp:nvSpPr>
        <dsp:cNvPr id="0" name=""/>
        <dsp:cNvSpPr/>
      </dsp:nvSpPr>
      <dsp:spPr>
        <a:xfrm>
          <a:off x="826732" y="1792825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Current challenges and future priorities</a:t>
          </a:r>
          <a:endParaRPr lang="en-US" sz="1900" kern="1200" dirty="0"/>
        </a:p>
      </dsp:txBody>
      <dsp:txXfrm>
        <a:off x="826732" y="1792825"/>
        <a:ext cx="9688866" cy="715786"/>
      </dsp:txXfrm>
    </dsp:sp>
    <dsp:sp modelId="{AAE9F797-1816-420C-93F7-64C8448C3A1C}">
      <dsp:nvSpPr>
        <dsp:cNvPr id="0" name=""/>
        <dsp:cNvSpPr/>
      </dsp:nvSpPr>
      <dsp:spPr>
        <a:xfrm>
          <a:off x="0" y="2687558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82B4D-A8C7-4665-855B-0CEDF776E2E7}">
      <dsp:nvSpPr>
        <dsp:cNvPr id="0" name=""/>
        <dsp:cNvSpPr/>
      </dsp:nvSpPr>
      <dsp:spPr>
        <a:xfrm>
          <a:off x="216525" y="2848609"/>
          <a:ext cx="393682" cy="3936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4C13-C9AB-4F1D-AB41-2FC6384B3F20}">
      <dsp:nvSpPr>
        <dsp:cNvPr id="0" name=""/>
        <dsp:cNvSpPr/>
      </dsp:nvSpPr>
      <dsp:spPr>
        <a:xfrm>
          <a:off x="826732" y="2687558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Closing remarks</a:t>
          </a:r>
          <a:endParaRPr lang="en-US" sz="1900" kern="1200" dirty="0"/>
        </a:p>
      </dsp:txBody>
      <dsp:txXfrm>
        <a:off x="826732" y="2687558"/>
        <a:ext cx="9688866" cy="715786"/>
      </dsp:txXfrm>
    </dsp:sp>
    <dsp:sp modelId="{6FF24C51-C79F-4C35-A9EC-092541630EA6}">
      <dsp:nvSpPr>
        <dsp:cNvPr id="0" name=""/>
        <dsp:cNvSpPr/>
      </dsp:nvSpPr>
      <dsp:spPr>
        <a:xfrm>
          <a:off x="0" y="358229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EC5EA-7481-4DC3-B8C3-2A8A6FA7D864}">
      <dsp:nvSpPr>
        <dsp:cNvPr id="0" name=""/>
        <dsp:cNvSpPr/>
      </dsp:nvSpPr>
      <dsp:spPr>
        <a:xfrm>
          <a:off x="216525" y="3743342"/>
          <a:ext cx="393682" cy="3936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F4677-733E-4CFC-8DF6-10A1FE7BD57E}">
      <dsp:nvSpPr>
        <dsp:cNvPr id="0" name=""/>
        <dsp:cNvSpPr/>
      </dsp:nvSpPr>
      <dsp:spPr>
        <a:xfrm>
          <a:off x="826732" y="358229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Questions</a:t>
          </a:r>
          <a:endParaRPr lang="en-US" sz="1900" kern="1200"/>
        </a:p>
      </dsp:txBody>
      <dsp:txXfrm>
        <a:off x="826732" y="3582290"/>
        <a:ext cx="9688866" cy="7157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35C72-B152-4C32-9D4C-97D8E4FA1077}">
      <dsp:nvSpPr>
        <dsp:cNvPr id="0" name=""/>
        <dsp:cNvSpPr/>
      </dsp:nvSpPr>
      <dsp:spPr>
        <a:xfrm>
          <a:off x="0" y="336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9323D-53A4-4A10-A11A-F6F80F4B5C6B}">
      <dsp:nvSpPr>
        <dsp:cNvPr id="0" name=""/>
        <dsp:cNvSpPr/>
      </dsp:nvSpPr>
      <dsp:spPr>
        <a:xfrm>
          <a:off x="216525" y="164412"/>
          <a:ext cx="393682" cy="393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3B207-AB58-43FE-B511-C6DED9808979}">
      <dsp:nvSpPr>
        <dsp:cNvPr id="0" name=""/>
        <dsp:cNvSpPr/>
      </dsp:nvSpPr>
      <dsp:spPr>
        <a:xfrm>
          <a:off x="826732" y="336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HCV Operational Delivery Network (ODN): organisation, staff &amp; other resources</a:t>
          </a:r>
          <a:endParaRPr lang="en-US" sz="1900" kern="1200"/>
        </a:p>
      </dsp:txBody>
      <dsp:txXfrm>
        <a:off x="826732" y="3360"/>
        <a:ext cx="9688866" cy="715786"/>
      </dsp:txXfrm>
    </dsp:sp>
    <dsp:sp modelId="{04C7656D-7A2B-4097-BC9F-19B8C5109CB1}">
      <dsp:nvSpPr>
        <dsp:cNvPr id="0" name=""/>
        <dsp:cNvSpPr/>
      </dsp:nvSpPr>
      <dsp:spPr>
        <a:xfrm>
          <a:off x="0" y="898092"/>
          <a:ext cx="10515599" cy="715786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749F8-F0AF-4694-AE05-7988F3C03111}">
      <dsp:nvSpPr>
        <dsp:cNvPr id="0" name=""/>
        <dsp:cNvSpPr/>
      </dsp:nvSpPr>
      <dsp:spPr>
        <a:xfrm>
          <a:off x="216525" y="1059144"/>
          <a:ext cx="393682" cy="3936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02F90-30BA-4373-9979-CA990A75A028}">
      <dsp:nvSpPr>
        <dsp:cNvPr id="0" name=""/>
        <dsp:cNvSpPr/>
      </dsp:nvSpPr>
      <dsp:spPr>
        <a:xfrm>
          <a:off x="826732" y="898092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Successes</a:t>
          </a:r>
          <a:endParaRPr lang="en-US" sz="1900" kern="1200"/>
        </a:p>
      </dsp:txBody>
      <dsp:txXfrm>
        <a:off x="826732" y="898092"/>
        <a:ext cx="9688866" cy="715786"/>
      </dsp:txXfrm>
    </dsp:sp>
    <dsp:sp modelId="{B3BE8A5B-99AA-4F8C-8A7B-C08F2325146F}">
      <dsp:nvSpPr>
        <dsp:cNvPr id="0" name=""/>
        <dsp:cNvSpPr/>
      </dsp:nvSpPr>
      <dsp:spPr>
        <a:xfrm>
          <a:off x="0" y="1792825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D62F8-D770-4C65-A627-3E2A0566771C}">
      <dsp:nvSpPr>
        <dsp:cNvPr id="0" name=""/>
        <dsp:cNvSpPr/>
      </dsp:nvSpPr>
      <dsp:spPr>
        <a:xfrm>
          <a:off x="216525" y="1953877"/>
          <a:ext cx="393682" cy="3936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664DD-13A1-412A-BECF-FBAA65DD35C8}">
      <dsp:nvSpPr>
        <dsp:cNvPr id="0" name=""/>
        <dsp:cNvSpPr/>
      </dsp:nvSpPr>
      <dsp:spPr>
        <a:xfrm>
          <a:off x="826732" y="1792825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Current and future challenges</a:t>
          </a:r>
          <a:endParaRPr lang="en-US" sz="1900" kern="1200"/>
        </a:p>
      </dsp:txBody>
      <dsp:txXfrm>
        <a:off x="826732" y="1792825"/>
        <a:ext cx="9688866" cy="715786"/>
      </dsp:txXfrm>
    </dsp:sp>
    <dsp:sp modelId="{AAE9F797-1816-420C-93F7-64C8448C3A1C}">
      <dsp:nvSpPr>
        <dsp:cNvPr id="0" name=""/>
        <dsp:cNvSpPr/>
      </dsp:nvSpPr>
      <dsp:spPr>
        <a:xfrm>
          <a:off x="0" y="2687558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82B4D-A8C7-4665-855B-0CEDF776E2E7}">
      <dsp:nvSpPr>
        <dsp:cNvPr id="0" name=""/>
        <dsp:cNvSpPr/>
      </dsp:nvSpPr>
      <dsp:spPr>
        <a:xfrm>
          <a:off x="216525" y="2848609"/>
          <a:ext cx="393682" cy="3936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4C13-C9AB-4F1D-AB41-2FC6384B3F20}">
      <dsp:nvSpPr>
        <dsp:cNvPr id="0" name=""/>
        <dsp:cNvSpPr/>
      </dsp:nvSpPr>
      <dsp:spPr>
        <a:xfrm>
          <a:off x="826732" y="2687558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Closing remarks</a:t>
          </a:r>
          <a:endParaRPr lang="en-US" sz="1900" kern="1200" dirty="0"/>
        </a:p>
      </dsp:txBody>
      <dsp:txXfrm>
        <a:off x="826732" y="2687558"/>
        <a:ext cx="9688866" cy="715786"/>
      </dsp:txXfrm>
    </dsp:sp>
    <dsp:sp modelId="{6FF24C51-C79F-4C35-A9EC-092541630EA6}">
      <dsp:nvSpPr>
        <dsp:cNvPr id="0" name=""/>
        <dsp:cNvSpPr/>
      </dsp:nvSpPr>
      <dsp:spPr>
        <a:xfrm>
          <a:off x="0" y="358229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EC5EA-7481-4DC3-B8C3-2A8A6FA7D864}">
      <dsp:nvSpPr>
        <dsp:cNvPr id="0" name=""/>
        <dsp:cNvSpPr/>
      </dsp:nvSpPr>
      <dsp:spPr>
        <a:xfrm>
          <a:off x="216525" y="3743342"/>
          <a:ext cx="393682" cy="3936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F4677-733E-4CFC-8DF6-10A1FE7BD57E}">
      <dsp:nvSpPr>
        <dsp:cNvPr id="0" name=""/>
        <dsp:cNvSpPr/>
      </dsp:nvSpPr>
      <dsp:spPr>
        <a:xfrm>
          <a:off x="826732" y="358229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Questions</a:t>
          </a:r>
          <a:endParaRPr lang="en-US" sz="1900" kern="1200"/>
        </a:p>
      </dsp:txBody>
      <dsp:txXfrm>
        <a:off x="826732" y="3582290"/>
        <a:ext cx="9688866" cy="7157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35C72-B152-4C32-9D4C-97D8E4FA1077}">
      <dsp:nvSpPr>
        <dsp:cNvPr id="0" name=""/>
        <dsp:cNvSpPr/>
      </dsp:nvSpPr>
      <dsp:spPr>
        <a:xfrm>
          <a:off x="0" y="336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9323D-53A4-4A10-A11A-F6F80F4B5C6B}">
      <dsp:nvSpPr>
        <dsp:cNvPr id="0" name=""/>
        <dsp:cNvSpPr/>
      </dsp:nvSpPr>
      <dsp:spPr>
        <a:xfrm>
          <a:off x="216525" y="164412"/>
          <a:ext cx="393682" cy="393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3B207-AB58-43FE-B511-C6DED9808979}">
      <dsp:nvSpPr>
        <dsp:cNvPr id="0" name=""/>
        <dsp:cNvSpPr/>
      </dsp:nvSpPr>
      <dsp:spPr>
        <a:xfrm>
          <a:off x="826732" y="336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HCV Operational Delivery Network (ODN): organisation, staff &amp; other resources</a:t>
          </a:r>
          <a:endParaRPr lang="en-US" sz="1900" kern="1200"/>
        </a:p>
      </dsp:txBody>
      <dsp:txXfrm>
        <a:off x="826732" y="3360"/>
        <a:ext cx="9688866" cy="715786"/>
      </dsp:txXfrm>
    </dsp:sp>
    <dsp:sp modelId="{04C7656D-7A2B-4097-BC9F-19B8C5109CB1}">
      <dsp:nvSpPr>
        <dsp:cNvPr id="0" name=""/>
        <dsp:cNvSpPr/>
      </dsp:nvSpPr>
      <dsp:spPr>
        <a:xfrm>
          <a:off x="0" y="898092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749F8-F0AF-4694-AE05-7988F3C03111}">
      <dsp:nvSpPr>
        <dsp:cNvPr id="0" name=""/>
        <dsp:cNvSpPr/>
      </dsp:nvSpPr>
      <dsp:spPr>
        <a:xfrm>
          <a:off x="216525" y="1059144"/>
          <a:ext cx="393682" cy="3936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02F90-30BA-4373-9979-CA990A75A028}">
      <dsp:nvSpPr>
        <dsp:cNvPr id="0" name=""/>
        <dsp:cNvSpPr/>
      </dsp:nvSpPr>
      <dsp:spPr>
        <a:xfrm>
          <a:off x="826732" y="898092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Successes</a:t>
          </a:r>
          <a:endParaRPr lang="en-US" sz="1900" kern="1200"/>
        </a:p>
      </dsp:txBody>
      <dsp:txXfrm>
        <a:off x="826732" y="898092"/>
        <a:ext cx="9688866" cy="715786"/>
      </dsp:txXfrm>
    </dsp:sp>
    <dsp:sp modelId="{B3BE8A5B-99AA-4F8C-8A7B-C08F2325146F}">
      <dsp:nvSpPr>
        <dsp:cNvPr id="0" name=""/>
        <dsp:cNvSpPr/>
      </dsp:nvSpPr>
      <dsp:spPr>
        <a:xfrm>
          <a:off x="0" y="1792825"/>
          <a:ext cx="10515599" cy="7157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D62F8-D770-4C65-A627-3E2A0566771C}">
      <dsp:nvSpPr>
        <dsp:cNvPr id="0" name=""/>
        <dsp:cNvSpPr/>
      </dsp:nvSpPr>
      <dsp:spPr>
        <a:xfrm>
          <a:off x="216525" y="1953877"/>
          <a:ext cx="393682" cy="3936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664DD-13A1-412A-BECF-FBAA65DD35C8}">
      <dsp:nvSpPr>
        <dsp:cNvPr id="0" name=""/>
        <dsp:cNvSpPr/>
      </dsp:nvSpPr>
      <dsp:spPr>
        <a:xfrm>
          <a:off x="826732" y="1792825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Current challenges and future priorities</a:t>
          </a:r>
          <a:endParaRPr lang="en-US" sz="1900" kern="1200" dirty="0"/>
        </a:p>
      </dsp:txBody>
      <dsp:txXfrm>
        <a:off x="826732" y="1792825"/>
        <a:ext cx="9688866" cy="715786"/>
      </dsp:txXfrm>
    </dsp:sp>
    <dsp:sp modelId="{AAE9F797-1816-420C-93F7-64C8448C3A1C}">
      <dsp:nvSpPr>
        <dsp:cNvPr id="0" name=""/>
        <dsp:cNvSpPr/>
      </dsp:nvSpPr>
      <dsp:spPr>
        <a:xfrm>
          <a:off x="0" y="2687558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82B4D-A8C7-4665-855B-0CEDF776E2E7}">
      <dsp:nvSpPr>
        <dsp:cNvPr id="0" name=""/>
        <dsp:cNvSpPr/>
      </dsp:nvSpPr>
      <dsp:spPr>
        <a:xfrm>
          <a:off x="216525" y="2848609"/>
          <a:ext cx="393682" cy="3936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4C13-C9AB-4F1D-AB41-2FC6384B3F20}">
      <dsp:nvSpPr>
        <dsp:cNvPr id="0" name=""/>
        <dsp:cNvSpPr/>
      </dsp:nvSpPr>
      <dsp:spPr>
        <a:xfrm>
          <a:off x="826732" y="2687558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Closing remarks</a:t>
          </a:r>
        </a:p>
      </dsp:txBody>
      <dsp:txXfrm>
        <a:off x="826732" y="2687558"/>
        <a:ext cx="9688866" cy="715786"/>
      </dsp:txXfrm>
    </dsp:sp>
    <dsp:sp modelId="{6FF24C51-C79F-4C35-A9EC-092541630EA6}">
      <dsp:nvSpPr>
        <dsp:cNvPr id="0" name=""/>
        <dsp:cNvSpPr/>
      </dsp:nvSpPr>
      <dsp:spPr>
        <a:xfrm>
          <a:off x="0" y="358229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EC5EA-7481-4DC3-B8C3-2A8A6FA7D864}">
      <dsp:nvSpPr>
        <dsp:cNvPr id="0" name=""/>
        <dsp:cNvSpPr/>
      </dsp:nvSpPr>
      <dsp:spPr>
        <a:xfrm>
          <a:off x="216525" y="3743342"/>
          <a:ext cx="393682" cy="3936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F4677-733E-4CFC-8DF6-10A1FE7BD57E}">
      <dsp:nvSpPr>
        <dsp:cNvPr id="0" name=""/>
        <dsp:cNvSpPr/>
      </dsp:nvSpPr>
      <dsp:spPr>
        <a:xfrm>
          <a:off x="826732" y="358229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Questions</a:t>
          </a:r>
          <a:endParaRPr lang="en-US" sz="1900" kern="1200"/>
        </a:p>
      </dsp:txBody>
      <dsp:txXfrm>
        <a:off x="826732" y="3582290"/>
        <a:ext cx="9688866" cy="7157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35C72-B152-4C32-9D4C-97D8E4FA1077}">
      <dsp:nvSpPr>
        <dsp:cNvPr id="0" name=""/>
        <dsp:cNvSpPr/>
      </dsp:nvSpPr>
      <dsp:spPr>
        <a:xfrm>
          <a:off x="0" y="336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9323D-53A4-4A10-A11A-F6F80F4B5C6B}">
      <dsp:nvSpPr>
        <dsp:cNvPr id="0" name=""/>
        <dsp:cNvSpPr/>
      </dsp:nvSpPr>
      <dsp:spPr>
        <a:xfrm>
          <a:off x="216525" y="164412"/>
          <a:ext cx="393682" cy="393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3B207-AB58-43FE-B511-C6DED9808979}">
      <dsp:nvSpPr>
        <dsp:cNvPr id="0" name=""/>
        <dsp:cNvSpPr/>
      </dsp:nvSpPr>
      <dsp:spPr>
        <a:xfrm>
          <a:off x="826732" y="336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HCV Operational Delivery Network (ODN): organisation, staff &amp; other resources</a:t>
          </a:r>
          <a:endParaRPr lang="en-US" sz="1900" kern="1200"/>
        </a:p>
      </dsp:txBody>
      <dsp:txXfrm>
        <a:off x="826732" y="3360"/>
        <a:ext cx="9688866" cy="715786"/>
      </dsp:txXfrm>
    </dsp:sp>
    <dsp:sp modelId="{04C7656D-7A2B-4097-BC9F-19B8C5109CB1}">
      <dsp:nvSpPr>
        <dsp:cNvPr id="0" name=""/>
        <dsp:cNvSpPr/>
      </dsp:nvSpPr>
      <dsp:spPr>
        <a:xfrm>
          <a:off x="0" y="898092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749F8-F0AF-4694-AE05-7988F3C03111}">
      <dsp:nvSpPr>
        <dsp:cNvPr id="0" name=""/>
        <dsp:cNvSpPr/>
      </dsp:nvSpPr>
      <dsp:spPr>
        <a:xfrm>
          <a:off x="216525" y="1059144"/>
          <a:ext cx="393682" cy="3936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02F90-30BA-4373-9979-CA990A75A028}">
      <dsp:nvSpPr>
        <dsp:cNvPr id="0" name=""/>
        <dsp:cNvSpPr/>
      </dsp:nvSpPr>
      <dsp:spPr>
        <a:xfrm>
          <a:off x="826732" y="898092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Successes</a:t>
          </a:r>
          <a:endParaRPr lang="en-US" sz="1900" kern="1200"/>
        </a:p>
      </dsp:txBody>
      <dsp:txXfrm>
        <a:off x="826732" y="898092"/>
        <a:ext cx="9688866" cy="715786"/>
      </dsp:txXfrm>
    </dsp:sp>
    <dsp:sp modelId="{B3BE8A5B-99AA-4F8C-8A7B-C08F2325146F}">
      <dsp:nvSpPr>
        <dsp:cNvPr id="0" name=""/>
        <dsp:cNvSpPr/>
      </dsp:nvSpPr>
      <dsp:spPr>
        <a:xfrm>
          <a:off x="0" y="1792825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D62F8-D770-4C65-A627-3E2A0566771C}">
      <dsp:nvSpPr>
        <dsp:cNvPr id="0" name=""/>
        <dsp:cNvSpPr/>
      </dsp:nvSpPr>
      <dsp:spPr>
        <a:xfrm>
          <a:off x="216525" y="1953877"/>
          <a:ext cx="393682" cy="3936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664DD-13A1-412A-BECF-FBAA65DD35C8}">
      <dsp:nvSpPr>
        <dsp:cNvPr id="0" name=""/>
        <dsp:cNvSpPr/>
      </dsp:nvSpPr>
      <dsp:spPr>
        <a:xfrm>
          <a:off x="826732" y="1792825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Current challenges and future priorities</a:t>
          </a:r>
          <a:endParaRPr lang="en-US" sz="1900" kern="1200" dirty="0"/>
        </a:p>
      </dsp:txBody>
      <dsp:txXfrm>
        <a:off x="826732" y="1792825"/>
        <a:ext cx="9688866" cy="715786"/>
      </dsp:txXfrm>
    </dsp:sp>
    <dsp:sp modelId="{AAE9F797-1816-420C-93F7-64C8448C3A1C}">
      <dsp:nvSpPr>
        <dsp:cNvPr id="0" name=""/>
        <dsp:cNvSpPr/>
      </dsp:nvSpPr>
      <dsp:spPr>
        <a:xfrm>
          <a:off x="0" y="2687558"/>
          <a:ext cx="10515599" cy="715786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82B4D-A8C7-4665-855B-0CEDF776E2E7}">
      <dsp:nvSpPr>
        <dsp:cNvPr id="0" name=""/>
        <dsp:cNvSpPr/>
      </dsp:nvSpPr>
      <dsp:spPr>
        <a:xfrm>
          <a:off x="216525" y="2848609"/>
          <a:ext cx="393682" cy="3936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4C13-C9AB-4F1D-AB41-2FC6384B3F20}">
      <dsp:nvSpPr>
        <dsp:cNvPr id="0" name=""/>
        <dsp:cNvSpPr/>
      </dsp:nvSpPr>
      <dsp:spPr>
        <a:xfrm>
          <a:off x="826732" y="2687558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Closing remarks</a:t>
          </a:r>
          <a:endParaRPr lang="en-US" sz="1900" kern="1200" dirty="0"/>
        </a:p>
      </dsp:txBody>
      <dsp:txXfrm>
        <a:off x="826732" y="2687558"/>
        <a:ext cx="9688866" cy="715786"/>
      </dsp:txXfrm>
    </dsp:sp>
    <dsp:sp modelId="{6FF24C51-C79F-4C35-A9EC-092541630EA6}">
      <dsp:nvSpPr>
        <dsp:cNvPr id="0" name=""/>
        <dsp:cNvSpPr/>
      </dsp:nvSpPr>
      <dsp:spPr>
        <a:xfrm>
          <a:off x="0" y="358229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EC5EA-7481-4DC3-B8C3-2A8A6FA7D864}">
      <dsp:nvSpPr>
        <dsp:cNvPr id="0" name=""/>
        <dsp:cNvSpPr/>
      </dsp:nvSpPr>
      <dsp:spPr>
        <a:xfrm>
          <a:off x="216525" y="3743342"/>
          <a:ext cx="393682" cy="3936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F4677-733E-4CFC-8DF6-10A1FE7BD57E}">
      <dsp:nvSpPr>
        <dsp:cNvPr id="0" name=""/>
        <dsp:cNvSpPr/>
      </dsp:nvSpPr>
      <dsp:spPr>
        <a:xfrm>
          <a:off x="826732" y="358229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Questions</a:t>
          </a:r>
          <a:endParaRPr lang="en-US" sz="1900" kern="1200"/>
        </a:p>
      </dsp:txBody>
      <dsp:txXfrm>
        <a:off x="826732" y="3582290"/>
        <a:ext cx="9688866" cy="7157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35C72-B152-4C32-9D4C-97D8E4FA1077}">
      <dsp:nvSpPr>
        <dsp:cNvPr id="0" name=""/>
        <dsp:cNvSpPr/>
      </dsp:nvSpPr>
      <dsp:spPr>
        <a:xfrm>
          <a:off x="0" y="3360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9323D-53A4-4A10-A11A-F6F80F4B5C6B}">
      <dsp:nvSpPr>
        <dsp:cNvPr id="0" name=""/>
        <dsp:cNvSpPr/>
      </dsp:nvSpPr>
      <dsp:spPr>
        <a:xfrm>
          <a:off x="216525" y="164412"/>
          <a:ext cx="393682" cy="393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3B207-AB58-43FE-B511-C6DED9808979}">
      <dsp:nvSpPr>
        <dsp:cNvPr id="0" name=""/>
        <dsp:cNvSpPr/>
      </dsp:nvSpPr>
      <dsp:spPr>
        <a:xfrm>
          <a:off x="826732" y="336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HCV Operational Delivery Network (ODN): organisation, staff &amp; other resources</a:t>
          </a:r>
          <a:endParaRPr lang="en-US" sz="1900" kern="1200"/>
        </a:p>
      </dsp:txBody>
      <dsp:txXfrm>
        <a:off x="826732" y="3360"/>
        <a:ext cx="9688866" cy="715786"/>
      </dsp:txXfrm>
    </dsp:sp>
    <dsp:sp modelId="{04C7656D-7A2B-4097-BC9F-19B8C5109CB1}">
      <dsp:nvSpPr>
        <dsp:cNvPr id="0" name=""/>
        <dsp:cNvSpPr/>
      </dsp:nvSpPr>
      <dsp:spPr>
        <a:xfrm>
          <a:off x="0" y="898092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749F8-F0AF-4694-AE05-7988F3C03111}">
      <dsp:nvSpPr>
        <dsp:cNvPr id="0" name=""/>
        <dsp:cNvSpPr/>
      </dsp:nvSpPr>
      <dsp:spPr>
        <a:xfrm>
          <a:off x="216525" y="1059144"/>
          <a:ext cx="393682" cy="3936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02F90-30BA-4373-9979-CA990A75A028}">
      <dsp:nvSpPr>
        <dsp:cNvPr id="0" name=""/>
        <dsp:cNvSpPr/>
      </dsp:nvSpPr>
      <dsp:spPr>
        <a:xfrm>
          <a:off x="826732" y="898092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Successes</a:t>
          </a:r>
          <a:endParaRPr lang="en-US" sz="1900" kern="1200"/>
        </a:p>
      </dsp:txBody>
      <dsp:txXfrm>
        <a:off x="826732" y="898092"/>
        <a:ext cx="9688866" cy="715786"/>
      </dsp:txXfrm>
    </dsp:sp>
    <dsp:sp modelId="{B3BE8A5B-99AA-4F8C-8A7B-C08F2325146F}">
      <dsp:nvSpPr>
        <dsp:cNvPr id="0" name=""/>
        <dsp:cNvSpPr/>
      </dsp:nvSpPr>
      <dsp:spPr>
        <a:xfrm>
          <a:off x="0" y="1792825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D62F8-D770-4C65-A627-3E2A0566771C}">
      <dsp:nvSpPr>
        <dsp:cNvPr id="0" name=""/>
        <dsp:cNvSpPr/>
      </dsp:nvSpPr>
      <dsp:spPr>
        <a:xfrm>
          <a:off x="216525" y="1953877"/>
          <a:ext cx="393682" cy="3936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664DD-13A1-412A-BECF-FBAA65DD35C8}">
      <dsp:nvSpPr>
        <dsp:cNvPr id="0" name=""/>
        <dsp:cNvSpPr/>
      </dsp:nvSpPr>
      <dsp:spPr>
        <a:xfrm>
          <a:off x="826732" y="1792825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Current challenges and future priorities</a:t>
          </a:r>
          <a:endParaRPr lang="en-US" sz="1900" kern="1200" dirty="0"/>
        </a:p>
      </dsp:txBody>
      <dsp:txXfrm>
        <a:off x="826732" y="1792825"/>
        <a:ext cx="9688866" cy="715786"/>
      </dsp:txXfrm>
    </dsp:sp>
    <dsp:sp modelId="{AAE9F797-1816-420C-93F7-64C8448C3A1C}">
      <dsp:nvSpPr>
        <dsp:cNvPr id="0" name=""/>
        <dsp:cNvSpPr/>
      </dsp:nvSpPr>
      <dsp:spPr>
        <a:xfrm>
          <a:off x="0" y="2687558"/>
          <a:ext cx="10515599" cy="71578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82B4D-A8C7-4665-855B-0CEDF776E2E7}">
      <dsp:nvSpPr>
        <dsp:cNvPr id="0" name=""/>
        <dsp:cNvSpPr/>
      </dsp:nvSpPr>
      <dsp:spPr>
        <a:xfrm>
          <a:off x="216525" y="2848609"/>
          <a:ext cx="393682" cy="3936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4C13-C9AB-4F1D-AB41-2FC6384B3F20}">
      <dsp:nvSpPr>
        <dsp:cNvPr id="0" name=""/>
        <dsp:cNvSpPr/>
      </dsp:nvSpPr>
      <dsp:spPr>
        <a:xfrm>
          <a:off x="826732" y="2687558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Closing remarks</a:t>
          </a:r>
          <a:endParaRPr lang="en-US" sz="1900" kern="1200" dirty="0"/>
        </a:p>
      </dsp:txBody>
      <dsp:txXfrm>
        <a:off x="826732" y="2687558"/>
        <a:ext cx="9688866" cy="715786"/>
      </dsp:txXfrm>
    </dsp:sp>
    <dsp:sp modelId="{6FF24C51-C79F-4C35-A9EC-092541630EA6}">
      <dsp:nvSpPr>
        <dsp:cNvPr id="0" name=""/>
        <dsp:cNvSpPr/>
      </dsp:nvSpPr>
      <dsp:spPr>
        <a:xfrm>
          <a:off x="0" y="3582290"/>
          <a:ext cx="10515599" cy="7157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EC5EA-7481-4DC3-B8C3-2A8A6FA7D864}">
      <dsp:nvSpPr>
        <dsp:cNvPr id="0" name=""/>
        <dsp:cNvSpPr/>
      </dsp:nvSpPr>
      <dsp:spPr>
        <a:xfrm>
          <a:off x="216525" y="3743342"/>
          <a:ext cx="393682" cy="3936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F4677-733E-4CFC-8DF6-10A1FE7BD57E}">
      <dsp:nvSpPr>
        <dsp:cNvPr id="0" name=""/>
        <dsp:cNvSpPr/>
      </dsp:nvSpPr>
      <dsp:spPr>
        <a:xfrm>
          <a:off x="826732" y="3582290"/>
          <a:ext cx="9688866" cy="715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754" tIns="75754" rIns="75754" bIns="7575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Questions</a:t>
          </a:r>
          <a:endParaRPr lang="en-US" sz="1900" kern="1200"/>
        </a:p>
      </dsp:txBody>
      <dsp:txXfrm>
        <a:off x="826732" y="3582290"/>
        <a:ext cx="9688866" cy="7157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D11F2-0C9C-A24F-BA2E-A41A8A7903D2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58E49-AF90-E349-9FF2-9FB0AB1428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98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034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>
            <a:extLst>
              <a:ext uri="{FF2B5EF4-FFF2-40B4-BE49-F238E27FC236}">
                <a16:creationId xmlns:a16="http://schemas.microsoft.com/office/drawing/2014/main" id="{6CBDDAEA-1C6A-A321-D6BE-88DEE39840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F2530A-025A-388D-B06B-20459963C7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ea typeface="+mn-ea"/>
                <a:cs typeface="Times New Roman" panose="02020603050405020304" pitchFamily="18" charset="0"/>
              </a:rPr>
              <a:t>From August 2016 to July 2017, of </a:t>
            </a:r>
            <a:r>
              <a:rPr lang="en-GB" b="1" dirty="0">
                <a:ea typeface="+mn-ea"/>
                <a:cs typeface="Times New Roman" panose="02020603050405020304" pitchFamily="18" charset="0"/>
              </a:rPr>
              <a:t>194 new referrals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into the hospital outpatient clinic: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111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(57.2%)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failed to attend for their first appointment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83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(42.8%)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attended their first appointment only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44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(22.7%)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engaged and commenced treatment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ea typeface="+mn-ea"/>
                <a:cs typeface="Times New Roman" panose="02020603050405020304" pitchFamily="18" charset="0"/>
              </a:rPr>
              <a:t>80% of referrals originated from one single local drug service</a:t>
            </a:r>
            <a:endParaRPr lang="en-GB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sp>
        <p:nvSpPr>
          <p:cNvPr id="89091" name="Slide Number Placeholder 3">
            <a:extLst>
              <a:ext uri="{FF2B5EF4-FFF2-40B4-BE49-F238E27FC236}">
                <a16:creationId xmlns:a16="http://schemas.microsoft.com/office/drawing/2014/main" id="{55FCA83F-D0A3-0B51-934F-CB319F3E7C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CCD8C6-EB2A-2745-B088-D11DDF3F2FB2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098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946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>
            <a:extLst>
              <a:ext uri="{FF2B5EF4-FFF2-40B4-BE49-F238E27FC236}">
                <a16:creationId xmlns:a16="http://schemas.microsoft.com/office/drawing/2014/main" id="{FF76F772-C0FE-7202-050A-83AEB6A5DF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8" name="Notes Placeholder 2">
            <a:extLst>
              <a:ext uri="{FF2B5EF4-FFF2-40B4-BE49-F238E27FC236}">
                <a16:creationId xmlns:a16="http://schemas.microsoft.com/office/drawing/2014/main" id="{92F9DBD4-9F3D-E2DD-BE40-7BE6AD40B6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alibri" panose="020F0502020204030204" pitchFamily="34" charset="0"/>
              </a:rPr>
              <a:t>At risk patients identified by Clinical Nurse Specialists and Peers from Homeless Hostels, Drug Services &amp; other community services for PWIDs in Doncaster and Bassetlaw (</a:t>
            </a:r>
            <a:r>
              <a:rPr lang="en-US" altLang="en-US" sz="1200" dirty="0" err="1">
                <a:latin typeface="Calibri" panose="020F0502020204030204" pitchFamily="34" charset="0"/>
              </a:rPr>
              <a:t>Worksop</a:t>
            </a:r>
            <a:r>
              <a:rPr lang="en-US" altLang="en-US" sz="1200" dirty="0">
                <a:latin typeface="Calibri" panose="020F0502020204030204" pitchFamily="34" charset="0"/>
              </a:rPr>
              <a:t>) areas</a:t>
            </a:r>
          </a:p>
          <a:p>
            <a:pPr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53ECEC30-3622-0C7A-970C-6D9902B399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5800ED4-A599-BD44-9DB3-F5D180EE9272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>
            <a:extLst>
              <a:ext uri="{FF2B5EF4-FFF2-40B4-BE49-F238E27FC236}">
                <a16:creationId xmlns:a16="http://schemas.microsoft.com/office/drawing/2014/main" id="{FF76F772-C0FE-7202-050A-83AEB6A5DF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8" name="Notes Placeholder 2">
            <a:extLst>
              <a:ext uri="{FF2B5EF4-FFF2-40B4-BE49-F238E27FC236}">
                <a16:creationId xmlns:a16="http://schemas.microsoft.com/office/drawing/2014/main" id="{92F9DBD4-9F3D-E2DD-BE40-7BE6AD40B6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alibri" panose="020F0502020204030204" pitchFamily="34" charset="0"/>
              </a:rPr>
              <a:t>At risk patients identified by Clinical Nurse Specialists and Peers from Homeless Hostels, Drug Services &amp; other community services for PWIDs in Doncaster and Bassetlaw (</a:t>
            </a:r>
            <a:r>
              <a:rPr lang="en-US" altLang="en-US" sz="1200" dirty="0" err="1">
                <a:latin typeface="Calibri" panose="020F0502020204030204" pitchFamily="34" charset="0"/>
              </a:rPr>
              <a:t>Worksop</a:t>
            </a:r>
            <a:r>
              <a:rPr lang="en-US" altLang="en-US" sz="1200" dirty="0">
                <a:latin typeface="Calibri" panose="020F0502020204030204" pitchFamily="34" charset="0"/>
              </a:rPr>
              <a:t>) areas</a:t>
            </a:r>
          </a:p>
          <a:p>
            <a:pPr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53ECEC30-3622-0C7A-970C-6D9902B399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5800ED4-A599-BD44-9DB3-F5D180EE9272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1520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>
            <a:extLst>
              <a:ext uri="{FF2B5EF4-FFF2-40B4-BE49-F238E27FC236}">
                <a16:creationId xmlns:a16="http://schemas.microsoft.com/office/drawing/2014/main" id="{FF76F772-C0FE-7202-050A-83AEB6A5DF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8" name="Notes Placeholder 2">
            <a:extLst>
              <a:ext uri="{FF2B5EF4-FFF2-40B4-BE49-F238E27FC236}">
                <a16:creationId xmlns:a16="http://schemas.microsoft.com/office/drawing/2014/main" id="{92F9DBD4-9F3D-E2DD-BE40-7BE6AD40B6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alibri" panose="020F0502020204030204" pitchFamily="34" charset="0"/>
              </a:rPr>
              <a:t>At risk patients identified by Clinical Nurse Specialists and Peers from Homeless Hostels, Drug Services &amp; other community services for PWIDs in Doncaster and Bassetlaw (</a:t>
            </a:r>
            <a:r>
              <a:rPr lang="en-US" altLang="en-US" sz="1200" dirty="0" err="1">
                <a:latin typeface="Calibri" panose="020F0502020204030204" pitchFamily="34" charset="0"/>
              </a:rPr>
              <a:t>Worksop</a:t>
            </a:r>
            <a:r>
              <a:rPr lang="en-US" altLang="en-US" sz="1200" dirty="0">
                <a:latin typeface="Calibri" panose="020F0502020204030204" pitchFamily="34" charset="0"/>
              </a:rPr>
              <a:t>) areas</a:t>
            </a:r>
          </a:p>
          <a:p>
            <a:pPr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53ECEC30-3622-0C7A-970C-6D9902B399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5800ED4-A599-BD44-9DB3-F5D180EE9272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669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>
            <a:extLst>
              <a:ext uri="{FF2B5EF4-FFF2-40B4-BE49-F238E27FC236}">
                <a16:creationId xmlns:a16="http://schemas.microsoft.com/office/drawing/2014/main" id="{FF76F772-C0FE-7202-050A-83AEB6A5DF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8" name="Notes Placeholder 2">
            <a:extLst>
              <a:ext uri="{FF2B5EF4-FFF2-40B4-BE49-F238E27FC236}">
                <a16:creationId xmlns:a16="http://schemas.microsoft.com/office/drawing/2014/main" id="{92F9DBD4-9F3D-E2DD-BE40-7BE6AD40B6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alibri" panose="020F0502020204030204" pitchFamily="34" charset="0"/>
              </a:rPr>
              <a:t>At risk patients identified by Clinical Nurse Specialists and Peers from Homeless Hostels, Drug Services &amp; other community services for PWIDs in Doncaster and Bassetlaw (</a:t>
            </a:r>
            <a:r>
              <a:rPr lang="en-US" altLang="en-US" sz="1200" dirty="0" err="1">
                <a:latin typeface="Calibri" panose="020F0502020204030204" pitchFamily="34" charset="0"/>
              </a:rPr>
              <a:t>Worksop</a:t>
            </a:r>
            <a:r>
              <a:rPr lang="en-US" altLang="en-US" sz="1200" dirty="0">
                <a:latin typeface="Calibri" panose="020F0502020204030204" pitchFamily="34" charset="0"/>
              </a:rPr>
              <a:t>) areas</a:t>
            </a:r>
          </a:p>
          <a:p>
            <a:pPr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53ECEC30-3622-0C7A-970C-6D9902B399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5800ED4-A599-BD44-9DB3-F5D180EE9272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162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647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0099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853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74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267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1619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8681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4381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0448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167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533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67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HCT Peers – raise awareness, reduce stigma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304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ArialMT"/>
              </a:rPr>
              <a:t>Plus presence of a robust system to review ongoing testing and treatment performance to ensure these targets are maintained </a:t>
            </a: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544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58E49-AF90-E349-9FF2-9FB0AB1428A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559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>
            <a:extLst>
              <a:ext uri="{FF2B5EF4-FFF2-40B4-BE49-F238E27FC236}">
                <a16:creationId xmlns:a16="http://schemas.microsoft.com/office/drawing/2014/main" id="{6CBDDAEA-1C6A-A321-D6BE-88DEE39840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F2530A-025A-388D-B06B-20459963C7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ea typeface="+mn-ea"/>
                <a:cs typeface="Times New Roman" panose="02020603050405020304" pitchFamily="18" charset="0"/>
              </a:rPr>
              <a:t>From August 2016 to July 2017, of </a:t>
            </a:r>
            <a:r>
              <a:rPr lang="en-GB" b="1" dirty="0">
                <a:ea typeface="+mn-ea"/>
                <a:cs typeface="Times New Roman" panose="02020603050405020304" pitchFamily="18" charset="0"/>
              </a:rPr>
              <a:t>194 new referrals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into the hospital outpatient clinic: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111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(57.2%)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failed to attend for their first appointment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83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(42.8%)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attended their first appointment only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44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(22.7%)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engaged and commenced treatment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ea typeface="+mn-ea"/>
                <a:cs typeface="Times New Roman" panose="02020603050405020304" pitchFamily="18" charset="0"/>
              </a:rPr>
              <a:t>80% of referrals originated from one single local drug service</a:t>
            </a:r>
            <a:endParaRPr lang="en-GB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sp>
        <p:nvSpPr>
          <p:cNvPr id="89091" name="Slide Number Placeholder 3">
            <a:extLst>
              <a:ext uri="{FF2B5EF4-FFF2-40B4-BE49-F238E27FC236}">
                <a16:creationId xmlns:a16="http://schemas.microsoft.com/office/drawing/2014/main" id="{55FCA83F-D0A3-0B51-934F-CB319F3E7C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CCD8C6-EB2A-2745-B088-D11DDF3F2FB2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>
            <a:extLst>
              <a:ext uri="{FF2B5EF4-FFF2-40B4-BE49-F238E27FC236}">
                <a16:creationId xmlns:a16="http://schemas.microsoft.com/office/drawing/2014/main" id="{6CBDDAEA-1C6A-A321-D6BE-88DEE39840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F2530A-025A-388D-B06B-20459963C7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ea typeface="+mn-ea"/>
                <a:cs typeface="Times New Roman" panose="02020603050405020304" pitchFamily="18" charset="0"/>
              </a:rPr>
              <a:t>From August 2016 to July 2017, of </a:t>
            </a:r>
            <a:r>
              <a:rPr lang="en-GB" b="1" dirty="0">
                <a:ea typeface="+mn-ea"/>
                <a:cs typeface="Times New Roman" panose="02020603050405020304" pitchFamily="18" charset="0"/>
              </a:rPr>
              <a:t>194 new referrals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into the hospital outpatient clinic: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111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(57.2%)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failed to attend for their first appointment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83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(42.8%)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attended their first appointment only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GB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GB" b="1" dirty="0">
                <a:ea typeface="+mn-ea"/>
                <a:cs typeface="Times New Roman" panose="02020603050405020304" pitchFamily="18" charset="0"/>
              </a:rPr>
              <a:t>44 </a:t>
            </a:r>
            <a:r>
              <a:rPr lang="en-GB" b="1" dirty="0">
                <a:solidFill>
                  <a:srgbClr val="FF0000"/>
                </a:solidFill>
                <a:ea typeface="+mn-ea"/>
                <a:cs typeface="Times New Roman" panose="02020603050405020304" pitchFamily="18" charset="0"/>
              </a:rPr>
              <a:t>(22.7%) </a:t>
            </a:r>
            <a:r>
              <a:rPr lang="en-GB" dirty="0">
                <a:ea typeface="+mn-ea"/>
                <a:cs typeface="Times New Roman" panose="02020603050405020304" pitchFamily="18" charset="0"/>
              </a:rPr>
              <a:t>engaged and commenced treatment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100" dirty="0">
              <a:ea typeface="+mn-ea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ea typeface="+mn-ea"/>
                <a:cs typeface="Times New Roman" panose="02020603050405020304" pitchFamily="18" charset="0"/>
              </a:rPr>
              <a:t>80% of referrals originated from one single local drug service</a:t>
            </a:r>
            <a:endParaRPr lang="en-GB" dirty="0"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  <p:sp>
        <p:nvSpPr>
          <p:cNvPr id="89091" name="Slide Number Placeholder 3">
            <a:extLst>
              <a:ext uri="{FF2B5EF4-FFF2-40B4-BE49-F238E27FC236}">
                <a16:creationId xmlns:a16="http://schemas.microsoft.com/office/drawing/2014/main" id="{55FCA83F-D0A3-0B51-934F-CB319F3E7C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CCD8C6-EB2A-2745-B088-D11DDF3F2FB2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89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AFD61-500B-6ED4-8149-E3CD1DFE7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D77DB5-AD4A-E966-EDBB-B13A4FC8F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7B1A6-5BC1-FA84-ABF9-6B016A1A2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A23F7-9B1D-83F1-42DA-85AAF9044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519C0-CBB9-5258-4F70-61AEAFA0A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05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1CDB8-DD72-1321-6EE2-3D4264165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EF90F-02BF-3D99-B5CE-8049A181F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98B3B-053A-E1E1-E0DD-183399EDE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26DAC-371F-0425-3BA9-B60AEB8AB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82354-B0C2-533B-AA62-E84A5D0A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21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FF03BB-93D6-5B2D-45DD-86EB791AC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ABA4E-F9A5-66C8-24ED-D9926F76BA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6F29E-19F6-BE16-026E-AE2A71727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FD2F9-78E7-7BFF-567E-C39DA80FC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0C81C-3116-6250-AED8-916C62D6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55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90D63-226E-42B9-4B56-32237D2F6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B7A4A-D17F-A718-0184-DA3BE4A42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23042-D525-9D60-A4ED-5C1F09A0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68974-83B7-C129-9481-6C01A3F82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D1DA6-4260-95F7-5653-0F875A85B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4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0A8A8-F5BA-53B4-DD8F-1A5CE55D9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79DCF9-0102-65A3-7C74-183EFC822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49F41-D4A3-71A7-307D-BC3ED52AC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A1B84-B45E-C966-AE80-621336008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5A87B-5841-5502-476E-161727C12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48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FC03C-E227-CD69-0FB2-FB200A15C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ACCBB-04C0-34EB-1C3C-D5DF30E4E7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2B1CC0-8825-2F67-6CFD-B764D83F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3142DC-4A34-C001-9BA4-E166FADBE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4472E1-05FA-8461-9B5C-4AA7BA2E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BDF60-AE28-AB56-835A-A8FB2658D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67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F3E25-0298-FAE1-4F8E-890BF3441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16015-20C7-1088-7028-A11E3640D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855501-2C46-95F1-522B-157AEAFE80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31B25D-3A99-7D2B-FE3E-B55ECB5318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CCBA8D-755E-25C6-272E-BF19F38299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546D73-9DF5-0A3D-3C8F-D40E811A9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E1B5C-36C2-E810-7F7A-9C9B9BE7F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54EA8B-0E60-6656-32F8-FF17074B7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081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18C0E-B90F-2773-8ECB-39131BDB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220148-C15F-ECD8-103D-E18BE6D72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7A822-AA7C-CF5C-8277-174940185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26963-E03A-7883-039B-E2CBB34A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5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0F80EE-D7FC-18DD-B881-67B3EAA0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2B1046-1CEF-3CA8-EBDD-5A1600467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AC437-0CFB-317C-6901-967A30024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186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5E2AB-F590-644A-0A5B-E9043A3F0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A1A07-422E-22E5-4526-063B830E4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20F4C-8048-386B-11F4-0E39EF2AE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62749-D537-BF05-B06E-C676C62CE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0E001-54B9-1A4C-DAC6-646D744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B3E798-86A5-7A02-EA82-F8B731C97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07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D060-7B65-6533-1688-82E86BBB2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42C577-B54D-5550-4200-D2472EBD77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5EE22-1E31-BDD3-EAA9-B0FFB29E4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91A90A-F5BD-2ADA-DC81-0A41ACB0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00E93B-A71F-A2D2-8AA4-2E0722610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82A961-924B-5E2F-8019-B15126CE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271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FEBD5D-45D4-1A54-6441-8C321BB7D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E1CDC-D9E9-5653-7E9B-ED2F910C8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D7E12-C207-BB38-B301-FE39B30A0A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BC75B-534F-024C-8296-9F6F45903FE0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FE790-5424-4A88-BC3B-98A894C4F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D60CD-6B71-D8DB-3263-E724C76A5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A8D04-2EF5-8947-8676-3BD849536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31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8.wdp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8.wdp"/><Relationship Id="rId11" Type="http://schemas.openxmlformats.org/officeDocument/2006/relationships/image" Target="../media/image33.png"/><Relationship Id="rId5" Type="http://schemas.openxmlformats.org/officeDocument/2006/relationships/image" Target="../media/image25.png"/><Relationship Id="rId10" Type="http://schemas.openxmlformats.org/officeDocument/2006/relationships/image" Target="../media/image32.png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0.wdp"/><Relationship Id="rId3" Type="http://schemas.openxmlformats.org/officeDocument/2006/relationships/image" Target="../media/image25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9.wdp"/><Relationship Id="rId5" Type="http://schemas.openxmlformats.org/officeDocument/2006/relationships/image" Target="../media/image34.png"/><Relationship Id="rId4" Type="http://schemas.microsoft.com/office/2007/relationships/hdphoto" Target="../media/hdphoto18.wdp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13" Type="http://schemas.microsoft.com/office/2007/relationships/hdphoto" Target="../media/hdphoto23.wdp"/><Relationship Id="rId3" Type="http://schemas.openxmlformats.org/officeDocument/2006/relationships/image" Target="../media/image25.png"/><Relationship Id="rId7" Type="http://schemas.openxmlformats.org/officeDocument/2006/relationships/image" Target="../media/image32.png"/><Relationship Id="rId12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1.wdp"/><Relationship Id="rId11" Type="http://schemas.openxmlformats.org/officeDocument/2006/relationships/image" Target="../media/image33.png"/><Relationship Id="rId5" Type="http://schemas.openxmlformats.org/officeDocument/2006/relationships/image" Target="../media/image34.png"/><Relationship Id="rId15" Type="http://schemas.openxmlformats.org/officeDocument/2006/relationships/image" Target="../media/image35.png"/><Relationship Id="rId10" Type="http://schemas.openxmlformats.org/officeDocument/2006/relationships/image" Target="../media/image31.png"/><Relationship Id="rId4" Type="http://schemas.microsoft.com/office/2007/relationships/hdphoto" Target="../media/hdphoto18.wdp"/><Relationship Id="rId9" Type="http://schemas.openxmlformats.org/officeDocument/2006/relationships/image" Target="../media/image28.png"/><Relationship Id="rId1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2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0.png"/><Relationship Id="rId4" Type="http://schemas.openxmlformats.org/officeDocument/2006/relationships/image" Target="../media/image43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hdphoto" Target="../media/hdphoto24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1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3" Type="http://schemas.openxmlformats.org/officeDocument/2006/relationships/diagramLayout" Target="../diagrams/layout5.xml"/><Relationship Id="rId7" Type="http://schemas.openxmlformats.org/officeDocument/2006/relationships/image" Target="../media/image1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hdphoto" Target="../media/hdphoto26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1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microsoft.com/office/2007/relationships/hdphoto" Target="../media/hdphoto9.wdp"/><Relationship Id="rId3" Type="http://schemas.openxmlformats.org/officeDocument/2006/relationships/image" Target="../media/image16.png"/><Relationship Id="rId7" Type="http://schemas.microsoft.com/office/2007/relationships/hdphoto" Target="../media/hdphoto4.wdp"/><Relationship Id="rId12" Type="http://schemas.microsoft.com/office/2007/relationships/hdphoto" Target="../media/hdphoto8.wdp"/><Relationship Id="rId2" Type="http://schemas.openxmlformats.org/officeDocument/2006/relationships/notesSlide" Target="../notesSlides/notesSlide2.xml"/><Relationship Id="rId16" Type="http://schemas.microsoft.com/office/2007/relationships/hdphoto" Target="../media/hdphoto12.wdp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openxmlformats.org/officeDocument/2006/relationships/image" Target="../media/image20.png"/><Relationship Id="rId5" Type="http://schemas.openxmlformats.org/officeDocument/2006/relationships/image" Target="../media/image19.png"/><Relationship Id="rId15" Type="http://schemas.microsoft.com/office/2007/relationships/hdphoto" Target="../media/hdphoto11.wdp"/><Relationship Id="rId10" Type="http://schemas.microsoft.com/office/2007/relationships/hdphoto" Target="../media/hdphoto7.wdp"/><Relationship Id="rId4" Type="http://schemas.openxmlformats.org/officeDocument/2006/relationships/image" Target="../media/image17.png"/><Relationship Id="rId9" Type="http://schemas.microsoft.com/office/2007/relationships/hdphoto" Target="../media/hdphoto6.wdp"/><Relationship Id="rId14" Type="http://schemas.microsoft.com/office/2007/relationships/hdphoto" Target="../media/hdphoto10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microsoft.com/office/2007/relationships/hdphoto" Target="../media/hdphoto14.wdp"/><Relationship Id="rId12" Type="http://schemas.microsoft.com/office/2007/relationships/hdphoto" Target="../media/hdphoto16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microsoft.com/office/2007/relationships/hdphoto" Target="../media/hdphoto15.wdp"/><Relationship Id="rId5" Type="http://schemas.microsoft.com/office/2007/relationships/hdphoto" Target="../media/hdphoto13.wdp"/><Relationship Id="rId10" Type="http://schemas.microsoft.com/office/2007/relationships/hdphoto" Target="../media/hdphoto9.wdp"/><Relationship Id="rId4" Type="http://schemas.openxmlformats.org/officeDocument/2006/relationships/image" Target="../media/image19.png"/><Relationship Id="rId9" Type="http://schemas.openxmlformats.org/officeDocument/2006/relationships/image" Target="../media/image20.pn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205061C-B008-3AF5-7D5D-7BD10407C7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8" b="12587"/>
          <a:stretch/>
        </p:blipFill>
        <p:spPr bwMode="auto">
          <a:xfrm>
            <a:off x="0" y="-36096"/>
            <a:ext cx="12192000" cy="689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7D7E9F-81F3-D18F-F62E-DBFC93284B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494" y="1062207"/>
            <a:ext cx="493395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HCV Elimination in England –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a view from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an ODN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7EEC57-020E-9ACF-2C2B-F1B9015F88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497" y="3601917"/>
            <a:ext cx="9865894" cy="189238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sz="3200" dirty="0">
                <a:solidFill>
                  <a:schemeClr val="bg1"/>
                </a:solidFill>
              </a:rPr>
              <a:t>Ben Stone</a:t>
            </a: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Consultant in Infectious Diseases, </a:t>
            </a: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Sheffield Teaching Hospitals NHS Foundation Trust</a:t>
            </a: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Clinical Lead,</a:t>
            </a: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South Yorkshire, Bassetlaw &amp;</a:t>
            </a:r>
          </a:p>
          <a:p>
            <a:pPr algn="l"/>
            <a:r>
              <a:rPr lang="en-GB" sz="1800" dirty="0">
                <a:solidFill>
                  <a:schemeClr val="bg1"/>
                </a:solidFill>
              </a:rPr>
              <a:t>North Derbyshire HCV ODN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273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1583A-37A6-AACE-0513-E0CF47798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8219092" cy="5032376"/>
          </a:xfrm>
        </p:spPr>
        <p:txBody>
          <a:bodyPr>
            <a:normAutofit/>
          </a:bodyPr>
          <a:lstStyle/>
          <a:p>
            <a:r>
              <a:rPr lang="en-GB" dirty="0"/>
              <a:t>Hub and spoke model</a:t>
            </a:r>
          </a:p>
          <a:p>
            <a:r>
              <a:rPr lang="en-GB" dirty="0"/>
              <a:t>Clinical leadership, advice and support</a:t>
            </a:r>
          </a:p>
          <a:p>
            <a:r>
              <a:rPr lang="en-GB" dirty="0"/>
              <a:t>Specialist nurse provision</a:t>
            </a:r>
          </a:p>
          <a:p>
            <a:r>
              <a:rPr lang="en-GB" dirty="0"/>
              <a:t>Pharmacy support</a:t>
            </a:r>
          </a:p>
          <a:p>
            <a:r>
              <a:rPr lang="en-GB" dirty="0"/>
              <a:t>Complex treatment MDTs (weekly)</a:t>
            </a:r>
          </a:p>
          <a:p>
            <a:r>
              <a:rPr lang="en-GB" dirty="0"/>
              <a:t>Interface between ODN and NHSE</a:t>
            </a:r>
          </a:p>
          <a:p>
            <a:r>
              <a:rPr lang="en-GB" dirty="0"/>
              <a:t>Management of elimination initiatives &amp; finances</a:t>
            </a:r>
          </a:p>
          <a:p>
            <a:r>
              <a:rPr lang="en-GB" dirty="0"/>
              <a:t>Service level agreements, contracts and governance</a:t>
            </a:r>
          </a:p>
          <a:p>
            <a:r>
              <a:rPr lang="en-GB" dirty="0"/>
              <a:t>Data collation &amp; reporting and performance monitoring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0F4C0E6-76C6-B920-8CC6-39C9A9E36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ODN function and roles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C6DFA21-70A3-67A0-D966-5D610B705991}"/>
              </a:ext>
            </a:extLst>
          </p:cNvPr>
          <p:cNvGrpSpPr/>
          <p:nvPr/>
        </p:nvGrpSpPr>
        <p:grpSpPr>
          <a:xfrm>
            <a:off x="7036904" y="669687"/>
            <a:ext cx="2819400" cy="3179090"/>
            <a:chOff x="8706034" y="3674174"/>
            <a:chExt cx="2002226" cy="2226639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64AFEE0-2838-8EC8-A663-6E4EBA1D1D1B}"/>
                </a:ext>
              </a:extLst>
            </p:cNvPr>
            <p:cNvSpPr/>
            <p:nvPr/>
          </p:nvSpPr>
          <p:spPr>
            <a:xfrm>
              <a:off x="8889356" y="3674174"/>
              <a:ext cx="199153" cy="184447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438521B-BEAB-32DB-8657-4936E7C83223}"/>
                </a:ext>
              </a:extLst>
            </p:cNvPr>
            <p:cNvSpPr/>
            <p:nvPr/>
          </p:nvSpPr>
          <p:spPr>
            <a:xfrm>
              <a:off x="10377672" y="5371852"/>
              <a:ext cx="115352" cy="11347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CDC031E-9087-EC9C-03DC-418907DCB183}"/>
                </a:ext>
              </a:extLst>
            </p:cNvPr>
            <p:cNvSpPr/>
            <p:nvPr/>
          </p:nvSpPr>
          <p:spPr>
            <a:xfrm>
              <a:off x="10414074" y="3710300"/>
              <a:ext cx="294186" cy="30365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BEBB8F5-D72C-7D66-A5BE-736DEB5DE8A1}"/>
                </a:ext>
              </a:extLst>
            </p:cNvPr>
            <p:cNvSpPr/>
            <p:nvPr/>
          </p:nvSpPr>
          <p:spPr>
            <a:xfrm>
              <a:off x="8706034" y="4686301"/>
              <a:ext cx="509404" cy="500062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46DF824-9AEE-F462-D615-B93BBABF891B}"/>
                </a:ext>
              </a:extLst>
            </p:cNvPr>
            <p:cNvSpPr/>
            <p:nvPr/>
          </p:nvSpPr>
          <p:spPr>
            <a:xfrm>
              <a:off x="9397583" y="4767635"/>
              <a:ext cx="260368" cy="25003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A8B5D60-FF19-985C-3975-4858B089BA10}"/>
                </a:ext>
              </a:extLst>
            </p:cNvPr>
            <p:cNvSpPr/>
            <p:nvPr/>
          </p:nvSpPr>
          <p:spPr>
            <a:xfrm>
              <a:off x="9084183" y="5787341"/>
              <a:ext cx="115352" cy="113472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AC72F4D-CDB4-CCEA-0F4C-2E675DC6ADCB}"/>
                </a:ext>
              </a:extLst>
            </p:cNvPr>
            <p:cNvCxnSpPr>
              <a:cxnSpLocks/>
              <a:stCxn id="17" idx="0"/>
              <a:endCxn id="7" idx="4"/>
            </p:cNvCxnSpPr>
            <p:nvPr/>
          </p:nvCxnSpPr>
          <p:spPr>
            <a:xfrm flipV="1">
              <a:off x="8960736" y="3858621"/>
              <a:ext cx="28197" cy="8276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AD2E1CF-8CA2-6516-277B-A9EDDBDD6ECC}"/>
                </a:ext>
              </a:extLst>
            </p:cNvPr>
            <p:cNvCxnSpPr>
              <a:cxnSpLocks/>
              <a:stCxn id="25" idx="0"/>
              <a:endCxn id="17" idx="4"/>
            </p:cNvCxnSpPr>
            <p:nvPr/>
          </p:nvCxnSpPr>
          <p:spPr>
            <a:xfrm flipH="1" flipV="1">
              <a:off x="8960736" y="5186363"/>
              <a:ext cx="181124" cy="600978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DCB1857-567E-A78A-6C97-2192098F061E}"/>
                </a:ext>
              </a:extLst>
            </p:cNvPr>
            <p:cNvCxnSpPr>
              <a:cxnSpLocks/>
              <a:stCxn id="17" idx="6"/>
              <a:endCxn id="21" idx="2"/>
            </p:cNvCxnSpPr>
            <p:nvPr/>
          </p:nvCxnSpPr>
          <p:spPr>
            <a:xfrm flipV="1">
              <a:off x="9215438" y="4892651"/>
              <a:ext cx="182145" cy="4368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42AC3D5-4C0D-00A5-2436-17914F253DAE}"/>
                </a:ext>
              </a:extLst>
            </p:cNvPr>
            <p:cNvCxnSpPr>
              <a:cxnSpLocks/>
              <a:stCxn id="14" idx="3"/>
              <a:endCxn id="17" idx="7"/>
            </p:cNvCxnSpPr>
            <p:nvPr/>
          </p:nvCxnSpPr>
          <p:spPr>
            <a:xfrm flipH="1">
              <a:off x="9140837" y="3969485"/>
              <a:ext cx="1316319" cy="79004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76076A-940F-DD96-87A4-786C2EEFC250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 flipV="1">
              <a:off x="9148672" y="5076796"/>
              <a:ext cx="1229000" cy="351792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38FBA1D9-92BE-AB4D-B844-F1C1E8062C97}"/>
              </a:ext>
            </a:extLst>
          </p:cNvPr>
          <p:cNvSpPr txBox="1">
            <a:spLocks/>
          </p:cNvSpPr>
          <p:nvPr/>
        </p:nvSpPr>
        <p:spPr>
          <a:xfrm>
            <a:off x="8826794" y="3848777"/>
            <a:ext cx="3298946" cy="26440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Case-finding</a:t>
            </a:r>
          </a:p>
          <a:p>
            <a:pPr lvl="1"/>
            <a:r>
              <a:rPr lang="en-GB" dirty="0"/>
              <a:t>UKHSA look back</a:t>
            </a:r>
          </a:p>
          <a:p>
            <a:pPr lvl="1"/>
            <a:r>
              <a:rPr lang="en-GB" dirty="0"/>
              <a:t>Real-time</a:t>
            </a:r>
          </a:p>
          <a:p>
            <a:r>
              <a:rPr lang="en-GB" dirty="0"/>
              <a:t>Virology support</a:t>
            </a:r>
          </a:p>
          <a:p>
            <a:r>
              <a:rPr lang="en-GB" dirty="0"/>
              <a:t>Quarterly meetings</a:t>
            </a:r>
          </a:p>
          <a:p>
            <a:r>
              <a:rPr lang="en-GB" dirty="0"/>
              <a:t>Quarterly reports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858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975DD-1708-947C-951E-2D597FBF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0644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2060"/>
                </a:solidFill>
              </a:rPr>
              <a:t>Outline 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0388A1D-C910-FAAA-AA86-EEB883AF70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926543"/>
              </p:ext>
            </p:extLst>
          </p:nvPr>
        </p:nvGraphicFramePr>
        <p:xfrm>
          <a:off x="838199" y="1825625"/>
          <a:ext cx="10515599" cy="43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83B6B15-8E20-F857-1F3B-AAC90648AF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48" b="12587"/>
          <a:stretch/>
        </p:blipFill>
        <p:spPr bwMode="auto">
          <a:xfrm>
            <a:off x="9258753" y="338166"/>
            <a:ext cx="2083470" cy="11781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757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21E5C-C118-DB56-FE63-67B011FD3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Improved prison reception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6C0FC-3F74-B7FA-8C8B-A618929D4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2425"/>
            <a:ext cx="5918200" cy="2673699"/>
          </a:xfrm>
        </p:spPr>
        <p:txBody>
          <a:bodyPr>
            <a:normAutofit/>
          </a:bodyPr>
          <a:lstStyle/>
          <a:p>
            <a:r>
              <a:rPr lang="en-GB" sz="2600" dirty="0"/>
              <a:t>Relatively high HCV prevalence</a:t>
            </a:r>
          </a:p>
          <a:p>
            <a:r>
              <a:rPr lang="en-GB" sz="2600" dirty="0"/>
              <a:t>High turnover</a:t>
            </a:r>
          </a:p>
          <a:p>
            <a:r>
              <a:rPr lang="en-GB" sz="2600" dirty="0"/>
              <a:t>“Captive audience” - opportunity for HCV diagnosis, assessment and treatment – “kidney” of the ODN</a:t>
            </a:r>
          </a:p>
          <a:p>
            <a:r>
              <a:rPr lang="en-GB" sz="2600" dirty="0"/>
              <a:t>Historically low BBV testing rates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D85216-3992-298A-BAFE-524ADF4EF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411" y="4334224"/>
            <a:ext cx="8692142" cy="21670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6084A1-2D86-D08D-97A7-E75ADD5CE2E7}"/>
              </a:ext>
            </a:extLst>
          </p:cNvPr>
          <p:cNvSpPr txBox="1"/>
          <p:nvPr/>
        </p:nvSpPr>
        <p:spPr>
          <a:xfrm>
            <a:off x="3660410" y="4355438"/>
            <a:ext cx="7531100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500" dirty="0"/>
              <a:t>Monthly prison reception HCV testing rates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143DBD-08DD-F1E6-09D6-298B2C9112B8}"/>
              </a:ext>
            </a:extLst>
          </p:cNvPr>
          <p:cNvSpPr txBox="1"/>
          <p:nvPr/>
        </p:nvSpPr>
        <p:spPr>
          <a:xfrm>
            <a:off x="3707314" y="4627347"/>
            <a:ext cx="55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80B9A7-9D4A-DBFC-E938-3581BC211C0A}"/>
              </a:ext>
            </a:extLst>
          </p:cNvPr>
          <p:cNvSpPr txBox="1"/>
          <p:nvPr/>
        </p:nvSpPr>
        <p:spPr>
          <a:xfrm>
            <a:off x="5364497" y="4627346"/>
            <a:ext cx="55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9FEE01-668C-3309-5816-ED1A3568C2D0}"/>
              </a:ext>
            </a:extLst>
          </p:cNvPr>
          <p:cNvSpPr txBox="1"/>
          <p:nvPr/>
        </p:nvSpPr>
        <p:spPr>
          <a:xfrm>
            <a:off x="7872307" y="4619845"/>
            <a:ext cx="55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B0AEB-C654-946A-3054-86DABC9243B9}"/>
              </a:ext>
            </a:extLst>
          </p:cNvPr>
          <p:cNvSpPr txBox="1"/>
          <p:nvPr/>
        </p:nvSpPr>
        <p:spPr>
          <a:xfrm>
            <a:off x="10353613" y="4606593"/>
            <a:ext cx="55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2022</a:t>
            </a: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07FE681D-F1B2-3A5F-D0F9-4748F6ED4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Royal, N.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INHSU 2022 PE-032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EFC96BC-EF47-4365-9FC5-71B87395EBAE}"/>
              </a:ext>
            </a:extLst>
          </p:cNvPr>
          <p:cNvSpPr txBox="1">
            <a:spLocks/>
          </p:cNvSpPr>
          <p:nvPr/>
        </p:nvSpPr>
        <p:spPr>
          <a:xfrm>
            <a:off x="6381750" y="1638375"/>
            <a:ext cx="5711825" cy="26736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Gilead-funded regional BBV lead nurses for Practice Plus Group prison healthcare + project management</a:t>
            </a:r>
          </a:p>
          <a:p>
            <a:r>
              <a:rPr lang="en-GB" sz="2600" dirty="0"/>
              <a:t>Hep C Trust prison peer co-ordinators – education of staff and prisoners</a:t>
            </a:r>
          </a:p>
          <a:p>
            <a:r>
              <a:rPr lang="en-GB" sz="2600" dirty="0"/>
              <a:t>Marked improvement in offer and uptake of reception BBV testing</a:t>
            </a:r>
          </a:p>
          <a:p>
            <a:endParaRPr lang="en-GB" sz="2600" dirty="0"/>
          </a:p>
        </p:txBody>
      </p:sp>
      <p:pic>
        <p:nvPicPr>
          <p:cNvPr id="16" name="Picture 15" descr="Prison.tiff">
            <a:extLst>
              <a:ext uri="{FF2B5EF4-FFF2-40B4-BE49-F238E27FC236}">
                <a16:creationId xmlns:a16="http://schemas.microsoft.com/office/drawing/2014/main" id="{4D1BD746-E627-229A-17F9-78131B8DA5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94" b="96491" l="1508" r="97990">
                        <a14:foregroundMark x1="57286" y1="49708" x2="57286" y2="49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5" y="185044"/>
            <a:ext cx="1406358" cy="12084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21EDE8F-F5E0-F1EF-FD34-43F190B758D1}"/>
              </a:ext>
            </a:extLst>
          </p:cNvPr>
          <p:cNvSpPr txBox="1"/>
          <p:nvPr/>
        </p:nvSpPr>
        <p:spPr>
          <a:xfrm>
            <a:off x="284429" y="4550514"/>
            <a:ext cx="2968153" cy="1785104"/>
          </a:xfrm>
          <a:prstGeom prst="rect">
            <a:avLst/>
          </a:prstGeom>
          <a:solidFill>
            <a:schemeClr val="bg1"/>
          </a:solidFill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South Yorkshire prisons</a:t>
            </a:r>
          </a:p>
          <a:p>
            <a:r>
              <a:rPr lang="en-GB" sz="1200" dirty="0">
                <a:solidFill>
                  <a:srgbClr val="7030A0"/>
                </a:solidFill>
              </a:rPr>
              <a:t>(max. capacity 3,488)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HMP Doncaster (B - remand)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All receptions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HMP Lindholme (C)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HMP &amp; YOI Moorland (C)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HMP Hatfield &amp; The Lakes (D)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A90A6E6-A36D-95F3-86B5-A8DEEBD0333B}"/>
              </a:ext>
            </a:extLst>
          </p:cNvPr>
          <p:cNvSpPr/>
          <p:nvPr/>
        </p:nvSpPr>
        <p:spPr>
          <a:xfrm>
            <a:off x="5976305" y="5777948"/>
            <a:ext cx="458453" cy="3727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185F80E-645B-EEB2-7464-5AEE372158BA}"/>
              </a:ext>
            </a:extLst>
          </p:cNvPr>
          <p:cNvSpPr/>
          <p:nvPr/>
        </p:nvSpPr>
        <p:spPr>
          <a:xfrm>
            <a:off x="8402175" y="4654690"/>
            <a:ext cx="458453" cy="372741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CECBF9-192A-FC9D-BB47-5BFEDD4A3AED}"/>
              </a:ext>
            </a:extLst>
          </p:cNvPr>
          <p:cNvSpPr/>
          <p:nvPr/>
        </p:nvSpPr>
        <p:spPr>
          <a:xfrm>
            <a:off x="7207250" y="4298285"/>
            <a:ext cx="4886325" cy="22210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4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9515-866B-629F-29AD-B7C63EAC1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Prisons high-intensity test and treat “HITTs”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B11DD-FC3F-E74B-E52A-7D4DF4094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5806"/>
            <a:ext cx="6540500" cy="480046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Aim: to test and treat pre-existing prisoners</a:t>
            </a:r>
          </a:p>
          <a:p>
            <a:pPr lvl="1"/>
            <a:r>
              <a:rPr lang="en-GB" dirty="0"/>
              <a:t>Missed reception testing </a:t>
            </a:r>
          </a:p>
          <a:p>
            <a:pPr lvl="1"/>
            <a:r>
              <a:rPr lang="en-GB" dirty="0"/>
              <a:t>Newly infected within prison since reception</a:t>
            </a:r>
          </a:p>
          <a:p>
            <a:r>
              <a:rPr lang="en-GB" dirty="0"/>
              <a:t>Delayed until reception testing rates &gt;90%</a:t>
            </a:r>
          </a:p>
          <a:p>
            <a:r>
              <a:rPr lang="en-GB" dirty="0"/>
              <a:t>ODN + Practice Plus Group + Hep C Trust + NHSE; bespoke NHSE funding </a:t>
            </a:r>
          </a:p>
          <a:p>
            <a:r>
              <a:rPr lang="en-GB" dirty="0"/>
              <a:t>HITTs in all 4 South Yorkshire prisons 2020-21 – several days to weeks</a:t>
            </a:r>
          </a:p>
          <a:p>
            <a:r>
              <a:rPr lang="en-GB" dirty="0"/>
              <a:t>All achieved (and have maintained) prison micro-elimination* status</a:t>
            </a:r>
          </a:p>
          <a:p>
            <a:endParaRPr lang="en-GB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2ABFF28-657E-7CC7-2F11-F7140A2736A5}"/>
              </a:ext>
            </a:extLst>
          </p:cNvPr>
          <p:cNvSpPr/>
          <p:nvPr/>
        </p:nvSpPr>
        <p:spPr>
          <a:xfrm>
            <a:off x="7520151" y="5619565"/>
            <a:ext cx="4469232" cy="741933"/>
          </a:xfrm>
          <a:custGeom>
            <a:avLst/>
            <a:gdLst>
              <a:gd name="connsiteX0" fmla="*/ 0 w 2438400"/>
              <a:gd name="connsiteY0" fmla="*/ 135467 h 1354666"/>
              <a:gd name="connsiteX1" fmla="*/ 135467 w 2438400"/>
              <a:gd name="connsiteY1" fmla="*/ 0 h 1354666"/>
              <a:gd name="connsiteX2" fmla="*/ 2302933 w 2438400"/>
              <a:gd name="connsiteY2" fmla="*/ 0 h 1354666"/>
              <a:gd name="connsiteX3" fmla="*/ 2438400 w 2438400"/>
              <a:gd name="connsiteY3" fmla="*/ 135467 h 1354666"/>
              <a:gd name="connsiteX4" fmla="*/ 2438400 w 2438400"/>
              <a:gd name="connsiteY4" fmla="*/ 1219199 h 1354666"/>
              <a:gd name="connsiteX5" fmla="*/ 2302933 w 2438400"/>
              <a:gd name="connsiteY5" fmla="*/ 1354666 h 1354666"/>
              <a:gd name="connsiteX6" fmla="*/ 135467 w 2438400"/>
              <a:gd name="connsiteY6" fmla="*/ 1354666 h 1354666"/>
              <a:gd name="connsiteX7" fmla="*/ 0 w 2438400"/>
              <a:gd name="connsiteY7" fmla="*/ 1219199 h 1354666"/>
              <a:gd name="connsiteX8" fmla="*/ 0 w 2438400"/>
              <a:gd name="connsiteY8" fmla="*/ 135467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400" h="1354666">
                <a:moveTo>
                  <a:pt x="0" y="135467"/>
                </a:moveTo>
                <a:cubicBezTo>
                  <a:pt x="0" y="60651"/>
                  <a:pt x="60651" y="0"/>
                  <a:pt x="135467" y="0"/>
                </a:cubicBezTo>
                <a:lnTo>
                  <a:pt x="2302933" y="0"/>
                </a:lnTo>
                <a:cubicBezTo>
                  <a:pt x="2377749" y="0"/>
                  <a:pt x="2438400" y="60651"/>
                  <a:pt x="2438400" y="135467"/>
                </a:cubicBezTo>
                <a:lnTo>
                  <a:pt x="2438400" y="1219199"/>
                </a:lnTo>
                <a:cubicBezTo>
                  <a:pt x="2438400" y="1294015"/>
                  <a:pt x="2377749" y="1354666"/>
                  <a:pt x="2302933" y="1354666"/>
                </a:cubicBezTo>
                <a:lnTo>
                  <a:pt x="135467" y="1354666"/>
                </a:lnTo>
                <a:cubicBezTo>
                  <a:pt x="60651" y="1354666"/>
                  <a:pt x="0" y="1294015"/>
                  <a:pt x="0" y="1219199"/>
                </a:cubicBezTo>
                <a:lnTo>
                  <a:pt x="0" y="135467"/>
                </a:lnTo>
                <a:close/>
              </a:path>
            </a:pathLst>
          </a:cu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1117" tIns="131117" rIns="131117" bIns="131117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/>
              <a:t>Pan-genotypic treatment delivery and treatment start within 5 working days</a:t>
            </a:r>
            <a:endParaRPr lang="en-GB" sz="2000" kern="12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DFE3E99-80EC-8A53-4E2A-21D7E9786E9E}"/>
              </a:ext>
            </a:extLst>
          </p:cNvPr>
          <p:cNvGrpSpPr/>
          <p:nvPr/>
        </p:nvGrpSpPr>
        <p:grpSpPr>
          <a:xfrm>
            <a:off x="7520151" y="4647980"/>
            <a:ext cx="4469232" cy="1033618"/>
            <a:chOff x="7520151" y="4752484"/>
            <a:chExt cx="4469232" cy="1033618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04C6F16-91BA-E6B0-601C-1CAEC89CB67A}"/>
                </a:ext>
              </a:extLst>
            </p:cNvPr>
            <p:cNvSpPr/>
            <p:nvPr/>
          </p:nvSpPr>
          <p:spPr>
            <a:xfrm>
              <a:off x="7520151" y="4752484"/>
              <a:ext cx="4469232" cy="697619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 dirty="0"/>
                <a:t>Same day CNS assessment of HCV Ab+: capillary bloods* + </a:t>
              </a:r>
              <a:r>
                <a:rPr lang="en-GB" sz="2000" kern="1200" dirty="0" err="1"/>
                <a:t>FibroScan</a:t>
              </a:r>
              <a:r>
                <a:rPr lang="en-GB" sz="2000" kern="1200" baseline="30000" dirty="0" err="1"/>
                <a:t>TM</a:t>
              </a:r>
              <a:endParaRPr lang="en-GB" sz="2000" kern="1200" baseline="30000" dirty="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A67F6782-2F3C-DF3E-4B25-547350FB2396}"/>
                </a:ext>
              </a:extLst>
            </p:cNvPr>
            <p:cNvSpPr/>
            <p:nvPr/>
          </p:nvSpPr>
          <p:spPr>
            <a:xfrm>
              <a:off x="9449967" y="5437403"/>
              <a:ext cx="609600" cy="348699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C287005-1419-96E8-E5CA-0739849BAEE5}"/>
              </a:ext>
            </a:extLst>
          </p:cNvPr>
          <p:cNvGrpSpPr/>
          <p:nvPr/>
        </p:nvGrpSpPr>
        <p:grpSpPr>
          <a:xfrm>
            <a:off x="7520153" y="3662460"/>
            <a:ext cx="4469232" cy="1034391"/>
            <a:chOff x="7520153" y="3703464"/>
            <a:chExt cx="4469232" cy="103439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112C9681-BDF1-9E57-51CE-D56363054A9C}"/>
                </a:ext>
              </a:extLst>
            </p:cNvPr>
            <p:cNvSpPr/>
            <p:nvPr/>
          </p:nvSpPr>
          <p:spPr>
            <a:xfrm>
              <a:off x="7520153" y="3703464"/>
              <a:ext cx="4469232" cy="709004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/>
                <a:t>Whole prison testing day(s):                 capillary blood HCV Ab POCT</a:t>
              </a:r>
              <a:endParaRPr lang="en-GB" sz="2000" kern="1200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61C47BB-AAB9-CADA-734F-68A31E98EF5A}"/>
                </a:ext>
              </a:extLst>
            </p:cNvPr>
            <p:cNvSpPr/>
            <p:nvPr/>
          </p:nvSpPr>
          <p:spPr>
            <a:xfrm>
              <a:off x="9449967" y="4389156"/>
              <a:ext cx="609600" cy="348699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13847CD-D34E-F890-331E-B7906E286F0E}"/>
              </a:ext>
            </a:extLst>
          </p:cNvPr>
          <p:cNvGrpSpPr/>
          <p:nvPr/>
        </p:nvGrpSpPr>
        <p:grpSpPr>
          <a:xfrm>
            <a:off x="7520153" y="2661318"/>
            <a:ext cx="4469230" cy="1049879"/>
            <a:chOff x="7520153" y="2651522"/>
            <a:chExt cx="4469230" cy="1049879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B9504E7-EB28-0DEB-954B-06F8F749F883}"/>
                </a:ext>
              </a:extLst>
            </p:cNvPr>
            <p:cNvSpPr/>
            <p:nvPr/>
          </p:nvSpPr>
          <p:spPr>
            <a:xfrm>
              <a:off x="7520153" y="2651522"/>
              <a:ext cx="4469230" cy="726555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 dirty="0"/>
                <a:t>ODN, Prison Healthcare (Practice Plus Group), Hep C Trust &amp; NHSE planning</a:t>
              </a: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E68B77FE-09A9-8A16-6BB3-A12AC2CF12B0}"/>
                </a:ext>
              </a:extLst>
            </p:cNvPr>
            <p:cNvSpPr/>
            <p:nvPr/>
          </p:nvSpPr>
          <p:spPr>
            <a:xfrm>
              <a:off x="9449967" y="3365954"/>
              <a:ext cx="609600" cy="335447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D53DCAB-2175-ED52-7050-3674C8C3ED8B}"/>
              </a:ext>
            </a:extLst>
          </p:cNvPr>
          <p:cNvGrpSpPr/>
          <p:nvPr/>
        </p:nvGrpSpPr>
        <p:grpSpPr>
          <a:xfrm>
            <a:off x="7520153" y="1628695"/>
            <a:ext cx="4469231" cy="1075231"/>
            <a:chOff x="7520153" y="1580799"/>
            <a:chExt cx="4469231" cy="1075231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27DAF678-A51F-AD02-3C52-DDBF85B5C4FD}"/>
                </a:ext>
              </a:extLst>
            </p:cNvPr>
            <p:cNvSpPr/>
            <p:nvPr/>
          </p:nvSpPr>
          <p:spPr>
            <a:xfrm>
              <a:off x="7520153" y="1580799"/>
              <a:ext cx="4469231" cy="739423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/>
                <a:t>Hep C Trust Peer pre-HITT         education &amp; training</a:t>
              </a:r>
              <a:endParaRPr lang="en-GB" sz="2000" kern="1200" dirty="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885BA4EC-1DF4-D810-2E35-6BB501C0F112}"/>
                </a:ext>
              </a:extLst>
            </p:cNvPr>
            <p:cNvSpPr/>
            <p:nvPr/>
          </p:nvSpPr>
          <p:spPr>
            <a:xfrm>
              <a:off x="9449967" y="2306998"/>
              <a:ext cx="609600" cy="349032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  <a:solidFill>
              <a:schemeClr val="accent6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1DCA7BD-39D3-0A10-9063-6F36CAC46454}"/>
              </a:ext>
            </a:extLst>
          </p:cNvPr>
          <p:cNvSpPr txBox="1"/>
          <p:nvPr/>
        </p:nvSpPr>
        <p:spPr>
          <a:xfrm>
            <a:off x="7365637" y="6466749"/>
            <a:ext cx="4610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*HCV RNA + genotype, HIV Ag/Ab, HBsAg, FBC, U&amp;E, extended LFTs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80AD603-9545-86F7-E3F0-7C4898051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637" y="6016651"/>
            <a:ext cx="63500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38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mall orange and white van&#10;&#10;Description automatically generated with low confidence">
            <a:extLst>
              <a:ext uri="{FF2B5EF4-FFF2-40B4-BE49-F238E27FC236}">
                <a16:creationId xmlns:a16="http://schemas.microsoft.com/office/drawing/2014/main" id="{284BBC89-91C6-F8EC-4310-B0D6DCCDE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5" y="5000890"/>
            <a:ext cx="1042886" cy="7352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9D86A2-8FD3-0D80-857C-0CAC49847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Peer supported care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2C9935B-EA2B-7E11-6F3A-1656FAC3881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61216" y="1698943"/>
            <a:ext cx="8008620" cy="4954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500" dirty="0"/>
              <a:t>Prison Peer Co-ordinators (Yorkshire-wide) x 2</a:t>
            </a:r>
          </a:p>
          <a:p>
            <a:pPr marL="838190" lvl="1" indent="-380990"/>
            <a:r>
              <a:rPr lang="en-GB" sz="2100" dirty="0"/>
              <a:t>Gilead funded</a:t>
            </a:r>
            <a:endParaRPr lang="en-GB" sz="26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500" dirty="0"/>
              <a:t>Through Care Peer Coordinator (Health &amp; Justice)</a:t>
            </a:r>
          </a:p>
          <a:p>
            <a:pPr marL="838190" lvl="1" indent="-380990"/>
            <a:r>
              <a:rPr lang="en-GB" sz="2100" dirty="0"/>
              <a:t>NHSE Community Health &amp; Justice funding</a:t>
            </a:r>
            <a:endParaRPr lang="en-GB" sz="26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600" dirty="0"/>
              <a:t>Peer Co-Ordinator</a:t>
            </a:r>
          </a:p>
          <a:p>
            <a:pPr marL="838190" lvl="1" indent="-380990"/>
            <a:r>
              <a:rPr lang="en-GB" sz="2100" dirty="0"/>
              <a:t>AbbVie funded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500" dirty="0"/>
              <a:t>Peer Support Leads x 2</a:t>
            </a:r>
          </a:p>
          <a:p>
            <a:pPr marL="838190" lvl="1" indent="-380990"/>
            <a:r>
              <a:rPr lang="en-GB" sz="2100" dirty="0"/>
              <a:t>1 x AbbVie funded; 1 x ODN funded (PTPPS)</a:t>
            </a:r>
            <a:endParaRPr lang="en-GB" sz="25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500" dirty="0"/>
              <a:t>Mobile Clinic Van Peer Lead</a:t>
            </a:r>
          </a:p>
          <a:p>
            <a:pPr marL="838190" lvl="1" indent="-380990"/>
            <a:r>
              <a:rPr lang="en-GB" sz="2100" dirty="0"/>
              <a:t>ODN funded (PTPPS)</a:t>
            </a:r>
            <a:endParaRPr lang="en-GB" sz="25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500" dirty="0"/>
              <a:t>Needle Syringe Pharmacy Testing Pilot Peer Lead </a:t>
            </a:r>
          </a:p>
          <a:p>
            <a:pPr marL="838190" lvl="1" indent="-380990"/>
            <a:r>
              <a:rPr lang="en-GB" sz="2100" dirty="0"/>
              <a:t>NHSE funded 12-month pilot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02C34A8-3E68-0860-84FE-FEF66893CD7B}"/>
              </a:ext>
            </a:extLst>
          </p:cNvPr>
          <p:cNvGrpSpPr/>
          <p:nvPr/>
        </p:nvGrpSpPr>
        <p:grpSpPr>
          <a:xfrm>
            <a:off x="9653526" y="926399"/>
            <a:ext cx="2438400" cy="5821984"/>
            <a:chOff x="9377882" y="761411"/>
            <a:chExt cx="2438400" cy="5821984"/>
          </a:xfrm>
        </p:grpSpPr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19C92BD4-61F7-D8A1-64E0-240ED356F6D6}"/>
                </a:ext>
              </a:extLst>
            </p:cNvPr>
            <p:cNvSpPr/>
            <p:nvPr/>
          </p:nvSpPr>
          <p:spPr>
            <a:xfrm>
              <a:off x="9377882" y="2330379"/>
              <a:ext cx="2438400" cy="1122618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kern="1200" dirty="0"/>
                <a:t>Support &amp; deliver testing*</a:t>
              </a:r>
              <a:endParaRPr lang="en-GB" sz="1200" kern="1200" dirty="0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DE9379FA-0AA3-AF4B-86DD-55EFF9856DEE}"/>
                </a:ext>
              </a:extLst>
            </p:cNvPr>
            <p:cNvSpPr/>
            <p:nvPr/>
          </p:nvSpPr>
          <p:spPr>
            <a:xfrm>
              <a:off x="10316614" y="3499938"/>
              <a:ext cx="609600" cy="348699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C50D38A5-BB4E-6068-A0FA-DF18A53EDC24}"/>
                </a:ext>
              </a:extLst>
            </p:cNvPr>
            <p:cNvSpPr/>
            <p:nvPr/>
          </p:nvSpPr>
          <p:spPr>
            <a:xfrm>
              <a:off x="9377882" y="3895578"/>
              <a:ext cx="2438400" cy="1122618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kern="1200" dirty="0"/>
                <a:t>Support engagement with HCV care</a:t>
              </a:r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484AAC8-51B7-7B79-BE05-1F2577640B4E}"/>
                </a:ext>
              </a:extLst>
            </p:cNvPr>
            <p:cNvSpPr/>
            <p:nvPr/>
          </p:nvSpPr>
          <p:spPr>
            <a:xfrm>
              <a:off x="10316614" y="5065137"/>
              <a:ext cx="609600" cy="348699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A6A48F31-3AC5-7E2A-8202-07A55B3BCAFB}"/>
                </a:ext>
              </a:extLst>
            </p:cNvPr>
            <p:cNvSpPr/>
            <p:nvPr/>
          </p:nvSpPr>
          <p:spPr>
            <a:xfrm>
              <a:off x="9377882" y="5460777"/>
              <a:ext cx="2438400" cy="1122618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kern="1200" dirty="0"/>
                <a:t>Support post treatment repeat PCR testing*</a:t>
              </a:r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8B20497B-9B1C-81A9-B000-5FA6B23E3504}"/>
                </a:ext>
              </a:extLst>
            </p:cNvPr>
            <p:cNvSpPr/>
            <p:nvPr/>
          </p:nvSpPr>
          <p:spPr>
            <a:xfrm>
              <a:off x="9377882" y="761411"/>
              <a:ext cx="2438400" cy="1122618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200" dirty="0"/>
                <a:t>Deliver education &amp; promote awareness</a:t>
              </a:r>
              <a:endParaRPr lang="en-GB" sz="2200" kern="1200" dirty="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0277BDF4-B385-83A3-6CA9-1B63E60E4AB1}"/>
                </a:ext>
              </a:extLst>
            </p:cNvPr>
            <p:cNvSpPr/>
            <p:nvPr/>
          </p:nvSpPr>
          <p:spPr>
            <a:xfrm>
              <a:off x="10292282" y="1934406"/>
              <a:ext cx="609600" cy="349032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  <a:solidFill>
              <a:schemeClr val="accent6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pic>
        <p:nvPicPr>
          <p:cNvPr id="61" name="Picture 60" descr="Logo&#10;&#10;Description automatically generated">
            <a:extLst>
              <a:ext uri="{FF2B5EF4-FFF2-40B4-BE49-F238E27FC236}">
                <a16:creationId xmlns:a16="http://schemas.microsoft.com/office/drawing/2014/main" id="{F39310C1-7B3E-3716-62BA-F609B81308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309" y="3464535"/>
            <a:ext cx="1297312" cy="14152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6" name="Right Bracket 65">
            <a:extLst>
              <a:ext uri="{FF2B5EF4-FFF2-40B4-BE49-F238E27FC236}">
                <a16:creationId xmlns:a16="http://schemas.microsoft.com/office/drawing/2014/main" id="{29481D2F-24D2-7C76-B8E6-F7D6A1E1689B}"/>
              </a:ext>
            </a:extLst>
          </p:cNvPr>
          <p:cNvSpPr/>
          <p:nvPr/>
        </p:nvSpPr>
        <p:spPr>
          <a:xfrm>
            <a:off x="7548264" y="1690688"/>
            <a:ext cx="411983" cy="4962945"/>
          </a:xfrm>
          <a:prstGeom prst="rightBracket">
            <a:avLst/>
          </a:prstGeom>
          <a:ln w="190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491E6EB-5338-9700-DE8C-3AA82E27B69B}"/>
              </a:ext>
            </a:extLst>
          </p:cNvPr>
          <p:cNvCxnSpPr>
            <a:stCxn id="66" idx="2"/>
            <a:endCxn id="61" idx="1"/>
          </p:cNvCxnSpPr>
          <p:nvPr/>
        </p:nvCxnSpPr>
        <p:spPr>
          <a:xfrm flipV="1">
            <a:off x="7960247" y="4172160"/>
            <a:ext cx="25206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FDCA06E9-82E5-2B19-0AD0-2977259CFF25}"/>
              </a:ext>
            </a:extLst>
          </p:cNvPr>
          <p:cNvSpPr txBox="1"/>
          <p:nvPr/>
        </p:nvSpPr>
        <p:spPr>
          <a:xfrm>
            <a:off x="8224356" y="3135928"/>
            <a:ext cx="1297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Employed by: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C1D6C4A-A6B4-D11B-29E0-AC5D0FD6093E}"/>
              </a:ext>
            </a:extLst>
          </p:cNvPr>
          <p:cNvSpPr txBox="1"/>
          <p:nvPr/>
        </p:nvSpPr>
        <p:spPr>
          <a:xfrm>
            <a:off x="8212309" y="4910663"/>
            <a:ext cx="1297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Honorary contracts </a:t>
            </a:r>
          </a:p>
          <a:p>
            <a:pPr algn="ctr"/>
            <a:r>
              <a:rPr lang="en-GB" sz="1200" dirty="0"/>
              <a:t>with Sheffield Teaching Hospitals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64A3B0F-A234-397B-AA13-9C4985427F7D}"/>
              </a:ext>
            </a:extLst>
          </p:cNvPr>
          <p:cNvSpPr txBox="1"/>
          <p:nvPr/>
        </p:nvSpPr>
        <p:spPr>
          <a:xfrm>
            <a:off x="7336678" y="99507"/>
            <a:ext cx="47562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*Peer delivered testing: dried-blood spots, capillary, point of care (Matrix BBV serology +/- Cepheid GeneXpert HCV RNA)</a:t>
            </a:r>
          </a:p>
        </p:txBody>
      </p:sp>
      <p:pic>
        <p:nvPicPr>
          <p:cNvPr id="3" name="Picture 2" descr="Prison.tiff">
            <a:extLst>
              <a:ext uri="{FF2B5EF4-FFF2-40B4-BE49-F238E27FC236}">
                <a16:creationId xmlns:a16="http://schemas.microsoft.com/office/drawing/2014/main" id="{F7C45920-228E-CD89-965F-8F9C74D8F8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94" b="96491" l="1508" r="97990">
                        <a14:foregroundMark x1="57286" y1="49708" x2="57286" y2="49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5" y="1623304"/>
            <a:ext cx="1024523" cy="88037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0B63B1-01F9-F660-972B-0BB87E7B86EB}"/>
              </a:ext>
            </a:extLst>
          </p:cNvPr>
          <p:cNvCxnSpPr/>
          <p:nvPr/>
        </p:nvCxnSpPr>
        <p:spPr>
          <a:xfrm>
            <a:off x="82715" y="2503674"/>
            <a:ext cx="7811272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EA9456-56E2-B435-619A-E2775881645F}"/>
              </a:ext>
            </a:extLst>
          </p:cNvPr>
          <p:cNvCxnSpPr/>
          <p:nvPr/>
        </p:nvCxnSpPr>
        <p:spPr>
          <a:xfrm>
            <a:off x="82715" y="3278741"/>
            <a:ext cx="7811272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Up-down Arrow 8">
            <a:extLst>
              <a:ext uri="{FF2B5EF4-FFF2-40B4-BE49-F238E27FC236}">
                <a16:creationId xmlns:a16="http://schemas.microsoft.com/office/drawing/2014/main" id="{40199C4C-376A-DA8E-6EFB-5AB3906C1D3D}"/>
              </a:ext>
            </a:extLst>
          </p:cNvPr>
          <p:cNvSpPr/>
          <p:nvPr/>
        </p:nvSpPr>
        <p:spPr>
          <a:xfrm>
            <a:off x="444139" y="2503674"/>
            <a:ext cx="314124" cy="770753"/>
          </a:xfrm>
          <a:prstGeom prst="upDownArrow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92DAB56-DF61-D00B-B35F-068544C29A16}"/>
              </a:ext>
            </a:extLst>
          </p:cNvPr>
          <p:cNvCxnSpPr/>
          <p:nvPr/>
        </p:nvCxnSpPr>
        <p:spPr>
          <a:xfrm>
            <a:off x="82715" y="4954166"/>
            <a:ext cx="7811272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B728A7-6DD2-F5DB-71E7-387AB403DA88}"/>
              </a:ext>
            </a:extLst>
          </p:cNvPr>
          <p:cNvCxnSpPr/>
          <p:nvPr/>
        </p:nvCxnSpPr>
        <p:spPr>
          <a:xfrm>
            <a:off x="82715" y="5785835"/>
            <a:ext cx="7811272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green and white logo&#10;&#10;Description automatically generated with low confidence">
            <a:extLst>
              <a:ext uri="{FF2B5EF4-FFF2-40B4-BE49-F238E27FC236}">
                <a16:creationId xmlns:a16="http://schemas.microsoft.com/office/drawing/2014/main" id="{6DFD0412-77E1-656D-3C88-C48C0D53D9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292" y="5835499"/>
            <a:ext cx="677732" cy="660310"/>
          </a:xfrm>
          <a:prstGeom prst="rect">
            <a:avLst/>
          </a:prstGeom>
        </p:spPr>
      </p:pic>
      <p:pic>
        <p:nvPicPr>
          <p:cNvPr id="15" name="Picture 2" descr="hospital.tiff">
            <a:extLst>
              <a:ext uri="{FF2B5EF4-FFF2-40B4-BE49-F238E27FC236}">
                <a16:creationId xmlns:a16="http://schemas.microsoft.com/office/drawing/2014/main" id="{9E501FAB-62E3-2053-5F36-797EBBA08A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10464"/>
          <a:stretch>
            <a:fillRect/>
          </a:stretch>
        </p:blipFill>
        <p:spPr bwMode="auto">
          <a:xfrm>
            <a:off x="82715" y="3324091"/>
            <a:ext cx="518200" cy="61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9D91914B-EA11-38B2-A155-BF82FC665B3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7479" b="5368"/>
          <a:stretch/>
        </p:blipFill>
        <p:spPr>
          <a:xfrm>
            <a:off x="55608" y="4285517"/>
            <a:ext cx="626844" cy="554512"/>
          </a:xfrm>
          <a:prstGeom prst="rect">
            <a:avLst/>
          </a:prstGeom>
        </p:spPr>
      </p:pic>
      <p:pic>
        <p:nvPicPr>
          <p:cNvPr id="16" name="Picture 15" descr="A picture containing bottle, indoor&#10;&#10;Description automatically generated">
            <a:extLst>
              <a:ext uri="{FF2B5EF4-FFF2-40B4-BE49-F238E27FC236}">
                <a16:creationId xmlns:a16="http://schemas.microsoft.com/office/drawing/2014/main" id="{DB0B2F30-9FD0-6448-AB99-0296809FEF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7590" y="3927724"/>
            <a:ext cx="512055" cy="4493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3CAC63F3-6C67-08A2-CEC6-718F862CBE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2430" y="4504447"/>
            <a:ext cx="473042" cy="43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48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6764C-0124-FB78-A99E-CC755E7FC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Taking HCV care to the patient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3D2C8-D453-0C85-5CCE-E10721C78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825625"/>
            <a:ext cx="319659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2016 ODN baseline</a:t>
            </a:r>
          </a:p>
          <a:p>
            <a:pPr marL="0" indent="0" algn="ctr">
              <a:buNone/>
            </a:pPr>
            <a:endParaRPr lang="en-GB" sz="8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2" descr="hospital.tiff">
            <a:extLst>
              <a:ext uri="{FF2B5EF4-FFF2-40B4-BE49-F238E27FC236}">
                <a16:creationId xmlns:a16="http://schemas.microsoft.com/office/drawing/2014/main" id="{397506D2-982C-3DFA-7033-1912982FE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10464"/>
          <a:stretch>
            <a:fillRect/>
          </a:stretch>
        </p:blipFill>
        <p:spPr bwMode="auto">
          <a:xfrm>
            <a:off x="1044152" y="2335106"/>
            <a:ext cx="2556086" cy="30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Prison.tiff">
            <a:extLst>
              <a:ext uri="{FF2B5EF4-FFF2-40B4-BE49-F238E27FC236}">
                <a16:creationId xmlns:a16="http://schemas.microsoft.com/office/drawing/2014/main" id="{DFAADA03-3B75-BEC8-CF1B-706E670340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94" b="96491" l="1508" r="97990">
                        <a14:foregroundMark x1="57286" y1="49708" x2="57286" y2="49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33" y="5482431"/>
            <a:ext cx="1406358" cy="1208478"/>
          </a:xfrm>
          <a:prstGeom prst="rect">
            <a:avLst/>
          </a:prstGeom>
        </p:spPr>
      </p:pic>
      <p:pic>
        <p:nvPicPr>
          <p:cNvPr id="28" name="Picture 27" descr="Shape&#10;&#10;Description automatically generated">
            <a:extLst>
              <a:ext uri="{FF2B5EF4-FFF2-40B4-BE49-F238E27FC236}">
                <a16:creationId xmlns:a16="http://schemas.microsoft.com/office/drawing/2014/main" id="{769C64DA-8FA6-9E53-13FF-BFB583A595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380" b="97324" l="6432" r="93154">
                        <a14:foregroundMark x1="47718" y1="7543" x2="47718" y2="7543"/>
                        <a14:foregroundMark x1="54772" y1="4501" x2="54772" y2="4501"/>
                        <a14:foregroundMark x1="62241" y1="6813" x2="62241" y2="6813"/>
                        <a14:foregroundMark x1="66390" y1="8637" x2="66390" y2="8637"/>
                        <a14:foregroundMark x1="22614" y1="92457" x2="22614" y2="92457"/>
                        <a14:foregroundMark x1="6846" y1="84185" x2="6846" y2="84185"/>
                        <a14:foregroundMark x1="20332" y1="97324" x2="20332" y2="97324"/>
                        <a14:foregroundMark x1="93154" y1="78954" x2="93154" y2="78954"/>
                        <a14:backgroundMark x1="51037" y1="8881" x2="51037" y2="8881"/>
                        <a14:backgroundMark x1="58091" y1="9246" x2="58091" y2="9246"/>
                        <a14:backgroundMark x1="53527" y1="8151" x2="53527" y2="8151"/>
                        <a14:backgroundMark x1="37552" y1="41484" x2="37552" y2="41484"/>
                        <a14:backgroundMark x1="39419" y1="43431" x2="39419" y2="434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35662" y="4894326"/>
            <a:ext cx="463744" cy="790866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77112699-B77D-0BE2-FB46-3C2935940120}"/>
              </a:ext>
            </a:extLst>
          </p:cNvPr>
          <p:cNvGrpSpPr/>
          <p:nvPr/>
        </p:nvGrpSpPr>
        <p:grpSpPr>
          <a:xfrm>
            <a:off x="4103370" y="1690688"/>
            <a:ext cx="3632332" cy="5000221"/>
            <a:chOff x="4103370" y="1690688"/>
            <a:chExt cx="3632332" cy="500022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B41D15E-A825-D43C-A10B-7088365684BF}"/>
                </a:ext>
              </a:extLst>
            </p:cNvPr>
            <p:cNvGrpSpPr/>
            <p:nvPr/>
          </p:nvGrpSpPr>
          <p:grpSpPr>
            <a:xfrm>
              <a:off x="4363638" y="1825625"/>
              <a:ext cx="3372064" cy="4865284"/>
              <a:chOff x="4477938" y="1825625"/>
              <a:chExt cx="3372064" cy="4865284"/>
            </a:xfrm>
          </p:grpSpPr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B265584F-38DB-4527-B7D0-FEEA259048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97705" y="1825625"/>
                <a:ext cx="319659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GB" dirty="0"/>
                  <a:t>2018 to 2019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dirty="0"/>
              </a:p>
            </p:txBody>
          </p:sp>
          <p:pic>
            <p:nvPicPr>
              <p:cNvPr id="7" name="Picture 2" descr="hospital.tiff">
                <a:extLst>
                  <a:ext uri="{FF2B5EF4-FFF2-40B4-BE49-F238E27FC236}">
                    <a16:creationId xmlns:a16="http://schemas.microsoft.com/office/drawing/2014/main" id="{642F3E8D-243C-5291-0BF5-305DE38B66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91" r="10464"/>
              <a:stretch>
                <a:fillRect/>
              </a:stretch>
            </p:blipFill>
            <p:spPr bwMode="auto">
              <a:xfrm>
                <a:off x="4477938" y="2335106"/>
                <a:ext cx="1669789" cy="1988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0" descr="Prison.tiff">
                <a:extLst>
                  <a:ext uri="{FF2B5EF4-FFF2-40B4-BE49-F238E27FC236}">
                    <a16:creationId xmlns:a16="http://schemas.microsoft.com/office/drawing/2014/main" id="{8471681A-6B8C-EFB2-9115-9965D6A2AF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094" b="96491" l="1508" r="97990">
                            <a14:foregroundMark x1="57286" y1="49708" x2="57286" y2="497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2821" y="5482431"/>
                <a:ext cx="1406358" cy="1208478"/>
              </a:xfrm>
              <a:prstGeom prst="rect">
                <a:avLst/>
              </a:prstGeom>
            </p:spPr>
          </p:pic>
          <p:pic>
            <p:nvPicPr>
              <p:cNvPr id="14" name="Picture 13" descr="A picture containing bottle, indoor&#10;&#10;Description automatically generated">
                <a:extLst>
                  <a:ext uri="{FF2B5EF4-FFF2-40B4-BE49-F238E27FC236}">
                    <a16:creationId xmlns:a16="http://schemas.microsoft.com/office/drawing/2014/main" id="{B151EE58-0E63-299B-B507-BBF97BE28A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96000" y="3970105"/>
                <a:ext cx="1754002" cy="15391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9" name="Picture 18" descr="Shape&#10;&#10;Description automatically generated">
                <a:extLst>
                  <a:ext uri="{FF2B5EF4-FFF2-40B4-BE49-F238E27FC236}">
                    <a16:creationId xmlns:a16="http://schemas.microsoft.com/office/drawing/2014/main" id="{4BC1B167-C5ED-46C1-DA84-2EF7D9154D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4380" b="97324" l="6432" r="93154">
                            <a14:foregroundMark x1="47718" y1="7543" x2="47718" y2="7543"/>
                            <a14:foregroundMark x1="54772" y1="4501" x2="54772" y2="4501"/>
                            <a14:foregroundMark x1="62241" y1="6813" x2="62241" y2="6813"/>
                            <a14:foregroundMark x1="66390" y1="8637" x2="66390" y2="8637"/>
                            <a14:foregroundMark x1="22614" y1="92457" x2="22614" y2="92457"/>
                            <a14:foregroundMark x1="6846" y1="84185" x2="6846" y2="84185"/>
                            <a14:foregroundMark x1="20332" y1="97324" x2="20332" y2="97324"/>
                            <a14:foregroundMark x1="93154" y1="78954" x2="93154" y2="78954"/>
                            <a14:backgroundMark x1="51037" y1="8881" x2="51037" y2="8881"/>
                            <a14:backgroundMark x1="58091" y1="9246" x2="58091" y2="9246"/>
                            <a14:backgroundMark x1="53527" y1="8151" x2="53527" y2="8151"/>
                            <a14:backgroundMark x1="37552" y1="41484" x2="37552" y2="41484"/>
                            <a14:backgroundMark x1="39419" y1="43431" x2="39419" y2="43431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10642" y="2849193"/>
                <a:ext cx="455294" cy="776455"/>
              </a:xfrm>
              <a:prstGeom prst="rect">
                <a:avLst/>
              </a:prstGeom>
            </p:spPr>
          </p:pic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D452D64-E904-FA05-DD56-554E56FF6DA3}"/>
                </a:ext>
              </a:extLst>
            </p:cNvPr>
            <p:cNvCxnSpPr/>
            <p:nvPr/>
          </p:nvCxnSpPr>
          <p:spPr>
            <a:xfrm>
              <a:off x="4103370" y="1690688"/>
              <a:ext cx="0" cy="5000221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 descr="Logo&#10;&#10;Description automatically generated">
              <a:extLst>
                <a:ext uri="{FF2B5EF4-FFF2-40B4-BE49-F238E27FC236}">
                  <a16:creationId xmlns:a16="http://schemas.microsoft.com/office/drawing/2014/main" id="{198D1CC8-FC13-BDB7-CE5B-41B6D5524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98431" y="3893834"/>
              <a:ext cx="861275" cy="93957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56500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Box 2">
            <a:extLst>
              <a:ext uri="{FF2B5EF4-FFF2-40B4-BE49-F238E27FC236}">
                <a16:creationId xmlns:a16="http://schemas.microsoft.com/office/drawing/2014/main" id="{3E363A00-943A-DB81-2908-6B512D663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Cassell, M.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INHSU 2019 Poster 127</a:t>
            </a:r>
            <a:endParaRPr lang="en-US" altLang="en-US" sz="1333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A16A25D-01B2-E61F-EA52-9F9C6AB8A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813750"/>
              </p:ext>
            </p:extLst>
          </p:nvPr>
        </p:nvGraphicFramePr>
        <p:xfrm>
          <a:off x="5664200" y="1623485"/>
          <a:ext cx="6269568" cy="2140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8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45872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of referrals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(N)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attending for assessment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(% N) 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 initiating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treatment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(% N)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255">
                <a:tc>
                  <a:txBody>
                    <a:bodyPr/>
                    <a:lstStyle/>
                    <a:p>
                      <a:pPr algn="l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Baseline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(12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194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83 (42.8)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44 (22.7)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30DC06A7-5A2B-779D-A069-0B3649404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ln>
            <a:noFill/>
          </a:ln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Co-locating HCV care in place </a:t>
            </a:r>
            <a:r>
              <a:rPr lang="en-GB" b="1" dirty="0">
                <a:solidFill>
                  <a:srgbClr val="002060"/>
                </a:solidFill>
              </a:rPr>
              <a:t>and time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2C9EA62-820E-FD11-22B7-7C525A125CAF}"/>
              </a:ext>
            </a:extLst>
          </p:cNvPr>
          <p:cNvGrpSpPr>
            <a:grpSpLocks/>
          </p:cNvGrpSpPr>
          <p:nvPr/>
        </p:nvGrpSpPr>
        <p:grpSpPr bwMode="auto">
          <a:xfrm>
            <a:off x="493185" y="1629832"/>
            <a:ext cx="5069110" cy="1369485"/>
            <a:chOff x="369511" y="1222750"/>
            <a:chExt cx="3803007" cy="1026976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B23CB266-65DC-8929-E7E8-76E74D7C29E9}"/>
                </a:ext>
              </a:extLst>
            </p:cNvPr>
            <p:cNvSpPr/>
            <p:nvPr/>
          </p:nvSpPr>
          <p:spPr bwMode="auto">
            <a:xfrm>
              <a:off x="369511" y="1222750"/>
              <a:ext cx="3326839" cy="1026976"/>
            </a:xfrm>
            <a:prstGeom prst="roundRect">
              <a:avLst/>
            </a:prstGeom>
            <a:solidFill>
              <a:srgbClr val="FFFF00"/>
            </a:solidFill>
            <a:ln w="38100" cmpd="sng">
              <a:solidFill>
                <a:srgbClr val="8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2133" b="1" dirty="0">
                  <a:solidFill>
                    <a:schemeClr val="tx1"/>
                  </a:solidFill>
                </a:rPr>
                <a:t>Baseline:</a:t>
              </a:r>
            </a:p>
            <a:p>
              <a:pPr algn="ctr">
                <a:defRPr/>
              </a:pPr>
              <a:r>
                <a:rPr lang="en-GB" sz="2133" b="1" dirty="0">
                  <a:solidFill>
                    <a:schemeClr val="tx1"/>
                  </a:solidFill>
                </a:rPr>
                <a:t>Hospital outpatient HCV clinic</a:t>
              </a:r>
              <a:endParaRPr lang="en-GB" sz="2133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en-GB" sz="900" b="1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en-GB" b="1" dirty="0">
                  <a:solidFill>
                    <a:srgbClr val="800000"/>
                  </a:solidFill>
                </a:rPr>
                <a:t>80% referral from one single drug service</a:t>
              </a:r>
            </a:p>
          </p:txBody>
        </p:sp>
        <p:pic>
          <p:nvPicPr>
            <p:cNvPr id="8" name="Picture 16" descr="hospital.tiff">
              <a:extLst>
                <a:ext uri="{FF2B5EF4-FFF2-40B4-BE49-F238E27FC236}">
                  <a16:creationId xmlns:a16="http://schemas.microsoft.com/office/drawing/2014/main" id="{88CD217E-0AA4-FDF7-3645-B15E39C37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1" r="10464"/>
            <a:stretch>
              <a:fillRect/>
            </a:stretch>
          </p:blipFill>
          <p:spPr bwMode="auto">
            <a:xfrm>
              <a:off x="3455202" y="1234371"/>
              <a:ext cx="717316" cy="854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Box 2">
            <a:extLst>
              <a:ext uri="{FF2B5EF4-FFF2-40B4-BE49-F238E27FC236}">
                <a16:creationId xmlns:a16="http://schemas.microsoft.com/office/drawing/2014/main" id="{3E363A00-943A-DB81-2908-6B512D663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>
                <a:latin typeface="Calibri" panose="020F0502020204030204" pitchFamily="34" charset="0"/>
                <a:cs typeface="Arial" panose="020B0604020202020204" pitchFamily="34" charset="0"/>
              </a:rPr>
              <a:t>Cassell, M. </a:t>
            </a:r>
            <a:r>
              <a:rPr lang="en-US" altLang="en-US" sz="1333" i="1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>
                <a:latin typeface="Calibri" panose="020F0502020204030204" pitchFamily="34" charset="0"/>
                <a:cs typeface="Arial" panose="020B0604020202020204" pitchFamily="34" charset="0"/>
              </a:rPr>
              <a:t>INHSU 2019 Poster 127</a:t>
            </a:r>
            <a:endParaRPr lang="en-US" altLang="en-US" sz="1333" i="1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A16A25D-01B2-E61F-EA52-9F9C6AB8A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189341"/>
              </p:ext>
            </p:extLst>
          </p:nvPr>
        </p:nvGraphicFramePr>
        <p:xfrm>
          <a:off x="5664200" y="1623485"/>
          <a:ext cx="6269568" cy="2634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8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45872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of referrals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(N)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attending for assessment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(% of N) 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 initiating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treatment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(% of N)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255">
                <a:tc>
                  <a:txBody>
                    <a:bodyPr/>
                    <a:lstStyle/>
                    <a:p>
                      <a:pPr algn="l"/>
                      <a:r>
                        <a:rPr lang="en-GB" sz="2000" b="1">
                          <a:solidFill>
                            <a:schemeClr val="tx1"/>
                          </a:solidFill>
                        </a:rPr>
                        <a:t>Baseline </a:t>
                      </a:r>
                      <a:r>
                        <a:rPr lang="en-GB" sz="1600" b="0">
                          <a:solidFill>
                            <a:schemeClr val="tx1"/>
                          </a:solidFill>
                        </a:rPr>
                        <a:t>(12 mo)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194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83 (42.8)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44 (22.7)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255">
                <a:tc>
                  <a:txBody>
                    <a:bodyPr/>
                    <a:lstStyle/>
                    <a:p>
                      <a:pPr algn="l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Phase</a:t>
                      </a:r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 1 </a:t>
                      </a:r>
                      <a:r>
                        <a:rPr lang="en-GB" sz="2000" b="0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lang="en-GB" sz="1600" b="0" baseline="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59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33 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(56.0)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26 (44.0)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30DC06A7-5A2B-779D-A069-0B3649404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ln>
            <a:noFill/>
          </a:ln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Co-locating HCV care in place </a:t>
            </a:r>
            <a:r>
              <a:rPr lang="en-GB" b="1" dirty="0">
                <a:solidFill>
                  <a:srgbClr val="002060"/>
                </a:solidFill>
              </a:rPr>
              <a:t>and time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072952-C191-DA88-9629-48905E2898E3}"/>
              </a:ext>
            </a:extLst>
          </p:cNvPr>
          <p:cNvGrpSpPr>
            <a:grpSpLocks/>
          </p:cNvGrpSpPr>
          <p:nvPr/>
        </p:nvGrpSpPr>
        <p:grpSpPr bwMode="auto">
          <a:xfrm>
            <a:off x="493185" y="1629832"/>
            <a:ext cx="5069110" cy="1369485"/>
            <a:chOff x="369511" y="1222750"/>
            <a:chExt cx="3803007" cy="1026976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2145E5D6-B3CD-3A51-DC2B-4E36471D417E}"/>
                </a:ext>
              </a:extLst>
            </p:cNvPr>
            <p:cNvSpPr/>
            <p:nvPr/>
          </p:nvSpPr>
          <p:spPr bwMode="auto">
            <a:xfrm>
              <a:off x="369511" y="1222750"/>
              <a:ext cx="3326839" cy="1026976"/>
            </a:xfrm>
            <a:prstGeom prst="roundRect">
              <a:avLst/>
            </a:prstGeom>
            <a:solidFill>
              <a:srgbClr val="FFFF00"/>
            </a:solidFill>
            <a:ln w="38100" cmpd="sng">
              <a:solidFill>
                <a:srgbClr val="8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2133" b="1" dirty="0">
                  <a:solidFill>
                    <a:schemeClr val="tx1"/>
                  </a:solidFill>
                </a:rPr>
                <a:t>Baseline:</a:t>
              </a:r>
            </a:p>
            <a:p>
              <a:pPr algn="ctr">
                <a:defRPr/>
              </a:pPr>
              <a:r>
                <a:rPr lang="en-GB" sz="2133" b="1" dirty="0">
                  <a:solidFill>
                    <a:schemeClr val="tx1"/>
                  </a:solidFill>
                </a:rPr>
                <a:t>Hospital outpatient HCV clinic</a:t>
              </a:r>
              <a:endParaRPr lang="en-GB" sz="2133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en-GB" sz="900" b="1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en-GB" b="1" dirty="0">
                  <a:solidFill>
                    <a:srgbClr val="800000"/>
                  </a:solidFill>
                </a:rPr>
                <a:t>80% referral from one single drug service</a:t>
              </a:r>
            </a:p>
          </p:txBody>
        </p:sp>
        <p:pic>
          <p:nvPicPr>
            <p:cNvPr id="8" name="Picture 16" descr="hospital.tiff">
              <a:extLst>
                <a:ext uri="{FF2B5EF4-FFF2-40B4-BE49-F238E27FC236}">
                  <a16:creationId xmlns:a16="http://schemas.microsoft.com/office/drawing/2014/main" id="{C7572E38-3FFD-3A99-6FDF-8CC620AFF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1" r="10464"/>
            <a:stretch>
              <a:fillRect/>
            </a:stretch>
          </p:blipFill>
          <p:spPr bwMode="auto">
            <a:xfrm>
              <a:off x="3455202" y="1234371"/>
              <a:ext cx="717316" cy="854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6F8644-7AD6-A693-B625-FFA0B07A7CE0}"/>
              </a:ext>
            </a:extLst>
          </p:cNvPr>
          <p:cNvGrpSpPr>
            <a:grpSpLocks/>
          </p:cNvGrpSpPr>
          <p:nvPr/>
        </p:nvGrpSpPr>
        <p:grpSpPr bwMode="auto">
          <a:xfrm>
            <a:off x="480484" y="2948518"/>
            <a:ext cx="4436533" cy="1856316"/>
            <a:chOff x="360492" y="2212098"/>
            <a:chExt cx="3327601" cy="139166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C2DE32C-7910-83F9-1802-827EFA89E2D9}"/>
                </a:ext>
              </a:extLst>
            </p:cNvPr>
            <p:cNvGrpSpPr/>
            <p:nvPr/>
          </p:nvGrpSpPr>
          <p:grpSpPr>
            <a:xfrm>
              <a:off x="360492" y="2570064"/>
              <a:ext cx="3327601" cy="1033702"/>
              <a:chOff x="317466" y="3016587"/>
              <a:chExt cx="2834026" cy="1088444"/>
            </a:xfrm>
            <a:solidFill>
              <a:srgbClr val="FFCC66"/>
            </a:solidFill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F89531A0-6756-0057-B63A-BFD660F75D2D}"/>
                  </a:ext>
                </a:extLst>
              </p:cNvPr>
              <p:cNvSpPr/>
              <p:nvPr/>
            </p:nvSpPr>
            <p:spPr bwMode="auto">
              <a:xfrm>
                <a:off x="317466" y="3016587"/>
                <a:ext cx="2834026" cy="1088444"/>
              </a:xfrm>
              <a:prstGeom prst="roundRect">
                <a:avLst/>
              </a:prstGeom>
              <a:grpFill/>
              <a:ln w="38100" cmpd="sng">
                <a:solidFill>
                  <a:srgbClr val="FF6600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D293875-A0E3-9BB9-E91F-B51A040957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513" y="3050491"/>
                <a:ext cx="2753578" cy="979826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GB" sz="2133" b="1" dirty="0">
                    <a:latin typeface="+mn-lt"/>
                  </a:rPr>
                  <a:t>Phase 1:</a:t>
                </a:r>
              </a:p>
              <a:p>
                <a:pPr algn="ctr">
                  <a:defRPr/>
                </a:pPr>
                <a:r>
                  <a:rPr lang="en-GB" sz="2133" b="1" dirty="0">
                    <a:latin typeface="+mn-lt"/>
                  </a:rPr>
                  <a:t>Drug treatment service clinic</a:t>
                </a:r>
                <a:endParaRPr lang="en-GB" sz="1067" b="1" dirty="0">
                  <a:latin typeface="+mn-lt"/>
                </a:endParaRPr>
              </a:p>
              <a:p>
                <a:pPr algn="ctr">
                  <a:defRPr/>
                </a:pPr>
                <a:r>
                  <a:rPr lang="en-GB" sz="1600" dirty="0">
                    <a:solidFill>
                      <a:srgbClr val="000000"/>
                    </a:solidFill>
                    <a:latin typeface="+mn-lt"/>
                  </a:rPr>
                  <a:t>Hospital CNS delivered HCV outreach clinic</a:t>
                </a:r>
              </a:p>
              <a:p>
                <a:pPr algn="ctr">
                  <a:defRPr/>
                </a:pPr>
                <a:r>
                  <a:rPr lang="en-GB" sz="1600" dirty="0">
                    <a:solidFill>
                      <a:srgbClr val="000000"/>
                    </a:solidFill>
                    <a:latin typeface="+mn-lt"/>
                  </a:rPr>
                  <a:t>Co-located HCV assessment and treatment clinics</a:t>
                </a:r>
              </a:p>
            </p:txBody>
          </p:sp>
        </p:grpSp>
        <p:sp>
          <p:nvSpPr>
            <p:cNvPr id="24" name="Down Arrow 23">
              <a:extLst>
                <a:ext uri="{FF2B5EF4-FFF2-40B4-BE49-F238E27FC236}">
                  <a16:creationId xmlns:a16="http://schemas.microsoft.com/office/drawing/2014/main" id="{D451E30F-8535-214D-14C3-2513AD9C6E4B}"/>
                </a:ext>
              </a:extLst>
            </p:cNvPr>
            <p:cNvSpPr/>
            <p:nvPr/>
          </p:nvSpPr>
          <p:spPr>
            <a:xfrm>
              <a:off x="1721061" y="2212098"/>
              <a:ext cx="687430" cy="460187"/>
            </a:xfrm>
            <a:prstGeom prst="downArrow">
              <a:avLst>
                <a:gd name="adj1" fmla="val 35714"/>
                <a:gd name="adj2" fmla="val 50000"/>
              </a:avLst>
            </a:prstGeom>
            <a:solidFill>
              <a:srgbClr val="FFCC66"/>
            </a:solidFill>
            <a:ln w="28575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pic>
        <p:nvPicPr>
          <p:cNvPr id="29" name="Picture 28" descr="A picture containing bottle, indoor&#10;&#10;Description automatically generated">
            <a:extLst>
              <a:ext uri="{FF2B5EF4-FFF2-40B4-BE49-F238E27FC236}">
                <a16:creationId xmlns:a16="http://schemas.microsoft.com/office/drawing/2014/main" id="{1AB2D020-7344-FF42-4A18-B8330847E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054" y="4703322"/>
            <a:ext cx="1061353" cy="9313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52833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Box 2">
            <a:extLst>
              <a:ext uri="{FF2B5EF4-FFF2-40B4-BE49-F238E27FC236}">
                <a16:creationId xmlns:a16="http://schemas.microsoft.com/office/drawing/2014/main" id="{3E363A00-943A-DB81-2908-6B512D663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>
                <a:latin typeface="Calibri" panose="020F0502020204030204" pitchFamily="34" charset="0"/>
                <a:cs typeface="Arial" panose="020B0604020202020204" pitchFamily="34" charset="0"/>
              </a:rPr>
              <a:t>Cassell, M. </a:t>
            </a:r>
            <a:r>
              <a:rPr lang="en-US" altLang="en-US" sz="1333" i="1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>
                <a:latin typeface="Calibri" panose="020F0502020204030204" pitchFamily="34" charset="0"/>
                <a:cs typeface="Arial" panose="020B0604020202020204" pitchFamily="34" charset="0"/>
              </a:rPr>
              <a:t>INHSU 2019 Poster 127</a:t>
            </a:r>
            <a:endParaRPr lang="en-US" altLang="en-US" sz="1333" i="1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A16A25D-01B2-E61F-EA52-9F9C6AB8A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683507"/>
              </p:ext>
            </p:extLst>
          </p:nvPr>
        </p:nvGraphicFramePr>
        <p:xfrm>
          <a:off x="5664200" y="1623485"/>
          <a:ext cx="6269568" cy="3128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8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45872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of referrals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(N)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attending for assessment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(% N) 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Number initiating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treatment </a:t>
                      </a:r>
                    </a:p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(% N)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255">
                <a:tc>
                  <a:txBody>
                    <a:bodyPr/>
                    <a:lstStyle/>
                    <a:p>
                      <a:pPr algn="l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Baseline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(12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194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83 (42.8)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44 (22.7)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255">
                <a:tc>
                  <a:txBody>
                    <a:bodyPr/>
                    <a:lstStyle/>
                    <a:p>
                      <a:pPr algn="l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Phase</a:t>
                      </a:r>
                      <a:r>
                        <a:rPr lang="en-GB" sz="2000" b="1" baseline="0" dirty="0">
                          <a:solidFill>
                            <a:schemeClr val="tx1"/>
                          </a:solidFill>
                        </a:rPr>
                        <a:t> 1 </a:t>
                      </a:r>
                      <a:r>
                        <a:rPr lang="en-GB" sz="2000" b="0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lang="en-GB" sz="1600" b="0" baseline="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59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33 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(56.0)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26 (44.0)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255">
                <a:tc>
                  <a:txBody>
                    <a:bodyPr/>
                    <a:lstStyle/>
                    <a:p>
                      <a:pPr algn="l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Phase 2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(12 </a:t>
                      </a:r>
                      <a:r>
                        <a:rPr lang="en-GB" sz="1600" b="0" dirty="0" err="1">
                          <a:solidFill>
                            <a:schemeClr val="tx1"/>
                          </a:solidFill>
                        </a:rPr>
                        <a:t>mo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86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76 (88.3)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75 (87.2)</a:t>
                      </a:r>
                    </a:p>
                  </a:txBody>
                  <a:tcPr marL="121960" marR="121960" marT="60936" marB="60936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E650394-67BC-709C-38AA-94C963CE4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4200" y="4881034"/>
            <a:ext cx="624840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latin typeface="Calibri" panose="020F0502020204030204" pitchFamily="34" charset="0"/>
                <a:cs typeface="Arial" panose="020B0604020202020204" pitchFamily="34" charset="0"/>
              </a:rPr>
              <a:t>90/101 (89.1%) patients</a:t>
            </a:r>
            <a:r>
              <a:rPr lang="en-US" altLang="en-US" dirty="0">
                <a:latin typeface="Calibri" panose="020F0502020204030204" pitchFamily="34" charset="0"/>
                <a:cs typeface="Arial" panose="020B0604020202020204" pitchFamily="34" charset="0"/>
              </a:rPr>
              <a:t> who started treatment at Drug Service </a:t>
            </a:r>
            <a:r>
              <a:rPr lang="en-US" altLang="en-US" b="1" dirty="0">
                <a:latin typeface="Calibri" panose="020F0502020204030204" pitchFamily="34" charset="0"/>
                <a:cs typeface="Arial" panose="020B0604020202020204" pitchFamily="34" charset="0"/>
              </a:rPr>
              <a:t>completed treatment: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alibri" panose="020F0502020204030204" pitchFamily="34" charset="0"/>
                <a:cs typeface="Arial" panose="020B0604020202020204" pitchFamily="34" charset="0"/>
              </a:rPr>
              <a:t>67 (66.3%) attended for SVR assessment</a:t>
            </a:r>
          </a:p>
          <a:p>
            <a:pPr marL="1085850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b="1" dirty="0">
                <a:latin typeface="Calibri" panose="020F0502020204030204" pitchFamily="34" charset="0"/>
                <a:cs typeface="Arial" panose="020B0604020202020204" pitchFamily="34" charset="0"/>
              </a:rPr>
              <a:t>64/67 (95.5%) achieved SVR12</a:t>
            </a:r>
          </a:p>
          <a:p>
            <a:pPr marL="1085850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alibri" panose="020F0502020204030204" pitchFamily="34" charset="0"/>
                <a:cs typeface="Arial" panose="020B0604020202020204" pitchFamily="34" charset="0"/>
              </a:rPr>
              <a:t>3 re-infections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EF560C9-5CD1-418F-F5FE-28335FFD9B07}"/>
              </a:ext>
            </a:extLst>
          </p:cNvPr>
          <p:cNvGrpSpPr>
            <a:grpSpLocks/>
          </p:cNvGrpSpPr>
          <p:nvPr/>
        </p:nvGrpSpPr>
        <p:grpSpPr bwMode="auto">
          <a:xfrm>
            <a:off x="493185" y="1629832"/>
            <a:ext cx="5069110" cy="1369485"/>
            <a:chOff x="369511" y="1222750"/>
            <a:chExt cx="3803007" cy="1026976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50872358-F8BA-3E68-932C-335CF2EF3A2C}"/>
                </a:ext>
              </a:extLst>
            </p:cNvPr>
            <p:cNvSpPr/>
            <p:nvPr/>
          </p:nvSpPr>
          <p:spPr bwMode="auto">
            <a:xfrm>
              <a:off x="369511" y="1222750"/>
              <a:ext cx="3326839" cy="1026976"/>
            </a:xfrm>
            <a:prstGeom prst="roundRect">
              <a:avLst/>
            </a:prstGeom>
            <a:solidFill>
              <a:srgbClr val="FFFF00"/>
            </a:solidFill>
            <a:ln w="38100" cmpd="sng">
              <a:solidFill>
                <a:srgbClr val="8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2133" b="1" dirty="0">
                  <a:solidFill>
                    <a:schemeClr val="tx1"/>
                  </a:solidFill>
                </a:rPr>
                <a:t>Baseline:</a:t>
              </a:r>
            </a:p>
            <a:p>
              <a:pPr algn="ctr">
                <a:defRPr/>
              </a:pPr>
              <a:r>
                <a:rPr lang="en-GB" sz="2133" b="1" dirty="0">
                  <a:solidFill>
                    <a:schemeClr val="tx1"/>
                  </a:solidFill>
                </a:rPr>
                <a:t>Hospital outpatient HCV clinic</a:t>
              </a:r>
              <a:endParaRPr lang="en-GB" sz="2133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en-GB" sz="900" b="1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en-GB" b="1" dirty="0">
                  <a:solidFill>
                    <a:srgbClr val="800000"/>
                  </a:solidFill>
                </a:rPr>
                <a:t>80% referral from one single drug service</a:t>
              </a:r>
            </a:p>
          </p:txBody>
        </p:sp>
        <p:pic>
          <p:nvPicPr>
            <p:cNvPr id="88103" name="Picture 16" descr="hospital.tiff">
              <a:extLst>
                <a:ext uri="{FF2B5EF4-FFF2-40B4-BE49-F238E27FC236}">
                  <a16:creationId xmlns:a16="http://schemas.microsoft.com/office/drawing/2014/main" id="{8FB2869B-764C-A259-6E93-B23048F1F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1" r="10464"/>
            <a:stretch>
              <a:fillRect/>
            </a:stretch>
          </p:blipFill>
          <p:spPr bwMode="auto">
            <a:xfrm>
              <a:off x="3455202" y="1234371"/>
              <a:ext cx="717316" cy="854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468DA2-0E1E-9415-BC9B-63694674D34B}"/>
              </a:ext>
            </a:extLst>
          </p:cNvPr>
          <p:cNvGrpSpPr>
            <a:grpSpLocks/>
          </p:cNvGrpSpPr>
          <p:nvPr/>
        </p:nvGrpSpPr>
        <p:grpSpPr bwMode="auto">
          <a:xfrm>
            <a:off x="480484" y="2948518"/>
            <a:ext cx="4436533" cy="1856316"/>
            <a:chOff x="360492" y="2212098"/>
            <a:chExt cx="3327601" cy="139166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30288EF-2276-C0FA-AA94-300A8B1C1A69}"/>
                </a:ext>
              </a:extLst>
            </p:cNvPr>
            <p:cNvGrpSpPr/>
            <p:nvPr/>
          </p:nvGrpSpPr>
          <p:grpSpPr>
            <a:xfrm>
              <a:off x="360492" y="2570064"/>
              <a:ext cx="3327601" cy="1033702"/>
              <a:chOff x="317466" y="3016587"/>
              <a:chExt cx="2834026" cy="1088444"/>
            </a:xfrm>
            <a:solidFill>
              <a:srgbClr val="FFCC66"/>
            </a:solidFill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FF41C55C-C87E-540C-11F6-4BFFCC24CAEC}"/>
                  </a:ext>
                </a:extLst>
              </p:cNvPr>
              <p:cNvSpPr/>
              <p:nvPr/>
            </p:nvSpPr>
            <p:spPr bwMode="auto">
              <a:xfrm>
                <a:off x="317466" y="3016587"/>
                <a:ext cx="2834026" cy="1088444"/>
              </a:xfrm>
              <a:prstGeom prst="roundRect">
                <a:avLst/>
              </a:prstGeom>
              <a:grpFill/>
              <a:ln w="38100" cmpd="sng">
                <a:solidFill>
                  <a:srgbClr val="FF6600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8FA53D-761A-E2D9-5C19-31F4D42D15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513" y="3050491"/>
                <a:ext cx="2753578" cy="979826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GB" sz="2133" b="1" dirty="0">
                    <a:latin typeface="+mn-lt"/>
                  </a:rPr>
                  <a:t>Phase 1:</a:t>
                </a:r>
              </a:p>
              <a:p>
                <a:pPr algn="ctr">
                  <a:defRPr/>
                </a:pPr>
                <a:r>
                  <a:rPr lang="en-GB" sz="2133" b="1" dirty="0">
                    <a:latin typeface="+mn-lt"/>
                  </a:rPr>
                  <a:t>Drug treatment service clinic</a:t>
                </a:r>
                <a:endParaRPr lang="en-GB" sz="1067" b="1" dirty="0">
                  <a:latin typeface="+mn-lt"/>
                </a:endParaRPr>
              </a:p>
              <a:p>
                <a:pPr algn="ctr">
                  <a:defRPr/>
                </a:pPr>
                <a:r>
                  <a:rPr lang="en-GB" sz="1600" dirty="0">
                    <a:solidFill>
                      <a:srgbClr val="000000"/>
                    </a:solidFill>
                    <a:latin typeface="+mn-lt"/>
                  </a:rPr>
                  <a:t>Hospital CNS delivered HCV outreach clinic</a:t>
                </a:r>
              </a:p>
              <a:p>
                <a:pPr algn="ctr">
                  <a:defRPr/>
                </a:pPr>
                <a:r>
                  <a:rPr lang="en-GB" sz="1600" dirty="0">
                    <a:solidFill>
                      <a:srgbClr val="000000"/>
                    </a:solidFill>
                    <a:latin typeface="+mn-lt"/>
                  </a:rPr>
                  <a:t>Co-located HCV assessment and treatment clinics</a:t>
                </a:r>
              </a:p>
            </p:txBody>
          </p:sp>
        </p:grpSp>
        <p:sp>
          <p:nvSpPr>
            <p:cNvPr id="19" name="Down Arrow 18">
              <a:extLst>
                <a:ext uri="{FF2B5EF4-FFF2-40B4-BE49-F238E27FC236}">
                  <a16:creationId xmlns:a16="http://schemas.microsoft.com/office/drawing/2014/main" id="{A954C483-E715-912D-17B3-F15747149014}"/>
                </a:ext>
              </a:extLst>
            </p:cNvPr>
            <p:cNvSpPr/>
            <p:nvPr/>
          </p:nvSpPr>
          <p:spPr>
            <a:xfrm>
              <a:off x="1721061" y="2212098"/>
              <a:ext cx="687430" cy="460187"/>
            </a:xfrm>
            <a:prstGeom prst="downArrow">
              <a:avLst>
                <a:gd name="adj1" fmla="val 35714"/>
                <a:gd name="adj2" fmla="val 50000"/>
              </a:avLst>
            </a:prstGeom>
            <a:solidFill>
              <a:srgbClr val="FFCC66"/>
            </a:solidFill>
            <a:ln w="28575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B30345-E02B-096D-F24A-B2F9488D8791}"/>
              </a:ext>
            </a:extLst>
          </p:cNvPr>
          <p:cNvGrpSpPr>
            <a:grpSpLocks/>
          </p:cNvGrpSpPr>
          <p:nvPr/>
        </p:nvGrpSpPr>
        <p:grpSpPr bwMode="auto">
          <a:xfrm>
            <a:off x="480484" y="4749801"/>
            <a:ext cx="4436533" cy="1837267"/>
            <a:chOff x="360492" y="3562208"/>
            <a:chExt cx="3327601" cy="137871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AB3F5B0-8DFB-6AFE-2E5E-F06182E90601}"/>
                </a:ext>
              </a:extLst>
            </p:cNvPr>
            <p:cNvGrpSpPr/>
            <p:nvPr/>
          </p:nvGrpSpPr>
          <p:grpSpPr>
            <a:xfrm>
              <a:off x="360492" y="3914205"/>
              <a:ext cx="3327601" cy="1026717"/>
              <a:chOff x="156901" y="3027910"/>
              <a:chExt cx="2914143" cy="647055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8A2930FE-7F62-C1D5-23F8-583F26993D5C}"/>
                  </a:ext>
                </a:extLst>
              </p:cNvPr>
              <p:cNvSpPr/>
              <p:nvPr/>
            </p:nvSpPr>
            <p:spPr bwMode="auto">
              <a:xfrm>
                <a:off x="156901" y="3027910"/>
                <a:ext cx="2914143" cy="647055"/>
              </a:xfrm>
              <a:prstGeom prst="roundRect">
                <a:avLst/>
              </a:prstGeom>
              <a:solidFill>
                <a:srgbClr val="92D050"/>
              </a:solidFill>
              <a:ln w="3810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>
                  <a:solidFill>
                    <a:srgbClr val="CCFF66"/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6B4D9E-34A1-FF5D-19AC-7B9A3AF6AC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0378" y="3055520"/>
                <a:ext cx="2717798" cy="587012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GB" sz="2133" b="1" dirty="0">
                    <a:latin typeface="Calibri"/>
                    <a:cs typeface="Calibri"/>
                  </a:rPr>
                  <a:t>Phase 2:</a:t>
                </a:r>
              </a:p>
              <a:p>
                <a:pPr algn="ctr">
                  <a:defRPr/>
                </a:pPr>
                <a:r>
                  <a:rPr lang="en-GB" sz="2133" b="1" dirty="0">
                    <a:latin typeface="Calibri"/>
                    <a:cs typeface="Calibri"/>
                  </a:rPr>
                  <a:t>Joint HCV-OST clinic appointments</a:t>
                </a:r>
              </a:p>
              <a:p>
                <a:pPr algn="ctr">
                  <a:defRPr/>
                </a:pPr>
                <a:r>
                  <a:rPr lang="en-GB" sz="1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Extended joint HCV and OST appointments</a:t>
                </a:r>
              </a:p>
              <a:p>
                <a:pPr algn="ctr">
                  <a:defRPr/>
                </a:pPr>
                <a:r>
                  <a:rPr lang="en-GB" sz="1600" dirty="0">
                    <a:solidFill>
                      <a:srgbClr val="000000"/>
                    </a:solidFill>
                    <a:latin typeface="Calibri"/>
                    <a:cs typeface="Calibri"/>
                  </a:rPr>
                  <a:t>Linked OST and HCV DAA scripts every 4 weeks</a:t>
                </a:r>
                <a:endParaRPr lang="en-GB" sz="16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0" name="Down Arrow 19">
              <a:extLst>
                <a:ext uri="{FF2B5EF4-FFF2-40B4-BE49-F238E27FC236}">
                  <a16:creationId xmlns:a16="http://schemas.microsoft.com/office/drawing/2014/main" id="{3BFBD151-954D-99A1-8C00-A25D952A4765}"/>
                </a:ext>
              </a:extLst>
            </p:cNvPr>
            <p:cNvSpPr/>
            <p:nvPr/>
          </p:nvSpPr>
          <p:spPr>
            <a:xfrm>
              <a:off x="1721061" y="3562208"/>
              <a:ext cx="687430" cy="459042"/>
            </a:xfrm>
            <a:prstGeom prst="downArrow">
              <a:avLst>
                <a:gd name="adj1" fmla="val 35714"/>
                <a:gd name="adj2" fmla="val 50000"/>
              </a:avLst>
            </a:prstGeom>
            <a:solidFill>
              <a:srgbClr val="92D050"/>
            </a:solidFill>
            <a:ln w="28575" cmpd="sng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30DC06A7-5A2B-779D-A069-0B3649404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ln>
            <a:noFill/>
          </a:ln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Co-locating HCV care in place </a:t>
            </a:r>
            <a:r>
              <a:rPr lang="en-GB" b="1" dirty="0">
                <a:solidFill>
                  <a:srgbClr val="002060"/>
                </a:solidFill>
              </a:rPr>
              <a:t>and time</a:t>
            </a:r>
          </a:p>
        </p:txBody>
      </p:sp>
      <p:pic>
        <p:nvPicPr>
          <p:cNvPr id="2" name="Picture 1" descr="A picture containing bottle, indoor&#10;&#10;Description automatically generated">
            <a:extLst>
              <a:ext uri="{FF2B5EF4-FFF2-40B4-BE49-F238E27FC236}">
                <a16:creationId xmlns:a16="http://schemas.microsoft.com/office/drawing/2014/main" id="{01F54767-2E11-A8CB-8C20-E2C8CE82E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054" y="4703322"/>
            <a:ext cx="1061353" cy="9313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408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6764C-0124-FB78-A99E-CC755E7FC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Taking HCV care to the patient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3D2C8-D453-0C85-5CCE-E10721C78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825625"/>
            <a:ext cx="319659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2016 ODN baseline</a:t>
            </a:r>
          </a:p>
          <a:p>
            <a:pPr marL="0" indent="0" algn="ctr">
              <a:buNone/>
            </a:pPr>
            <a:endParaRPr lang="en-GB" sz="8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2" descr="hospital.tiff">
            <a:extLst>
              <a:ext uri="{FF2B5EF4-FFF2-40B4-BE49-F238E27FC236}">
                <a16:creationId xmlns:a16="http://schemas.microsoft.com/office/drawing/2014/main" id="{397506D2-982C-3DFA-7033-1912982FE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10464"/>
          <a:stretch>
            <a:fillRect/>
          </a:stretch>
        </p:blipFill>
        <p:spPr bwMode="auto">
          <a:xfrm>
            <a:off x="1044152" y="2335106"/>
            <a:ext cx="2556086" cy="304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Prison.tiff">
            <a:extLst>
              <a:ext uri="{FF2B5EF4-FFF2-40B4-BE49-F238E27FC236}">
                <a16:creationId xmlns:a16="http://schemas.microsoft.com/office/drawing/2014/main" id="{DFAADA03-3B75-BEC8-CF1B-706E670340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94" b="96491" l="1508" r="97990">
                        <a14:foregroundMark x1="57286" y1="49708" x2="57286" y2="49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33" y="5482431"/>
            <a:ext cx="1406358" cy="1208478"/>
          </a:xfrm>
          <a:prstGeom prst="rect">
            <a:avLst/>
          </a:prstGeom>
        </p:spPr>
      </p:pic>
      <p:pic>
        <p:nvPicPr>
          <p:cNvPr id="28" name="Picture 27" descr="Shape&#10;&#10;Description automatically generated">
            <a:extLst>
              <a:ext uri="{FF2B5EF4-FFF2-40B4-BE49-F238E27FC236}">
                <a16:creationId xmlns:a16="http://schemas.microsoft.com/office/drawing/2014/main" id="{769C64DA-8FA6-9E53-13FF-BFB583A595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380" b="97324" l="6432" r="93154">
                        <a14:foregroundMark x1="47718" y1="7543" x2="47718" y2="7543"/>
                        <a14:foregroundMark x1="54772" y1="4501" x2="54772" y2="4501"/>
                        <a14:foregroundMark x1="62241" y1="6813" x2="62241" y2="6813"/>
                        <a14:foregroundMark x1="66390" y1="8637" x2="66390" y2="8637"/>
                        <a14:foregroundMark x1="22614" y1="92457" x2="22614" y2="92457"/>
                        <a14:foregroundMark x1="6846" y1="84185" x2="6846" y2="84185"/>
                        <a14:foregroundMark x1="20332" y1="97324" x2="20332" y2="97324"/>
                        <a14:foregroundMark x1="93154" y1="78954" x2="93154" y2="78954"/>
                        <a14:backgroundMark x1="51037" y1="8881" x2="51037" y2="8881"/>
                        <a14:backgroundMark x1="58091" y1="9246" x2="58091" y2="9246"/>
                        <a14:backgroundMark x1="53527" y1="8151" x2="53527" y2="8151"/>
                        <a14:backgroundMark x1="37552" y1="41484" x2="37552" y2="41484"/>
                        <a14:backgroundMark x1="39419" y1="43431" x2="39419" y2="434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35662" y="4894326"/>
            <a:ext cx="463744" cy="790866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77112699-B77D-0BE2-FB46-3C2935940120}"/>
              </a:ext>
            </a:extLst>
          </p:cNvPr>
          <p:cNvGrpSpPr/>
          <p:nvPr/>
        </p:nvGrpSpPr>
        <p:grpSpPr>
          <a:xfrm>
            <a:off x="4103370" y="1690688"/>
            <a:ext cx="3632332" cy="5000221"/>
            <a:chOff x="4103370" y="1690688"/>
            <a:chExt cx="3632332" cy="500022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B41D15E-A825-D43C-A10B-7088365684BF}"/>
                </a:ext>
              </a:extLst>
            </p:cNvPr>
            <p:cNvGrpSpPr/>
            <p:nvPr/>
          </p:nvGrpSpPr>
          <p:grpSpPr>
            <a:xfrm>
              <a:off x="4363638" y="1825625"/>
              <a:ext cx="3372064" cy="4865284"/>
              <a:chOff x="4477938" y="1825625"/>
              <a:chExt cx="3372064" cy="4865284"/>
            </a:xfrm>
          </p:grpSpPr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B265584F-38DB-4527-B7D0-FEEA259048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97705" y="1825625"/>
                <a:ext cx="319659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GB" dirty="0"/>
                  <a:t>2018 to 2019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dirty="0"/>
              </a:p>
            </p:txBody>
          </p:sp>
          <p:pic>
            <p:nvPicPr>
              <p:cNvPr id="7" name="Picture 2" descr="hospital.tiff">
                <a:extLst>
                  <a:ext uri="{FF2B5EF4-FFF2-40B4-BE49-F238E27FC236}">
                    <a16:creationId xmlns:a16="http://schemas.microsoft.com/office/drawing/2014/main" id="{642F3E8D-243C-5291-0BF5-305DE38B66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91" r="10464"/>
              <a:stretch>
                <a:fillRect/>
              </a:stretch>
            </p:blipFill>
            <p:spPr bwMode="auto">
              <a:xfrm>
                <a:off x="4477938" y="2335106"/>
                <a:ext cx="1669789" cy="1988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0" descr="Prison.tiff">
                <a:extLst>
                  <a:ext uri="{FF2B5EF4-FFF2-40B4-BE49-F238E27FC236}">
                    <a16:creationId xmlns:a16="http://schemas.microsoft.com/office/drawing/2014/main" id="{8471681A-6B8C-EFB2-9115-9965D6A2AF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094" b="96491" l="1508" r="97990">
                            <a14:foregroundMark x1="57286" y1="49708" x2="57286" y2="4970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2821" y="5482431"/>
                <a:ext cx="1406358" cy="1208478"/>
              </a:xfrm>
              <a:prstGeom prst="rect">
                <a:avLst/>
              </a:prstGeom>
            </p:spPr>
          </p:pic>
          <p:pic>
            <p:nvPicPr>
              <p:cNvPr id="14" name="Picture 13" descr="A picture containing bottle, indoor&#10;&#10;Description automatically generated">
                <a:extLst>
                  <a:ext uri="{FF2B5EF4-FFF2-40B4-BE49-F238E27FC236}">
                    <a16:creationId xmlns:a16="http://schemas.microsoft.com/office/drawing/2014/main" id="{B151EE58-0E63-299B-B507-BBF97BE28A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96000" y="3970105"/>
                <a:ext cx="1754002" cy="15391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9" name="Picture 18" descr="Shape&#10;&#10;Description automatically generated">
                <a:extLst>
                  <a:ext uri="{FF2B5EF4-FFF2-40B4-BE49-F238E27FC236}">
                    <a16:creationId xmlns:a16="http://schemas.microsoft.com/office/drawing/2014/main" id="{4BC1B167-C5ED-46C1-DA84-2EF7D9154D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4380" b="97324" l="6432" r="93154">
                            <a14:foregroundMark x1="47718" y1="7543" x2="47718" y2="7543"/>
                            <a14:foregroundMark x1="54772" y1="4501" x2="54772" y2="4501"/>
                            <a14:foregroundMark x1="62241" y1="6813" x2="62241" y2="6813"/>
                            <a14:foregroundMark x1="66390" y1="8637" x2="66390" y2="8637"/>
                            <a14:foregroundMark x1="22614" y1="92457" x2="22614" y2="92457"/>
                            <a14:foregroundMark x1="6846" y1="84185" x2="6846" y2="84185"/>
                            <a14:foregroundMark x1="20332" y1="97324" x2="20332" y2="97324"/>
                            <a14:foregroundMark x1="93154" y1="78954" x2="93154" y2="78954"/>
                            <a14:backgroundMark x1="51037" y1="8881" x2="51037" y2="8881"/>
                            <a14:backgroundMark x1="58091" y1="9246" x2="58091" y2="9246"/>
                            <a14:backgroundMark x1="53527" y1="8151" x2="53527" y2="8151"/>
                            <a14:backgroundMark x1="37552" y1="41484" x2="37552" y2="41484"/>
                            <a14:backgroundMark x1="39419" y1="43431" x2="39419" y2="43431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10642" y="2849193"/>
                <a:ext cx="455294" cy="776455"/>
              </a:xfrm>
              <a:prstGeom prst="rect">
                <a:avLst/>
              </a:prstGeom>
            </p:spPr>
          </p:pic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D452D64-E904-FA05-DD56-554E56FF6DA3}"/>
                </a:ext>
              </a:extLst>
            </p:cNvPr>
            <p:cNvCxnSpPr/>
            <p:nvPr/>
          </p:nvCxnSpPr>
          <p:spPr>
            <a:xfrm>
              <a:off x="4103370" y="1690688"/>
              <a:ext cx="0" cy="5000221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 descr="Logo&#10;&#10;Description automatically generated">
              <a:extLst>
                <a:ext uri="{FF2B5EF4-FFF2-40B4-BE49-F238E27FC236}">
                  <a16:creationId xmlns:a16="http://schemas.microsoft.com/office/drawing/2014/main" id="{198D1CC8-FC13-BDB7-CE5B-41B6D5524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98431" y="3893834"/>
              <a:ext cx="861275" cy="93957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67DB7F-FB3C-3C7A-2728-45AA1ACFAA99}"/>
              </a:ext>
            </a:extLst>
          </p:cNvPr>
          <p:cNvSpPr txBox="1">
            <a:spLocks/>
          </p:cNvSpPr>
          <p:nvPr/>
        </p:nvSpPr>
        <p:spPr>
          <a:xfrm>
            <a:off x="8305800" y="1825625"/>
            <a:ext cx="3196590" cy="503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2020 to 2023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4C7009-2477-AB67-C512-0853973C9E2E}"/>
              </a:ext>
            </a:extLst>
          </p:cNvPr>
          <p:cNvGrpSpPr/>
          <p:nvPr/>
        </p:nvGrpSpPr>
        <p:grpSpPr>
          <a:xfrm>
            <a:off x="7797246" y="2485935"/>
            <a:ext cx="3997466" cy="4204974"/>
            <a:chOff x="7797246" y="2485935"/>
            <a:chExt cx="3997466" cy="4204974"/>
          </a:xfrm>
        </p:grpSpPr>
        <p:pic>
          <p:nvPicPr>
            <p:cNvPr id="16" name="Picture 15" descr="Icon&#10;&#10;Description automatically generated">
              <a:extLst>
                <a:ext uri="{FF2B5EF4-FFF2-40B4-BE49-F238E27FC236}">
                  <a16:creationId xmlns:a16="http://schemas.microsoft.com/office/drawing/2014/main" id="{9D7414E8-0F07-8E8C-104E-B40CA49679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7479" b="5368"/>
            <a:stretch/>
          </p:blipFill>
          <p:spPr>
            <a:xfrm>
              <a:off x="7797246" y="3970105"/>
              <a:ext cx="2089557" cy="1848442"/>
            </a:xfrm>
            <a:prstGeom prst="rect">
              <a:avLst/>
            </a:prstGeom>
          </p:spPr>
        </p:pic>
        <p:pic>
          <p:nvPicPr>
            <p:cNvPr id="25" name="Picture 24" descr="Icon&#10;&#10;Description automatically generated">
              <a:extLst>
                <a:ext uri="{FF2B5EF4-FFF2-40B4-BE49-F238E27FC236}">
                  <a16:creationId xmlns:a16="http://schemas.microsoft.com/office/drawing/2014/main" id="{7B90000E-BA55-16CC-20BC-D6B16948F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630298" y="3962038"/>
              <a:ext cx="1285332" cy="1195041"/>
            </a:xfrm>
            <a:prstGeom prst="rect">
              <a:avLst/>
            </a:prstGeom>
          </p:spPr>
        </p:pic>
        <p:pic>
          <p:nvPicPr>
            <p:cNvPr id="22" name="Picture 21" descr="A small orange and white van&#10;&#10;Description automatically generated with low confidence">
              <a:extLst>
                <a:ext uri="{FF2B5EF4-FFF2-40B4-BE49-F238E27FC236}">
                  <a16:creationId xmlns:a16="http://schemas.microsoft.com/office/drawing/2014/main" id="{997AE126-21AF-C12D-5A56-C369BFF9D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360418" y="5068659"/>
              <a:ext cx="1434294" cy="1011242"/>
            </a:xfrm>
            <a:prstGeom prst="rect">
              <a:avLst/>
            </a:prstGeom>
          </p:spPr>
        </p:pic>
        <p:pic>
          <p:nvPicPr>
            <p:cNvPr id="8" name="Picture 2" descr="hospital.tiff">
              <a:extLst>
                <a:ext uri="{FF2B5EF4-FFF2-40B4-BE49-F238E27FC236}">
                  <a16:creationId xmlns:a16="http://schemas.microsoft.com/office/drawing/2014/main" id="{6D490C74-EFE6-51BF-AD17-A998ABAB4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1" r="10464"/>
            <a:stretch>
              <a:fillRect/>
            </a:stretch>
          </p:blipFill>
          <p:spPr bwMode="auto">
            <a:xfrm>
              <a:off x="8242875" y="2485935"/>
              <a:ext cx="1097554" cy="130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Prison.tiff">
              <a:extLst>
                <a:ext uri="{FF2B5EF4-FFF2-40B4-BE49-F238E27FC236}">
                  <a16:creationId xmlns:a16="http://schemas.microsoft.com/office/drawing/2014/main" id="{35DBCB2E-FD3C-FD1D-F163-DE146D8CA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094" b="96491" l="1508" r="97990">
                          <a14:foregroundMark x1="57286" y1="49708" x2="57286" y2="497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38026" y="5482431"/>
              <a:ext cx="1406358" cy="1208478"/>
            </a:xfrm>
            <a:prstGeom prst="rect">
              <a:avLst/>
            </a:prstGeom>
          </p:spPr>
        </p:pic>
        <p:pic>
          <p:nvPicPr>
            <p:cNvPr id="17" name="Picture 16" descr="A picture containing bottle, indoor&#10;&#10;Description automatically generated">
              <a:extLst>
                <a:ext uri="{FF2B5EF4-FFF2-40B4-BE49-F238E27FC236}">
                  <a16:creationId xmlns:a16="http://schemas.microsoft.com/office/drawing/2014/main" id="{C33CF4E4-00E6-677E-1338-A91FF44D9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051344" y="2552174"/>
              <a:ext cx="1428185" cy="12532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Picture 19" descr="Shape&#10;&#10;Description automatically generated">
              <a:extLst>
                <a:ext uri="{FF2B5EF4-FFF2-40B4-BE49-F238E27FC236}">
                  <a16:creationId xmlns:a16="http://schemas.microsoft.com/office/drawing/2014/main" id="{36C8981B-DB2D-1BC3-F50A-F6255E5AF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4380" b="97324" l="6432" r="93154">
                          <a14:foregroundMark x1="47718" y1="7543" x2="47718" y2="7543"/>
                          <a14:foregroundMark x1="54772" y1="4501" x2="54772" y2="4501"/>
                          <a14:foregroundMark x1="62241" y1="6813" x2="62241" y2="6813"/>
                          <a14:foregroundMark x1="66390" y1="8637" x2="66390" y2="8637"/>
                          <a14:foregroundMark x1="22614" y1="92457" x2="22614" y2="92457"/>
                          <a14:foregroundMark x1="6846" y1="84185" x2="6846" y2="84185"/>
                          <a14:foregroundMark x1="20332" y1="97324" x2="20332" y2="97324"/>
                          <a14:foregroundMark x1="93154" y1="78954" x2="93154" y2="78954"/>
                          <a14:backgroundMark x1="51037" y1="8881" x2="51037" y2="8881"/>
                          <a14:backgroundMark x1="58091" y1="9246" x2="58091" y2="9246"/>
                          <a14:backgroundMark x1="53527" y1="8151" x2="53527" y2="8151"/>
                          <a14:backgroundMark x1="37552" y1="41484" x2="37552" y2="41484"/>
                          <a14:backgroundMark x1="39419" y1="43431" x2="39419" y2="4343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512401" y="2970728"/>
              <a:ext cx="224325" cy="382562"/>
            </a:xfrm>
            <a:prstGeom prst="rect">
              <a:avLst/>
            </a:prstGeom>
          </p:spPr>
        </p:pic>
        <p:pic>
          <p:nvPicPr>
            <p:cNvPr id="30" name="Picture 29" descr="A green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F45E2AA0-84B3-661B-0780-2E9C500CE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915630" y="4010726"/>
              <a:ext cx="677732" cy="660310"/>
            </a:xfrm>
            <a:prstGeom prst="rect">
              <a:avLst/>
            </a:prstGeom>
          </p:spPr>
        </p:pic>
        <p:pic>
          <p:nvPicPr>
            <p:cNvPr id="35" name="Picture 34" descr="Logo&#10;&#10;Description automatically generated">
              <a:extLst>
                <a:ext uri="{FF2B5EF4-FFF2-40B4-BE49-F238E27FC236}">
                  <a16:creationId xmlns:a16="http://schemas.microsoft.com/office/drawing/2014/main" id="{48745BAC-54C2-77D0-241C-B3B3CE628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95581" y="3463429"/>
              <a:ext cx="501689" cy="54729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pic>
        <p:nvPicPr>
          <p:cNvPr id="13" name="Picture 12" descr="A picture containing cake, fruit, decorated, plant&#10;&#10;Description automatically generated">
            <a:extLst>
              <a:ext uri="{FF2B5EF4-FFF2-40B4-BE49-F238E27FC236}">
                <a16:creationId xmlns:a16="http://schemas.microsoft.com/office/drawing/2014/main" id="{B7D96663-66F3-8A49-DB25-80FEDA1874B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07166" y="2826888"/>
            <a:ext cx="2746634" cy="2727821"/>
          </a:xfrm>
          <a:prstGeom prst="ellipse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D086C3D-A563-62A2-6450-DC53E20E4D7D}"/>
              </a:ext>
            </a:extLst>
          </p:cNvPr>
          <p:cNvCxnSpPr/>
          <p:nvPr/>
        </p:nvCxnSpPr>
        <p:spPr>
          <a:xfrm>
            <a:off x="7959090" y="1725100"/>
            <a:ext cx="0" cy="5000221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A50C22D-5906-84D9-0921-7029100AA8B0}"/>
              </a:ext>
            </a:extLst>
          </p:cNvPr>
          <p:cNvSpPr txBox="1"/>
          <p:nvPr/>
        </p:nvSpPr>
        <p:spPr>
          <a:xfrm>
            <a:off x="8593182" y="168395"/>
            <a:ext cx="3448056" cy="14773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Drug service and community</a:t>
            </a:r>
            <a:endParaRPr lang="en-GB" dirty="0"/>
          </a:p>
          <a:p>
            <a:r>
              <a:rPr lang="en-GB" dirty="0"/>
              <a:t>Love2Shop voucher incentives:</a:t>
            </a:r>
          </a:p>
          <a:p>
            <a:r>
              <a:rPr lang="en-GB" dirty="0"/>
              <a:t>Testing (£5); assessment (£10), treatment start &amp; visits (£10) &amp; SVR12 assessment follow up (£20)</a:t>
            </a:r>
          </a:p>
        </p:txBody>
      </p:sp>
    </p:spTree>
    <p:extLst>
      <p:ext uri="{BB962C8B-B14F-4D97-AF65-F5344CB8AC3E}">
        <p14:creationId xmlns:p14="http://schemas.microsoft.com/office/powerpoint/2010/main" val="5970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9F23E05-E5C5-497C-A842-7BD21B207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8975DD-1708-947C-951E-2D597FBF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0644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Outline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0388A1D-C910-FAAA-AA86-EEB883AF70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239099"/>
              </p:ext>
            </p:extLst>
          </p:nvPr>
        </p:nvGraphicFramePr>
        <p:xfrm>
          <a:off x="838199" y="1825625"/>
          <a:ext cx="10515599" cy="43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>
            <a:extLst>
              <a:ext uri="{FF2B5EF4-FFF2-40B4-BE49-F238E27FC236}">
                <a16:creationId xmlns:a16="http://schemas.microsoft.com/office/drawing/2014/main" id="{BDDECC15-1873-9D24-4211-C2E2A443C8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48" b="12587"/>
          <a:stretch/>
        </p:blipFill>
        <p:spPr bwMode="auto">
          <a:xfrm>
            <a:off x="9258753" y="338166"/>
            <a:ext cx="2083470" cy="11781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459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9515-866B-629F-29AD-B7C63EAC1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Homecare</a:t>
            </a:r>
          </a:p>
        </p:txBody>
      </p:sp>
      <p:pic>
        <p:nvPicPr>
          <p:cNvPr id="49" name="Picture 48" descr="Diagram&#10;&#10;Description automatically generated">
            <a:extLst>
              <a:ext uri="{FF2B5EF4-FFF2-40B4-BE49-F238E27FC236}">
                <a16:creationId xmlns:a16="http://schemas.microsoft.com/office/drawing/2014/main" id="{3BF53FBE-A511-3696-926F-C1D73FE1E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798" y="1268413"/>
            <a:ext cx="6640597" cy="5149850"/>
          </a:xfrm>
          <a:prstGeom prst="rect">
            <a:avLst/>
          </a:prstGeom>
        </p:spPr>
      </p:pic>
      <p:sp>
        <p:nvSpPr>
          <p:cNvPr id="50" name="TextBox 2">
            <a:extLst>
              <a:ext uri="{FF2B5EF4-FFF2-40B4-BE49-F238E27FC236}">
                <a16:creationId xmlns:a16="http://schemas.microsoft.com/office/drawing/2014/main" id="{11F26925-CD19-6A53-FF49-AE23199B7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Baker, N.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EASL Viral Hepatitis Elimination 2022 Poster</a:t>
            </a:r>
            <a:endParaRPr lang="en-US" altLang="en-US" sz="1333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Picture 55" descr="Icon&#10;&#10;Description automatically generated">
            <a:extLst>
              <a:ext uri="{FF2B5EF4-FFF2-40B4-BE49-F238E27FC236}">
                <a16:creationId xmlns:a16="http://schemas.microsoft.com/office/drawing/2014/main" id="{28314E0B-FB0A-1603-8D20-7F6C516AB6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479" b="5368"/>
          <a:stretch/>
        </p:blipFill>
        <p:spPr>
          <a:xfrm>
            <a:off x="3364144" y="363596"/>
            <a:ext cx="1225966" cy="1084501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142FE9CA-ECC4-E715-4E5F-9465EDD8CD43}"/>
              </a:ext>
            </a:extLst>
          </p:cNvPr>
          <p:cNvSpPr/>
          <p:nvPr/>
        </p:nvSpPr>
        <p:spPr>
          <a:xfrm>
            <a:off x="428860" y="5666379"/>
            <a:ext cx="4469232" cy="741933"/>
          </a:xfrm>
          <a:custGeom>
            <a:avLst/>
            <a:gdLst>
              <a:gd name="connsiteX0" fmla="*/ 0 w 2438400"/>
              <a:gd name="connsiteY0" fmla="*/ 135467 h 1354666"/>
              <a:gd name="connsiteX1" fmla="*/ 135467 w 2438400"/>
              <a:gd name="connsiteY1" fmla="*/ 0 h 1354666"/>
              <a:gd name="connsiteX2" fmla="*/ 2302933 w 2438400"/>
              <a:gd name="connsiteY2" fmla="*/ 0 h 1354666"/>
              <a:gd name="connsiteX3" fmla="*/ 2438400 w 2438400"/>
              <a:gd name="connsiteY3" fmla="*/ 135467 h 1354666"/>
              <a:gd name="connsiteX4" fmla="*/ 2438400 w 2438400"/>
              <a:gd name="connsiteY4" fmla="*/ 1219199 h 1354666"/>
              <a:gd name="connsiteX5" fmla="*/ 2302933 w 2438400"/>
              <a:gd name="connsiteY5" fmla="*/ 1354666 h 1354666"/>
              <a:gd name="connsiteX6" fmla="*/ 135467 w 2438400"/>
              <a:gd name="connsiteY6" fmla="*/ 1354666 h 1354666"/>
              <a:gd name="connsiteX7" fmla="*/ 0 w 2438400"/>
              <a:gd name="connsiteY7" fmla="*/ 1219199 h 1354666"/>
              <a:gd name="connsiteX8" fmla="*/ 0 w 2438400"/>
              <a:gd name="connsiteY8" fmla="*/ 135467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400" h="1354666">
                <a:moveTo>
                  <a:pt x="0" y="135467"/>
                </a:moveTo>
                <a:cubicBezTo>
                  <a:pt x="0" y="60651"/>
                  <a:pt x="60651" y="0"/>
                  <a:pt x="135467" y="0"/>
                </a:cubicBezTo>
                <a:lnTo>
                  <a:pt x="2302933" y="0"/>
                </a:lnTo>
                <a:cubicBezTo>
                  <a:pt x="2377749" y="0"/>
                  <a:pt x="2438400" y="60651"/>
                  <a:pt x="2438400" y="135467"/>
                </a:cubicBezTo>
                <a:lnTo>
                  <a:pt x="2438400" y="1219199"/>
                </a:lnTo>
                <a:cubicBezTo>
                  <a:pt x="2438400" y="1294015"/>
                  <a:pt x="2377749" y="1354666"/>
                  <a:pt x="2302933" y="1354666"/>
                </a:cubicBezTo>
                <a:lnTo>
                  <a:pt x="135467" y="1354666"/>
                </a:lnTo>
                <a:cubicBezTo>
                  <a:pt x="60651" y="1354666"/>
                  <a:pt x="0" y="1294015"/>
                  <a:pt x="0" y="1219199"/>
                </a:cubicBezTo>
                <a:lnTo>
                  <a:pt x="0" y="135467"/>
                </a:lnTo>
                <a:close/>
              </a:path>
            </a:pathLst>
          </a:cu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1117" tIns="131117" rIns="131117" bIns="131117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ts val="240"/>
              </a:spcAft>
              <a:buNone/>
            </a:pPr>
            <a:r>
              <a:rPr lang="en-GB" sz="2000" dirty="0"/>
              <a:t>42 (70%) assessed</a:t>
            </a:r>
          </a:p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31 (52%) treated: 25 achieved SVR12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BDACAD4-3B80-3587-7BC5-CBE727107922}"/>
              </a:ext>
            </a:extLst>
          </p:cNvPr>
          <p:cNvGrpSpPr/>
          <p:nvPr/>
        </p:nvGrpSpPr>
        <p:grpSpPr>
          <a:xfrm>
            <a:off x="428860" y="4694794"/>
            <a:ext cx="4469232" cy="1033618"/>
            <a:chOff x="7520151" y="4752484"/>
            <a:chExt cx="4469232" cy="1033618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E3F368A-F8A4-077F-1524-663E7B0D1A6C}"/>
                </a:ext>
              </a:extLst>
            </p:cNvPr>
            <p:cNvSpPr/>
            <p:nvPr/>
          </p:nvSpPr>
          <p:spPr>
            <a:xfrm>
              <a:off x="7520151" y="4752484"/>
              <a:ext cx="4469232" cy="697619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ts val="240"/>
                </a:spcAft>
                <a:buNone/>
              </a:pPr>
              <a:r>
                <a:rPr lang="en-GB" sz="2000" dirty="0"/>
                <a:t>Remote l</a:t>
              </a:r>
              <a:r>
                <a:rPr lang="en-GB" sz="2000" kern="1200" dirty="0"/>
                <a:t>ocal MDT + DAA home delivery</a:t>
              </a:r>
              <a:endParaRPr lang="en-GB" sz="2000" baseline="30000" dirty="0"/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 dirty="0"/>
                <a:t>Telephone + home visit* follow up</a:t>
              </a: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A28E2229-14E0-66E4-27D8-A4A76E38C0C5}"/>
                </a:ext>
              </a:extLst>
            </p:cNvPr>
            <p:cNvSpPr/>
            <p:nvPr/>
          </p:nvSpPr>
          <p:spPr>
            <a:xfrm>
              <a:off x="9449967" y="5437403"/>
              <a:ext cx="609600" cy="348699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EB4F879-1791-4487-0F45-DDB91D63F34A}"/>
              </a:ext>
            </a:extLst>
          </p:cNvPr>
          <p:cNvGrpSpPr/>
          <p:nvPr/>
        </p:nvGrpSpPr>
        <p:grpSpPr>
          <a:xfrm>
            <a:off x="428862" y="3709274"/>
            <a:ext cx="4469232" cy="1034391"/>
            <a:chOff x="7520153" y="3703464"/>
            <a:chExt cx="4469232" cy="1034391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66F19970-F386-50D7-3961-04ECF214215E}"/>
                </a:ext>
              </a:extLst>
            </p:cNvPr>
            <p:cNvSpPr/>
            <p:nvPr/>
          </p:nvSpPr>
          <p:spPr>
            <a:xfrm>
              <a:off x="7520153" y="3703464"/>
              <a:ext cx="4469232" cy="709004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ts val="240"/>
                </a:spcAft>
                <a:buNone/>
              </a:pPr>
              <a:r>
                <a:rPr lang="en-GB" sz="2000" dirty="0"/>
                <a:t>Historic bloods </a:t>
              </a:r>
              <a:r>
                <a:rPr lang="en-GB" sz="2000" kern="1200" dirty="0"/>
                <a:t>±</a:t>
              </a:r>
              <a:r>
                <a:rPr lang="en-GB" sz="2000" dirty="0"/>
                <a:t> FIB-4 calculation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kern="1200" dirty="0"/>
                <a:t> ± </a:t>
              </a:r>
              <a:r>
                <a:rPr lang="en-GB" sz="2000" dirty="0"/>
                <a:t>c</a:t>
              </a:r>
              <a:r>
                <a:rPr lang="en-GB" sz="2000" kern="1200" dirty="0"/>
                <a:t>apillary bloods ± </a:t>
              </a:r>
              <a:r>
                <a:rPr lang="en-GB" sz="2000" kern="1200" dirty="0" err="1"/>
                <a:t>FibroScan</a:t>
              </a:r>
              <a:r>
                <a:rPr lang="en-GB" sz="2000" kern="1200" baseline="30000" dirty="0" err="1"/>
                <a:t>TM</a:t>
              </a:r>
              <a:endParaRPr lang="en-GB" sz="2000" kern="1200" baseline="30000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F22B5C65-7335-1D9B-629D-6525B93A63A5}"/>
                </a:ext>
              </a:extLst>
            </p:cNvPr>
            <p:cNvSpPr/>
            <p:nvPr/>
          </p:nvSpPr>
          <p:spPr>
            <a:xfrm>
              <a:off x="9449967" y="4389156"/>
              <a:ext cx="609600" cy="348699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24FF1FF-A65E-C00C-34A3-CA02AA798839}"/>
              </a:ext>
            </a:extLst>
          </p:cNvPr>
          <p:cNvGrpSpPr/>
          <p:nvPr/>
        </p:nvGrpSpPr>
        <p:grpSpPr>
          <a:xfrm>
            <a:off x="428862" y="2708132"/>
            <a:ext cx="4469230" cy="1049879"/>
            <a:chOff x="7520153" y="2651522"/>
            <a:chExt cx="4469230" cy="1049879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EDC974F-49BB-CEC2-4A21-CD87E1213D3C}"/>
                </a:ext>
              </a:extLst>
            </p:cNvPr>
            <p:cNvSpPr/>
            <p:nvPr/>
          </p:nvSpPr>
          <p:spPr>
            <a:xfrm>
              <a:off x="7520153" y="2651522"/>
              <a:ext cx="4469230" cy="726555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ts val="240"/>
                </a:spcAft>
                <a:buNone/>
              </a:pPr>
              <a:r>
                <a:rPr lang="en-GB" sz="2000" b="1" dirty="0"/>
                <a:t>April to end May </a:t>
              </a:r>
              <a:r>
                <a:rPr lang="en-GB" sz="2000" b="1" kern="1200" dirty="0"/>
                <a:t>2020: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/>
                <a:t>Telephone +/- home assessment pilot</a:t>
              </a:r>
              <a:endParaRPr lang="en-GB" sz="2000" kern="1200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33CC2BB-01EA-8ECF-6AAA-18C72927155F}"/>
                </a:ext>
              </a:extLst>
            </p:cNvPr>
            <p:cNvSpPr/>
            <p:nvPr/>
          </p:nvSpPr>
          <p:spPr>
            <a:xfrm>
              <a:off x="9449967" y="3365954"/>
              <a:ext cx="609600" cy="335447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3A86FD-DF27-2B56-E399-654B3B950572}"/>
              </a:ext>
            </a:extLst>
          </p:cNvPr>
          <p:cNvGrpSpPr/>
          <p:nvPr/>
        </p:nvGrpSpPr>
        <p:grpSpPr>
          <a:xfrm>
            <a:off x="428862" y="1675509"/>
            <a:ext cx="4469231" cy="1075231"/>
            <a:chOff x="7520153" y="1580799"/>
            <a:chExt cx="4469231" cy="1075231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D7F24A3-3BA9-E50E-C234-123786F875E5}"/>
                </a:ext>
              </a:extLst>
            </p:cNvPr>
            <p:cNvSpPr/>
            <p:nvPr/>
          </p:nvSpPr>
          <p:spPr>
            <a:xfrm>
              <a:off x="7520153" y="1580799"/>
              <a:ext cx="4469231" cy="739423"/>
            </a:xfrm>
            <a:custGeom>
              <a:avLst/>
              <a:gdLst>
                <a:gd name="connsiteX0" fmla="*/ 0 w 2438400"/>
                <a:gd name="connsiteY0" fmla="*/ 135467 h 1354666"/>
                <a:gd name="connsiteX1" fmla="*/ 135467 w 2438400"/>
                <a:gd name="connsiteY1" fmla="*/ 0 h 1354666"/>
                <a:gd name="connsiteX2" fmla="*/ 2302933 w 2438400"/>
                <a:gd name="connsiteY2" fmla="*/ 0 h 1354666"/>
                <a:gd name="connsiteX3" fmla="*/ 2438400 w 2438400"/>
                <a:gd name="connsiteY3" fmla="*/ 135467 h 1354666"/>
                <a:gd name="connsiteX4" fmla="*/ 2438400 w 2438400"/>
                <a:gd name="connsiteY4" fmla="*/ 1219199 h 1354666"/>
                <a:gd name="connsiteX5" fmla="*/ 2302933 w 2438400"/>
                <a:gd name="connsiteY5" fmla="*/ 1354666 h 1354666"/>
                <a:gd name="connsiteX6" fmla="*/ 135467 w 2438400"/>
                <a:gd name="connsiteY6" fmla="*/ 1354666 h 1354666"/>
                <a:gd name="connsiteX7" fmla="*/ 0 w 2438400"/>
                <a:gd name="connsiteY7" fmla="*/ 1219199 h 1354666"/>
                <a:gd name="connsiteX8" fmla="*/ 0 w 2438400"/>
                <a:gd name="connsiteY8" fmla="*/ 135467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354666">
                  <a:moveTo>
                    <a:pt x="0" y="135467"/>
                  </a:moveTo>
                  <a:cubicBezTo>
                    <a:pt x="0" y="60651"/>
                    <a:pt x="60651" y="0"/>
                    <a:pt x="135467" y="0"/>
                  </a:cubicBezTo>
                  <a:lnTo>
                    <a:pt x="2302933" y="0"/>
                  </a:lnTo>
                  <a:cubicBezTo>
                    <a:pt x="2377749" y="0"/>
                    <a:pt x="2438400" y="60651"/>
                    <a:pt x="2438400" y="135467"/>
                  </a:cubicBezTo>
                  <a:lnTo>
                    <a:pt x="2438400" y="1219199"/>
                  </a:lnTo>
                  <a:cubicBezTo>
                    <a:pt x="2438400" y="1294015"/>
                    <a:pt x="2377749" y="1354666"/>
                    <a:pt x="2302933" y="1354666"/>
                  </a:cubicBezTo>
                  <a:lnTo>
                    <a:pt x="135467" y="1354666"/>
                  </a:lnTo>
                  <a:cubicBezTo>
                    <a:pt x="60651" y="1354666"/>
                    <a:pt x="0" y="1294015"/>
                    <a:pt x="0" y="1219199"/>
                  </a:cubicBezTo>
                  <a:lnTo>
                    <a:pt x="0" y="135467"/>
                  </a:ln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117" tIns="131117" rIns="131117" bIns="131117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ts val="240"/>
                </a:spcAft>
                <a:buNone/>
              </a:pPr>
              <a:r>
                <a:rPr lang="en-GB" sz="2000" b="1" dirty="0"/>
                <a:t>March 2020: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/>
                <a:t>60 HCV RNA+ to treat in 1 x drug service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45D4F04-C213-26EB-24E3-BAAF98F001BA}"/>
                </a:ext>
              </a:extLst>
            </p:cNvPr>
            <p:cNvSpPr/>
            <p:nvPr/>
          </p:nvSpPr>
          <p:spPr>
            <a:xfrm>
              <a:off x="9449967" y="2306998"/>
              <a:ext cx="609600" cy="349032"/>
            </a:xfrm>
            <a:custGeom>
              <a:avLst/>
              <a:gdLst>
                <a:gd name="connsiteX0" fmla="*/ 0 w 508000"/>
                <a:gd name="connsiteY0" fmla="*/ 121920 h 609600"/>
                <a:gd name="connsiteX1" fmla="*/ 254000 w 508000"/>
                <a:gd name="connsiteY1" fmla="*/ 121920 h 609600"/>
                <a:gd name="connsiteX2" fmla="*/ 254000 w 508000"/>
                <a:gd name="connsiteY2" fmla="*/ 0 h 609600"/>
                <a:gd name="connsiteX3" fmla="*/ 508000 w 508000"/>
                <a:gd name="connsiteY3" fmla="*/ 304800 h 609600"/>
                <a:gd name="connsiteX4" fmla="*/ 254000 w 508000"/>
                <a:gd name="connsiteY4" fmla="*/ 609600 h 609600"/>
                <a:gd name="connsiteX5" fmla="*/ 254000 w 508000"/>
                <a:gd name="connsiteY5" fmla="*/ 487680 h 609600"/>
                <a:gd name="connsiteX6" fmla="*/ 0 w 508000"/>
                <a:gd name="connsiteY6" fmla="*/ 487680 h 609600"/>
                <a:gd name="connsiteX7" fmla="*/ 0 w 508000"/>
                <a:gd name="connsiteY7" fmla="*/ 12192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000" h="609600">
                  <a:moveTo>
                    <a:pt x="406400" y="1"/>
                  </a:moveTo>
                  <a:lnTo>
                    <a:pt x="406400" y="304800"/>
                  </a:lnTo>
                  <a:lnTo>
                    <a:pt x="508000" y="304800"/>
                  </a:lnTo>
                  <a:lnTo>
                    <a:pt x="254000" y="609599"/>
                  </a:lnTo>
                  <a:lnTo>
                    <a:pt x="0" y="304800"/>
                  </a:lnTo>
                  <a:lnTo>
                    <a:pt x="101600" y="304800"/>
                  </a:lnTo>
                  <a:lnTo>
                    <a:pt x="101600" y="1"/>
                  </a:lnTo>
                  <a:lnTo>
                    <a:pt x="406400" y="1"/>
                  </a:lnTo>
                  <a:close/>
                </a:path>
              </a:pathLst>
            </a:custGeom>
            <a:solidFill>
              <a:schemeClr val="accent6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0" rIns="121920" bIns="1524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2000" kern="12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D29693F-3432-9990-767B-D1578D29AAC8}"/>
              </a:ext>
            </a:extLst>
          </p:cNvPr>
          <p:cNvSpPr txBox="1"/>
          <p:nvPr/>
        </p:nvSpPr>
        <p:spPr>
          <a:xfrm>
            <a:off x="22555" y="6540067"/>
            <a:ext cx="7279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*2 nurses, appropriate PPE and infection control precautions; </a:t>
            </a:r>
            <a:r>
              <a:rPr lang="en-GB" sz="1200" dirty="0" err="1"/>
              <a:t>FibroScan</a:t>
            </a:r>
            <a:r>
              <a:rPr lang="en-GB" sz="1200" baseline="30000" dirty="0" err="1"/>
              <a:t>TM</a:t>
            </a:r>
            <a:r>
              <a:rPr lang="en-GB" sz="1200" dirty="0"/>
              <a:t> performed retrospectively if indicated</a:t>
            </a:r>
          </a:p>
        </p:txBody>
      </p:sp>
      <p:pic>
        <p:nvPicPr>
          <p:cNvPr id="18" name="Picture 17" descr="A picture containing cake, fruit, decorated, plant&#10;&#10;Description automatically generated">
            <a:extLst>
              <a:ext uri="{FF2B5EF4-FFF2-40B4-BE49-F238E27FC236}">
                <a16:creationId xmlns:a16="http://schemas.microsoft.com/office/drawing/2014/main" id="{F633D955-5FEF-5428-EEF7-1D2B64E8A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3152" y="1307846"/>
            <a:ext cx="699692" cy="694900"/>
          </a:xfrm>
          <a:prstGeom prst="ellipse">
            <a:avLst/>
          </a:prstGeom>
          <a:ln>
            <a:solidFill>
              <a:srgbClr val="C00000"/>
            </a:solidFill>
          </a:ln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BD237291-BDA3-0BD1-5347-A8C0E3DD7728}"/>
              </a:ext>
            </a:extLst>
          </p:cNvPr>
          <p:cNvGrpSpPr/>
          <p:nvPr/>
        </p:nvGrpSpPr>
        <p:grpSpPr>
          <a:xfrm>
            <a:off x="8574835" y="144371"/>
            <a:ext cx="1669096" cy="6250689"/>
            <a:chOff x="8614591" y="144371"/>
            <a:chExt cx="1669096" cy="6250689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A1EB3AB7-53E1-748B-2EFB-1ECF8C5423C9}"/>
                </a:ext>
              </a:extLst>
            </p:cNvPr>
            <p:cNvSpPr/>
            <p:nvPr/>
          </p:nvSpPr>
          <p:spPr>
            <a:xfrm>
              <a:off x="8614592" y="2133600"/>
              <a:ext cx="1669095" cy="4261460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392EB51-4CBC-0460-42A5-299ECF55754B}"/>
                </a:ext>
              </a:extLst>
            </p:cNvPr>
            <p:cNvSpPr txBox="1"/>
            <p:nvPr/>
          </p:nvSpPr>
          <p:spPr>
            <a:xfrm>
              <a:off x="8614591" y="144371"/>
              <a:ext cx="1669095" cy="13080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/>
                <a:t>Further 12/60 treated since pilot</a:t>
              </a:r>
            </a:p>
            <a:p>
              <a:pPr algn="ctr"/>
              <a:endParaRPr lang="en-GB" sz="400" dirty="0"/>
            </a:p>
            <a:p>
              <a:pPr algn="ctr"/>
              <a:r>
                <a:rPr lang="en-GB" sz="1500" dirty="0"/>
                <a:t>3 by telephone and home assessment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D098D60-9FBF-040E-E54D-511F856ADB2B}"/>
                </a:ext>
              </a:extLst>
            </p:cNvPr>
            <p:cNvCxnSpPr>
              <a:stCxn id="23" idx="2"/>
            </p:cNvCxnSpPr>
            <p:nvPr/>
          </p:nvCxnSpPr>
          <p:spPr>
            <a:xfrm flipH="1">
              <a:off x="9449138" y="1452421"/>
              <a:ext cx="1" cy="681179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C031F16-E8B5-D629-ACA3-CA20E0871289}"/>
              </a:ext>
            </a:extLst>
          </p:cNvPr>
          <p:cNvGrpSpPr/>
          <p:nvPr/>
        </p:nvGrpSpPr>
        <p:grpSpPr>
          <a:xfrm>
            <a:off x="10321248" y="147942"/>
            <a:ext cx="1669096" cy="6250689"/>
            <a:chOff x="8614591" y="144371"/>
            <a:chExt cx="1669096" cy="6250689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5F673E64-A55A-3396-F3F7-A1E4244103BA}"/>
                </a:ext>
              </a:extLst>
            </p:cNvPr>
            <p:cNvSpPr/>
            <p:nvPr/>
          </p:nvSpPr>
          <p:spPr>
            <a:xfrm>
              <a:off x="8614592" y="2133600"/>
              <a:ext cx="1669095" cy="4261460"/>
            </a:xfrm>
            <a:prstGeom prst="round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5D820E9-659D-5AC2-533F-0EA186B9D0DB}"/>
                </a:ext>
              </a:extLst>
            </p:cNvPr>
            <p:cNvSpPr txBox="1"/>
            <p:nvPr/>
          </p:nvSpPr>
          <p:spPr>
            <a:xfrm>
              <a:off x="8614591" y="144371"/>
              <a:ext cx="1669095" cy="13080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dirty="0"/>
                <a:t>July 20 to Jan 22:</a:t>
              </a:r>
            </a:p>
            <a:p>
              <a:pPr algn="ctr"/>
              <a:r>
                <a:rPr lang="en-GB" sz="1500" dirty="0"/>
                <a:t>102 new RNA+</a:t>
              </a:r>
            </a:p>
            <a:p>
              <a:pPr algn="ctr"/>
              <a:endParaRPr lang="en-GB" sz="400" dirty="0"/>
            </a:p>
            <a:p>
              <a:pPr algn="ctr"/>
              <a:r>
                <a:rPr lang="en-GB" sz="1500" dirty="0"/>
                <a:t>31 treated using telephone and home assessment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625F0D0-BC8A-CE23-C708-AC666AF26A6C}"/>
                </a:ext>
              </a:extLst>
            </p:cNvPr>
            <p:cNvCxnSpPr>
              <a:stCxn id="41" idx="2"/>
            </p:cNvCxnSpPr>
            <p:nvPr/>
          </p:nvCxnSpPr>
          <p:spPr>
            <a:xfrm flipH="1">
              <a:off x="9449138" y="1452421"/>
              <a:ext cx="1" cy="681179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412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349413-856E-F6AA-78E8-C07BD363463D}"/>
              </a:ext>
            </a:extLst>
          </p:cNvPr>
          <p:cNvSpPr/>
          <p:nvPr/>
        </p:nvSpPr>
        <p:spPr>
          <a:xfrm>
            <a:off x="2970993" y="1881718"/>
            <a:ext cx="9072034" cy="4466167"/>
          </a:xfrm>
          <a:prstGeom prst="roundRect">
            <a:avLst/>
          </a:prstGeom>
          <a:noFill/>
          <a:ln w="28575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pic>
        <p:nvPicPr>
          <p:cNvPr id="90115" name="Picture 2" descr="hospital.tiff">
            <a:extLst>
              <a:ext uri="{FF2B5EF4-FFF2-40B4-BE49-F238E27FC236}">
                <a16:creationId xmlns:a16="http://schemas.microsoft.com/office/drawing/2014/main" id="{E032EAAA-662F-54A7-DFB9-EBB17C3E4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10464"/>
          <a:stretch>
            <a:fillRect/>
          </a:stretch>
        </p:blipFill>
        <p:spPr bwMode="auto">
          <a:xfrm>
            <a:off x="2489241" y="1248698"/>
            <a:ext cx="1419482" cy="169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8575F481-0BB7-4370-5890-B808DDAF261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2826" y="4094996"/>
            <a:ext cx="1122137" cy="1194457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B0BFACAF-A2DE-F5B1-F655-0A5CD746EC6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2826" y="2900538"/>
            <a:ext cx="1122137" cy="1194457"/>
          </a:xfrm>
          <a:prstGeom prst="rect">
            <a:avLst/>
          </a:prstGeom>
        </p:spPr>
      </p:pic>
      <p:pic>
        <p:nvPicPr>
          <p:cNvPr id="7" name="Picture 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38206632-75DE-B9BC-B405-68EAA21E1E6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59938" y="2303309"/>
            <a:ext cx="1122137" cy="11944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FBD0A0D-55E8-D8E2-B57B-F0AC12BDC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485" y="5238752"/>
            <a:ext cx="139064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Calibri" panose="020F0502020204030204" pitchFamily="34" charset="0"/>
                <a:cs typeface="Arial" panose="020B0604020202020204" pitchFamily="34" charset="0"/>
              </a:rPr>
              <a:t>Current or past IDU  and/or        Sex Worker</a:t>
            </a:r>
          </a:p>
        </p:txBody>
      </p:sp>
      <p:pic>
        <p:nvPicPr>
          <p:cNvPr id="15" name="Picture 14" descr="cepheid.tiff">
            <a:extLst>
              <a:ext uri="{FF2B5EF4-FFF2-40B4-BE49-F238E27FC236}">
                <a16:creationId xmlns:a16="http://schemas.microsoft.com/office/drawing/2014/main" id="{F5DA1045-62F8-1F06-5DC9-FD87FBB54D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634" y="3613151"/>
            <a:ext cx="1718733" cy="1229783"/>
          </a:xfrm>
          <a:prstGeom prst="rect">
            <a:avLst/>
          </a:prstGeom>
          <a:noFill/>
          <a:ln w="28575">
            <a:solidFill>
              <a:srgbClr val="00009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F6178DC-BAD8-655B-7507-77A2EA3468EF}"/>
              </a:ext>
            </a:extLst>
          </p:cNvPr>
          <p:cNvGrpSpPr>
            <a:grpSpLocks/>
          </p:cNvGrpSpPr>
          <p:nvPr/>
        </p:nvGrpSpPr>
        <p:grpSpPr bwMode="auto">
          <a:xfrm>
            <a:off x="5594351" y="3210985"/>
            <a:ext cx="965200" cy="1104900"/>
            <a:chOff x="4195704" y="2408704"/>
            <a:chExt cx="724370" cy="827444"/>
          </a:xfrm>
        </p:grpSpPr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9BD8C2B7-642B-DE39-3F85-2FA45575E9CD}"/>
                </a:ext>
              </a:extLst>
            </p:cNvPr>
            <p:cNvSpPr/>
            <p:nvPr/>
          </p:nvSpPr>
          <p:spPr>
            <a:xfrm>
              <a:off x="4195704" y="3071293"/>
              <a:ext cx="724370" cy="16485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pic>
          <p:nvPicPr>
            <p:cNvPr id="90153" name="Picture 16" descr="1 hour.tiff">
              <a:extLst>
                <a:ext uri="{FF2B5EF4-FFF2-40B4-BE49-F238E27FC236}">
                  <a16:creationId xmlns:a16="http://schemas.microsoft.com/office/drawing/2014/main" id="{7A9C1588-378A-FC2A-99D9-B00C0CF5C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2739" y="2408704"/>
              <a:ext cx="636181" cy="63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CCB1C91-665F-9010-9956-F682F59CD2D6}"/>
              </a:ext>
            </a:extLst>
          </p:cNvPr>
          <p:cNvGrpSpPr>
            <a:grpSpLocks/>
          </p:cNvGrpSpPr>
          <p:nvPr/>
        </p:nvGrpSpPr>
        <p:grpSpPr bwMode="auto">
          <a:xfrm>
            <a:off x="6358468" y="2332567"/>
            <a:ext cx="3001433" cy="1661584"/>
            <a:chOff x="4769557" y="1749589"/>
            <a:chExt cx="2250456" cy="1246152"/>
          </a:xfrm>
        </p:grpSpPr>
        <p:grpSp>
          <p:nvGrpSpPr>
            <p:cNvPr id="90148" name="Group 20">
              <a:extLst>
                <a:ext uri="{FF2B5EF4-FFF2-40B4-BE49-F238E27FC236}">
                  <a16:creationId xmlns:a16="http://schemas.microsoft.com/office/drawing/2014/main" id="{F795E5CD-C1E3-621B-C32A-F789AA2E8D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6888" y="1749589"/>
              <a:ext cx="2113125" cy="1246152"/>
              <a:chOff x="4906888" y="1749589"/>
              <a:chExt cx="2113125" cy="1246152"/>
            </a:xfrm>
          </p:grpSpPr>
          <p:pic>
            <p:nvPicPr>
              <p:cNvPr id="90150" name="Picture 13" descr="Portable fibroscan.jpg">
                <a:extLst>
                  <a:ext uri="{FF2B5EF4-FFF2-40B4-BE49-F238E27FC236}">
                    <a16:creationId xmlns:a16="http://schemas.microsoft.com/office/drawing/2014/main" id="{417B40C9-BFCA-F609-5E51-DBEB09AB43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6886" y="1749589"/>
                <a:ext cx="1383127" cy="92306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Right Arrow 19">
                <a:extLst>
                  <a:ext uri="{FF2B5EF4-FFF2-40B4-BE49-F238E27FC236}">
                    <a16:creationId xmlns:a16="http://schemas.microsoft.com/office/drawing/2014/main" id="{01E55959-02B2-7DA8-8A8D-F70B29B50791}"/>
                  </a:ext>
                </a:extLst>
              </p:cNvPr>
              <p:cNvSpPr/>
              <p:nvPr/>
            </p:nvSpPr>
            <p:spPr>
              <a:xfrm rot="19629131">
                <a:off x="4907632" y="2830646"/>
                <a:ext cx="723701" cy="165095"/>
              </a:xfrm>
              <a:prstGeom prst="rightArrow">
                <a:avLst/>
              </a:prstGeom>
              <a:solidFill>
                <a:srgbClr val="CCFF66"/>
              </a:solidFill>
              <a:ln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E27D8B-7105-17EB-BA48-6C649E5A853D}"/>
                </a:ext>
              </a:extLst>
            </p:cNvPr>
            <p:cNvSpPr txBox="1"/>
            <p:nvPr/>
          </p:nvSpPr>
          <p:spPr>
            <a:xfrm>
              <a:off x="4769557" y="2219475"/>
              <a:ext cx="931607" cy="4385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accent3">
                      <a:lumMod val="50000"/>
                    </a:schemeClr>
                  </a:solidFill>
                </a:rPr>
                <a:t>HCV RNA DETECTED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A77CD5E-D2BF-95A8-026B-78B673FE8321}"/>
              </a:ext>
            </a:extLst>
          </p:cNvPr>
          <p:cNvGrpSpPr>
            <a:grpSpLocks/>
          </p:cNvGrpSpPr>
          <p:nvPr/>
        </p:nvGrpSpPr>
        <p:grpSpPr bwMode="auto">
          <a:xfrm>
            <a:off x="6510867" y="4413251"/>
            <a:ext cx="2106084" cy="1554991"/>
            <a:chOff x="4882543" y="3309560"/>
            <a:chExt cx="1580345" cy="1166472"/>
          </a:xfrm>
        </p:grpSpPr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3204CE7C-24AA-A5F1-C530-BADD23362E31}"/>
                </a:ext>
              </a:extLst>
            </p:cNvPr>
            <p:cNvSpPr/>
            <p:nvPr/>
          </p:nvSpPr>
          <p:spPr>
            <a:xfrm rot="2513780">
              <a:off x="4882543" y="3374660"/>
              <a:ext cx="724258" cy="16513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90146" name="TextBox 21">
              <a:extLst>
                <a:ext uri="{FF2B5EF4-FFF2-40B4-BE49-F238E27FC236}">
                  <a16:creationId xmlns:a16="http://schemas.microsoft.com/office/drawing/2014/main" id="{529E844C-B500-F135-36BC-B1A6009F7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1269" y="3760166"/>
              <a:ext cx="1318141" cy="715866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Informed, counselled &amp; discharged</a:t>
              </a:r>
            </a:p>
          </p:txBody>
        </p:sp>
        <p:sp>
          <p:nvSpPr>
            <p:cNvPr id="90147" name="TextBox 23">
              <a:extLst>
                <a:ext uri="{FF2B5EF4-FFF2-40B4-BE49-F238E27FC236}">
                  <a16:creationId xmlns:a16="http://schemas.microsoft.com/office/drawing/2014/main" id="{11CF6D4C-896E-EB1E-32A2-C91764ADFE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9332" y="3309560"/>
              <a:ext cx="1013556" cy="438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>
                  <a:solidFill>
                    <a:srgbClr val="FF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HCV RNA   not detected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6108E2D-BB48-EEE6-446C-6BC713787527}"/>
              </a:ext>
            </a:extLst>
          </p:cNvPr>
          <p:cNvGrpSpPr>
            <a:grpSpLocks/>
          </p:cNvGrpSpPr>
          <p:nvPr/>
        </p:nvGrpSpPr>
        <p:grpSpPr bwMode="auto">
          <a:xfrm>
            <a:off x="9359900" y="3769785"/>
            <a:ext cx="1983317" cy="2455333"/>
            <a:chOff x="7020013" y="2827061"/>
            <a:chExt cx="1486867" cy="1842155"/>
          </a:xfrm>
        </p:grpSpPr>
        <p:pic>
          <p:nvPicPr>
            <p:cNvPr id="90139" name="Picture 3" descr="eplucsa.tiff">
              <a:extLst>
                <a:ext uri="{FF2B5EF4-FFF2-40B4-BE49-F238E27FC236}">
                  <a16:creationId xmlns:a16="http://schemas.microsoft.com/office/drawing/2014/main" id="{18D21110-BA7B-8E5C-0940-157581FDB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5" t="20172" r="9637"/>
            <a:stretch>
              <a:fillRect/>
            </a:stretch>
          </p:blipFill>
          <p:spPr bwMode="auto">
            <a:xfrm>
              <a:off x="7516192" y="4256511"/>
              <a:ext cx="701158" cy="4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0140" name="Group 28">
              <a:extLst>
                <a:ext uri="{FF2B5EF4-FFF2-40B4-BE49-F238E27FC236}">
                  <a16:creationId xmlns:a16="http://schemas.microsoft.com/office/drawing/2014/main" id="{C47B2D55-30FD-FF33-439C-F4E865AC0D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0013" y="2931873"/>
              <a:ext cx="1486867" cy="1317606"/>
              <a:chOff x="4882543" y="3374108"/>
              <a:chExt cx="1486867" cy="1317606"/>
            </a:xfrm>
          </p:grpSpPr>
          <p:sp>
            <p:nvSpPr>
              <p:cNvPr id="90142" name="TextBox 30">
                <a:extLst>
                  <a:ext uri="{FF2B5EF4-FFF2-40B4-BE49-F238E27FC236}">
                    <a16:creationId xmlns:a16="http://schemas.microsoft.com/office/drawing/2014/main" id="{65358DFB-39C8-2342-EDBB-30D3F7272B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1269" y="3760166"/>
                <a:ext cx="1318141" cy="93154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US" altLang="en-US" sz="1867">
                    <a:latin typeface="Calibri" panose="020F0502020204030204" pitchFamily="34" charset="0"/>
                    <a:cs typeface="Arial" panose="020B0604020202020204" pitchFamily="34" charset="0"/>
                  </a:rPr>
                  <a:t>Informed, counselled, issued with pan-genotypic</a:t>
                </a:r>
              </a:p>
            </p:txBody>
          </p:sp>
          <p:sp>
            <p:nvSpPr>
              <p:cNvPr id="30" name="Right Arrow 29">
                <a:extLst>
                  <a:ext uri="{FF2B5EF4-FFF2-40B4-BE49-F238E27FC236}">
                    <a16:creationId xmlns:a16="http://schemas.microsoft.com/office/drawing/2014/main" id="{8D6318FA-38AC-D3C3-5258-D8FE6DDA8476}"/>
                  </a:ext>
                </a:extLst>
              </p:cNvPr>
              <p:cNvSpPr/>
              <p:nvPr/>
            </p:nvSpPr>
            <p:spPr>
              <a:xfrm rot="2513780">
                <a:off x="4882543" y="3374108"/>
                <a:ext cx="723598" cy="165159"/>
              </a:xfrm>
              <a:prstGeom prst="rightArrow">
                <a:avLst/>
              </a:prstGeom>
              <a:solidFill>
                <a:srgbClr val="CCFF66"/>
              </a:solidFill>
              <a:ln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CFAE79-1966-55A5-E6F6-AE88EF3C5CF5}"/>
                  </a:ext>
                </a:extLst>
              </p:cNvPr>
              <p:cNvSpPr txBox="1"/>
              <p:nvPr/>
            </p:nvSpPr>
            <p:spPr>
              <a:xfrm>
                <a:off x="5233235" y="3483684"/>
                <a:ext cx="1013989" cy="25400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chemeClr val="accent3">
                        <a:lumMod val="50000"/>
                      </a:schemeClr>
                    </a:solidFill>
                  </a:rPr>
                  <a:t>F0-2</a:t>
                </a:r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CE86515-430C-60BB-B8C9-6690A3EC1692}"/>
                </a:ext>
              </a:extLst>
            </p:cNvPr>
            <p:cNvSpPr/>
            <p:nvPr/>
          </p:nvSpPr>
          <p:spPr>
            <a:xfrm>
              <a:off x="7726156" y="2827061"/>
              <a:ext cx="263415" cy="254090"/>
            </a:xfrm>
            <a:prstGeom prst="ellipse">
              <a:avLst/>
            </a:prstGeom>
            <a:solidFill>
              <a:srgbClr val="CCFF66"/>
            </a:solidFill>
            <a:ln>
              <a:solidFill>
                <a:srgbClr val="4F622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A0CABB1-2DAF-3102-9C62-11E6C899AE70}"/>
              </a:ext>
            </a:extLst>
          </p:cNvPr>
          <p:cNvGrpSpPr>
            <a:grpSpLocks/>
          </p:cNvGrpSpPr>
          <p:nvPr/>
        </p:nvGrpSpPr>
        <p:grpSpPr bwMode="auto">
          <a:xfrm>
            <a:off x="9277351" y="2332567"/>
            <a:ext cx="2476500" cy="1267730"/>
            <a:chOff x="6958747" y="1749589"/>
            <a:chExt cx="1855993" cy="951346"/>
          </a:xfrm>
        </p:grpSpPr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3FF8D50C-F4BB-9BA8-B4F5-195F85569A4E}"/>
                </a:ext>
              </a:extLst>
            </p:cNvPr>
            <p:cNvSpPr/>
            <p:nvPr/>
          </p:nvSpPr>
          <p:spPr>
            <a:xfrm>
              <a:off x="7111034" y="2175284"/>
              <a:ext cx="723361" cy="16519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C66CB26-60D2-60A7-FFB4-E6ECE3B4BBCA}"/>
                </a:ext>
              </a:extLst>
            </p:cNvPr>
            <p:cNvSpPr/>
            <p:nvPr/>
          </p:nvSpPr>
          <p:spPr>
            <a:xfrm>
              <a:off x="7138001" y="1749589"/>
              <a:ext cx="263329" cy="2541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9FECF2-AE0F-5462-58E7-28860A0E7219}"/>
                </a:ext>
              </a:extLst>
            </p:cNvPr>
            <p:cNvSpPr/>
            <p:nvPr/>
          </p:nvSpPr>
          <p:spPr>
            <a:xfrm>
              <a:off x="7444161" y="1749589"/>
              <a:ext cx="263329" cy="25414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90137" name="TextBox 38">
              <a:extLst>
                <a:ext uri="{FF2B5EF4-FFF2-40B4-BE49-F238E27FC236}">
                  <a16:creationId xmlns:a16="http://schemas.microsoft.com/office/drawing/2014/main" id="{94EAECDD-BD86-0689-0219-880ABBA49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58747" y="1980536"/>
              <a:ext cx="1013556" cy="25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F3-4</a:t>
              </a:r>
            </a:p>
          </p:txBody>
        </p:sp>
        <p:sp>
          <p:nvSpPr>
            <p:cNvPr id="90138" name="TextBox 39">
              <a:extLst>
                <a:ext uri="{FF2B5EF4-FFF2-40B4-BE49-F238E27FC236}">
                  <a16:creationId xmlns:a16="http://schemas.microsoft.com/office/drawing/2014/main" id="{0C24FE21-826D-BB3F-A7B5-985E4DE95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6623" y="1769181"/>
              <a:ext cx="948117" cy="93175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Informed; FU appt:</a:t>
              </a:r>
            </a:p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bloods &amp; AUSS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C23968-7DA0-45C3-DD22-C30AED1AF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2294467"/>
            <a:ext cx="13906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Calibri" panose="020F0502020204030204" pitchFamily="34" charset="0"/>
                <a:cs typeface="Arial" panose="020B0604020202020204" pitchFamily="34" charset="0"/>
              </a:rPr>
              <a:t>Clinical Nurse Specialist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CDDA97-1507-9446-1265-BB8081150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" y="3240618"/>
            <a:ext cx="73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Peer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B5F32D-BE9C-53C9-2CB0-2AA405F31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8473" y="5306730"/>
            <a:ext cx="3248284" cy="6669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Weekly single afternoon drop-in clinic, March to July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6DA035-7D2A-22F1-D4A1-0D35AE7A9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8485" y="4838701"/>
            <a:ext cx="21018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>
                <a:latin typeface="Calibri" panose="020F0502020204030204" pitchFamily="34" charset="0"/>
                <a:cs typeface="Arial" panose="020B0604020202020204" pitchFamily="34" charset="0"/>
              </a:rPr>
              <a:t>Also offered HIV RNA testing</a:t>
            </a:r>
          </a:p>
        </p:txBody>
      </p:sp>
      <p:sp>
        <p:nvSpPr>
          <p:cNvPr id="46" name="TextBox 4">
            <a:extLst>
              <a:ext uri="{FF2B5EF4-FFF2-40B4-BE49-F238E27FC236}">
                <a16:creationId xmlns:a16="http://schemas.microsoft.com/office/drawing/2014/main" id="{C10FEC71-06D3-40D4-8F03-5D1F63339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3773" y="6537673"/>
            <a:ext cx="42602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200" dirty="0">
                <a:latin typeface="Calibri" panose="020F0502020204030204" pitchFamily="34" charset="0"/>
              </a:rPr>
              <a:t>IDU = injecting drug use;   AUSS  = abdominal ultrasound scan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3F57EBA-B3CC-6432-355F-5D97704ADB2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795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2060"/>
                </a:solidFill>
              </a:rPr>
              <a:t>Simplifying the care pathway: “Hep STAT” pilot</a:t>
            </a: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AB9CEE47-CDFB-5603-F1D5-7FF957469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759" y="6517218"/>
            <a:ext cx="7967241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Stone, B..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INHSU 2021 Oral Presentation</a:t>
            </a:r>
            <a:endParaRPr lang="en-US" altLang="en-US" sz="1333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A63B95-9CBC-B16B-FBC4-F0A2E6156F94}"/>
              </a:ext>
            </a:extLst>
          </p:cNvPr>
          <p:cNvSpPr txBox="1"/>
          <p:nvPr/>
        </p:nvSpPr>
        <p:spPr>
          <a:xfrm>
            <a:off x="4137207" y="1481679"/>
            <a:ext cx="5197033" cy="377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Hep</a:t>
            </a:r>
            <a:r>
              <a:rPr lang="en-GB" dirty="0"/>
              <a:t>atitis C </a:t>
            </a:r>
            <a:r>
              <a:rPr lang="en-GB" b="1" dirty="0"/>
              <a:t>S</a:t>
            </a:r>
            <a:r>
              <a:rPr lang="en-GB" dirty="0"/>
              <a:t>ingle Appointment </a:t>
            </a:r>
            <a:r>
              <a:rPr lang="en-GB" b="1" dirty="0"/>
              <a:t>T</a:t>
            </a:r>
            <a:r>
              <a:rPr lang="en-GB" dirty="0"/>
              <a:t>est </a:t>
            </a:r>
            <a:r>
              <a:rPr lang="en-GB" b="1" dirty="0"/>
              <a:t>A</a:t>
            </a:r>
            <a:r>
              <a:rPr lang="en-GB" dirty="0"/>
              <a:t>ssess and </a:t>
            </a:r>
            <a:r>
              <a:rPr lang="en-GB" b="1" dirty="0"/>
              <a:t>T</a:t>
            </a:r>
            <a:r>
              <a:rPr lang="en-GB" dirty="0"/>
              <a:t>reat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35 -0.00216 L 0.30469 -0.26165 " pathEditMode="relative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35 -0.00154 L 0.26337 -0.0873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00" y="-42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2" grpId="0"/>
      <p:bldP spid="43" grpId="0"/>
      <p:bldP spid="9" grpId="0" animBg="1"/>
      <p:bldP spid="11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38206632-75DE-B9BC-B405-68EAA21E1E6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59938" y="2303309"/>
            <a:ext cx="1122137" cy="119445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349413-856E-F6AA-78E8-C07BD363463D}"/>
              </a:ext>
            </a:extLst>
          </p:cNvPr>
          <p:cNvSpPr/>
          <p:nvPr/>
        </p:nvSpPr>
        <p:spPr>
          <a:xfrm>
            <a:off x="2970993" y="1881718"/>
            <a:ext cx="9072034" cy="4466167"/>
          </a:xfrm>
          <a:prstGeom prst="roundRect">
            <a:avLst/>
          </a:prstGeom>
          <a:noFill/>
          <a:ln w="28575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pic>
        <p:nvPicPr>
          <p:cNvPr id="90115" name="Picture 2" descr="hospital.tiff">
            <a:extLst>
              <a:ext uri="{FF2B5EF4-FFF2-40B4-BE49-F238E27FC236}">
                <a16:creationId xmlns:a16="http://schemas.microsoft.com/office/drawing/2014/main" id="{E032EAAA-662F-54A7-DFB9-EBB17C3E4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10464"/>
          <a:stretch>
            <a:fillRect/>
          </a:stretch>
        </p:blipFill>
        <p:spPr bwMode="auto">
          <a:xfrm>
            <a:off x="2489241" y="1248698"/>
            <a:ext cx="1419482" cy="169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8575F481-0BB7-4370-5890-B808DDAF261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70302" y="2303309"/>
            <a:ext cx="1122137" cy="1194457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B0BFACAF-A2DE-F5B1-F655-0A5CD746EC6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78800" y="2302604"/>
            <a:ext cx="1122137" cy="1194457"/>
          </a:xfrm>
          <a:prstGeom prst="rect">
            <a:avLst/>
          </a:prstGeom>
        </p:spPr>
      </p:pic>
      <p:pic>
        <p:nvPicPr>
          <p:cNvPr id="15" name="Picture 14" descr="cepheid.tiff">
            <a:extLst>
              <a:ext uri="{FF2B5EF4-FFF2-40B4-BE49-F238E27FC236}">
                <a16:creationId xmlns:a16="http://schemas.microsoft.com/office/drawing/2014/main" id="{F5DA1045-62F8-1F06-5DC9-FD87FBB54D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634" y="3613151"/>
            <a:ext cx="1718733" cy="1229783"/>
          </a:xfrm>
          <a:prstGeom prst="rect">
            <a:avLst/>
          </a:prstGeom>
          <a:noFill/>
          <a:ln w="28575">
            <a:solidFill>
              <a:srgbClr val="00009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F6178DC-BAD8-655B-7507-77A2EA3468EF}"/>
              </a:ext>
            </a:extLst>
          </p:cNvPr>
          <p:cNvGrpSpPr>
            <a:grpSpLocks/>
          </p:cNvGrpSpPr>
          <p:nvPr/>
        </p:nvGrpSpPr>
        <p:grpSpPr bwMode="auto">
          <a:xfrm>
            <a:off x="5594351" y="3210985"/>
            <a:ext cx="965200" cy="1104900"/>
            <a:chOff x="4195704" y="2408704"/>
            <a:chExt cx="724370" cy="827444"/>
          </a:xfrm>
        </p:grpSpPr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9BD8C2B7-642B-DE39-3F85-2FA45575E9CD}"/>
                </a:ext>
              </a:extLst>
            </p:cNvPr>
            <p:cNvSpPr/>
            <p:nvPr/>
          </p:nvSpPr>
          <p:spPr>
            <a:xfrm>
              <a:off x="4195704" y="3071293"/>
              <a:ext cx="724370" cy="16485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pic>
          <p:nvPicPr>
            <p:cNvPr id="90153" name="Picture 16" descr="1 hour.tiff">
              <a:extLst>
                <a:ext uri="{FF2B5EF4-FFF2-40B4-BE49-F238E27FC236}">
                  <a16:creationId xmlns:a16="http://schemas.microsoft.com/office/drawing/2014/main" id="{7A9C1588-378A-FC2A-99D9-B00C0CF5C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2739" y="2408704"/>
              <a:ext cx="636181" cy="63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CCB1C91-665F-9010-9956-F682F59CD2D6}"/>
              </a:ext>
            </a:extLst>
          </p:cNvPr>
          <p:cNvGrpSpPr>
            <a:grpSpLocks/>
          </p:cNvGrpSpPr>
          <p:nvPr/>
        </p:nvGrpSpPr>
        <p:grpSpPr bwMode="auto">
          <a:xfrm>
            <a:off x="6358468" y="2332567"/>
            <a:ext cx="3001433" cy="1661584"/>
            <a:chOff x="4769557" y="1749589"/>
            <a:chExt cx="2250456" cy="1246152"/>
          </a:xfrm>
        </p:grpSpPr>
        <p:grpSp>
          <p:nvGrpSpPr>
            <p:cNvPr id="90148" name="Group 20">
              <a:extLst>
                <a:ext uri="{FF2B5EF4-FFF2-40B4-BE49-F238E27FC236}">
                  <a16:creationId xmlns:a16="http://schemas.microsoft.com/office/drawing/2014/main" id="{F795E5CD-C1E3-621B-C32A-F789AA2E8D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6888" y="1749589"/>
              <a:ext cx="2113125" cy="1246152"/>
              <a:chOff x="4906888" y="1749589"/>
              <a:chExt cx="2113125" cy="1246152"/>
            </a:xfrm>
          </p:grpSpPr>
          <p:pic>
            <p:nvPicPr>
              <p:cNvPr id="90150" name="Picture 13" descr="Portable fibroscan.jpg">
                <a:extLst>
                  <a:ext uri="{FF2B5EF4-FFF2-40B4-BE49-F238E27FC236}">
                    <a16:creationId xmlns:a16="http://schemas.microsoft.com/office/drawing/2014/main" id="{417B40C9-BFCA-F609-5E51-DBEB09AB43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6886" y="1749589"/>
                <a:ext cx="1383127" cy="92306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Right Arrow 19">
                <a:extLst>
                  <a:ext uri="{FF2B5EF4-FFF2-40B4-BE49-F238E27FC236}">
                    <a16:creationId xmlns:a16="http://schemas.microsoft.com/office/drawing/2014/main" id="{01E55959-02B2-7DA8-8A8D-F70B29B50791}"/>
                  </a:ext>
                </a:extLst>
              </p:cNvPr>
              <p:cNvSpPr/>
              <p:nvPr/>
            </p:nvSpPr>
            <p:spPr>
              <a:xfrm rot="19629131">
                <a:off x="4907632" y="2830646"/>
                <a:ext cx="723701" cy="165095"/>
              </a:xfrm>
              <a:prstGeom prst="rightArrow">
                <a:avLst/>
              </a:prstGeom>
              <a:solidFill>
                <a:srgbClr val="CCFF66"/>
              </a:solidFill>
              <a:ln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E27D8B-7105-17EB-BA48-6C649E5A853D}"/>
                </a:ext>
              </a:extLst>
            </p:cNvPr>
            <p:cNvSpPr txBox="1"/>
            <p:nvPr/>
          </p:nvSpPr>
          <p:spPr>
            <a:xfrm>
              <a:off x="4769557" y="2219475"/>
              <a:ext cx="931607" cy="4385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accent3">
                      <a:lumMod val="50000"/>
                    </a:schemeClr>
                  </a:solidFill>
                </a:rPr>
                <a:t>HCV RNA DETECTED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A77CD5E-D2BF-95A8-026B-78B673FE8321}"/>
              </a:ext>
            </a:extLst>
          </p:cNvPr>
          <p:cNvGrpSpPr>
            <a:grpSpLocks/>
          </p:cNvGrpSpPr>
          <p:nvPr/>
        </p:nvGrpSpPr>
        <p:grpSpPr bwMode="auto">
          <a:xfrm>
            <a:off x="6510867" y="4413251"/>
            <a:ext cx="2106084" cy="1554991"/>
            <a:chOff x="4882543" y="3309560"/>
            <a:chExt cx="1580345" cy="1166472"/>
          </a:xfrm>
        </p:grpSpPr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3204CE7C-24AA-A5F1-C530-BADD23362E31}"/>
                </a:ext>
              </a:extLst>
            </p:cNvPr>
            <p:cNvSpPr/>
            <p:nvPr/>
          </p:nvSpPr>
          <p:spPr>
            <a:xfrm rot="2513780">
              <a:off x="4882543" y="3374660"/>
              <a:ext cx="724258" cy="16513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90146" name="TextBox 21">
              <a:extLst>
                <a:ext uri="{FF2B5EF4-FFF2-40B4-BE49-F238E27FC236}">
                  <a16:creationId xmlns:a16="http://schemas.microsoft.com/office/drawing/2014/main" id="{529E844C-B500-F135-36BC-B1A6009F7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1269" y="3760166"/>
              <a:ext cx="1318141" cy="715866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Informed, counselled &amp; discharged</a:t>
              </a:r>
            </a:p>
          </p:txBody>
        </p:sp>
        <p:sp>
          <p:nvSpPr>
            <p:cNvPr id="90147" name="TextBox 23">
              <a:extLst>
                <a:ext uri="{FF2B5EF4-FFF2-40B4-BE49-F238E27FC236}">
                  <a16:creationId xmlns:a16="http://schemas.microsoft.com/office/drawing/2014/main" id="{11CF6D4C-896E-EB1E-32A2-C91764ADFE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9332" y="3309560"/>
              <a:ext cx="1013556" cy="438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>
                  <a:solidFill>
                    <a:srgbClr val="FF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HCV RNA   not detected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6108E2D-BB48-EEE6-446C-6BC713787527}"/>
              </a:ext>
            </a:extLst>
          </p:cNvPr>
          <p:cNvGrpSpPr>
            <a:grpSpLocks/>
          </p:cNvGrpSpPr>
          <p:nvPr/>
        </p:nvGrpSpPr>
        <p:grpSpPr bwMode="auto">
          <a:xfrm>
            <a:off x="9359900" y="3769785"/>
            <a:ext cx="1983317" cy="2455333"/>
            <a:chOff x="7020013" y="2827061"/>
            <a:chExt cx="1486867" cy="1842155"/>
          </a:xfrm>
        </p:grpSpPr>
        <p:pic>
          <p:nvPicPr>
            <p:cNvPr id="90139" name="Picture 3" descr="eplucsa.tiff">
              <a:extLst>
                <a:ext uri="{FF2B5EF4-FFF2-40B4-BE49-F238E27FC236}">
                  <a16:creationId xmlns:a16="http://schemas.microsoft.com/office/drawing/2014/main" id="{18D21110-BA7B-8E5C-0940-157581FDB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5" t="20172" r="9637"/>
            <a:stretch>
              <a:fillRect/>
            </a:stretch>
          </p:blipFill>
          <p:spPr bwMode="auto">
            <a:xfrm>
              <a:off x="7516192" y="4256511"/>
              <a:ext cx="701158" cy="4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0140" name="Group 28">
              <a:extLst>
                <a:ext uri="{FF2B5EF4-FFF2-40B4-BE49-F238E27FC236}">
                  <a16:creationId xmlns:a16="http://schemas.microsoft.com/office/drawing/2014/main" id="{C47B2D55-30FD-FF33-439C-F4E865AC0D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0013" y="2931873"/>
              <a:ext cx="1486867" cy="1317606"/>
              <a:chOff x="4882543" y="3374108"/>
              <a:chExt cx="1486867" cy="1317606"/>
            </a:xfrm>
          </p:grpSpPr>
          <p:sp>
            <p:nvSpPr>
              <p:cNvPr id="90142" name="TextBox 30">
                <a:extLst>
                  <a:ext uri="{FF2B5EF4-FFF2-40B4-BE49-F238E27FC236}">
                    <a16:creationId xmlns:a16="http://schemas.microsoft.com/office/drawing/2014/main" id="{65358DFB-39C8-2342-EDBB-30D3F7272B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1269" y="3760166"/>
                <a:ext cx="1318141" cy="93154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US" altLang="en-US" sz="1867">
                    <a:latin typeface="Calibri" panose="020F0502020204030204" pitchFamily="34" charset="0"/>
                    <a:cs typeface="Arial" panose="020B0604020202020204" pitchFamily="34" charset="0"/>
                  </a:rPr>
                  <a:t>Informed, counselled, issued with pan-genotypic</a:t>
                </a:r>
              </a:p>
            </p:txBody>
          </p:sp>
          <p:sp>
            <p:nvSpPr>
              <p:cNvPr id="30" name="Right Arrow 29">
                <a:extLst>
                  <a:ext uri="{FF2B5EF4-FFF2-40B4-BE49-F238E27FC236}">
                    <a16:creationId xmlns:a16="http://schemas.microsoft.com/office/drawing/2014/main" id="{8D6318FA-38AC-D3C3-5258-D8FE6DDA8476}"/>
                  </a:ext>
                </a:extLst>
              </p:cNvPr>
              <p:cNvSpPr/>
              <p:nvPr/>
            </p:nvSpPr>
            <p:spPr>
              <a:xfrm rot="2513780">
                <a:off x="4882543" y="3374108"/>
                <a:ext cx="723598" cy="165159"/>
              </a:xfrm>
              <a:prstGeom prst="rightArrow">
                <a:avLst/>
              </a:prstGeom>
              <a:solidFill>
                <a:srgbClr val="CCFF66"/>
              </a:solidFill>
              <a:ln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CFAE79-1966-55A5-E6F6-AE88EF3C5CF5}"/>
                  </a:ext>
                </a:extLst>
              </p:cNvPr>
              <p:cNvSpPr txBox="1"/>
              <p:nvPr/>
            </p:nvSpPr>
            <p:spPr>
              <a:xfrm>
                <a:off x="5233235" y="3483684"/>
                <a:ext cx="1013989" cy="25400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chemeClr val="accent3">
                        <a:lumMod val="50000"/>
                      </a:schemeClr>
                    </a:solidFill>
                  </a:rPr>
                  <a:t>F0-2</a:t>
                </a:r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CE86515-430C-60BB-B8C9-6690A3EC1692}"/>
                </a:ext>
              </a:extLst>
            </p:cNvPr>
            <p:cNvSpPr/>
            <p:nvPr/>
          </p:nvSpPr>
          <p:spPr>
            <a:xfrm>
              <a:off x="7726156" y="2827061"/>
              <a:ext cx="263415" cy="254090"/>
            </a:xfrm>
            <a:prstGeom prst="ellipse">
              <a:avLst/>
            </a:prstGeom>
            <a:solidFill>
              <a:srgbClr val="CCFF66"/>
            </a:solidFill>
            <a:ln>
              <a:solidFill>
                <a:srgbClr val="4F622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A0CABB1-2DAF-3102-9C62-11E6C899AE70}"/>
              </a:ext>
            </a:extLst>
          </p:cNvPr>
          <p:cNvGrpSpPr>
            <a:grpSpLocks/>
          </p:cNvGrpSpPr>
          <p:nvPr/>
        </p:nvGrpSpPr>
        <p:grpSpPr bwMode="auto">
          <a:xfrm>
            <a:off x="9277351" y="2332567"/>
            <a:ext cx="2476500" cy="1267730"/>
            <a:chOff x="6958747" y="1749589"/>
            <a:chExt cx="1855993" cy="951346"/>
          </a:xfrm>
        </p:grpSpPr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3FF8D50C-F4BB-9BA8-B4F5-195F85569A4E}"/>
                </a:ext>
              </a:extLst>
            </p:cNvPr>
            <p:cNvSpPr/>
            <p:nvPr/>
          </p:nvSpPr>
          <p:spPr>
            <a:xfrm>
              <a:off x="7111034" y="2175284"/>
              <a:ext cx="723361" cy="16519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C66CB26-60D2-60A7-FFB4-E6ECE3B4BBCA}"/>
                </a:ext>
              </a:extLst>
            </p:cNvPr>
            <p:cNvSpPr/>
            <p:nvPr/>
          </p:nvSpPr>
          <p:spPr>
            <a:xfrm>
              <a:off x="7138001" y="1749589"/>
              <a:ext cx="263329" cy="2541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9FECF2-AE0F-5462-58E7-28860A0E7219}"/>
                </a:ext>
              </a:extLst>
            </p:cNvPr>
            <p:cNvSpPr/>
            <p:nvPr/>
          </p:nvSpPr>
          <p:spPr>
            <a:xfrm>
              <a:off x="7444161" y="1749589"/>
              <a:ext cx="263329" cy="25414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90137" name="TextBox 38">
              <a:extLst>
                <a:ext uri="{FF2B5EF4-FFF2-40B4-BE49-F238E27FC236}">
                  <a16:creationId xmlns:a16="http://schemas.microsoft.com/office/drawing/2014/main" id="{94EAECDD-BD86-0689-0219-880ABBA49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58747" y="1980536"/>
              <a:ext cx="1013556" cy="25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F3-4</a:t>
              </a:r>
            </a:p>
          </p:txBody>
        </p:sp>
        <p:sp>
          <p:nvSpPr>
            <p:cNvPr id="90138" name="TextBox 39">
              <a:extLst>
                <a:ext uri="{FF2B5EF4-FFF2-40B4-BE49-F238E27FC236}">
                  <a16:creationId xmlns:a16="http://schemas.microsoft.com/office/drawing/2014/main" id="{0C24FE21-826D-BB3F-A7B5-985E4DE95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6623" y="1769181"/>
              <a:ext cx="948117" cy="93175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Informed; FU appt:</a:t>
              </a:r>
            </a:p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bloods &amp; AUSS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C23968-7DA0-45C3-DD22-C30AED1AF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2294467"/>
            <a:ext cx="13906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>
                <a:latin typeface="Calibri" panose="020F0502020204030204" pitchFamily="34" charset="0"/>
                <a:cs typeface="Arial" panose="020B0604020202020204" pitchFamily="34" charset="0"/>
              </a:rPr>
              <a:t>Clinical Nurse Specialist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B5F32D-BE9C-53C9-2CB0-2AA405F31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8473" y="5306730"/>
            <a:ext cx="3248284" cy="6669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Weekly single afternoon drop-in clinic, March to July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6DA035-7D2A-22F1-D4A1-0D35AE7A9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8485" y="4838701"/>
            <a:ext cx="21018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>
                <a:latin typeface="Calibri" panose="020F0502020204030204" pitchFamily="34" charset="0"/>
                <a:cs typeface="Arial" panose="020B0604020202020204" pitchFamily="34" charset="0"/>
              </a:rPr>
              <a:t>Also offered HIV RNA testing</a:t>
            </a:r>
          </a:p>
        </p:txBody>
      </p:sp>
      <p:sp>
        <p:nvSpPr>
          <p:cNvPr id="46" name="TextBox 4">
            <a:extLst>
              <a:ext uri="{FF2B5EF4-FFF2-40B4-BE49-F238E27FC236}">
                <a16:creationId xmlns:a16="http://schemas.microsoft.com/office/drawing/2014/main" id="{C10FEC71-06D3-40D4-8F03-5D1F63339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3773" y="6537673"/>
            <a:ext cx="42602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200" dirty="0">
                <a:latin typeface="Calibri" panose="020F0502020204030204" pitchFamily="34" charset="0"/>
              </a:rPr>
              <a:t>IDU = injecting drug use;   AUSS  = abdominal ultrasound scan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3F57EBA-B3CC-6432-355F-5D97704ADB2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795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2060"/>
                </a:solidFill>
              </a:rPr>
              <a:t>Simplifying the care pathway: “Hep STAT” pilot</a:t>
            </a: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AB9CEE47-CDFB-5603-F1D5-7FF957469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759" y="6517218"/>
            <a:ext cx="7967241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Stone, B..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INHSU 2021 Oral Presentation</a:t>
            </a:r>
            <a:endParaRPr lang="en-US" altLang="en-US" sz="1333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A63B95-9CBC-B16B-FBC4-F0A2E6156F94}"/>
              </a:ext>
            </a:extLst>
          </p:cNvPr>
          <p:cNvSpPr txBox="1"/>
          <p:nvPr/>
        </p:nvSpPr>
        <p:spPr>
          <a:xfrm>
            <a:off x="4137207" y="1481679"/>
            <a:ext cx="5197033" cy="377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Hep</a:t>
            </a:r>
            <a:r>
              <a:rPr lang="en-GB" dirty="0"/>
              <a:t>atitis C </a:t>
            </a:r>
            <a:r>
              <a:rPr lang="en-GB" b="1" dirty="0"/>
              <a:t>S</a:t>
            </a:r>
            <a:r>
              <a:rPr lang="en-GB" dirty="0"/>
              <a:t>ingle Appointment </a:t>
            </a:r>
            <a:r>
              <a:rPr lang="en-GB" b="1" dirty="0"/>
              <a:t>T</a:t>
            </a:r>
            <a:r>
              <a:rPr lang="en-GB" dirty="0"/>
              <a:t>est </a:t>
            </a:r>
            <a:r>
              <a:rPr lang="en-GB" b="1" dirty="0"/>
              <a:t>A</a:t>
            </a:r>
            <a:r>
              <a:rPr lang="en-GB" dirty="0"/>
              <a:t>ssess and </a:t>
            </a:r>
            <a:r>
              <a:rPr lang="en-GB" b="1" dirty="0"/>
              <a:t>T</a:t>
            </a:r>
            <a:r>
              <a:rPr lang="en-GB" dirty="0"/>
              <a:t>reat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FB8CAF95-0C96-A49C-DD74-B10586AD7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11" y="1730445"/>
            <a:ext cx="2887585" cy="46692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Results:</a:t>
            </a:r>
          </a:p>
          <a:p>
            <a:r>
              <a:rPr lang="en-GB" sz="2400" dirty="0"/>
              <a:t>27 assessed in       12 clinics</a:t>
            </a:r>
          </a:p>
          <a:p>
            <a:r>
              <a:rPr lang="en-GB" sz="2400" dirty="0"/>
              <a:t>9 HCV RNA+ (33%)</a:t>
            </a:r>
          </a:p>
          <a:p>
            <a:pPr lvl="1"/>
            <a:r>
              <a:rPr lang="en-GB" sz="2000" dirty="0"/>
              <a:t>No HIV </a:t>
            </a:r>
          </a:p>
          <a:p>
            <a:r>
              <a:rPr lang="en-GB" sz="2400" dirty="0"/>
              <a:t>3 F3-4 (33% of RNA+)</a:t>
            </a:r>
          </a:p>
          <a:p>
            <a:r>
              <a:rPr lang="en-GB" sz="2400" dirty="0"/>
              <a:t>Median time: 113 minutes </a:t>
            </a:r>
          </a:p>
          <a:p>
            <a:pPr lvl="1"/>
            <a:r>
              <a:rPr lang="en-GB" sz="2000" dirty="0"/>
              <a:t>Range: 75 to 195</a:t>
            </a:r>
          </a:p>
          <a:p>
            <a:r>
              <a:rPr lang="en-GB" sz="2400" dirty="0"/>
              <a:t>Shortest time from arrival to treatment issue: 90 minutes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8647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1" name="TextBox 4">
            <a:extLst>
              <a:ext uri="{FF2B5EF4-FFF2-40B4-BE49-F238E27FC236}">
                <a16:creationId xmlns:a16="http://schemas.microsoft.com/office/drawing/2014/main" id="{FA828FAA-7A4C-F37F-8A95-A328B458F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3600" y="6534151"/>
            <a:ext cx="194733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933">
                <a:cs typeface="Arial" panose="020B0604020202020204" pitchFamily="34" charset="0"/>
              </a:rPr>
              <a:t>PTW12 = post-treatment week 12</a:t>
            </a:r>
          </a:p>
        </p:txBody>
      </p:sp>
      <p:sp>
        <p:nvSpPr>
          <p:cNvPr id="4212" name="TextBox 4">
            <a:extLst>
              <a:ext uri="{FF2B5EF4-FFF2-40B4-BE49-F238E27FC236}">
                <a16:creationId xmlns:a16="http://schemas.microsoft.com/office/drawing/2014/main" id="{3C9AA655-7861-E0B7-7097-067438E74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1" y="6534151"/>
            <a:ext cx="6015567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33">
                <a:cs typeface="Arial" panose="020B0604020202020204" pitchFamily="34" charset="0"/>
              </a:rPr>
              <a:t>*All Child Pugh A(5); 1/3 attended for AUSS (no focal lesions); 2 x G3a, 1 x unable to genotype; all commenced Epclusa</a:t>
            </a:r>
          </a:p>
        </p:txBody>
      </p:sp>
      <p:sp>
        <p:nvSpPr>
          <p:cNvPr id="4214" name="TextBox 4">
            <a:extLst>
              <a:ext uri="{FF2B5EF4-FFF2-40B4-BE49-F238E27FC236}">
                <a16:creationId xmlns:a16="http://schemas.microsoft.com/office/drawing/2014/main" id="{C6531E40-38EE-AF22-170D-0CF422314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6529918"/>
            <a:ext cx="2908300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933" baseline="30000">
                <a:cs typeface="Arial" panose="020B0604020202020204" pitchFamily="34" charset="0"/>
              </a:rPr>
              <a:t>‡</a:t>
            </a:r>
            <a:r>
              <a:rPr lang="en-US" altLang="en-US" sz="933">
                <a:cs typeface="Arial" panose="020B0604020202020204" pitchFamily="34" charset="0"/>
              </a:rPr>
              <a:t>Treatment re-initiated after interruption after week 4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04E93E-ECDA-7567-D85C-2EA45D5E97FF}"/>
              </a:ext>
            </a:extLst>
          </p:cNvPr>
          <p:cNvSpPr txBox="1">
            <a:spLocks/>
          </p:cNvSpPr>
          <p:nvPr/>
        </p:nvSpPr>
        <p:spPr>
          <a:xfrm>
            <a:off x="838200" y="18732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2060"/>
                </a:solidFill>
              </a:rPr>
              <a:t>“Hep STAT” pilot treatment outcomes</a:t>
            </a: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B3C991B2-96C7-2220-0104-E4D332E25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1212850"/>
            <a:ext cx="10858500" cy="529289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a photo next to a van&#10;&#10;Description automatically generated with medium confidence">
            <a:extLst>
              <a:ext uri="{FF2B5EF4-FFF2-40B4-BE49-F238E27FC236}">
                <a16:creationId xmlns:a16="http://schemas.microsoft.com/office/drawing/2014/main" id="{3F6A9F7C-AF59-1704-9ED2-30F86AED5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150" y="231232"/>
            <a:ext cx="8521700" cy="63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426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38206632-75DE-B9BC-B405-68EAA21E1E6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42438" y="2341409"/>
            <a:ext cx="1122137" cy="119445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349413-856E-F6AA-78E8-C07BD363463D}"/>
              </a:ext>
            </a:extLst>
          </p:cNvPr>
          <p:cNvSpPr/>
          <p:nvPr/>
        </p:nvSpPr>
        <p:spPr>
          <a:xfrm>
            <a:off x="2484600" y="1881718"/>
            <a:ext cx="9558427" cy="4466167"/>
          </a:xfrm>
          <a:prstGeom prst="roundRect">
            <a:avLst/>
          </a:prstGeom>
          <a:noFill/>
          <a:ln w="28575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pic>
        <p:nvPicPr>
          <p:cNvPr id="5" name="Picture 4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8575F481-0BB7-4370-5890-B808DDAF261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6325" y="3572197"/>
            <a:ext cx="1122137" cy="1194457"/>
          </a:xfrm>
          <a:prstGeom prst="rect">
            <a:avLst/>
          </a:prstGeom>
        </p:spPr>
      </p:pic>
      <p:pic>
        <p:nvPicPr>
          <p:cNvPr id="6" name="Picture 5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B0BFACAF-A2DE-F5B1-F655-0A5CD746EC6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92536" y="2344409"/>
            <a:ext cx="1122137" cy="11944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FBD0A0D-55E8-D8E2-B57B-F0AC12BDC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984" y="4715953"/>
            <a:ext cx="139064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Person at risk of or know to have HCV infection</a:t>
            </a:r>
          </a:p>
        </p:txBody>
      </p:sp>
      <p:pic>
        <p:nvPicPr>
          <p:cNvPr id="15" name="Picture 14" descr="cepheid.tiff">
            <a:extLst>
              <a:ext uri="{FF2B5EF4-FFF2-40B4-BE49-F238E27FC236}">
                <a16:creationId xmlns:a16="http://schemas.microsoft.com/office/drawing/2014/main" id="{F5DA1045-62F8-1F06-5DC9-FD87FBB54D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48" y="3782915"/>
            <a:ext cx="1268840" cy="907877"/>
          </a:xfrm>
          <a:prstGeom prst="rect">
            <a:avLst/>
          </a:prstGeom>
          <a:noFill/>
          <a:ln w="28575">
            <a:solidFill>
              <a:srgbClr val="00009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53" name="Picture 16" descr="1 hour.tiff">
            <a:extLst>
              <a:ext uri="{FF2B5EF4-FFF2-40B4-BE49-F238E27FC236}">
                <a16:creationId xmlns:a16="http://schemas.microsoft.com/office/drawing/2014/main" id="{7A9C1588-378A-FC2A-99D9-B00C0CF5C4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883" y="3495998"/>
            <a:ext cx="635083" cy="60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CCB1C91-665F-9010-9956-F682F59CD2D6}"/>
              </a:ext>
            </a:extLst>
          </p:cNvPr>
          <p:cNvGrpSpPr>
            <a:grpSpLocks/>
          </p:cNvGrpSpPr>
          <p:nvPr/>
        </p:nvGrpSpPr>
        <p:grpSpPr bwMode="auto">
          <a:xfrm>
            <a:off x="6358468" y="2332567"/>
            <a:ext cx="3001433" cy="1661584"/>
            <a:chOff x="4769557" y="1749589"/>
            <a:chExt cx="2250456" cy="1246152"/>
          </a:xfrm>
        </p:grpSpPr>
        <p:grpSp>
          <p:nvGrpSpPr>
            <p:cNvPr id="90148" name="Group 20">
              <a:extLst>
                <a:ext uri="{FF2B5EF4-FFF2-40B4-BE49-F238E27FC236}">
                  <a16:creationId xmlns:a16="http://schemas.microsoft.com/office/drawing/2014/main" id="{F795E5CD-C1E3-621B-C32A-F789AA2E8D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6888" y="1749589"/>
              <a:ext cx="2113125" cy="1246152"/>
              <a:chOff x="4906888" y="1749589"/>
              <a:chExt cx="2113125" cy="1246152"/>
            </a:xfrm>
          </p:grpSpPr>
          <p:pic>
            <p:nvPicPr>
              <p:cNvPr id="90150" name="Picture 13" descr="Portable fibroscan.jpg">
                <a:extLst>
                  <a:ext uri="{FF2B5EF4-FFF2-40B4-BE49-F238E27FC236}">
                    <a16:creationId xmlns:a16="http://schemas.microsoft.com/office/drawing/2014/main" id="{417B40C9-BFCA-F609-5E51-DBEB09AB43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6886" y="1749589"/>
                <a:ext cx="1383127" cy="92306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Right Arrow 19">
                <a:extLst>
                  <a:ext uri="{FF2B5EF4-FFF2-40B4-BE49-F238E27FC236}">
                    <a16:creationId xmlns:a16="http://schemas.microsoft.com/office/drawing/2014/main" id="{01E55959-02B2-7DA8-8A8D-F70B29B50791}"/>
                  </a:ext>
                </a:extLst>
              </p:cNvPr>
              <p:cNvSpPr/>
              <p:nvPr/>
            </p:nvSpPr>
            <p:spPr>
              <a:xfrm rot="19629131">
                <a:off x="4907632" y="2830646"/>
                <a:ext cx="723701" cy="165095"/>
              </a:xfrm>
              <a:prstGeom prst="rightArrow">
                <a:avLst/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E27D8B-7105-17EB-BA48-6C649E5A853D}"/>
                </a:ext>
              </a:extLst>
            </p:cNvPr>
            <p:cNvSpPr txBox="1"/>
            <p:nvPr/>
          </p:nvSpPr>
          <p:spPr>
            <a:xfrm>
              <a:off x="4769557" y="2219475"/>
              <a:ext cx="931607" cy="4385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accent6"/>
                  </a:solidFill>
                </a:rPr>
                <a:t>HCV RNA DETECTED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A77CD5E-D2BF-95A8-026B-78B673FE8321}"/>
              </a:ext>
            </a:extLst>
          </p:cNvPr>
          <p:cNvGrpSpPr>
            <a:grpSpLocks/>
          </p:cNvGrpSpPr>
          <p:nvPr/>
        </p:nvGrpSpPr>
        <p:grpSpPr bwMode="auto">
          <a:xfrm>
            <a:off x="6510867" y="4413251"/>
            <a:ext cx="2106084" cy="1554991"/>
            <a:chOff x="4882543" y="3309560"/>
            <a:chExt cx="1580345" cy="1166472"/>
          </a:xfrm>
        </p:grpSpPr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3204CE7C-24AA-A5F1-C530-BADD23362E31}"/>
                </a:ext>
              </a:extLst>
            </p:cNvPr>
            <p:cNvSpPr/>
            <p:nvPr/>
          </p:nvSpPr>
          <p:spPr>
            <a:xfrm rot="2513780">
              <a:off x="4882543" y="3374660"/>
              <a:ext cx="724258" cy="16513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srgbClr val="00B0F0"/>
                </a:solidFill>
              </a:endParaRPr>
            </a:p>
          </p:txBody>
        </p:sp>
        <p:sp>
          <p:nvSpPr>
            <p:cNvPr id="90146" name="TextBox 21">
              <a:extLst>
                <a:ext uri="{FF2B5EF4-FFF2-40B4-BE49-F238E27FC236}">
                  <a16:creationId xmlns:a16="http://schemas.microsoft.com/office/drawing/2014/main" id="{529E844C-B500-F135-36BC-B1A6009F7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1269" y="3760166"/>
              <a:ext cx="1318141" cy="715866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Informed, counselled &amp; discharged</a:t>
              </a:r>
            </a:p>
          </p:txBody>
        </p:sp>
        <p:sp>
          <p:nvSpPr>
            <p:cNvPr id="90147" name="TextBox 23">
              <a:extLst>
                <a:ext uri="{FF2B5EF4-FFF2-40B4-BE49-F238E27FC236}">
                  <a16:creationId xmlns:a16="http://schemas.microsoft.com/office/drawing/2014/main" id="{11CF6D4C-896E-EB1E-32A2-C91764ADFE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9332" y="3309560"/>
              <a:ext cx="1013556" cy="438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 dirty="0">
                  <a:solidFill>
                    <a:srgbClr val="FF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HCV RNA   not detected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6108E2D-BB48-EEE6-446C-6BC713787527}"/>
              </a:ext>
            </a:extLst>
          </p:cNvPr>
          <p:cNvGrpSpPr>
            <a:grpSpLocks/>
          </p:cNvGrpSpPr>
          <p:nvPr/>
        </p:nvGrpSpPr>
        <p:grpSpPr bwMode="auto">
          <a:xfrm>
            <a:off x="9359900" y="3769785"/>
            <a:ext cx="1983317" cy="2455333"/>
            <a:chOff x="7020013" y="2827061"/>
            <a:chExt cx="1486867" cy="1842155"/>
          </a:xfrm>
        </p:grpSpPr>
        <p:pic>
          <p:nvPicPr>
            <p:cNvPr id="90139" name="Picture 3" descr="eplucsa.tiff">
              <a:extLst>
                <a:ext uri="{FF2B5EF4-FFF2-40B4-BE49-F238E27FC236}">
                  <a16:creationId xmlns:a16="http://schemas.microsoft.com/office/drawing/2014/main" id="{18D21110-BA7B-8E5C-0940-157581FDB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5" t="20172" r="9637"/>
            <a:stretch>
              <a:fillRect/>
            </a:stretch>
          </p:blipFill>
          <p:spPr bwMode="auto">
            <a:xfrm>
              <a:off x="7516192" y="4256511"/>
              <a:ext cx="701158" cy="4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0140" name="Group 28">
              <a:extLst>
                <a:ext uri="{FF2B5EF4-FFF2-40B4-BE49-F238E27FC236}">
                  <a16:creationId xmlns:a16="http://schemas.microsoft.com/office/drawing/2014/main" id="{C47B2D55-30FD-FF33-439C-F4E865AC0D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0013" y="2931873"/>
              <a:ext cx="1486867" cy="1317606"/>
              <a:chOff x="4882543" y="3374108"/>
              <a:chExt cx="1486867" cy="1317606"/>
            </a:xfrm>
          </p:grpSpPr>
          <p:sp>
            <p:nvSpPr>
              <p:cNvPr id="90142" name="TextBox 30">
                <a:extLst>
                  <a:ext uri="{FF2B5EF4-FFF2-40B4-BE49-F238E27FC236}">
                    <a16:creationId xmlns:a16="http://schemas.microsoft.com/office/drawing/2014/main" id="{65358DFB-39C8-2342-EDBB-30D3F7272B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1269" y="3760166"/>
                <a:ext cx="1318141" cy="93154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US" altLang="en-US" sz="1867" dirty="0">
                    <a:latin typeface="Calibri" panose="020F0502020204030204" pitchFamily="34" charset="0"/>
                    <a:cs typeface="Arial" panose="020B0604020202020204" pitchFamily="34" charset="0"/>
                  </a:rPr>
                  <a:t>Informed, counselled, issued with stocked DAAs</a:t>
                </a:r>
              </a:p>
            </p:txBody>
          </p:sp>
          <p:sp>
            <p:nvSpPr>
              <p:cNvPr id="30" name="Right Arrow 29">
                <a:extLst>
                  <a:ext uri="{FF2B5EF4-FFF2-40B4-BE49-F238E27FC236}">
                    <a16:creationId xmlns:a16="http://schemas.microsoft.com/office/drawing/2014/main" id="{8D6318FA-38AC-D3C3-5258-D8FE6DDA8476}"/>
                  </a:ext>
                </a:extLst>
              </p:cNvPr>
              <p:cNvSpPr/>
              <p:nvPr/>
            </p:nvSpPr>
            <p:spPr>
              <a:xfrm rot="2513780">
                <a:off x="4882543" y="3374108"/>
                <a:ext cx="723598" cy="165159"/>
              </a:xfrm>
              <a:prstGeom prst="rightArrow">
                <a:avLst/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CFAE79-1966-55A5-E6F6-AE88EF3C5CF5}"/>
                  </a:ext>
                </a:extLst>
              </p:cNvPr>
              <p:cNvSpPr txBox="1"/>
              <p:nvPr/>
            </p:nvSpPr>
            <p:spPr>
              <a:xfrm>
                <a:off x="5233235" y="3483684"/>
                <a:ext cx="1013989" cy="25400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chemeClr val="accent6"/>
                    </a:solidFill>
                  </a:rPr>
                  <a:t>F0-2</a:t>
                </a:r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CE86515-430C-60BB-B8C9-6690A3EC1692}"/>
                </a:ext>
              </a:extLst>
            </p:cNvPr>
            <p:cNvSpPr/>
            <p:nvPr/>
          </p:nvSpPr>
          <p:spPr>
            <a:xfrm>
              <a:off x="7726156" y="2827061"/>
              <a:ext cx="263415" cy="2540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A0CABB1-2DAF-3102-9C62-11E6C899AE70}"/>
              </a:ext>
            </a:extLst>
          </p:cNvPr>
          <p:cNvGrpSpPr>
            <a:grpSpLocks/>
          </p:cNvGrpSpPr>
          <p:nvPr/>
        </p:nvGrpSpPr>
        <p:grpSpPr bwMode="auto">
          <a:xfrm>
            <a:off x="9277351" y="2332567"/>
            <a:ext cx="2476500" cy="1267730"/>
            <a:chOff x="6958747" y="1749589"/>
            <a:chExt cx="1855993" cy="951346"/>
          </a:xfrm>
        </p:grpSpPr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3FF8D50C-F4BB-9BA8-B4F5-195F85569A4E}"/>
                </a:ext>
              </a:extLst>
            </p:cNvPr>
            <p:cNvSpPr/>
            <p:nvPr/>
          </p:nvSpPr>
          <p:spPr>
            <a:xfrm>
              <a:off x="7111034" y="2175284"/>
              <a:ext cx="723361" cy="16519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9FECF2-AE0F-5462-58E7-28860A0E7219}"/>
                </a:ext>
              </a:extLst>
            </p:cNvPr>
            <p:cNvSpPr/>
            <p:nvPr/>
          </p:nvSpPr>
          <p:spPr>
            <a:xfrm>
              <a:off x="7348981" y="1749589"/>
              <a:ext cx="263329" cy="25414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90137" name="TextBox 38">
              <a:extLst>
                <a:ext uri="{FF2B5EF4-FFF2-40B4-BE49-F238E27FC236}">
                  <a16:creationId xmlns:a16="http://schemas.microsoft.com/office/drawing/2014/main" id="{94EAECDD-BD86-0689-0219-880ABBA49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58747" y="1980536"/>
              <a:ext cx="1013556" cy="25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F4</a:t>
              </a:r>
            </a:p>
          </p:txBody>
        </p:sp>
        <p:sp>
          <p:nvSpPr>
            <p:cNvPr id="90138" name="TextBox 39">
              <a:extLst>
                <a:ext uri="{FF2B5EF4-FFF2-40B4-BE49-F238E27FC236}">
                  <a16:creationId xmlns:a16="http://schemas.microsoft.com/office/drawing/2014/main" id="{0C24FE21-826D-BB3F-A7B5-985E4DE95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6623" y="1769181"/>
              <a:ext cx="948117" cy="93175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Informed; FU appt:</a:t>
              </a:r>
            </a:p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bloods &amp; AUSS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C23968-7DA0-45C3-DD22-C30AED1AF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8058" y="2091438"/>
            <a:ext cx="12413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CNS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CDDA97-1507-9446-1265-BB8081150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009" y="2085486"/>
            <a:ext cx="73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Peer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3F57EBA-B3CC-6432-355F-5D97704ADB2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2060"/>
                </a:solidFill>
              </a:rPr>
              <a:t>“Hep STAT” mobile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A63B95-9CBC-B16B-FBC4-F0A2E6156F94}"/>
              </a:ext>
            </a:extLst>
          </p:cNvPr>
          <p:cNvSpPr txBox="1"/>
          <p:nvPr/>
        </p:nvSpPr>
        <p:spPr>
          <a:xfrm>
            <a:off x="4137207" y="1481679"/>
            <a:ext cx="5197033" cy="377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Hep</a:t>
            </a:r>
            <a:r>
              <a:rPr lang="en-GB" dirty="0"/>
              <a:t>atitis C </a:t>
            </a:r>
            <a:r>
              <a:rPr lang="en-GB" b="1" dirty="0"/>
              <a:t>S</a:t>
            </a:r>
            <a:r>
              <a:rPr lang="en-GB" dirty="0"/>
              <a:t>ingle Appointment </a:t>
            </a:r>
            <a:r>
              <a:rPr lang="en-GB" b="1" dirty="0"/>
              <a:t>T</a:t>
            </a:r>
            <a:r>
              <a:rPr lang="en-GB" dirty="0"/>
              <a:t>est </a:t>
            </a:r>
            <a:r>
              <a:rPr lang="en-GB" b="1" dirty="0"/>
              <a:t>A</a:t>
            </a:r>
            <a:r>
              <a:rPr lang="en-GB" dirty="0"/>
              <a:t>ssess and </a:t>
            </a:r>
            <a:r>
              <a:rPr lang="en-GB" b="1" dirty="0"/>
              <a:t>T</a:t>
            </a:r>
            <a:r>
              <a:rPr lang="en-GB" dirty="0"/>
              <a:t>reat</a:t>
            </a:r>
          </a:p>
        </p:txBody>
      </p:sp>
      <p:pic>
        <p:nvPicPr>
          <p:cNvPr id="10" name="Picture 9" descr="A small orange and white van&#10;&#10;Description automatically generated with low confidence">
            <a:extLst>
              <a:ext uri="{FF2B5EF4-FFF2-40B4-BE49-F238E27FC236}">
                <a16:creationId xmlns:a16="http://schemas.microsoft.com/office/drawing/2014/main" id="{EB697E2F-26FC-F2A6-DF1B-8B7A636EA9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7301" y="1458029"/>
            <a:ext cx="1676901" cy="1182290"/>
          </a:xfrm>
          <a:prstGeom prst="rect">
            <a:avLst/>
          </a:prstGeom>
        </p:spPr>
      </p:pic>
      <p:sp>
        <p:nvSpPr>
          <p:cNvPr id="17" name="Down Arrow 16">
            <a:extLst>
              <a:ext uri="{FF2B5EF4-FFF2-40B4-BE49-F238E27FC236}">
                <a16:creationId xmlns:a16="http://schemas.microsoft.com/office/drawing/2014/main" id="{C0BAB0B3-6555-4E6B-314E-E068D0EE530A}"/>
              </a:ext>
            </a:extLst>
          </p:cNvPr>
          <p:cNvSpPr/>
          <p:nvPr/>
        </p:nvSpPr>
        <p:spPr bwMode="auto">
          <a:xfrm rot="5400000">
            <a:off x="1389139" y="3586239"/>
            <a:ext cx="916518" cy="1254212"/>
          </a:xfrm>
          <a:prstGeom prst="downArrow">
            <a:avLst>
              <a:gd name="adj1" fmla="val 35714"/>
              <a:gd name="adj2" fmla="val 50000"/>
            </a:avLst>
          </a:prstGeom>
          <a:solidFill>
            <a:srgbClr val="92D050"/>
          </a:solidFill>
          <a:ln w="28575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pic>
        <p:nvPicPr>
          <p:cNvPr id="24" name="Picture 23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0EE41CAB-868D-2CA5-617D-12E8E6CA37F0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132205" y="2346842"/>
            <a:ext cx="1122137" cy="119445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72A4D56-9A6B-4FCE-85DB-2E4C079FF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3682" y="2094782"/>
            <a:ext cx="73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Driver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025F82B-3D7B-E129-AEDB-D138B47F6B3C}"/>
              </a:ext>
            </a:extLst>
          </p:cNvPr>
          <p:cNvSpPr/>
          <p:nvPr/>
        </p:nvSpPr>
        <p:spPr bwMode="auto">
          <a:xfrm>
            <a:off x="10748434" y="3769785"/>
            <a:ext cx="351367" cy="33866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B604E4-C296-4CF9-31EC-911BAFEADADB}"/>
              </a:ext>
            </a:extLst>
          </p:cNvPr>
          <p:cNvSpPr txBox="1"/>
          <p:nvPr/>
        </p:nvSpPr>
        <p:spPr bwMode="auto">
          <a:xfrm>
            <a:off x="10628807" y="4067497"/>
            <a:ext cx="6279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2"/>
                </a:solidFill>
              </a:rPr>
              <a:t>F3</a:t>
            </a:r>
          </a:p>
        </p:txBody>
      </p:sp>
      <p:sp>
        <p:nvSpPr>
          <p:cNvPr id="35" name="TextBox 4">
            <a:extLst>
              <a:ext uri="{FF2B5EF4-FFF2-40B4-BE49-F238E27FC236}">
                <a16:creationId xmlns:a16="http://schemas.microsoft.com/office/drawing/2014/main" id="{952E5179-D9F2-EBD4-77FE-B1662508B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3773" y="6537673"/>
            <a:ext cx="42602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200" dirty="0">
                <a:latin typeface="Calibri" panose="020F0502020204030204" pitchFamily="34" charset="0"/>
              </a:rPr>
              <a:t>IDU = injecting drug use;   AUSS  = abdominal ultrasound scan</a:t>
            </a:r>
          </a:p>
        </p:txBody>
      </p:sp>
      <p:sp>
        <p:nvSpPr>
          <p:cNvPr id="44" name="TextBox 21">
            <a:extLst>
              <a:ext uri="{FF2B5EF4-FFF2-40B4-BE49-F238E27FC236}">
                <a16:creationId xmlns:a16="http://schemas.microsoft.com/office/drawing/2014/main" id="{680C72B4-F51A-F1FE-5BA4-561CA9A36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983" y="3767779"/>
            <a:ext cx="1354451" cy="95410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Matrix BBV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Point of Care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Serology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51" name="Bent Up Arrow 50">
            <a:extLst>
              <a:ext uri="{FF2B5EF4-FFF2-40B4-BE49-F238E27FC236}">
                <a16:creationId xmlns:a16="http://schemas.microsoft.com/office/drawing/2014/main" id="{06711C7D-6032-B332-4FE4-D091D10F6088}"/>
              </a:ext>
            </a:extLst>
          </p:cNvPr>
          <p:cNvSpPr/>
          <p:nvPr/>
        </p:nvSpPr>
        <p:spPr>
          <a:xfrm rot="5400000">
            <a:off x="4530461" y="3513130"/>
            <a:ext cx="907878" cy="3414934"/>
          </a:xfrm>
          <a:prstGeom prst="bentUpArrow">
            <a:avLst>
              <a:gd name="adj1" fmla="val 6745"/>
              <a:gd name="adj2" fmla="val 12323"/>
              <a:gd name="adj3" fmla="val 1993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57B993E1-F8EB-47A3-B889-30B44A3FD78F}"/>
              </a:ext>
            </a:extLst>
          </p:cNvPr>
          <p:cNvSpPr/>
          <p:nvPr/>
        </p:nvSpPr>
        <p:spPr bwMode="auto">
          <a:xfrm>
            <a:off x="4016333" y="4108451"/>
            <a:ext cx="514520" cy="212735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E240F9-6D8F-5145-ECED-10765C2AAB90}"/>
              </a:ext>
            </a:extLst>
          </p:cNvPr>
          <p:cNvSpPr txBox="1"/>
          <p:nvPr/>
        </p:nvSpPr>
        <p:spPr bwMode="auto">
          <a:xfrm>
            <a:off x="3630599" y="4749809"/>
            <a:ext cx="124248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6"/>
                </a:solidFill>
              </a:rPr>
              <a:t>HCV Ab DETECTED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2724B6-F82B-93D5-B431-AA0A6E70D4BA}"/>
              </a:ext>
            </a:extLst>
          </p:cNvPr>
          <p:cNvSpPr txBox="1"/>
          <p:nvPr/>
        </p:nvSpPr>
        <p:spPr bwMode="auto">
          <a:xfrm>
            <a:off x="4172556" y="5626836"/>
            <a:ext cx="19446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2"/>
                </a:solidFill>
              </a:rPr>
              <a:t>HCV Ab not detected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0A776E-6C97-4B4C-3327-A351538E5A64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4251841" y="4291948"/>
            <a:ext cx="0" cy="45786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904A2C5-86AA-1A7A-3D4A-5A2ECB8F8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5177" y="2017774"/>
            <a:ext cx="1969752" cy="95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Also: needle-syringe exchange, wound care; etc.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AD1F5760-559D-A098-90FE-0F63A8D26BD2}"/>
              </a:ext>
            </a:extLst>
          </p:cNvPr>
          <p:cNvSpPr/>
          <p:nvPr/>
        </p:nvSpPr>
        <p:spPr bwMode="auto">
          <a:xfrm>
            <a:off x="5959015" y="4093884"/>
            <a:ext cx="600534" cy="23727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6532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2" grpId="0"/>
      <p:bldP spid="43" grpId="0"/>
      <p:bldP spid="27" grpId="0"/>
      <p:bldP spid="35" grpId="0"/>
      <p:bldP spid="60" grpId="0" animBg="1"/>
      <p:bldP spid="60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38206632-75DE-B9BC-B405-68EAA21E1E6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42438" y="2341409"/>
            <a:ext cx="1122137" cy="119445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349413-856E-F6AA-78E8-C07BD363463D}"/>
              </a:ext>
            </a:extLst>
          </p:cNvPr>
          <p:cNvSpPr/>
          <p:nvPr/>
        </p:nvSpPr>
        <p:spPr>
          <a:xfrm>
            <a:off x="2484600" y="1881718"/>
            <a:ext cx="9558427" cy="4466167"/>
          </a:xfrm>
          <a:prstGeom prst="roundRect">
            <a:avLst/>
          </a:prstGeom>
          <a:noFill/>
          <a:ln w="28575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pic>
        <p:nvPicPr>
          <p:cNvPr id="6" name="Picture 5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B0BFACAF-A2DE-F5B1-F655-0A5CD746EC6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92536" y="2344409"/>
            <a:ext cx="1122137" cy="1194457"/>
          </a:xfrm>
          <a:prstGeom prst="rect">
            <a:avLst/>
          </a:prstGeom>
        </p:spPr>
      </p:pic>
      <p:pic>
        <p:nvPicPr>
          <p:cNvPr id="15" name="Picture 14" descr="cepheid.tiff">
            <a:extLst>
              <a:ext uri="{FF2B5EF4-FFF2-40B4-BE49-F238E27FC236}">
                <a16:creationId xmlns:a16="http://schemas.microsoft.com/office/drawing/2014/main" id="{F5DA1045-62F8-1F06-5DC9-FD87FBB54D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48" y="3782915"/>
            <a:ext cx="1268840" cy="907877"/>
          </a:xfrm>
          <a:prstGeom prst="rect">
            <a:avLst/>
          </a:prstGeom>
          <a:noFill/>
          <a:ln w="28575">
            <a:solidFill>
              <a:srgbClr val="00009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F6178DC-BAD8-655B-7507-77A2EA3468EF}"/>
              </a:ext>
            </a:extLst>
          </p:cNvPr>
          <p:cNvGrpSpPr>
            <a:grpSpLocks/>
          </p:cNvGrpSpPr>
          <p:nvPr/>
        </p:nvGrpSpPr>
        <p:grpSpPr bwMode="auto">
          <a:xfrm>
            <a:off x="5946883" y="3495999"/>
            <a:ext cx="635083" cy="835156"/>
            <a:chOff x="4306349" y="2517039"/>
            <a:chExt cx="636181" cy="732501"/>
          </a:xfrm>
        </p:grpSpPr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9BD8C2B7-642B-DE39-3F85-2FA45575E9CD}"/>
                </a:ext>
              </a:extLst>
            </p:cNvPr>
            <p:cNvSpPr/>
            <p:nvPr/>
          </p:nvSpPr>
          <p:spPr>
            <a:xfrm>
              <a:off x="4318502" y="3041434"/>
              <a:ext cx="601572" cy="20810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pic>
          <p:nvPicPr>
            <p:cNvPr id="90153" name="Picture 16" descr="1 hour.tiff">
              <a:extLst>
                <a:ext uri="{FF2B5EF4-FFF2-40B4-BE49-F238E27FC236}">
                  <a16:creationId xmlns:a16="http://schemas.microsoft.com/office/drawing/2014/main" id="{7A9C1588-378A-FC2A-99D9-B00C0CF5C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349" y="2517039"/>
              <a:ext cx="636181" cy="53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CCB1C91-665F-9010-9956-F682F59CD2D6}"/>
              </a:ext>
            </a:extLst>
          </p:cNvPr>
          <p:cNvGrpSpPr>
            <a:grpSpLocks/>
          </p:cNvGrpSpPr>
          <p:nvPr/>
        </p:nvGrpSpPr>
        <p:grpSpPr bwMode="auto">
          <a:xfrm>
            <a:off x="6358468" y="2332567"/>
            <a:ext cx="3001433" cy="1661584"/>
            <a:chOff x="4769557" y="1749589"/>
            <a:chExt cx="2250456" cy="1246152"/>
          </a:xfrm>
        </p:grpSpPr>
        <p:grpSp>
          <p:nvGrpSpPr>
            <p:cNvPr id="90148" name="Group 20">
              <a:extLst>
                <a:ext uri="{FF2B5EF4-FFF2-40B4-BE49-F238E27FC236}">
                  <a16:creationId xmlns:a16="http://schemas.microsoft.com/office/drawing/2014/main" id="{F795E5CD-C1E3-621B-C32A-F789AA2E8D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6888" y="1749589"/>
              <a:ext cx="2113125" cy="1246152"/>
              <a:chOff x="4906888" y="1749589"/>
              <a:chExt cx="2113125" cy="1246152"/>
            </a:xfrm>
          </p:grpSpPr>
          <p:pic>
            <p:nvPicPr>
              <p:cNvPr id="90150" name="Picture 13" descr="Portable fibroscan.jpg">
                <a:extLst>
                  <a:ext uri="{FF2B5EF4-FFF2-40B4-BE49-F238E27FC236}">
                    <a16:creationId xmlns:a16="http://schemas.microsoft.com/office/drawing/2014/main" id="{417B40C9-BFCA-F609-5E51-DBEB09AB43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6886" y="1749589"/>
                <a:ext cx="1383127" cy="92306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Right Arrow 19">
                <a:extLst>
                  <a:ext uri="{FF2B5EF4-FFF2-40B4-BE49-F238E27FC236}">
                    <a16:creationId xmlns:a16="http://schemas.microsoft.com/office/drawing/2014/main" id="{01E55959-02B2-7DA8-8A8D-F70B29B50791}"/>
                  </a:ext>
                </a:extLst>
              </p:cNvPr>
              <p:cNvSpPr/>
              <p:nvPr/>
            </p:nvSpPr>
            <p:spPr>
              <a:xfrm rot="19629131">
                <a:off x="4907632" y="2830646"/>
                <a:ext cx="723701" cy="165095"/>
              </a:xfrm>
              <a:prstGeom prst="rightArrow">
                <a:avLst/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7E27D8B-7105-17EB-BA48-6C649E5A853D}"/>
                </a:ext>
              </a:extLst>
            </p:cNvPr>
            <p:cNvSpPr txBox="1"/>
            <p:nvPr/>
          </p:nvSpPr>
          <p:spPr>
            <a:xfrm>
              <a:off x="4769557" y="2219475"/>
              <a:ext cx="931607" cy="4385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b="1" dirty="0">
                  <a:solidFill>
                    <a:schemeClr val="accent6"/>
                  </a:solidFill>
                </a:rPr>
                <a:t>HCV RNA DETECTED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A77CD5E-D2BF-95A8-026B-78B673FE8321}"/>
              </a:ext>
            </a:extLst>
          </p:cNvPr>
          <p:cNvGrpSpPr>
            <a:grpSpLocks/>
          </p:cNvGrpSpPr>
          <p:nvPr/>
        </p:nvGrpSpPr>
        <p:grpSpPr bwMode="auto">
          <a:xfrm>
            <a:off x="6510867" y="4413251"/>
            <a:ext cx="2106084" cy="1554991"/>
            <a:chOff x="4882543" y="3309560"/>
            <a:chExt cx="1580345" cy="1166472"/>
          </a:xfrm>
        </p:grpSpPr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3204CE7C-24AA-A5F1-C530-BADD23362E31}"/>
                </a:ext>
              </a:extLst>
            </p:cNvPr>
            <p:cNvSpPr/>
            <p:nvPr/>
          </p:nvSpPr>
          <p:spPr>
            <a:xfrm rot="2513780">
              <a:off x="4882543" y="3374660"/>
              <a:ext cx="724258" cy="16513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srgbClr val="00B0F0"/>
                </a:solidFill>
              </a:endParaRPr>
            </a:p>
          </p:txBody>
        </p:sp>
        <p:sp>
          <p:nvSpPr>
            <p:cNvPr id="90146" name="TextBox 21">
              <a:extLst>
                <a:ext uri="{FF2B5EF4-FFF2-40B4-BE49-F238E27FC236}">
                  <a16:creationId xmlns:a16="http://schemas.microsoft.com/office/drawing/2014/main" id="{529E844C-B500-F135-36BC-B1A6009F7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1269" y="3760166"/>
              <a:ext cx="1318141" cy="715866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Informed, counselled &amp; discharged</a:t>
              </a:r>
            </a:p>
          </p:txBody>
        </p:sp>
        <p:sp>
          <p:nvSpPr>
            <p:cNvPr id="90147" name="TextBox 23">
              <a:extLst>
                <a:ext uri="{FF2B5EF4-FFF2-40B4-BE49-F238E27FC236}">
                  <a16:creationId xmlns:a16="http://schemas.microsoft.com/office/drawing/2014/main" id="{11CF6D4C-896E-EB1E-32A2-C91764ADFE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9332" y="3309560"/>
              <a:ext cx="1013556" cy="438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 dirty="0">
                  <a:solidFill>
                    <a:srgbClr val="FF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HCV RNA   not detected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6108E2D-BB48-EEE6-446C-6BC713787527}"/>
              </a:ext>
            </a:extLst>
          </p:cNvPr>
          <p:cNvGrpSpPr>
            <a:grpSpLocks/>
          </p:cNvGrpSpPr>
          <p:nvPr/>
        </p:nvGrpSpPr>
        <p:grpSpPr bwMode="auto">
          <a:xfrm>
            <a:off x="9359900" y="3769785"/>
            <a:ext cx="1983317" cy="2455333"/>
            <a:chOff x="7020013" y="2827061"/>
            <a:chExt cx="1486867" cy="1842155"/>
          </a:xfrm>
        </p:grpSpPr>
        <p:pic>
          <p:nvPicPr>
            <p:cNvPr id="90139" name="Picture 3" descr="eplucsa.tiff">
              <a:extLst>
                <a:ext uri="{FF2B5EF4-FFF2-40B4-BE49-F238E27FC236}">
                  <a16:creationId xmlns:a16="http://schemas.microsoft.com/office/drawing/2014/main" id="{18D21110-BA7B-8E5C-0940-157581FDB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65" t="20172" r="9637"/>
            <a:stretch>
              <a:fillRect/>
            </a:stretch>
          </p:blipFill>
          <p:spPr bwMode="auto">
            <a:xfrm>
              <a:off x="7516192" y="4256511"/>
              <a:ext cx="701158" cy="412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0140" name="Group 28">
              <a:extLst>
                <a:ext uri="{FF2B5EF4-FFF2-40B4-BE49-F238E27FC236}">
                  <a16:creationId xmlns:a16="http://schemas.microsoft.com/office/drawing/2014/main" id="{C47B2D55-30FD-FF33-439C-F4E865AC0D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20013" y="2931873"/>
              <a:ext cx="1486867" cy="1317606"/>
              <a:chOff x="4882543" y="3374108"/>
              <a:chExt cx="1486867" cy="1317606"/>
            </a:xfrm>
          </p:grpSpPr>
          <p:sp>
            <p:nvSpPr>
              <p:cNvPr id="90142" name="TextBox 30">
                <a:extLst>
                  <a:ext uri="{FF2B5EF4-FFF2-40B4-BE49-F238E27FC236}">
                    <a16:creationId xmlns:a16="http://schemas.microsoft.com/office/drawing/2014/main" id="{65358DFB-39C8-2342-EDBB-30D3F7272B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1269" y="3760166"/>
                <a:ext cx="1318141" cy="931548"/>
              </a:xfrm>
              <a:prstGeom prst="rect">
                <a:avLst/>
              </a:prstGeom>
              <a:noFill/>
              <a:ln w="28575">
                <a:solidFill>
                  <a:srgbClr val="4F6228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US" altLang="en-US" sz="1867" dirty="0">
                    <a:latin typeface="Calibri" panose="020F0502020204030204" pitchFamily="34" charset="0"/>
                    <a:cs typeface="Arial" panose="020B0604020202020204" pitchFamily="34" charset="0"/>
                  </a:rPr>
                  <a:t>Informed, counselled, issued with stocked DAAs</a:t>
                </a:r>
              </a:p>
            </p:txBody>
          </p:sp>
          <p:sp>
            <p:nvSpPr>
              <p:cNvPr id="30" name="Right Arrow 29">
                <a:extLst>
                  <a:ext uri="{FF2B5EF4-FFF2-40B4-BE49-F238E27FC236}">
                    <a16:creationId xmlns:a16="http://schemas.microsoft.com/office/drawing/2014/main" id="{8D6318FA-38AC-D3C3-5258-D8FE6DDA8476}"/>
                  </a:ext>
                </a:extLst>
              </p:cNvPr>
              <p:cNvSpPr/>
              <p:nvPr/>
            </p:nvSpPr>
            <p:spPr>
              <a:xfrm rot="2513780">
                <a:off x="4882543" y="3374108"/>
                <a:ext cx="723598" cy="165159"/>
              </a:xfrm>
              <a:prstGeom prst="rightArrow">
                <a:avLst/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240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CFAE79-1966-55A5-E6F6-AE88EF3C5CF5}"/>
                  </a:ext>
                </a:extLst>
              </p:cNvPr>
              <p:cNvSpPr txBox="1"/>
              <p:nvPr/>
            </p:nvSpPr>
            <p:spPr>
              <a:xfrm>
                <a:off x="5233235" y="3483684"/>
                <a:ext cx="1013989" cy="25400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>
                    <a:solidFill>
                      <a:schemeClr val="accent6"/>
                    </a:solidFill>
                  </a:rPr>
                  <a:t>F0-2</a:t>
                </a:r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CE86515-430C-60BB-B8C9-6690A3EC1692}"/>
                </a:ext>
              </a:extLst>
            </p:cNvPr>
            <p:cNvSpPr/>
            <p:nvPr/>
          </p:nvSpPr>
          <p:spPr>
            <a:xfrm>
              <a:off x="7726156" y="2827061"/>
              <a:ext cx="263415" cy="2540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A0CABB1-2DAF-3102-9C62-11E6C899AE70}"/>
              </a:ext>
            </a:extLst>
          </p:cNvPr>
          <p:cNvGrpSpPr>
            <a:grpSpLocks/>
          </p:cNvGrpSpPr>
          <p:nvPr/>
        </p:nvGrpSpPr>
        <p:grpSpPr bwMode="auto">
          <a:xfrm>
            <a:off x="9277351" y="2332567"/>
            <a:ext cx="2476500" cy="1267730"/>
            <a:chOff x="6958747" y="1749589"/>
            <a:chExt cx="1855993" cy="951346"/>
          </a:xfrm>
        </p:grpSpPr>
        <p:sp>
          <p:nvSpPr>
            <p:cNvPr id="36" name="Right Arrow 35">
              <a:extLst>
                <a:ext uri="{FF2B5EF4-FFF2-40B4-BE49-F238E27FC236}">
                  <a16:creationId xmlns:a16="http://schemas.microsoft.com/office/drawing/2014/main" id="{3FF8D50C-F4BB-9BA8-B4F5-195F85569A4E}"/>
                </a:ext>
              </a:extLst>
            </p:cNvPr>
            <p:cNvSpPr/>
            <p:nvPr/>
          </p:nvSpPr>
          <p:spPr>
            <a:xfrm>
              <a:off x="7111034" y="2175284"/>
              <a:ext cx="723361" cy="16519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9FECF2-AE0F-5462-58E7-28860A0E7219}"/>
                </a:ext>
              </a:extLst>
            </p:cNvPr>
            <p:cNvSpPr/>
            <p:nvPr/>
          </p:nvSpPr>
          <p:spPr>
            <a:xfrm>
              <a:off x="7348981" y="1749589"/>
              <a:ext cx="263329" cy="25414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90137" name="TextBox 38">
              <a:extLst>
                <a:ext uri="{FF2B5EF4-FFF2-40B4-BE49-F238E27FC236}">
                  <a16:creationId xmlns:a16="http://schemas.microsoft.com/office/drawing/2014/main" id="{94EAECDD-BD86-0689-0219-880ABBA49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58747" y="1980536"/>
              <a:ext cx="1013556" cy="25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F4</a:t>
              </a:r>
            </a:p>
          </p:txBody>
        </p:sp>
        <p:sp>
          <p:nvSpPr>
            <p:cNvPr id="90138" name="TextBox 39">
              <a:extLst>
                <a:ext uri="{FF2B5EF4-FFF2-40B4-BE49-F238E27FC236}">
                  <a16:creationId xmlns:a16="http://schemas.microsoft.com/office/drawing/2014/main" id="{0C24FE21-826D-BB3F-A7B5-985E4DE95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6623" y="1769181"/>
              <a:ext cx="948117" cy="93175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Informed; FU appt:</a:t>
              </a:r>
            </a:p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bloods &amp; AUSS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FC23968-7DA0-45C3-DD22-C30AED1AF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8058" y="2091438"/>
            <a:ext cx="12413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CNS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CDDA97-1507-9446-1265-BB8081150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009" y="2085486"/>
            <a:ext cx="73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Peer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3F57EBA-B3CC-6432-355F-5D97704ADB2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2060"/>
                </a:solidFill>
              </a:rPr>
              <a:t>“Hep STAT” mobile: first six months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A63B95-9CBC-B16B-FBC4-F0A2E6156F94}"/>
              </a:ext>
            </a:extLst>
          </p:cNvPr>
          <p:cNvSpPr txBox="1"/>
          <p:nvPr/>
        </p:nvSpPr>
        <p:spPr>
          <a:xfrm>
            <a:off x="4137207" y="1481679"/>
            <a:ext cx="5197033" cy="377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Hep</a:t>
            </a:r>
            <a:r>
              <a:rPr lang="en-GB" dirty="0"/>
              <a:t>atitis C </a:t>
            </a:r>
            <a:r>
              <a:rPr lang="en-GB" b="1" dirty="0"/>
              <a:t>S</a:t>
            </a:r>
            <a:r>
              <a:rPr lang="en-GB" dirty="0"/>
              <a:t>ingle Appointment </a:t>
            </a:r>
            <a:r>
              <a:rPr lang="en-GB" b="1" dirty="0"/>
              <a:t>T</a:t>
            </a:r>
            <a:r>
              <a:rPr lang="en-GB" dirty="0"/>
              <a:t>est </a:t>
            </a:r>
            <a:r>
              <a:rPr lang="en-GB" b="1" dirty="0"/>
              <a:t>A</a:t>
            </a:r>
            <a:r>
              <a:rPr lang="en-GB" dirty="0"/>
              <a:t>ssess and </a:t>
            </a:r>
            <a:r>
              <a:rPr lang="en-GB" b="1" dirty="0"/>
              <a:t>T</a:t>
            </a:r>
            <a:r>
              <a:rPr lang="en-GB" dirty="0"/>
              <a:t>reat</a:t>
            </a:r>
          </a:p>
        </p:txBody>
      </p:sp>
      <p:pic>
        <p:nvPicPr>
          <p:cNvPr id="10" name="Picture 9" descr="A small orange and white van&#10;&#10;Description automatically generated with low confidence">
            <a:extLst>
              <a:ext uri="{FF2B5EF4-FFF2-40B4-BE49-F238E27FC236}">
                <a16:creationId xmlns:a16="http://schemas.microsoft.com/office/drawing/2014/main" id="{EB697E2F-26FC-F2A6-DF1B-8B7A636EA9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7301" y="1458029"/>
            <a:ext cx="1676901" cy="1182290"/>
          </a:xfrm>
          <a:prstGeom prst="rect">
            <a:avLst/>
          </a:prstGeom>
        </p:spPr>
      </p:pic>
      <p:pic>
        <p:nvPicPr>
          <p:cNvPr id="24" name="Picture 23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0EE41CAB-868D-2CA5-617D-12E8E6CA37F0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132205" y="2346842"/>
            <a:ext cx="1122137" cy="119445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72A4D56-9A6B-4FCE-85DB-2E4C079FF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3682" y="2094782"/>
            <a:ext cx="73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Driver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025F82B-3D7B-E129-AEDB-D138B47F6B3C}"/>
              </a:ext>
            </a:extLst>
          </p:cNvPr>
          <p:cNvSpPr/>
          <p:nvPr/>
        </p:nvSpPr>
        <p:spPr bwMode="auto">
          <a:xfrm>
            <a:off x="10748434" y="3769785"/>
            <a:ext cx="351367" cy="33866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B604E4-C296-4CF9-31EC-911BAFEADADB}"/>
              </a:ext>
            </a:extLst>
          </p:cNvPr>
          <p:cNvSpPr txBox="1"/>
          <p:nvPr/>
        </p:nvSpPr>
        <p:spPr bwMode="auto">
          <a:xfrm>
            <a:off x="10628807" y="4067497"/>
            <a:ext cx="6279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2"/>
                </a:solidFill>
              </a:rPr>
              <a:t>F3</a:t>
            </a:r>
          </a:p>
        </p:txBody>
      </p:sp>
      <p:sp>
        <p:nvSpPr>
          <p:cNvPr id="35" name="TextBox 4">
            <a:extLst>
              <a:ext uri="{FF2B5EF4-FFF2-40B4-BE49-F238E27FC236}">
                <a16:creationId xmlns:a16="http://schemas.microsoft.com/office/drawing/2014/main" id="{952E5179-D9F2-EBD4-77FE-B1662508B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3773" y="6537673"/>
            <a:ext cx="42602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200" dirty="0">
                <a:latin typeface="Calibri" panose="020F0502020204030204" pitchFamily="34" charset="0"/>
              </a:rPr>
              <a:t>IDU = injecting drug use;   AUSS  = abdominal ultrasound scan</a:t>
            </a:r>
          </a:p>
        </p:txBody>
      </p:sp>
      <p:sp>
        <p:nvSpPr>
          <p:cNvPr id="44" name="TextBox 21">
            <a:extLst>
              <a:ext uri="{FF2B5EF4-FFF2-40B4-BE49-F238E27FC236}">
                <a16:creationId xmlns:a16="http://schemas.microsoft.com/office/drawing/2014/main" id="{680C72B4-F51A-F1FE-5BA4-561CA9A36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983" y="3767779"/>
            <a:ext cx="1354451" cy="95410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Matrix BBV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Point of Care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Serology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51" name="Bent Up Arrow 50">
            <a:extLst>
              <a:ext uri="{FF2B5EF4-FFF2-40B4-BE49-F238E27FC236}">
                <a16:creationId xmlns:a16="http://schemas.microsoft.com/office/drawing/2014/main" id="{06711C7D-6032-B332-4FE4-D091D10F6088}"/>
              </a:ext>
            </a:extLst>
          </p:cNvPr>
          <p:cNvSpPr/>
          <p:nvPr/>
        </p:nvSpPr>
        <p:spPr>
          <a:xfrm rot="5400000">
            <a:off x="4530461" y="3513130"/>
            <a:ext cx="907878" cy="3414934"/>
          </a:xfrm>
          <a:prstGeom prst="bentUpArrow">
            <a:avLst>
              <a:gd name="adj1" fmla="val 6745"/>
              <a:gd name="adj2" fmla="val 12323"/>
              <a:gd name="adj3" fmla="val 1993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57B993E1-F8EB-47A3-B889-30B44A3FD78F}"/>
              </a:ext>
            </a:extLst>
          </p:cNvPr>
          <p:cNvSpPr/>
          <p:nvPr/>
        </p:nvSpPr>
        <p:spPr bwMode="auto">
          <a:xfrm>
            <a:off x="4016333" y="4108451"/>
            <a:ext cx="514520" cy="212735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E240F9-6D8F-5145-ECED-10765C2AAB90}"/>
              </a:ext>
            </a:extLst>
          </p:cNvPr>
          <p:cNvSpPr txBox="1"/>
          <p:nvPr/>
        </p:nvSpPr>
        <p:spPr bwMode="auto">
          <a:xfrm>
            <a:off x="3630599" y="4749809"/>
            <a:ext cx="124248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6"/>
                </a:solidFill>
              </a:rPr>
              <a:t>HCV Ab DETECTED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2724B6-F82B-93D5-B431-AA0A6E70D4BA}"/>
              </a:ext>
            </a:extLst>
          </p:cNvPr>
          <p:cNvSpPr txBox="1"/>
          <p:nvPr/>
        </p:nvSpPr>
        <p:spPr bwMode="auto">
          <a:xfrm>
            <a:off x="4172556" y="5626836"/>
            <a:ext cx="19446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2"/>
                </a:solidFill>
              </a:rPr>
              <a:t>HCV Ab not detected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0A776E-6C97-4B4C-3327-A351538E5A64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4251841" y="4291948"/>
            <a:ext cx="0" cy="45786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904A2C5-86AA-1A7A-3D4A-5A2ECB8F8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5177" y="2017774"/>
            <a:ext cx="1969752" cy="95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Also: needle-syringe exchange, wound care; etc.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211DBA-DAB1-0D60-B422-F338596C3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48" y="2640318"/>
            <a:ext cx="2257303" cy="372879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dirty="0"/>
              <a:t>June to Dec 22:</a:t>
            </a:r>
          </a:p>
          <a:p>
            <a:r>
              <a:rPr lang="en-GB" sz="2200" dirty="0"/>
              <a:t>756 contacts</a:t>
            </a:r>
          </a:p>
          <a:p>
            <a:r>
              <a:rPr lang="en-GB" sz="2200" dirty="0"/>
              <a:t>535 individuals</a:t>
            </a:r>
          </a:p>
          <a:p>
            <a:r>
              <a:rPr lang="en-GB" sz="2200" dirty="0"/>
              <a:t>135 HCV RNA+</a:t>
            </a:r>
          </a:p>
          <a:p>
            <a:r>
              <a:rPr lang="en-GB" sz="2200" dirty="0"/>
              <a:t>116 treatment starts </a:t>
            </a:r>
          </a:p>
          <a:p>
            <a:pPr lvl="1"/>
            <a:r>
              <a:rPr lang="en-GB" sz="1800" dirty="0"/>
              <a:t>41 previously known </a:t>
            </a:r>
          </a:p>
          <a:p>
            <a:pPr lvl="1"/>
            <a:r>
              <a:rPr lang="en-GB" sz="1800" dirty="0"/>
              <a:t>75 new diagnoses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10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9515-866B-629F-29AD-B7C63EAC1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Prisons: rapid diagnosis &amp; treatment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6D615663-5639-E2C6-1A7A-88CC50A1A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Rhodes, A.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INHSU 2022 PE-033</a:t>
            </a:r>
          </a:p>
        </p:txBody>
      </p:sp>
      <p:pic>
        <p:nvPicPr>
          <p:cNvPr id="7" name="Picture 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FC406C75-0D71-7ADB-0A53-611FA9E6404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65358" y="2381165"/>
            <a:ext cx="1122137" cy="119445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C332794-E26F-F07D-5960-AB679E72FA69}"/>
              </a:ext>
            </a:extLst>
          </p:cNvPr>
          <p:cNvSpPr/>
          <p:nvPr/>
        </p:nvSpPr>
        <p:spPr>
          <a:xfrm>
            <a:off x="2484600" y="1881718"/>
            <a:ext cx="9558427" cy="4466167"/>
          </a:xfrm>
          <a:prstGeom prst="roundRect">
            <a:avLst/>
          </a:prstGeom>
          <a:noFill/>
          <a:ln w="28575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pic>
        <p:nvPicPr>
          <p:cNvPr id="9" name="Picture 8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5AC74139-0D73-CA7C-EE52-E8B6312D471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15456" y="2384165"/>
            <a:ext cx="1122137" cy="1194457"/>
          </a:xfrm>
          <a:prstGeom prst="rect">
            <a:avLst/>
          </a:prstGeom>
        </p:spPr>
      </p:pic>
      <p:sp>
        <p:nvSpPr>
          <p:cNvPr id="21" name="TextBox 21">
            <a:extLst>
              <a:ext uri="{FF2B5EF4-FFF2-40B4-BE49-F238E27FC236}">
                <a16:creationId xmlns:a16="http://schemas.microsoft.com/office/drawing/2014/main" id="{B13FC2F5-8C3E-7485-17E3-14C4B89A2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5724" y="5013941"/>
            <a:ext cx="1756652" cy="954301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>
                <a:latin typeface="Calibri" panose="020F0502020204030204" pitchFamily="34" charset="0"/>
                <a:cs typeface="Arial" panose="020B0604020202020204" pitchFamily="34" charset="0"/>
              </a:rPr>
              <a:t>Informed, counselled &amp; discharged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96E5A1-1C69-5DCA-AA3D-3B2CC4DBF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0978" y="1919162"/>
            <a:ext cx="12413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Prison </a:t>
            </a:r>
          </a:p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Nurse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65FC36-922C-474C-FF62-BC2422C70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929" y="2125242"/>
            <a:ext cx="73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Peer</a:t>
            </a:r>
          </a:p>
        </p:txBody>
      </p:sp>
      <p:pic>
        <p:nvPicPr>
          <p:cNvPr id="37" name="Picture 3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E451595C-659F-6F4F-56B2-8E3903AF525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55125" y="2386598"/>
            <a:ext cx="1122137" cy="1194457"/>
          </a:xfrm>
          <a:prstGeom prst="rect">
            <a:avLst/>
          </a:prstGeom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F5A68B7-CBD7-A8CD-C9BE-9A1B68639D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409" y="2134538"/>
            <a:ext cx="90330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Prisoner</a:t>
            </a:r>
          </a:p>
        </p:txBody>
      </p:sp>
      <p:sp>
        <p:nvSpPr>
          <p:cNvPr id="41" name="TextBox 21">
            <a:extLst>
              <a:ext uri="{FF2B5EF4-FFF2-40B4-BE49-F238E27FC236}">
                <a16:creationId xmlns:a16="http://schemas.microsoft.com/office/drawing/2014/main" id="{4FF48DE1-0B81-1C01-69B9-048048228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983" y="3767779"/>
            <a:ext cx="1354451" cy="95410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Matrix BBV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Point of Care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Serology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42" name="Bent Up Arrow 41">
            <a:extLst>
              <a:ext uri="{FF2B5EF4-FFF2-40B4-BE49-F238E27FC236}">
                <a16:creationId xmlns:a16="http://schemas.microsoft.com/office/drawing/2014/main" id="{678CB34A-C7A0-57A6-9C70-9B19110A99C7}"/>
              </a:ext>
            </a:extLst>
          </p:cNvPr>
          <p:cNvSpPr/>
          <p:nvPr/>
        </p:nvSpPr>
        <p:spPr>
          <a:xfrm rot="5400000">
            <a:off x="4530461" y="3513130"/>
            <a:ext cx="907878" cy="3414934"/>
          </a:xfrm>
          <a:prstGeom prst="bentUpArrow">
            <a:avLst>
              <a:gd name="adj1" fmla="val 6745"/>
              <a:gd name="adj2" fmla="val 12323"/>
              <a:gd name="adj3" fmla="val 1993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E9A08C-2357-7940-F3AA-83987933D880}"/>
              </a:ext>
            </a:extLst>
          </p:cNvPr>
          <p:cNvSpPr txBox="1"/>
          <p:nvPr/>
        </p:nvSpPr>
        <p:spPr bwMode="auto">
          <a:xfrm>
            <a:off x="4172556" y="5626836"/>
            <a:ext cx="19446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2"/>
                </a:solidFill>
              </a:rPr>
              <a:t>HCV Ab not detected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B731468-031E-B45C-1F8C-BF70F4B079DE}"/>
              </a:ext>
            </a:extLst>
          </p:cNvPr>
          <p:cNvCxnSpPr>
            <a:cxnSpLocks/>
          </p:cNvCxnSpPr>
          <p:nvPr/>
        </p:nvCxnSpPr>
        <p:spPr>
          <a:xfrm>
            <a:off x="8616951" y="1881718"/>
            <a:ext cx="0" cy="44661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462A664-69C1-C320-39F1-D6DFE2F2C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433" y="1962104"/>
            <a:ext cx="1758252" cy="379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Prison reception</a:t>
            </a:r>
          </a:p>
        </p:txBody>
      </p:sp>
      <p:pic>
        <p:nvPicPr>
          <p:cNvPr id="53" name="Picture 52" descr="DBST.tiff">
            <a:extLst>
              <a:ext uri="{FF2B5EF4-FFF2-40B4-BE49-F238E27FC236}">
                <a16:creationId xmlns:a16="http://schemas.microsoft.com/office/drawing/2014/main" id="{7F176C0B-AF21-19D0-121C-79619BFE3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17" y="3919893"/>
            <a:ext cx="1768200" cy="4539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28D3AC66-C4FE-82DB-5B13-BBDFDA39C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35" y="1962104"/>
            <a:ext cx="1802982" cy="37965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Former pathway</a:t>
            </a:r>
          </a:p>
        </p:txBody>
      </p:sp>
      <p:pic>
        <p:nvPicPr>
          <p:cNvPr id="55" name="Picture 2" descr="hospital.tiff">
            <a:extLst>
              <a:ext uri="{FF2B5EF4-FFF2-40B4-BE49-F238E27FC236}">
                <a16:creationId xmlns:a16="http://schemas.microsoft.com/office/drawing/2014/main" id="{77991A7E-DB1B-C1EF-3F33-DC2C25B2B1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10464"/>
          <a:stretch>
            <a:fillRect/>
          </a:stretch>
        </p:blipFill>
        <p:spPr bwMode="auto">
          <a:xfrm>
            <a:off x="604561" y="4766658"/>
            <a:ext cx="1023112" cy="1218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Right Arrow 55">
            <a:extLst>
              <a:ext uri="{FF2B5EF4-FFF2-40B4-BE49-F238E27FC236}">
                <a16:creationId xmlns:a16="http://schemas.microsoft.com/office/drawing/2014/main" id="{76432A38-BBE4-43F8-DDBB-218D481DA0CA}"/>
              </a:ext>
            </a:extLst>
          </p:cNvPr>
          <p:cNvSpPr/>
          <p:nvPr/>
        </p:nvSpPr>
        <p:spPr bwMode="auto">
          <a:xfrm rot="10800000">
            <a:off x="1976990" y="4074690"/>
            <a:ext cx="600534" cy="2067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57" name="Right Arrow 56">
            <a:extLst>
              <a:ext uri="{FF2B5EF4-FFF2-40B4-BE49-F238E27FC236}">
                <a16:creationId xmlns:a16="http://schemas.microsoft.com/office/drawing/2014/main" id="{9187F914-5DE7-42BF-455E-12388390EEBC}"/>
              </a:ext>
            </a:extLst>
          </p:cNvPr>
          <p:cNvSpPr/>
          <p:nvPr/>
        </p:nvSpPr>
        <p:spPr bwMode="auto">
          <a:xfrm rot="5400000">
            <a:off x="955014" y="4467588"/>
            <a:ext cx="345040" cy="25310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B957D4-5F84-D0F0-DAF0-717D712F204D}"/>
              </a:ext>
            </a:extLst>
          </p:cNvPr>
          <p:cNvSpPr txBox="1"/>
          <p:nvPr/>
        </p:nvSpPr>
        <p:spPr>
          <a:xfrm>
            <a:off x="211480" y="3172832"/>
            <a:ext cx="1932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Dried blood spot </a:t>
            </a:r>
          </a:p>
          <a:p>
            <a:pPr algn="ctr"/>
            <a:r>
              <a:rPr lang="en-GB" dirty="0"/>
              <a:t>HCV RNA testing</a:t>
            </a:r>
          </a:p>
        </p:txBody>
      </p:sp>
      <p:sp>
        <p:nvSpPr>
          <p:cNvPr id="60" name="U-turn Arrow 59">
            <a:extLst>
              <a:ext uri="{FF2B5EF4-FFF2-40B4-BE49-F238E27FC236}">
                <a16:creationId xmlns:a16="http://schemas.microsoft.com/office/drawing/2014/main" id="{4B7ADAE3-CF8A-D179-40D8-18DF9833314C}"/>
              </a:ext>
            </a:extLst>
          </p:cNvPr>
          <p:cNvSpPr/>
          <p:nvPr/>
        </p:nvSpPr>
        <p:spPr>
          <a:xfrm rot="10800000" flipH="1">
            <a:off x="1089336" y="6019795"/>
            <a:ext cx="8213688" cy="717793"/>
          </a:xfrm>
          <a:prstGeom prst="uturnArrow">
            <a:avLst>
              <a:gd name="adj1" fmla="val 21960"/>
              <a:gd name="adj2" fmla="val 25000"/>
              <a:gd name="adj3" fmla="val 27134"/>
              <a:gd name="adj4" fmla="val 43750"/>
              <a:gd name="adj5" fmla="val 100000"/>
            </a:avLst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F469398-D5FE-0133-F19C-E2F397956F39}"/>
              </a:ext>
            </a:extLst>
          </p:cNvPr>
          <p:cNvSpPr txBox="1"/>
          <p:nvPr/>
        </p:nvSpPr>
        <p:spPr bwMode="auto">
          <a:xfrm>
            <a:off x="1347400" y="5944711"/>
            <a:ext cx="1242484" cy="584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6"/>
                </a:solidFill>
              </a:rPr>
              <a:t>HCV RNA DETECTED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670A175-BA0A-F701-BC32-75E7767053B4}"/>
              </a:ext>
            </a:extLst>
          </p:cNvPr>
          <p:cNvCxnSpPr>
            <a:cxnSpLocks/>
            <a:stCxn id="8" idx="3"/>
          </p:cNvCxnSpPr>
          <p:nvPr/>
        </p:nvCxnSpPr>
        <p:spPr>
          <a:xfrm flipH="1" flipV="1">
            <a:off x="8616951" y="4108451"/>
            <a:ext cx="3426076" cy="63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31E2A9A-DF0A-03C8-D6A7-BD8E8B8F5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6853" y="4245655"/>
            <a:ext cx="3210628" cy="3796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ODN CNS Prison in-reach clinic</a:t>
            </a:r>
          </a:p>
        </p:txBody>
      </p:sp>
      <p:pic>
        <p:nvPicPr>
          <p:cNvPr id="75" name="Picture 74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5AAB6AA4-00B3-0418-CC77-69D52CBE1D3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43217" y="4734915"/>
            <a:ext cx="1122137" cy="1194457"/>
          </a:xfrm>
          <a:prstGeom prst="rect">
            <a:avLst/>
          </a:prstGeom>
          <a:ln>
            <a:noFill/>
          </a:ln>
        </p:spPr>
      </p:pic>
      <p:pic>
        <p:nvPicPr>
          <p:cNvPr id="76" name="Picture 13" descr="Portable fibroscan.jpg">
            <a:extLst>
              <a:ext uri="{FF2B5EF4-FFF2-40B4-BE49-F238E27FC236}">
                <a16:creationId xmlns:a16="http://schemas.microsoft.com/office/drawing/2014/main" id="{3071ACED-49EE-E31F-D320-99573CB11F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5985" y="4805786"/>
            <a:ext cx="961583" cy="641581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" descr="eplucsa.tiff">
            <a:extLst>
              <a:ext uri="{FF2B5EF4-FFF2-40B4-BE49-F238E27FC236}">
                <a16:creationId xmlns:a16="http://schemas.microsoft.com/office/drawing/2014/main" id="{C89269D3-A3C6-460C-65F4-9EBEBCD525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5" t="20172" r="9637"/>
          <a:stretch>
            <a:fillRect/>
          </a:stretch>
        </p:blipFill>
        <p:spPr bwMode="auto">
          <a:xfrm>
            <a:off x="10082827" y="5537188"/>
            <a:ext cx="811559" cy="477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86A8FD49-0DCF-FFB1-DFDC-DBE870B68AD2}"/>
              </a:ext>
            </a:extLst>
          </p:cNvPr>
          <p:cNvSpPr txBox="1"/>
          <p:nvPr/>
        </p:nvSpPr>
        <p:spPr>
          <a:xfrm>
            <a:off x="8717409" y="4682130"/>
            <a:ext cx="1178069" cy="1323439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Further assessment</a:t>
            </a:r>
          </a:p>
          <a:p>
            <a:r>
              <a:rPr lang="en-GB" sz="1600" dirty="0"/>
              <a:t>Pan-genotypic treatment</a:t>
            </a:r>
          </a:p>
        </p:txBody>
      </p:sp>
      <p:pic>
        <p:nvPicPr>
          <p:cNvPr id="80" name="Picture 79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EE3BD1F4-A85B-22CC-3710-88EECEA42C3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81056" y="4732034"/>
            <a:ext cx="1122137" cy="119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70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9515-866B-629F-29AD-B7C63EAC1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Prisons: rapid diagnosis &amp; treatment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6D615663-5639-E2C6-1A7A-88CC50A1A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Rhodes, A.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INHSU 2022 PE-033</a:t>
            </a:r>
          </a:p>
        </p:txBody>
      </p:sp>
      <p:pic>
        <p:nvPicPr>
          <p:cNvPr id="7" name="Picture 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FC406C75-0D71-7ADB-0A53-611FA9E6404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65358" y="2381165"/>
            <a:ext cx="1122137" cy="1194457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C332794-E26F-F07D-5960-AB679E72FA69}"/>
              </a:ext>
            </a:extLst>
          </p:cNvPr>
          <p:cNvSpPr/>
          <p:nvPr/>
        </p:nvSpPr>
        <p:spPr>
          <a:xfrm>
            <a:off x="2484600" y="1881718"/>
            <a:ext cx="9558427" cy="4466167"/>
          </a:xfrm>
          <a:prstGeom prst="roundRect">
            <a:avLst/>
          </a:prstGeom>
          <a:noFill/>
          <a:ln w="28575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pic>
        <p:nvPicPr>
          <p:cNvPr id="9" name="Picture 8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5AC74139-0D73-CA7C-EE52-E8B6312D471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15456" y="2384165"/>
            <a:ext cx="1122137" cy="1194457"/>
          </a:xfrm>
          <a:prstGeom prst="rect">
            <a:avLst/>
          </a:prstGeom>
        </p:spPr>
      </p:pic>
      <p:pic>
        <p:nvPicPr>
          <p:cNvPr id="10" name="Picture 9" descr="cepheid.tiff">
            <a:extLst>
              <a:ext uri="{FF2B5EF4-FFF2-40B4-BE49-F238E27FC236}">
                <a16:creationId xmlns:a16="http://schemas.microsoft.com/office/drawing/2014/main" id="{9A9D0A33-253C-DE25-D5E1-61E9A56CB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48" y="3782915"/>
            <a:ext cx="1268840" cy="907877"/>
          </a:xfrm>
          <a:prstGeom prst="rect">
            <a:avLst/>
          </a:prstGeom>
          <a:noFill/>
          <a:ln w="28575">
            <a:solidFill>
              <a:srgbClr val="00009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02197FE-75B2-017E-7850-E568B64BBD7E}"/>
              </a:ext>
            </a:extLst>
          </p:cNvPr>
          <p:cNvGrpSpPr>
            <a:grpSpLocks/>
          </p:cNvGrpSpPr>
          <p:nvPr/>
        </p:nvGrpSpPr>
        <p:grpSpPr bwMode="auto">
          <a:xfrm>
            <a:off x="5946883" y="3495998"/>
            <a:ext cx="635083" cy="824884"/>
            <a:chOff x="4306349" y="2517039"/>
            <a:chExt cx="636181" cy="723492"/>
          </a:xfrm>
        </p:grpSpPr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FDA42032-E2EE-FB2A-5560-EF56105CC5B1}"/>
                </a:ext>
              </a:extLst>
            </p:cNvPr>
            <p:cNvSpPr/>
            <p:nvPr/>
          </p:nvSpPr>
          <p:spPr>
            <a:xfrm>
              <a:off x="4318502" y="3041434"/>
              <a:ext cx="601572" cy="19909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 dirty="0"/>
            </a:p>
          </p:txBody>
        </p:sp>
        <p:pic>
          <p:nvPicPr>
            <p:cNvPr id="13" name="Picture 16" descr="1 hour.tiff">
              <a:extLst>
                <a:ext uri="{FF2B5EF4-FFF2-40B4-BE49-F238E27FC236}">
                  <a16:creationId xmlns:a16="http://schemas.microsoft.com/office/drawing/2014/main" id="{131D82ED-1ECC-CDD0-0A7D-FC983F5DE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349" y="2517039"/>
              <a:ext cx="636181" cy="53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FC0D9B5-DD83-9C61-954D-1C373AE4947A}"/>
              </a:ext>
            </a:extLst>
          </p:cNvPr>
          <p:cNvSpPr/>
          <p:nvPr/>
        </p:nvSpPr>
        <p:spPr bwMode="auto">
          <a:xfrm rot="19629131">
            <a:off x="6542618" y="3774018"/>
            <a:ext cx="965200" cy="220133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39539B-E297-F25E-DDC3-36C875213449}"/>
              </a:ext>
            </a:extLst>
          </p:cNvPr>
          <p:cNvSpPr txBox="1"/>
          <p:nvPr/>
        </p:nvSpPr>
        <p:spPr bwMode="auto">
          <a:xfrm>
            <a:off x="7300513" y="3606136"/>
            <a:ext cx="1242484" cy="584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6"/>
                </a:solidFill>
              </a:rPr>
              <a:t>HCV RNA DETECTED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4C49856-A266-C4B6-0BCC-5FE308AF56F0}"/>
              </a:ext>
            </a:extLst>
          </p:cNvPr>
          <p:cNvGrpSpPr>
            <a:grpSpLocks/>
          </p:cNvGrpSpPr>
          <p:nvPr/>
        </p:nvGrpSpPr>
        <p:grpSpPr bwMode="auto">
          <a:xfrm>
            <a:off x="6510867" y="4413251"/>
            <a:ext cx="2106084" cy="1554991"/>
            <a:chOff x="4882543" y="3309560"/>
            <a:chExt cx="1580345" cy="1166472"/>
          </a:xfrm>
        </p:grpSpPr>
        <p:sp>
          <p:nvSpPr>
            <p:cNvPr id="20" name="Right Arrow 19">
              <a:extLst>
                <a:ext uri="{FF2B5EF4-FFF2-40B4-BE49-F238E27FC236}">
                  <a16:creationId xmlns:a16="http://schemas.microsoft.com/office/drawing/2014/main" id="{7DF44994-35B0-5ABB-232F-22348604BB1D}"/>
                </a:ext>
              </a:extLst>
            </p:cNvPr>
            <p:cNvSpPr/>
            <p:nvPr/>
          </p:nvSpPr>
          <p:spPr>
            <a:xfrm rot="2513780">
              <a:off x="4882543" y="3374660"/>
              <a:ext cx="724258" cy="16513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400">
                <a:solidFill>
                  <a:srgbClr val="00B0F0"/>
                </a:solidFill>
              </a:endParaRPr>
            </a:p>
          </p:txBody>
        </p:sp>
        <p:sp>
          <p:nvSpPr>
            <p:cNvPr id="21" name="TextBox 21">
              <a:extLst>
                <a:ext uri="{FF2B5EF4-FFF2-40B4-BE49-F238E27FC236}">
                  <a16:creationId xmlns:a16="http://schemas.microsoft.com/office/drawing/2014/main" id="{B13FC2F5-8C3E-7485-17E3-14C4B89A2F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51269" y="3760166"/>
              <a:ext cx="1318141" cy="715866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867">
                  <a:latin typeface="Calibri" panose="020F0502020204030204" pitchFamily="34" charset="0"/>
                  <a:cs typeface="Arial" panose="020B0604020202020204" pitchFamily="34" charset="0"/>
                </a:rPr>
                <a:t>Informed, counselled &amp; discharged</a:t>
              </a:r>
            </a:p>
          </p:txBody>
        </p:sp>
        <p:sp>
          <p:nvSpPr>
            <p:cNvPr id="22" name="TextBox 23">
              <a:extLst>
                <a:ext uri="{FF2B5EF4-FFF2-40B4-BE49-F238E27FC236}">
                  <a16:creationId xmlns:a16="http://schemas.microsoft.com/office/drawing/2014/main" id="{B3CF2688-2745-04CF-5057-140F9CFA6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9332" y="3309560"/>
              <a:ext cx="1013556" cy="438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600" b="1" dirty="0">
                  <a:solidFill>
                    <a:srgbClr val="FF66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HCV RNA   not detected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296E5A1-1C69-5DCA-AA3D-3B2CC4DBF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0978" y="1919162"/>
            <a:ext cx="12413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Prison </a:t>
            </a:r>
          </a:p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Nurse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65FC36-922C-474C-FF62-BC2422C70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929" y="2125242"/>
            <a:ext cx="736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Peer</a:t>
            </a:r>
          </a:p>
        </p:txBody>
      </p:sp>
      <p:pic>
        <p:nvPicPr>
          <p:cNvPr id="37" name="Picture 36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E451595C-659F-6F4F-56B2-8E3903AF525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55125" y="2386598"/>
            <a:ext cx="1122137" cy="1194457"/>
          </a:xfrm>
          <a:prstGeom prst="rect">
            <a:avLst/>
          </a:prstGeom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F5A68B7-CBD7-A8CD-C9BE-9A1B68639D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409" y="2134538"/>
            <a:ext cx="90330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Prisoner</a:t>
            </a:r>
          </a:p>
        </p:txBody>
      </p:sp>
      <p:sp>
        <p:nvSpPr>
          <p:cNvPr id="41" name="TextBox 21">
            <a:extLst>
              <a:ext uri="{FF2B5EF4-FFF2-40B4-BE49-F238E27FC236}">
                <a16:creationId xmlns:a16="http://schemas.microsoft.com/office/drawing/2014/main" id="{4FF48DE1-0B81-1C01-69B9-048048228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983" y="3767779"/>
            <a:ext cx="1354451" cy="95410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Matrix BBV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Point of Care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Serology</a:t>
            </a:r>
          </a:p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42" name="Bent Up Arrow 41">
            <a:extLst>
              <a:ext uri="{FF2B5EF4-FFF2-40B4-BE49-F238E27FC236}">
                <a16:creationId xmlns:a16="http://schemas.microsoft.com/office/drawing/2014/main" id="{678CB34A-C7A0-57A6-9C70-9B19110A99C7}"/>
              </a:ext>
            </a:extLst>
          </p:cNvPr>
          <p:cNvSpPr/>
          <p:nvPr/>
        </p:nvSpPr>
        <p:spPr>
          <a:xfrm rot="5400000">
            <a:off x="4530461" y="3513130"/>
            <a:ext cx="907878" cy="3414934"/>
          </a:xfrm>
          <a:prstGeom prst="bentUpArrow">
            <a:avLst>
              <a:gd name="adj1" fmla="val 6745"/>
              <a:gd name="adj2" fmla="val 12323"/>
              <a:gd name="adj3" fmla="val 1993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56499A22-DF51-D233-CB50-8A9B1B47C884}"/>
              </a:ext>
            </a:extLst>
          </p:cNvPr>
          <p:cNvSpPr/>
          <p:nvPr/>
        </p:nvSpPr>
        <p:spPr bwMode="auto">
          <a:xfrm>
            <a:off x="4016333" y="4108451"/>
            <a:ext cx="514520" cy="212735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4219318-C70D-ED35-3780-971BF43EAC87}"/>
              </a:ext>
            </a:extLst>
          </p:cNvPr>
          <p:cNvSpPr txBox="1"/>
          <p:nvPr/>
        </p:nvSpPr>
        <p:spPr bwMode="auto">
          <a:xfrm>
            <a:off x="3630599" y="4749809"/>
            <a:ext cx="124248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6"/>
                </a:solidFill>
              </a:rPr>
              <a:t>HCV Ab DETECTED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E9A08C-2357-7940-F3AA-83987933D880}"/>
              </a:ext>
            </a:extLst>
          </p:cNvPr>
          <p:cNvSpPr txBox="1"/>
          <p:nvPr/>
        </p:nvSpPr>
        <p:spPr bwMode="auto">
          <a:xfrm>
            <a:off x="4172556" y="5626836"/>
            <a:ext cx="19446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2"/>
                </a:solidFill>
              </a:rPr>
              <a:t>HCV Ab not detected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DED48A-AB01-25F2-55B8-8CB72AC83AFC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4251841" y="4291948"/>
            <a:ext cx="0" cy="45786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30">
            <a:extLst>
              <a:ext uri="{FF2B5EF4-FFF2-40B4-BE49-F238E27FC236}">
                <a16:creationId xmlns:a16="http://schemas.microsoft.com/office/drawing/2014/main" id="{4B6E89E2-8601-F57B-5B51-917B903AC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185" y="2282830"/>
            <a:ext cx="1758255" cy="1241622"/>
          </a:xfrm>
          <a:prstGeom prst="rect">
            <a:avLst/>
          </a:prstGeom>
          <a:noFill/>
          <a:ln w="28575">
            <a:solidFill>
              <a:srgbClr val="4F622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Same day referral to ODN</a:t>
            </a:r>
          </a:p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Prison in-reach CNS team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B731468-031E-B45C-1F8C-BF70F4B079DE}"/>
              </a:ext>
            </a:extLst>
          </p:cNvPr>
          <p:cNvCxnSpPr>
            <a:cxnSpLocks/>
          </p:cNvCxnSpPr>
          <p:nvPr/>
        </p:nvCxnSpPr>
        <p:spPr>
          <a:xfrm>
            <a:off x="8616951" y="1881718"/>
            <a:ext cx="0" cy="44661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462A664-69C1-C320-39F1-D6DFE2F2C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433" y="1962104"/>
            <a:ext cx="1758252" cy="379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Prison reception</a:t>
            </a:r>
          </a:p>
        </p:txBody>
      </p:sp>
      <p:sp>
        <p:nvSpPr>
          <p:cNvPr id="62" name="Right Arrow 61">
            <a:extLst>
              <a:ext uri="{FF2B5EF4-FFF2-40B4-BE49-F238E27FC236}">
                <a16:creationId xmlns:a16="http://schemas.microsoft.com/office/drawing/2014/main" id="{B697F5D3-7485-54A5-9024-2ECA84AF2298}"/>
              </a:ext>
            </a:extLst>
          </p:cNvPr>
          <p:cNvSpPr/>
          <p:nvPr/>
        </p:nvSpPr>
        <p:spPr bwMode="auto">
          <a:xfrm>
            <a:off x="8460440" y="2861653"/>
            <a:ext cx="643335" cy="25817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FFACDEB-7BBE-E99A-BC52-4EC06769A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8402" y="1969687"/>
            <a:ext cx="2820747" cy="379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Remote virtual assessment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670A175-BA0A-F701-BC32-75E7767053B4}"/>
              </a:ext>
            </a:extLst>
          </p:cNvPr>
          <p:cNvCxnSpPr>
            <a:cxnSpLocks/>
            <a:stCxn id="8" idx="3"/>
          </p:cNvCxnSpPr>
          <p:nvPr/>
        </p:nvCxnSpPr>
        <p:spPr>
          <a:xfrm flipH="1" flipV="1">
            <a:off x="8616951" y="4108451"/>
            <a:ext cx="3426076" cy="63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ight Arrow 68">
            <a:extLst>
              <a:ext uri="{FF2B5EF4-FFF2-40B4-BE49-F238E27FC236}">
                <a16:creationId xmlns:a16="http://schemas.microsoft.com/office/drawing/2014/main" id="{B5EF2592-F7AB-A0E0-478E-A77FA559DA0F}"/>
              </a:ext>
            </a:extLst>
          </p:cNvPr>
          <p:cNvSpPr/>
          <p:nvPr/>
        </p:nvSpPr>
        <p:spPr bwMode="auto">
          <a:xfrm rot="5400000">
            <a:off x="10065885" y="3958731"/>
            <a:ext cx="343910" cy="22994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31E2A9A-DF0A-03C8-D6A7-BD8E8B8F5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6853" y="4245655"/>
            <a:ext cx="3210628" cy="3796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ODN CNS Prison in-reach clinic</a:t>
            </a:r>
          </a:p>
        </p:txBody>
      </p:sp>
      <p:pic>
        <p:nvPicPr>
          <p:cNvPr id="71" name="Picture 70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DC5480BA-A5CB-390F-EFAD-98A01A695D9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16735" y="2341760"/>
            <a:ext cx="1122137" cy="1194457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F8C5F754-5232-6611-77CB-E9C9F985C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2040" y="3462789"/>
            <a:ext cx="12413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ODN</a:t>
            </a:r>
          </a:p>
          <a:p>
            <a:pPr algn="ctr" eaLnBrk="1" hangingPunct="1"/>
            <a:r>
              <a:rPr lang="en-US" altLang="en-US" sz="1600" dirty="0">
                <a:latin typeface="Calibri" panose="020F0502020204030204" pitchFamily="34" charset="0"/>
                <a:cs typeface="Arial" panose="020B0604020202020204" pitchFamily="34" charset="0"/>
              </a:rPr>
              <a:t>CNS</a:t>
            </a:r>
          </a:p>
        </p:txBody>
      </p:sp>
      <p:pic>
        <p:nvPicPr>
          <p:cNvPr id="75" name="Picture 74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5AAB6AA4-00B3-0418-CC77-69D52CBE1D3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43217" y="4734915"/>
            <a:ext cx="1122137" cy="1194457"/>
          </a:xfrm>
          <a:prstGeom prst="rect">
            <a:avLst/>
          </a:prstGeom>
          <a:ln>
            <a:noFill/>
          </a:ln>
        </p:spPr>
      </p:pic>
      <p:pic>
        <p:nvPicPr>
          <p:cNvPr id="76" name="Picture 13" descr="Portable fibroscan.jpg">
            <a:extLst>
              <a:ext uri="{FF2B5EF4-FFF2-40B4-BE49-F238E27FC236}">
                <a16:creationId xmlns:a16="http://schemas.microsoft.com/office/drawing/2014/main" id="{3071ACED-49EE-E31F-D320-99573CB11F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5985" y="4805786"/>
            <a:ext cx="961583" cy="641581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" descr="eplucsa.tiff">
            <a:extLst>
              <a:ext uri="{FF2B5EF4-FFF2-40B4-BE49-F238E27FC236}">
                <a16:creationId xmlns:a16="http://schemas.microsoft.com/office/drawing/2014/main" id="{C89269D3-A3C6-460C-65F4-9EBEBCD525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5" t="20172" r="9637"/>
          <a:stretch>
            <a:fillRect/>
          </a:stretch>
        </p:blipFill>
        <p:spPr bwMode="auto">
          <a:xfrm>
            <a:off x="10082827" y="5537188"/>
            <a:ext cx="811559" cy="477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EFA86432-52F7-D9B5-4011-6CD2F23468E5}"/>
              </a:ext>
            </a:extLst>
          </p:cNvPr>
          <p:cNvSpPr txBox="1"/>
          <p:nvPr/>
        </p:nvSpPr>
        <p:spPr>
          <a:xfrm>
            <a:off x="9103775" y="2437292"/>
            <a:ext cx="2250025" cy="1477328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Review previous history and results</a:t>
            </a:r>
          </a:p>
          <a:p>
            <a:r>
              <a:rPr lang="en-GB" dirty="0"/>
              <a:t>Review co-medications &amp; DDIs</a:t>
            </a:r>
          </a:p>
          <a:p>
            <a:r>
              <a:rPr lang="en-GB" dirty="0"/>
              <a:t>Prospective MDT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6A8FD49-0DCF-FFB1-DFDC-DBE870B68AD2}"/>
              </a:ext>
            </a:extLst>
          </p:cNvPr>
          <p:cNvSpPr txBox="1"/>
          <p:nvPr/>
        </p:nvSpPr>
        <p:spPr>
          <a:xfrm>
            <a:off x="8717409" y="4682130"/>
            <a:ext cx="1178069" cy="1323439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Further assessment</a:t>
            </a:r>
          </a:p>
          <a:p>
            <a:r>
              <a:rPr lang="en-GB" sz="1600" dirty="0"/>
              <a:t>Pan-genotypic treatment</a:t>
            </a:r>
          </a:p>
        </p:txBody>
      </p:sp>
      <p:pic>
        <p:nvPicPr>
          <p:cNvPr id="80" name="Picture 79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EE3BD1F4-A85B-22CC-3710-88EECEA42C3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81056" y="4732034"/>
            <a:ext cx="1122137" cy="1194457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4314681D-68ED-065F-FE72-711AB935F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35" y="1962104"/>
            <a:ext cx="1802982" cy="37965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67" dirty="0">
                <a:latin typeface="Calibri" panose="020F0502020204030204" pitchFamily="34" charset="0"/>
                <a:cs typeface="Arial" panose="020B0604020202020204" pitchFamily="34" charset="0"/>
              </a:rPr>
              <a:t>New pathway</a:t>
            </a:r>
          </a:p>
        </p:txBody>
      </p:sp>
    </p:spTree>
    <p:extLst>
      <p:ext uri="{BB962C8B-B14F-4D97-AF65-F5344CB8AC3E}">
        <p14:creationId xmlns:p14="http://schemas.microsoft.com/office/powerpoint/2010/main" val="35264423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9515-866B-629F-29AD-B7C63EAC1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23064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Prisons: rapid diagnosis &amp; treatment: outcomes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6D615663-5639-E2C6-1A7A-88CC50A1A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1" y="6517218"/>
            <a:ext cx="968374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Rhodes, A. </a:t>
            </a:r>
            <a:r>
              <a:rPr lang="en-US" altLang="en-US" sz="1333" i="1" dirty="0">
                <a:latin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US" altLang="en-US" sz="1333" b="1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33" dirty="0">
                <a:latin typeface="Calibri" panose="020F0502020204030204" pitchFamily="34" charset="0"/>
                <a:cs typeface="Arial" panose="020B0604020202020204" pitchFamily="34" charset="0"/>
              </a:rPr>
              <a:t>INHSU 2022 PE-033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98FF11-3032-4541-308E-B5F2367FE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36" y="1922388"/>
            <a:ext cx="4584589" cy="27556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92AD3B-14AB-2101-992D-4FF31496A65E}"/>
              </a:ext>
            </a:extLst>
          </p:cNvPr>
          <p:cNvSpPr txBox="1"/>
          <p:nvPr/>
        </p:nvSpPr>
        <p:spPr>
          <a:xfrm>
            <a:off x="1110344" y="1553056"/>
            <a:ext cx="355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HCV a/b PoC; Virology Lab HCV RNA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728621-53F0-3785-B382-D6032D71D599}"/>
              </a:ext>
            </a:extLst>
          </p:cNvPr>
          <p:cNvSpPr txBox="1"/>
          <p:nvPr/>
        </p:nvSpPr>
        <p:spPr>
          <a:xfrm>
            <a:off x="7692842" y="1553056"/>
            <a:ext cx="3171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HCV a/b PoC; Cepheid HCV RNA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8A4407-746B-12FF-0DBE-481006227CB6}"/>
              </a:ext>
            </a:extLst>
          </p:cNvPr>
          <p:cNvSpPr txBox="1"/>
          <p:nvPr/>
        </p:nvSpPr>
        <p:spPr>
          <a:xfrm>
            <a:off x="5016532" y="3696001"/>
            <a:ext cx="2160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Day 0 = day of HCV a/b PoC 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2CFEF-7559-88EC-7849-362B5755355A}"/>
              </a:ext>
            </a:extLst>
          </p:cNvPr>
          <p:cNvSpPr txBox="1"/>
          <p:nvPr/>
        </p:nvSpPr>
        <p:spPr>
          <a:xfrm>
            <a:off x="3209503" y="4983171"/>
            <a:ext cx="577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Average time from HCV a/b PoC test to treatment initiation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A91A4E-0D64-8573-B59E-5554503CB503}"/>
              </a:ext>
            </a:extLst>
          </p:cNvPr>
          <p:cNvSpPr txBox="1"/>
          <p:nvPr/>
        </p:nvSpPr>
        <p:spPr>
          <a:xfrm>
            <a:off x="1570310" y="5328515"/>
            <a:ext cx="2305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24 days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AEB460-2464-22EA-97FF-3CAFC1892131}"/>
              </a:ext>
            </a:extLst>
          </p:cNvPr>
          <p:cNvSpPr txBox="1"/>
          <p:nvPr/>
        </p:nvSpPr>
        <p:spPr>
          <a:xfrm>
            <a:off x="8715370" y="5328515"/>
            <a:ext cx="1954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8 days</a:t>
            </a:r>
          </a:p>
        </p:txBody>
      </p:sp>
      <p:sp>
        <p:nvSpPr>
          <p:cNvPr id="14" name="Arrow: Right 12">
            <a:extLst>
              <a:ext uri="{FF2B5EF4-FFF2-40B4-BE49-F238E27FC236}">
                <a16:creationId xmlns:a16="http://schemas.microsoft.com/office/drawing/2014/main" id="{EEA2721A-30F9-DA07-9D4C-51737BB19E49}"/>
              </a:ext>
            </a:extLst>
          </p:cNvPr>
          <p:cNvSpPr/>
          <p:nvPr/>
        </p:nvSpPr>
        <p:spPr>
          <a:xfrm>
            <a:off x="4263076" y="5456590"/>
            <a:ext cx="4064966" cy="628477"/>
          </a:xfrm>
          <a:prstGeom prst="rightArrow">
            <a:avLst>
              <a:gd name="adj1" fmla="val 50000"/>
              <a:gd name="adj2" fmla="val 510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8B8A46-4E19-4B56-F8CE-0DA4879A0108}"/>
              </a:ext>
            </a:extLst>
          </p:cNvPr>
          <p:cNvSpPr txBox="1"/>
          <p:nvPr/>
        </p:nvSpPr>
        <p:spPr>
          <a:xfrm>
            <a:off x="2009564" y="6136818"/>
            <a:ext cx="1426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Virology Labs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B125A3-E61B-AF3C-AE73-F2DD8D821E27}"/>
              </a:ext>
            </a:extLst>
          </p:cNvPr>
          <p:cNvSpPr txBox="1"/>
          <p:nvPr/>
        </p:nvSpPr>
        <p:spPr>
          <a:xfrm>
            <a:off x="9213903" y="6136818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Cepheid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2042CF-66A2-9B19-9607-BE72E355C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675" y="1898145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30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975DD-1708-947C-951E-2D597FBF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06440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002060"/>
                </a:solidFill>
              </a:rPr>
              <a:t>Outline</a:t>
            </a:r>
            <a:endParaRPr lang="en-GB" dirty="0">
              <a:solidFill>
                <a:srgbClr val="002060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0388A1D-C910-FAAA-AA86-EEB883AF70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9565635"/>
              </p:ext>
            </p:extLst>
          </p:nvPr>
        </p:nvGraphicFramePr>
        <p:xfrm>
          <a:off x="838199" y="1825625"/>
          <a:ext cx="10515599" cy="43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654527F2-FC6C-8A09-19D3-AA9F40DE26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48" b="12587"/>
          <a:stretch/>
        </p:blipFill>
        <p:spPr bwMode="auto">
          <a:xfrm>
            <a:off x="9258753" y="338166"/>
            <a:ext cx="2083470" cy="11781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8031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D86A2-8FD3-0D80-857C-0CAC4984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7560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High treatment numbers 2016-23 (∼3,000)…..</a:t>
            </a:r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DEE791B-E404-1181-C761-1FF91B3C41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1" t="4580"/>
          <a:stretch/>
        </p:blipFill>
        <p:spPr>
          <a:xfrm>
            <a:off x="114300" y="1500188"/>
            <a:ext cx="9136248" cy="499268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298A3D2-F2DA-906B-597B-2BA9AE6F0FC5}"/>
              </a:ext>
            </a:extLst>
          </p:cNvPr>
          <p:cNvCxnSpPr>
            <a:cxnSpLocks/>
          </p:cNvCxnSpPr>
          <p:nvPr/>
        </p:nvCxnSpPr>
        <p:spPr>
          <a:xfrm>
            <a:off x="8538210" y="1844695"/>
            <a:ext cx="0" cy="715625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C3B06CC-6BBB-0EFB-1CEA-31D5FC1F9F85}"/>
              </a:ext>
            </a:extLst>
          </p:cNvPr>
          <p:cNvSpPr txBox="1"/>
          <p:nvPr/>
        </p:nvSpPr>
        <p:spPr>
          <a:xfrm>
            <a:off x="6606540" y="1383030"/>
            <a:ext cx="234314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Universal DAA access March 2017</a:t>
            </a:r>
          </a:p>
          <a:p>
            <a:r>
              <a:rPr lang="en-GB" sz="1200" dirty="0"/>
              <a:t>78 new DAA starts in 1 month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CC326D-C545-E2A7-4709-4E7CCAA8B376}"/>
              </a:ext>
            </a:extLst>
          </p:cNvPr>
          <p:cNvSpPr txBox="1"/>
          <p:nvPr/>
        </p:nvSpPr>
        <p:spPr>
          <a:xfrm>
            <a:off x="2114551" y="6470015"/>
            <a:ext cx="6126479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Data up to 26</a:t>
            </a:r>
            <a:r>
              <a:rPr lang="en-GB" sz="1300" baseline="30000" dirty="0"/>
              <a:t>th</a:t>
            </a:r>
            <a:r>
              <a:rPr lang="en-GB" sz="1300" dirty="0"/>
              <a:t> March 2023. Re-infection re-treatment starts included for 2022/23 only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FA99CF-47F2-C846-DC00-B72F0900D88A}"/>
              </a:ext>
            </a:extLst>
          </p:cNvPr>
          <p:cNvSpPr txBox="1">
            <a:spLocks/>
          </p:cNvSpPr>
          <p:nvPr/>
        </p:nvSpPr>
        <p:spPr>
          <a:xfrm>
            <a:off x="9052560" y="1543050"/>
            <a:ext cx="3139440" cy="561312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2,965 individual patients treated since April 2016</a:t>
            </a:r>
          </a:p>
          <a:p>
            <a:r>
              <a:rPr lang="en-GB" sz="2000" dirty="0"/>
              <a:t>101 re-infections treated since April 2019</a:t>
            </a:r>
          </a:p>
          <a:p>
            <a:r>
              <a:rPr lang="en-GB" sz="2000" dirty="0"/>
              <a:t>81 re-treatments for virological failure since June 2018 (2.64% of first DAA treatment courses)</a:t>
            </a:r>
          </a:p>
          <a:p>
            <a:r>
              <a:rPr lang="en-GB" sz="2000" dirty="0"/>
              <a:t>CQUIN targets met each year – full NHSE payments received</a:t>
            </a:r>
          </a:p>
          <a:p>
            <a:r>
              <a:rPr lang="en-GB" sz="2000" dirty="0"/>
              <a:t>Peak treatment numbers in 2019/20</a:t>
            </a:r>
          </a:p>
          <a:p>
            <a:r>
              <a:rPr lang="en-GB" sz="2000" dirty="0"/>
              <a:t>Reduced treatment numbers in 2020/21 (COVID-19) and 2022/23 (more complex patients left to treat)</a:t>
            </a:r>
          </a:p>
        </p:txBody>
      </p:sp>
    </p:spTree>
    <p:extLst>
      <p:ext uri="{BB962C8B-B14F-4D97-AF65-F5344CB8AC3E}">
        <p14:creationId xmlns:p14="http://schemas.microsoft.com/office/powerpoint/2010/main" val="18281990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D86A2-8FD3-0D80-857C-0CAC4984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7560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…..large numbers still to treat (old + new)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4C19248-3DF2-DCAE-38BF-6D459A6C85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063042"/>
              </p:ext>
            </p:extLst>
          </p:nvPr>
        </p:nvGraphicFramePr>
        <p:xfrm>
          <a:off x="403915" y="1763923"/>
          <a:ext cx="6134100" cy="4872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CFE7458-978A-F030-E2EB-2D5D47ACC2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103476"/>
              </p:ext>
            </p:extLst>
          </p:nvPr>
        </p:nvGraphicFramePr>
        <p:xfrm>
          <a:off x="6665843" y="1763923"/>
          <a:ext cx="5234609" cy="3192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06052A7-06A4-60DD-8882-ACB5F0B59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2347" y="5244962"/>
            <a:ext cx="5261113" cy="1423571"/>
          </a:xfrm>
        </p:spPr>
        <p:txBody>
          <a:bodyPr>
            <a:normAutofit/>
          </a:bodyPr>
          <a:lstStyle/>
          <a:p>
            <a:r>
              <a:rPr lang="en-GB" sz="2400" dirty="0"/>
              <a:t>Prevalence </a:t>
            </a:r>
            <a:r>
              <a:rPr lang="en-GB" sz="2400" b="1" dirty="0"/>
              <a:t>⇩ </a:t>
            </a:r>
            <a:r>
              <a:rPr lang="en-GB" sz="2400" dirty="0"/>
              <a:t>10.2% (567 to 509)</a:t>
            </a:r>
          </a:p>
          <a:p>
            <a:r>
              <a:rPr lang="en-GB" sz="2400" dirty="0"/>
              <a:t>Numbers to treat </a:t>
            </a:r>
            <a:r>
              <a:rPr lang="en-GB" sz="2400" b="1" dirty="0"/>
              <a:t>⇩</a:t>
            </a:r>
            <a:r>
              <a:rPr lang="en-GB" sz="2400" dirty="0"/>
              <a:t> 28.5% (239 to 171)</a:t>
            </a:r>
          </a:p>
          <a:p>
            <a:r>
              <a:rPr lang="en-GB" sz="2400" dirty="0"/>
              <a:t>Incidence: 34 per month average, ⬄</a:t>
            </a:r>
          </a:p>
          <a:p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DAD5C-A33E-C0E3-61BD-B3326FB39612}"/>
              </a:ext>
            </a:extLst>
          </p:cNvPr>
          <p:cNvSpPr txBox="1"/>
          <p:nvPr/>
        </p:nvSpPr>
        <p:spPr>
          <a:xfrm>
            <a:off x="5071031" y="1867398"/>
            <a:ext cx="1360968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ODN-wide</a:t>
            </a:r>
          </a:p>
        </p:txBody>
      </p:sp>
    </p:spTree>
    <p:extLst>
      <p:ext uri="{BB962C8B-B14F-4D97-AF65-F5344CB8AC3E}">
        <p14:creationId xmlns:p14="http://schemas.microsoft.com/office/powerpoint/2010/main" val="2093404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D86A2-8FD3-0D80-857C-0CAC4984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15260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Differing rates of progression in different areas…   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3B0E83C-2C56-9981-4A6E-C95CF6D60F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016227"/>
              </p:ext>
            </p:extLst>
          </p:nvPr>
        </p:nvGraphicFramePr>
        <p:xfrm>
          <a:off x="265046" y="1556324"/>
          <a:ext cx="5552658" cy="379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25DAD5C-A33E-C0E3-61BD-B3326FB39612}"/>
              </a:ext>
            </a:extLst>
          </p:cNvPr>
          <p:cNvSpPr txBox="1"/>
          <p:nvPr/>
        </p:nvSpPr>
        <p:spPr>
          <a:xfrm>
            <a:off x="4412973" y="1610910"/>
            <a:ext cx="1360968" cy="584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Sheffield</a:t>
            </a:r>
          </a:p>
          <a:p>
            <a:pPr algn="ctr"/>
            <a:r>
              <a:rPr lang="en-GB" sz="1400" dirty="0"/>
              <a:t>Pop: 746,000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1295D7B-55D7-F09A-E300-17AD1634F7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568921"/>
              </p:ext>
            </p:extLst>
          </p:nvPr>
        </p:nvGraphicFramePr>
        <p:xfrm>
          <a:off x="6347790" y="1556324"/>
          <a:ext cx="5579164" cy="379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2FF8CCE-D094-2FFD-BBE7-C20DFA63510D}"/>
              </a:ext>
            </a:extLst>
          </p:cNvPr>
          <p:cNvSpPr txBox="1"/>
          <p:nvPr/>
        </p:nvSpPr>
        <p:spPr>
          <a:xfrm>
            <a:off x="6659218" y="1603476"/>
            <a:ext cx="1358347" cy="6001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Rotherham</a:t>
            </a:r>
          </a:p>
          <a:p>
            <a:pPr algn="ctr"/>
            <a:r>
              <a:rPr lang="en-GB" sz="1400" dirty="0"/>
              <a:t>Pop: 267,000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52225F-654A-F328-B354-25BADB259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046" y="5434429"/>
            <a:ext cx="5261113" cy="1423571"/>
          </a:xfrm>
        </p:spPr>
        <p:txBody>
          <a:bodyPr>
            <a:normAutofit/>
          </a:bodyPr>
          <a:lstStyle/>
          <a:p>
            <a:r>
              <a:rPr lang="en-GB" sz="2400" dirty="0"/>
              <a:t>Prevalence </a:t>
            </a:r>
            <a:r>
              <a:rPr lang="en-GB" sz="2400" b="1" dirty="0"/>
              <a:t>⇩ </a:t>
            </a:r>
            <a:r>
              <a:rPr lang="en-GB" sz="2400" dirty="0"/>
              <a:t>26.1% (218 to 161)</a:t>
            </a:r>
          </a:p>
          <a:p>
            <a:r>
              <a:rPr lang="en-GB" sz="2400" dirty="0"/>
              <a:t>Numbers to treat </a:t>
            </a:r>
            <a:r>
              <a:rPr lang="en-GB" sz="2400" b="1" dirty="0"/>
              <a:t>⇩</a:t>
            </a:r>
            <a:r>
              <a:rPr lang="en-GB" sz="2400" dirty="0"/>
              <a:t> 26.5% (102 to 75)</a:t>
            </a:r>
          </a:p>
          <a:p>
            <a:r>
              <a:rPr lang="en-GB" sz="2400" dirty="0"/>
              <a:t>Incidence: 7 per month average, </a:t>
            </a:r>
            <a:r>
              <a:rPr lang="en-GB" sz="2400" b="1" dirty="0"/>
              <a:t>⇧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1D3B2E2-93C6-D931-C386-BA9E4488AAAD}"/>
              </a:ext>
            </a:extLst>
          </p:cNvPr>
          <p:cNvSpPr txBox="1">
            <a:spLocks/>
          </p:cNvSpPr>
          <p:nvPr/>
        </p:nvSpPr>
        <p:spPr>
          <a:xfrm>
            <a:off x="6347790" y="5434429"/>
            <a:ext cx="5261113" cy="1423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Prevalence </a:t>
            </a:r>
            <a:r>
              <a:rPr lang="en-GB" sz="2400" b="1" dirty="0"/>
              <a:t>⇧ </a:t>
            </a:r>
            <a:r>
              <a:rPr lang="en-GB" sz="2400" dirty="0"/>
              <a:t>17.3% (75 to 88)</a:t>
            </a:r>
          </a:p>
          <a:p>
            <a:r>
              <a:rPr lang="en-GB" sz="2400" dirty="0"/>
              <a:t>Numbers to treat </a:t>
            </a:r>
            <a:r>
              <a:rPr lang="en-GB" sz="2400" b="1" dirty="0"/>
              <a:t>⇩</a:t>
            </a:r>
            <a:r>
              <a:rPr lang="en-GB" sz="2400" dirty="0"/>
              <a:t> 37.8% (37 to 23)</a:t>
            </a:r>
          </a:p>
          <a:p>
            <a:r>
              <a:rPr lang="en-GB" sz="2400" dirty="0"/>
              <a:t>Incidence: 3 per month average, </a:t>
            </a:r>
            <a:r>
              <a:rPr lang="en-GB" sz="2400" b="1" dirty="0"/>
              <a:t>⇩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936785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80F50D13-EA36-2B31-B266-B3DE854EB0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6039717"/>
              </p:ext>
            </p:extLst>
          </p:nvPr>
        </p:nvGraphicFramePr>
        <p:xfrm>
          <a:off x="6347790" y="1556323"/>
          <a:ext cx="5579164" cy="3797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09D86A2-8FD3-0D80-857C-0CAC4984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15260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…some with very low prevalence and incidence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FF8CCE-D094-2FFD-BBE7-C20DFA63510D}"/>
              </a:ext>
            </a:extLst>
          </p:cNvPr>
          <p:cNvSpPr txBox="1"/>
          <p:nvPr/>
        </p:nvSpPr>
        <p:spPr>
          <a:xfrm>
            <a:off x="10507138" y="1614199"/>
            <a:ext cx="1358347" cy="569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/>
              <a:t>Bassetlaw</a:t>
            </a:r>
          </a:p>
          <a:p>
            <a:pPr algn="ctr"/>
            <a:r>
              <a:rPr lang="en-GB" sz="1400" dirty="0"/>
              <a:t>Pop: 118,000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52225F-654A-F328-B354-25BADB259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046" y="5434429"/>
            <a:ext cx="5261113" cy="1423571"/>
          </a:xfrm>
        </p:spPr>
        <p:txBody>
          <a:bodyPr>
            <a:normAutofit/>
          </a:bodyPr>
          <a:lstStyle/>
          <a:p>
            <a:r>
              <a:rPr lang="en-GB" sz="2400" dirty="0"/>
              <a:t>Prevalence </a:t>
            </a:r>
            <a:r>
              <a:rPr lang="en-GB" sz="2400" b="1" dirty="0"/>
              <a:t>⇩ </a:t>
            </a:r>
            <a:r>
              <a:rPr lang="en-GB" sz="2400" dirty="0"/>
              <a:t>40.0% (35 to 21)</a:t>
            </a:r>
          </a:p>
          <a:p>
            <a:r>
              <a:rPr lang="en-GB" sz="2400" dirty="0"/>
              <a:t>Numbers to treat </a:t>
            </a:r>
            <a:r>
              <a:rPr lang="en-GB" sz="2400" b="1" dirty="0"/>
              <a:t>⇩</a:t>
            </a:r>
            <a:r>
              <a:rPr lang="en-GB" sz="2400" dirty="0"/>
              <a:t> 33.3% (6 to 4)</a:t>
            </a:r>
          </a:p>
          <a:p>
            <a:r>
              <a:rPr lang="en-GB" sz="2400" dirty="0"/>
              <a:t>Incidence: 2 per month average, </a:t>
            </a:r>
            <a:r>
              <a:rPr lang="en-GB" sz="2400" b="1" dirty="0"/>
              <a:t>⇩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1D3B2E2-93C6-D931-C386-BA9E4488AAAD}"/>
              </a:ext>
            </a:extLst>
          </p:cNvPr>
          <p:cNvSpPr txBox="1">
            <a:spLocks/>
          </p:cNvSpPr>
          <p:nvPr/>
        </p:nvSpPr>
        <p:spPr>
          <a:xfrm>
            <a:off x="6347790" y="5434429"/>
            <a:ext cx="5261113" cy="1423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Prevalence </a:t>
            </a:r>
            <a:r>
              <a:rPr lang="en-GB" sz="2400" b="1" dirty="0"/>
              <a:t>⇩ </a:t>
            </a:r>
            <a:r>
              <a:rPr lang="en-GB" sz="2400" dirty="0"/>
              <a:t>46.6% (13 to 7)</a:t>
            </a:r>
          </a:p>
          <a:p>
            <a:r>
              <a:rPr lang="en-GB" sz="2400" dirty="0"/>
              <a:t>Numbers to treat </a:t>
            </a:r>
            <a:r>
              <a:rPr lang="en-GB" sz="2400" b="1" dirty="0"/>
              <a:t>⇩</a:t>
            </a:r>
            <a:r>
              <a:rPr lang="en-GB" sz="2400" dirty="0"/>
              <a:t> 33.3% (3 to 1)</a:t>
            </a:r>
          </a:p>
          <a:p>
            <a:r>
              <a:rPr lang="en-GB" sz="2400" dirty="0"/>
              <a:t>Incidence: 0.5 per month average, </a:t>
            </a:r>
            <a:r>
              <a:rPr lang="en-GB" sz="2400" b="1" dirty="0"/>
              <a:t>⇩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17E3F3B-C9C2-C407-3DBF-13F9842496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4214425"/>
              </p:ext>
            </p:extLst>
          </p:nvPr>
        </p:nvGraphicFramePr>
        <p:xfrm>
          <a:off x="326515" y="1556325"/>
          <a:ext cx="5491189" cy="3797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7A7095-4F5E-AFC6-E50E-1520E086FBEF}"/>
              </a:ext>
            </a:extLst>
          </p:cNvPr>
          <p:cNvSpPr txBox="1"/>
          <p:nvPr/>
        </p:nvSpPr>
        <p:spPr>
          <a:xfrm>
            <a:off x="4412973" y="1610910"/>
            <a:ext cx="1360968" cy="569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/>
              <a:t>N Derbyshire</a:t>
            </a:r>
          </a:p>
          <a:p>
            <a:pPr algn="ctr"/>
            <a:r>
              <a:rPr lang="en-GB" sz="1400" dirty="0"/>
              <a:t>Pop: 200,000</a:t>
            </a:r>
          </a:p>
        </p:txBody>
      </p:sp>
    </p:spTree>
    <p:extLst>
      <p:ext uri="{BB962C8B-B14F-4D97-AF65-F5344CB8AC3E}">
        <p14:creationId xmlns:p14="http://schemas.microsoft.com/office/powerpoint/2010/main" val="14789265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975DD-1708-947C-951E-2D597FBF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0644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Outline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0388A1D-C910-FAAA-AA86-EEB883AF70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356393"/>
              </p:ext>
            </p:extLst>
          </p:nvPr>
        </p:nvGraphicFramePr>
        <p:xfrm>
          <a:off x="838199" y="1825625"/>
          <a:ext cx="10515599" cy="43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7D750D0E-3A74-D67C-9B98-FBC1CA0CDF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48" b="12587"/>
          <a:stretch/>
        </p:blipFill>
        <p:spPr bwMode="auto">
          <a:xfrm>
            <a:off x="9258753" y="338166"/>
            <a:ext cx="2083470" cy="11781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4729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4EA50-3430-FE82-78E3-BB4BF863E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6100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Treating remaining people living with HCV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87682-C532-2CCF-0238-F1828E2FF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5034169" cy="4667251"/>
          </a:xfrm>
        </p:spPr>
        <p:txBody>
          <a:bodyPr>
            <a:normAutofit/>
          </a:bodyPr>
          <a:lstStyle/>
          <a:p>
            <a:r>
              <a:rPr lang="en-GB" dirty="0"/>
              <a:t>…if they want treatment! (encouragement vs. coercion)</a:t>
            </a:r>
          </a:p>
          <a:p>
            <a:r>
              <a:rPr lang="en-GB" dirty="0"/>
              <a:t>Further simplification of treatment pathways?</a:t>
            </a:r>
          </a:p>
          <a:p>
            <a:r>
              <a:rPr lang="en-GB" dirty="0"/>
              <a:t>Greater pragmatism</a:t>
            </a:r>
          </a:p>
          <a:p>
            <a:r>
              <a:rPr lang="en-GB" dirty="0"/>
              <a:t>Multi-agency working and enhanced support</a:t>
            </a:r>
          </a:p>
          <a:p>
            <a:r>
              <a:rPr lang="en-GB" dirty="0"/>
              <a:t>More time required per patient</a:t>
            </a:r>
          </a:p>
          <a:p>
            <a:r>
              <a:rPr lang="en-GB" dirty="0"/>
              <a:t>…whilst keeping on top of new cases too!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32AC1CE-AE4D-C4D2-193E-94FE9504F1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9208208"/>
              </p:ext>
            </p:extLst>
          </p:nvPr>
        </p:nvGraphicFramePr>
        <p:xfrm>
          <a:off x="5940287" y="1620689"/>
          <a:ext cx="6134100" cy="4872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340007B-7FF7-4155-8E69-E8B9C11D7BA8}"/>
              </a:ext>
            </a:extLst>
          </p:cNvPr>
          <p:cNvSpPr txBox="1"/>
          <p:nvPr/>
        </p:nvSpPr>
        <p:spPr>
          <a:xfrm>
            <a:off x="9024730" y="1690688"/>
            <a:ext cx="2981739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+ 34 new RNA+ per month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11AE5AA-50A3-EC3E-6835-15EECC48D3E5}"/>
              </a:ext>
            </a:extLst>
          </p:cNvPr>
          <p:cNvSpPr/>
          <p:nvPr/>
        </p:nvSpPr>
        <p:spPr>
          <a:xfrm>
            <a:off x="10949651" y="4525701"/>
            <a:ext cx="594649" cy="167832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CB86ECE-7CD0-BAB6-E240-227F118113AF}"/>
              </a:ext>
            </a:extLst>
          </p:cNvPr>
          <p:cNvSpPr/>
          <p:nvPr/>
        </p:nvSpPr>
        <p:spPr>
          <a:xfrm rot="16200000">
            <a:off x="10248106" y="333824"/>
            <a:ext cx="534985" cy="311757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91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A26D-9F9F-B554-42AE-2679494F4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Shortening time from diagnosis to treatment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9614A49-CD56-2C29-E4A2-21FAF3608B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8578890"/>
              </p:ext>
            </p:extLst>
          </p:nvPr>
        </p:nvGraphicFramePr>
        <p:xfrm>
          <a:off x="5940287" y="1620689"/>
          <a:ext cx="6134100" cy="4872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E7F041B-4C92-D674-09BF-C8A1C493A184}"/>
              </a:ext>
            </a:extLst>
          </p:cNvPr>
          <p:cNvSpPr txBox="1"/>
          <p:nvPr/>
        </p:nvSpPr>
        <p:spPr>
          <a:xfrm>
            <a:off x="9024730" y="1690688"/>
            <a:ext cx="2981739" cy="4001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+ 34 new RNA+ per month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8C3212C-9C63-BE26-93DB-3E872E8A0492}"/>
              </a:ext>
            </a:extLst>
          </p:cNvPr>
          <p:cNvSpPr/>
          <p:nvPr/>
        </p:nvSpPr>
        <p:spPr>
          <a:xfrm>
            <a:off x="10949651" y="4525701"/>
            <a:ext cx="594649" cy="167832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59292E3-0E77-EF2F-C7D3-71F7F2E290A9}"/>
              </a:ext>
            </a:extLst>
          </p:cNvPr>
          <p:cNvSpPr/>
          <p:nvPr/>
        </p:nvSpPr>
        <p:spPr>
          <a:xfrm rot="16200000">
            <a:off x="10248106" y="333824"/>
            <a:ext cx="534985" cy="311757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D782274-F0CD-AB88-AC98-D3ED3B6EF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5102088" cy="4667251"/>
          </a:xfrm>
        </p:spPr>
        <p:txBody>
          <a:bodyPr>
            <a:normAutofit/>
          </a:bodyPr>
          <a:lstStyle/>
          <a:p>
            <a:r>
              <a:rPr lang="en-GB" dirty="0"/>
              <a:t>New NHSE CQUIN target for 2023/24</a:t>
            </a:r>
          </a:p>
          <a:p>
            <a:pPr lvl="1"/>
            <a:r>
              <a:rPr lang="en-GB" dirty="0"/>
              <a:t>≤4 weeks referral to treatment start for new referrals (≥75%)</a:t>
            </a:r>
          </a:p>
          <a:p>
            <a:r>
              <a:rPr lang="en-GB" dirty="0"/>
              <a:t>Earlier and simpler assessment</a:t>
            </a:r>
          </a:p>
          <a:p>
            <a:r>
              <a:rPr lang="en-GB" dirty="0"/>
              <a:t>Increased use of pan-</a:t>
            </a:r>
            <a:r>
              <a:rPr lang="en-GB" dirty="0" err="1"/>
              <a:t>genotypics</a:t>
            </a:r>
            <a:endParaRPr lang="en-GB" dirty="0"/>
          </a:p>
          <a:p>
            <a:r>
              <a:rPr lang="en-GB" dirty="0"/>
              <a:t>Faster genotype turnaround</a:t>
            </a:r>
          </a:p>
          <a:p>
            <a:r>
              <a:rPr lang="en-GB" dirty="0"/>
              <a:t>Earlier MDT treatment decision (retrospective, none?)</a:t>
            </a:r>
          </a:p>
          <a:p>
            <a:r>
              <a:rPr lang="en-GB" dirty="0"/>
              <a:t>DAA delivery options</a:t>
            </a:r>
          </a:p>
        </p:txBody>
      </p:sp>
    </p:spTree>
    <p:extLst>
      <p:ext uri="{BB962C8B-B14F-4D97-AF65-F5344CB8AC3E}">
        <p14:creationId xmlns:p14="http://schemas.microsoft.com/office/powerpoint/2010/main" val="30869731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9E2B2-058D-CDA8-7B26-EB1852044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Finding the undiagnosed: in drug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71D1B38-61F8-D308-7CC2-E937E0481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4153"/>
          </a:xfrm>
        </p:spPr>
        <p:txBody>
          <a:bodyPr>
            <a:normAutofit/>
          </a:bodyPr>
          <a:lstStyle/>
          <a:p>
            <a:r>
              <a:rPr lang="en-GB" dirty="0"/>
              <a:t>Variable BBV testing rates across 6 ODN drug services: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0FACDC-4AF4-36E4-3751-DB6C9749B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0719" y="6574420"/>
            <a:ext cx="55712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latin typeface="Calibri" panose="020F0502020204030204" pitchFamily="34" charset="0"/>
              </a:rPr>
              <a:t>BBV = blood-borne viruses, i.e. hepatitis C, hepatitis B and HIV; IDU = injecting drug use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7F6D2A5-0265-2970-E347-E4355D8BCD13}"/>
              </a:ext>
            </a:extLst>
          </p:cNvPr>
          <p:cNvSpPr txBox="1">
            <a:spLocks/>
          </p:cNvSpPr>
          <p:nvPr/>
        </p:nvSpPr>
        <p:spPr>
          <a:xfrm>
            <a:off x="723900" y="2369631"/>
            <a:ext cx="319659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The Good…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8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6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CE10F5-9647-8387-E706-64207DA43A35}"/>
              </a:ext>
            </a:extLst>
          </p:cNvPr>
          <p:cNvGrpSpPr/>
          <p:nvPr/>
        </p:nvGrpSpPr>
        <p:grpSpPr>
          <a:xfrm>
            <a:off x="4103370" y="447387"/>
            <a:ext cx="7812678" cy="6273582"/>
            <a:chOff x="4103370" y="-235519"/>
            <a:chExt cx="7812678" cy="627358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7CA6915-96A6-33D6-6826-5700CF7B3EEA}"/>
                </a:ext>
              </a:extLst>
            </p:cNvPr>
            <p:cNvGrpSpPr/>
            <p:nvPr/>
          </p:nvGrpSpPr>
          <p:grpSpPr>
            <a:xfrm>
              <a:off x="4432935" y="-235519"/>
              <a:ext cx="7483113" cy="6273582"/>
              <a:chOff x="4547235" y="-235519"/>
              <a:chExt cx="7483113" cy="6273582"/>
            </a:xfrm>
          </p:grpSpPr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E594A454-3F13-F77A-F83A-E0524BB5B0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47235" y="1686725"/>
                <a:ext cx="319659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GB" dirty="0"/>
                  <a:t>…the Bad…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dirty="0"/>
              </a:p>
            </p:txBody>
          </p:sp>
          <p:pic>
            <p:nvPicPr>
              <p:cNvPr id="23" name="Picture 22" descr="A picture containing bottle, indoor&#10;&#10;Description automatically generated">
                <a:extLst>
                  <a:ext uri="{FF2B5EF4-FFF2-40B4-BE49-F238E27FC236}">
                    <a16:creationId xmlns:a16="http://schemas.microsoft.com/office/drawing/2014/main" id="{E083E161-B597-BB3C-B3E4-9B1EA825D8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707243" y="-235519"/>
                <a:ext cx="1323105" cy="116103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CCAFDDE-FCBA-5E03-3D43-E1E578A99087}"/>
                </a:ext>
              </a:extLst>
            </p:cNvPr>
            <p:cNvCxnSpPr>
              <a:cxnSpLocks/>
            </p:cNvCxnSpPr>
            <p:nvPr/>
          </p:nvCxnSpPr>
          <p:spPr>
            <a:xfrm>
              <a:off x="4103370" y="1690688"/>
              <a:ext cx="0" cy="4200826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F18757B-9FFC-0595-8043-E383A99F7970}"/>
              </a:ext>
            </a:extLst>
          </p:cNvPr>
          <p:cNvSpPr txBox="1">
            <a:spLocks/>
          </p:cNvSpPr>
          <p:nvPr/>
        </p:nvSpPr>
        <p:spPr>
          <a:xfrm>
            <a:off x="8321992" y="2369631"/>
            <a:ext cx="3196590" cy="503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…and the Unknown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4687BC5-4E9C-893A-7D9F-450BB01FB44E}"/>
              </a:ext>
            </a:extLst>
          </p:cNvPr>
          <p:cNvCxnSpPr>
            <a:cxnSpLocks/>
          </p:cNvCxnSpPr>
          <p:nvPr/>
        </p:nvCxnSpPr>
        <p:spPr>
          <a:xfrm>
            <a:off x="7959090" y="2408006"/>
            <a:ext cx="0" cy="416641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2AF1ACA-974E-31A5-34C8-C3D3CB5B9207}"/>
              </a:ext>
            </a:extLst>
          </p:cNvPr>
          <p:cNvSpPr txBox="1"/>
          <p:nvPr/>
        </p:nvSpPr>
        <p:spPr>
          <a:xfrm>
            <a:off x="723900" y="2804272"/>
            <a:ext cx="3361372" cy="67710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1 x drug service has just achieved micro-elimination</a:t>
            </a:r>
          </a:p>
        </p:txBody>
      </p:sp>
      <p:pic>
        <p:nvPicPr>
          <p:cNvPr id="64" name="Picture 63" descr="Table&#10;&#10;Description automatically generated">
            <a:extLst>
              <a:ext uri="{FF2B5EF4-FFF2-40B4-BE49-F238E27FC236}">
                <a16:creationId xmlns:a16="http://schemas.microsoft.com/office/drawing/2014/main" id="{4BDA58BA-21FC-BAC0-2B96-FEF4E959C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789" y="3462178"/>
            <a:ext cx="2979520" cy="2218096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1A097831-198D-DCE9-2363-CCC021D154C2}"/>
              </a:ext>
            </a:extLst>
          </p:cNvPr>
          <p:cNvSpPr txBox="1"/>
          <p:nvPr/>
        </p:nvSpPr>
        <p:spPr>
          <a:xfrm>
            <a:off x="673418" y="5661513"/>
            <a:ext cx="3411853" cy="96949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Gilead-funded project lead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Dedicated BBV nurse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Close working with ODN CNS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86EDC94-7A25-F855-8C97-CE6558DF7044}"/>
              </a:ext>
            </a:extLst>
          </p:cNvPr>
          <p:cNvSpPr txBox="1"/>
          <p:nvPr/>
        </p:nvSpPr>
        <p:spPr>
          <a:xfrm>
            <a:off x="4283390" y="2804271"/>
            <a:ext cx="3510913" cy="378565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Poor testing levels at largest drug service (∼2,000 clients)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Fluctuant testing levels of new and pre-existing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C00000"/>
                </a:solidFill>
              </a:rPr>
              <a:t>40% with history of IDU never tested – no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Reduced footfall since COVID-19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Telephone appointments of more stable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Increase face-to-face visits?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Home testing?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C9A626F-6394-B09F-EAF8-8A4B59A81DD9}"/>
              </a:ext>
            </a:extLst>
          </p:cNvPr>
          <p:cNvSpPr txBox="1"/>
          <p:nvPr/>
        </p:nvSpPr>
        <p:spPr>
          <a:xfrm>
            <a:off x="8354565" y="2804271"/>
            <a:ext cx="3510913" cy="224676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Second largest drug service not fully engaged with ODN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 data sharing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Unknown testing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Low referral rates to ODN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Lots of untested and undiagnosed clients?</a:t>
            </a:r>
          </a:p>
        </p:txBody>
      </p:sp>
    </p:spTree>
    <p:extLst>
      <p:ext uri="{BB962C8B-B14F-4D97-AF65-F5344CB8AC3E}">
        <p14:creationId xmlns:p14="http://schemas.microsoft.com/office/powerpoint/2010/main" val="364872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3" grpId="0"/>
      <p:bldP spid="68" grpId="0"/>
      <p:bldP spid="71" grpId="0"/>
      <p:bldP spid="7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9E2B2-058D-CDA8-7B26-EB1852044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Finding the undiagnosed: elsewhere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8A219-2600-6D54-B59C-E3F65B532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415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Ongoing or recent risk</a:t>
            </a:r>
          </a:p>
          <a:p>
            <a:pPr lvl="1"/>
            <a:r>
              <a:rPr lang="en-GB" dirty="0"/>
              <a:t>Injecting networks (incentives)</a:t>
            </a:r>
          </a:p>
          <a:p>
            <a:pPr lvl="1"/>
            <a:r>
              <a:rPr lang="en-GB" dirty="0"/>
              <a:t>Needle syringe exchange pharmacy testing pilot</a:t>
            </a:r>
          </a:p>
          <a:p>
            <a:r>
              <a:rPr lang="en-GB" dirty="0"/>
              <a:t>Historic risk</a:t>
            </a:r>
          </a:p>
          <a:p>
            <a:pPr lvl="1"/>
            <a:r>
              <a:rPr lang="en-GB" b="1" dirty="0"/>
              <a:t>Primary Care***</a:t>
            </a:r>
          </a:p>
          <a:p>
            <a:pPr lvl="2"/>
            <a:r>
              <a:rPr lang="en-GB" b="1" dirty="0"/>
              <a:t>At risk &amp; never tested / tested but never referred</a:t>
            </a:r>
          </a:p>
          <a:p>
            <a:pPr lvl="2"/>
            <a:r>
              <a:rPr lang="en-GB" b="1" dirty="0"/>
              <a:t>GP patient list HCV risk factor search tool (MSD)</a:t>
            </a:r>
          </a:p>
          <a:p>
            <a:pPr lvl="1"/>
            <a:r>
              <a:rPr lang="en-GB" dirty="0"/>
              <a:t>Re-attempt contact of lost to follow up</a:t>
            </a:r>
          </a:p>
          <a:p>
            <a:r>
              <a:rPr lang="en-GB" dirty="0"/>
              <a:t>Unknown risk (population opt-out testing)</a:t>
            </a:r>
          </a:p>
          <a:p>
            <a:pPr lvl="1"/>
            <a:r>
              <a:rPr lang="en-GB" dirty="0"/>
              <a:t>Antenatal opt-out testing (BBV + syphilis)</a:t>
            </a:r>
          </a:p>
          <a:p>
            <a:pPr lvl="1"/>
            <a:r>
              <a:rPr lang="en-GB" dirty="0"/>
              <a:t>Emergency department opt-out testing (BBV)</a:t>
            </a:r>
          </a:p>
          <a:p>
            <a:pPr lvl="2"/>
            <a:r>
              <a:rPr lang="en-GB" dirty="0"/>
              <a:t>Focus on areas with HIV prevalence ≥2/1,000</a:t>
            </a:r>
          </a:p>
          <a:p>
            <a:pPr lvl="3"/>
            <a:r>
              <a:rPr lang="en-GB" dirty="0"/>
              <a:t>Sheffield: 1.9/1,000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C8CAB6-EB86-D523-61D4-066EE85E1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895" y="6517219"/>
            <a:ext cx="43752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latin typeface="Calibri" panose="020F0502020204030204" pitchFamily="34" charset="0"/>
              </a:rPr>
              <a:t>BBV = blood-borne viruses, i.e. hepatitis C, hepatitis B and HIV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156577-6355-35C1-E008-F2AFF62CD05A}"/>
              </a:ext>
            </a:extLst>
          </p:cNvPr>
          <p:cNvSpPr txBox="1"/>
          <p:nvPr/>
        </p:nvSpPr>
        <p:spPr>
          <a:xfrm>
            <a:off x="7222603" y="1675150"/>
            <a:ext cx="4768769" cy="21852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C00000"/>
                </a:solidFill>
              </a:rPr>
              <a:t>Barriers to primary care testing: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“Not funded” – no financial incentive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Additional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Understaffing / increased workload – no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Variable patient access – often poor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15B8A8-9F82-93ED-BC3A-2BFE3FDCD077}"/>
              </a:ext>
            </a:extLst>
          </p:cNvPr>
          <p:cNvSpPr txBox="1"/>
          <p:nvPr/>
        </p:nvSpPr>
        <p:spPr>
          <a:xfrm>
            <a:off x="7198489" y="4090243"/>
            <a:ext cx="4768769" cy="218521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6">
                    <a:lumMod val="75000"/>
                  </a:schemeClr>
                </a:solidFill>
              </a:rPr>
              <a:t>Solutions to primary care testing: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National testing portal (HCV only)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New national GP HCV lead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GP champions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ODN-supported administration and testing for high prevalence practices?</a:t>
            </a:r>
          </a:p>
        </p:txBody>
      </p:sp>
    </p:spTree>
    <p:extLst>
      <p:ext uri="{BB962C8B-B14F-4D97-AF65-F5344CB8AC3E}">
        <p14:creationId xmlns:p14="http://schemas.microsoft.com/office/powerpoint/2010/main" val="44438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975DD-1708-947C-951E-2D597FBF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0644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Outline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0388A1D-C910-FAAA-AA86-EEB883AF70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0178155"/>
              </p:ext>
            </p:extLst>
          </p:nvPr>
        </p:nvGraphicFramePr>
        <p:xfrm>
          <a:off x="838199" y="1825625"/>
          <a:ext cx="10515599" cy="43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4397478C-8394-EF25-93BF-B1E58CAF15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48" b="12587"/>
          <a:stretch/>
        </p:blipFill>
        <p:spPr bwMode="auto">
          <a:xfrm>
            <a:off x="9258753" y="338166"/>
            <a:ext cx="2083470" cy="11781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469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99053-3776-4120-197C-B4F7E7BA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24 ODNs in England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AF528F4-6E0A-B25E-EDF5-867C07C90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Established 2016</a:t>
            </a:r>
          </a:p>
          <a:p>
            <a:endParaRPr lang="en-GB" sz="800" dirty="0"/>
          </a:p>
          <a:p>
            <a:r>
              <a:rPr lang="en-GB" dirty="0"/>
              <a:t> North: 7</a:t>
            </a:r>
          </a:p>
          <a:p>
            <a:r>
              <a:rPr lang="en-GB" dirty="0"/>
              <a:t> Midlands: 4</a:t>
            </a:r>
          </a:p>
          <a:p>
            <a:r>
              <a:rPr lang="en-GB" dirty="0"/>
              <a:t> South: 7</a:t>
            </a:r>
          </a:p>
          <a:p>
            <a:r>
              <a:rPr lang="en-GB" dirty="0"/>
              <a:t> London: 4</a:t>
            </a:r>
          </a:p>
          <a:p>
            <a:endParaRPr lang="en-GB" sz="800" dirty="0"/>
          </a:p>
          <a:p>
            <a:r>
              <a:rPr lang="en-GB" dirty="0"/>
              <a:t> National: 1 </a:t>
            </a:r>
          </a:p>
          <a:p>
            <a:pPr lvl="1">
              <a:buFont typeface="System Font Regular"/>
              <a:buChar char="-"/>
            </a:pPr>
            <a:r>
              <a:rPr lang="en-GB" dirty="0"/>
              <a:t>Paediatric</a:t>
            </a:r>
          </a:p>
          <a:p>
            <a:endParaRPr lang="en-GB" dirty="0"/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2A6B05B8-0CF4-7E95-97AD-792F6BBD0F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66" b="1666"/>
          <a:stretch/>
        </p:blipFill>
        <p:spPr>
          <a:xfrm>
            <a:off x="7054986" y="114300"/>
            <a:ext cx="5137014" cy="66294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F466096-EBAD-1B40-C5FD-B12501F69272}"/>
              </a:ext>
            </a:extLst>
          </p:cNvPr>
          <p:cNvGrpSpPr/>
          <p:nvPr/>
        </p:nvGrpSpPr>
        <p:grpSpPr>
          <a:xfrm>
            <a:off x="171448" y="681037"/>
            <a:ext cx="7258051" cy="6072939"/>
            <a:chOff x="171448" y="681037"/>
            <a:chExt cx="7258051" cy="607293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7F4164A-02D0-246A-E84A-8898EFFDD24B}"/>
                </a:ext>
              </a:extLst>
            </p:cNvPr>
            <p:cNvGrpSpPr/>
            <p:nvPr/>
          </p:nvGrpSpPr>
          <p:grpSpPr>
            <a:xfrm>
              <a:off x="171448" y="5029199"/>
              <a:ext cx="7258051" cy="1714501"/>
              <a:chOff x="171448" y="5029199"/>
              <a:chExt cx="7258051" cy="1714501"/>
            </a:xfrm>
          </p:grpSpPr>
          <p:pic>
            <p:nvPicPr>
              <p:cNvPr id="12" name="Picture 11" descr="Map&#10;&#10;Description automatically generated">
                <a:extLst>
                  <a:ext uri="{FF2B5EF4-FFF2-40B4-BE49-F238E27FC236}">
                    <a16:creationId xmlns:a16="http://schemas.microsoft.com/office/drawing/2014/main" id="{5DE8A136-BB49-57F8-B8B2-ECC22E26E2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991" t="87709" r="3815" b="3542"/>
              <a:stretch/>
            </p:blipFill>
            <p:spPr>
              <a:xfrm>
                <a:off x="171448" y="6143625"/>
                <a:ext cx="6272213" cy="600075"/>
              </a:xfrm>
              <a:prstGeom prst="rect">
                <a:avLst/>
              </a:prstGeom>
            </p:spPr>
          </p:pic>
          <p:pic>
            <p:nvPicPr>
              <p:cNvPr id="14" name="Picture 13" descr="Map&#10;&#10;Description automatically generated">
                <a:extLst>
                  <a:ext uri="{FF2B5EF4-FFF2-40B4-BE49-F238E27FC236}">
                    <a16:creationId xmlns:a16="http://schemas.microsoft.com/office/drawing/2014/main" id="{FBDDF124-5A4C-AA48-CB39-14F4D587A8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81230" t="8124" r="4437" b="66876"/>
              <a:stretch/>
            </p:blipFill>
            <p:spPr>
              <a:xfrm>
                <a:off x="6443661" y="5029199"/>
                <a:ext cx="985838" cy="1714501"/>
              </a:xfrm>
              <a:prstGeom prst="rect">
                <a:avLst/>
              </a:prstGeom>
            </p:spPr>
          </p:pic>
        </p:grpSp>
        <p:pic>
          <p:nvPicPr>
            <p:cNvPr id="16" name="Picture 15" descr="Map&#10;&#10;Description automatically generated">
              <a:extLst>
                <a:ext uri="{FF2B5EF4-FFF2-40B4-BE49-F238E27FC236}">
                  <a16:creationId xmlns:a16="http://schemas.microsoft.com/office/drawing/2014/main" id="{05E9FC3C-8A99-D2E3-46E5-3D8432F1EC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621" b="89942" l="9956" r="89971">
                          <a14:foregroundMark x1="60174" y1="9621" x2="60174" y2="9621"/>
                        </a14:backgroundRemoval>
                      </a14:imgEffect>
                    </a14:imgLayer>
                  </a14:imgProps>
                </a:ext>
              </a:extLst>
            </a:blip>
            <a:srcRect l="29249" b="11448"/>
            <a:stretch/>
          </p:blipFill>
          <p:spPr>
            <a:xfrm>
              <a:off x="2519360" y="681037"/>
              <a:ext cx="4866230" cy="6072939"/>
            </a:xfrm>
            <a:prstGeom prst="rect">
              <a:avLst/>
            </a:prstGeom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5697811-BF5F-F134-12C6-209F6EB642E9}"/>
              </a:ext>
            </a:extLst>
          </p:cNvPr>
          <p:cNvCxnSpPr>
            <a:cxnSpLocks/>
          </p:cNvCxnSpPr>
          <p:nvPr/>
        </p:nvCxnSpPr>
        <p:spPr>
          <a:xfrm flipH="1">
            <a:off x="3914775" y="3529013"/>
            <a:ext cx="2528886" cy="1628775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039E2109-37E3-F95A-2FD5-A6838F668669}"/>
              </a:ext>
            </a:extLst>
          </p:cNvPr>
          <p:cNvSpPr/>
          <p:nvPr/>
        </p:nvSpPr>
        <p:spPr>
          <a:xfrm>
            <a:off x="4743448" y="3128964"/>
            <a:ext cx="785812" cy="6858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07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EE548-821C-38E0-8F7F-2EBCEC54F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In summary…..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8128C-7610-4BC6-E32F-6F5DD9008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59370" cy="4771946"/>
          </a:xfrm>
        </p:spPr>
        <p:txBody>
          <a:bodyPr>
            <a:normAutofit/>
          </a:bodyPr>
          <a:lstStyle/>
          <a:p>
            <a:r>
              <a:rPr lang="en-GB" dirty="0"/>
              <a:t>Lots of reasons to be cheerful:</a:t>
            </a:r>
          </a:p>
          <a:p>
            <a:pPr lvl="1"/>
            <a:r>
              <a:rPr lang="en-GB" dirty="0"/>
              <a:t>Nearly 3,000 people treated since 2016</a:t>
            </a:r>
          </a:p>
          <a:p>
            <a:pPr lvl="1"/>
            <a:r>
              <a:rPr lang="en-GB" dirty="0"/>
              <a:t>Good management and support structures in place</a:t>
            </a:r>
          </a:p>
          <a:p>
            <a:pPr lvl="1"/>
            <a:r>
              <a:rPr lang="en-GB" dirty="0"/>
              <a:t>Good levels of staffing with flexibility</a:t>
            </a:r>
          </a:p>
          <a:p>
            <a:pPr lvl="1"/>
            <a:r>
              <a:rPr lang="en-GB" dirty="0"/>
              <a:t>Ongoing high-level national funding and support for ≥1 year (2 to 3 years?)</a:t>
            </a:r>
          </a:p>
          <a:p>
            <a:pPr lvl="1"/>
            <a:r>
              <a:rPr lang="en-GB" dirty="0"/>
              <a:t>Multiple options for patient co-located diagnosis, assessment and treatment</a:t>
            </a:r>
          </a:p>
          <a:p>
            <a:pPr lvl="1"/>
            <a:r>
              <a:rPr lang="en-GB" dirty="0"/>
              <a:t>Simplified care pathways</a:t>
            </a:r>
          </a:p>
          <a:p>
            <a:pPr lvl="1"/>
            <a:r>
              <a:rPr lang="en-GB" dirty="0"/>
              <a:t>A well functioning kidney (prisons)</a:t>
            </a:r>
          </a:p>
          <a:p>
            <a:pPr lvl="1"/>
            <a:r>
              <a:rPr lang="en-GB" dirty="0"/>
              <a:t>Elimination achieved in some areas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6E0ABF-8664-3564-3DDD-59665AF64E43}"/>
              </a:ext>
            </a:extLst>
          </p:cNvPr>
          <p:cNvGrpSpPr/>
          <p:nvPr/>
        </p:nvGrpSpPr>
        <p:grpSpPr>
          <a:xfrm>
            <a:off x="10646804" y="264181"/>
            <a:ext cx="1215886" cy="1325563"/>
            <a:chOff x="8706034" y="3674174"/>
            <a:chExt cx="2002226" cy="222663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BDA98BA-C3E3-587A-EC0F-E452AB2A1C8A}"/>
                </a:ext>
              </a:extLst>
            </p:cNvPr>
            <p:cNvSpPr/>
            <p:nvPr/>
          </p:nvSpPr>
          <p:spPr>
            <a:xfrm>
              <a:off x="8889356" y="3674174"/>
              <a:ext cx="199153" cy="184447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77CF63-E213-34DA-6D28-868A4FA9A633}"/>
                </a:ext>
              </a:extLst>
            </p:cNvPr>
            <p:cNvSpPr/>
            <p:nvPr/>
          </p:nvSpPr>
          <p:spPr>
            <a:xfrm>
              <a:off x="10377672" y="5371852"/>
              <a:ext cx="115352" cy="11347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45B5E5D-F562-5E3B-D1D0-B9896ABC06F9}"/>
                </a:ext>
              </a:extLst>
            </p:cNvPr>
            <p:cNvSpPr/>
            <p:nvPr/>
          </p:nvSpPr>
          <p:spPr>
            <a:xfrm>
              <a:off x="10414074" y="3710300"/>
              <a:ext cx="294186" cy="30365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EE582E8-315C-57A3-B4DC-8F7361FC75A6}"/>
                </a:ext>
              </a:extLst>
            </p:cNvPr>
            <p:cNvSpPr/>
            <p:nvPr/>
          </p:nvSpPr>
          <p:spPr>
            <a:xfrm>
              <a:off x="8706034" y="4686301"/>
              <a:ext cx="509404" cy="500062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4C4D5CA-5A53-4963-79AA-FC27269E76C8}"/>
                </a:ext>
              </a:extLst>
            </p:cNvPr>
            <p:cNvSpPr/>
            <p:nvPr/>
          </p:nvSpPr>
          <p:spPr>
            <a:xfrm>
              <a:off x="9397583" y="4767635"/>
              <a:ext cx="260368" cy="25003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E60F2FC-3647-BF61-D371-59090B787E42}"/>
                </a:ext>
              </a:extLst>
            </p:cNvPr>
            <p:cNvSpPr/>
            <p:nvPr/>
          </p:nvSpPr>
          <p:spPr>
            <a:xfrm>
              <a:off x="9084183" y="5787341"/>
              <a:ext cx="115352" cy="113472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F50947-1F79-BF7D-7943-1A791F027B11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>
            <a:xfrm flipV="1">
              <a:off x="8960736" y="3858621"/>
              <a:ext cx="28197" cy="8276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4CE0F5-8F86-D366-D397-9B91818D84D3}"/>
                </a:ext>
              </a:extLst>
            </p:cNvPr>
            <p:cNvCxnSpPr>
              <a:cxnSpLocks/>
              <a:stCxn id="10" idx="0"/>
              <a:endCxn id="8" idx="4"/>
            </p:cNvCxnSpPr>
            <p:nvPr/>
          </p:nvCxnSpPr>
          <p:spPr>
            <a:xfrm flipH="1" flipV="1">
              <a:off x="8960736" y="5186363"/>
              <a:ext cx="181124" cy="600978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BEADB38-04EA-A8DF-7FB0-A5623649A427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9215438" y="4892651"/>
              <a:ext cx="182145" cy="4368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70DA0B2-3BC4-CD8B-820E-1037AD024757}"/>
                </a:ext>
              </a:extLst>
            </p:cNvPr>
            <p:cNvCxnSpPr>
              <a:cxnSpLocks/>
              <a:stCxn id="7" idx="3"/>
              <a:endCxn id="8" idx="7"/>
            </p:cNvCxnSpPr>
            <p:nvPr/>
          </p:nvCxnSpPr>
          <p:spPr>
            <a:xfrm flipH="1">
              <a:off x="9140837" y="3969485"/>
              <a:ext cx="1316319" cy="79004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AB72E90-78AF-0AE3-F6E7-92889BC66688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 flipV="1">
              <a:off x="9148672" y="5076796"/>
              <a:ext cx="1229000" cy="351792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5535AE6-EE3B-18C6-6309-CAADA49797F8}"/>
              </a:ext>
            </a:extLst>
          </p:cNvPr>
          <p:cNvSpPr txBox="1">
            <a:spLocks/>
          </p:cNvSpPr>
          <p:nvPr/>
        </p:nvSpPr>
        <p:spPr>
          <a:xfrm>
            <a:off x="6597570" y="1861191"/>
            <a:ext cx="5463250" cy="463168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Focus for 2023/24 and beyond:</a:t>
            </a:r>
          </a:p>
          <a:p>
            <a:pPr lvl="1"/>
            <a:r>
              <a:rPr lang="en-GB" b="1" dirty="0"/>
              <a:t>Testing, testing, testing</a:t>
            </a:r>
          </a:p>
          <a:p>
            <a:pPr lvl="2"/>
            <a:r>
              <a:rPr lang="en-GB" dirty="0"/>
              <a:t>Drug treatment services</a:t>
            </a:r>
          </a:p>
          <a:p>
            <a:pPr lvl="2"/>
            <a:r>
              <a:rPr lang="en-GB" dirty="0"/>
              <a:t>Needle syringe pharmacies</a:t>
            </a:r>
          </a:p>
          <a:p>
            <a:pPr lvl="2"/>
            <a:r>
              <a:rPr lang="en-GB" dirty="0"/>
              <a:t>Injecting networks</a:t>
            </a:r>
          </a:p>
          <a:p>
            <a:pPr lvl="2"/>
            <a:r>
              <a:rPr lang="en-GB" b="1" dirty="0"/>
              <a:t>Primary Care***</a:t>
            </a:r>
          </a:p>
          <a:p>
            <a:pPr lvl="2"/>
            <a:r>
              <a:rPr lang="en-GB" dirty="0"/>
              <a:t>Antenatal +/- ED opt out testing</a:t>
            </a:r>
          </a:p>
          <a:p>
            <a:pPr lvl="1"/>
            <a:r>
              <a:rPr lang="en-GB" dirty="0"/>
              <a:t>Faster assessment and treatment for new diagnoses </a:t>
            </a:r>
          </a:p>
          <a:p>
            <a:pPr lvl="1"/>
            <a:r>
              <a:rPr lang="en-GB" dirty="0"/>
              <a:t>Enhanced treatment support for complex patients</a:t>
            </a:r>
          </a:p>
          <a:p>
            <a:pPr lvl="1"/>
            <a:r>
              <a:rPr lang="en-GB" dirty="0"/>
              <a:t>Transition to maintenance</a:t>
            </a:r>
          </a:p>
          <a:p>
            <a:pPr lvl="2"/>
            <a:r>
              <a:rPr lang="en-GB" dirty="0"/>
              <a:t>Continued testing in low prevalence settings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1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975DD-1708-947C-951E-2D597FBF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0644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Questions?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0388A1D-C910-FAAA-AA86-EEB883AF70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217678"/>
              </p:ext>
            </p:extLst>
          </p:nvPr>
        </p:nvGraphicFramePr>
        <p:xfrm>
          <a:off x="838199" y="1825625"/>
          <a:ext cx="10515599" cy="430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6085AFE-82A0-681D-744A-E11A703E27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48" b="12587"/>
          <a:stretch/>
        </p:blipFill>
        <p:spPr bwMode="auto">
          <a:xfrm>
            <a:off x="9258753" y="338166"/>
            <a:ext cx="2083470" cy="11781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47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2857-6C4F-FE7C-FF4F-14AF910C1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South Yorkshire, North Derbyshire &amp; Bassetlaw HCV ODN </a:t>
            </a:r>
            <a:r>
              <a:rPr lang="en-GB" sz="2200" dirty="0">
                <a:solidFill>
                  <a:srgbClr val="002060"/>
                </a:solidFill>
              </a:rPr>
              <a:t>(estimated population 1.88 million - 2023)</a:t>
            </a:r>
          </a:p>
        </p:txBody>
      </p:sp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4BD10329-8902-6CDC-CA39-0112F1A6A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112" y="1871321"/>
            <a:ext cx="4806166" cy="4986679"/>
          </a:xfrm>
          <a:prstGeom prst="rect">
            <a:avLst/>
          </a:prstGeom>
        </p:spPr>
      </p:pic>
      <p:pic>
        <p:nvPicPr>
          <p:cNvPr id="7" name="Picture 6" descr="Map&#10;&#10;Description automatically generated with medium confidence">
            <a:extLst>
              <a:ext uri="{FF2B5EF4-FFF2-40B4-BE49-F238E27FC236}">
                <a16:creationId xmlns:a16="http://schemas.microsoft.com/office/drawing/2014/main" id="{4F03DFE5-9698-60D4-4A48-3677037EC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534" y="2158489"/>
            <a:ext cx="5005562" cy="4285177"/>
          </a:xfrm>
          <a:prstGeom prst="rect">
            <a:avLst/>
          </a:prstGeom>
        </p:spPr>
      </p:pic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DAFFA980-C0F6-ACCD-CCB1-0568A9D08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480" y="2223959"/>
            <a:ext cx="1927754" cy="232778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943BA2-645D-A65A-B586-6A905167516D}"/>
              </a:ext>
            </a:extLst>
          </p:cNvPr>
          <p:cNvCxnSpPr>
            <a:cxnSpLocks/>
          </p:cNvCxnSpPr>
          <p:nvPr/>
        </p:nvCxnSpPr>
        <p:spPr>
          <a:xfrm>
            <a:off x="2614611" y="5486401"/>
            <a:ext cx="1743075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0A56694-40FC-F796-D070-1F80E608E6DD}"/>
              </a:ext>
            </a:extLst>
          </p:cNvPr>
          <p:cNvGrpSpPr/>
          <p:nvPr/>
        </p:nvGrpSpPr>
        <p:grpSpPr>
          <a:xfrm>
            <a:off x="5602148" y="4686301"/>
            <a:ext cx="3613290" cy="656485"/>
            <a:chOff x="5602148" y="4686301"/>
            <a:chExt cx="3613290" cy="65648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B5FF367-7ED4-3652-3181-F68885F49EFA}"/>
                </a:ext>
              </a:extLst>
            </p:cNvPr>
            <p:cNvSpPr/>
            <p:nvPr/>
          </p:nvSpPr>
          <p:spPr>
            <a:xfrm>
              <a:off x="8706034" y="4686301"/>
              <a:ext cx="509404" cy="5000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ACAAC51-D0D5-860C-2339-CEC1348A9409}"/>
                </a:ext>
              </a:extLst>
            </p:cNvPr>
            <p:cNvCxnSpPr>
              <a:cxnSpLocks/>
              <a:stCxn id="13" idx="2"/>
              <a:endCxn id="23" idx="3"/>
            </p:cNvCxnSpPr>
            <p:nvPr/>
          </p:nvCxnSpPr>
          <p:spPr>
            <a:xfrm flipH="1">
              <a:off x="6805916" y="4936332"/>
              <a:ext cx="1900118" cy="2217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D22A61-E846-CCDD-0C2A-DF965E1820AD}"/>
                </a:ext>
              </a:extLst>
            </p:cNvPr>
            <p:cNvSpPr txBox="1"/>
            <p:nvPr/>
          </p:nvSpPr>
          <p:spPr>
            <a:xfrm>
              <a:off x="5602148" y="4973454"/>
              <a:ext cx="1203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/>
                <a:t>Sheffield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20104DD-B867-5FEC-DDF8-7E12CFBBE59F}"/>
              </a:ext>
            </a:extLst>
          </p:cNvPr>
          <p:cNvGrpSpPr/>
          <p:nvPr/>
        </p:nvGrpSpPr>
        <p:grpSpPr>
          <a:xfrm>
            <a:off x="5362935" y="4515847"/>
            <a:ext cx="4202252" cy="440553"/>
            <a:chOff x="5362935" y="4515847"/>
            <a:chExt cx="4202252" cy="44055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907C455-2D11-67C7-F7D8-528E05EDB942}"/>
                </a:ext>
              </a:extLst>
            </p:cNvPr>
            <p:cNvSpPr/>
            <p:nvPr/>
          </p:nvSpPr>
          <p:spPr>
            <a:xfrm>
              <a:off x="9304819" y="4515847"/>
              <a:ext cx="260368" cy="25003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42C22E2-15AA-D07E-6960-BF36920060BF}"/>
                </a:ext>
              </a:extLst>
            </p:cNvPr>
            <p:cNvCxnSpPr>
              <a:cxnSpLocks/>
              <a:endCxn id="14" idx="2"/>
            </p:cNvCxnSpPr>
            <p:nvPr/>
          </p:nvCxnSpPr>
          <p:spPr>
            <a:xfrm flipV="1">
              <a:off x="6528868" y="4640863"/>
              <a:ext cx="2775951" cy="1844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D0FB219-BC00-1570-0D24-3D0A2DE35CC0}"/>
                </a:ext>
              </a:extLst>
            </p:cNvPr>
            <p:cNvSpPr txBox="1"/>
            <p:nvPr/>
          </p:nvSpPr>
          <p:spPr>
            <a:xfrm>
              <a:off x="5362935" y="4664012"/>
              <a:ext cx="120624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300" dirty="0"/>
                <a:t>Rotherham</a:t>
              </a:r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CB700642-35F5-CD5E-9C8B-BD6BE379D5C0}"/>
              </a:ext>
            </a:extLst>
          </p:cNvPr>
          <p:cNvSpPr/>
          <p:nvPr/>
        </p:nvSpPr>
        <p:spPr>
          <a:xfrm>
            <a:off x="10259271" y="3490386"/>
            <a:ext cx="577288" cy="54672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0CF7CCF-34A8-C5D8-79E2-F16A555B831F}"/>
              </a:ext>
            </a:extLst>
          </p:cNvPr>
          <p:cNvGrpSpPr/>
          <p:nvPr/>
        </p:nvGrpSpPr>
        <p:grpSpPr>
          <a:xfrm>
            <a:off x="8402370" y="1701401"/>
            <a:ext cx="936584" cy="2157220"/>
            <a:chOff x="8402370" y="1701401"/>
            <a:chExt cx="936584" cy="215722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DE7CD2A-F0DE-BFE6-20AB-398591D9D1B3}"/>
                </a:ext>
              </a:extLst>
            </p:cNvPr>
            <p:cNvSpPr/>
            <p:nvPr/>
          </p:nvSpPr>
          <p:spPr>
            <a:xfrm>
              <a:off x="8889356" y="3674174"/>
              <a:ext cx="199153" cy="184447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AEB0E8C-E18E-F305-E76A-CBBA0C2699C2}"/>
                </a:ext>
              </a:extLst>
            </p:cNvPr>
            <p:cNvCxnSpPr>
              <a:cxnSpLocks/>
              <a:endCxn id="47" idx="0"/>
            </p:cNvCxnSpPr>
            <p:nvPr/>
          </p:nvCxnSpPr>
          <p:spPr>
            <a:xfrm>
              <a:off x="8889356" y="1977856"/>
              <a:ext cx="99577" cy="16963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E2D7F7D-F31D-731D-F74B-95E462D7067B}"/>
                </a:ext>
              </a:extLst>
            </p:cNvPr>
            <p:cNvSpPr txBox="1"/>
            <p:nvPr/>
          </p:nvSpPr>
          <p:spPr>
            <a:xfrm>
              <a:off x="8402370" y="1701401"/>
              <a:ext cx="936584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Barnsley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AB64A9B-488E-0878-747F-5BC14EB65C3C}"/>
              </a:ext>
            </a:extLst>
          </p:cNvPr>
          <p:cNvGrpSpPr/>
          <p:nvPr/>
        </p:nvGrpSpPr>
        <p:grpSpPr>
          <a:xfrm>
            <a:off x="5747156" y="5787341"/>
            <a:ext cx="3433557" cy="859598"/>
            <a:chOff x="5747156" y="5787341"/>
            <a:chExt cx="3433557" cy="85959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8A38EA0-49D5-F449-3889-E3D86F7C78FF}"/>
                </a:ext>
              </a:extLst>
            </p:cNvPr>
            <p:cNvSpPr/>
            <p:nvPr/>
          </p:nvSpPr>
          <p:spPr>
            <a:xfrm>
              <a:off x="9065361" y="5787341"/>
              <a:ext cx="115352" cy="113472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FBC98E8-CC8F-D220-4F99-3FB699E1EEB7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 flipH="1">
              <a:off x="6655443" y="5844077"/>
              <a:ext cx="2409918" cy="64502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DF3DF92-145B-EF0D-AC6E-14736EC9816F}"/>
                </a:ext>
              </a:extLst>
            </p:cNvPr>
            <p:cNvSpPr txBox="1"/>
            <p:nvPr/>
          </p:nvSpPr>
          <p:spPr>
            <a:xfrm>
              <a:off x="5747156" y="6385329"/>
              <a:ext cx="936584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/>
                <a:t>Chesterfield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1EBFBF1-EB62-E1B0-4706-4A53C719ED90}"/>
              </a:ext>
            </a:extLst>
          </p:cNvPr>
          <p:cNvGrpSpPr/>
          <p:nvPr/>
        </p:nvGrpSpPr>
        <p:grpSpPr>
          <a:xfrm>
            <a:off x="10377672" y="5371852"/>
            <a:ext cx="1552229" cy="1442046"/>
            <a:chOff x="10377672" y="5371852"/>
            <a:chExt cx="1552229" cy="14420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FDB1F82-86CE-1700-4A9B-1AAE7B52E4F7}"/>
                </a:ext>
              </a:extLst>
            </p:cNvPr>
            <p:cNvSpPr/>
            <p:nvPr/>
          </p:nvSpPr>
          <p:spPr>
            <a:xfrm>
              <a:off x="10377672" y="5371852"/>
              <a:ext cx="115352" cy="11347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582DB56-82E8-04EF-49AD-90B270BBF128}"/>
                </a:ext>
              </a:extLst>
            </p:cNvPr>
            <p:cNvCxnSpPr>
              <a:cxnSpLocks/>
              <a:stCxn id="20" idx="5"/>
            </p:cNvCxnSpPr>
            <p:nvPr/>
          </p:nvCxnSpPr>
          <p:spPr>
            <a:xfrm>
              <a:off x="10476131" y="5468706"/>
              <a:ext cx="985478" cy="108053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036B47C-F587-6E6C-2874-0ACA18839F71}"/>
                </a:ext>
              </a:extLst>
            </p:cNvPr>
            <p:cNvSpPr txBox="1"/>
            <p:nvPr/>
          </p:nvSpPr>
          <p:spPr>
            <a:xfrm>
              <a:off x="10993317" y="6552288"/>
              <a:ext cx="9365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/>
                <a:t>Worksop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6325403-67A3-808E-E30E-691F73B11F03}"/>
              </a:ext>
            </a:extLst>
          </p:cNvPr>
          <p:cNvGrpSpPr/>
          <p:nvPr/>
        </p:nvGrpSpPr>
        <p:grpSpPr>
          <a:xfrm>
            <a:off x="10139754" y="1670079"/>
            <a:ext cx="936584" cy="2253739"/>
            <a:chOff x="10139754" y="1670079"/>
            <a:chExt cx="936584" cy="225373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96E24AA-50D6-6010-07D4-15D14C3FC0EC}"/>
                </a:ext>
              </a:extLst>
            </p:cNvPr>
            <p:cNvSpPr/>
            <p:nvPr/>
          </p:nvSpPr>
          <p:spPr>
            <a:xfrm>
              <a:off x="10400822" y="3620164"/>
              <a:ext cx="294186" cy="30365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A002E21-6E04-58BC-27F6-5B26870D9196}"/>
                </a:ext>
              </a:extLst>
            </p:cNvPr>
            <p:cNvCxnSpPr>
              <a:cxnSpLocks/>
              <a:stCxn id="31" idx="2"/>
              <a:endCxn id="16" idx="0"/>
            </p:cNvCxnSpPr>
            <p:nvPr/>
          </p:nvCxnSpPr>
          <p:spPr>
            <a:xfrm flipH="1">
              <a:off x="10547915" y="1977856"/>
              <a:ext cx="60131" cy="16423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09F8878-6C22-4DA8-38B2-B09484187AEB}"/>
                </a:ext>
              </a:extLst>
            </p:cNvPr>
            <p:cNvSpPr txBox="1"/>
            <p:nvPr/>
          </p:nvSpPr>
          <p:spPr>
            <a:xfrm>
              <a:off x="10139754" y="1670079"/>
              <a:ext cx="936584" cy="307777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Doncaster</a:t>
              </a: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9820FBB-80A7-FAD9-33E0-3A6F7ECC551B}"/>
              </a:ext>
            </a:extLst>
          </p:cNvPr>
          <p:cNvSpPr txBox="1"/>
          <p:nvPr/>
        </p:nvSpPr>
        <p:spPr>
          <a:xfrm>
            <a:off x="9109558" y="129670"/>
            <a:ext cx="2968153" cy="1538883"/>
          </a:xfrm>
          <a:prstGeom prst="rect">
            <a:avLst/>
          </a:prstGeom>
          <a:solidFill>
            <a:schemeClr val="bg1"/>
          </a:solidFill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South Yorkshire prisons</a:t>
            </a:r>
          </a:p>
          <a:p>
            <a:r>
              <a:rPr lang="en-GB" sz="1200" dirty="0">
                <a:solidFill>
                  <a:srgbClr val="7030A0"/>
                </a:solidFill>
              </a:rPr>
              <a:t>(max. capacity 3,488)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HMP Doncaster (B - remand)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HMP Lindholme (C)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HMP &amp; YOI Moorland (C)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HMP Hatfield &amp; The Lakes (D)</a:t>
            </a:r>
          </a:p>
        </p:txBody>
      </p:sp>
    </p:spTree>
    <p:extLst>
      <p:ext uri="{BB962C8B-B14F-4D97-AF65-F5344CB8AC3E}">
        <p14:creationId xmlns:p14="http://schemas.microsoft.com/office/powerpoint/2010/main" val="120486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2857-6C4F-FE7C-FF4F-14AF910C1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South Yorkshire, North Derbyshire &amp; Bassetlaw HCV ODN </a:t>
            </a:r>
            <a:r>
              <a:rPr lang="en-GB" sz="2200" dirty="0">
                <a:solidFill>
                  <a:srgbClr val="002060"/>
                </a:solidFill>
              </a:rPr>
              <a:t>(estimated population 1.88 million - 2023)</a:t>
            </a:r>
          </a:p>
        </p:txBody>
      </p:sp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4BD10329-8902-6CDC-CA39-0112F1A6A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112" y="1871321"/>
            <a:ext cx="4806166" cy="4986679"/>
          </a:xfrm>
          <a:prstGeom prst="rect">
            <a:avLst/>
          </a:prstGeom>
        </p:spPr>
      </p:pic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DAFFA980-C0F6-ACCD-CCB1-0568A9D08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80" y="2223959"/>
            <a:ext cx="1927754" cy="232778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943BA2-645D-A65A-B586-6A905167516D}"/>
              </a:ext>
            </a:extLst>
          </p:cNvPr>
          <p:cNvCxnSpPr>
            <a:cxnSpLocks/>
          </p:cNvCxnSpPr>
          <p:nvPr/>
        </p:nvCxnSpPr>
        <p:spPr>
          <a:xfrm>
            <a:off x="2614611" y="5486401"/>
            <a:ext cx="1743075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Map&#10;&#10;Description automatically generated with medium confidence">
            <a:extLst>
              <a:ext uri="{FF2B5EF4-FFF2-40B4-BE49-F238E27FC236}">
                <a16:creationId xmlns:a16="http://schemas.microsoft.com/office/drawing/2014/main" id="{9BF7E54A-0E98-3FF5-4BA9-89703D58DB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1534" y="2158489"/>
            <a:ext cx="5005562" cy="42851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7B2F2B7-831D-56BC-B59B-A21AB54CC6E4}"/>
              </a:ext>
            </a:extLst>
          </p:cNvPr>
          <p:cNvGrpSpPr/>
          <p:nvPr/>
        </p:nvGrpSpPr>
        <p:grpSpPr>
          <a:xfrm>
            <a:off x="8321344" y="1701401"/>
            <a:ext cx="1162817" cy="2157220"/>
            <a:chOff x="8321344" y="1701401"/>
            <a:chExt cx="1162817" cy="215722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1720CC7-DC79-04EB-46D5-E0979F9A7D0F}"/>
                </a:ext>
              </a:extLst>
            </p:cNvPr>
            <p:cNvSpPr/>
            <p:nvPr/>
          </p:nvSpPr>
          <p:spPr>
            <a:xfrm>
              <a:off x="8889356" y="3674174"/>
              <a:ext cx="199153" cy="184447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B10EBAF-9C2E-B222-6DE5-B5CC060AD550}"/>
                </a:ext>
              </a:extLst>
            </p:cNvPr>
            <p:cNvCxnSpPr>
              <a:cxnSpLocks/>
              <a:endCxn id="15" idx="0"/>
            </p:cNvCxnSpPr>
            <p:nvPr/>
          </p:nvCxnSpPr>
          <p:spPr>
            <a:xfrm>
              <a:off x="8889356" y="1977856"/>
              <a:ext cx="99577" cy="16963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B69B67-E3FE-7723-19A8-D4C17DC14D54}"/>
                </a:ext>
              </a:extLst>
            </p:cNvPr>
            <p:cNvSpPr txBox="1"/>
            <p:nvPr/>
          </p:nvSpPr>
          <p:spPr>
            <a:xfrm>
              <a:off x="8321344" y="1701401"/>
              <a:ext cx="1162817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Barnsley DGH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A02F048-EDFA-F59F-388D-1957CDCBBF0F}"/>
              </a:ext>
            </a:extLst>
          </p:cNvPr>
          <p:cNvGrpSpPr/>
          <p:nvPr/>
        </p:nvGrpSpPr>
        <p:grpSpPr>
          <a:xfrm>
            <a:off x="10377672" y="5371852"/>
            <a:ext cx="1814328" cy="1442046"/>
            <a:chOff x="10377672" y="5371852"/>
            <a:chExt cx="1814328" cy="144204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C2DE69E-D0DB-E859-7006-598DBD23ABCC}"/>
                </a:ext>
              </a:extLst>
            </p:cNvPr>
            <p:cNvSpPr/>
            <p:nvPr/>
          </p:nvSpPr>
          <p:spPr>
            <a:xfrm>
              <a:off x="10377672" y="5371852"/>
              <a:ext cx="115352" cy="11347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9D3AFA9-FF5F-5B60-51F2-66F6FA0BBDBC}"/>
                </a:ext>
              </a:extLst>
            </p:cNvPr>
            <p:cNvCxnSpPr>
              <a:cxnSpLocks/>
              <a:stCxn id="30" idx="5"/>
            </p:cNvCxnSpPr>
            <p:nvPr/>
          </p:nvCxnSpPr>
          <p:spPr>
            <a:xfrm>
              <a:off x="10476131" y="5468706"/>
              <a:ext cx="985478" cy="108053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8F030DB-12A3-3788-F703-E19441E4AC51}"/>
                </a:ext>
              </a:extLst>
            </p:cNvPr>
            <p:cNvSpPr txBox="1"/>
            <p:nvPr/>
          </p:nvSpPr>
          <p:spPr>
            <a:xfrm>
              <a:off x="10845478" y="6552288"/>
              <a:ext cx="13465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/>
                <a:t>Bassetlaw Hospital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6B8EF146-5F80-B3E6-FD83-2DA85FEE435F}"/>
              </a:ext>
            </a:extLst>
          </p:cNvPr>
          <p:cNvSpPr/>
          <p:nvPr/>
        </p:nvSpPr>
        <p:spPr>
          <a:xfrm>
            <a:off x="10400822" y="3620164"/>
            <a:ext cx="294186" cy="303654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48B5298-A387-E1BD-E184-285758FCA269}"/>
              </a:ext>
            </a:extLst>
          </p:cNvPr>
          <p:cNvCxnSpPr>
            <a:cxnSpLocks/>
            <a:stCxn id="36" idx="2"/>
            <a:endCxn id="34" idx="0"/>
          </p:cNvCxnSpPr>
          <p:nvPr/>
        </p:nvCxnSpPr>
        <p:spPr>
          <a:xfrm flipH="1">
            <a:off x="10547915" y="2051348"/>
            <a:ext cx="56156" cy="15688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5E3D434-9897-CE04-D17F-C497BBF2F16B}"/>
              </a:ext>
            </a:extLst>
          </p:cNvPr>
          <p:cNvSpPr txBox="1"/>
          <p:nvPr/>
        </p:nvSpPr>
        <p:spPr>
          <a:xfrm>
            <a:off x="9688658" y="1528128"/>
            <a:ext cx="1830826" cy="52322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Doncaster </a:t>
            </a:r>
          </a:p>
          <a:p>
            <a:pPr algn="ctr"/>
            <a:r>
              <a:rPr lang="en-GB" sz="1400" dirty="0"/>
              <a:t>Royal Infirmary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19F0E28-2BBC-3070-426B-09E38CBF0241}"/>
              </a:ext>
            </a:extLst>
          </p:cNvPr>
          <p:cNvGrpSpPr/>
          <p:nvPr/>
        </p:nvGrpSpPr>
        <p:grpSpPr>
          <a:xfrm>
            <a:off x="4993617" y="4686301"/>
            <a:ext cx="4221821" cy="1233633"/>
            <a:chOff x="4993617" y="4686301"/>
            <a:chExt cx="4221821" cy="1233633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C148AA-21CC-59B5-B523-D0BF3A8514A5}"/>
                </a:ext>
              </a:extLst>
            </p:cNvPr>
            <p:cNvSpPr/>
            <p:nvPr/>
          </p:nvSpPr>
          <p:spPr>
            <a:xfrm>
              <a:off x="8706034" y="4686301"/>
              <a:ext cx="509404" cy="5000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BA1A6BA-AB6C-37D7-FAA1-6D84668CAAC5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H="1">
              <a:off x="6655443" y="4936332"/>
              <a:ext cx="2050591" cy="2500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D1297CF-A133-16F6-FA0A-47E75867C5CE}"/>
                </a:ext>
              </a:extLst>
            </p:cNvPr>
            <p:cNvSpPr txBox="1"/>
            <p:nvPr/>
          </p:nvSpPr>
          <p:spPr>
            <a:xfrm>
              <a:off x="4993617" y="4996604"/>
              <a:ext cx="19859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Sheffield </a:t>
              </a:r>
            </a:p>
            <a:p>
              <a:pPr algn="ctr"/>
              <a:r>
                <a:rPr lang="en-GB" b="1" dirty="0"/>
                <a:t>Teaching Hospitals</a:t>
              </a:r>
            </a:p>
            <a:p>
              <a:pPr algn="ctr"/>
              <a:r>
                <a:rPr lang="en-GB" b="1" dirty="0"/>
                <a:t>NHS FT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78949EA-F113-B0B3-B598-8F2D7A654900}"/>
              </a:ext>
            </a:extLst>
          </p:cNvPr>
          <p:cNvGrpSpPr/>
          <p:nvPr/>
        </p:nvGrpSpPr>
        <p:grpSpPr>
          <a:xfrm>
            <a:off x="5233161" y="4515847"/>
            <a:ext cx="4332026" cy="440553"/>
            <a:chOff x="5233161" y="4515847"/>
            <a:chExt cx="4332026" cy="440553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153D74C-D93E-E5BB-8677-1AF57E00872F}"/>
                </a:ext>
              </a:extLst>
            </p:cNvPr>
            <p:cNvSpPr/>
            <p:nvPr/>
          </p:nvSpPr>
          <p:spPr>
            <a:xfrm>
              <a:off x="9304819" y="4515847"/>
              <a:ext cx="260368" cy="25003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0CF3383-EDD3-2ABB-8918-86A4AF7A6470}"/>
                </a:ext>
              </a:extLst>
            </p:cNvPr>
            <p:cNvCxnSpPr>
              <a:cxnSpLocks/>
              <a:endCxn id="44" idx="2"/>
            </p:cNvCxnSpPr>
            <p:nvPr/>
          </p:nvCxnSpPr>
          <p:spPr>
            <a:xfrm flipV="1">
              <a:off x="6528868" y="4640863"/>
              <a:ext cx="2775951" cy="1844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899D6D9-1877-30FC-8094-3073156FD9E6}"/>
                </a:ext>
              </a:extLst>
            </p:cNvPr>
            <p:cNvSpPr txBox="1"/>
            <p:nvPr/>
          </p:nvSpPr>
          <p:spPr>
            <a:xfrm>
              <a:off x="5233161" y="4664012"/>
              <a:ext cx="133601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300" dirty="0"/>
                <a:t>Rotherham DGH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8B4138-F7E4-955D-A731-0D71630FDB07}"/>
              </a:ext>
            </a:extLst>
          </p:cNvPr>
          <p:cNvGrpSpPr/>
          <p:nvPr/>
        </p:nvGrpSpPr>
        <p:grpSpPr>
          <a:xfrm>
            <a:off x="5603974" y="5787341"/>
            <a:ext cx="3576739" cy="1028875"/>
            <a:chOff x="5603974" y="5787341"/>
            <a:chExt cx="3576739" cy="102887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F7F195F-E04A-BA33-2AEE-93352CBD831E}"/>
                </a:ext>
              </a:extLst>
            </p:cNvPr>
            <p:cNvSpPr/>
            <p:nvPr/>
          </p:nvSpPr>
          <p:spPr>
            <a:xfrm>
              <a:off x="9065361" y="5787341"/>
              <a:ext cx="115352" cy="113472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3D9D4FF-F89B-A336-180C-C8E2DB29D2E9}"/>
                </a:ext>
              </a:extLst>
            </p:cNvPr>
            <p:cNvCxnSpPr>
              <a:cxnSpLocks/>
              <a:stCxn id="55" idx="2"/>
            </p:cNvCxnSpPr>
            <p:nvPr/>
          </p:nvCxnSpPr>
          <p:spPr>
            <a:xfrm flipH="1">
              <a:off x="6655443" y="5844077"/>
              <a:ext cx="2409918" cy="64502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01E74D0-E295-1C68-E874-39FDC5AFC771}"/>
                </a:ext>
              </a:extLst>
            </p:cNvPr>
            <p:cNvSpPr txBox="1"/>
            <p:nvPr/>
          </p:nvSpPr>
          <p:spPr>
            <a:xfrm>
              <a:off x="5603974" y="6385329"/>
              <a:ext cx="1288114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Chesterfield </a:t>
              </a:r>
            </a:p>
            <a:p>
              <a:pPr algn="ctr"/>
              <a:r>
                <a:rPr lang="en-GB" sz="1100" dirty="0"/>
                <a:t>Royal Hospital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512ADADC-F744-37C5-6DA2-FD8E14FFB45E}"/>
              </a:ext>
            </a:extLst>
          </p:cNvPr>
          <p:cNvSpPr txBox="1"/>
          <p:nvPr/>
        </p:nvSpPr>
        <p:spPr>
          <a:xfrm>
            <a:off x="5144484" y="5844077"/>
            <a:ext cx="1777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ID &amp; Hepatology</a:t>
            </a:r>
          </a:p>
        </p:txBody>
      </p:sp>
    </p:spTree>
    <p:extLst>
      <p:ext uri="{BB962C8B-B14F-4D97-AF65-F5344CB8AC3E}">
        <p14:creationId xmlns:p14="http://schemas.microsoft.com/office/powerpoint/2010/main" val="1277871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4BD10329-8902-6CDC-CA39-0112F1A6A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112" y="1871321"/>
            <a:ext cx="4806166" cy="4986679"/>
          </a:xfrm>
          <a:prstGeom prst="rect">
            <a:avLst/>
          </a:prstGeom>
        </p:spPr>
      </p:pic>
      <p:pic>
        <p:nvPicPr>
          <p:cNvPr id="7" name="Picture 6" descr="Map&#10;&#10;Description automatically generated with medium confidence">
            <a:extLst>
              <a:ext uri="{FF2B5EF4-FFF2-40B4-BE49-F238E27FC236}">
                <a16:creationId xmlns:a16="http://schemas.microsoft.com/office/drawing/2014/main" id="{4F03DFE5-9698-60D4-4A48-3677037EC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1534" y="2158489"/>
            <a:ext cx="5005562" cy="428517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943BA2-645D-A65A-B586-6A905167516D}"/>
              </a:ext>
            </a:extLst>
          </p:cNvPr>
          <p:cNvCxnSpPr>
            <a:cxnSpLocks/>
          </p:cNvCxnSpPr>
          <p:nvPr/>
        </p:nvCxnSpPr>
        <p:spPr>
          <a:xfrm>
            <a:off x="2614611" y="5486401"/>
            <a:ext cx="1743075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0A56694-40FC-F796-D070-1F80E608E6DD}"/>
              </a:ext>
            </a:extLst>
          </p:cNvPr>
          <p:cNvGrpSpPr/>
          <p:nvPr/>
        </p:nvGrpSpPr>
        <p:grpSpPr>
          <a:xfrm>
            <a:off x="4993617" y="4686301"/>
            <a:ext cx="4221821" cy="1233633"/>
            <a:chOff x="4993617" y="4686301"/>
            <a:chExt cx="4221821" cy="1233633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B5FF367-7ED4-3652-3181-F68885F49EFA}"/>
                </a:ext>
              </a:extLst>
            </p:cNvPr>
            <p:cNvSpPr/>
            <p:nvPr/>
          </p:nvSpPr>
          <p:spPr>
            <a:xfrm>
              <a:off x="8706034" y="4686301"/>
              <a:ext cx="509404" cy="50006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ACAAC51-D0D5-860C-2339-CEC1348A9409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flipH="1">
              <a:off x="6655443" y="4936332"/>
              <a:ext cx="2050591" cy="2500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D22A61-E846-CCDD-0C2A-DF965E1820AD}"/>
                </a:ext>
              </a:extLst>
            </p:cNvPr>
            <p:cNvSpPr txBox="1"/>
            <p:nvPr/>
          </p:nvSpPr>
          <p:spPr>
            <a:xfrm>
              <a:off x="4993617" y="4996604"/>
              <a:ext cx="19859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Sheffield </a:t>
              </a:r>
            </a:p>
            <a:p>
              <a:pPr algn="ctr"/>
              <a:r>
                <a:rPr lang="en-GB" b="1" dirty="0"/>
                <a:t>Teaching Hospitals</a:t>
              </a:r>
            </a:p>
            <a:p>
              <a:pPr algn="ctr"/>
              <a:r>
                <a:rPr lang="en-GB" b="1" dirty="0"/>
                <a:t>NHS FT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20104DD-B867-5FEC-DDF8-7E12CFBBE59F}"/>
              </a:ext>
            </a:extLst>
          </p:cNvPr>
          <p:cNvGrpSpPr/>
          <p:nvPr/>
        </p:nvGrpSpPr>
        <p:grpSpPr>
          <a:xfrm>
            <a:off x="5233161" y="4515847"/>
            <a:ext cx="4332026" cy="440553"/>
            <a:chOff x="5233161" y="4515847"/>
            <a:chExt cx="4332026" cy="44055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907C455-2D11-67C7-F7D8-528E05EDB942}"/>
                </a:ext>
              </a:extLst>
            </p:cNvPr>
            <p:cNvSpPr/>
            <p:nvPr/>
          </p:nvSpPr>
          <p:spPr>
            <a:xfrm>
              <a:off x="9304819" y="4515847"/>
              <a:ext cx="260368" cy="250031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42C22E2-15AA-D07E-6960-BF36920060BF}"/>
                </a:ext>
              </a:extLst>
            </p:cNvPr>
            <p:cNvCxnSpPr>
              <a:cxnSpLocks/>
              <a:endCxn id="14" idx="2"/>
            </p:cNvCxnSpPr>
            <p:nvPr/>
          </p:nvCxnSpPr>
          <p:spPr>
            <a:xfrm flipV="1">
              <a:off x="6528868" y="4640863"/>
              <a:ext cx="2775951" cy="1844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D0FB219-BC00-1570-0D24-3D0A2DE35CC0}"/>
                </a:ext>
              </a:extLst>
            </p:cNvPr>
            <p:cNvSpPr txBox="1"/>
            <p:nvPr/>
          </p:nvSpPr>
          <p:spPr>
            <a:xfrm>
              <a:off x="5233161" y="4664012"/>
              <a:ext cx="133601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300" dirty="0"/>
                <a:t>Rotherham DGH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0CF7CCF-34A8-C5D8-79E2-F16A555B831F}"/>
              </a:ext>
            </a:extLst>
          </p:cNvPr>
          <p:cNvGrpSpPr/>
          <p:nvPr/>
        </p:nvGrpSpPr>
        <p:grpSpPr>
          <a:xfrm>
            <a:off x="8321344" y="1701401"/>
            <a:ext cx="1162817" cy="2157220"/>
            <a:chOff x="8321344" y="1701401"/>
            <a:chExt cx="1162817" cy="215722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DE7CD2A-F0DE-BFE6-20AB-398591D9D1B3}"/>
                </a:ext>
              </a:extLst>
            </p:cNvPr>
            <p:cNvSpPr/>
            <p:nvPr/>
          </p:nvSpPr>
          <p:spPr>
            <a:xfrm>
              <a:off x="8889356" y="3674174"/>
              <a:ext cx="199153" cy="184447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AEB0E8C-E18E-F305-E76A-CBBA0C2699C2}"/>
                </a:ext>
              </a:extLst>
            </p:cNvPr>
            <p:cNvCxnSpPr>
              <a:cxnSpLocks/>
              <a:endCxn id="47" idx="0"/>
            </p:cNvCxnSpPr>
            <p:nvPr/>
          </p:nvCxnSpPr>
          <p:spPr>
            <a:xfrm>
              <a:off x="8889356" y="1977856"/>
              <a:ext cx="99577" cy="16963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E2D7F7D-F31D-731D-F74B-95E462D7067B}"/>
                </a:ext>
              </a:extLst>
            </p:cNvPr>
            <p:cNvSpPr txBox="1"/>
            <p:nvPr/>
          </p:nvSpPr>
          <p:spPr>
            <a:xfrm>
              <a:off x="8321344" y="1701401"/>
              <a:ext cx="1162817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Barnsley DGH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AB64A9B-488E-0878-747F-5BC14EB65C3C}"/>
              </a:ext>
            </a:extLst>
          </p:cNvPr>
          <p:cNvGrpSpPr/>
          <p:nvPr/>
        </p:nvGrpSpPr>
        <p:grpSpPr>
          <a:xfrm>
            <a:off x="5603974" y="5787341"/>
            <a:ext cx="3576739" cy="1028875"/>
            <a:chOff x="5603974" y="5787341"/>
            <a:chExt cx="3576739" cy="102887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8A38EA0-49D5-F449-3889-E3D86F7C78FF}"/>
                </a:ext>
              </a:extLst>
            </p:cNvPr>
            <p:cNvSpPr/>
            <p:nvPr/>
          </p:nvSpPr>
          <p:spPr>
            <a:xfrm>
              <a:off x="9065361" y="5787341"/>
              <a:ext cx="115352" cy="113472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FBC98E8-CC8F-D220-4F99-3FB699E1EEB7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 flipH="1">
              <a:off x="6655443" y="5844077"/>
              <a:ext cx="2409918" cy="64502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DF3DF92-145B-EF0D-AC6E-14736EC9816F}"/>
                </a:ext>
              </a:extLst>
            </p:cNvPr>
            <p:cNvSpPr txBox="1"/>
            <p:nvPr/>
          </p:nvSpPr>
          <p:spPr>
            <a:xfrm>
              <a:off x="5603974" y="6385329"/>
              <a:ext cx="1288114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Chesterfield </a:t>
              </a:r>
            </a:p>
            <a:p>
              <a:pPr algn="ctr"/>
              <a:r>
                <a:rPr lang="en-GB" sz="1100" dirty="0"/>
                <a:t>Royal Hospital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1EBFBF1-EB62-E1B0-4706-4A53C719ED90}"/>
              </a:ext>
            </a:extLst>
          </p:cNvPr>
          <p:cNvGrpSpPr/>
          <p:nvPr/>
        </p:nvGrpSpPr>
        <p:grpSpPr>
          <a:xfrm>
            <a:off x="10377672" y="5371852"/>
            <a:ext cx="1814328" cy="1442046"/>
            <a:chOff x="10377672" y="5371852"/>
            <a:chExt cx="1814328" cy="144204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FDB1F82-86CE-1700-4A9B-1AAE7B52E4F7}"/>
                </a:ext>
              </a:extLst>
            </p:cNvPr>
            <p:cNvSpPr/>
            <p:nvPr/>
          </p:nvSpPr>
          <p:spPr>
            <a:xfrm>
              <a:off x="10377672" y="5371852"/>
              <a:ext cx="115352" cy="11347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582DB56-82E8-04EF-49AD-90B270BBF128}"/>
                </a:ext>
              </a:extLst>
            </p:cNvPr>
            <p:cNvCxnSpPr>
              <a:cxnSpLocks/>
              <a:stCxn id="20" idx="5"/>
            </p:cNvCxnSpPr>
            <p:nvPr/>
          </p:nvCxnSpPr>
          <p:spPr>
            <a:xfrm>
              <a:off x="10476131" y="5468706"/>
              <a:ext cx="985478" cy="108053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036B47C-F587-6E6C-2874-0ACA18839F71}"/>
                </a:ext>
              </a:extLst>
            </p:cNvPr>
            <p:cNvSpPr txBox="1"/>
            <p:nvPr/>
          </p:nvSpPr>
          <p:spPr>
            <a:xfrm>
              <a:off x="10845478" y="6552288"/>
              <a:ext cx="13465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/>
                <a:t>Bassetlaw Hospital</a:t>
              </a: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A96E24AA-50D6-6010-07D4-15D14C3FC0EC}"/>
              </a:ext>
            </a:extLst>
          </p:cNvPr>
          <p:cNvSpPr/>
          <p:nvPr/>
        </p:nvSpPr>
        <p:spPr>
          <a:xfrm>
            <a:off x="10400822" y="3620164"/>
            <a:ext cx="294186" cy="303654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A002E21-6E04-58BC-27F6-5B26870D9196}"/>
              </a:ext>
            </a:extLst>
          </p:cNvPr>
          <p:cNvCxnSpPr>
            <a:cxnSpLocks/>
            <a:stCxn id="31" idx="2"/>
            <a:endCxn id="16" idx="0"/>
          </p:cNvCxnSpPr>
          <p:nvPr/>
        </p:nvCxnSpPr>
        <p:spPr>
          <a:xfrm flipH="1">
            <a:off x="10547915" y="2051348"/>
            <a:ext cx="56156" cy="15688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09F8878-6C22-4DA8-38B2-B09484187AEB}"/>
              </a:ext>
            </a:extLst>
          </p:cNvPr>
          <p:cNvSpPr txBox="1"/>
          <p:nvPr/>
        </p:nvSpPr>
        <p:spPr>
          <a:xfrm>
            <a:off x="9688658" y="1528128"/>
            <a:ext cx="1830826" cy="52322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Doncaster </a:t>
            </a:r>
          </a:p>
          <a:p>
            <a:pPr algn="ctr"/>
            <a:r>
              <a:rPr lang="en-GB" sz="1400" dirty="0"/>
              <a:t>Royal Infirmary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FCCE007-25D3-B512-ADA7-641265E17B4B}"/>
              </a:ext>
            </a:extLst>
          </p:cNvPr>
          <p:cNvSpPr txBox="1"/>
          <p:nvPr/>
        </p:nvSpPr>
        <p:spPr>
          <a:xfrm>
            <a:off x="5144484" y="5844077"/>
            <a:ext cx="1777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ID &amp; Hepatology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12857-6C4F-FE7C-FF4F-14AF910C1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451857" cy="13255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South Yorkshire, North Derbyshire &amp; </a:t>
            </a:r>
            <a:br>
              <a:rPr lang="en-GB" dirty="0">
                <a:solidFill>
                  <a:srgbClr val="002060"/>
                </a:solidFill>
              </a:rPr>
            </a:br>
            <a:r>
              <a:rPr lang="en-GB" dirty="0">
                <a:solidFill>
                  <a:srgbClr val="002060"/>
                </a:solidFill>
              </a:rPr>
              <a:t>Bassetlaw HCV ODN: organisation, staff, resources</a:t>
            </a:r>
          </a:p>
        </p:txBody>
      </p:sp>
      <p:sp>
        <p:nvSpPr>
          <p:cNvPr id="106" name="TextBox 2">
            <a:extLst>
              <a:ext uri="{FF2B5EF4-FFF2-40B4-BE49-F238E27FC236}">
                <a16:creationId xmlns:a16="http://schemas.microsoft.com/office/drawing/2014/main" id="{70695F92-A86F-D5B9-8251-E9C3FE86F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189" y="6342154"/>
            <a:ext cx="11091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Medical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Consultant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2FDACD00-A514-DAEA-22E8-C5AD16CE9A37}"/>
              </a:ext>
            </a:extLst>
          </p:cNvPr>
          <p:cNvGrpSpPr/>
          <p:nvPr/>
        </p:nvGrpSpPr>
        <p:grpSpPr>
          <a:xfrm>
            <a:off x="139482" y="1977857"/>
            <a:ext cx="5954366" cy="2958475"/>
            <a:chOff x="139482" y="1977857"/>
            <a:chExt cx="5954366" cy="2958475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A2CEBD02-4BCA-A1D6-20A8-CF0050BB0837}"/>
                </a:ext>
              </a:extLst>
            </p:cNvPr>
            <p:cNvGrpSpPr/>
            <p:nvPr/>
          </p:nvGrpSpPr>
          <p:grpSpPr>
            <a:xfrm>
              <a:off x="3536141" y="2403714"/>
              <a:ext cx="2557707" cy="2314813"/>
              <a:chOff x="3536141" y="2403714"/>
              <a:chExt cx="2557707" cy="2314813"/>
            </a:xfrm>
          </p:grpSpPr>
          <p:pic>
            <p:nvPicPr>
              <p:cNvPr id="101" name="Picture 10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F9167F9D-C2EB-36C1-2A99-A996E0F01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6141" y="241106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2" name="Picture 101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024D4DC5-1E32-7F36-EB21-9D574B93FE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8756" y="240922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3" name="Picture 102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F26A5604-6DAB-F200-651E-0272282D47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74697" y="2406468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8" name="Picture 107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8F675327-FDF2-D980-BCD2-D3BE088A76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70867" y="3650718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9" name="Picture 108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97B7DFEA-719A-1C8E-7824-F7C0512705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4622" y="4043553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0" name="Picture 109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8AB855F9-F159-DFDD-3C5D-9B24AA40DB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33677" y="240403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1" name="Picture 11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1DDAA73B-470D-8997-058C-DCD7687726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9742" y="2403714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2601BB6E-4EA6-F503-D75F-CE9DB90D7CC3}"/>
                </a:ext>
              </a:extLst>
            </p:cNvPr>
            <p:cNvGrpSpPr/>
            <p:nvPr/>
          </p:nvGrpSpPr>
          <p:grpSpPr>
            <a:xfrm>
              <a:off x="139482" y="1977857"/>
              <a:ext cx="3768537" cy="2958475"/>
              <a:chOff x="139482" y="1977857"/>
              <a:chExt cx="3768537" cy="2958475"/>
            </a:xfrm>
          </p:grpSpPr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E3E10C3B-8A32-95A0-6FC4-ABB32716776A}"/>
                  </a:ext>
                </a:extLst>
              </p:cNvPr>
              <p:cNvCxnSpPr>
                <a:cxnSpLocks/>
                <a:stCxn id="114" idx="3"/>
              </p:cNvCxnSpPr>
              <p:nvPr/>
            </p:nvCxnSpPr>
            <p:spPr>
              <a:xfrm>
                <a:off x="2309127" y="2655479"/>
                <a:ext cx="1558982" cy="869421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Rounded Rectangle 113">
                <a:extLst>
                  <a:ext uri="{FF2B5EF4-FFF2-40B4-BE49-F238E27FC236}">
                    <a16:creationId xmlns:a16="http://schemas.microsoft.com/office/drawing/2014/main" id="{D8F126D8-D73D-F343-36A2-45C340DD99BC}"/>
                  </a:ext>
                </a:extLst>
              </p:cNvPr>
              <p:cNvSpPr/>
              <p:nvPr/>
            </p:nvSpPr>
            <p:spPr>
              <a:xfrm>
                <a:off x="162827" y="1977857"/>
                <a:ext cx="2146300" cy="1355244"/>
              </a:xfrm>
              <a:prstGeom prst="roundRect">
                <a:avLst/>
              </a:prstGeom>
              <a:noFill/>
              <a:ln w="19050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/>
              </a:p>
            </p:txBody>
          </p:sp>
          <p:sp>
            <p:nvSpPr>
              <p:cNvPr id="118" name="TextBox 1">
                <a:extLst>
                  <a:ext uri="{FF2B5EF4-FFF2-40B4-BE49-F238E27FC236}">
                    <a16:creationId xmlns:a16="http://schemas.microsoft.com/office/drawing/2014/main" id="{7FED9AC5-83AE-CE00-EDC0-40595BD047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637" y="2056547"/>
                <a:ext cx="180342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Sheffield</a:t>
                </a:r>
              </a:p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Hepatology</a:t>
                </a:r>
              </a:p>
            </p:txBody>
          </p:sp>
          <p:cxnSp>
            <p:nvCxnSpPr>
              <p:cNvPr id="140" name="Straight Arrow Connector 139">
                <a:extLst>
                  <a:ext uri="{FF2B5EF4-FFF2-40B4-BE49-F238E27FC236}">
                    <a16:creationId xmlns:a16="http://schemas.microsoft.com/office/drawing/2014/main" id="{91EE105E-713B-F695-85E3-B225AB18C403}"/>
                  </a:ext>
                </a:extLst>
              </p:cNvPr>
              <p:cNvCxnSpPr>
                <a:cxnSpLocks/>
                <a:stCxn id="141" idx="3"/>
              </p:cNvCxnSpPr>
              <p:nvPr/>
            </p:nvCxnSpPr>
            <p:spPr>
              <a:xfrm flipV="1">
                <a:off x="2318724" y="3723305"/>
                <a:ext cx="1589295" cy="535406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Rounded Rectangle 140">
                <a:extLst>
                  <a:ext uri="{FF2B5EF4-FFF2-40B4-BE49-F238E27FC236}">
                    <a16:creationId xmlns:a16="http://schemas.microsoft.com/office/drawing/2014/main" id="{A3D4ADD4-2054-39DF-1C3B-E2D6036301C0}"/>
                  </a:ext>
                </a:extLst>
              </p:cNvPr>
              <p:cNvSpPr/>
              <p:nvPr/>
            </p:nvSpPr>
            <p:spPr>
              <a:xfrm>
                <a:off x="172424" y="3581089"/>
                <a:ext cx="2146300" cy="1355243"/>
              </a:xfrm>
              <a:prstGeom prst="roundRect">
                <a:avLst/>
              </a:prstGeom>
              <a:noFill/>
              <a:ln w="19050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/>
              </a:p>
            </p:txBody>
          </p:sp>
          <p:sp>
            <p:nvSpPr>
              <p:cNvPr id="142" name="TextBox 1">
                <a:extLst>
                  <a:ext uri="{FF2B5EF4-FFF2-40B4-BE49-F238E27FC236}">
                    <a16:creationId xmlns:a16="http://schemas.microsoft.com/office/drawing/2014/main" id="{CB5EDE99-166B-DAB4-5C3D-94A42CB09C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262" y="3620164"/>
                <a:ext cx="180342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Sheffield</a:t>
                </a:r>
              </a:p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Infectious Diseases</a:t>
                </a:r>
              </a:p>
            </p:txBody>
          </p:sp>
          <p:pic>
            <p:nvPicPr>
              <p:cNvPr id="147" name="Picture 146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E41E52E7-8AE5-053C-FE77-B13174BB6D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9482" y="413078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48" name="Picture 147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329B40E8-7ED2-1465-57A7-1990BC8695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16108" y="412016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49" name="Picture 148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AC5F733A-FE85-EA9C-50DE-B475CFD34F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663" y="413078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0" name="Picture 149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C2C0EA86-6081-473C-9C92-0822ED9EA5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2476" y="4124021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1" name="Picture 15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1CF495F0-A6A4-9F5A-BAA1-2BD7482D20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2008" y="412617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2" name="Picture 151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BC1D299D-96B6-D58D-3393-7FDEA648C1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71087" y="412788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3" name="Picture 152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66416B02-6CE9-4C46-E327-4BA97FDD85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28854" y="4124033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7" name="Picture 156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3BCF93C2-56D9-B3F1-A59D-8628E0B902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9901" y="253896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8" name="Picture 157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811A93CA-5940-1AA8-D8A3-E69CF5261D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1456" y="254958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9" name="Picture 158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BDEAEE70-9E9E-0546-07FF-CB341D6804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6269" y="2542823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0" name="Picture 159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04D0810C-6C08-B6DA-4A67-E2A93DCCA6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801" y="254497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1" name="Picture 16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9D4B91AB-66DB-F412-35F5-1F9EEB93D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04880" y="2546684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2" name="Picture 161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331578BE-471F-4F28-725B-192C3739CA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2647" y="2542835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67" name="Rounded Rectangle 166">
                <a:extLst>
                  <a:ext uri="{FF2B5EF4-FFF2-40B4-BE49-F238E27FC236}">
                    <a16:creationId xmlns:a16="http://schemas.microsoft.com/office/drawing/2014/main" id="{E83D66F5-346F-5D7C-15D3-CFCDB04A8EF5}"/>
                  </a:ext>
                </a:extLst>
              </p:cNvPr>
              <p:cNvSpPr/>
              <p:nvPr/>
            </p:nvSpPr>
            <p:spPr>
              <a:xfrm>
                <a:off x="292762" y="4143384"/>
                <a:ext cx="1379370" cy="651750"/>
              </a:xfrm>
              <a:prstGeom prst="roundRect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8" name="Rounded Rectangle 167">
              <a:extLst>
                <a:ext uri="{FF2B5EF4-FFF2-40B4-BE49-F238E27FC236}">
                  <a16:creationId xmlns:a16="http://schemas.microsoft.com/office/drawing/2014/main" id="{01371CEF-389D-70A1-72CD-01069A0A584C}"/>
                </a:ext>
              </a:extLst>
            </p:cNvPr>
            <p:cNvSpPr/>
            <p:nvPr/>
          </p:nvSpPr>
          <p:spPr>
            <a:xfrm>
              <a:off x="5059450" y="2417755"/>
              <a:ext cx="576465" cy="65175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DB0497A2-9020-FEE6-02AB-B15D27C6DCDA}"/>
              </a:ext>
            </a:extLst>
          </p:cNvPr>
          <p:cNvGrpSpPr/>
          <p:nvPr/>
        </p:nvGrpSpPr>
        <p:grpSpPr>
          <a:xfrm>
            <a:off x="-92939" y="5209507"/>
            <a:ext cx="2604737" cy="1604274"/>
            <a:chOff x="-92939" y="5209507"/>
            <a:chExt cx="2604737" cy="1604274"/>
          </a:xfrm>
        </p:grpSpPr>
        <p:pic>
          <p:nvPicPr>
            <p:cNvPr id="55" name="Picture 54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4B890ED1-1C22-2311-F001-D72E2D946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571" y="5627402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91" name="TextBox 2">
              <a:extLst>
                <a:ext uri="{FF2B5EF4-FFF2-40B4-BE49-F238E27FC236}">
                  <a16:creationId xmlns:a16="http://schemas.microsoft.com/office/drawing/2014/main" id="{8229C6DF-73C7-E277-14A5-F923D760ED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92939" y="6352116"/>
              <a:ext cx="11091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+mn-lt"/>
                </a:rPr>
                <a:t>Nurse Consultant</a:t>
              </a:r>
            </a:p>
          </p:txBody>
        </p:sp>
        <p:sp>
          <p:nvSpPr>
            <p:cNvPr id="92" name="TextBox 63">
              <a:extLst>
                <a:ext uri="{FF2B5EF4-FFF2-40B4-BE49-F238E27FC236}">
                  <a16:creationId xmlns:a16="http://schemas.microsoft.com/office/drawing/2014/main" id="{A3D8E1AD-7A6A-9347-0BBB-55AB28D330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282" y="6460068"/>
              <a:ext cx="10456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+mn-lt"/>
                </a:rPr>
                <a:t>CNS/NP</a:t>
              </a:r>
            </a:p>
          </p:txBody>
        </p:sp>
        <p:pic>
          <p:nvPicPr>
            <p:cNvPr id="96" name="Picture 95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C5774F18-27EF-1BC0-943D-490EC74E9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194" y="5627402"/>
              <a:ext cx="634106" cy="67497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" name="Picture 103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C219633E-81E8-445D-8FC6-66FDD4CE1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692" y="5627402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69" name="Rounded Rectangle 168">
              <a:extLst>
                <a:ext uri="{FF2B5EF4-FFF2-40B4-BE49-F238E27FC236}">
                  <a16:creationId xmlns:a16="http://schemas.microsoft.com/office/drawing/2014/main" id="{4F93AB42-5F36-04A2-FF55-331A6E13EAF4}"/>
                </a:ext>
              </a:extLst>
            </p:cNvPr>
            <p:cNvSpPr/>
            <p:nvPr/>
          </p:nvSpPr>
          <p:spPr>
            <a:xfrm>
              <a:off x="177891" y="5639014"/>
              <a:ext cx="576465" cy="65175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TextBox 2">
              <a:extLst>
                <a:ext uri="{FF2B5EF4-FFF2-40B4-BE49-F238E27FC236}">
                  <a16:creationId xmlns:a16="http://schemas.microsoft.com/office/drawing/2014/main" id="{1929D1E6-C347-D6A6-EC79-BD56F86B3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73860" y="5209507"/>
              <a:ext cx="11091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solidFill>
                    <a:schemeClr val="accent2"/>
                  </a:solidFill>
                  <a:latin typeface="+mn-lt"/>
                </a:rPr>
                <a:t>Viral hepatitis activity only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95FF2B4C-EAC2-B52E-B604-C2202F3E068E}"/>
              </a:ext>
            </a:extLst>
          </p:cNvPr>
          <p:cNvGrpSpPr/>
          <p:nvPr/>
        </p:nvGrpSpPr>
        <p:grpSpPr>
          <a:xfrm>
            <a:off x="4442931" y="3122048"/>
            <a:ext cx="634106" cy="683019"/>
            <a:chOff x="4573557" y="3240799"/>
            <a:chExt cx="634106" cy="683019"/>
          </a:xfrm>
        </p:grpSpPr>
        <p:pic>
          <p:nvPicPr>
            <p:cNvPr id="174" name="Picture 173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C77883DD-F584-84ED-394F-35EED9DCB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7" y="3240799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F7CE749D-F2AF-F3ED-F3C7-CC69BE73E6B4}"/>
                </a:ext>
              </a:extLst>
            </p:cNvPr>
            <p:cNvSpPr/>
            <p:nvPr/>
          </p:nvSpPr>
          <p:spPr>
            <a:xfrm>
              <a:off x="4658944" y="3240799"/>
              <a:ext cx="477468" cy="683019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62F3B47-D112-5E0E-01F3-D60212B1F97D}"/>
              </a:ext>
            </a:extLst>
          </p:cNvPr>
          <p:cNvGrpSpPr/>
          <p:nvPr/>
        </p:nvGrpSpPr>
        <p:grpSpPr>
          <a:xfrm>
            <a:off x="4771616" y="3831846"/>
            <a:ext cx="634106" cy="683019"/>
            <a:chOff x="4573557" y="3240799"/>
            <a:chExt cx="634106" cy="683019"/>
          </a:xfrm>
        </p:grpSpPr>
        <p:pic>
          <p:nvPicPr>
            <p:cNvPr id="187" name="Picture 186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F3F24C78-E3BA-8354-AC1F-4948AA092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7" y="3240799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88" name="Rounded Rectangle 187">
              <a:extLst>
                <a:ext uri="{FF2B5EF4-FFF2-40B4-BE49-F238E27FC236}">
                  <a16:creationId xmlns:a16="http://schemas.microsoft.com/office/drawing/2014/main" id="{DCD919E7-0400-20A9-ACE3-0D720FBB49E3}"/>
                </a:ext>
              </a:extLst>
            </p:cNvPr>
            <p:cNvSpPr/>
            <p:nvPr/>
          </p:nvSpPr>
          <p:spPr>
            <a:xfrm>
              <a:off x="4658944" y="3240799"/>
              <a:ext cx="477468" cy="683019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20EC2817-AB96-79A2-EF68-5A3DE51CB47F}"/>
              </a:ext>
            </a:extLst>
          </p:cNvPr>
          <p:cNvGrpSpPr/>
          <p:nvPr/>
        </p:nvGrpSpPr>
        <p:grpSpPr>
          <a:xfrm>
            <a:off x="5041279" y="2747900"/>
            <a:ext cx="634106" cy="683019"/>
            <a:chOff x="4573557" y="3240799"/>
            <a:chExt cx="634106" cy="683019"/>
          </a:xfrm>
        </p:grpSpPr>
        <p:pic>
          <p:nvPicPr>
            <p:cNvPr id="190" name="Picture 189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D1E07EE6-F89F-CDA1-EDD3-B21912E1F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7" y="3240799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91" name="Rounded Rectangle 190">
              <a:extLst>
                <a:ext uri="{FF2B5EF4-FFF2-40B4-BE49-F238E27FC236}">
                  <a16:creationId xmlns:a16="http://schemas.microsoft.com/office/drawing/2014/main" id="{820B9F16-4C6D-6199-FDD3-01F9290C44CA}"/>
                </a:ext>
              </a:extLst>
            </p:cNvPr>
            <p:cNvSpPr/>
            <p:nvPr/>
          </p:nvSpPr>
          <p:spPr>
            <a:xfrm>
              <a:off x="4658944" y="3240799"/>
              <a:ext cx="477468" cy="683019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719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4BD10329-8902-6CDC-CA39-0112F1A6A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112" y="1871321"/>
            <a:ext cx="4806166" cy="498667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943BA2-645D-A65A-B586-6A905167516D}"/>
              </a:ext>
            </a:extLst>
          </p:cNvPr>
          <p:cNvCxnSpPr>
            <a:cxnSpLocks/>
          </p:cNvCxnSpPr>
          <p:nvPr/>
        </p:nvCxnSpPr>
        <p:spPr>
          <a:xfrm>
            <a:off x="2614611" y="5486401"/>
            <a:ext cx="1743075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BD12857-6C4F-FE7C-FF4F-14AF910C1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451857" cy="13255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South Yorkshire, North Derbyshire &amp; </a:t>
            </a:r>
            <a:br>
              <a:rPr lang="en-GB" dirty="0">
                <a:solidFill>
                  <a:srgbClr val="002060"/>
                </a:solidFill>
              </a:rPr>
            </a:br>
            <a:r>
              <a:rPr lang="en-GB" dirty="0">
                <a:solidFill>
                  <a:srgbClr val="002060"/>
                </a:solidFill>
              </a:rPr>
              <a:t>Bassetlaw HCV ODN: organisation, staff, resources</a:t>
            </a:r>
          </a:p>
        </p:txBody>
      </p:sp>
      <p:sp>
        <p:nvSpPr>
          <p:cNvPr id="106" name="TextBox 2">
            <a:extLst>
              <a:ext uri="{FF2B5EF4-FFF2-40B4-BE49-F238E27FC236}">
                <a16:creationId xmlns:a16="http://schemas.microsoft.com/office/drawing/2014/main" id="{70695F92-A86F-D5B9-8251-E9C3FE86F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189" y="6342154"/>
            <a:ext cx="11091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Medical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Consultant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2FDACD00-A514-DAEA-22E8-C5AD16CE9A37}"/>
              </a:ext>
            </a:extLst>
          </p:cNvPr>
          <p:cNvGrpSpPr/>
          <p:nvPr/>
        </p:nvGrpSpPr>
        <p:grpSpPr>
          <a:xfrm>
            <a:off x="139482" y="1977857"/>
            <a:ext cx="5954366" cy="2958475"/>
            <a:chOff x="139482" y="1977857"/>
            <a:chExt cx="5954366" cy="2958475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A2CEBD02-4BCA-A1D6-20A8-CF0050BB0837}"/>
                </a:ext>
              </a:extLst>
            </p:cNvPr>
            <p:cNvGrpSpPr/>
            <p:nvPr/>
          </p:nvGrpSpPr>
          <p:grpSpPr>
            <a:xfrm>
              <a:off x="3536141" y="2403714"/>
              <a:ext cx="2557707" cy="2314813"/>
              <a:chOff x="3536141" y="2403714"/>
              <a:chExt cx="2557707" cy="2314813"/>
            </a:xfrm>
          </p:grpSpPr>
          <p:pic>
            <p:nvPicPr>
              <p:cNvPr id="101" name="Picture 10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F9167F9D-C2EB-36C1-2A99-A996E0F01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6141" y="241106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2" name="Picture 101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024D4DC5-1E32-7F36-EB21-9D574B93FE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8756" y="240922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3" name="Picture 102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F26A5604-6DAB-F200-651E-0272282D47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74697" y="2406468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8" name="Picture 107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8F675327-FDF2-D980-BCD2-D3BE088A76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70867" y="3650718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9" name="Picture 108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97B7DFEA-719A-1C8E-7824-F7C0512705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4622" y="4043553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0" name="Picture 109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8AB855F9-F159-DFDD-3C5D-9B24AA40DB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33677" y="240403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1" name="Picture 11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1DDAA73B-470D-8997-058C-DCD7687726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9742" y="2403714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2601BB6E-4EA6-F503-D75F-CE9DB90D7CC3}"/>
                </a:ext>
              </a:extLst>
            </p:cNvPr>
            <p:cNvGrpSpPr/>
            <p:nvPr/>
          </p:nvGrpSpPr>
          <p:grpSpPr>
            <a:xfrm>
              <a:off x="139482" y="1977857"/>
              <a:ext cx="3768537" cy="2958475"/>
              <a:chOff x="139482" y="1977857"/>
              <a:chExt cx="3768537" cy="2958475"/>
            </a:xfrm>
          </p:grpSpPr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E3E10C3B-8A32-95A0-6FC4-ABB32716776A}"/>
                  </a:ext>
                </a:extLst>
              </p:cNvPr>
              <p:cNvCxnSpPr>
                <a:cxnSpLocks/>
                <a:stCxn id="114" idx="3"/>
              </p:cNvCxnSpPr>
              <p:nvPr/>
            </p:nvCxnSpPr>
            <p:spPr>
              <a:xfrm>
                <a:off x="2309127" y="2655479"/>
                <a:ext cx="1558982" cy="869421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Rounded Rectangle 113">
                <a:extLst>
                  <a:ext uri="{FF2B5EF4-FFF2-40B4-BE49-F238E27FC236}">
                    <a16:creationId xmlns:a16="http://schemas.microsoft.com/office/drawing/2014/main" id="{D8F126D8-D73D-F343-36A2-45C340DD99BC}"/>
                  </a:ext>
                </a:extLst>
              </p:cNvPr>
              <p:cNvSpPr/>
              <p:nvPr/>
            </p:nvSpPr>
            <p:spPr>
              <a:xfrm>
                <a:off x="162827" y="1977857"/>
                <a:ext cx="2146300" cy="1355244"/>
              </a:xfrm>
              <a:prstGeom prst="roundRect">
                <a:avLst/>
              </a:prstGeom>
              <a:noFill/>
              <a:ln w="19050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/>
              </a:p>
            </p:txBody>
          </p:sp>
          <p:sp>
            <p:nvSpPr>
              <p:cNvPr id="118" name="TextBox 1">
                <a:extLst>
                  <a:ext uri="{FF2B5EF4-FFF2-40B4-BE49-F238E27FC236}">
                    <a16:creationId xmlns:a16="http://schemas.microsoft.com/office/drawing/2014/main" id="{7FED9AC5-83AE-CE00-EDC0-40595BD047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637" y="2044672"/>
                <a:ext cx="180342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Sheffield</a:t>
                </a:r>
              </a:p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Hepatology</a:t>
                </a:r>
              </a:p>
            </p:txBody>
          </p:sp>
          <p:cxnSp>
            <p:nvCxnSpPr>
              <p:cNvPr id="140" name="Straight Arrow Connector 139">
                <a:extLst>
                  <a:ext uri="{FF2B5EF4-FFF2-40B4-BE49-F238E27FC236}">
                    <a16:creationId xmlns:a16="http://schemas.microsoft.com/office/drawing/2014/main" id="{91EE105E-713B-F695-85E3-B225AB18C403}"/>
                  </a:ext>
                </a:extLst>
              </p:cNvPr>
              <p:cNvCxnSpPr>
                <a:cxnSpLocks/>
                <a:stCxn id="141" idx="3"/>
              </p:cNvCxnSpPr>
              <p:nvPr/>
            </p:nvCxnSpPr>
            <p:spPr>
              <a:xfrm flipV="1">
                <a:off x="2318724" y="3723305"/>
                <a:ext cx="1589295" cy="535406"/>
              </a:xfrm>
              <a:prstGeom prst="straightConnector1">
                <a:avLst/>
              </a:prstGeom>
              <a:ln w="12700">
                <a:solidFill>
                  <a:schemeClr val="accent2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Rounded Rectangle 140">
                <a:extLst>
                  <a:ext uri="{FF2B5EF4-FFF2-40B4-BE49-F238E27FC236}">
                    <a16:creationId xmlns:a16="http://schemas.microsoft.com/office/drawing/2014/main" id="{A3D4ADD4-2054-39DF-1C3B-E2D6036301C0}"/>
                  </a:ext>
                </a:extLst>
              </p:cNvPr>
              <p:cNvSpPr/>
              <p:nvPr/>
            </p:nvSpPr>
            <p:spPr>
              <a:xfrm>
                <a:off x="172424" y="3581089"/>
                <a:ext cx="2146300" cy="1355243"/>
              </a:xfrm>
              <a:prstGeom prst="roundRect">
                <a:avLst/>
              </a:prstGeom>
              <a:noFill/>
              <a:ln w="19050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/>
              </a:p>
            </p:txBody>
          </p:sp>
          <p:sp>
            <p:nvSpPr>
              <p:cNvPr id="142" name="TextBox 1">
                <a:extLst>
                  <a:ext uri="{FF2B5EF4-FFF2-40B4-BE49-F238E27FC236}">
                    <a16:creationId xmlns:a16="http://schemas.microsoft.com/office/drawing/2014/main" id="{CB5EDE99-166B-DAB4-5C3D-94A42CB09C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4262" y="3620164"/>
                <a:ext cx="180342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Sheffield</a:t>
                </a:r>
              </a:p>
              <a:p>
                <a:pPr algn="ctr" eaLnBrk="1" hangingPunct="1"/>
                <a:r>
                  <a:rPr lang="en-GB" altLang="en-US" sz="1400" b="1" dirty="0">
                    <a:latin typeface="+mn-lt"/>
                  </a:rPr>
                  <a:t>Infectious Diseases</a:t>
                </a:r>
              </a:p>
            </p:txBody>
          </p:sp>
          <p:pic>
            <p:nvPicPr>
              <p:cNvPr id="147" name="Picture 146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E41E52E7-8AE5-053C-FE77-B13174BB6D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9482" y="413078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48" name="Picture 147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329B40E8-7ED2-1465-57A7-1990BC8695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16108" y="412016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49" name="Picture 148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AC5F733A-FE85-EA9C-50DE-B475CFD34F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7663" y="413078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0" name="Picture 149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C2C0EA86-6081-473C-9C92-0822ED9EA5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2476" y="4124021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1" name="Picture 15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1CF495F0-A6A4-9F5A-BAA1-2BD7482D20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2008" y="4126170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2" name="Picture 151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BC1D299D-96B6-D58D-3393-7FDEA648C1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71087" y="412788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3" name="Picture 152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66416B02-6CE9-4C46-E327-4BA97FDD85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28854" y="4124033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7" name="Picture 156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3BCF93C2-56D9-B3F1-A59D-8628E0B902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9901" y="253896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8" name="Picture 157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811A93CA-5940-1AA8-D8A3-E69CF5261D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1456" y="254958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9" name="Picture 158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BDEAEE70-9E9E-0546-07FF-CB341D6804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6269" y="2542823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0" name="Picture 159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04D0810C-6C08-B6DA-4A67-E2A93DCCA6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801" y="254497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1" name="Picture 160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9D4B91AB-66DB-F412-35F5-1F9EEB93D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04880" y="2546684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2" name="Picture 161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331578BE-471F-4F28-725B-192C3739CA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2647" y="2542835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67" name="Rounded Rectangle 166">
                <a:extLst>
                  <a:ext uri="{FF2B5EF4-FFF2-40B4-BE49-F238E27FC236}">
                    <a16:creationId xmlns:a16="http://schemas.microsoft.com/office/drawing/2014/main" id="{E83D66F5-346F-5D7C-15D3-CFCDB04A8EF5}"/>
                  </a:ext>
                </a:extLst>
              </p:cNvPr>
              <p:cNvSpPr/>
              <p:nvPr/>
            </p:nvSpPr>
            <p:spPr>
              <a:xfrm>
                <a:off x="292762" y="4143384"/>
                <a:ext cx="1379370" cy="651750"/>
              </a:xfrm>
              <a:prstGeom prst="roundRect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8" name="Rounded Rectangle 167">
              <a:extLst>
                <a:ext uri="{FF2B5EF4-FFF2-40B4-BE49-F238E27FC236}">
                  <a16:creationId xmlns:a16="http://schemas.microsoft.com/office/drawing/2014/main" id="{01371CEF-389D-70A1-72CD-01069A0A584C}"/>
                </a:ext>
              </a:extLst>
            </p:cNvPr>
            <p:cNvSpPr/>
            <p:nvPr/>
          </p:nvSpPr>
          <p:spPr>
            <a:xfrm>
              <a:off x="5059450" y="2417755"/>
              <a:ext cx="576465" cy="65175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DB0497A2-9020-FEE6-02AB-B15D27C6DCDA}"/>
              </a:ext>
            </a:extLst>
          </p:cNvPr>
          <p:cNvGrpSpPr/>
          <p:nvPr/>
        </p:nvGrpSpPr>
        <p:grpSpPr>
          <a:xfrm>
            <a:off x="-92939" y="5209507"/>
            <a:ext cx="2604737" cy="1604274"/>
            <a:chOff x="-92939" y="5209507"/>
            <a:chExt cx="2604737" cy="1604274"/>
          </a:xfrm>
        </p:grpSpPr>
        <p:pic>
          <p:nvPicPr>
            <p:cNvPr id="55" name="Picture 54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4B890ED1-1C22-2311-F001-D72E2D946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571" y="5627402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91" name="TextBox 2">
              <a:extLst>
                <a:ext uri="{FF2B5EF4-FFF2-40B4-BE49-F238E27FC236}">
                  <a16:creationId xmlns:a16="http://schemas.microsoft.com/office/drawing/2014/main" id="{8229C6DF-73C7-E277-14A5-F923D760ED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92939" y="6352116"/>
              <a:ext cx="11091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+mn-lt"/>
                </a:rPr>
                <a:t>Nurse Consultant</a:t>
              </a:r>
            </a:p>
          </p:txBody>
        </p:sp>
        <p:sp>
          <p:nvSpPr>
            <p:cNvPr id="92" name="TextBox 63">
              <a:extLst>
                <a:ext uri="{FF2B5EF4-FFF2-40B4-BE49-F238E27FC236}">
                  <a16:creationId xmlns:a16="http://schemas.microsoft.com/office/drawing/2014/main" id="{A3D8E1AD-7A6A-9347-0BBB-55AB28D330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282" y="6460068"/>
              <a:ext cx="10456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+mn-lt"/>
                </a:rPr>
                <a:t>CNS/NP</a:t>
              </a:r>
            </a:p>
          </p:txBody>
        </p:sp>
        <p:pic>
          <p:nvPicPr>
            <p:cNvPr id="96" name="Picture 95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C5774F18-27EF-1BC0-943D-490EC74E9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194" y="5627402"/>
              <a:ext cx="634106" cy="67497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" name="Picture 103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C219633E-81E8-445D-8FC6-66FDD4CE1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692" y="5627402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69" name="Rounded Rectangle 168">
              <a:extLst>
                <a:ext uri="{FF2B5EF4-FFF2-40B4-BE49-F238E27FC236}">
                  <a16:creationId xmlns:a16="http://schemas.microsoft.com/office/drawing/2014/main" id="{4F93AB42-5F36-04A2-FF55-331A6E13EAF4}"/>
                </a:ext>
              </a:extLst>
            </p:cNvPr>
            <p:cNvSpPr/>
            <p:nvPr/>
          </p:nvSpPr>
          <p:spPr>
            <a:xfrm>
              <a:off x="177891" y="5639014"/>
              <a:ext cx="576465" cy="651750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TextBox 2">
              <a:extLst>
                <a:ext uri="{FF2B5EF4-FFF2-40B4-BE49-F238E27FC236}">
                  <a16:creationId xmlns:a16="http://schemas.microsoft.com/office/drawing/2014/main" id="{1929D1E6-C347-D6A6-EC79-BD56F86B3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73860" y="5209507"/>
              <a:ext cx="11091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solidFill>
                    <a:schemeClr val="accent2"/>
                  </a:solidFill>
                  <a:latin typeface="+mn-lt"/>
                </a:rPr>
                <a:t>Viral hepatitis activity only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95FF2B4C-EAC2-B52E-B604-C2202F3E068E}"/>
              </a:ext>
            </a:extLst>
          </p:cNvPr>
          <p:cNvGrpSpPr/>
          <p:nvPr/>
        </p:nvGrpSpPr>
        <p:grpSpPr>
          <a:xfrm>
            <a:off x="4442931" y="3122048"/>
            <a:ext cx="634106" cy="683019"/>
            <a:chOff x="4573557" y="3240799"/>
            <a:chExt cx="634106" cy="683019"/>
          </a:xfrm>
        </p:grpSpPr>
        <p:pic>
          <p:nvPicPr>
            <p:cNvPr id="174" name="Picture 173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C77883DD-F584-84ED-394F-35EED9DCB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7" y="3240799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F7CE749D-F2AF-F3ED-F3C7-CC69BE73E6B4}"/>
                </a:ext>
              </a:extLst>
            </p:cNvPr>
            <p:cNvSpPr/>
            <p:nvPr/>
          </p:nvSpPr>
          <p:spPr>
            <a:xfrm>
              <a:off x="4658944" y="3240799"/>
              <a:ext cx="477468" cy="683019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62F3B47-D112-5E0E-01F3-D60212B1F97D}"/>
              </a:ext>
            </a:extLst>
          </p:cNvPr>
          <p:cNvGrpSpPr/>
          <p:nvPr/>
        </p:nvGrpSpPr>
        <p:grpSpPr>
          <a:xfrm>
            <a:off x="4771616" y="3831846"/>
            <a:ext cx="634106" cy="683019"/>
            <a:chOff x="4573557" y="3240799"/>
            <a:chExt cx="634106" cy="683019"/>
          </a:xfrm>
        </p:grpSpPr>
        <p:pic>
          <p:nvPicPr>
            <p:cNvPr id="187" name="Picture 186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F3F24C78-E3BA-8354-AC1F-4948AA092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7" y="3240799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88" name="Rounded Rectangle 187">
              <a:extLst>
                <a:ext uri="{FF2B5EF4-FFF2-40B4-BE49-F238E27FC236}">
                  <a16:creationId xmlns:a16="http://schemas.microsoft.com/office/drawing/2014/main" id="{DCD919E7-0400-20A9-ACE3-0D720FBB49E3}"/>
                </a:ext>
              </a:extLst>
            </p:cNvPr>
            <p:cNvSpPr/>
            <p:nvPr/>
          </p:nvSpPr>
          <p:spPr>
            <a:xfrm>
              <a:off x="4658944" y="3240799"/>
              <a:ext cx="477468" cy="683019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20EC2817-AB96-79A2-EF68-5A3DE51CB47F}"/>
              </a:ext>
            </a:extLst>
          </p:cNvPr>
          <p:cNvGrpSpPr/>
          <p:nvPr/>
        </p:nvGrpSpPr>
        <p:grpSpPr>
          <a:xfrm>
            <a:off x="5041279" y="2747900"/>
            <a:ext cx="634106" cy="683019"/>
            <a:chOff x="4573557" y="3240799"/>
            <a:chExt cx="634106" cy="683019"/>
          </a:xfrm>
        </p:grpSpPr>
        <p:pic>
          <p:nvPicPr>
            <p:cNvPr id="190" name="Picture 189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D1E07EE6-F89F-CDA1-EDD3-B21912E1F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3557" y="3240799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91" name="Rounded Rectangle 190">
              <a:extLst>
                <a:ext uri="{FF2B5EF4-FFF2-40B4-BE49-F238E27FC236}">
                  <a16:creationId xmlns:a16="http://schemas.microsoft.com/office/drawing/2014/main" id="{820B9F16-4C6D-6199-FDD3-01F9290C44CA}"/>
                </a:ext>
              </a:extLst>
            </p:cNvPr>
            <p:cNvSpPr/>
            <p:nvPr/>
          </p:nvSpPr>
          <p:spPr>
            <a:xfrm>
              <a:off x="4658944" y="3240799"/>
              <a:ext cx="477468" cy="683019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5A3ECCB-C42C-A3A2-991B-1312042B8464}"/>
              </a:ext>
            </a:extLst>
          </p:cNvPr>
          <p:cNvGrpSpPr/>
          <p:nvPr/>
        </p:nvGrpSpPr>
        <p:grpSpPr>
          <a:xfrm>
            <a:off x="5028632" y="5061666"/>
            <a:ext cx="2203258" cy="1694653"/>
            <a:chOff x="7261376" y="1734346"/>
            <a:chExt cx="2203258" cy="1694653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F52C7CA-133C-7495-603F-390B6F5C1A80}"/>
                </a:ext>
              </a:extLst>
            </p:cNvPr>
            <p:cNvGrpSpPr/>
            <p:nvPr/>
          </p:nvGrpSpPr>
          <p:grpSpPr>
            <a:xfrm>
              <a:off x="7333862" y="2047529"/>
              <a:ext cx="1178983" cy="1371045"/>
              <a:chOff x="1514606" y="5627402"/>
              <a:chExt cx="1178983" cy="1371045"/>
            </a:xfrm>
          </p:grpSpPr>
          <p:sp>
            <p:nvSpPr>
              <p:cNvPr id="93" name="TextBox 64">
                <a:extLst>
                  <a:ext uri="{FF2B5EF4-FFF2-40B4-BE49-F238E27FC236}">
                    <a16:creationId xmlns:a16="http://schemas.microsoft.com/office/drawing/2014/main" id="{40C5194E-D28C-3731-7195-F69F90FC7A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4606" y="6352116"/>
                <a:ext cx="1178983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Band 8a Pharmacist</a:t>
                </a:r>
              </a:p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0.6wte</a:t>
                </a:r>
              </a:p>
            </p:txBody>
          </p:sp>
          <p:pic>
            <p:nvPicPr>
              <p:cNvPr id="97" name="Picture 96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8E0DFA55-4790-802F-14AB-338368452A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8759" y="562740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4" name="TextBox 1">
              <a:extLst>
                <a:ext uri="{FF2B5EF4-FFF2-40B4-BE49-F238E27FC236}">
                  <a16:creationId xmlns:a16="http://schemas.microsoft.com/office/drawing/2014/main" id="{7B5132AD-7229-98A9-3C05-6836B5F9E0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61290" y="1758784"/>
              <a:ext cx="18034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400" b="1" dirty="0">
                  <a:latin typeface="+mn-lt"/>
                </a:rPr>
                <a:t>Other clinical staff: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744A66A-F81E-A5D8-2C58-A285DA8B47C9}"/>
                </a:ext>
              </a:extLst>
            </p:cNvPr>
            <p:cNvGrpSpPr/>
            <p:nvPr/>
          </p:nvGrpSpPr>
          <p:grpSpPr>
            <a:xfrm>
              <a:off x="8233012" y="2047529"/>
              <a:ext cx="1178983" cy="1371045"/>
              <a:chOff x="1514606" y="5627402"/>
              <a:chExt cx="1178983" cy="1371045"/>
            </a:xfrm>
          </p:grpSpPr>
          <p:sp>
            <p:nvSpPr>
              <p:cNvPr id="6" name="TextBox 64">
                <a:extLst>
                  <a:ext uri="{FF2B5EF4-FFF2-40B4-BE49-F238E27FC236}">
                    <a16:creationId xmlns:a16="http://schemas.microsoft.com/office/drawing/2014/main" id="{AEAB0647-CE6F-3555-9A26-01EB1D93B4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4606" y="6352116"/>
                <a:ext cx="1178983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Virology </a:t>
                </a:r>
              </a:p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Consultant </a:t>
                </a:r>
              </a:p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1 PA per week</a:t>
                </a:r>
              </a:p>
            </p:txBody>
          </p:sp>
          <p:pic>
            <p:nvPicPr>
              <p:cNvPr id="8" name="Picture 7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39D33283-639E-B61E-EAAA-2799E05F1E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8759" y="562740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895036B8-58EA-F382-6736-A83ADC072E40}"/>
                </a:ext>
              </a:extLst>
            </p:cNvPr>
            <p:cNvSpPr/>
            <p:nvPr/>
          </p:nvSpPr>
          <p:spPr>
            <a:xfrm>
              <a:off x="7261376" y="1734346"/>
              <a:ext cx="2203258" cy="1694653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B82FFA2-0BE0-5089-52CE-2D17B6752A5E}"/>
              </a:ext>
            </a:extLst>
          </p:cNvPr>
          <p:cNvGrpSpPr/>
          <p:nvPr/>
        </p:nvGrpSpPr>
        <p:grpSpPr>
          <a:xfrm>
            <a:off x="7323624" y="1752225"/>
            <a:ext cx="4563739" cy="1694652"/>
            <a:chOff x="7220598" y="3620164"/>
            <a:chExt cx="4563739" cy="169465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B4FD21D-84D7-9237-B3B1-8AAB51BF28C7}"/>
                </a:ext>
              </a:extLst>
            </p:cNvPr>
            <p:cNvGrpSpPr/>
            <p:nvPr/>
          </p:nvGrpSpPr>
          <p:grpSpPr>
            <a:xfrm>
              <a:off x="7220598" y="3946475"/>
              <a:ext cx="1178983" cy="1245754"/>
              <a:chOff x="1514606" y="5627402"/>
              <a:chExt cx="1178983" cy="1245754"/>
            </a:xfrm>
          </p:grpSpPr>
          <p:sp>
            <p:nvSpPr>
              <p:cNvPr id="12" name="TextBox 64">
                <a:extLst>
                  <a:ext uri="{FF2B5EF4-FFF2-40B4-BE49-F238E27FC236}">
                    <a16:creationId xmlns:a16="http://schemas.microsoft.com/office/drawing/2014/main" id="{FA1D3043-6781-6335-1DE7-8876F879F3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4606" y="6411491"/>
                <a:ext cx="1178983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Band 7 ODN Manager</a:t>
                </a:r>
              </a:p>
            </p:txBody>
          </p:sp>
          <p:pic>
            <p:nvPicPr>
              <p:cNvPr id="15" name="Picture 14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A09DF239-90E8-02E6-5765-C8DBEA32A2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8759" y="5627402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7" name="TextBox 1">
              <a:extLst>
                <a:ext uri="{FF2B5EF4-FFF2-40B4-BE49-F238E27FC236}">
                  <a16:creationId xmlns:a16="http://schemas.microsoft.com/office/drawing/2014/main" id="{F8EF73D0-4DB4-A287-309B-388922961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27788" y="3637236"/>
              <a:ext cx="440141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400" b="1" dirty="0">
                  <a:latin typeface="+mn-lt"/>
                </a:rPr>
                <a:t>ODN management &amp; support staff (CQUIN funded):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E3BA6A5-7974-C0D0-C3A2-F2318DD720FD}"/>
                </a:ext>
              </a:extLst>
            </p:cNvPr>
            <p:cNvGrpSpPr/>
            <p:nvPr/>
          </p:nvGrpSpPr>
          <p:grpSpPr>
            <a:xfrm>
              <a:off x="7975904" y="3948535"/>
              <a:ext cx="1791242" cy="1349126"/>
              <a:chOff x="1288973" y="5661194"/>
              <a:chExt cx="1791242" cy="1349126"/>
            </a:xfrm>
          </p:grpSpPr>
          <p:sp>
            <p:nvSpPr>
              <p:cNvPr id="21" name="TextBox 64">
                <a:extLst>
                  <a:ext uri="{FF2B5EF4-FFF2-40B4-BE49-F238E27FC236}">
                    <a16:creationId xmlns:a16="http://schemas.microsoft.com/office/drawing/2014/main" id="{246B6F6C-AE39-FD0F-8A9F-F6E9C3A7F8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88973" y="6363989"/>
                <a:ext cx="179124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Band 5 ODN </a:t>
                </a:r>
              </a:p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Case Finder &amp; </a:t>
                </a:r>
              </a:p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Van Co-ordinator</a:t>
                </a:r>
              </a:p>
            </p:txBody>
          </p:sp>
          <p:pic>
            <p:nvPicPr>
              <p:cNvPr id="25" name="Picture 24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15148279-784D-6578-0C95-4DD0960732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82673" y="5661194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AC0400A3-B129-4DEE-E95B-DB7427E8DA74}"/>
                </a:ext>
              </a:extLst>
            </p:cNvPr>
            <p:cNvSpPr/>
            <p:nvPr/>
          </p:nvSpPr>
          <p:spPr>
            <a:xfrm>
              <a:off x="7261374" y="3620164"/>
              <a:ext cx="4522963" cy="1694652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71C1721-1212-A138-D19A-DF2D0B14F561}"/>
                </a:ext>
              </a:extLst>
            </p:cNvPr>
            <p:cNvGrpSpPr/>
            <p:nvPr/>
          </p:nvGrpSpPr>
          <p:grpSpPr>
            <a:xfrm>
              <a:off x="9137860" y="3935199"/>
              <a:ext cx="1791242" cy="1361000"/>
              <a:chOff x="1312723" y="5661194"/>
              <a:chExt cx="1791242" cy="1361000"/>
            </a:xfrm>
          </p:grpSpPr>
          <p:sp>
            <p:nvSpPr>
              <p:cNvPr id="30" name="TextBox 64">
                <a:extLst>
                  <a:ext uri="{FF2B5EF4-FFF2-40B4-BE49-F238E27FC236}">
                    <a16:creationId xmlns:a16="http://schemas.microsoft.com/office/drawing/2014/main" id="{03A74663-3C2C-8BD6-55EC-D6D23D5D92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2723" y="6375863"/>
                <a:ext cx="179124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Band 4 ODN </a:t>
                </a:r>
              </a:p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Administrator &amp; </a:t>
                </a:r>
              </a:p>
              <a:p>
                <a:pPr algn="ctr" eaLnBrk="1" hangingPunct="1"/>
                <a:r>
                  <a:rPr lang="en-GB" altLang="en-US" sz="1200" dirty="0">
                    <a:latin typeface="+mn-lt"/>
                  </a:rPr>
                  <a:t>Data Manager</a:t>
                </a:r>
              </a:p>
            </p:txBody>
          </p:sp>
          <p:pic>
            <p:nvPicPr>
              <p:cNvPr id="32" name="Picture 31" descr="kisspng-public-toilet-male-bathroom-black-man-5ac2bcdb9a9026.3678523315227117716331.png">
                <a:extLst>
                  <a:ext uri="{FF2B5EF4-FFF2-40B4-BE49-F238E27FC236}">
                    <a16:creationId xmlns:a16="http://schemas.microsoft.com/office/drawing/2014/main" id="{7FF71D41-240D-5195-CE55-CD0A8437C6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82673" y="5661194"/>
                <a:ext cx="634106" cy="674974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60" name="Picture 59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030076FB-8904-031B-6294-EEBA2EC88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22663" y="3935584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62" name="TextBox 64">
              <a:extLst>
                <a:ext uri="{FF2B5EF4-FFF2-40B4-BE49-F238E27FC236}">
                  <a16:creationId xmlns:a16="http://schemas.microsoft.com/office/drawing/2014/main" id="{5E1385D3-9D00-2647-8641-059E8984C1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50224" y="4638230"/>
              <a:ext cx="11789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GB" altLang="en-US" sz="1200" dirty="0">
                  <a:latin typeface="+mn-lt"/>
                </a:rPr>
                <a:t>ODN </a:t>
              </a:r>
            </a:p>
            <a:p>
              <a:pPr algn="ctr" eaLnBrk="1" hangingPunct="1"/>
              <a:r>
                <a:rPr lang="en-GB" altLang="en-US" sz="1200" dirty="0">
                  <a:latin typeface="+mn-lt"/>
                </a:rPr>
                <a:t>Clinical Lead</a:t>
              </a:r>
            </a:p>
            <a:p>
              <a:pPr algn="ctr" eaLnBrk="1" hangingPunct="1"/>
              <a:r>
                <a:rPr lang="en-GB" altLang="en-US" sz="1200" dirty="0">
                  <a:latin typeface="+mn-lt"/>
                </a:rPr>
                <a:t>1 PA per week</a:t>
              </a:r>
            </a:p>
          </p:txBody>
        </p:sp>
      </p:grpSp>
      <p:pic>
        <p:nvPicPr>
          <p:cNvPr id="79" name="Picture 78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5D278CA9-F8E8-669E-4A24-1499E37C28C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562" y="3999303"/>
            <a:ext cx="634106" cy="67497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6" name="TextBox 1">
            <a:extLst>
              <a:ext uri="{FF2B5EF4-FFF2-40B4-BE49-F238E27FC236}">
                <a16:creationId xmlns:a16="http://schemas.microsoft.com/office/drawing/2014/main" id="{7FE14359-E643-B87A-C6DD-1230EB5A48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4941" y="3646147"/>
            <a:ext cx="30683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400" b="1" dirty="0">
                <a:latin typeface="+mn-lt"/>
              </a:rPr>
              <a:t>Hepatitis C Trust Peer Workers: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AD91F52A-A507-2894-2C09-057A49DF96B5}"/>
              </a:ext>
            </a:extLst>
          </p:cNvPr>
          <p:cNvSpPr/>
          <p:nvPr/>
        </p:nvSpPr>
        <p:spPr>
          <a:xfrm>
            <a:off x="7371125" y="3566116"/>
            <a:ext cx="3444166" cy="2238479"/>
          </a:xfrm>
          <a:prstGeom prst="roundRect">
            <a:avLst/>
          </a:prstGeom>
          <a:noFill/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pic>
        <p:nvPicPr>
          <p:cNvPr id="80" name="Picture 79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7A553123-13C7-3153-19C4-972130F4E3D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4" y="3995538"/>
            <a:ext cx="634106" cy="67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80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D35A48FE-45C8-3F6A-49AF-B59C68992A8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702" y="3993389"/>
            <a:ext cx="634106" cy="67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Picture 81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E2B3A93F-C5E8-3462-13B0-E724ED6AED6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466" y="3995538"/>
            <a:ext cx="634106" cy="67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Picture 82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CF138F08-ED9C-F150-A254-08A8632381C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492" y="3993389"/>
            <a:ext cx="634106" cy="67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Picture 83" descr="kisspng-public-toilet-male-bathroom-black-man-5ac2bcdb9a9026.3678523315227117716331.png">
            <a:extLst>
              <a:ext uri="{FF2B5EF4-FFF2-40B4-BE49-F238E27FC236}">
                <a16:creationId xmlns:a16="http://schemas.microsoft.com/office/drawing/2014/main" id="{1E2C6366-B5D7-BDED-6634-29B2AA4769F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184" y="3987587"/>
            <a:ext cx="634106" cy="67497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TextBox 64">
            <a:extLst>
              <a:ext uri="{FF2B5EF4-FFF2-40B4-BE49-F238E27FC236}">
                <a16:creationId xmlns:a16="http://schemas.microsoft.com/office/drawing/2014/main" id="{CD07E32B-6B66-0493-51D4-A1B1DED84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2617" y="4684863"/>
            <a:ext cx="11789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Peer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Co-ordinator</a:t>
            </a:r>
          </a:p>
        </p:txBody>
      </p:sp>
      <p:sp>
        <p:nvSpPr>
          <p:cNvPr id="87" name="TextBox 64">
            <a:extLst>
              <a:ext uri="{FF2B5EF4-FFF2-40B4-BE49-F238E27FC236}">
                <a16:creationId xmlns:a16="http://schemas.microsoft.com/office/drawing/2014/main" id="{4A5B8EB4-9E5E-9400-E5A6-43BC8FE50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3599" y="4684413"/>
            <a:ext cx="11789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Peer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Support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Leads</a:t>
            </a:r>
          </a:p>
        </p:txBody>
      </p:sp>
      <p:sp>
        <p:nvSpPr>
          <p:cNvPr id="88" name="Left Bracket 87">
            <a:extLst>
              <a:ext uri="{FF2B5EF4-FFF2-40B4-BE49-F238E27FC236}">
                <a16:creationId xmlns:a16="http://schemas.microsoft.com/office/drawing/2014/main" id="{B6495519-D094-AB54-9F00-10E3BEC599E6}"/>
              </a:ext>
            </a:extLst>
          </p:cNvPr>
          <p:cNvSpPr/>
          <p:nvPr/>
        </p:nvSpPr>
        <p:spPr>
          <a:xfrm rot="16200000">
            <a:off x="8459980" y="4218444"/>
            <a:ext cx="184049" cy="776713"/>
          </a:xfrm>
          <a:prstGeom prst="leftBracke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64">
            <a:extLst>
              <a:ext uri="{FF2B5EF4-FFF2-40B4-BE49-F238E27FC236}">
                <a16:creationId xmlns:a16="http://schemas.microsoft.com/office/drawing/2014/main" id="{0B1FB801-BB97-2360-07B2-CFD5F00E7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5263" y="4684413"/>
            <a:ext cx="11789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Community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Health &amp;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Justice Peer</a:t>
            </a:r>
          </a:p>
        </p:txBody>
      </p:sp>
      <p:sp>
        <p:nvSpPr>
          <p:cNvPr id="90" name="TextBox 64">
            <a:extLst>
              <a:ext uri="{FF2B5EF4-FFF2-40B4-BE49-F238E27FC236}">
                <a16:creationId xmlns:a16="http://schemas.microsoft.com/office/drawing/2014/main" id="{85F7DBD0-9664-FC8E-0F1F-F4D98DBE8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7313" y="4731621"/>
            <a:ext cx="11789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Van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Peer</a:t>
            </a:r>
          </a:p>
        </p:txBody>
      </p:sp>
      <p:sp>
        <p:nvSpPr>
          <p:cNvPr id="94" name="TextBox 64">
            <a:extLst>
              <a:ext uri="{FF2B5EF4-FFF2-40B4-BE49-F238E27FC236}">
                <a16:creationId xmlns:a16="http://schemas.microsoft.com/office/drawing/2014/main" id="{77A32B2B-A482-12CB-39DF-BAEC7BE8C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2603" y="4743495"/>
            <a:ext cx="11789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NSP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Peer</a:t>
            </a:r>
          </a:p>
        </p:txBody>
      </p:sp>
      <p:sp>
        <p:nvSpPr>
          <p:cNvPr id="98" name="TextBox 64">
            <a:extLst>
              <a:ext uri="{FF2B5EF4-FFF2-40B4-BE49-F238E27FC236}">
                <a16:creationId xmlns:a16="http://schemas.microsoft.com/office/drawing/2014/main" id="{1822FCF3-0829-D5FF-996C-70629BF1E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7384" y="5342930"/>
            <a:ext cx="31561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+ Prison Peer Support Leads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+ Peer volunteers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75C807AB-012B-D86C-65EC-7E0C3058EA2C}"/>
              </a:ext>
            </a:extLst>
          </p:cNvPr>
          <p:cNvGrpSpPr/>
          <p:nvPr/>
        </p:nvGrpSpPr>
        <p:grpSpPr>
          <a:xfrm>
            <a:off x="10939835" y="3581089"/>
            <a:ext cx="947528" cy="1694653"/>
            <a:chOff x="7261376" y="1734346"/>
            <a:chExt cx="947528" cy="1694653"/>
          </a:xfrm>
        </p:grpSpPr>
        <p:pic>
          <p:nvPicPr>
            <p:cNvPr id="117" name="Picture 116" descr="kisspng-public-toilet-male-bathroom-black-man-5ac2bcdb9a9026.3678523315227117716331.png">
              <a:extLst>
                <a:ext uri="{FF2B5EF4-FFF2-40B4-BE49-F238E27FC236}">
                  <a16:creationId xmlns:a16="http://schemas.microsoft.com/office/drawing/2014/main" id="{184E8E69-5139-860B-27EF-AE43A330B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5810" y="2140844"/>
              <a:ext cx="634106" cy="6749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2333281E-C006-F3DC-9C0C-67C6BEC6EFC0}"/>
                </a:ext>
              </a:extLst>
            </p:cNvPr>
            <p:cNvSpPr/>
            <p:nvPr/>
          </p:nvSpPr>
          <p:spPr>
            <a:xfrm>
              <a:off x="7261376" y="1734346"/>
              <a:ext cx="947528" cy="1694653"/>
            </a:xfrm>
            <a:prstGeom prst="round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2400"/>
            </a:p>
          </p:txBody>
        </p:sp>
      </p:grpSp>
      <p:sp>
        <p:nvSpPr>
          <p:cNvPr id="121" name="TextBox 1">
            <a:extLst>
              <a:ext uri="{FF2B5EF4-FFF2-40B4-BE49-F238E27FC236}">
                <a16:creationId xmlns:a16="http://schemas.microsoft.com/office/drawing/2014/main" id="{82E9492F-EB79-C15D-3D48-C6DFAB173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7842" y="3646147"/>
            <a:ext cx="10469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400" b="1" dirty="0">
                <a:latin typeface="+mn-lt"/>
              </a:rPr>
              <a:t>Other:</a:t>
            </a:r>
          </a:p>
        </p:txBody>
      </p:sp>
      <p:sp>
        <p:nvSpPr>
          <p:cNvPr id="122" name="TextBox 64">
            <a:extLst>
              <a:ext uri="{FF2B5EF4-FFF2-40B4-BE49-F238E27FC236}">
                <a16:creationId xmlns:a16="http://schemas.microsoft.com/office/drawing/2014/main" id="{1388D178-7D64-744F-63A4-7B3C801D2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3640" y="4731619"/>
            <a:ext cx="11789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200" dirty="0">
                <a:latin typeface="+mn-lt"/>
              </a:rPr>
              <a:t>Van</a:t>
            </a:r>
          </a:p>
          <a:p>
            <a:pPr algn="ctr" eaLnBrk="1" hangingPunct="1"/>
            <a:r>
              <a:rPr lang="en-GB" altLang="en-US" sz="1200" dirty="0">
                <a:latin typeface="+mn-lt"/>
              </a:rPr>
              <a:t>Driver</a:t>
            </a:r>
          </a:p>
        </p:txBody>
      </p:sp>
      <p:pic>
        <p:nvPicPr>
          <p:cNvPr id="123" name="Picture 58" descr="Portable fibroscan.jpg">
            <a:extLst>
              <a:ext uri="{FF2B5EF4-FFF2-40B4-BE49-F238E27FC236}">
                <a16:creationId xmlns:a16="http://schemas.microsoft.com/office/drawing/2014/main" id="{CC90FECD-38D1-CCF0-6652-E72E97931DF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567" y="5922375"/>
            <a:ext cx="1239899" cy="8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Box 70">
            <a:extLst>
              <a:ext uri="{FF2B5EF4-FFF2-40B4-BE49-F238E27FC236}">
                <a16:creationId xmlns:a16="http://schemas.microsoft.com/office/drawing/2014/main" id="{6F18B61C-1A76-B540-2969-0E3A75244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3918" y="6069004"/>
            <a:ext cx="23089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 b="1" dirty="0">
                <a:latin typeface="+mn-lt"/>
              </a:rPr>
              <a:t>x 6 portable</a:t>
            </a:r>
          </a:p>
          <a:p>
            <a:pPr eaLnBrk="1" hangingPunct="1"/>
            <a:r>
              <a:rPr lang="en-GB" altLang="en-US" sz="1400" b="1" dirty="0">
                <a:latin typeface="+mn-lt"/>
              </a:rPr>
              <a:t>x 3 static</a:t>
            </a:r>
          </a:p>
        </p:txBody>
      </p:sp>
      <p:pic>
        <p:nvPicPr>
          <p:cNvPr id="128" name="Picture 127" descr="cepheid.tiff">
            <a:extLst>
              <a:ext uri="{FF2B5EF4-FFF2-40B4-BE49-F238E27FC236}">
                <a16:creationId xmlns:a16="http://schemas.microsoft.com/office/drawing/2014/main" id="{A49F3267-07CE-FD6E-3AF4-E6EBE6FB5F3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5721" y="5945009"/>
            <a:ext cx="1156764" cy="82768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" name="TextBox 70">
            <a:extLst>
              <a:ext uri="{FF2B5EF4-FFF2-40B4-BE49-F238E27FC236}">
                <a16:creationId xmlns:a16="http://schemas.microsoft.com/office/drawing/2014/main" id="{F530BCD9-0634-33C1-DB1C-C6054C25D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3652" y="6138230"/>
            <a:ext cx="5054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400" b="1" dirty="0">
                <a:latin typeface="+mn-lt"/>
              </a:rPr>
              <a:t>x 3</a:t>
            </a:r>
          </a:p>
        </p:txBody>
      </p:sp>
      <p:sp>
        <p:nvSpPr>
          <p:cNvPr id="166" name="Rounded Rectangle 165">
            <a:extLst>
              <a:ext uri="{FF2B5EF4-FFF2-40B4-BE49-F238E27FC236}">
                <a16:creationId xmlns:a16="http://schemas.microsoft.com/office/drawing/2014/main" id="{2FD63AFD-842A-DFE6-48E4-4471F4A9CD98}"/>
              </a:ext>
            </a:extLst>
          </p:cNvPr>
          <p:cNvSpPr/>
          <p:nvPr/>
        </p:nvSpPr>
        <p:spPr>
          <a:xfrm>
            <a:off x="10965979" y="5378586"/>
            <a:ext cx="921384" cy="437604"/>
          </a:xfrm>
          <a:prstGeom prst="roundRect">
            <a:avLst/>
          </a:prstGeom>
          <a:noFill/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sp>
        <p:nvSpPr>
          <p:cNvPr id="175" name="TextBox 1">
            <a:extLst>
              <a:ext uri="{FF2B5EF4-FFF2-40B4-BE49-F238E27FC236}">
                <a16:creationId xmlns:a16="http://schemas.microsoft.com/office/drawing/2014/main" id="{76A8CAD0-47C7-ECFF-7003-480398A4E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7842" y="5452023"/>
            <a:ext cx="10469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1400" b="1" dirty="0">
                <a:latin typeface="+mn-lt"/>
              </a:rPr>
              <a:t>1 x Van</a:t>
            </a:r>
          </a:p>
        </p:txBody>
      </p:sp>
      <p:sp>
        <p:nvSpPr>
          <p:cNvPr id="176" name="Rounded Rectangle 175">
            <a:extLst>
              <a:ext uri="{FF2B5EF4-FFF2-40B4-BE49-F238E27FC236}">
                <a16:creationId xmlns:a16="http://schemas.microsoft.com/office/drawing/2014/main" id="{6C802722-0FA8-32EC-6A40-DA7601584B0D}"/>
              </a:ext>
            </a:extLst>
          </p:cNvPr>
          <p:cNvSpPr/>
          <p:nvPr/>
        </p:nvSpPr>
        <p:spPr>
          <a:xfrm>
            <a:off x="9998934" y="5921259"/>
            <a:ext cx="1888430" cy="827684"/>
          </a:xfrm>
          <a:prstGeom prst="roundRect">
            <a:avLst/>
          </a:prstGeom>
          <a:noFill/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  <p:sp>
        <p:nvSpPr>
          <p:cNvPr id="177" name="Rounded Rectangle 176">
            <a:extLst>
              <a:ext uri="{FF2B5EF4-FFF2-40B4-BE49-F238E27FC236}">
                <a16:creationId xmlns:a16="http://schemas.microsoft.com/office/drawing/2014/main" id="{EC33F4BA-E899-13A5-A45D-06DB2E0F950C}"/>
              </a:ext>
            </a:extLst>
          </p:cNvPr>
          <p:cNvSpPr/>
          <p:nvPr/>
        </p:nvSpPr>
        <p:spPr>
          <a:xfrm>
            <a:off x="7415522" y="5930304"/>
            <a:ext cx="2449366" cy="827684"/>
          </a:xfrm>
          <a:prstGeom prst="roundRect">
            <a:avLst/>
          </a:prstGeom>
          <a:noFill/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865020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7ECF-84CC-824B-25BD-3ECD2E21F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55878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ODN additional HCV financial and other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9F94-0536-5A72-DCEA-D9026F5F9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0374"/>
            <a:ext cx="6694170" cy="4351338"/>
          </a:xfrm>
          <a:ln w="19050"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NHS England</a:t>
            </a:r>
          </a:p>
          <a:p>
            <a:endParaRPr lang="en-GB" sz="500" dirty="0"/>
          </a:p>
          <a:p>
            <a:pPr lvl="1"/>
            <a:r>
              <a:rPr lang="en-GB" dirty="0"/>
              <a:t>CQUIN</a:t>
            </a:r>
          </a:p>
          <a:p>
            <a:pPr lvl="1"/>
            <a:endParaRPr lang="en-GB" sz="400" dirty="0"/>
          </a:p>
          <a:p>
            <a:pPr lvl="2"/>
            <a:r>
              <a:rPr lang="en-GB" dirty="0"/>
              <a:t>Governance payment (now discontinued)</a:t>
            </a:r>
          </a:p>
          <a:p>
            <a:pPr lvl="2"/>
            <a:r>
              <a:rPr lang="en-GB" dirty="0"/>
              <a:t>Stewardship payment (based on CQUIN target performance)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Elimination initiatives</a:t>
            </a:r>
          </a:p>
          <a:p>
            <a:pPr lvl="1"/>
            <a:endParaRPr lang="en-GB" sz="400" dirty="0"/>
          </a:p>
          <a:p>
            <a:pPr lvl="2"/>
            <a:r>
              <a:rPr lang="en-GB" dirty="0"/>
              <a:t>£500 per treated patient payment scheme (PTPPS) (linked to data reporting quality)</a:t>
            </a:r>
          </a:p>
          <a:p>
            <a:pPr lvl="2"/>
            <a:r>
              <a:rPr lang="en-GB" dirty="0"/>
              <a:t>Prison high intensity test and treat (HITT) programme</a:t>
            </a:r>
          </a:p>
          <a:p>
            <a:pPr lvl="2"/>
            <a:r>
              <a:rPr lang="en-GB" dirty="0"/>
              <a:t>Prison reception Cepheid GeneXpert point of care HCV RNA testing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7ED2D-CB1B-C778-6498-97E688451E82}"/>
              </a:ext>
            </a:extLst>
          </p:cNvPr>
          <p:cNvSpPr txBox="1"/>
          <p:nvPr/>
        </p:nvSpPr>
        <p:spPr>
          <a:xfrm>
            <a:off x="7660527" y="1832564"/>
            <a:ext cx="4207821" cy="437042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Pharmaceutical companies</a:t>
            </a:r>
          </a:p>
          <a:p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Gilead: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Project management support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Prisons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Drug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AbbVie: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2 x Peer Support Leads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Project management support (drug services)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MSD: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GP search tool</a:t>
            </a:r>
            <a:endParaRPr lang="en-GB" sz="1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800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FF8045E-92C6-0541-2F92-FD49D60A6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11824"/>
            <a:ext cx="1258570" cy="51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472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DFCC6B7D-B48D-4271-80D1-AB89DE3350C6}"/>
</file>

<file path=customXml/itemProps2.xml><?xml version="1.0" encoding="utf-8"?>
<ds:datastoreItem xmlns:ds="http://schemas.openxmlformats.org/officeDocument/2006/customXml" ds:itemID="{3F84BDD9-5A30-4E38-9E78-894014608F9A}"/>
</file>

<file path=customXml/itemProps3.xml><?xml version="1.0" encoding="utf-8"?>
<ds:datastoreItem xmlns:ds="http://schemas.openxmlformats.org/officeDocument/2006/customXml" ds:itemID="{9307F21B-29C0-4AFF-9472-7EB88B105B02}"/>
</file>

<file path=docProps/app.xml><?xml version="1.0" encoding="utf-8"?>
<Properties xmlns="http://schemas.openxmlformats.org/officeDocument/2006/extended-properties" xmlns:vt="http://schemas.openxmlformats.org/officeDocument/2006/docPropsVTypes">
  <TotalTime>2926</TotalTime>
  <Words>3386</Words>
  <Application>Microsoft Macintosh PowerPoint</Application>
  <PresentationFormat>Widescreen</PresentationFormat>
  <Paragraphs>701</Paragraphs>
  <Slides>41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ArialMT</vt:lpstr>
      <vt:lpstr>Calibri</vt:lpstr>
      <vt:lpstr>Calibri Light</vt:lpstr>
      <vt:lpstr>System Font Regular</vt:lpstr>
      <vt:lpstr>Wingdings</vt:lpstr>
      <vt:lpstr>Office Theme</vt:lpstr>
      <vt:lpstr>HCV Elimination in England –  a view from  an ODN</vt:lpstr>
      <vt:lpstr>Outline</vt:lpstr>
      <vt:lpstr>Outline</vt:lpstr>
      <vt:lpstr>24 ODNs in England</vt:lpstr>
      <vt:lpstr>South Yorkshire, North Derbyshire &amp; Bassetlaw HCV ODN (estimated population 1.88 million - 2023)</vt:lpstr>
      <vt:lpstr>South Yorkshire, North Derbyshire &amp; Bassetlaw HCV ODN (estimated population 1.88 million - 2023)</vt:lpstr>
      <vt:lpstr>South Yorkshire, North Derbyshire &amp;  Bassetlaw HCV ODN: organisation, staff, resources</vt:lpstr>
      <vt:lpstr>South Yorkshire, North Derbyshire &amp;  Bassetlaw HCV ODN: organisation, staff, resources</vt:lpstr>
      <vt:lpstr>ODN additional HCV financial and other support</vt:lpstr>
      <vt:lpstr>ODN function and roles</vt:lpstr>
      <vt:lpstr>Outline </vt:lpstr>
      <vt:lpstr>Improved prison reception testing</vt:lpstr>
      <vt:lpstr>Prisons high-intensity test and treat “HITTs”</vt:lpstr>
      <vt:lpstr>Peer supported care</vt:lpstr>
      <vt:lpstr>Taking HCV care to the patient</vt:lpstr>
      <vt:lpstr>Co-locating HCV care in place and time</vt:lpstr>
      <vt:lpstr>Co-locating HCV care in place and time</vt:lpstr>
      <vt:lpstr>Co-locating HCV care in place and time</vt:lpstr>
      <vt:lpstr>Taking HCV care to the patient</vt:lpstr>
      <vt:lpstr>Homecare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Prisons: rapid diagnosis &amp; treatment</vt:lpstr>
      <vt:lpstr>Prisons: rapid diagnosis &amp; treatment</vt:lpstr>
      <vt:lpstr>Prisons: rapid diagnosis &amp; treatment: outcomes</vt:lpstr>
      <vt:lpstr>High treatment numbers 2016-23 (∼3,000)…..</vt:lpstr>
      <vt:lpstr>…..large numbers still to treat (old + new)</vt:lpstr>
      <vt:lpstr>Differing rates of progression in different areas…   </vt:lpstr>
      <vt:lpstr>…some with very low prevalence and incidence</vt:lpstr>
      <vt:lpstr>Outline</vt:lpstr>
      <vt:lpstr>Treating remaining people living with HCV</vt:lpstr>
      <vt:lpstr>Shortening time from diagnosis to treatment</vt:lpstr>
      <vt:lpstr>Finding the undiagnosed: in drug services</vt:lpstr>
      <vt:lpstr>Finding the undiagnosed: elsewhere</vt:lpstr>
      <vt:lpstr>Outline</vt:lpstr>
      <vt:lpstr>In summary…..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HCV Elimination in England – a view from an ODN</dc:title>
  <dc:creator>Ben Miskell</dc:creator>
  <cp:lastModifiedBy>Ben Miskell</cp:lastModifiedBy>
  <cp:revision>181</cp:revision>
  <dcterms:created xsi:type="dcterms:W3CDTF">2023-03-25T13:52:35Z</dcterms:created>
  <dcterms:modified xsi:type="dcterms:W3CDTF">2023-03-29T23:31:42Z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