
<file path=[Content_Types].xml><?xml version="1.0" encoding="utf-8"?>
<Types xmlns="http://schemas.openxmlformats.org/package/2006/content-types">
  <Default Extension="png" ContentType="image/png"/>
  <Default Extension="rels" ContentType="application/vnd.openxmlformats-package.relationships+xml"/>
  <Default Extension="jpeg" ContentType="image/jpeg"/>
  <Default Extension="xml" ContentType="application/xml"/>
  <Override PartName="/ppt/drawings/drawing1.xml" ContentType="application/vnd.openxmlformats-officedocument.drawingml.chartshapes+xml"/>
  <Override PartName="/ppt/drawings/drawing6.xml" ContentType="application/vnd.openxmlformats-officedocument.drawingml.chartshapes+xml"/>
  <Override PartName="/ppt/drawings/drawing5.xml" ContentType="application/vnd.openxmlformats-officedocument.drawingml.chartshapes+xml"/>
  <Override PartName="/ppt/drawings/drawing4.xml" ContentType="application/vnd.openxmlformats-officedocument.drawingml.chartshapes+xml"/>
  <Override PartName="/ppt/drawings/drawing3.xml" ContentType="application/vnd.openxmlformats-officedocument.drawingml.chartshapes+xml"/>
  <Override PartName="/ppt/drawings/drawing7.xml" ContentType="application/vnd.openxmlformats-officedocument.drawingml.chartshapes+xml"/>
  <Override PartName="/ppt/drawings/drawing8.xml" ContentType="application/vnd.openxmlformats-officedocument.drawingml.chartshapes+xml"/>
  <Override PartName="/ppt/drawings/drawing2.xml" ContentType="application/vnd.openxmlformats-officedocument.drawingml.chartshapes+xml"/>
  <Override PartName="/ppt/presentation.xml" ContentType="application/vnd.openxmlformats-officedocument.presentationml.presentation.main+xml"/>
  <Override PartName="/ppt/slides/slide3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4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6.xml" ContentType="application/vnd.openxmlformats-officedocument.presentationml.slide+xml"/>
  <Override PartName="/ppt/slides/slide39.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40.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38.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8.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1.xml" ContentType="application/vnd.openxmlformats-officedocument.presentationml.slide+xml"/>
  <Override PartName="/ppt/slides/slide1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44.xml" ContentType="application/vnd.openxmlformats-officedocument.presentationml.slide+xml"/>
  <Override PartName="/ppt/slideLayouts/slideLayout6.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7.xml" ContentType="application/vnd.openxmlformats-officedocument.presentationml.notes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notesSlides/notesSlide2.xml" ContentType="application/vnd.openxmlformats-officedocument.presentationml.notesSlide+xml"/>
  <Override PartName="/ppt/slideLayouts/slideLayout3.xml" ContentType="application/vnd.openxmlformats-officedocument.presentationml.slideLayout+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6.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charts/chart26.xml" ContentType="application/vnd.openxmlformats-officedocument.drawingml.chart+xml"/>
  <Override PartName="/ppt/charts/chart1.xml" ContentType="application/vnd.openxmlformats-officedocument.drawingml.chart+xml"/>
  <Override PartName="/ppt/charts/chart8.xml" ContentType="application/vnd.openxmlformats-officedocument.drawingml.chart+xml"/>
  <Override PartName="/ppt/charts/chart3.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15.xml" ContentType="application/vnd.openxmlformats-officedocument.drawingml.chart+xml"/>
  <Override PartName="/ppt/charts/chart14.xml" ContentType="application/vnd.openxmlformats-officedocument.drawingml.chart+xml"/>
  <Override PartName="/ppt/charts/chart1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2.xml" ContentType="application/vnd.openxmlformats-officedocument.drawingml.chart+xml"/>
  <Override PartName="/ppt/theme/theme2.xml" ContentType="application/vnd.openxmlformats-officedocument.theme+xml"/>
  <Override PartName="/ppt/notesMasters/notesMaster1.xml" ContentType="application/vnd.openxmlformats-officedocument.presentationml.notesMaster+xml"/>
  <Override PartName="/ppt/charts/chart25.xml" ContentType="application/vnd.openxmlformats-officedocument.drawingml.chart+xml"/>
  <Override PartName="/ppt/charts/chart43.xml" ContentType="application/vnd.openxmlformats-officedocument.drawingml.chart+xml"/>
  <Override PartName="/ppt/charts/chart42.xml" ContentType="application/vnd.openxmlformats-officedocument.drawingml.chart+xml"/>
  <Override PartName="/ppt/charts/chart41.xml" ContentType="application/vnd.openxmlformats-officedocument.drawingml.chart+xml"/>
  <Override PartName="/ppt/charts/chart40.xml" ContentType="application/vnd.openxmlformats-officedocument.drawingml.chart+xml"/>
  <Override PartName="/ppt/charts/chart39.xml" ContentType="application/vnd.openxmlformats-officedocument.drawingml.chart+xml"/>
  <Override PartName="/ppt/charts/chart38.xml" ContentType="application/vnd.openxmlformats-officedocument.drawingml.chart+xml"/>
  <Override PartName="/ppt/theme/theme1.xml" ContentType="application/vnd.openxmlformats-officedocument.theme+xml"/>
  <Override PartName="/ppt/charts/chart44.xml" ContentType="application/vnd.openxmlformats-officedocument.drawingml.chart+xml"/>
  <Override PartName="/ppt/charts/chart45.xml" ContentType="application/vnd.openxmlformats-officedocument.drawingml.chart+xml"/>
  <Override PartName="/ppt/charts/chart46.xml" ContentType="application/vnd.openxmlformats-officedocument.drawingml.chart+xml"/>
  <Override PartName="/ppt/charts/chart22.xml" ContentType="application/vnd.openxmlformats-officedocument.drawingml.chart+xml"/>
  <Override PartName="/ppt/charts/chart48.xml" ContentType="application/vnd.openxmlformats-officedocument.drawingml.chart+xml"/>
  <Override PartName="/ppt/charts/chart47.xml" ContentType="application/vnd.openxmlformats-officedocument.drawingml.chart+xml"/>
  <Override PartName="/ppt/charts/chart37.xml" ContentType="application/vnd.openxmlformats-officedocument.drawingml.chart+xml"/>
  <Override PartName="/ppt/charts/chart33.xml" ContentType="application/vnd.openxmlformats-officedocument.drawingml.chart+xml"/>
  <Override PartName="/ppt/charts/chart32.xml" ContentType="application/vnd.openxmlformats-officedocument.drawingml.chart+xml"/>
  <Override PartName="/ppt/charts/chart31.xml" ContentType="application/vnd.openxmlformats-officedocument.drawingml.chart+xml"/>
  <Override PartName="/ppt/charts/chart30.xml" ContentType="application/vnd.openxmlformats-officedocument.drawingml.chart+xml"/>
  <Override PartName="/ppt/charts/chart29.xml" ContentType="application/vnd.openxmlformats-officedocument.drawingml.chart+xml"/>
  <Override PartName="/ppt/charts/chart34.xml" ContentType="application/vnd.openxmlformats-officedocument.drawingml.chart+xml"/>
  <Override PartName="/ppt/charts/chart35.xml" ContentType="application/vnd.openxmlformats-officedocument.drawingml.chart+xml"/>
  <Override PartName="/ppt/charts/chart36.xml" ContentType="application/vnd.openxmlformats-officedocument.drawingml.chart+xml"/>
  <Override PartName="/ppt/charts/chart23.xml" ContentType="application/vnd.openxmlformats-officedocument.drawingml.chart+xml"/>
  <Override PartName="/ppt/charts/chart27.xml" ContentType="application/vnd.openxmlformats-officedocument.drawingml.chart+xml"/>
  <Override PartName="/ppt/charts/chart24.xml" ContentType="application/vnd.openxmlformats-officedocument.drawingml.chart+xml"/>
  <Override PartName="/ppt/charts/chart28.xml" ContentType="application/vnd.openxmlformats-officedocument.drawingml.chart+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ppt/charts/style37.xml" ContentType="application/vnd.ms-office.chartstyle+xml"/>
  <Override PartName="/ppt/charts/colors24.xml" ContentType="application/vnd.ms-office.chartcolorstyle+xml"/>
  <Override PartName="/ppt/charts/style24.xml" ContentType="application/vnd.ms-office.chartstyle+xml"/>
  <Override PartName="/ppt/charts/colors13.xml" ContentType="application/vnd.ms-office.chartcolorstyle+xml"/>
  <Override PartName="/ppt/charts/colors46.xml" ContentType="application/vnd.ms-office.chartcolorstyle+xml"/>
  <Override PartName="/ppt/charts/style46.xml" ContentType="application/vnd.ms-office.chartstyle+xml"/>
  <Override PartName="/ppt/charts/style35.xml" ContentType="application/vnd.ms-office.chartstyle+xml"/>
  <Override PartName="/ppt/charts/colors31.xml" ContentType="application/vnd.ms-office.chartcolorstyle+xml"/>
  <Override PartName="/ppt/charts/colors20.xml" ContentType="application/vnd.ms-office.chartcolorstyle+xml"/>
  <Override PartName="/ppt/charts/style42.xml" ContentType="application/vnd.ms-office.chartstyle+xml"/>
  <Override PartName="/ppt/charts/colors42.xml" ContentType="application/vnd.ms-office.chartcolorstyle+xml"/>
  <Override PartName="/ppt/charts/style31.xml" ContentType="application/vnd.ms-office.chartstyle+xml"/>
  <Override PartName="/ppt/charts/style13.xml" ContentType="application/vnd.ms-office.chartstyle+xml"/>
  <Override PartName="/ppt/charts/style20.xml" ContentType="application/vnd.ms-office.chartstyle+xml"/>
  <Override PartName="/ppt/charts/style17.xml" ContentType="application/vnd.ms-office.chartstyle+xml"/>
  <Override PartName="/ppt/charts/style8.xml" ContentType="application/vnd.ms-office.chartstyle+xml"/>
  <Override PartName="/ppt/charts/colors8.xml" ContentType="application/vnd.ms-office.chartcolorstyle+xml"/>
  <Override PartName="/ppt/charts/style30.xml" ContentType="application/vnd.ms-office.chartstyle+xml"/>
  <Override PartName="/ppt/charts/colors30.xml" ContentType="application/vnd.ms-office.chartcolorstyle+xml"/>
  <Override PartName="/ppt/charts/colors28.xml" ContentType="application/vnd.ms-office.chartcolorstyle+xml"/>
  <Override PartName="/ppt/charts/style28.xml" ContentType="application/vnd.ms-office.chartstyle+xml"/>
  <Override PartName="/ppt/charts/colors39.xml" ContentType="application/vnd.ms-office.chartcolorstyle+xml"/>
  <Override PartName="/ppt/charts/colors17.xml" ContentType="application/vnd.ms-office.chartcolorstyle+xml"/>
  <Override PartName="/ppt/charts/style4.xml" ContentType="application/vnd.ms-office.chartstyle+xml"/>
  <Override PartName="/ppt/charts/colors4.xml" ContentType="application/vnd.ms-office.chartcolorstyle+xml"/>
  <Override PartName="/ppt/charts/style39.xml" ContentType="application/vnd.ms-office.chartstyle+xml"/>
  <Override PartName="/ppt/charts/colors35.xml" ContentType="application/vnd.ms-office.chartcolorstyle+xml"/>
  <Override PartName="/ppt/charts/style9.xml" ContentType="application/vnd.ms-office.chartstyle+xml"/>
  <Override PartName="/ppt/charts/colors37.xml" ContentType="application/vnd.ms-office.chartcolorstyle+xml"/>
  <Override PartName="/ppt/charts/style48.xml" ContentType="application/vnd.ms-office.chartstyle+xml"/>
  <Override PartName="/ppt/charts/colors6.xml" ContentType="application/vnd.ms-office.chartcolorstyle+xml"/>
  <Override PartName="/ppt/charts/style6.xml" ContentType="application/vnd.ms-office.chartstyle+xml"/>
  <Override PartName="/ppt/charts/colors26.xml" ContentType="application/vnd.ms-office.chartcolorstyle+xml"/>
  <Override PartName="/ppt/charts/style26.xml" ContentType="application/vnd.ms-office.chartstyle+xml"/>
  <Override PartName="/ppt/charts/style38.xml" ContentType="application/vnd.ms-office.chartstyle+xml"/>
  <Override PartName="/ppt/charts/colors48.xml" ContentType="application/vnd.ms-office.chartcolorstyle+xml"/>
  <Override PartName="/ppt/charts/style19.xml" ContentType="application/vnd.ms-office.chartstyle+xml"/>
  <Override PartName="/ppt/charts/colors19.xml" ContentType="application/vnd.ms-office.chartcolorstyle+xml"/>
  <Override PartName="/ppt/charts/colors41.xml" ContentType="application/vnd.ms-office.chartcolorstyle+xml"/>
  <Override PartName="/ppt/charts/style41.xml" ContentType="application/vnd.ms-office.chartstyle+xml"/>
  <Override PartName="/ppt/charts/colors10.xml" ContentType="application/vnd.ms-office.chartcolorstyle+xml"/>
  <Override PartName="/ppt/charts/style10.xml" ContentType="application/vnd.ms-office.chartstyle+xml"/>
  <Override PartName="/ppt/charts/colors21.xml" ContentType="application/vnd.ms-office.chartcolorstyle+xml"/>
  <Override PartName="/ppt/charts/style21.xml" ContentType="application/vnd.ms-office.chartstyle+xml"/>
  <Override PartName="/ppt/charts/colors38.xml" ContentType="application/vnd.ms-office.chartcolorstyle+xml"/>
  <Override PartName="/ppt/charts/style7.xml" ContentType="application/vnd.ms-office.chartstyle+xml"/>
  <Override PartName="/ppt/charts/colors7.xml" ContentType="application/vnd.ms-office.chartcolorstyle+xml"/>
  <Override PartName="/ppt/charts/style33.xml" ContentType="application/vnd.ms-office.chartstyle+xml"/>
  <Override PartName="/ppt/charts/colors33.xml" ContentType="application/vnd.ms-office.chartcolorstyle+xml"/>
  <Override PartName="/ppt/charts/style15.xml" ContentType="application/vnd.ms-office.chartstyle+xml"/>
  <Override PartName="/ppt/charts/colors15.xml" ContentType="application/vnd.ms-office.chartcolorstyle+xml"/>
  <Override PartName="/ppt/charts/style2.xml" ContentType="application/vnd.ms-office.chartstyle+xml"/>
  <Override PartName="/ppt/charts/colors2.xml" ContentType="application/vnd.ms-office.chartcolorstyle+xml"/>
  <Override PartName="/ppt/charts/colors44.xml" ContentType="application/vnd.ms-office.chartcolorstyle+xml"/>
  <Override PartName="/ppt/charts/style44.xml" ContentType="application/vnd.ms-office.chartstyle+xml"/>
  <Override PartName="/ppt/charts/colors22.xml" ContentType="application/vnd.ms-office.chartcolorstyle+xml"/>
  <Override PartName="/ppt/charts/style40.xml" ContentType="application/vnd.ms-office.chartstyle+xml"/>
  <Override PartName="/ppt/charts/colors40.xml" ContentType="application/vnd.ms-office.chartcolorstyle+xml"/>
  <Override PartName="/ppt/charts/style11.xml" ContentType="application/vnd.ms-office.chartstyle+xml"/>
  <Override PartName="/ppt/charts/colors11.xml" ContentType="application/vnd.ms-office.chartcolorstyle+xml"/>
  <Override PartName="/ppt/charts/style22.xml" ContentType="application/vnd.ms-office.chartstyle+xml"/>
  <Override PartName="/ppt/charts/style32.xml" ContentType="application/vnd.ms-office.chartstyle+xml"/>
  <Override PartName="/ppt/charts/colors32.xml" ContentType="application/vnd.ms-office.chartcolorstyle+xml"/>
  <Override PartName="/ppt/charts/style23.xml" ContentType="application/vnd.ms-office.chartstyle+xml"/>
  <Override PartName="/ppt/charts/colors27.xml" ContentType="application/vnd.ms-office.chartcolorstyle+xml"/>
  <Override PartName="/ppt/charts/style27.xml" ContentType="application/vnd.ms-office.chartstyle+xml"/>
  <Override PartName="/ppt/charts/colors36.xml" ContentType="application/vnd.ms-office.chartcolorstyle+xml"/>
  <Override PartName="/ppt/charts/style36.xml" ContentType="application/vnd.ms-office.chartstyle+xml"/>
  <Override PartName="/ppt/charts/colors45.xml" ContentType="application/vnd.ms-office.chartcolorstyle+xml"/>
  <Override PartName="/ppt/charts/style45.xml" ContentType="application/vnd.ms-office.chartstyle+xml"/>
  <Override PartName="/ppt/charts/style18.xml" ContentType="application/vnd.ms-office.chartstyle+xml"/>
  <Override PartName="/ppt/charts/colors18.xml" ContentType="application/vnd.ms-office.chartcolorstyle+xml"/>
  <Override PartName="/ppt/charts/style5.xml" ContentType="application/vnd.ms-office.chartstyle+xml"/>
  <Override PartName="/ppt/charts/colors29.xml" ContentType="application/vnd.ms-office.chartcolorstyle+xml"/>
  <Override PartName="/ppt/charts/style29.xml" ContentType="application/vnd.ms-office.chartstyle+xml"/>
  <Override PartName="/ppt/charts/colors47.xml" ContentType="application/vnd.ms-office.chartcolorstyle+xml"/>
  <Override PartName="/ppt/charts/style47.xml" ContentType="application/vnd.ms-office.chartstyle+xml"/>
  <Override PartName="/ppt/charts/colors5.xml" ContentType="application/vnd.ms-office.chartcolorstyle+xml"/>
  <Override PartName="/ppt/charts/colors3.xml" ContentType="application/vnd.ms-office.chartcolorstyle+xml"/>
  <Override PartName="/ppt/charts/style3.xml" ContentType="application/vnd.ms-office.chartstyle+xml"/>
  <Override PartName="/ppt/charts/colors16.xml" ContentType="application/vnd.ms-office.chartcolorstyle+xml"/>
  <Override PartName="/ppt/charts/style1.xml" ContentType="application/vnd.ms-office.chartstyle+xml"/>
  <Override PartName="/ppt/charts/colors12.xml" ContentType="application/vnd.ms-office.chartcolorstyle+xml"/>
  <Override PartName="/ppt/charts/style12.xml" ContentType="application/vnd.ms-office.chartstyle+xml"/>
  <Override PartName="/ppt/charts/colors14.xml" ContentType="application/vnd.ms-office.chartcolorstyle+xml"/>
  <Override PartName="/ppt/charts/style14.xml" ContentType="application/vnd.ms-office.chartstyle+xml"/>
  <Override PartName="/ppt/charts/colors23.xml" ContentType="application/vnd.ms-office.chartcolorstyle+xml"/>
  <Override PartName="/ppt/charts/colors1.xml" ContentType="application/vnd.ms-office.chartcolorstyle+xml"/>
  <Override PartName="/ppt/charts/style43.xml" ContentType="application/vnd.ms-office.chartstyle+xml"/>
  <Override PartName="/ppt/charts/colors43.xml" ContentType="application/vnd.ms-office.chartcolorstyle+xml"/>
  <Override PartName="/ppt/charts/style16.xml" ContentType="application/vnd.ms-office.chartstyle+xml"/>
  <Override PartName="/ppt/charts/colors25.xml" ContentType="application/vnd.ms-office.chartcolorstyle+xml"/>
  <Override PartName="/ppt/charts/style25.xml" ContentType="application/vnd.ms-office.chartstyle+xml"/>
  <Override PartName="/ppt/charts/colors34.xml" ContentType="application/vnd.ms-office.chartcolorstyle+xml"/>
  <Override PartName="/ppt/charts/style34.xml" ContentType="application/vnd.ms-office.chartstyle+xml"/>
  <Override PartName="/ppt/charts/colors9.xml" ContentType="application/vnd.ms-office.chartcolorstyle+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670" r:id="rId3"/>
    <p:sldId id="400" r:id="rId4"/>
    <p:sldId id="385" r:id="rId5"/>
    <p:sldId id="677" r:id="rId6"/>
    <p:sldId id="649" r:id="rId7"/>
    <p:sldId id="672" r:id="rId8"/>
    <p:sldId id="663" r:id="rId9"/>
    <p:sldId id="553" r:id="rId10"/>
    <p:sldId id="537" r:id="rId11"/>
    <p:sldId id="612" r:id="rId12"/>
    <p:sldId id="613" r:id="rId13"/>
    <p:sldId id="448" r:id="rId14"/>
    <p:sldId id="540" r:id="rId15"/>
    <p:sldId id="552" r:id="rId16"/>
    <p:sldId id="642" r:id="rId17"/>
    <p:sldId id="656" r:id="rId18"/>
    <p:sldId id="657" r:id="rId19"/>
    <p:sldId id="667" r:id="rId20"/>
    <p:sldId id="658" r:id="rId21"/>
    <p:sldId id="618" r:id="rId22"/>
    <p:sldId id="617" r:id="rId23"/>
    <p:sldId id="671" r:id="rId24"/>
    <p:sldId id="620" r:id="rId25"/>
    <p:sldId id="549" r:id="rId26"/>
    <p:sldId id="619" r:id="rId27"/>
    <p:sldId id="651" r:id="rId28"/>
    <p:sldId id="675" r:id="rId29"/>
    <p:sldId id="678" r:id="rId30"/>
    <p:sldId id="664" r:id="rId31"/>
    <p:sldId id="611" r:id="rId32"/>
    <p:sldId id="665" r:id="rId33"/>
    <p:sldId id="676" r:id="rId34"/>
    <p:sldId id="669" r:id="rId35"/>
    <p:sldId id="674" r:id="rId36"/>
    <p:sldId id="666" r:id="rId37"/>
    <p:sldId id="660" r:id="rId38"/>
    <p:sldId id="668" r:id="rId39"/>
    <p:sldId id="557" r:id="rId40"/>
    <p:sldId id="636" r:id="rId41"/>
    <p:sldId id="643" r:id="rId42"/>
    <p:sldId id="532" r:id="rId43"/>
    <p:sldId id="534" r:id="rId44"/>
    <p:sldId id="535"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FF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81977" autoAdjust="0"/>
  </p:normalViewPr>
  <p:slideViewPr>
    <p:cSldViewPr snapToGrid="0">
      <p:cViewPr varScale="1">
        <p:scale>
          <a:sx n="95" d="100"/>
          <a:sy n="95" d="100"/>
        </p:scale>
        <p:origin x="-1020"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ustomXml" Target="../customXml/item3.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customXml" Target="../customXml/item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UCLCMDDPRAFSS21\Home\janorman\Documents\AAA%20IH%20GIM%20UCLH%20patient%20list.xlsx" TargetMode="External"/></Relationships>
</file>

<file path=ppt/charts/_rels/chart10.xml.rels><?xml version="1.0" encoding="UTF-8" standalone="yes"?>
<Relationships xmlns="http://schemas.openxmlformats.org/package/2006/relationships"><Relationship Id="rId3" Type="http://schemas.microsoft.com/office/2011/relationships/chartStyle" Target="style10.xml"/><Relationship Id="rId2" Type="http://schemas.microsoft.com/office/2011/relationships/chartColorStyle" Target="colors10.xml"/><Relationship Id="rId1" Type="http://schemas.openxmlformats.org/officeDocument/2006/relationships/oleObject" Target="file:///\\UCLCMDDPRAFSS21\Home\janorman\Documents\AAA%20IH%20GIM%20UCLH%20patient%20list.xlsx" TargetMode="External"/></Relationships>
</file>

<file path=ppt/charts/_rels/chart11.xml.rels><?xml version="1.0" encoding="UTF-8" standalone="yes"?>
<Relationships xmlns="http://schemas.openxmlformats.org/package/2006/relationships"><Relationship Id="rId3" Type="http://schemas.microsoft.com/office/2011/relationships/chartStyle" Target="style11.xml"/><Relationship Id="rId2" Type="http://schemas.microsoft.com/office/2011/relationships/chartColorStyle" Target="colors11.xml"/><Relationship Id="rId1" Type="http://schemas.openxmlformats.org/officeDocument/2006/relationships/oleObject" Target="file:///\\UCLCMDDPRAFSS21\Home\janorman\Documents\AAA%20IH%20GIM%20UCLH%20patient%20list.xlsx" TargetMode="External"/></Relationships>
</file>

<file path=ppt/charts/_rels/chart12.xml.rels><?xml version="1.0" encoding="UTF-8" standalone="yes"?>
<Relationships xmlns="http://schemas.openxmlformats.org/package/2006/relationships"><Relationship Id="rId3" Type="http://schemas.microsoft.com/office/2011/relationships/chartStyle" Target="style12.xml"/><Relationship Id="rId2" Type="http://schemas.microsoft.com/office/2011/relationships/chartColorStyle" Target="colors12.xml"/><Relationship Id="rId1" Type="http://schemas.openxmlformats.org/officeDocument/2006/relationships/oleObject" Target="file:///\\UCLCMDDPRAFSS21\Home\janorman\Documents\AAA%20IH%20GIM%20UCLH%20patient%20list.xlsx" TargetMode="External"/></Relationships>
</file>

<file path=ppt/charts/_rels/chart13.xml.rels><?xml version="1.0" encoding="UTF-8" standalone="yes"?>
<Relationships xmlns="http://schemas.openxmlformats.org/package/2006/relationships"><Relationship Id="rId3" Type="http://schemas.microsoft.com/office/2011/relationships/chartStyle" Target="style13.xml"/><Relationship Id="rId2" Type="http://schemas.microsoft.com/office/2011/relationships/chartColorStyle" Target="colors13.xml"/><Relationship Id="rId1" Type="http://schemas.openxmlformats.org/officeDocument/2006/relationships/oleObject" Target="file:///\\UCLCMDDPRAFSS21\Home\janorman\Documents\AAA%20IH%20GIM%20UCLH%20patient%20list.xlsx" TargetMode="External"/></Relationships>
</file>

<file path=ppt/charts/_rels/chart14.xml.rels><?xml version="1.0" encoding="UTF-8" standalone="yes"?>
<Relationships xmlns="http://schemas.openxmlformats.org/package/2006/relationships"><Relationship Id="rId3" Type="http://schemas.microsoft.com/office/2011/relationships/chartStyle" Target="style14.xml"/><Relationship Id="rId2" Type="http://schemas.microsoft.com/office/2011/relationships/chartColorStyle" Target="colors14.xml"/><Relationship Id="rId1" Type="http://schemas.openxmlformats.org/officeDocument/2006/relationships/oleObject" Target="file:///\\UCLCMDDPRAFSS21\Home\janorman\Documents\AAA%20IH%20GIM%20UCLH%20patient%20list.xlsx" TargetMode="External"/></Relationships>
</file>

<file path=ppt/charts/_rels/chart15.xml.rels><?xml version="1.0" encoding="UTF-8" standalone="yes"?>
<Relationships xmlns="http://schemas.openxmlformats.org/package/2006/relationships"><Relationship Id="rId3" Type="http://schemas.microsoft.com/office/2011/relationships/chartStyle" Target="style15.xml"/><Relationship Id="rId2" Type="http://schemas.microsoft.com/office/2011/relationships/chartColorStyle" Target="colors15.xml"/><Relationship Id="rId1" Type="http://schemas.openxmlformats.org/officeDocument/2006/relationships/oleObject" Target="file:///\\UCLCMDDPRAFSS21\Home\janorman\Documents\AAA%20IH%20GIM%20UCLH%20patient%20list.xlsx" TargetMode="External"/></Relationships>
</file>

<file path=ppt/charts/_rels/chart16.xml.rels><?xml version="1.0" encoding="UTF-8" standalone="yes"?>
<Relationships xmlns="http://schemas.openxmlformats.org/package/2006/relationships"><Relationship Id="rId3" Type="http://schemas.microsoft.com/office/2011/relationships/chartStyle" Target="style16.xml"/><Relationship Id="rId2" Type="http://schemas.microsoft.com/office/2011/relationships/chartColorStyle" Target="colors16.xml"/><Relationship Id="rId1" Type="http://schemas.openxmlformats.org/officeDocument/2006/relationships/oleObject" Target="file:///\\UCLCMDDPRAFSS21\Home\janorman\Documents\AAA%20IH%20GIM%20UCLH%20patient%20list.xlsx" TargetMode="External"/></Relationships>
</file>

<file path=ppt/charts/_rels/chart17.xml.rels><?xml version="1.0" encoding="UTF-8" standalone="yes"?>
<Relationships xmlns="http://schemas.openxmlformats.org/package/2006/relationships"><Relationship Id="rId3" Type="http://schemas.microsoft.com/office/2011/relationships/chartColorStyle" Target="colors17.xml"/><Relationship Id="rId2" Type="http://schemas.openxmlformats.org/officeDocument/2006/relationships/chartUserShapes" Target="../drawings/drawing1.xml"/><Relationship Id="rId1" Type="http://schemas.openxmlformats.org/officeDocument/2006/relationships/oleObject" Target="file:///\\UCLCMDDPRAFSS21\Home\janorman\Documents\AAA%20IH%20GIM%20UCLH%20patient%20list.xlsx" TargetMode="External"/><Relationship Id="rId4"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microsoft.com/office/2011/relationships/chartColorStyle" Target="colors18.xml"/><Relationship Id="rId2" Type="http://schemas.openxmlformats.org/officeDocument/2006/relationships/chartUserShapes" Target="../drawings/drawing2.xml"/><Relationship Id="rId1" Type="http://schemas.openxmlformats.org/officeDocument/2006/relationships/oleObject" Target="file:///\\UCLCMDDPRAFSS21\Home\janorman\Documents\AAA%20IH%20GIM%20UCLH%20patient%20list.xlsx" TargetMode="External"/><Relationship Id="rId4"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microsoft.com/office/2011/relationships/chartStyle" Target="style19.xml"/><Relationship Id="rId2" Type="http://schemas.microsoft.com/office/2011/relationships/chartColorStyle" Target="colors19.xml"/><Relationship Id="rId1" Type="http://schemas.openxmlformats.org/officeDocument/2006/relationships/oleObject" Target="file:///\\UCLCMDDPRAFSS21\Home\janorman\Documents\AAA%20IH%20GIM%20UCLH%20patient%20list.xlsx" TargetMode="Externa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UCLCMDDPRAFSS21\Home\janorman\Documents\AAA%20IH%20GIM%20UCLH%20patient%20list.xlsx" TargetMode="External"/></Relationships>
</file>

<file path=ppt/charts/_rels/chart20.xml.rels><?xml version="1.0" encoding="UTF-8" standalone="yes"?>
<Relationships xmlns="http://schemas.openxmlformats.org/package/2006/relationships"><Relationship Id="rId3" Type="http://schemas.microsoft.com/office/2011/relationships/chartColorStyle" Target="colors20.xml"/><Relationship Id="rId2" Type="http://schemas.openxmlformats.org/officeDocument/2006/relationships/chartUserShapes" Target="../drawings/drawing3.xml"/><Relationship Id="rId1" Type="http://schemas.openxmlformats.org/officeDocument/2006/relationships/oleObject" Target="file:///\\UCLCMDDPRAFSS21\Home\janorman\Documents\AAA%20IH%20GIM%20UCLH%20patient%20list.xlsx" TargetMode="External"/><Relationship Id="rId4"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microsoft.com/office/2011/relationships/chartColorStyle" Target="colors21.xml"/><Relationship Id="rId2" Type="http://schemas.openxmlformats.org/officeDocument/2006/relationships/chartUserShapes" Target="../drawings/drawing4.xml"/><Relationship Id="rId1" Type="http://schemas.openxmlformats.org/officeDocument/2006/relationships/oleObject" Target="file:///\\UCLCMDDPRAFSS21\Home\janorman\Documents\AAA%20IH%20GIM%20UCLH%20patient%20list.xlsx" TargetMode="External"/><Relationship Id="rId4"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microsoft.com/office/2011/relationships/chartColorStyle" Target="colors22.xml"/><Relationship Id="rId2" Type="http://schemas.openxmlformats.org/officeDocument/2006/relationships/chartUserShapes" Target="../drawings/drawing5.xml"/><Relationship Id="rId1" Type="http://schemas.openxmlformats.org/officeDocument/2006/relationships/oleObject" Target="file:///\\UCLCMDDPRAFSS21\Home\janorman\Documents\AAA%20IH%20GIM%20UCLH%20patient%20list.xlsx" TargetMode="External"/><Relationship Id="rId4"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microsoft.com/office/2011/relationships/chartStyle" Target="style23.xml"/><Relationship Id="rId2" Type="http://schemas.microsoft.com/office/2011/relationships/chartColorStyle" Target="colors23.xml"/><Relationship Id="rId1" Type="http://schemas.openxmlformats.org/officeDocument/2006/relationships/oleObject" Target="file:///\\UCLCMDDPRAFSS21\Home\janorman\Documents\AAA%20IH%20GIM%20UCLH%20patient%20list.xlsx" TargetMode="External"/></Relationships>
</file>

<file path=ppt/charts/_rels/chart24.xml.rels><?xml version="1.0" encoding="UTF-8" standalone="yes"?>
<Relationships xmlns="http://schemas.openxmlformats.org/package/2006/relationships"><Relationship Id="rId3" Type="http://schemas.microsoft.com/office/2011/relationships/chartStyle" Target="style24.xml"/><Relationship Id="rId2" Type="http://schemas.microsoft.com/office/2011/relationships/chartColorStyle" Target="colors24.xml"/><Relationship Id="rId1" Type="http://schemas.openxmlformats.org/officeDocument/2006/relationships/oleObject" Target="file:///\\UCLCMDDPRAFSS21\Home\janorman\Documents\AAA%20IH%20GIM%20UCLH%20patient%20list.xlsx" TargetMode="External"/></Relationships>
</file>

<file path=ppt/charts/_rels/chart25.xml.rels><?xml version="1.0" encoding="UTF-8" standalone="yes"?>
<Relationships xmlns="http://schemas.openxmlformats.org/package/2006/relationships"><Relationship Id="rId3" Type="http://schemas.microsoft.com/office/2011/relationships/chartStyle" Target="style25.xml"/><Relationship Id="rId2" Type="http://schemas.microsoft.com/office/2011/relationships/chartColorStyle" Target="colors25.xml"/><Relationship Id="rId1" Type="http://schemas.openxmlformats.org/officeDocument/2006/relationships/oleObject" Target="file:///\\UCLCMDDPRAFSS21\Home\janorman\Documents\AAA%20IH%20GIM%20UCLH%20patient%20list.xlsx" TargetMode="External"/></Relationships>
</file>

<file path=ppt/charts/_rels/chart26.xml.rels><?xml version="1.0" encoding="UTF-8" standalone="yes"?>
<Relationships xmlns="http://schemas.openxmlformats.org/package/2006/relationships"><Relationship Id="rId3" Type="http://schemas.microsoft.com/office/2011/relationships/chartStyle" Target="style26.xml"/><Relationship Id="rId2" Type="http://schemas.microsoft.com/office/2011/relationships/chartColorStyle" Target="colors26.xml"/><Relationship Id="rId1" Type="http://schemas.openxmlformats.org/officeDocument/2006/relationships/oleObject" Target="file:///\\UCLCMDDPRAFSS21\Home\janorman\Documents\AAA%20IH%20GIM%20UCLH%20patient%20list.xlsx" TargetMode="External"/></Relationships>
</file>

<file path=ppt/charts/_rels/chart27.xml.rels><?xml version="1.0" encoding="UTF-8" standalone="yes"?>
<Relationships xmlns="http://schemas.openxmlformats.org/package/2006/relationships"><Relationship Id="rId3" Type="http://schemas.microsoft.com/office/2011/relationships/chartStyle" Target="style27.xml"/><Relationship Id="rId2" Type="http://schemas.microsoft.com/office/2011/relationships/chartColorStyle" Target="colors27.xml"/><Relationship Id="rId1" Type="http://schemas.openxmlformats.org/officeDocument/2006/relationships/oleObject" Target="file:///\\UCLCMDDPRAFSS21\Home\janorman\Documents\AAA%20IH%20GIM%20UCLH%20patient%20list.xlsx" TargetMode="External"/></Relationships>
</file>

<file path=ppt/charts/_rels/chart28.xml.rels><?xml version="1.0" encoding="UTF-8" standalone="yes"?>
<Relationships xmlns="http://schemas.openxmlformats.org/package/2006/relationships"><Relationship Id="rId3" Type="http://schemas.microsoft.com/office/2011/relationships/chartStyle" Target="style28.xml"/><Relationship Id="rId2" Type="http://schemas.microsoft.com/office/2011/relationships/chartColorStyle" Target="colors28.xml"/><Relationship Id="rId1" Type="http://schemas.openxmlformats.org/officeDocument/2006/relationships/oleObject" Target="file:///\\UCLCMDDPRAFSS21\Home\janorman\Documents\AAA%20IH%20GIM%20UCLH%20patient%20list.xlsx" TargetMode="External"/></Relationships>
</file>

<file path=ppt/charts/_rels/chart29.xml.rels><?xml version="1.0" encoding="UTF-8" standalone="yes"?>
<Relationships xmlns="http://schemas.openxmlformats.org/package/2006/relationships"><Relationship Id="rId3" Type="http://schemas.microsoft.com/office/2011/relationships/chartStyle" Target="style29.xml"/><Relationship Id="rId2" Type="http://schemas.microsoft.com/office/2011/relationships/chartColorStyle" Target="colors29.xml"/><Relationship Id="rId1" Type="http://schemas.openxmlformats.org/officeDocument/2006/relationships/oleObject" Target="file:///\\UCLCMDDPRAFSS21\Home\janorman\Documents\AAA%20IH%20GIM%20UCLH%20patient%20list.xlsx" TargetMode="External"/></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oleObject" Target="file:///\\UCLCMDDPRAFSS21\Home\janorman\Documents\AAA%20IH%20GIM%20UCLH%20patient%20list.xlsx" TargetMode="External"/></Relationships>
</file>

<file path=ppt/charts/_rels/chart30.xml.rels><?xml version="1.0" encoding="UTF-8" standalone="yes"?>
<Relationships xmlns="http://schemas.openxmlformats.org/package/2006/relationships"><Relationship Id="rId3" Type="http://schemas.microsoft.com/office/2011/relationships/chartStyle" Target="style30.xml"/><Relationship Id="rId2" Type="http://schemas.microsoft.com/office/2011/relationships/chartColorStyle" Target="colors30.xml"/><Relationship Id="rId1" Type="http://schemas.openxmlformats.org/officeDocument/2006/relationships/oleObject" Target="file:///\\UCLCMDDPRAFSS21\Home\janorman\Documents\AAA%20IH%20GIM%20UCLH%20patient%20list.xlsx" TargetMode="External"/></Relationships>
</file>

<file path=ppt/charts/_rels/chart31.xml.rels><?xml version="1.0" encoding="UTF-8" standalone="yes"?>
<Relationships xmlns="http://schemas.openxmlformats.org/package/2006/relationships"><Relationship Id="rId3" Type="http://schemas.microsoft.com/office/2011/relationships/chartStyle" Target="style31.xml"/><Relationship Id="rId2" Type="http://schemas.microsoft.com/office/2011/relationships/chartColorStyle" Target="colors31.xml"/><Relationship Id="rId1" Type="http://schemas.openxmlformats.org/officeDocument/2006/relationships/oleObject" Target="file:///\\UCLCMDDPRAFSS21\Home\janorman\Documents\AAA%20IH%20GIM%20UCLH%20patient%20list.xlsx" TargetMode="External"/></Relationships>
</file>

<file path=ppt/charts/_rels/chart32.xml.rels><?xml version="1.0" encoding="UTF-8" standalone="yes"?>
<Relationships xmlns="http://schemas.openxmlformats.org/package/2006/relationships"><Relationship Id="rId3" Type="http://schemas.microsoft.com/office/2011/relationships/chartStyle" Target="style32.xml"/><Relationship Id="rId2" Type="http://schemas.microsoft.com/office/2011/relationships/chartColorStyle" Target="colors32.xml"/><Relationship Id="rId1" Type="http://schemas.openxmlformats.org/officeDocument/2006/relationships/oleObject" Target="file:///\\UCLCMDDPRAFSS21\Home\janorman\Documents\AAA%20IH%20GIM%20UCLH%20patient%20list.xlsx" TargetMode="External"/></Relationships>
</file>

<file path=ppt/charts/_rels/chart33.xml.rels><?xml version="1.0" encoding="UTF-8" standalone="yes"?>
<Relationships xmlns="http://schemas.openxmlformats.org/package/2006/relationships"><Relationship Id="rId3" Type="http://schemas.microsoft.com/office/2011/relationships/chartColorStyle" Target="colors33.xml"/><Relationship Id="rId2" Type="http://schemas.openxmlformats.org/officeDocument/2006/relationships/chartUserShapes" Target="../drawings/drawing6.xml"/><Relationship Id="rId1" Type="http://schemas.openxmlformats.org/officeDocument/2006/relationships/oleObject" Target="file:///\\UCLCMDDPRAFSS21\Home\janorman\Documents\AAA%20IH%20GIM%20UCLH%20patient%20list.xlsx" TargetMode="External"/><Relationship Id="rId4" Type="http://schemas.microsoft.com/office/2011/relationships/chartStyle" Target="style33.xml"/></Relationships>
</file>

<file path=ppt/charts/_rels/chart34.xml.rels><?xml version="1.0" encoding="UTF-8" standalone="yes"?>
<Relationships xmlns="http://schemas.openxmlformats.org/package/2006/relationships"><Relationship Id="rId3" Type="http://schemas.microsoft.com/office/2011/relationships/chartStyle" Target="style34.xml"/><Relationship Id="rId2" Type="http://schemas.microsoft.com/office/2011/relationships/chartColorStyle" Target="colors34.xml"/><Relationship Id="rId1" Type="http://schemas.openxmlformats.org/officeDocument/2006/relationships/oleObject" Target="file:///\\UCLCMDDPRAFSS21\Home\janorman\Documents\AAA%20IH%20GIM%20UCLH%20patient%20list.xlsx" TargetMode="External"/></Relationships>
</file>

<file path=ppt/charts/_rels/chart35.xml.rels><?xml version="1.0" encoding="UTF-8" standalone="yes"?>
<Relationships xmlns="http://schemas.openxmlformats.org/package/2006/relationships"><Relationship Id="rId3" Type="http://schemas.microsoft.com/office/2011/relationships/chartStyle" Target="style35.xml"/><Relationship Id="rId2" Type="http://schemas.microsoft.com/office/2011/relationships/chartColorStyle" Target="colors35.xml"/><Relationship Id="rId1" Type="http://schemas.openxmlformats.org/officeDocument/2006/relationships/oleObject" Target="file:///\\UCLCMDDPRAFSS21\Home\janorman\Documents\AAA%20IH%20GIM%20UCLH%20patient%20list.xlsx" TargetMode="External"/></Relationships>
</file>

<file path=ppt/charts/_rels/chart36.xml.rels><?xml version="1.0" encoding="UTF-8" standalone="yes"?>
<Relationships xmlns="http://schemas.openxmlformats.org/package/2006/relationships"><Relationship Id="rId3" Type="http://schemas.microsoft.com/office/2011/relationships/chartStyle" Target="style36.xml"/><Relationship Id="rId2" Type="http://schemas.microsoft.com/office/2011/relationships/chartColorStyle" Target="colors36.xml"/><Relationship Id="rId1" Type="http://schemas.openxmlformats.org/officeDocument/2006/relationships/oleObject" Target="file:///\\UCLCMDDPRAFSS21\Home\janorman\Documents\AAA%20IH%20GIM%20UCLH%20patient%20list.xlsx" TargetMode="External"/></Relationships>
</file>

<file path=ppt/charts/_rels/chart37.xml.rels><?xml version="1.0" encoding="UTF-8" standalone="yes"?>
<Relationships xmlns="http://schemas.openxmlformats.org/package/2006/relationships"><Relationship Id="rId3" Type="http://schemas.microsoft.com/office/2011/relationships/chartColorStyle" Target="colors37.xml"/><Relationship Id="rId2" Type="http://schemas.openxmlformats.org/officeDocument/2006/relationships/chartUserShapes" Target="../drawings/drawing7.xml"/><Relationship Id="rId1" Type="http://schemas.openxmlformats.org/officeDocument/2006/relationships/oleObject" Target="file:///\\UCLCMDDPRAFSS21\Home\janorman\Documents\AAA%20IH%20GIM%20UCLH%20patient%20list.xlsx" TargetMode="External"/><Relationship Id="rId4" Type="http://schemas.microsoft.com/office/2011/relationships/chartStyle" Target="style37.xml"/></Relationships>
</file>

<file path=ppt/charts/_rels/chart38.xml.rels><?xml version="1.0" encoding="UTF-8" standalone="yes"?>
<Relationships xmlns="http://schemas.openxmlformats.org/package/2006/relationships"><Relationship Id="rId3" Type="http://schemas.microsoft.com/office/2011/relationships/chartStyle" Target="style38.xml"/><Relationship Id="rId2" Type="http://schemas.microsoft.com/office/2011/relationships/chartColorStyle" Target="colors38.xml"/><Relationship Id="rId1" Type="http://schemas.openxmlformats.org/officeDocument/2006/relationships/oleObject" Target="file:///\\UCLCMDDPRAFSS21\Home\janorman\Documents\AAA%20IH%20GIM%20UCLH%20patient%20list.xlsx" TargetMode="External"/></Relationships>
</file>

<file path=ppt/charts/_rels/chart39.xml.rels><?xml version="1.0" encoding="UTF-8" standalone="yes"?>
<Relationships xmlns="http://schemas.openxmlformats.org/package/2006/relationships"><Relationship Id="rId3" Type="http://schemas.microsoft.com/office/2011/relationships/chartColorStyle" Target="colors39.xml"/><Relationship Id="rId2" Type="http://schemas.openxmlformats.org/officeDocument/2006/relationships/chartUserShapes" Target="../drawings/drawing8.xml"/><Relationship Id="rId1" Type="http://schemas.openxmlformats.org/officeDocument/2006/relationships/oleObject" Target="file:///\\UCLCMDDPRAFSS21\Home\janorman\Documents\AAA%20IH%20GIM%20UCLH%20patient%20list.xlsx" TargetMode="External"/><Relationship Id="rId4" Type="http://schemas.microsoft.com/office/2011/relationships/chartStyle" Target="style39.xml"/></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oleObject" Target="file:///\\UCLCMDDPRAFSS21\Home\janorman\Documents\AAA%20IH%20GIM%20UCLH%20patient%20list.xlsx" TargetMode="External"/></Relationships>
</file>

<file path=ppt/charts/_rels/chart40.xml.rels><?xml version="1.0" encoding="UTF-8" standalone="yes"?>
<Relationships xmlns="http://schemas.openxmlformats.org/package/2006/relationships"><Relationship Id="rId3" Type="http://schemas.microsoft.com/office/2011/relationships/chartStyle" Target="style40.xml"/><Relationship Id="rId2" Type="http://schemas.microsoft.com/office/2011/relationships/chartColorStyle" Target="colors40.xml"/><Relationship Id="rId1" Type="http://schemas.openxmlformats.org/officeDocument/2006/relationships/oleObject" Target="file:///\\UCLCMDDPRAFSS21\Home\janorman\Documents\AAA%20IH%20GIM%20UCLH%20patient%20list.xlsx" TargetMode="External"/></Relationships>
</file>

<file path=ppt/charts/_rels/chart41.xml.rels><?xml version="1.0" encoding="UTF-8" standalone="yes"?>
<Relationships xmlns="http://schemas.openxmlformats.org/package/2006/relationships"><Relationship Id="rId3" Type="http://schemas.microsoft.com/office/2011/relationships/chartStyle" Target="style41.xml"/><Relationship Id="rId2" Type="http://schemas.microsoft.com/office/2011/relationships/chartColorStyle" Target="colors41.xml"/><Relationship Id="rId1" Type="http://schemas.openxmlformats.org/officeDocument/2006/relationships/oleObject" Target="file:///\\UCLCMDDPRAFSS21\Home\janorman\Documents\AAA%20IH%20GIM%20UCLH%20patient%20list.xlsx" TargetMode="External"/></Relationships>
</file>

<file path=ppt/charts/_rels/chart42.xml.rels><?xml version="1.0" encoding="UTF-8" standalone="yes"?>
<Relationships xmlns="http://schemas.openxmlformats.org/package/2006/relationships"><Relationship Id="rId3" Type="http://schemas.microsoft.com/office/2011/relationships/chartStyle" Target="style42.xml"/><Relationship Id="rId2" Type="http://schemas.microsoft.com/office/2011/relationships/chartColorStyle" Target="colors42.xml"/><Relationship Id="rId1" Type="http://schemas.openxmlformats.org/officeDocument/2006/relationships/oleObject" Target="file:///\\UCLCMDDPRAFSS21\Home\janorman\Documents\AAA%20IH%20GIM%20UCLH%20patient%20list.xlsx" TargetMode="External"/></Relationships>
</file>

<file path=ppt/charts/_rels/chart43.xml.rels><?xml version="1.0" encoding="UTF-8" standalone="yes"?>
<Relationships xmlns="http://schemas.openxmlformats.org/package/2006/relationships"><Relationship Id="rId3" Type="http://schemas.microsoft.com/office/2011/relationships/chartStyle" Target="style43.xml"/><Relationship Id="rId2" Type="http://schemas.microsoft.com/office/2011/relationships/chartColorStyle" Target="colors43.xml"/><Relationship Id="rId1" Type="http://schemas.openxmlformats.org/officeDocument/2006/relationships/oleObject" Target="file:///\\UCLCMDDPRAFSS21\Home\janorman\Documents\AAA%20IH%20GIM%20UCLH%20patient%20list.xlsx" TargetMode="External"/></Relationships>
</file>

<file path=ppt/charts/_rels/chart44.xml.rels><?xml version="1.0" encoding="UTF-8" standalone="yes"?>
<Relationships xmlns="http://schemas.openxmlformats.org/package/2006/relationships"><Relationship Id="rId3" Type="http://schemas.microsoft.com/office/2011/relationships/chartStyle" Target="style44.xml"/><Relationship Id="rId2" Type="http://schemas.microsoft.com/office/2011/relationships/chartColorStyle" Target="colors44.xml"/><Relationship Id="rId1" Type="http://schemas.openxmlformats.org/officeDocument/2006/relationships/oleObject" Target="file:///\\UCLCMDDPRAFSS21\Home\janorman\Documents\AAA%20IH%20GIM%20UCLH%20patient%20list.xlsx" TargetMode="External"/></Relationships>
</file>

<file path=ppt/charts/_rels/chart45.xml.rels><?xml version="1.0" encoding="UTF-8" standalone="yes"?>
<Relationships xmlns="http://schemas.openxmlformats.org/package/2006/relationships"><Relationship Id="rId3" Type="http://schemas.microsoft.com/office/2011/relationships/chartStyle" Target="style45.xml"/><Relationship Id="rId2" Type="http://schemas.microsoft.com/office/2011/relationships/chartColorStyle" Target="colors45.xml"/><Relationship Id="rId1" Type="http://schemas.openxmlformats.org/officeDocument/2006/relationships/oleObject" Target="file:///\\UCLCMDDPRAFSS21\Home\janorman\Documents\AAA%20IH%20GIM%20UCLH%20patient%20list.xlsx" TargetMode="External"/></Relationships>
</file>

<file path=ppt/charts/_rels/chart46.xml.rels><?xml version="1.0" encoding="UTF-8" standalone="yes"?>
<Relationships xmlns="http://schemas.openxmlformats.org/package/2006/relationships"><Relationship Id="rId3" Type="http://schemas.microsoft.com/office/2011/relationships/chartStyle" Target="style46.xml"/><Relationship Id="rId2" Type="http://schemas.microsoft.com/office/2011/relationships/chartColorStyle" Target="colors46.xml"/><Relationship Id="rId1" Type="http://schemas.openxmlformats.org/officeDocument/2006/relationships/oleObject" Target="file:///\\UCLCMDDPRAFSS21\Home\janorman\Documents\AAA%20IH%20GIM%20UCLH%20patient%20list.xlsx" TargetMode="External"/></Relationships>
</file>

<file path=ppt/charts/_rels/chart47.xml.rels><?xml version="1.0" encoding="UTF-8" standalone="yes"?>
<Relationships xmlns="http://schemas.openxmlformats.org/package/2006/relationships"><Relationship Id="rId3" Type="http://schemas.microsoft.com/office/2011/relationships/chartStyle" Target="style47.xml"/><Relationship Id="rId2" Type="http://schemas.microsoft.com/office/2011/relationships/chartColorStyle" Target="colors47.xml"/><Relationship Id="rId1" Type="http://schemas.openxmlformats.org/officeDocument/2006/relationships/oleObject" Target="file:///\\UCLCMDDPRAFSS21\Home\janorman\Documents\AAA%20IH%20GIM%20UCLH%20patient%20list.xlsx" TargetMode="External"/></Relationships>
</file>

<file path=ppt/charts/_rels/chart48.xml.rels><?xml version="1.0" encoding="UTF-8" standalone="yes"?>
<Relationships xmlns="http://schemas.openxmlformats.org/package/2006/relationships"><Relationship Id="rId3" Type="http://schemas.microsoft.com/office/2011/relationships/chartStyle" Target="style48.xml"/><Relationship Id="rId2" Type="http://schemas.microsoft.com/office/2011/relationships/chartColorStyle" Target="colors48.xml"/><Relationship Id="rId1" Type="http://schemas.openxmlformats.org/officeDocument/2006/relationships/oleObject" Target="file:///\\UCLCMDDPRAFSS21\Home\janorman\Documents\AAA%20IH%20GIM%20UCLH%20patient%20list.xlsx" TargetMode="External"/></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oleObject" Target="file:///\\UCLCMDDPRAFSS21\Home\janorman\Documents\AAA%20IH%20GIM%20UCLH%20patient%20list.xlsx" TargetMode="External"/></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oleObject" Target="file:///\\UCLCMDDPRAFSS21\Home\janorman\Documents\AAA%20IH%20GIM%20UCLH%20patient%20list.xlsx" TargetMode="External"/></Relationships>
</file>

<file path=ppt/charts/_rels/chart7.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oleObject" Target="file:///\\UCLCMDDPRAFSS21\Home\janorman\Documents\AAA%20IH%20GIM%20UCLH%20patient%20list.xlsx" TargetMode="External"/></Relationships>
</file>

<file path=ppt/charts/_rels/chart8.xml.rels><?xml version="1.0" encoding="UTF-8" standalone="yes"?>
<Relationships xmlns="http://schemas.openxmlformats.org/package/2006/relationships"><Relationship Id="rId3" Type="http://schemas.microsoft.com/office/2011/relationships/chartStyle" Target="style8.xml"/><Relationship Id="rId2" Type="http://schemas.microsoft.com/office/2011/relationships/chartColorStyle" Target="colors8.xml"/><Relationship Id="rId1" Type="http://schemas.openxmlformats.org/officeDocument/2006/relationships/oleObject" Target="file:///\\UCLCMDDPRAFSS21\Home\janorman\Documents\AAA%20IH%20GIM%20UCLH%20patient%20list.xlsx" TargetMode="External"/></Relationships>
</file>

<file path=ppt/charts/_rels/chart9.xml.rels><?xml version="1.0" encoding="UTF-8" standalone="yes"?>
<Relationships xmlns="http://schemas.openxmlformats.org/package/2006/relationships"><Relationship Id="rId3" Type="http://schemas.microsoft.com/office/2011/relationships/chartStyle" Target="style9.xml"/><Relationship Id="rId2" Type="http://schemas.microsoft.com/office/2011/relationships/chartColorStyle" Target="colors9.xml"/><Relationship Id="rId1" Type="http://schemas.openxmlformats.org/officeDocument/2006/relationships/oleObject" Target="file:///\\UCLCMDDPRAFSS21\Home\janorman\Documents\AAA%20IH%20GIM%20UCLH%20patient%20lis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Age range in years</a:t>
            </a:r>
          </a:p>
        </c:rich>
      </c:tx>
      <c:layout/>
      <c:spPr>
        <a:noFill/>
        <a:ln>
          <a:noFill/>
        </a:ln>
        <a:effectLst/>
      </c:spPr>
    </c:title>
    <c:plotArea>
      <c:layout/>
      <c:barChart>
        <c:barDir val="col"/>
        <c:grouping val="clustered"/>
        <c:ser>
          <c:idx val="0"/>
          <c:order val="0"/>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seen'!$O$15:$O$20</c:f>
              <c:strCache>
                <c:ptCount val="6"/>
                <c:pt idx="0">
                  <c:v>&lt;30</c:v>
                </c:pt>
                <c:pt idx="1">
                  <c:v>31-40</c:v>
                </c:pt>
                <c:pt idx="2">
                  <c:v>41-50</c:v>
                </c:pt>
                <c:pt idx="3">
                  <c:v>51-60</c:v>
                </c:pt>
                <c:pt idx="4">
                  <c:v>61-70</c:v>
                </c:pt>
                <c:pt idx="5">
                  <c:v>&gt;70</c:v>
                </c:pt>
              </c:strCache>
            </c:strRef>
          </c:cat>
          <c:val>
            <c:numRef>
              <c:f>'Patients seen'!$P$15:$P$20</c:f>
              <c:numCache>
                <c:formatCode>General</c:formatCode>
                <c:ptCount val="6"/>
                <c:pt idx="0">
                  <c:v>10</c:v>
                </c:pt>
                <c:pt idx="1">
                  <c:v>33</c:v>
                </c:pt>
                <c:pt idx="2">
                  <c:v>33</c:v>
                </c:pt>
                <c:pt idx="3">
                  <c:v>41</c:v>
                </c:pt>
                <c:pt idx="4">
                  <c:v>22</c:v>
                </c:pt>
                <c:pt idx="5">
                  <c:v>6</c:v>
                </c:pt>
              </c:numCache>
            </c:numRef>
          </c:val>
          <c:extLst xmlns:c16r2="http://schemas.microsoft.com/office/drawing/2015/06/chart">
            <c:ext xmlns:c16="http://schemas.microsoft.com/office/drawing/2014/chart" uri="{C3380CC4-5D6E-409C-BE32-E72D297353CC}">
              <c16:uniqueId val="{00000000-B0DE-402D-82E9-F28C5F277FD7}"/>
            </c:ext>
          </c:extLst>
        </c:ser>
        <c:dLbls/>
        <c:gapWidth val="219"/>
        <c:overlap val="-27"/>
        <c:axId val="116081408"/>
        <c:axId val="116082944"/>
      </c:barChart>
      <c:catAx>
        <c:axId val="116081408"/>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16082944"/>
        <c:crosses val="autoZero"/>
        <c:auto val="1"/>
        <c:lblAlgn val="ctr"/>
        <c:lblOffset val="100"/>
      </c:catAx>
      <c:valAx>
        <c:axId val="116082944"/>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16081408"/>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en-GB"/>
  <c:chart>
    <c:title>
      <c:layout/>
      <c:spPr>
        <a:noFill/>
        <a:ln>
          <a:noFill/>
        </a:ln>
        <a:effectLst/>
      </c:spPr>
      <c:txPr>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endParaRPr lang="en-US"/>
        </a:p>
      </c:txPr>
    </c:title>
    <c:plotArea>
      <c:layout/>
      <c:pieChart>
        <c:varyColors val="1"/>
        <c:ser>
          <c:idx val="0"/>
          <c:order val="0"/>
          <c:tx>
            <c:strRef>
              <c:f>'Patients seen'!$Y$30</c:f>
              <c:strCache>
                <c:ptCount val="1"/>
                <c:pt idx="0">
                  <c:v>Issues with benefits</c:v>
                </c:pt>
              </c:strCache>
            </c:strRef>
          </c:tx>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D3D7-4198-839D-3D88F97BE123}"/>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D3D7-4198-839D-3D88F97BE123}"/>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D3D7-4198-839D-3D88F97BE123}"/>
              </c:ext>
            </c:extLst>
          </c:dPt>
          <c:dPt>
            <c:idx val="3"/>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D3D7-4198-839D-3D88F97BE123}"/>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seen'!$X$31:$X$34</c:f>
              <c:strCache>
                <c:ptCount val="4"/>
                <c:pt idx="0">
                  <c:v>Not on benefits</c:v>
                </c:pt>
                <c:pt idx="1">
                  <c:v>No issues</c:v>
                </c:pt>
                <c:pt idx="2">
                  <c:v>Issues</c:v>
                </c:pt>
                <c:pt idx="3">
                  <c:v>Should be on benefits</c:v>
                </c:pt>
              </c:strCache>
            </c:strRef>
          </c:cat>
          <c:val>
            <c:numRef>
              <c:f>'Patients seen'!$Y$31:$Y$34</c:f>
              <c:numCache>
                <c:formatCode>General</c:formatCode>
                <c:ptCount val="4"/>
                <c:pt idx="0">
                  <c:v>17</c:v>
                </c:pt>
                <c:pt idx="1">
                  <c:v>69</c:v>
                </c:pt>
                <c:pt idx="2">
                  <c:v>34</c:v>
                </c:pt>
                <c:pt idx="3">
                  <c:v>9</c:v>
                </c:pt>
              </c:numCache>
            </c:numRef>
          </c:val>
          <c:extLst xmlns:c16r2="http://schemas.microsoft.com/office/drawing/2015/06/chart">
            <c:ext xmlns:c16="http://schemas.microsoft.com/office/drawing/2014/chart" uri="{C3380CC4-5D6E-409C-BE32-E72D297353CC}">
              <c16:uniqueId val="{00000008-D3D7-4198-839D-3D88F97BE123}"/>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lang val="en-GB"/>
  <c:chart>
    <c:title>
      <c:layout/>
      <c:spPr>
        <a:noFill/>
        <a:ln>
          <a:noFill/>
        </a:ln>
        <a:effectLst/>
      </c:spPr>
      <c:txPr>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endParaRPr lang="en-US"/>
        </a:p>
      </c:txPr>
    </c:title>
    <c:plotArea>
      <c:layout/>
      <c:barChart>
        <c:barDir val="col"/>
        <c:grouping val="clustered"/>
        <c:ser>
          <c:idx val="0"/>
          <c:order val="0"/>
          <c:tx>
            <c:strRef>
              <c:f>'Patients seen'!$X$36</c:f>
              <c:strCache>
                <c:ptCount val="1"/>
                <c:pt idx="0">
                  <c:v>Type of benefit</c:v>
                </c:pt>
              </c:strCache>
            </c:strRef>
          </c:tx>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seen'!$W$37:$W$46</c:f>
              <c:strCache>
                <c:ptCount val="10"/>
                <c:pt idx="0">
                  <c:v>Nil benefits</c:v>
                </c:pt>
                <c:pt idx="1">
                  <c:v>UC</c:v>
                </c:pt>
                <c:pt idx="2">
                  <c:v>PIP</c:v>
                </c:pt>
                <c:pt idx="3">
                  <c:v>ESA</c:v>
                </c:pt>
                <c:pt idx="4">
                  <c:v>UC + PIP</c:v>
                </c:pt>
                <c:pt idx="5">
                  <c:v>UC + ESA</c:v>
                </c:pt>
                <c:pt idx="6">
                  <c:v>PIP + ESA</c:v>
                </c:pt>
                <c:pt idx="7">
                  <c:v>UC + PIP + ESA</c:v>
                </c:pt>
                <c:pt idx="8">
                  <c:v>Pension</c:v>
                </c:pt>
                <c:pt idx="9">
                  <c:v>Other</c:v>
                </c:pt>
              </c:strCache>
            </c:strRef>
          </c:cat>
          <c:val>
            <c:numRef>
              <c:f>'Patients seen'!$X$37:$X$46</c:f>
              <c:numCache>
                <c:formatCode>General</c:formatCode>
                <c:ptCount val="10"/>
                <c:pt idx="0">
                  <c:v>31</c:v>
                </c:pt>
                <c:pt idx="1">
                  <c:v>29</c:v>
                </c:pt>
                <c:pt idx="2">
                  <c:v>8</c:v>
                </c:pt>
                <c:pt idx="3">
                  <c:v>13</c:v>
                </c:pt>
                <c:pt idx="4">
                  <c:v>13</c:v>
                </c:pt>
                <c:pt idx="5">
                  <c:v>4</c:v>
                </c:pt>
                <c:pt idx="6">
                  <c:v>14</c:v>
                </c:pt>
                <c:pt idx="7">
                  <c:v>0</c:v>
                </c:pt>
                <c:pt idx="8">
                  <c:v>12</c:v>
                </c:pt>
                <c:pt idx="9">
                  <c:v>6</c:v>
                </c:pt>
              </c:numCache>
            </c:numRef>
          </c:val>
          <c:extLst xmlns:c16r2="http://schemas.microsoft.com/office/drawing/2015/06/chart">
            <c:ext xmlns:c16="http://schemas.microsoft.com/office/drawing/2014/chart" uri="{C3380CC4-5D6E-409C-BE32-E72D297353CC}">
              <c16:uniqueId val="{00000000-0622-4792-9478-752216F6F827}"/>
            </c:ext>
          </c:extLst>
        </c:ser>
        <c:dLbls/>
        <c:gapWidth val="219"/>
        <c:overlap val="-27"/>
        <c:axId val="123361536"/>
        <c:axId val="123375616"/>
      </c:barChart>
      <c:catAx>
        <c:axId val="123361536"/>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3375616"/>
        <c:crosses val="autoZero"/>
        <c:auto val="1"/>
        <c:lblAlgn val="ctr"/>
        <c:lblOffset val="100"/>
      </c:catAx>
      <c:valAx>
        <c:axId val="123375616"/>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3361536"/>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Knows NI number</a:t>
            </a:r>
          </a:p>
        </c:rich>
      </c:tx>
      <c:layout/>
      <c:spPr>
        <a:noFill/>
        <a:ln>
          <a:noFill/>
        </a:ln>
        <a:effectLst/>
      </c:spPr>
    </c:title>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988B-47C0-86D4-908E08F76209}"/>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988B-47C0-86D4-908E08F76209}"/>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seen'!$U$37:$U$38</c:f>
              <c:strCache>
                <c:ptCount val="2"/>
                <c:pt idx="0">
                  <c:v>No</c:v>
                </c:pt>
                <c:pt idx="1">
                  <c:v>Yes</c:v>
                </c:pt>
              </c:strCache>
            </c:strRef>
          </c:cat>
          <c:val>
            <c:numRef>
              <c:f>'Patients seen'!$V$37:$V$38</c:f>
              <c:numCache>
                <c:formatCode>General</c:formatCode>
                <c:ptCount val="2"/>
                <c:pt idx="0">
                  <c:v>43</c:v>
                </c:pt>
                <c:pt idx="1">
                  <c:v>98</c:v>
                </c:pt>
              </c:numCache>
            </c:numRef>
          </c:val>
          <c:extLst xmlns:c16r2="http://schemas.microsoft.com/office/drawing/2015/06/chart">
            <c:ext xmlns:c16="http://schemas.microsoft.com/office/drawing/2014/chart" uri="{C3380CC4-5D6E-409C-BE32-E72D297353CC}">
              <c16:uniqueId val="{00000004-988B-47C0-86D4-908E08F76209}"/>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Problems reported with vision, hearing, balance, or walking</a:t>
            </a:r>
          </a:p>
        </c:rich>
      </c:tx>
      <c:layout/>
      <c:spPr>
        <a:noFill/>
        <a:ln>
          <a:noFill/>
        </a:ln>
        <a:effectLst/>
      </c:spPr>
    </c:title>
    <c:plotArea>
      <c:layout/>
      <c:barChart>
        <c:barDir val="col"/>
        <c:grouping val="clustered"/>
        <c:ser>
          <c:idx val="0"/>
          <c:order val="0"/>
          <c:tx>
            <c:strRef>
              <c:f>'Patients seen'!$BP$23</c:f>
              <c:strCache>
                <c:ptCount val="1"/>
                <c:pt idx="0">
                  <c:v>No issue</c:v>
                </c:pt>
              </c:strCache>
            </c:strRef>
          </c:tx>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seen'!$BQ$22:$BS$22</c:f>
              <c:strCache>
                <c:ptCount val="3"/>
                <c:pt idx="0">
                  <c:v>Vision</c:v>
                </c:pt>
                <c:pt idx="1">
                  <c:v>Hearing</c:v>
                </c:pt>
                <c:pt idx="2">
                  <c:v>Balance/Walking</c:v>
                </c:pt>
              </c:strCache>
            </c:strRef>
          </c:cat>
          <c:val>
            <c:numRef>
              <c:f>'Patients seen'!$BQ$23:$BS$23</c:f>
              <c:numCache>
                <c:formatCode>General</c:formatCode>
                <c:ptCount val="3"/>
                <c:pt idx="0">
                  <c:v>35</c:v>
                </c:pt>
                <c:pt idx="1">
                  <c:v>106</c:v>
                </c:pt>
                <c:pt idx="2">
                  <c:v>86</c:v>
                </c:pt>
              </c:numCache>
            </c:numRef>
          </c:val>
          <c:extLst xmlns:c16r2="http://schemas.microsoft.com/office/drawing/2015/06/chart">
            <c:ext xmlns:c16="http://schemas.microsoft.com/office/drawing/2014/chart" uri="{C3380CC4-5D6E-409C-BE32-E72D297353CC}">
              <c16:uniqueId val="{00000000-0035-49AB-B123-0ADBD926BBDA}"/>
            </c:ext>
          </c:extLst>
        </c:ser>
        <c:ser>
          <c:idx val="1"/>
          <c:order val="1"/>
          <c:tx>
            <c:strRef>
              <c:f>'Patients seen'!$BP$24</c:f>
              <c:strCache>
                <c:ptCount val="1"/>
                <c:pt idx="0">
                  <c:v>Issue</c:v>
                </c:pt>
              </c:strCache>
            </c:strRef>
          </c:tx>
          <c:spPr>
            <a:solidFill>
              <a:schemeClr val="accent2"/>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seen'!$BQ$22:$BS$22</c:f>
              <c:strCache>
                <c:ptCount val="3"/>
                <c:pt idx="0">
                  <c:v>Vision</c:v>
                </c:pt>
                <c:pt idx="1">
                  <c:v>Hearing</c:v>
                </c:pt>
                <c:pt idx="2">
                  <c:v>Balance/Walking</c:v>
                </c:pt>
              </c:strCache>
            </c:strRef>
          </c:cat>
          <c:val>
            <c:numRef>
              <c:f>'Patients seen'!$BQ$24:$BS$24</c:f>
              <c:numCache>
                <c:formatCode>General</c:formatCode>
                <c:ptCount val="3"/>
                <c:pt idx="0">
                  <c:v>100</c:v>
                </c:pt>
                <c:pt idx="1">
                  <c:v>29</c:v>
                </c:pt>
                <c:pt idx="2">
                  <c:v>49</c:v>
                </c:pt>
              </c:numCache>
            </c:numRef>
          </c:val>
          <c:extLst xmlns:c16r2="http://schemas.microsoft.com/office/drawing/2015/06/chart">
            <c:ext xmlns:c16="http://schemas.microsoft.com/office/drawing/2014/chart" uri="{C3380CC4-5D6E-409C-BE32-E72D297353CC}">
              <c16:uniqueId val="{00000001-0035-49AB-B123-0ADBD926BBDA}"/>
            </c:ext>
          </c:extLst>
        </c:ser>
        <c:ser>
          <c:idx val="2"/>
          <c:order val="2"/>
          <c:tx>
            <c:strRef>
              <c:f>'Patients seen'!$BP$25</c:f>
              <c:strCache>
                <c:ptCount val="1"/>
                <c:pt idx="0">
                  <c:v>Percentage</c:v>
                </c:pt>
              </c:strCache>
            </c:strRef>
          </c:tx>
          <c:spPr>
            <a:solidFill>
              <a:schemeClr val="accent3"/>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seen'!$BQ$22:$BS$22</c:f>
              <c:strCache>
                <c:ptCount val="3"/>
                <c:pt idx="0">
                  <c:v>Vision</c:v>
                </c:pt>
                <c:pt idx="1">
                  <c:v>Hearing</c:v>
                </c:pt>
                <c:pt idx="2">
                  <c:v>Balance/Walking</c:v>
                </c:pt>
              </c:strCache>
            </c:strRef>
          </c:cat>
          <c:val>
            <c:numRef>
              <c:f>'Patients seen'!$BQ$25:$BS$25</c:f>
              <c:numCache>
                <c:formatCode>0.0</c:formatCode>
                <c:ptCount val="3"/>
                <c:pt idx="0">
                  <c:v>74.074074074074062</c:v>
                </c:pt>
                <c:pt idx="1">
                  <c:v>21.481481481481481</c:v>
                </c:pt>
                <c:pt idx="2">
                  <c:v>36.296296296296298</c:v>
                </c:pt>
              </c:numCache>
            </c:numRef>
          </c:val>
          <c:extLst xmlns:c16r2="http://schemas.microsoft.com/office/drawing/2015/06/chart">
            <c:ext xmlns:c16="http://schemas.microsoft.com/office/drawing/2014/chart" uri="{C3380CC4-5D6E-409C-BE32-E72D297353CC}">
              <c16:uniqueId val="{00000002-0035-49AB-B123-0ADBD926BBDA}"/>
            </c:ext>
          </c:extLst>
        </c:ser>
        <c:dLbls/>
        <c:gapWidth val="219"/>
        <c:overlap val="-27"/>
        <c:axId val="123508608"/>
        <c:axId val="123510144"/>
      </c:barChart>
      <c:catAx>
        <c:axId val="123508608"/>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3510144"/>
        <c:crosses val="autoZero"/>
        <c:auto val="1"/>
        <c:lblAlgn val="ctr"/>
        <c:lblOffset val="100"/>
      </c:catAx>
      <c:valAx>
        <c:axId val="123510144"/>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 (grey is percentage positive)</a:t>
                </a:r>
              </a:p>
            </c:rich>
          </c:tx>
          <c:layout>
            <c:manualLayout>
              <c:xMode val="edge"/>
              <c:yMode val="edge"/>
              <c:x val="1.8545994065281901E-2"/>
              <c:y val="2.9369212962962982E-2"/>
            </c:manualLayout>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3508608"/>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Need and availability of visual, auditory, and mobility aids</a:t>
            </a:r>
          </a:p>
        </c:rich>
      </c:tx>
      <c:layout/>
      <c:spPr>
        <a:noFill/>
        <a:ln>
          <a:noFill/>
        </a:ln>
        <a:effectLst/>
      </c:spPr>
    </c:title>
    <c:plotArea>
      <c:layout/>
      <c:barChart>
        <c:barDir val="col"/>
        <c:grouping val="clustered"/>
        <c:ser>
          <c:idx val="0"/>
          <c:order val="0"/>
          <c:tx>
            <c:strRef>
              <c:f>'Patients seen'!$BT$27</c:f>
              <c:strCache>
                <c:ptCount val="1"/>
                <c:pt idx="0">
                  <c:v>Glasses</c:v>
                </c:pt>
              </c:strCache>
            </c:strRef>
          </c:tx>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seen'!$BS$28:$BS$31</c:f>
              <c:strCache>
                <c:ptCount val="4"/>
                <c:pt idx="0">
                  <c:v>Doesn't need</c:v>
                </c:pt>
                <c:pt idx="1">
                  <c:v>Has available</c:v>
                </c:pt>
                <c:pt idx="2">
                  <c:v>Needs on clinical review</c:v>
                </c:pt>
                <c:pt idx="3">
                  <c:v>Patient reports they need</c:v>
                </c:pt>
              </c:strCache>
            </c:strRef>
          </c:cat>
          <c:val>
            <c:numRef>
              <c:f>'Patients seen'!$BT$28:$BT$31</c:f>
              <c:numCache>
                <c:formatCode>General</c:formatCode>
                <c:ptCount val="4"/>
                <c:pt idx="0">
                  <c:v>45</c:v>
                </c:pt>
                <c:pt idx="1">
                  <c:v>56</c:v>
                </c:pt>
                <c:pt idx="2">
                  <c:v>31</c:v>
                </c:pt>
                <c:pt idx="3">
                  <c:v>3</c:v>
                </c:pt>
              </c:numCache>
            </c:numRef>
          </c:val>
          <c:extLst xmlns:c16r2="http://schemas.microsoft.com/office/drawing/2015/06/chart">
            <c:ext xmlns:c16="http://schemas.microsoft.com/office/drawing/2014/chart" uri="{C3380CC4-5D6E-409C-BE32-E72D297353CC}">
              <c16:uniqueId val="{00000000-528C-420B-BFAC-67CAE4A65147}"/>
            </c:ext>
          </c:extLst>
        </c:ser>
        <c:ser>
          <c:idx val="1"/>
          <c:order val="1"/>
          <c:tx>
            <c:strRef>
              <c:f>'Patients seen'!$BU$27</c:f>
              <c:strCache>
                <c:ptCount val="1"/>
                <c:pt idx="0">
                  <c:v>Hearing aids</c:v>
                </c:pt>
              </c:strCache>
            </c:strRef>
          </c:tx>
          <c:spPr>
            <a:solidFill>
              <a:schemeClr val="accent2"/>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seen'!$BS$28:$BS$31</c:f>
              <c:strCache>
                <c:ptCount val="4"/>
                <c:pt idx="0">
                  <c:v>Doesn't need</c:v>
                </c:pt>
                <c:pt idx="1">
                  <c:v>Has available</c:v>
                </c:pt>
                <c:pt idx="2">
                  <c:v>Needs on clinical review</c:v>
                </c:pt>
                <c:pt idx="3">
                  <c:v>Patient reports they need</c:v>
                </c:pt>
              </c:strCache>
            </c:strRef>
          </c:cat>
          <c:val>
            <c:numRef>
              <c:f>'Patients seen'!$BU$28:$BU$31</c:f>
              <c:numCache>
                <c:formatCode>General</c:formatCode>
                <c:ptCount val="4"/>
                <c:pt idx="0">
                  <c:v>129</c:v>
                </c:pt>
                <c:pt idx="1">
                  <c:v>4</c:v>
                </c:pt>
                <c:pt idx="2">
                  <c:v>2</c:v>
                </c:pt>
                <c:pt idx="3">
                  <c:v>0</c:v>
                </c:pt>
              </c:numCache>
            </c:numRef>
          </c:val>
          <c:extLst xmlns:c16r2="http://schemas.microsoft.com/office/drawing/2015/06/chart">
            <c:ext xmlns:c16="http://schemas.microsoft.com/office/drawing/2014/chart" uri="{C3380CC4-5D6E-409C-BE32-E72D297353CC}">
              <c16:uniqueId val="{00000001-528C-420B-BFAC-67CAE4A65147}"/>
            </c:ext>
          </c:extLst>
        </c:ser>
        <c:ser>
          <c:idx val="2"/>
          <c:order val="2"/>
          <c:tx>
            <c:strRef>
              <c:f>'Patients seen'!$BV$27</c:f>
              <c:strCache>
                <c:ptCount val="1"/>
                <c:pt idx="0">
                  <c:v>Walking aid</c:v>
                </c:pt>
              </c:strCache>
            </c:strRef>
          </c:tx>
          <c:spPr>
            <a:solidFill>
              <a:schemeClr val="accent3"/>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seen'!$BS$28:$BS$31</c:f>
              <c:strCache>
                <c:ptCount val="4"/>
                <c:pt idx="0">
                  <c:v>Doesn't need</c:v>
                </c:pt>
                <c:pt idx="1">
                  <c:v>Has available</c:v>
                </c:pt>
                <c:pt idx="2">
                  <c:v>Needs on clinical review</c:v>
                </c:pt>
                <c:pt idx="3">
                  <c:v>Patient reports they need</c:v>
                </c:pt>
              </c:strCache>
            </c:strRef>
          </c:cat>
          <c:val>
            <c:numRef>
              <c:f>'Patients seen'!$BV$28:$BV$31</c:f>
              <c:numCache>
                <c:formatCode>General</c:formatCode>
                <c:ptCount val="4"/>
                <c:pt idx="0">
                  <c:v>98</c:v>
                </c:pt>
                <c:pt idx="1">
                  <c:v>34</c:v>
                </c:pt>
                <c:pt idx="2">
                  <c:v>1</c:v>
                </c:pt>
                <c:pt idx="3">
                  <c:v>2</c:v>
                </c:pt>
              </c:numCache>
            </c:numRef>
          </c:val>
          <c:extLst xmlns:c16r2="http://schemas.microsoft.com/office/drawing/2015/06/chart">
            <c:ext xmlns:c16="http://schemas.microsoft.com/office/drawing/2014/chart" uri="{C3380CC4-5D6E-409C-BE32-E72D297353CC}">
              <c16:uniqueId val="{00000002-528C-420B-BFAC-67CAE4A65147}"/>
            </c:ext>
          </c:extLst>
        </c:ser>
        <c:dLbls/>
        <c:gapWidth val="219"/>
        <c:overlap val="-27"/>
        <c:axId val="123572224"/>
        <c:axId val="123573760"/>
      </c:barChart>
      <c:catAx>
        <c:axId val="123572224"/>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3573760"/>
        <c:crosses val="autoZero"/>
        <c:auto val="1"/>
        <c:lblAlgn val="ctr"/>
        <c:lblOffset val="100"/>
      </c:catAx>
      <c:valAx>
        <c:axId val="123573760"/>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3572224"/>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Urinary and bowel issues</a:t>
            </a:r>
          </a:p>
        </c:rich>
      </c:tx>
      <c:layout/>
      <c:spPr>
        <a:noFill/>
        <a:ln>
          <a:noFill/>
        </a:ln>
        <a:effectLst/>
      </c:spPr>
    </c:title>
    <c:plotArea>
      <c:layout/>
      <c:barChart>
        <c:barDir val="col"/>
        <c:grouping val="clustered"/>
        <c:ser>
          <c:idx val="0"/>
          <c:order val="0"/>
          <c:tx>
            <c:strRef>
              <c:f>'Patients seen'!$BX$32</c:f>
              <c:strCache>
                <c:ptCount val="1"/>
                <c:pt idx="0">
                  <c:v>Urinary issues</c:v>
                </c:pt>
              </c:strCache>
            </c:strRef>
          </c:tx>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seen'!$BW$33:$BW$35</c:f>
              <c:strCache>
                <c:ptCount val="3"/>
                <c:pt idx="0">
                  <c:v>No</c:v>
                </c:pt>
                <c:pt idx="1">
                  <c:v>Yes</c:v>
                </c:pt>
                <c:pt idx="2">
                  <c:v>Percentage reported</c:v>
                </c:pt>
              </c:strCache>
            </c:strRef>
          </c:cat>
          <c:val>
            <c:numRef>
              <c:f>'Patients seen'!$BX$33:$BX$35</c:f>
              <c:numCache>
                <c:formatCode>General</c:formatCode>
                <c:ptCount val="3"/>
                <c:pt idx="0">
                  <c:v>98</c:v>
                </c:pt>
                <c:pt idx="1">
                  <c:v>37</c:v>
                </c:pt>
                <c:pt idx="2" formatCode="0.0">
                  <c:v>27.407407407407408</c:v>
                </c:pt>
              </c:numCache>
            </c:numRef>
          </c:val>
          <c:extLst xmlns:c16r2="http://schemas.microsoft.com/office/drawing/2015/06/chart">
            <c:ext xmlns:c16="http://schemas.microsoft.com/office/drawing/2014/chart" uri="{C3380CC4-5D6E-409C-BE32-E72D297353CC}">
              <c16:uniqueId val="{00000000-E37D-4D91-99DC-2C3B451E97A0}"/>
            </c:ext>
          </c:extLst>
        </c:ser>
        <c:ser>
          <c:idx val="1"/>
          <c:order val="1"/>
          <c:tx>
            <c:strRef>
              <c:f>'Patients seen'!$BY$32</c:f>
              <c:strCache>
                <c:ptCount val="1"/>
                <c:pt idx="0">
                  <c:v>Bowel issues</c:v>
                </c:pt>
              </c:strCache>
            </c:strRef>
          </c:tx>
          <c:spPr>
            <a:solidFill>
              <a:schemeClr val="accent2"/>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seen'!$BW$33:$BW$35</c:f>
              <c:strCache>
                <c:ptCount val="3"/>
                <c:pt idx="0">
                  <c:v>No</c:v>
                </c:pt>
                <c:pt idx="1">
                  <c:v>Yes</c:v>
                </c:pt>
                <c:pt idx="2">
                  <c:v>Percentage reported</c:v>
                </c:pt>
              </c:strCache>
            </c:strRef>
          </c:cat>
          <c:val>
            <c:numRef>
              <c:f>'Patients seen'!$BY$33:$BY$35</c:f>
              <c:numCache>
                <c:formatCode>General</c:formatCode>
                <c:ptCount val="3"/>
                <c:pt idx="0">
                  <c:v>110</c:v>
                </c:pt>
                <c:pt idx="1">
                  <c:v>25</c:v>
                </c:pt>
                <c:pt idx="2" formatCode="0.0">
                  <c:v>18.518518518518523</c:v>
                </c:pt>
              </c:numCache>
            </c:numRef>
          </c:val>
          <c:extLst xmlns:c16r2="http://schemas.microsoft.com/office/drawing/2015/06/chart">
            <c:ext xmlns:c16="http://schemas.microsoft.com/office/drawing/2014/chart" uri="{C3380CC4-5D6E-409C-BE32-E72D297353CC}">
              <c16:uniqueId val="{00000001-E37D-4D91-99DC-2C3B451E97A0}"/>
            </c:ext>
          </c:extLst>
        </c:ser>
        <c:dLbls/>
        <c:gapWidth val="219"/>
        <c:overlap val="-27"/>
        <c:axId val="123634048"/>
        <c:axId val="123635584"/>
      </c:barChart>
      <c:catAx>
        <c:axId val="123634048"/>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3635584"/>
        <c:crosses val="autoZero"/>
        <c:auto val="1"/>
        <c:lblAlgn val="ctr"/>
        <c:lblOffset val="100"/>
      </c:catAx>
      <c:valAx>
        <c:axId val="123635584"/>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3634048"/>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US" dirty="0"/>
              <a:t>Eye check</a:t>
            </a:r>
          </a:p>
        </c:rich>
      </c:tx>
      <c:layout>
        <c:manualLayout>
          <c:xMode val="edge"/>
          <c:yMode val="edge"/>
          <c:x val="0.6421674098271779"/>
          <c:y val="0.24154202265103111"/>
        </c:manualLayout>
      </c:layout>
      <c:spPr>
        <a:noFill/>
        <a:ln>
          <a:noFill/>
        </a:ln>
        <a:effectLst/>
      </c:spPr>
    </c:title>
    <c:plotArea>
      <c:layout/>
      <c:pieChart>
        <c:varyColors val="1"/>
        <c:ser>
          <c:idx val="0"/>
          <c:order val="0"/>
          <c:tx>
            <c:strRef>
              <c:f>'Patients seen'!$DC$37</c:f>
              <c:strCache>
                <c:ptCount val="1"/>
                <c:pt idx="0">
                  <c:v>Eye check</c:v>
                </c:pt>
              </c:strCache>
            </c:strRef>
          </c:tx>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AD5D-4E72-BD9E-0EEF49BF2176}"/>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AD5D-4E72-BD9E-0EEF49BF2176}"/>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AD5D-4E72-BD9E-0EEF49BF2176}"/>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seen'!$DB$38:$DB$40</c:f>
              <c:strCache>
                <c:ptCount val="3"/>
                <c:pt idx="0">
                  <c:v>Within last 2 years</c:v>
                </c:pt>
                <c:pt idx="1">
                  <c:v>Overdue</c:v>
                </c:pt>
                <c:pt idx="2">
                  <c:v>Never</c:v>
                </c:pt>
              </c:strCache>
            </c:strRef>
          </c:cat>
          <c:val>
            <c:numRef>
              <c:f>'Patients seen'!$DC$38:$DC$40</c:f>
              <c:numCache>
                <c:formatCode>General</c:formatCode>
                <c:ptCount val="3"/>
                <c:pt idx="0">
                  <c:v>24</c:v>
                </c:pt>
                <c:pt idx="1">
                  <c:v>80</c:v>
                </c:pt>
                <c:pt idx="2">
                  <c:v>9</c:v>
                </c:pt>
              </c:numCache>
            </c:numRef>
          </c:val>
          <c:extLst xmlns:c16r2="http://schemas.microsoft.com/office/drawing/2015/06/chart">
            <c:ext xmlns:c16="http://schemas.microsoft.com/office/drawing/2014/chart" uri="{C3380CC4-5D6E-409C-BE32-E72D297353CC}">
              <c16:uniqueId val="{00000006-AD5D-4E72-BD9E-0EEF49BF2176}"/>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Frequency of score of AMT</a:t>
            </a:r>
          </a:p>
        </c:rich>
      </c:tx>
      <c:layout/>
      <c:spPr>
        <a:noFill/>
        <a:ln>
          <a:noFill/>
        </a:ln>
        <a:effectLst/>
      </c:spPr>
    </c:title>
    <c:plotArea>
      <c:layout/>
      <c:scatterChart>
        <c:scatterStyle val="lineMarker"/>
        <c:ser>
          <c:idx val="0"/>
          <c:order val="0"/>
          <c:spPr>
            <a:ln w="19050" cap="rnd">
              <a:no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'Patients seen'!$IO$15:$IO$25</c:f>
              <c:numCache>
                <c:formatCode>General</c:formatCode>
                <c:ptCount val="11"/>
                <c:pt idx="0">
                  <c:v>0</c:v>
                </c:pt>
                <c:pt idx="1">
                  <c:v>1</c:v>
                </c:pt>
                <c:pt idx="2">
                  <c:v>2</c:v>
                </c:pt>
                <c:pt idx="3">
                  <c:v>3</c:v>
                </c:pt>
                <c:pt idx="4">
                  <c:v>4</c:v>
                </c:pt>
                <c:pt idx="5">
                  <c:v>5</c:v>
                </c:pt>
                <c:pt idx="6">
                  <c:v>6</c:v>
                </c:pt>
                <c:pt idx="7">
                  <c:v>7</c:v>
                </c:pt>
                <c:pt idx="8">
                  <c:v>8</c:v>
                </c:pt>
                <c:pt idx="9">
                  <c:v>9</c:v>
                </c:pt>
                <c:pt idx="10">
                  <c:v>10</c:v>
                </c:pt>
              </c:numCache>
            </c:numRef>
          </c:xVal>
          <c:yVal>
            <c:numRef>
              <c:f>'Patients seen'!$IP$15:$IP$25</c:f>
              <c:numCache>
                <c:formatCode>General</c:formatCode>
                <c:ptCount val="11"/>
                <c:pt idx="0">
                  <c:v>0</c:v>
                </c:pt>
                <c:pt idx="1">
                  <c:v>0</c:v>
                </c:pt>
                <c:pt idx="2">
                  <c:v>5</c:v>
                </c:pt>
                <c:pt idx="3">
                  <c:v>2</c:v>
                </c:pt>
                <c:pt idx="4">
                  <c:v>5</c:v>
                </c:pt>
                <c:pt idx="5">
                  <c:v>8</c:v>
                </c:pt>
                <c:pt idx="6">
                  <c:v>16</c:v>
                </c:pt>
                <c:pt idx="7">
                  <c:v>23</c:v>
                </c:pt>
                <c:pt idx="8">
                  <c:v>33</c:v>
                </c:pt>
                <c:pt idx="9">
                  <c:v>27</c:v>
                </c:pt>
                <c:pt idx="10">
                  <c:v>15</c:v>
                </c:pt>
              </c:numCache>
            </c:numRef>
          </c:yVal>
          <c:extLst xmlns:c16r2="http://schemas.microsoft.com/office/drawing/2015/06/chart">
            <c:ext xmlns:c16="http://schemas.microsoft.com/office/drawing/2014/chart" uri="{C3380CC4-5D6E-409C-BE32-E72D297353CC}">
              <c16:uniqueId val="{00000000-9048-49FD-AC46-2F1630FA8B8C}"/>
            </c:ext>
          </c:extLst>
        </c:ser>
        <c:dLbls/>
        <c:axId val="123819136"/>
        <c:axId val="123820672"/>
      </c:scatterChart>
      <c:valAx>
        <c:axId val="123819136"/>
        <c:scaling>
          <c:orientation val="minMax"/>
          <c:max val="10"/>
        </c:scaling>
        <c:axPos val="b"/>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3820672"/>
        <c:crosses val="autoZero"/>
        <c:crossBetween val="midCat"/>
      </c:valAx>
      <c:valAx>
        <c:axId val="123820672"/>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3819136"/>
        <c:crosses val="autoZero"/>
        <c:crossBetween val="midCat"/>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userShapes r:id="rId2"/>
</c:chartSpace>
</file>

<file path=ppt/charts/chart18.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sz="1000" baseline="0" dirty="0"/>
              <a:t>Concerns about capacity</a:t>
            </a:r>
          </a:p>
        </c:rich>
      </c:tx>
      <c:layout/>
      <c:spPr>
        <a:noFill/>
        <a:ln>
          <a:noFill/>
        </a:ln>
        <a:effectLst/>
      </c:spPr>
    </c:title>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B5F9-4D07-A462-ED4A135BC74A}"/>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B5F9-4D07-A462-ED4A135BC74A}"/>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seen'!$BO$34:$BO$35</c:f>
              <c:strCache>
                <c:ptCount val="2"/>
                <c:pt idx="0">
                  <c:v>Has capacity</c:v>
                </c:pt>
                <c:pt idx="1">
                  <c:v>Lacks capacity</c:v>
                </c:pt>
              </c:strCache>
            </c:strRef>
          </c:cat>
          <c:val>
            <c:numRef>
              <c:f>'Patients seen'!$BP$34:$BP$35</c:f>
              <c:numCache>
                <c:formatCode>General</c:formatCode>
                <c:ptCount val="2"/>
                <c:pt idx="0">
                  <c:v>117</c:v>
                </c:pt>
                <c:pt idx="1">
                  <c:v>28</c:v>
                </c:pt>
              </c:numCache>
            </c:numRef>
          </c:val>
          <c:extLst xmlns:c16r2="http://schemas.microsoft.com/office/drawing/2015/06/chart">
            <c:ext xmlns:c16="http://schemas.microsoft.com/office/drawing/2014/chart" uri="{C3380CC4-5D6E-409C-BE32-E72D297353CC}">
              <c16:uniqueId val="{00000004-B5F9-4D07-A462-ED4A135BC74A}"/>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userShapes r:id="rId2"/>
</c:chartSpace>
</file>

<file path=ppt/charts/chart19.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dirty="0"/>
              <a:t>Why patients deemed to lack capacity</a:t>
            </a:r>
          </a:p>
        </c:rich>
      </c:tx>
      <c:layout>
        <c:manualLayout>
          <c:xMode val="edge"/>
          <c:yMode val="edge"/>
          <c:x val="3.9855278506853303E-2"/>
          <c:y val="2.270162979826653E-2"/>
        </c:manualLayout>
      </c:layout>
      <c:spPr>
        <a:noFill/>
        <a:ln>
          <a:noFill/>
        </a:ln>
        <a:effectLst/>
      </c:spPr>
    </c:title>
    <c:plotArea>
      <c:layout/>
      <c:barChart>
        <c:barDir val="col"/>
        <c:grouping val="clustered"/>
        <c:ser>
          <c:idx val="0"/>
          <c:order val="0"/>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seen'!$BP$37:$BP$42</c:f>
              <c:strCache>
                <c:ptCount val="6"/>
                <c:pt idx="0">
                  <c:v>Other HCP concerns but had capacity on IH review</c:v>
                </c:pt>
                <c:pt idx="1">
                  <c:v>Low AMT (&lt;4/10) and not retaining</c:v>
                </c:pt>
                <c:pt idx="2">
                  <c:v>Moderate AMT (4-7/10) but not retaining</c:v>
                </c:pt>
                <c:pt idx="3">
                  <c:v>Non-compliant AMT with significant MH concerns</c:v>
                </c:pt>
                <c:pt idx="4">
                  <c:v>Moderate AMT (4-7/10) with significant MH concerns</c:v>
                </c:pt>
                <c:pt idx="5">
                  <c:v>Strong AMT (&gt;7/10) but significant MH concerns</c:v>
                </c:pt>
              </c:strCache>
            </c:strRef>
          </c:cat>
          <c:val>
            <c:numRef>
              <c:f>'Patients seen'!$BQ$37:$BQ$42</c:f>
              <c:numCache>
                <c:formatCode>General</c:formatCode>
                <c:ptCount val="6"/>
                <c:pt idx="0">
                  <c:v>1</c:v>
                </c:pt>
                <c:pt idx="1">
                  <c:v>6</c:v>
                </c:pt>
                <c:pt idx="2">
                  <c:v>6</c:v>
                </c:pt>
                <c:pt idx="3">
                  <c:v>3</c:v>
                </c:pt>
                <c:pt idx="4">
                  <c:v>5</c:v>
                </c:pt>
                <c:pt idx="5">
                  <c:v>8</c:v>
                </c:pt>
              </c:numCache>
            </c:numRef>
          </c:val>
          <c:extLst xmlns:c16r2="http://schemas.microsoft.com/office/drawing/2015/06/chart">
            <c:ext xmlns:c16="http://schemas.microsoft.com/office/drawing/2014/chart" uri="{C3380CC4-5D6E-409C-BE32-E72D297353CC}">
              <c16:uniqueId val="{00000000-0AE0-4535-93FF-90629EFCF838}"/>
            </c:ext>
          </c:extLst>
        </c:ser>
        <c:dLbls/>
        <c:gapWidth val="219"/>
        <c:overlap val="-27"/>
        <c:axId val="123974016"/>
        <c:axId val="123975552"/>
      </c:barChart>
      <c:catAx>
        <c:axId val="123974016"/>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3975552"/>
        <c:crosses val="autoZero"/>
        <c:auto val="1"/>
        <c:lblAlgn val="ctr"/>
        <c:lblOffset val="100"/>
      </c:catAx>
      <c:valAx>
        <c:axId val="123975552"/>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3974016"/>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dirty="0"/>
              <a:t>Patient's sex</a:t>
            </a:r>
          </a:p>
        </c:rich>
      </c:tx>
      <c:layout/>
      <c:spPr>
        <a:noFill/>
        <a:ln>
          <a:noFill/>
        </a:ln>
        <a:effectLst/>
      </c:spPr>
    </c:title>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06D1-4269-A3C8-A491D010F8E3}"/>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06D1-4269-A3C8-A491D010F8E3}"/>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06D1-4269-A3C8-A491D010F8E3}"/>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seen'!$P$33:$P$35</c:f>
              <c:strCache>
                <c:ptCount val="3"/>
                <c:pt idx="0">
                  <c:v>Male</c:v>
                </c:pt>
                <c:pt idx="1">
                  <c:v>Female</c:v>
                </c:pt>
                <c:pt idx="2">
                  <c:v>Other</c:v>
                </c:pt>
              </c:strCache>
            </c:strRef>
          </c:cat>
          <c:val>
            <c:numRef>
              <c:f>'Patients seen'!$Q$33:$Q$35</c:f>
              <c:numCache>
                <c:formatCode>General</c:formatCode>
                <c:ptCount val="3"/>
                <c:pt idx="0">
                  <c:v>111</c:v>
                </c:pt>
                <c:pt idx="1">
                  <c:v>34</c:v>
                </c:pt>
                <c:pt idx="2">
                  <c:v>0</c:v>
                </c:pt>
              </c:numCache>
            </c:numRef>
          </c:val>
          <c:extLst xmlns:c16r2="http://schemas.microsoft.com/office/drawing/2015/06/chart">
            <c:ext xmlns:c16="http://schemas.microsoft.com/office/drawing/2014/chart" uri="{C3380CC4-5D6E-409C-BE32-E72D297353CC}">
              <c16:uniqueId val="{00000006-06D1-4269-A3C8-A491D010F8E3}"/>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20.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dirty="0"/>
              <a:t>Major psychiatric history reported (or in notes)</a:t>
            </a:r>
          </a:p>
        </c:rich>
      </c:tx>
      <c:layout/>
      <c:spPr>
        <a:noFill/>
        <a:ln>
          <a:noFill/>
        </a:ln>
        <a:effectLst/>
      </c:spPr>
    </c:title>
    <c:plotArea>
      <c:layout/>
      <c:barChart>
        <c:barDir val="col"/>
        <c:grouping val="clustered"/>
        <c:ser>
          <c:idx val="0"/>
          <c:order val="0"/>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seen'!$BR$28:$BR$31</c:f>
              <c:strCache>
                <c:ptCount val="4"/>
                <c:pt idx="0">
                  <c:v>No psychiatric history reported or in notes</c:v>
                </c:pt>
                <c:pt idx="1">
                  <c:v>Psychiatric history reported or in notes</c:v>
                </c:pt>
                <c:pt idx="2">
                  <c:v>Refused/ unable to discuss</c:v>
                </c:pt>
                <c:pt idx="3">
                  <c:v>Confirmed positive vs confirmed negative %</c:v>
                </c:pt>
              </c:strCache>
            </c:strRef>
          </c:cat>
          <c:val>
            <c:numRef>
              <c:f>'Patients seen'!$BS$28:$BS$31</c:f>
              <c:numCache>
                <c:formatCode>General</c:formatCode>
                <c:ptCount val="4"/>
                <c:pt idx="0">
                  <c:v>52</c:v>
                </c:pt>
                <c:pt idx="1">
                  <c:v>89</c:v>
                </c:pt>
                <c:pt idx="2">
                  <c:v>4</c:v>
                </c:pt>
                <c:pt idx="3" formatCode="0.0">
                  <c:v>63.120567375886516</c:v>
                </c:pt>
              </c:numCache>
            </c:numRef>
          </c:val>
          <c:extLst xmlns:c16r2="http://schemas.microsoft.com/office/drawing/2015/06/chart">
            <c:ext xmlns:c16="http://schemas.microsoft.com/office/drawing/2014/chart" uri="{C3380CC4-5D6E-409C-BE32-E72D297353CC}">
              <c16:uniqueId val="{00000000-7519-48EB-8627-7125A1D5F7BC}"/>
            </c:ext>
          </c:extLst>
        </c:ser>
        <c:dLbls/>
        <c:gapWidth val="219"/>
        <c:overlap val="-27"/>
        <c:axId val="124084224"/>
        <c:axId val="124085760"/>
      </c:barChart>
      <c:catAx>
        <c:axId val="124084224"/>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085760"/>
        <c:crosses val="autoZero"/>
        <c:auto val="1"/>
        <c:lblAlgn val="ctr"/>
        <c:lblOffset val="100"/>
      </c:catAx>
      <c:valAx>
        <c:axId val="124085760"/>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084224"/>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userShapes r:id="rId2"/>
</c:chartSpace>
</file>

<file path=ppt/charts/chart21.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IP psychiatric admission reported (or in notes)</a:t>
            </a:r>
          </a:p>
        </c:rich>
      </c:tx>
      <c:layout/>
      <c:spPr>
        <a:noFill/>
        <a:ln>
          <a:noFill/>
        </a:ln>
        <a:effectLst/>
      </c:spPr>
    </c:title>
    <c:plotArea>
      <c:layout/>
      <c:barChart>
        <c:barDir val="col"/>
        <c:grouping val="clustered"/>
        <c:ser>
          <c:idx val="0"/>
          <c:order val="0"/>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seen'!$BS$33:$BS$36</c:f>
              <c:strCache>
                <c:ptCount val="4"/>
                <c:pt idx="0">
                  <c:v>No IP psychiatric admission reported or in notes</c:v>
                </c:pt>
                <c:pt idx="1">
                  <c:v>IP psychiatric admission reported or in notes</c:v>
                </c:pt>
                <c:pt idx="2">
                  <c:v>Refused/ unable to discuss</c:v>
                </c:pt>
                <c:pt idx="3">
                  <c:v>Confirmed positive vs confirmed negative %</c:v>
                </c:pt>
              </c:strCache>
            </c:strRef>
          </c:cat>
          <c:val>
            <c:numRef>
              <c:f>'Patients seen'!$BT$33:$BT$36</c:f>
              <c:numCache>
                <c:formatCode>General</c:formatCode>
                <c:ptCount val="4"/>
                <c:pt idx="0">
                  <c:v>99</c:v>
                </c:pt>
                <c:pt idx="1">
                  <c:v>42</c:v>
                </c:pt>
                <c:pt idx="2">
                  <c:v>4</c:v>
                </c:pt>
                <c:pt idx="3" formatCode="0.0">
                  <c:v>29.787234042553184</c:v>
                </c:pt>
              </c:numCache>
            </c:numRef>
          </c:val>
          <c:extLst xmlns:c16r2="http://schemas.microsoft.com/office/drawing/2015/06/chart">
            <c:ext xmlns:c16="http://schemas.microsoft.com/office/drawing/2014/chart" uri="{C3380CC4-5D6E-409C-BE32-E72D297353CC}">
              <c16:uniqueId val="{00000000-994C-4C06-905C-210FF5D3D790}"/>
            </c:ext>
          </c:extLst>
        </c:ser>
        <c:dLbls/>
        <c:gapWidth val="219"/>
        <c:overlap val="-27"/>
        <c:axId val="124016896"/>
        <c:axId val="124026880"/>
      </c:barChart>
      <c:catAx>
        <c:axId val="124016896"/>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026880"/>
        <c:crosses val="autoZero"/>
        <c:auto val="1"/>
        <c:lblAlgn val="ctr"/>
        <c:lblOffset val="100"/>
      </c:catAx>
      <c:valAx>
        <c:axId val="124026880"/>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016896"/>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userShapes r:id="rId2"/>
</c:chartSpace>
</file>

<file path=ppt/charts/chart22.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Acute psychiatric concerns on IH review</a:t>
            </a:r>
          </a:p>
        </c:rich>
      </c:tx>
      <c:layout/>
      <c:spPr>
        <a:noFill/>
        <a:ln>
          <a:noFill/>
        </a:ln>
        <a:effectLst/>
      </c:spPr>
    </c:title>
    <c:plotArea>
      <c:layout/>
      <c:barChart>
        <c:barDir val="col"/>
        <c:grouping val="clustered"/>
        <c:ser>
          <c:idx val="0"/>
          <c:order val="0"/>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seen'!$BT$28:$BT$31</c:f>
              <c:strCache>
                <c:ptCount val="4"/>
                <c:pt idx="0">
                  <c:v>No acute psychiatric concerns on IH review</c:v>
                </c:pt>
                <c:pt idx="1">
                  <c:v>Acute psychiatric concerns on IH review</c:v>
                </c:pt>
                <c:pt idx="2">
                  <c:v>Refused/ unable to discuss</c:v>
                </c:pt>
                <c:pt idx="3">
                  <c:v>Positive vs negative %</c:v>
                </c:pt>
              </c:strCache>
            </c:strRef>
          </c:cat>
          <c:val>
            <c:numRef>
              <c:f>'Patients seen'!$BU$28:$BU$31</c:f>
              <c:numCache>
                <c:formatCode>General</c:formatCode>
                <c:ptCount val="4"/>
                <c:pt idx="0">
                  <c:v>92</c:v>
                </c:pt>
                <c:pt idx="1">
                  <c:v>51</c:v>
                </c:pt>
                <c:pt idx="2">
                  <c:v>2</c:v>
                </c:pt>
                <c:pt idx="3" formatCode="0.0">
                  <c:v>35.664335664335667</c:v>
                </c:pt>
              </c:numCache>
            </c:numRef>
          </c:val>
          <c:extLst xmlns:c16r2="http://schemas.microsoft.com/office/drawing/2015/06/chart">
            <c:ext xmlns:c16="http://schemas.microsoft.com/office/drawing/2014/chart" uri="{C3380CC4-5D6E-409C-BE32-E72D297353CC}">
              <c16:uniqueId val="{00000000-CE8B-45C4-92A5-21885FB108B5}"/>
            </c:ext>
          </c:extLst>
        </c:ser>
        <c:dLbls/>
        <c:gapWidth val="219"/>
        <c:overlap val="-27"/>
        <c:axId val="124080896"/>
        <c:axId val="124082432"/>
      </c:barChart>
      <c:catAx>
        <c:axId val="124080896"/>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082432"/>
        <c:crosses val="autoZero"/>
        <c:auto val="1"/>
        <c:lblAlgn val="ctr"/>
        <c:lblOffset val="100"/>
      </c:catAx>
      <c:valAx>
        <c:axId val="124082432"/>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080896"/>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userShapes r:id="rId2"/>
</c:chartSpace>
</file>

<file path=ppt/charts/chart23.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dirty="0"/>
              <a:t>IH referrals to inpatient mental health team</a:t>
            </a:r>
          </a:p>
        </c:rich>
      </c:tx>
      <c:layout/>
      <c:spPr>
        <a:noFill/>
        <a:ln>
          <a:noFill/>
        </a:ln>
        <a:effectLst/>
      </c:spPr>
    </c:title>
    <c:plotArea>
      <c:layout/>
      <c:barChart>
        <c:barDir val="col"/>
        <c:grouping val="clustered"/>
        <c:ser>
          <c:idx val="0"/>
          <c:order val="0"/>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seen'!$BW$35:$BW$40</c:f>
              <c:strCache>
                <c:ptCount val="6"/>
                <c:pt idx="0">
                  <c:v>Not considered</c:v>
                </c:pt>
                <c:pt idx="1">
                  <c:v>Not required</c:v>
                </c:pt>
                <c:pt idx="2">
                  <c:v>Already involved</c:v>
                </c:pt>
                <c:pt idx="3">
                  <c:v>IH requested but didn't happen</c:v>
                </c:pt>
                <c:pt idx="4">
                  <c:v>IH requested and took place</c:v>
                </c:pt>
                <c:pt idx="5">
                  <c:v>Refused in d/w IP MHT</c:v>
                </c:pt>
              </c:strCache>
            </c:strRef>
          </c:cat>
          <c:val>
            <c:numRef>
              <c:f>'Patients seen'!$BX$35:$BX$40</c:f>
              <c:numCache>
                <c:formatCode>General</c:formatCode>
                <c:ptCount val="6"/>
                <c:pt idx="0">
                  <c:v>1</c:v>
                </c:pt>
                <c:pt idx="1">
                  <c:v>79</c:v>
                </c:pt>
                <c:pt idx="2">
                  <c:v>32</c:v>
                </c:pt>
                <c:pt idx="3">
                  <c:v>5</c:v>
                </c:pt>
                <c:pt idx="4">
                  <c:v>23</c:v>
                </c:pt>
                <c:pt idx="5">
                  <c:v>3</c:v>
                </c:pt>
              </c:numCache>
            </c:numRef>
          </c:val>
          <c:extLst xmlns:c16r2="http://schemas.microsoft.com/office/drawing/2015/06/chart">
            <c:ext xmlns:c16="http://schemas.microsoft.com/office/drawing/2014/chart" uri="{C3380CC4-5D6E-409C-BE32-E72D297353CC}">
              <c16:uniqueId val="{00000000-4A02-4F98-9E59-1339739A936E}"/>
            </c:ext>
          </c:extLst>
        </c:ser>
        <c:dLbls/>
        <c:gapWidth val="219"/>
        <c:overlap val="-27"/>
        <c:axId val="124226560"/>
        <c:axId val="124252928"/>
      </c:barChart>
      <c:catAx>
        <c:axId val="124226560"/>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252928"/>
        <c:crosses val="autoZero"/>
        <c:auto val="1"/>
        <c:lblAlgn val="ctr"/>
        <c:lblOffset val="100"/>
      </c:catAx>
      <c:valAx>
        <c:axId val="124252928"/>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226560"/>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24.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dirty="0"/>
              <a:t>Rationale for referral to inpatient mental health team</a:t>
            </a:r>
          </a:p>
        </c:rich>
      </c:tx>
      <c:layout/>
      <c:spPr>
        <a:noFill/>
        <a:ln>
          <a:noFill/>
        </a:ln>
        <a:effectLst/>
      </c:spPr>
    </c:title>
    <c:plotArea>
      <c:layout/>
      <c:barChart>
        <c:barDir val="col"/>
        <c:grouping val="clustered"/>
        <c:ser>
          <c:idx val="0"/>
          <c:order val="0"/>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seen'!$BU$36:$BU$50</c:f>
              <c:strCache>
                <c:ptCount val="15"/>
                <c:pt idx="0">
                  <c:v>Paranoid ideation</c:v>
                </c:pt>
                <c:pt idx="1">
                  <c:v>Suicidal ideation</c:v>
                </c:pt>
                <c:pt idx="2">
                  <c:v>Deliberate self harm</c:v>
                </c:pt>
                <c:pt idx="3">
                  <c:v>Paranoid schizophrenia symptoms</c:v>
                </c:pt>
                <c:pt idx="4">
                  <c:v>Psychosis</c:v>
                </c:pt>
                <c:pt idx="5">
                  <c:v>Unexplained odd affect</c:v>
                </c:pt>
                <c:pt idx="6">
                  <c:v>Acute severe depressive affect</c:v>
                </c:pt>
                <c:pt idx="7">
                  <c:v>PTSD</c:v>
                </c:pt>
                <c:pt idx="8">
                  <c:v>EUPD</c:v>
                </c:pt>
                <c:pt idx="9">
                  <c:v>Hallucinations (?alcohol related)</c:v>
                </c:pt>
                <c:pt idx="10">
                  <c:v>Concerns about capacity</c:v>
                </c:pt>
                <c:pt idx="11">
                  <c:v>IP MH team already involved</c:v>
                </c:pt>
                <c:pt idx="12">
                  <c:v>Under section </c:v>
                </c:pt>
                <c:pt idx="13">
                  <c:v>Plan in place for OP MH review in near future</c:v>
                </c:pt>
                <c:pt idx="14">
                  <c:v>Not required in d/w IP MHT</c:v>
                </c:pt>
              </c:strCache>
            </c:strRef>
          </c:cat>
          <c:val>
            <c:numRef>
              <c:f>'Patients seen'!$BV$36:$BV$50</c:f>
              <c:numCache>
                <c:formatCode>General</c:formatCode>
                <c:ptCount val="15"/>
                <c:pt idx="0">
                  <c:v>4</c:v>
                </c:pt>
                <c:pt idx="1">
                  <c:v>8</c:v>
                </c:pt>
                <c:pt idx="2">
                  <c:v>2</c:v>
                </c:pt>
                <c:pt idx="3">
                  <c:v>5</c:v>
                </c:pt>
                <c:pt idx="4">
                  <c:v>0</c:v>
                </c:pt>
                <c:pt idx="5">
                  <c:v>5</c:v>
                </c:pt>
                <c:pt idx="6">
                  <c:v>5</c:v>
                </c:pt>
                <c:pt idx="7">
                  <c:v>3</c:v>
                </c:pt>
                <c:pt idx="8">
                  <c:v>3</c:v>
                </c:pt>
                <c:pt idx="9">
                  <c:v>1</c:v>
                </c:pt>
                <c:pt idx="10">
                  <c:v>6</c:v>
                </c:pt>
                <c:pt idx="11">
                  <c:v>6</c:v>
                </c:pt>
                <c:pt idx="12">
                  <c:v>2</c:v>
                </c:pt>
                <c:pt idx="13">
                  <c:v>3</c:v>
                </c:pt>
                <c:pt idx="14">
                  <c:v>2</c:v>
                </c:pt>
              </c:numCache>
            </c:numRef>
          </c:val>
          <c:extLst xmlns:c16r2="http://schemas.microsoft.com/office/drawing/2015/06/chart">
            <c:ext xmlns:c16="http://schemas.microsoft.com/office/drawing/2014/chart" uri="{C3380CC4-5D6E-409C-BE32-E72D297353CC}">
              <c16:uniqueId val="{00000000-3FBF-4FAE-82B0-25B5E0027889}"/>
            </c:ext>
          </c:extLst>
        </c:ser>
        <c:dLbls/>
        <c:gapWidth val="219"/>
        <c:overlap val="-27"/>
        <c:axId val="124282368"/>
        <c:axId val="124283904"/>
      </c:barChart>
      <c:catAx>
        <c:axId val="124282368"/>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283904"/>
        <c:crosses val="autoZero"/>
        <c:auto val="1"/>
        <c:lblAlgn val="ctr"/>
        <c:lblOffset val="100"/>
      </c:catAx>
      <c:valAx>
        <c:axId val="124283904"/>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282368"/>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25.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Living situation</a:t>
            </a:r>
          </a:p>
        </c:rich>
      </c:tx>
      <c:layout/>
      <c:spPr>
        <a:noFill/>
        <a:ln>
          <a:noFill/>
        </a:ln>
        <a:effectLst/>
      </c:spPr>
    </c:title>
    <c:plotArea>
      <c:layout/>
      <c:barChart>
        <c:barDir val="col"/>
        <c:grouping val="clustered"/>
        <c:ser>
          <c:idx val="0"/>
          <c:order val="0"/>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seen'!$CI$35:$CI$41</c:f>
              <c:strCache>
                <c:ptCount val="7"/>
                <c:pt idx="0">
                  <c:v>Did not ask</c:v>
                </c:pt>
                <c:pt idx="1">
                  <c:v>Hostel/hotel</c:v>
                </c:pt>
                <c:pt idx="2">
                  <c:v>On the streets</c:v>
                </c:pt>
                <c:pt idx="3">
                  <c:v>Sofa surfing</c:v>
                </c:pt>
                <c:pt idx="4">
                  <c:v>Own home</c:v>
                </c:pt>
                <c:pt idx="5">
                  <c:v>Family home</c:v>
                </c:pt>
                <c:pt idx="6">
                  <c:v>Other home</c:v>
                </c:pt>
              </c:strCache>
            </c:strRef>
          </c:cat>
          <c:val>
            <c:numRef>
              <c:f>'Patients seen'!$CJ$35:$CJ$41</c:f>
              <c:numCache>
                <c:formatCode>General</c:formatCode>
                <c:ptCount val="7"/>
                <c:pt idx="0">
                  <c:v>2</c:v>
                </c:pt>
                <c:pt idx="1">
                  <c:v>43</c:v>
                </c:pt>
                <c:pt idx="2">
                  <c:v>36</c:v>
                </c:pt>
                <c:pt idx="3">
                  <c:v>12</c:v>
                </c:pt>
                <c:pt idx="4">
                  <c:v>44</c:v>
                </c:pt>
                <c:pt idx="5">
                  <c:v>5</c:v>
                </c:pt>
                <c:pt idx="6">
                  <c:v>3</c:v>
                </c:pt>
              </c:numCache>
            </c:numRef>
          </c:val>
          <c:extLst xmlns:c16r2="http://schemas.microsoft.com/office/drawing/2015/06/chart">
            <c:ext xmlns:c16="http://schemas.microsoft.com/office/drawing/2014/chart" uri="{C3380CC4-5D6E-409C-BE32-E72D297353CC}">
              <c16:uniqueId val="{00000000-8C7C-47CF-B005-E99DD405EFBB}"/>
            </c:ext>
          </c:extLst>
        </c:ser>
        <c:dLbls/>
        <c:gapWidth val="219"/>
        <c:overlap val="-27"/>
        <c:axId val="123462016"/>
        <c:axId val="123463552"/>
      </c:barChart>
      <c:catAx>
        <c:axId val="123462016"/>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3463552"/>
        <c:crosses val="autoZero"/>
        <c:auto val="1"/>
        <c:lblAlgn val="ctr"/>
        <c:lblOffset val="100"/>
      </c:catAx>
      <c:valAx>
        <c:axId val="123463552"/>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3462016"/>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26.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Are you happy in current accommodation?</a:t>
            </a:r>
          </a:p>
        </c:rich>
      </c:tx>
      <c:layout/>
      <c:spPr>
        <a:noFill/>
        <a:ln>
          <a:noFill/>
        </a:ln>
        <a:effectLst/>
      </c:spPr>
    </c:title>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C96F-40FA-8940-FC6174694A9D}"/>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C96F-40FA-8940-FC6174694A9D}"/>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seen'!$CJ$28:$CJ$29</c:f>
              <c:strCache>
                <c:ptCount val="2"/>
                <c:pt idx="0">
                  <c:v>Happy</c:v>
                </c:pt>
                <c:pt idx="1">
                  <c:v>Unhappy</c:v>
                </c:pt>
              </c:strCache>
            </c:strRef>
          </c:cat>
          <c:val>
            <c:numRef>
              <c:f>'Patients seen'!$CK$28:$CK$29</c:f>
              <c:numCache>
                <c:formatCode>General</c:formatCode>
                <c:ptCount val="2"/>
                <c:pt idx="0">
                  <c:v>34</c:v>
                </c:pt>
                <c:pt idx="1">
                  <c:v>69</c:v>
                </c:pt>
              </c:numCache>
            </c:numRef>
          </c:val>
          <c:extLst xmlns:c16r2="http://schemas.microsoft.com/office/drawing/2015/06/chart">
            <c:ext xmlns:c16="http://schemas.microsoft.com/office/drawing/2014/chart" uri="{C3380CC4-5D6E-409C-BE32-E72D297353CC}">
              <c16:uniqueId val="{00000004-C96F-40FA-8940-FC6174694A9D}"/>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27.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Do you feel safe in your current accommodation?</a:t>
            </a:r>
          </a:p>
        </c:rich>
      </c:tx>
      <c:layout/>
      <c:spPr>
        <a:noFill/>
        <a:ln>
          <a:noFill/>
        </a:ln>
        <a:effectLst/>
      </c:spPr>
    </c:title>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ECF4-4F44-A52A-01F7FEC5AF70}"/>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ECF4-4F44-A52A-01F7FEC5AF70}"/>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seen'!$CK$31:$CK$32</c:f>
              <c:strCache>
                <c:ptCount val="2"/>
                <c:pt idx="0">
                  <c:v>Safe</c:v>
                </c:pt>
                <c:pt idx="1">
                  <c:v>Unsafe</c:v>
                </c:pt>
              </c:strCache>
            </c:strRef>
          </c:cat>
          <c:val>
            <c:numRef>
              <c:f>'Patients seen'!$CL$31:$CL$32</c:f>
              <c:numCache>
                <c:formatCode>General</c:formatCode>
                <c:ptCount val="2"/>
                <c:pt idx="0">
                  <c:v>47</c:v>
                </c:pt>
                <c:pt idx="1">
                  <c:v>56</c:v>
                </c:pt>
              </c:numCache>
            </c:numRef>
          </c:val>
          <c:extLst xmlns:c16r2="http://schemas.microsoft.com/office/drawing/2015/06/chart">
            <c:ext xmlns:c16="http://schemas.microsoft.com/office/drawing/2014/chart" uri="{C3380CC4-5D6E-409C-BE32-E72D297353CC}">
              <c16:uniqueId val="{00000004-ECF4-4F44-A52A-01F7FEC5AF70}"/>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28.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Active smoker</a:t>
            </a:r>
          </a:p>
        </c:rich>
      </c:tx>
      <c:layout/>
      <c:spPr>
        <a:noFill/>
        <a:ln>
          <a:noFill/>
        </a:ln>
        <a:effectLst/>
      </c:spPr>
    </c:title>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7677-4E19-B1F6-15222173CBA4}"/>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7677-4E19-B1F6-15222173CBA4}"/>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7677-4E19-B1F6-15222173CBA4}"/>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seen'!$BY$34:$BY$36</c:f>
              <c:strCache>
                <c:ptCount val="3"/>
                <c:pt idx="0">
                  <c:v>Yes</c:v>
                </c:pt>
                <c:pt idx="1">
                  <c:v>No</c:v>
                </c:pt>
                <c:pt idx="2">
                  <c:v>Did not ask</c:v>
                </c:pt>
              </c:strCache>
            </c:strRef>
          </c:cat>
          <c:val>
            <c:numRef>
              <c:f>'Patients seen'!$BZ$34:$BZ$36</c:f>
              <c:numCache>
                <c:formatCode>General</c:formatCode>
                <c:ptCount val="3"/>
                <c:pt idx="0">
                  <c:v>96</c:v>
                </c:pt>
                <c:pt idx="1">
                  <c:v>45</c:v>
                </c:pt>
                <c:pt idx="2">
                  <c:v>4</c:v>
                </c:pt>
              </c:numCache>
            </c:numRef>
          </c:val>
          <c:extLst xmlns:c16r2="http://schemas.microsoft.com/office/drawing/2015/06/chart">
            <c:ext xmlns:c16="http://schemas.microsoft.com/office/drawing/2014/chart" uri="{C3380CC4-5D6E-409C-BE32-E72D297353CC}">
              <c16:uniqueId val="{00000006-7677-4E19-B1F6-15222173CBA4}"/>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29.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Pack years - likely significantly underestimated</a:t>
            </a:r>
          </a:p>
        </c:rich>
      </c:tx>
      <c:layout/>
      <c:spPr>
        <a:noFill/>
        <a:ln>
          <a:noFill/>
        </a:ln>
        <a:effectLst/>
      </c:spPr>
    </c:title>
    <c:plotArea>
      <c:layout/>
      <c:barChart>
        <c:barDir val="col"/>
        <c:grouping val="clustered"/>
        <c:ser>
          <c:idx val="0"/>
          <c:order val="0"/>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seen'!$BZ$38:$BZ$43</c:f>
              <c:strCache>
                <c:ptCount val="6"/>
                <c:pt idx="0">
                  <c:v>0</c:v>
                </c:pt>
                <c:pt idx="1">
                  <c:v>&lt;10</c:v>
                </c:pt>
                <c:pt idx="2">
                  <c:v>11 to 20</c:v>
                </c:pt>
                <c:pt idx="3">
                  <c:v>21 to 40</c:v>
                </c:pt>
                <c:pt idx="4">
                  <c:v>40 to 60</c:v>
                </c:pt>
                <c:pt idx="5">
                  <c:v>&gt;60</c:v>
                </c:pt>
              </c:strCache>
            </c:strRef>
          </c:cat>
          <c:val>
            <c:numRef>
              <c:f>'Patients seen'!$CA$38:$CA$43</c:f>
              <c:numCache>
                <c:formatCode>General</c:formatCode>
                <c:ptCount val="6"/>
                <c:pt idx="0">
                  <c:v>28</c:v>
                </c:pt>
                <c:pt idx="1">
                  <c:v>8</c:v>
                </c:pt>
                <c:pt idx="2">
                  <c:v>45</c:v>
                </c:pt>
                <c:pt idx="3">
                  <c:v>43</c:v>
                </c:pt>
                <c:pt idx="4">
                  <c:v>14</c:v>
                </c:pt>
                <c:pt idx="5">
                  <c:v>4</c:v>
                </c:pt>
              </c:numCache>
            </c:numRef>
          </c:val>
          <c:extLst xmlns:c16r2="http://schemas.microsoft.com/office/drawing/2015/06/chart">
            <c:ext xmlns:c16="http://schemas.microsoft.com/office/drawing/2014/chart" uri="{C3380CC4-5D6E-409C-BE32-E72D297353CC}">
              <c16:uniqueId val="{00000000-C8A8-476B-9AD5-02D5C6F49F2F}"/>
            </c:ext>
          </c:extLst>
        </c:ser>
        <c:dLbls/>
        <c:gapWidth val="219"/>
        <c:overlap val="-27"/>
        <c:axId val="124700928"/>
        <c:axId val="124710912"/>
      </c:barChart>
      <c:catAx>
        <c:axId val="124700928"/>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710912"/>
        <c:crosses val="autoZero"/>
        <c:auto val="1"/>
        <c:lblAlgn val="ctr"/>
        <c:lblOffset val="100"/>
      </c:catAx>
      <c:valAx>
        <c:axId val="124710912"/>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700928"/>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Ethnicity</a:t>
            </a:r>
          </a:p>
        </c:rich>
      </c:tx>
      <c:layout/>
      <c:spPr>
        <a:noFill/>
        <a:ln>
          <a:noFill/>
        </a:ln>
        <a:effectLst/>
      </c:spPr>
    </c:title>
    <c:plotArea>
      <c:layout/>
      <c:barChart>
        <c:barDir val="col"/>
        <c:grouping val="clustered"/>
        <c:ser>
          <c:idx val="0"/>
          <c:order val="0"/>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seen'!$R$15:$R$32</c:f>
              <c:strCache>
                <c:ptCount val="18"/>
                <c:pt idx="0">
                  <c:v>Unknown</c:v>
                </c:pt>
                <c:pt idx="1">
                  <c:v>UK white</c:v>
                </c:pt>
                <c:pt idx="2">
                  <c:v>Irish white</c:v>
                </c:pt>
                <c:pt idx="3">
                  <c:v>Roma, gypsy or Irish traveller</c:v>
                </c:pt>
                <c:pt idx="4">
                  <c:v>Any other white</c:v>
                </c:pt>
                <c:pt idx="5">
                  <c:v>White and black Caribbean</c:v>
                </c:pt>
                <c:pt idx="6">
                  <c:v>White and black African</c:v>
                </c:pt>
                <c:pt idx="7">
                  <c:v>White and Asian</c:v>
                </c:pt>
                <c:pt idx="8">
                  <c:v>Any other mixed or multiple ethnic background</c:v>
                </c:pt>
                <c:pt idx="9">
                  <c:v>Indian</c:v>
                </c:pt>
                <c:pt idx="10">
                  <c:v>Pakistani</c:v>
                </c:pt>
                <c:pt idx="11">
                  <c:v>Bangladeshi</c:v>
                </c:pt>
                <c:pt idx="12">
                  <c:v>Chinese</c:v>
                </c:pt>
                <c:pt idx="13">
                  <c:v>African</c:v>
                </c:pt>
                <c:pt idx="14">
                  <c:v>Caribbean</c:v>
                </c:pt>
                <c:pt idx="15">
                  <c:v>Any other black, black British or Caribbean</c:v>
                </c:pt>
                <c:pt idx="16">
                  <c:v>Arab</c:v>
                </c:pt>
                <c:pt idx="17">
                  <c:v>Any other</c:v>
                </c:pt>
              </c:strCache>
            </c:strRef>
          </c:cat>
          <c:val>
            <c:numRef>
              <c:f>'Patients seen'!$S$15:$S$32</c:f>
              <c:numCache>
                <c:formatCode>General</c:formatCode>
                <c:ptCount val="18"/>
                <c:pt idx="0">
                  <c:v>0</c:v>
                </c:pt>
                <c:pt idx="1">
                  <c:v>87</c:v>
                </c:pt>
                <c:pt idx="2">
                  <c:v>12</c:v>
                </c:pt>
                <c:pt idx="3">
                  <c:v>4</c:v>
                </c:pt>
                <c:pt idx="4">
                  <c:v>13</c:v>
                </c:pt>
                <c:pt idx="5">
                  <c:v>1</c:v>
                </c:pt>
                <c:pt idx="6">
                  <c:v>1</c:v>
                </c:pt>
                <c:pt idx="7">
                  <c:v>2</c:v>
                </c:pt>
                <c:pt idx="8">
                  <c:v>0</c:v>
                </c:pt>
                <c:pt idx="9">
                  <c:v>3</c:v>
                </c:pt>
                <c:pt idx="10">
                  <c:v>0</c:v>
                </c:pt>
                <c:pt idx="11">
                  <c:v>1</c:v>
                </c:pt>
                <c:pt idx="12">
                  <c:v>2</c:v>
                </c:pt>
                <c:pt idx="13">
                  <c:v>4</c:v>
                </c:pt>
                <c:pt idx="14">
                  <c:v>0</c:v>
                </c:pt>
                <c:pt idx="15">
                  <c:v>7</c:v>
                </c:pt>
                <c:pt idx="16">
                  <c:v>7</c:v>
                </c:pt>
                <c:pt idx="17">
                  <c:v>1</c:v>
                </c:pt>
              </c:numCache>
            </c:numRef>
          </c:val>
          <c:extLst xmlns:c16r2="http://schemas.microsoft.com/office/drawing/2015/06/chart">
            <c:ext xmlns:c16="http://schemas.microsoft.com/office/drawing/2014/chart" uri="{C3380CC4-5D6E-409C-BE32-E72D297353CC}">
              <c16:uniqueId val="{00000000-3FC4-487F-BC26-284546BCD591}"/>
            </c:ext>
          </c:extLst>
        </c:ser>
        <c:dLbls/>
        <c:gapWidth val="219"/>
        <c:overlap val="-27"/>
        <c:axId val="116310784"/>
        <c:axId val="116312320"/>
      </c:barChart>
      <c:catAx>
        <c:axId val="116310784"/>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16312320"/>
        <c:crosses val="autoZero"/>
        <c:auto val="1"/>
        <c:lblAlgn val="ctr"/>
        <c:lblOffset val="100"/>
      </c:catAx>
      <c:valAx>
        <c:axId val="116312320"/>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16310784"/>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30.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Nicotine replacement therapy</a:t>
            </a:r>
          </a:p>
        </c:rich>
      </c:tx>
      <c:layout/>
      <c:spPr>
        <a:noFill/>
        <a:ln>
          <a:noFill/>
        </a:ln>
        <a:effectLst/>
      </c:spPr>
    </c:title>
    <c:plotArea>
      <c:layout/>
      <c:barChart>
        <c:barDir val="col"/>
        <c:grouping val="clustered"/>
        <c:ser>
          <c:idx val="0"/>
          <c:order val="0"/>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seen'!$CA$29:$CA$33</c:f>
              <c:strCache>
                <c:ptCount val="5"/>
                <c:pt idx="0">
                  <c:v>Not indicated</c:v>
                </c:pt>
                <c:pt idx="1">
                  <c:v>Indicated, not prescribed</c:v>
                </c:pt>
                <c:pt idx="2">
                  <c:v>Indicated, refused</c:v>
                </c:pt>
                <c:pt idx="3">
                  <c:v>Indicated, prescribed</c:v>
                </c:pt>
                <c:pt idx="4">
                  <c:v>Outpatient</c:v>
                </c:pt>
              </c:strCache>
            </c:strRef>
          </c:cat>
          <c:val>
            <c:numRef>
              <c:f>'Patients seen'!$CB$29:$CB$33</c:f>
              <c:numCache>
                <c:formatCode>General</c:formatCode>
                <c:ptCount val="5"/>
                <c:pt idx="0">
                  <c:v>43</c:v>
                </c:pt>
                <c:pt idx="1">
                  <c:v>30</c:v>
                </c:pt>
                <c:pt idx="2">
                  <c:v>30</c:v>
                </c:pt>
                <c:pt idx="3">
                  <c:v>34</c:v>
                </c:pt>
                <c:pt idx="4">
                  <c:v>8</c:v>
                </c:pt>
              </c:numCache>
            </c:numRef>
          </c:val>
          <c:extLst xmlns:c16r2="http://schemas.microsoft.com/office/drawing/2015/06/chart">
            <c:ext xmlns:c16="http://schemas.microsoft.com/office/drawing/2014/chart" uri="{C3380CC4-5D6E-409C-BE32-E72D297353CC}">
              <c16:uniqueId val="{00000000-7A67-4927-B219-55BEAAF3550E}"/>
            </c:ext>
          </c:extLst>
        </c:ser>
        <c:dLbls/>
        <c:gapWidth val="219"/>
        <c:overlap val="-27"/>
        <c:axId val="124621568"/>
        <c:axId val="124623104"/>
      </c:barChart>
      <c:catAx>
        <c:axId val="124621568"/>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623104"/>
        <c:crosses val="autoZero"/>
        <c:auto val="1"/>
        <c:lblAlgn val="ctr"/>
        <c:lblOffset val="100"/>
      </c:catAx>
      <c:valAx>
        <c:axId val="124623104"/>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621568"/>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31.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Referral to smoking cessation service</a:t>
            </a:r>
          </a:p>
        </c:rich>
      </c:tx>
      <c:layout/>
      <c:spPr>
        <a:noFill/>
        <a:ln>
          <a:noFill/>
        </a:ln>
        <a:effectLst/>
      </c:spPr>
    </c:title>
    <c:plotArea>
      <c:layout/>
      <c:barChart>
        <c:barDir val="col"/>
        <c:grouping val="clustered"/>
        <c:ser>
          <c:idx val="0"/>
          <c:order val="0"/>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seen'!$CB$36:$CB$40</c:f>
              <c:strCache>
                <c:ptCount val="5"/>
                <c:pt idx="0">
                  <c:v>Not required</c:v>
                </c:pt>
                <c:pt idx="1">
                  <c:v>Already involved</c:v>
                </c:pt>
                <c:pt idx="2">
                  <c:v>IH requested, did not take place</c:v>
                </c:pt>
                <c:pt idx="3">
                  <c:v>IH requested, occurred</c:v>
                </c:pt>
                <c:pt idx="4">
                  <c:v>Patient refused</c:v>
                </c:pt>
              </c:strCache>
            </c:strRef>
          </c:cat>
          <c:val>
            <c:numRef>
              <c:f>'Patients seen'!$CC$36:$CC$40</c:f>
              <c:numCache>
                <c:formatCode>General</c:formatCode>
                <c:ptCount val="5"/>
                <c:pt idx="0">
                  <c:v>56</c:v>
                </c:pt>
                <c:pt idx="1">
                  <c:v>9</c:v>
                </c:pt>
                <c:pt idx="2">
                  <c:v>6</c:v>
                </c:pt>
                <c:pt idx="3">
                  <c:v>32</c:v>
                </c:pt>
                <c:pt idx="4">
                  <c:v>41</c:v>
                </c:pt>
              </c:numCache>
            </c:numRef>
          </c:val>
          <c:extLst xmlns:c16r2="http://schemas.microsoft.com/office/drawing/2015/06/chart">
            <c:ext xmlns:c16="http://schemas.microsoft.com/office/drawing/2014/chart" uri="{C3380CC4-5D6E-409C-BE32-E72D297353CC}">
              <c16:uniqueId val="{00000000-1690-44E9-80CE-E35C686B04AF}"/>
            </c:ext>
          </c:extLst>
        </c:ser>
        <c:dLbls/>
        <c:gapWidth val="219"/>
        <c:overlap val="-27"/>
        <c:axId val="124611584"/>
        <c:axId val="124732160"/>
      </c:barChart>
      <c:catAx>
        <c:axId val="124611584"/>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732160"/>
        <c:crosses val="autoZero"/>
        <c:auto val="1"/>
        <c:lblAlgn val="ctr"/>
        <c:lblOffset val="100"/>
      </c:catAx>
      <c:valAx>
        <c:axId val="124732160"/>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611584"/>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32.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Alcohol consumption</a:t>
            </a:r>
          </a:p>
        </c:rich>
      </c:tx>
      <c:layout/>
      <c:spPr>
        <a:noFill/>
        <a:ln>
          <a:noFill/>
        </a:ln>
        <a:effectLst/>
      </c:spPr>
    </c:title>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9180-47B3-8F2B-978AC32DA416}"/>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9180-47B3-8F2B-978AC32DA416}"/>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9180-47B3-8F2B-978AC32DA416}"/>
              </c:ext>
            </c:extLst>
          </c:dPt>
          <c:dPt>
            <c:idx val="3"/>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9180-47B3-8F2B-978AC32DA416}"/>
              </c:ext>
            </c:extLst>
          </c:dPt>
          <c:dPt>
            <c:idx val="4"/>
            <c:spPr>
              <a:solidFill>
                <a:schemeClr val="accent5"/>
              </a:solidFill>
              <a:ln w="19050">
                <a:solidFill>
                  <a:schemeClr val="lt1"/>
                </a:solidFill>
              </a:ln>
              <a:effectLst/>
            </c:spPr>
            <c:extLst xmlns:c16r2="http://schemas.microsoft.com/office/drawing/2015/06/chart">
              <c:ext xmlns:c16="http://schemas.microsoft.com/office/drawing/2014/chart" uri="{C3380CC4-5D6E-409C-BE32-E72D297353CC}">
                <c16:uniqueId val="{00000009-9180-47B3-8F2B-978AC32DA416}"/>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seen'!$BX$28:$BX$32</c:f>
              <c:strCache>
                <c:ptCount val="5"/>
                <c:pt idx="0">
                  <c:v>Did not ask</c:v>
                </c:pt>
                <c:pt idx="1">
                  <c:v>Instant</c:v>
                </c:pt>
                <c:pt idx="2">
                  <c:v>Same afternoon</c:v>
                </c:pt>
                <c:pt idx="3">
                  <c:v>Rarely</c:v>
                </c:pt>
                <c:pt idx="4">
                  <c:v>Abstinent</c:v>
                </c:pt>
              </c:strCache>
            </c:strRef>
          </c:cat>
          <c:val>
            <c:numRef>
              <c:f>'Patients seen'!$BY$28:$BY$32</c:f>
              <c:numCache>
                <c:formatCode>General</c:formatCode>
                <c:ptCount val="5"/>
                <c:pt idx="0">
                  <c:v>5</c:v>
                </c:pt>
                <c:pt idx="1">
                  <c:v>53</c:v>
                </c:pt>
                <c:pt idx="2">
                  <c:v>12</c:v>
                </c:pt>
                <c:pt idx="3">
                  <c:v>22</c:v>
                </c:pt>
                <c:pt idx="4">
                  <c:v>53</c:v>
                </c:pt>
              </c:numCache>
            </c:numRef>
          </c:val>
          <c:extLst xmlns:c16r2="http://schemas.microsoft.com/office/drawing/2015/06/chart">
            <c:ext xmlns:c16="http://schemas.microsoft.com/office/drawing/2014/chart" uri="{C3380CC4-5D6E-409C-BE32-E72D297353CC}">
              <c16:uniqueId val="{0000000A-9180-47B3-8F2B-978AC32DA416}"/>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33.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Class A drug use</a:t>
            </a:r>
          </a:p>
        </c:rich>
      </c:tx>
      <c:layout/>
      <c:spPr>
        <a:noFill/>
        <a:ln>
          <a:noFill/>
        </a:ln>
        <a:effectLst/>
      </c:spPr>
    </c:title>
    <c:plotArea>
      <c:layout/>
      <c:barChart>
        <c:barDir val="col"/>
        <c:grouping val="clustered"/>
        <c:ser>
          <c:idx val="0"/>
          <c:order val="0"/>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seen'!$CC$28:$CC$34</c:f>
              <c:strCache>
                <c:ptCount val="7"/>
                <c:pt idx="0">
                  <c:v>Did not ask</c:v>
                </c:pt>
                <c:pt idx="1">
                  <c:v>Active</c:v>
                </c:pt>
                <c:pt idx="2">
                  <c:v>Inactive &lt;1 month</c:v>
                </c:pt>
                <c:pt idx="3">
                  <c:v>Inactive 1-6 months</c:v>
                </c:pt>
                <c:pt idx="4">
                  <c:v>Inactive 6-12 months</c:v>
                </c:pt>
                <c:pt idx="5">
                  <c:v>Inactive &gt;1 year</c:v>
                </c:pt>
                <c:pt idx="6">
                  <c:v>Never active </c:v>
                </c:pt>
              </c:strCache>
            </c:strRef>
          </c:cat>
          <c:val>
            <c:numRef>
              <c:f>'Patients seen'!$CD$28:$CD$34</c:f>
              <c:numCache>
                <c:formatCode>General</c:formatCode>
                <c:ptCount val="7"/>
                <c:pt idx="0">
                  <c:v>1</c:v>
                </c:pt>
                <c:pt idx="1">
                  <c:v>59</c:v>
                </c:pt>
                <c:pt idx="2">
                  <c:v>3</c:v>
                </c:pt>
                <c:pt idx="3">
                  <c:v>3</c:v>
                </c:pt>
                <c:pt idx="4">
                  <c:v>0</c:v>
                </c:pt>
                <c:pt idx="5">
                  <c:v>9</c:v>
                </c:pt>
                <c:pt idx="6">
                  <c:v>70</c:v>
                </c:pt>
              </c:numCache>
            </c:numRef>
          </c:val>
          <c:extLst xmlns:c16r2="http://schemas.microsoft.com/office/drawing/2015/06/chart">
            <c:ext xmlns:c16="http://schemas.microsoft.com/office/drawing/2014/chart" uri="{C3380CC4-5D6E-409C-BE32-E72D297353CC}">
              <c16:uniqueId val="{00000000-6B1F-40F9-AA07-212039CCF06C}"/>
            </c:ext>
          </c:extLst>
        </c:ser>
        <c:dLbls/>
        <c:gapWidth val="219"/>
        <c:overlap val="-27"/>
        <c:axId val="124814080"/>
        <c:axId val="124815616"/>
      </c:barChart>
      <c:catAx>
        <c:axId val="124814080"/>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815616"/>
        <c:crosses val="autoZero"/>
        <c:auto val="1"/>
        <c:lblAlgn val="ctr"/>
        <c:lblOffset val="100"/>
      </c:catAx>
      <c:valAx>
        <c:axId val="124815616"/>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4814080"/>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userShapes r:id="rId2"/>
</c:chartSpace>
</file>

<file path=ppt/charts/chart34.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Community methadone use</a:t>
            </a:r>
          </a:p>
        </c:rich>
      </c:tx>
      <c:layout/>
      <c:spPr>
        <a:noFill/>
        <a:ln>
          <a:noFill/>
        </a:ln>
        <a:effectLst/>
      </c:spPr>
    </c:title>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AA37-448E-B49A-012C59498F28}"/>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AA37-448E-B49A-012C59498F28}"/>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AA37-448E-B49A-012C59498F28}"/>
              </c:ext>
            </c:extLst>
          </c:dPt>
          <c:dPt>
            <c:idx val="3"/>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AA37-448E-B49A-012C59498F28}"/>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seen'!$CD$35:$CD$38</c:f>
              <c:strCache>
                <c:ptCount val="4"/>
                <c:pt idx="0">
                  <c:v>Did not ask</c:v>
                </c:pt>
                <c:pt idx="1">
                  <c:v>Not indicated</c:v>
                </c:pt>
                <c:pt idx="2">
                  <c:v>Prescribed but not taking</c:v>
                </c:pt>
                <c:pt idx="3">
                  <c:v>Prescribed and using daily</c:v>
                </c:pt>
              </c:strCache>
            </c:strRef>
          </c:cat>
          <c:val>
            <c:numRef>
              <c:f>'Patients seen'!$CE$35:$CE$38</c:f>
              <c:numCache>
                <c:formatCode>General</c:formatCode>
                <c:ptCount val="4"/>
                <c:pt idx="0">
                  <c:v>1</c:v>
                </c:pt>
                <c:pt idx="1">
                  <c:v>101</c:v>
                </c:pt>
                <c:pt idx="2">
                  <c:v>4</c:v>
                </c:pt>
                <c:pt idx="3">
                  <c:v>39</c:v>
                </c:pt>
              </c:numCache>
            </c:numRef>
          </c:val>
          <c:extLst xmlns:c16r2="http://schemas.microsoft.com/office/drawing/2015/06/chart">
            <c:ext xmlns:c16="http://schemas.microsoft.com/office/drawing/2014/chart" uri="{C3380CC4-5D6E-409C-BE32-E72D297353CC}">
              <c16:uniqueId val="{00000008-AA37-448E-B49A-012C59498F28}"/>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35.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dirty="0"/>
              <a:t>Hospital methadone use, all patients</a:t>
            </a:r>
          </a:p>
        </c:rich>
      </c:tx>
      <c:layout/>
      <c:spPr>
        <a:noFill/>
        <a:ln>
          <a:noFill/>
        </a:ln>
        <a:effectLst/>
      </c:spPr>
    </c:title>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B110-4766-950D-D6B690E02B4E}"/>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B110-4766-950D-D6B690E02B4E}"/>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B110-4766-950D-D6B690E02B4E}"/>
              </c:ext>
            </c:extLst>
          </c:dPt>
          <c:dPt>
            <c:idx val="3"/>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B110-4766-950D-D6B690E02B4E}"/>
              </c:ext>
            </c:extLst>
          </c:dPt>
          <c:dPt>
            <c:idx val="4"/>
            <c:spPr>
              <a:solidFill>
                <a:schemeClr val="accent5"/>
              </a:solidFill>
              <a:ln w="19050">
                <a:solidFill>
                  <a:schemeClr val="lt1"/>
                </a:solidFill>
              </a:ln>
              <a:effectLst/>
            </c:spPr>
            <c:extLst xmlns:c16r2="http://schemas.microsoft.com/office/drawing/2015/06/chart">
              <c:ext xmlns:c16="http://schemas.microsoft.com/office/drawing/2014/chart" uri="{C3380CC4-5D6E-409C-BE32-E72D297353CC}">
                <c16:uniqueId val="{00000009-B110-4766-950D-D6B690E02B4E}"/>
              </c:ext>
            </c:extLst>
          </c:dPt>
          <c:dPt>
            <c:idx val="5"/>
            <c:spPr>
              <a:solidFill>
                <a:schemeClr val="accent6"/>
              </a:solidFill>
              <a:ln w="19050">
                <a:solidFill>
                  <a:schemeClr val="lt1"/>
                </a:solidFill>
              </a:ln>
              <a:effectLst/>
            </c:spPr>
            <c:extLst xmlns:c16r2="http://schemas.microsoft.com/office/drawing/2015/06/chart">
              <c:ext xmlns:c16="http://schemas.microsoft.com/office/drawing/2014/chart" uri="{C3380CC4-5D6E-409C-BE32-E72D297353CC}">
                <c16:uniqueId val="{0000000B-B110-4766-950D-D6B690E02B4E}"/>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seen'!$CF$35:$CF$40</c:f>
              <c:strCache>
                <c:ptCount val="6"/>
                <c:pt idx="0">
                  <c:v>Did not ask</c:v>
                </c:pt>
                <c:pt idx="1">
                  <c:v>Not required</c:v>
                </c:pt>
                <c:pt idx="2">
                  <c:v>Not prescribed</c:v>
                </c:pt>
                <c:pt idx="3">
                  <c:v>Prescribed</c:v>
                </c:pt>
                <c:pt idx="4">
                  <c:v>Alternative long acting opiate</c:v>
                </c:pt>
                <c:pt idx="5">
                  <c:v>Outpatient</c:v>
                </c:pt>
              </c:strCache>
            </c:strRef>
          </c:cat>
          <c:val>
            <c:numRef>
              <c:f>'Patients seen'!$CG$35:$CG$40</c:f>
              <c:numCache>
                <c:formatCode>General</c:formatCode>
                <c:ptCount val="6"/>
                <c:pt idx="0">
                  <c:v>0</c:v>
                </c:pt>
                <c:pt idx="1">
                  <c:v>72</c:v>
                </c:pt>
                <c:pt idx="2">
                  <c:v>28</c:v>
                </c:pt>
                <c:pt idx="3">
                  <c:v>37</c:v>
                </c:pt>
                <c:pt idx="4">
                  <c:v>1</c:v>
                </c:pt>
                <c:pt idx="5">
                  <c:v>7</c:v>
                </c:pt>
              </c:numCache>
            </c:numRef>
          </c:val>
          <c:extLst xmlns:c16r2="http://schemas.microsoft.com/office/drawing/2015/06/chart">
            <c:ext xmlns:c16="http://schemas.microsoft.com/office/drawing/2014/chart" uri="{C3380CC4-5D6E-409C-BE32-E72D297353CC}">
              <c16:uniqueId val="{0000000C-B110-4766-950D-D6B690E02B4E}"/>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36.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Hospital methadone use, CADU only</a:t>
            </a:r>
          </a:p>
        </c:rich>
      </c:tx>
      <c:layout/>
      <c:spPr>
        <a:noFill/>
        <a:ln>
          <a:noFill/>
        </a:ln>
        <a:effectLst/>
      </c:spPr>
    </c:title>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D327-4CB1-B642-93ABE0D261DD}"/>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D327-4CB1-B642-93ABE0D261DD}"/>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D327-4CB1-B642-93ABE0D261DD}"/>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seen'!$CF$37:$CF$39</c:f>
              <c:strCache>
                <c:ptCount val="3"/>
                <c:pt idx="0">
                  <c:v>Not prescribed</c:v>
                </c:pt>
                <c:pt idx="1">
                  <c:v>Prescribed</c:v>
                </c:pt>
                <c:pt idx="2">
                  <c:v>Alternative long acting opiate</c:v>
                </c:pt>
              </c:strCache>
            </c:strRef>
          </c:cat>
          <c:val>
            <c:numRef>
              <c:f>'Patients seen'!$CG$37:$CG$39</c:f>
              <c:numCache>
                <c:formatCode>General</c:formatCode>
                <c:ptCount val="3"/>
                <c:pt idx="0">
                  <c:v>28</c:v>
                </c:pt>
                <c:pt idx="1">
                  <c:v>37</c:v>
                </c:pt>
                <c:pt idx="2">
                  <c:v>1</c:v>
                </c:pt>
              </c:numCache>
            </c:numRef>
          </c:val>
          <c:extLst xmlns:c16r2="http://schemas.microsoft.com/office/drawing/2015/06/chart">
            <c:ext xmlns:c16="http://schemas.microsoft.com/office/drawing/2014/chart" uri="{C3380CC4-5D6E-409C-BE32-E72D297353CC}">
              <c16:uniqueId val="{00000006-D327-4CB1-B642-93ABE0D261DD}"/>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37.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Malnutrition universal screening tool outcomes</a:t>
            </a:r>
          </a:p>
        </c:rich>
      </c:tx>
      <c:layout/>
      <c:spPr>
        <a:noFill/>
        <a:ln>
          <a:noFill/>
        </a:ln>
        <a:effectLst/>
      </c:spPr>
    </c:title>
    <c:plotArea>
      <c:layout/>
      <c:scatterChart>
        <c:scatterStyle val="lineMarker"/>
        <c:ser>
          <c:idx val="0"/>
          <c:order val="0"/>
          <c:spPr>
            <a:ln w="19050" cap="rnd">
              <a:no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'Patients seen'!$IT$33:$IT$39</c:f>
              <c:numCache>
                <c:formatCode>General</c:formatCode>
                <c:ptCount val="7"/>
                <c:pt idx="0">
                  <c:v>0</c:v>
                </c:pt>
                <c:pt idx="1">
                  <c:v>1</c:v>
                </c:pt>
                <c:pt idx="2">
                  <c:v>2</c:v>
                </c:pt>
                <c:pt idx="3">
                  <c:v>3</c:v>
                </c:pt>
                <c:pt idx="4">
                  <c:v>4</c:v>
                </c:pt>
                <c:pt idx="5">
                  <c:v>5</c:v>
                </c:pt>
                <c:pt idx="6">
                  <c:v>6</c:v>
                </c:pt>
              </c:numCache>
            </c:numRef>
          </c:xVal>
          <c:yVal>
            <c:numRef>
              <c:f>'Patients seen'!$IU$33:$IU$39</c:f>
              <c:numCache>
                <c:formatCode>General</c:formatCode>
                <c:ptCount val="7"/>
                <c:pt idx="0">
                  <c:v>80</c:v>
                </c:pt>
                <c:pt idx="1">
                  <c:v>14</c:v>
                </c:pt>
                <c:pt idx="2">
                  <c:v>21</c:v>
                </c:pt>
                <c:pt idx="3">
                  <c:v>16</c:v>
                </c:pt>
                <c:pt idx="4">
                  <c:v>6</c:v>
                </c:pt>
                <c:pt idx="5">
                  <c:v>1</c:v>
                </c:pt>
                <c:pt idx="6">
                  <c:v>4</c:v>
                </c:pt>
              </c:numCache>
            </c:numRef>
          </c:yVal>
          <c:extLst xmlns:c16r2="http://schemas.microsoft.com/office/drawing/2015/06/chart">
            <c:ext xmlns:c16="http://schemas.microsoft.com/office/drawing/2014/chart" uri="{C3380CC4-5D6E-409C-BE32-E72D297353CC}">
              <c16:uniqueId val="{00000000-8FC0-4622-9BE7-0FF774098AE3}"/>
            </c:ext>
          </c:extLst>
        </c:ser>
        <c:dLbls/>
        <c:axId val="125058048"/>
        <c:axId val="125088896"/>
      </c:scatterChart>
      <c:valAx>
        <c:axId val="125058048"/>
        <c:scaling>
          <c:orientation val="minMax"/>
          <c:max val="6"/>
        </c:scaling>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Score</a:t>
                </a:r>
              </a:p>
            </c:rich>
          </c:tx>
          <c:layout/>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088896"/>
        <c:crosses val="autoZero"/>
        <c:crossBetween val="midCat"/>
      </c:valAx>
      <c:valAx>
        <c:axId val="125088896"/>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058048"/>
        <c:crosses val="autoZero"/>
        <c:crossBetween val="midCat"/>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userShapes r:id="rId2"/>
</c:chartSpace>
</file>

<file path=ppt/charts/chart38.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Dietician referral</a:t>
            </a:r>
          </a:p>
        </c:rich>
      </c:tx>
      <c:layout/>
      <c:spPr>
        <a:noFill/>
        <a:ln>
          <a:noFill/>
        </a:ln>
        <a:effectLst/>
      </c:spPr>
    </c:title>
    <c:plotArea>
      <c:layout/>
      <c:barChart>
        <c:barDir val="col"/>
        <c:grouping val="clustered"/>
        <c:ser>
          <c:idx val="0"/>
          <c:order val="0"/>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seen'!$JC$24:$JC$30</c:f>
              <c:strCache>
                <c:ptCount val="7"/>
                <c:pt idx="0">
                  <c:v>Not considered</c:v>
                </c:pt>
                <c:pt idx="1">
                  <c:v>Not required</c:v>
                </c:pt>
                <c:pt idx="2">
                  <c:v>Already involved</c:v>
                </c:pt>
                <c:pt idx="3">
                  <c:v>IH requested but did not happen</c:v>
                </c:pt>
                <c:pt idx="4">
                  <c:v>IH requested and took place</c:v>
                </c:pt>
                <c:pt idx="5">
                  <c:v>Patient refused</c:v>
                </c:pt>
                <c:pt idx="6">
                  <c:v>IH requested but screened out</c:v>
                </c:pt>
              </c:strCache>
            </c:strRef>
          </c:cat>
          <c:val>
            <c:numRef>
              <c:f>'Patients seen'!$JD$24:$JD$30</c:f>
              <c:numCache>
                <c:formatCode>General</c:formatCode>
                <c:ptCount val="7"/>
                <c:pt idx="0">
                  <c:v>0</c:v>
                </c:pt>
                <c:pt idx="1">
                  <c:v>93</c:v>
                </c:pt>
                <c:pt idx="2">
                  <c:v>11</c:v>
                </c:pt>
                <c:pt idx="3">
                  <c:v>18</c:v>
                </c:pt>
                <c:pt idx="4">
                  <c:v>19</c:v>
                </c:pt>
                <c:pt idx="5">
                  <c:v>2</c:v>
                </c:pt>
                <c:pt idx="6">
                  <c:v>2</c:v>
                </c:pt>
              </c:numCache>
            </c:numRef>
          </c:val>
          <c:extLst xmlns:c16r2="http://schemas.microsoft.com/office/drawing/2015/06/chart">
            <c:ext xmlns:c16="http://schemas.microsoft.com/office/drawing/2014/chart" uri="{C3380CC4-5D6E-409C-BE32-E72D297353CC}">
              <c16:uniqueId val="{00000000-A708-4E1A-97B3-07C1892CD1E4}"/>
            </c:ext>
          </c:extLst>
        </c:ser>
        <c:dLbls/>
        <c:gapWidth val="219"/>
        <c:overlap val="-27"/>
        <c:axId val="125126528"/>
        <c:axId val="125128064"/>
      </c:barChart>
      <c:catAx>
        <c:axId val="125126528"/>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128064"/>
        <c:crosses val="autoZero"/>
        <c:auto val="1"/>
        <c:lblAlgn val="ctr"/>
        <c:lblOffset val="100"/>
      </c:catAx>
      <c:valAx>
        <c:axId val="125128064"/>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126528"/>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39.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Results of communicable diseases screen - blood borne viruses</a:t>
            </a:r>
          </a:p>
        </c:rich>
      </c:tx>
      <c:layout/>
      <c:spPr>
        <a:noFill/>
        <a:ln>
          <a:noFill/>
        </a:ln>
        <a:effectLst/>
      </c:spPr>
    </c:title>
    <c:plotArea>
      <c:layout/>
      <c:barChart>
        <c:barDir val="col"/>
        <c:grouping val="clustered"/>
        <c:ser>
          <c:idx val="0"/>
          <c:order val="0"/>
          <c:tx>
            <c:strRef>
              <c:f>'Patients seen'!$AHL$44</c:f>
              <c:strCache>
                <c:ptCount val="1"/>
                <c:pt idx="0">
                  <c:v>HIV</c:v>
                </c:pt>
              </c:strCache>
            </c:strRef>
          </c:tx>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seen'!$AHK$45:$AHK$50</c:f>
              <c:strCache>
                <c:ptCount val="5"/>
                <c:pt idx="0">
                  <c:v>Not sent</c:v>
                </c:pt>
                <c:pt idx="1">
                  <c:v>Negative</c:v>
                </c:pt>
                <c:pt idx="2">
                  <c:v>Positive, on treatment</c:v>
                </c:pt>
                <c:pt idx="3">
                  <c:v>Positive, treatment not indicated</c:v>
                </c:pt>
                <c:pt idx="4">
                  <c:v>Positive, treatment indicated</c:v>
                </c:pt>
              </c:strCache>
            </c:strRef>
          </c:cat>
          <c:val>
            <c:numRef>
              <c:f>'Patients seen'!$AHL$45:$AHL$50</c:f>
              <c:numCache>
                <c:formatCode>General</c:formatCode>
                <c:ptCount val="6"/>
                <c:pt idx="0">
                  <c:v>7</c:v>
                </c:pt>
                <c:pt idx="1">
                  <c:v>135</c:v>
                </c:pt>
                <c:pt idx="2">
                  <c:v>1</c:v>
                </c:pt>
                <c:pt idx="3">
                  <c:v>0</c:v>
                </c:pt>
                <c:pt idx="4">
                  <c:v>3</c:v>
                </c:pt>
              </c:numCache>
            </c:numRef>
          </c:val>
          <c:extLst xmlns:c16r2="http://schemas.microsoft.com/office/drawing/2015/06/chart">
            <c:ext xmlns:c16="http://schemas.microsoft.com/office/drawing/2014/chart" uri="{C3380CC4-5D6E-409C-BE32-E72D297353CC}">
              <c16:uniqueId val="{00000000-99CD-4509-8F3B-8792D69C2847}"/>
            </c:ext>
          </c:extLst>
        </c:ser>
        <c:ser>
          <c:idx val="1"/>
          <c:order val="1"/>
          <c:tx>
            <c:strRef>
              <c:f>'Patients seen'!$AHM$44</c:f>
              <c:strCache>
                <c:ptCount val="1"/>
                <c:pt idx="0">
                  <c:v>HBsAg</c:v>
                </c:pt>
              </c:strCache>
            </c:strRef>
          </c:tx>
          <c:spPr>
            <a:solidFill>
              <a:schemeClr val="accent2"/>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seen'!$AHK$45:$AHK$50</c:f>
              <c:strCache>
                <c:ptCount val="5"/>
                <c:pt idx="0">
                  <c:v>Not sent</c:v>
                </c:pt>
                <c:pt idx="1">
                  <c:v>Negative</c:v>
                </c:pt>
                <c:pt idx="2">
                  <c:v>Positive, on treatment</c:v>
                </c:pt>
                <c:pt idx="3">
                  <c:v>Positive, treatment not indicated</c:v>
                </c:pt>
                <c:pt idx="4">
                  <c:v>Positive, treatment indicated</c:v>
                </c:pt>
              </c:strCache>
            </c:strRef>
          </c:cat>
          <c:val>
            <c:numRef>
              <c:f>'Patients seen'!$AHM$45:$AHM$50</c:f>
              <c:numCache>
                <c:formatCode>General</c:formatCode>
                <c:ptCount val="6"/>
                <c:pt idx="0">
                  <c:v>32</c:v>
                </c:pt>
                <c:pt idx="1">
                  <c:v>113</c:v>
                </c:pt>
                <c:pt idx="2">
                  <c:v>0</c:v>
                </c:pt>
                <c:pt idx="3">
                  <c:v>0</c:v>
                </c:pt>
                <c:pt idx="4">
                  <c:v>1</c:v>
                </c:pt>
              </c:numCache>
            </c:numRef>
          </c:val>
          <c:extLst xmlns:c16r2="http://schemas.microsoft.com/office/drawing/2015/06/chart">
            <c:ext xmlns:c16="http://schemas.microsoft.com/office/drawing/2014/chart" uri="{C3380CC4-5D6E-409C-BE32-E72D297353CC}">
              <c16:uniqueId val="{00000001-99CD-4509-8F3B-8792D69C2847}"/>
            </c:ext>
          </c:extLst>
        </c:ser>
        <c:ser>
          <c:idx val="2"/>
          <c:order val="2"/>
          <c:tx>
            <c:strRef>
              <c:f>'Patients seen'!$AHN$44</c:f>
              <c:strCache>
                <c:ptCount val="1"/>
                <c:pt idx="0">
                  <c:v>HBcAb</c:v>
                </c:pt>
              </c:strCache>
            </c:strRef>
          </c:tx>
          <c:spPr>
            <a:solidFill>
              <a:schemeClr val="accent3"/>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seen'!$AHK$45:$AHK$50</c:f>
              <c:strCache>
                <c:ptCount val="5"/>
                <c:pt idx="0">
                  <c:v>Not sent</c:v>
                </c:pt>
                <c:pt idx="1">
                  <c:v>Negative</c:v>
                </c:pt>
                <c:pt idx="2">
                  <c:v>Positive, on treatment</c:v>
                </c:pt>
                <c:pt idx="3">
                  <c:v>Positive, treatment not indicated</c:v>
                </c:pt>
                <c:pt idx="4">
                  <c:v>Positive, treatment indicated</c:v>
                </c:pt>
              </c:strCache>
            </c:strRef>
          </c:cat>
          <c:val>
            <c:numRef>
              <c:f>'Patients seen'!$AHN$45:$AHN$50</c:f>
              <c:numCache>
                <c:formatCode>General</c:formatCode>
                <c:ptCount val="6"/>
                <c:pt idx="0">
                  <c:v>35</c:v>
                </c:pt>
                <c:pt idx="1">
                  <c:v>101</c:v>
                </c:pt>
                <c:pt idx="2">
                  <c:v>0</c:v>
                </c:pt>
                <c:pt idx="3">
                  <c:v>3</c:v>
                </c:pt>
                <c:pt idx="4">
                  <c:v>1</c:v>
                </c:pt>
              </c:numCache>
            </c:numRef>
          </c:val>
          <c:extLst xmlns:c16r2="http://schemas.microsoft.com/office/drawing/2015/06/chart">
            <c:ext xmlns:c16="http://schemas.microsoft.com/office/drawing/2014/chart" uri="{C3380CC4-5D6E-409C-BE32-E72D297353CC}">
              <c16:uniqueId val="{00000002-99CD-4509-8F3B-8792D69C2847}"/>
            </c:ext>
          </c:extLst>
        </c:ser>
        <c:ser>
          <c:idx val="3"/>
          <c:order val="3"/>
          <c:tx>
            <c:strRef>
              <c:f>'Patients seen'!$AHO$44</c:f>
              <c:strCache>
                <c:ptCount val="1"/>
                <c:pt idx="0">
                  <c:v>HCV Ab</c:v>
                </c:pt>
              </c:strCache>
            </c:strRef>
          </c:tx>
          <c:spPr>
            <a:solidFill>
              <a:schemeClr val="accent4"/>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seen'!$AHK$45:$AHK$50</c:f>
              <c:strCache>
                <c:ptCount val="5"/>
                <c:pt idx="0">
                  <c:v>Not sent</c:v>
                </c:pt>
                <c:pt idx="1">
                  <c:v>Negative</c:v>
                </c:pt>
                <c:pt idx="2">
                  <c:v>Positive, on treatment</c:v>
                </c:pt>
                <c:pt idx="3">
                  <c:v>Positive, treatment not indicated</c:v>
                </c:pt>
                <c:pt idx="4">
                  <c:v>Positive, treatment indicated</c:v>
                </c:pt>
              </c:strCache>
            </c:strRef>
          </c:cat>
          <c:val>
            <c:numRef>
              <c:f>'Patients seen'!$AHO$45:$AHO$50</c:f>
              <c:numCache>
                <c:formatCode>General</c:formatCode>
                <c:ptCount val="6"/>
                <c:pt idx="0">
                  <c:v>33</c:v>
                </c:pt>
                <c:pt idx="1">
                  <c:v>78</c:v>
                </c:pt>
                <c:pt idx="2">
                  <c:v>0</c:v>
                </c:pt>
                <c:pt idx="3">
                  <c:v>27</c:v>
                </c:pt>
                <c:pt idx="4">
                  <c:v>8</c:v>
                </c:pt>
              </c:numCache>
            </c:numRef>
          </c:val>
          <c:extLst xmlns:c16r2="http://schemas.microsoft.com/office/drawing/2015/06/chart">
            <c:ext xmlns:c16="http://schemas.microsoft.com/office/drawing/2014/chart" uri="{C3380CC4-5D6E-409C-BE32-E72D297353CC}">
              <c16:uniqueId val="{00000003-99CD-4509-8F3B-8792D69C2847}"/>
            </c:ext>
          </c:extLst>
        </c:ser>
        <c:dLbls/>
        <c:gapWidth val="219"/>
        <c:overlap val="-27"/>
        <c:axId val="125351040"/>
        <c:axId val="125352576"/>
      </c:barChart>
      <c:catAx>
        <c:axId val="125351040"/>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352576"/>
        <c:crosses val="autoZero"/>
        <c:auto val="1"/>
        <c:lblAlgn val="ctr"/>
        <c:lblOffset val="100"/>
      </c:catAx>
      <c:valAx>
        <c:axId val="125352576"/>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351040"/>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Relationship with next of kin</a:t>
            </a:r>
          </a:p>
        </c:rich>
      </c:tx>
      <c:layout/>
      <c:spPr>
        <a:noFill/>
        <a:ln>
          <a:noFill/>
        </a:ln>
        <a:effectLst/>
      </c:spPr>
    </c:title>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8F25-41CE-99DF-CAB677D40E24}"/>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8F25-41CE-99DF-CAB677D40E24}"/>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8F25-41CE-99DF-CAB677D40E24}"/>
              </c:ext>
            </c:extLst>
          </c:dPt>
          <c:dPt>
            <c:idx val="3"/>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8F25-41CE-99DF-CAB677D40E24}"/>
              </c:ext>
            </c:extLst>
          </c:dPt>
          <c:dPt>
            <c:idx val="4"/>
            <c:spPr>
              <a:solidFill>
                <a:schemeClr val="accent5"/>
              </a:solidFill>
              <a:ln w="19050">
                <a:solidFill>
                  <a:schemeClr val="lt1"/>
                </a:solidFill>
              </a:ln>
              <a:effectLst/>
            </c:spPr>
            <c:extLst xmlns:c16r2="http://schemas.microsoft.com/office/drawing/2015/06/chart">
              <c:ext xmlns:c16="http://schemas.microsoft.com/office/drawing/2014/chart" uri="{C3380CC4-5D6E-409C-BE32-E72D297353CC}">
                <c16:uniqueId val="{00000009-8F25-41CE-99DF-CAB677D40E24}"/>
              </c:ext>
            </c:extLst>
          </c:dPt>
          <c:dPt>
            <c:idx val="5"/>
            <c:spPr>
              <a:solidFill>
                <a:schemeClr val="accent6"/>
              </a:solidFill>
              <a:ln w="19050">
                <a:solidFill>
                  <a:schemeClr val="lt1"/>
                </a:solidFill>
              </a:ln>
              <a:effectLst/>
            </c:spPr>
            <c:extLst xmlns:c16r2="http://schemas.microsoft.com/office/drawing/2015/06/chart">
              <c:ext xmlns:c16="http://schemas.microsoft.com/office/drawing/2014/chart" uri="{C3380CC4-5D6E-409C-BE32-E72D297353CC}">
                <c16:uniqueId val="{0000000B-8F25-41CE-99DF-CAB677D40E24}"/>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seen'!$V$23:$V$28</c:f>
              <c:strCache>
                <c:ptCount val="6"/>
                <c:pt idx="0">
                  <c:v>Unknown/did not ask</c:v>
                </c:pt>
                <c:pt idx="1">
                  <c:v>Nil/non-existent</c:v>
                </c:pt>
                <c:pt idx="2">
                  <c:v>Poor</c:v>
                </c:pt>
                <c:pt idx="3">
                  <c:v>Ok</c:v>
                </c:pt>
                <c:pt idx="4">
                  <c:v>Good</c:v>
                </c:pt>
                <c:pt idx="5">
                  <c:v>Abroad</c:v>
                </c:pt>
              </c:strCache>
            </c:strRef>
          </c:cat>
          <c:val>
            <c:numRef>
              <c:f>'Patients seen'!$W$23:$W$28</c:f>
              <c:numCache>
                <c:formatCode>General</c:formatCode>
                <c:ptCount val="6"/>
                <c:pt idx="0">
                  <c:v>3</c:v>
                </c:pt>
                <c:pt idx="1">
                  <c:v>37</c:v>
                </c:pt>
                <c:pt idx="2">
                  <c:v>21</c:v>
                </c:pt>
                <c:pt idx="3">
                  <c:v>17</c:v>
                </c:pt>
                <c:pt idx="4">
                  <c:v>63</c:v>
                </c:pt>
                <c:pt idx="5">
                  <c:v>4</c:v>
                </c:pt>
              </c:numCache>
            </c:numRef>
          </c:val>
          <c:extLst xmlns:c16r2="http://schemas.microsoft.com/office/drawing/2015/06/chart">
            <c:ext xmlns:c16="http://schemas.microsoft.com/office/drawing/2014/chart" uri="{C3380CC4-5D6E-409C-BE32-E72D297353CC}">
              <c16:uniqueId val="{0000000C-8F25-41CE-99DF-CAB677D40E24}"/>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40.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US"/>
              <a:t>Reported quality of childhood</a:t>
            </a:r>
          </a:p>
        </c:rich>
      </c:tx>
      <c:layout/>
      <c:spPr>
        <a:noFill/>
        <a:ln>
          <a:noFill/>
        </a:ln>
        <a:effectLst/>
      </c:spPr>
    </c:title>
    <c:plotArea>
      <c:layout/>
      <c:barChart>
        <c:barDir val="col"/>
        <c:grouping val="clustered"/>
        <c:ser>
          <c:idx val="0"/>
          <c:order val="0"/>
          <c:tx>
            <c:strRef>
              <c:f>'Patients seen'!$CN$23</c:f>
              <c:strCache>
                <c:ptCount val="1"/>
                <c:pt idx="0">
                  <c:v>Childhood</c:v>
                </c:pt>
              </c:strCache>
            </c:strRef>
          </c:tx>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seen'!$CM$24:$CM$28</c:f>
              <c:strCache>
                <c:ptCount val="5"/>
                <c:pt idx="0">
                  <c:v>No problems</c:v>
                </c:pt>
                <c:pt idx="1">
                  <c:v>Some problems</c:v>
                </c:pt>
                <c:pt idx="2">
                  <c:v>Problems</c:v>
                </c:pt>
                <c:pt idx="3">
                  <c:v>Major problems</c:v>
                </c:pt>
                <c:pt idx="4">
                  <c:v>Percentage reporting problems</c:v>
                </c:pt>
              </c:strCache>
            </c:strRef>
          </c:cat>
          <c:val>
            <c:numRef>
              <c:f>'Patients seen'!$CN$24:$CN$28</c:f>
              <c:numCache>
                <c:formatCode>General</c:formatCode>
                <c:ptCount val="5"/>
                <c:pt idx="0">
                  <c:v>33</c:v>
                </c:pt>
                <c:pt idx="1">
                  <c:v>21</c:v>
                </c:pt>
                <c:pt idx="2">
                  <c:v>8</c:v>
                </c:pt>
                <c:pt idx="3">
                  <c:v>41</c:v>
                </c:pt>
                <c:pt idx="4" formatCode="0.0">
                  <c:v>67.961165048543705</c:v>
                </c:pt>
              </c:numCache>
            </c:numRef>
          </c:val>
          <c:extLst xmlns:c16r2="http://schemas.microsoft.com/office/drawing/2015/06/chart">
            <c:ext xmlns:c16="http://schemas.microsoft.com/office/drawing/2014/chart" uri="{C3380CC4-5D6E-409C-BE32-E72D297353CC}">
              <c16:uniqueId val="{00000000-A9DF-44E3-8CDC-F278C9F91FD4}"/>
            </c:ext>
          </c:extLst>
        </c:ser>
        <c:dLbls/>
        <c:gapWidth val="219"/>
        <c:overlap val="-27"/>
        <c:axId val="125400192"/>
        <c:axId val="125401728"/>
      </c:barChart>
      <c:catAx>
        <c:axId val="125400192"/>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401728"/>
        <c:crosses val="autoZero"/>
        <c:auto val="1"/>
        <c:lblAlgn val="ctr"/>
        <c:lblOffset val="100"/>
      </c:catAx>
      <c:valAx>
        <c:axId val="125401728"/>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 and percentage</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400192"/>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41.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US"/>
              <a:t>Age left school</a:t>
            </a:r>
          </a:p>
        </c:rich>
      </c:tx>
      <c:layout/>
      <c:spPr>
        <a:noFill/>
        <a:ln>
          <a:noFill/>
        </a:ln>
        <a:effectLst/>
      </c:spPr>
    </c:title>
    <c:plotArea>
      <c:layout/>
      <c:barChart>
        <c:barDir val="col"/>
        <c:grouping val="clustered"/>
        <c:ser>
          <c:idx val="0"/>
          <c:order val="0"/>
          <c:tx>
            <c:strRef>
              <c:f>'Patients seen'!$CL$30</c:f>
              <c:strCache>
                <c:ptCount val="1"/>
                <c:pt idx="0">
                  <c:v>Age left school in years</c:v>
                </c:pt>
              </c:strCache>
            </c:strRef>
          </c:tx>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seen'!$CK$31:$CK$35</c:f>
              <c:strCache>
                <c:ptCount val="5"/>
                <c:pt idx="0">
                  <c:v>Minimum</c:v>
                </c:pt>
                <c:pt idx="1">
                  <c:v>Maximum</c:v>
                </c:pt>
                <c:pt idx="2">
                  <c:v>Median</c:v>
                </c:pt>
                <c:pt idx="3">
                  <c:v>Mode</c:v>
                </c:pt>
                <c:pt idx="4">
                  <c:v>Mean</c:v>
                </c:pt>
              </c:strCache>
            </c:strRef>
          </c:cat>
          <c:val>
            <c:numRef>
              <c:f>'Patients seen'!$CL$31:$CL$35</c:f>
              <c:numCache>
                <c:formatCode>0</c:formatCode>
                <c:ptCount val="5"/>
                <c:pt idx="0">
                  <c:v>14</c:v>
                </c:pt>
                <c:pt idx="1">
                  <c:v>19</c:v>
                </c:pt>
                <c:pt idx="2">
                  <c:v>16</c:v>
                </c:pt>
                <c:pt idx="3" formatCode="General">
                  <c:v>16</c:v>
                </c:pt>
                <c:pt idx="4" formatCode="0.0">
                  <c:v>16.070796460176989</c:v>
                </c:pt>
              </c:numCache>
            </c:numRef>
          </c:val>
          <c:extLst xmlns:c16r2="http://schemas.microsoft.com/office/drawing/2015/06/chart">
            <c:ext xmlns:c16="http://schemas.microsoft.com/office/drawing/2014/chart" uri="{C3380CC4-5D6E-409C-BE32-E72D297353CC}">
              <c16:uniqueId val="{00000000-6044-4AA3-929F-802FE6D7A73D}"/>
            </c:ext>
          </c:extLst>
        </c:ser>
        <c:dLbls/>
        <c:gapWidth val="219"/>
        <c:overlap val="-27"/>
        <c:axId val="125435264"/>
        <c:axId val="125518976"/>
      </c:barChart>
      <c:catAx>
        <c:axId val="125435264"/>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518976"/>
        <c:crosses val="autoZero"/>
        <c:auto val="1"/>
        <c:lblAlgn val="ctr"/>
        <c:lblOffset val="100"/>
      </c:catAx>
      <c:valAx>
        <c:axId val="125518976"/>
        <c:scaling>
          <c:orientation val="minMax"/>
          <c:max val="20"/>
          <c:min val="13"/>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Age in years</a:t>
                </a:r>
              </a:p>
            </c:rich>
          </c:tx>
          <c:layout/>
          <c:spPr>
            <a:noFill/>
            <a:ln>
              <a:noFill/>
            </a:ln>
            <a:effectLst/>
          </c:spPr>
        </c:title>
        <c:numFmt formatCode="0"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435264"/>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42.xml><?xml version="1.0" encoding="utf-8"?>
<c:chartSpace xmlns:c="http://schemas.openxmlformats.org/drawingml/2006/chart" xmlns:a="http://schemas.openxmlformats.org/drawingml/2006/main" xmlns:r="http://schemas.openxmlformats.org/officeDocument/2006/relationships">
  <c:lang val="en-GB"/>
  <c:chart>
    <c:title>
      <c:layout/>
      <c:spPr>
        <a:noFill/>
        <a:ln>
          <a:noFill/>
        </a:ln>
        <a:effectLst/>
      </c:spPr>
      <c:txPr>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endParaRPr lang="en-US"/>
        </a:p>
      </c:txPr>
    </c:title>
    <c:plotArea>
      <c:layout/>
      <c:barChart>
        <c:barDir val="col"/>
        <c:grouping val="clustered"/>
        <c:ser>
          <c:idx val="0"/>
          <c:order val="0"/>
          <c:tx>
            <c:strRef>
              <c:f>'Patients seen'!$CM$15</c:f>
              <c:strCache>
                <c:ptCount val="1"/>
                <c:pt idx="0">
                  <c:v>Qualifications</c:v>
                </c:pt>
              </c:strCache>
            </c:strRef>
          </c:tx>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seen'!$CL$16:$CL$21</c:f>
              <c:strCache>
                <c:ptCount val="6"/>
                <c:pt idx="0">
                  <c:v>No qualifications</c:v>
                </c:pt>
                <c:pt idx="1">
                  <c:v>GCSEs</c:v>
                </c:pt>
                <c:pt idx="2">
                  <c:v>A levels</c:v>
                </c:pt>
                <c:pt idx="3">
                  <c:v>University</c:v>
                </c:pt>
                <c:pt idx="4">
                  <c:v>College/apprenticeship</c:v>
                </c:pt>
                <c:pt idx="5">
                  <c:v>Schooled abroad</c:v>
                </c:pt>
              </c:strCache>
            </c:strRef>
          </c:cat>
          <c:val>
            <c:numRef>
              <c:f>'Patients seen'!$CM$16:$CM$21</c:f>
              <c:numCache>
                <c:formatCode>General</c:formatCode>
                <c:ptCount val="6"/>
                <c:pt idx="0">
                  <c:v>54</c:v>
                </c:pt>
                <c:pt idx="1">
                  <c:v>23</c:v>
                </c:pt>
                <c:pt idx="2">
                  <c:v>10</c:v>
                </c:pt>
                <c:pt idx="3">
                  <c:v>14</c:v>
                </c:pt>
                <c:pt idx="4">
                  <c:v>10</c:v>
                </c:pt>
                <c:pt idx="5">
                  <c:v>8</c:v>
                </c:pt>
              </c:numCache>
            </c:numRef>
          </c:val>
          <c:extLst xmlns:c16r2="http://schemas.microsoft.com/office/drawing/2015/06/chart">
            <c:ext xmlns:c16="http://schemas.microsoft.com/office/drawing/2014/chart" uri="{C3380CC4-5D6E-409C-BE32-E72D297353CC}">
              <c16:uniqueId val="{00000000-1D8F-489B-BB5D-CECF7577221E}"/>
            </c:ext>
          </c:extLst>
        </c:ser>
        <c:dLbls/>
        <c:gapWidth val="219"/>
        <c:overlap val="-27"/>
        <c:axId val="125560704"/>
        <c:axId val="125562240"/>
      </c:barChart>
      <c:catAx>
        <c:axId val="125560704"/>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562240"/>
        <c:crosses val="autoZero"/>
        <c:auto val="1"/>
        <c:lblAlgn val="ctr"/>
        <c:lblOffset val="100"/>
      </c:catAx>
      <c:valAx>
        <c:axId val="125562240"/>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560704"/>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43.xml><?xml version="1.0" encoding="utf-8"?>
<c:chartSpace xmlns:c="http://schemas.openxmlformats.org/drawingml/2006/chart" xmlns:a="http://schemas.openxmlformats.org/drawingml/2006/main" xmlns:r="http://schemas.openxmlformats.org/officeDocument/2006/relationships">
  <c:lang val="en-GB"/>
  <c:chart>
    <c:title>
      <c:layout/>
      <c:spPr>
        <a:noFill/>
        <a:ln>
          <a:noFill/>
        </a:ln>
        <a:effectLst/>
      </c:spPr>
      <c:txPr>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endParaRPr lang="en-US"/>
        </a:p>
      </c:txPr>
    </c:title>
    <c:plotArea>
      <c:layout/>
      <c:barChart>
        <c:barDir val="col"/>
        <c:grouping val="clustered"/>
        <c:ser>
          <c:idx val="0"/>
          <c:order val="0"/>
          <c:tx>
            <c:strRef>
              <c:f>'Patients seen'!$CQ$23</c:f>
              <c:strCache>
                <c:ptCount val="1"/>
                <c:pt idx="0">
                  <c:v>Reported childhood abuse</c:v>
                </c:pt>
              </c:strCache>
            </c:strRef>
          </c:tx>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seen'!$CP$24:$CP$27</c:f>
              <c:strCache>
                <c:ptCount val="4"/>
                <c:pt idx="0">
                  <c:v>Strictly no</c:v>
                </c:pt>
                <c:pt idx="1">
                  <c:v>Possible</c:v>
                </c:pt>
                <c:pt idx="2">
                  <c:v>Patient reports</c:v>
                </c:pt>
                <c:pt idx="3">
                  <c:v>Percentage positive</c:v>
                </c:pt>
              </c:strCache>
            </c:strRef>
          </c:cat>
          <c:val>
            <c:numRef>
              <c:f>'Patients seen'!$CQ$24:$CQ$27</c:f>
              <c:numCache>
                <c:formatCode>General</c:formatCode>
                <c:ptCount val="4"/>
                <c:pt idx="0">
                  <c:v>50</c:v>
                </c:pt>
                <c:pt idx="1">
                  <c:v>14</c:v>
                </c:pt>
                <c:pt idx="2">
                  <c:v>27</c:v>
                </c:pt>
                <c:pt idx="3" formatCode="0.0">
                  <c:v>45.054945054945051</c:v>
                </c:pt>
              </c:numCache>
            </c:numRef>
          </c:val>
          <c:extLst xmlns:c16r2="http://schemas.microsoft.com/office/drawing/2015/06/chart">
            <c:ext xmlns:c16="http://schemas.microsoft.com/office/drawing/2014/chart" uri="{C3380CC4-5D6E-409C-BE32-E72D297353CC}">
              <c16:uniqueId val="{00000000-D695-4B25-8EE1-538A3A7AB273}"/>
            </c:ext>
          </c:extLst>
        </c:ser>
        <c:dLbls/>
        <c:gapWidth val="219"/>
        <c:overlap val="-27"/>
        <c:axId val="125473152"/>
        <c:axId val="125474688"/>
      </c:barChart>
      <c:catAx>
        <c:axId val="125473152"/>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474688"/>
        <c:crosses val="autoZero"/>
        <c:auto val="1"/>
        <c:lblAlgn val="ctr"/>
        <c:lblOffset val="100"/>
      </c:catAx>
      <c:valAx>
        <c:axId val="125474688"/>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 and percentage</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473152"/>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44.xml><?xml version="1.0" encoding="utf-8"?>
<c:chartSpace xmlns:c="http://schemas.openxmlformats.org/drawingml/2006/chart" xmlns:a="http://schemas.openxmlformats.org/drawingml/2006/main" xmlns:r="http://schemas.openxmlformats.org/officeDocument/2006/relationships">
  <c:lang val="en-GB"/>
  <c:chart>
    <c:title>
      <c:layout/>
      <c:spPr>
        <a:noFill/>
        <a:ln>
          <a:noFill/>
        </a:ln>
        <a:effectLst/>
      </c:spPr>
      <c:txPr>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endParaRPr lang="en-US"/>
        </a:p>
      </c:txPr>
    </c:title>
    <c:plotArea>
      <c:layout/>
      <c:barChart>
        <c:barDir val="col"/>
        <c:grouping val="clustered"/>
        <c:ser>
          <c:idx val="0"/>
          <c:order val="0"/>
          <c:tx>
            <c:strRef>
              <c:f>'Patients seen'!$CP$15</c:f>
              <c:strCache>
                <c:ptCount val="1"/>
                <c:pt idx="0">
                  <c:v>Taken into care</c:v>
                </c:pt>
              </c:strCache>
            </c:strRef>
          </c:tx>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seen'!$CO$16:$CO$19</c:f>
              <c:strCache>
                <c:ptCount val="4"/>
                <c:pt idx="0">
                  <c:v>No</c:v>
                </c:pt>
                <c:pt idx="1">
                  <c:v>Yes</c:v>
                </c:pt>
                <c:pt idx="2">
                  <c:v>Young offenders institute</c:v>
                </c:pt>
                <c:pt idx="3">
                  <c:v>Percentage positive</c:v>
                </c:pt>
              </c:strCache>
            </c:strRef>
          </c:cat>
          <c:val>
            <c:numRef>
              <c:f>'Patients seen'!$CP$16:$CP$19</c:f>
              <c:numCache>
                <c:formatCode>General</c:formatCode>
                <c:ptCount val="4"/>
                <c:pt idx="0">
                  <c:v>78</c:v>
                </c:pt>
                <c:pt idx="1">
                  <c:v>15</c:v>
                </c:pt>
                <c:pt idx="2">
                  <c:v>5</c:v>
                </c:pt>
                <c:pt idx="3" formatCode="0.0">
                  <c:v>20.408163265306122</c:v>
                </c:pt>
              </c:numCache>
            </c:numRef>
          </c:val>
          <c:extLst xmlns:c16r2="http://schemas.microsoft.com/office/drawing/2015/06/chart">
            <c:ext xmlns:c16="http://schemas.microsoft.com/office/drawing/2014/chart" uri="{C3380CC4-5D6E-409C-BE32-E72D297353CC}">
              <c16:uniqueId val="{00000000-D9B1-4CBC-891B-DE522188CC01}"/>
            </c:ext>
          </c:extLst>
        </c:ser>
        <c:dLbls/>
        <c:gapWidth val="219"/>
        <c:overlap val="-27"/>
        <c:axId val="125643392"/>
        <c:axId val="125653376"/>
      </c:barChart>
      <c:catAx>
        <c:axId val="125643392"/>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653376"/>
        <c:crosses val="autoZero"/>
        <c:auto val="1"/>
        <c:lblAlgn val="ctr"/>
        <c:lblOffset val="100"/>
      </c:catAx>
      <c:valAx>
        <c:axId val="125653376"/>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 and percentage</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643392"/>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45.xml><?xml version="1.0" encoding="utf-8"?>
<c:chartSpace xmlns:c="http://schemas.openxmlformats.org/drawingml/2006/chart" xmlns:a="http://schemas.openxmlformats.org/drawingml/2006/main" xmlns:r="http://schemas.openxmlformats.org/officeDocument/2006/relationships">
  <c:lang val="en-GB"/>
  <c:chart>
    <c:title>
      <c:layout/>
      <c:spPr>
        <a:noFill/>
        <a:ln>
          <a:noFill/>
        </a:ln>
        <a:effectLst/>
      </c:spPr>
      <c:txPr>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endParaRPr lang="en-US"/>
        </a:p>
      </c:txPr>
    </c:title>
    <c:plotArea>
      <c:layout/>
      <c:barChart>
        <c:barDir val="col"/>
        <c:grouping val="clustered"/>
        <c:ser>
          <c:idx val="0"/>
          <c:order val="0"/>
          <c:tx>
            <c:strRef>
              <c:f>'Patients seen'!$CS$15</c:f>
              <c:strCache>
                <c:ptCount val="1"/>
                <c:pt idx="0">
                  <c:v>Spent time in prison</c:v>
                </c:pt>
              </c:strCache>
            </c:strRef>
          </c:tx>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seen'!$CR$16:$CR$19</c:f>
              <c:strCache>
                <c:ptCount val="4"/>
                <c:pt idx="0">
                  <c:v>Never</c:v>
                </c:pt>
                <c:pt idx="1">
                  <c:v>Once</c:v>
                </c:pt>
                <c:pt idx="2">
                  <c:v>More than once</c:v>
                </c:pt>
                <c:pt idx="3">
                  <c:v>Percentage have spent time in prison</c:v>
                </c:pt>
              </c:strCache>
            </c:strRef>
          </c:cat>
          <c:val>
            <c:numRef>
              <c:f>'Patients seen'!$CS$16:$CS$19</c:f>
              <c:numCache>
                <c:formatCode>General</c:formatCode>
                <c:ptCount val="4"/>
                <c:pt idx="0">
                  <c:v>55</c:v>
                </c:pt>
                <c:pt idx="1">
                  <c:v>17</c:v>
                </c:pt>
                <c:pt idx="2">
                  <c:v>44</c:v>
                </c:pt>
                <c:pt idx="3" formatCode="0.0">
                  <c:v>52.58620689655173</c:v>
                </c:pt>
              </c:numCache>
            </c:numRef>
          </c:val>
          <c:extLst xmlns:c16r2="http://schemas.microsoft.com/office/drawing/2015/06/chart">
            <c:ext xmlns:c16="http://schemas.microsoft.com/office/drawing/2014/chart" uri="{C3380CC4-5D6E-409C-BE32-E72D297353CC}">
              <c16:uniqueId val="{00000000-4911-4E76-B240-AD5099E498CB}"/>
            </c:ext>
          </c:extLst>
        </c:ser>
        <c:dLbls/>
        <c:gapWidth val="219"/>
        <c:overlap val="-27"/>
        <c:axId val="125686912"/>
        <c:axId val="125688448"/>
      </c:barChart>
      <c:catAx>
        <c:axId val="125686912"/>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688448"/>
        <c:crosses val="autoZero"/>
        <c:auto val="1"/>
        <c:lblAlgn val="ctr"/>
        <c:lblOffset val="100"/>
      </c:catAx>
      <c:valAx>
        <c:axId val="125688448"/>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 and percentage</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686912"/>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46.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Longest time reported spent in prison</a:t>
            </a:r>
          </a:p>
        </c:rich>
      </c:tx>
      <c:layout/>
      <c:spPr>
        <a:noFill/>
        <a:ln>
          <a:noFill/>
        </a:ln>
        <a:effectLst/>
      </c:spPr>
    </c:title>
    <c:plotArea>
      <c:layout/>
      <c:barChart>
        <c:barDir val="col"/>
        <c:grouping val="clustered"/>
        <c:ser>
          <c:idx val="0"/>
          <c:order val="0"/>
          <c:spPr>
            <a:solidFill>
              <a:schemeClr val="accent1"/>
            </a:solidFill>
            <a:ln>
              <a:noFill/>
            </a:ln>
            <a:effectLst/>
          </c:spPr>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'Patients seen'!$CS$25:$CS$31</c:f>
              <c:strCache>
                <c:ptCount val="7"/>
                <c:pt idx="0">
                  <c:v>Never</c:v>
                </c:pt>
                <c:pt idx="1">
                  <c:v>&lt;3 months</c:v>
                </c:pt>
                <c:pt idx="2">
                  <c:v>3-6 months</c:v>
                </c:pt>
                <c:pt idx="3">
                  <c:v>6-12 months</c:v>
                </c:pt>
                <c:pt idx="4">
                  <c:v>1-2 years</c:v>
                </c:pt>
                <c:pt idx="5">
                  <c:v>2-5 years</c:v>
                </c:pt>
                <c:pt idx="6">
                  <c:v>&gt;5 years</c:v>
                </c:pt>
              </c:strCache>
            </c:strRef>
          </c:cat>
          <c:val>
            <c:numRef>
              <c:f>'Patients seen'!$CT$25:$CT$31</c:f>
              <c:numCache>
                <c:formatCode>General</c:formatCode>
                <c:ptCount val="7"/>
                <c:pt idx="0">
                  <c:v>55</c:v>
                </c:pt>
                <c:pt idx="1">
                  <c:v>6</c:v>
                </c:pt>
                <c:pt idx="2">
                  <c:v>1</c:v>
                </c:pt>
                <c:pt idx="3">
                  <c:v>3</c:v>
                </c:pt>
                <c:pt idx="4">
                  <c:v>8</c:v>
                </c:pt>
                <c:pt idx="5">
                  <c:v>9</c:v>
                </c:pt>
                <c:pt idx="6">
                  <c:v>2</c:v>
                </c:pt>
              </c:numCache>
            </c:numRef>
          </c:val>
          <c:extLst xmlns:c16r2="http://schemas.microsoft.com/office/drawing/2015/06/chart">
            <c:ext xmlns:c16="http://schemas.microsoft.com/office/drawing/2014/chart" uri="{C3380CC4-5D6E-409C-BE32-E72D297353CC}">
              <c16:uniqueId val="{00000000-7987-4D6E-B8B2-CBF778533AE7}"/>
            </c:ext>
          </c:extLst>
        </c:ser>
        <c:dLbls/>
        <c:gapWidth val="219"/>
        <c:overlap val="-27"/>
        <c:axId val="125578624"/>
        <c:axId val="125617280"/>
      </c:barChart>
      <c:catAx>
        <c:axId val="125578624"/>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617280"/>
        <c:crosses val="autoZero"/>
        <c:auto val="1"/>
        <c:lblAlgn val="ctr"/>
        <c:lblOffset val="100"/>
      </c:catAx>
      <c:valAx>
        <c:axId val="125617280"/>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1">
                        <a:lumMod val="95000"/>
                      </a:schemeClr>
                    </a:solidFill>
                    <a:latin typeface="+mn-lt"/>
                    <a:ea typeface="+mn-ea"/>
                    <a:cs typeface="+mn-cs"/>
                  </a:defRPr>
                </a:pPr>
                <a:r>
                  <a:rPr lang="en-GB"/>
                  <a:t>Frequency</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crossAx val="125578624"/>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47.xml><?xml version="1.0" encoding="utf-8"?>
<c:chartSpace xmlns:c="http://schemas.openxmlformats.org/drawingml/2006/chart" xmlns:a="http://schemas.openxmlformats.org/drawingml/2006/main" xmlns:r="http://schemas.openxmlformats.org/officeDocument/2006/relationships">
  <c:lang val="en-GB"/>
  <c:chart>
    <c:title>
      <c:layout/>
      <c:spPr>
        <a:noFill/>
        <a:ln>
          <a:noFill/>
        </a:ln>
        <a:effectLst/>
      </c:spPr>
      <c:txPr>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endParaRPr lang="en-US"/>
        </a:p>
      </c:txPr>
    </c:title>
    <c:plotArea>
      <c:layout/>
      <c:pieChart>
        <c:varyColors val="1"/>
        <c:ser>
          <c:idx val="0"/>
          <c:order val="0"/>
          <c:tx>
            <c:strRef>
              <c:f>'Patients seen'!$CU$32</c:f>
              <c:strCache>
                <c:ptCount val="1"/>
                <c:pt idx="0">
                  <c:v>Reports still on probation</c:v>
                </c:pt>
              </c:strCache>
            </c:strRef>
          </c:tx>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47BB-494C-9413-326FBDF168ED}"/>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47BB-494C-9413-326FBDF168ED}"/>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seen'!$CT$33:$CT$34</c:f>
              <c:strCache>
                <c:ptCount val="2"/>
                <c:pt idx="0">
                  <c:v>No</c:v>
                </c:pt>
                <c:pt idx="1">
                  <c:v>Yes</c:v>
                </c:pt>
              </c:strCache>
            </c:strRef>
          </c:cat>
          <c:val>
            <c:numRef>
              <c:f>'Patients seen'!$CU$33:$CU$34</c:f>
              <c:numCache>
                <c:formatCode>General</c:formatCode>
                <c:ptCount val="2"/>
                <c:pt idx="0">
                  <c:v>98</c:v>
                </c:pt>
                <c:pt idx="1">
                  <c:v>11</c:v>
                </c:pt>
              </c:numCache>
            </c:numRef>
          </c:val>
          <c:extLst xmlns:c16r2="http://schemas.microsoft.com/office/drawing/2015/06/chart">
            <c:ext xmlns:c16="http://schemas.microsoft.com/office/drawing/2014/chart" uri="{C3380CC4-5D6E-409C-BE32-E72D297353CC}">
              <c16:uniqueId val="{00000004-47BB-494C-9413-326FBDF168ED}"/>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48.xml><?xml version="1.0" encoding="utf-8"?>
<c:chartSpace xmlns:c="http://schemas.openxmlformats.org/drawingml/2006/chart" xmlns:a="http://schemas.openxmlformats.org/drawingml/2006/main" xmlns:r="http://schemas.openxmlformats.org/officeDocument/2006/relationships">
  <c:lang val="en-GB"/>
  <c:chart>
    <c:title>
      <c:layout>
        <c:manualLayout>
          <c:xMode val="edge"/>
          <c:yMode val="edge"/>
          <c:x val="0.68115464020046468"/>
          <c:y val="0.34814250894440385"/>
        </c:manualLayout>
      </c:layout>
      <c:spPr>
        <a:noFill/>
        <a:ln>
          <a:noFill/>
        </a:ln>
        <a:effectLst/>
      </c:spPr>
      <c:txPr>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endParaRPr lang="en-US"/>
        </a:p>
      </c:txPr>
    </c:title>
    <c:plotArea>
      <c:layout/>
      <c:pieChart>
        <c:varyColors val="1"/>
        <c:ser>
          <c:idx val="0"/>
          <c:order val="0"/>
          <c:tx>
            <c:strRef>
              <c:f>'Patients seen'!$CV$24</c:f>
              <c:strCache>
                <c:ptCount val="1"/>
                <c:pt idx="0">
                  <c:v>Employment</c:v>
                </c:pt>
              </c:strCache>
            </c:strRef>
          </c:tx>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7697-4F88-835E-961C44C891A0}"/>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7697-4F88-835E-961C44C891A0}"/>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7697-4F88-835E-961C44C891A0}"/>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seen'!$CU$25:$CU$27</c:f>
              <c:strCache>
                <c:ptCount val="3"/>
                <c:pt idx="0">
                  <c:v>Never</c:v>
                </c:pt>
                <c:pt idx="1">
                  <c:v>Simple</c:v>
                </c:pt>
                <c:pt idx="2">
                  <c:v>Complex</c:v>
                </c:pt>
              </c:strCache>
            </c:strRef>
          </c:cat>
          <c:val>
            <c:numRef>
              <c:f>'Patients seen'!$CV$25:$CV$27</c:f>
              <c:numCache>
                <c:formatCode>General</c:formatCode>
                <c:ptCount val="3"/>
                <c:pt idx="0">
                  <c:v>34</c:v>
                </c:pt>
                <c:pt idx="1">
                  <c:v>46</c:v>
                </c:pt>
                <c:pt idx="2">
                  <c:v>36</c:v>
                </c:pt>
              </c:numCache>
            </c:numRef>
          </c:val>
          <c:extLst xmlns:c16r2="http://schemas.microsoft.com/office/drawing/2015/06/chart">
            <c:ext xmlns:c16="http://schemas.microsoft.com/office/drawing/2014/chart" uri="{C3380CC4-5D6E-409C-BE32-E72D297353CC}">
              <c16:uniqueId val="{00000006-7697-4F88-835E-961C44C891A0}"/>
            </c:ext>
          </c:extLst>
        </c:ser>
        <c:dLbls/>
        <c:firstSliceAng val="0"/>
      </c:pieChart>
      <c:spPr>
        <a:noFill/>
        <a:ln>
          <a:noFill/>
        </a:ln>
        <a:effectLst/>
      </c:spPr>
    </c:plotArea>
    <c:legend>
      <c:legendPos val="b"/>
      <c:layout>
        <c:manualLayout>
          <c:xMode val="edge"/>
          <c:yMode val="edge"/>
          <c:x val="0.60280973774468949"/>
          <c:y val="0.65253374148112653"/>
          <c:w val="0.34165971759670255"/>
          <c:h val="0.16785559878945092"/>
        </c:manualLayout>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Relationship with GP</a:t>
            </a:r>
          </a:p>
        </c:rich>
      </c:tx>
      <c:layout/>
      <c:spPr>
        <a:noFill/>
        <a:ln>
          <a:noFill/>
        </a:ln>
        <a:effectLst/>
      </c:spPr>
    </c:title>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EB36-4374-BA74-7F81CB4F37F6}"/>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EB36-4374-BA74-7F81CB4F37F6}"/>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EB36-4374-BA74-7F81CB4F37F6}"/>
              </c:ext>
            </c:extLst>
          </c:dPt>
          <c:dPt>
            <c:idx val="3"/>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EB36-4374-BA74-7F81CB4F37F6}"/>
              </c:ext>
            </c:extLst>
          </c:dPt>
          <c:dPt>
            <c:idx val="4"/>
            <c:spPr>
              <a:solidFill>
                <a:schemeClr val="accent5"/>
              </a:solidFill>
              <a:ln w="19050">
                <a:solidFill>
                  <a:schemeClr val="lt1"/>
                </a:solidFill>
              </a:ln>
              <a:effectLst/>
            </c:spPr>
            <c:extLst xmlns:c16r2="http://schemas.microsoft.com/office/drawing/2015/06/chart">
              <c:ext xmlns:c16="http://schemas.microsoft.com/office/drawing/2014/chart" uri="{C3380CC4-5D6E-409C-BE32-E72D297353CC}">
                <c16:uniqueId val="{00000009-EB36-4374-BA74-7F81CB4F37F6}"/>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seen'!$W$29:$W$33</c:f>
              <c:strCache>
                <c:ptCount val="5"/>
                <c:pt idx="0">
                  <c:v>Unknown/did not ask</c:v>
                </c:pt>
                <c:pt idx="1">
                  <c:v>Nil/non-existent</c:v>
                </c:pt>
                <c:pt idx="2">
                  <c:v>Poor</c:v>
                </c:pt>
                <c:pt idx="3">
                  <c:v>Ok</c:v>
                </c:pt>
                <c:pt idx="4">
                  <c:v>Good</c:v>
                </c:pt>
              </c:strCache>
            </c:strRef>
          </c:cat>
          <c:val>
            <c:numRef>
              <c:f>'Patients seen'!$X$29:$X$33</c:f>
              <c:numCache>
                <c:formatCode>General</c:formatCode>
                <c:ptCount val="5"/>
                <c:pt idx="0">
                  <c:v>4</c:v>
                </c:pt>
                <c:pt idx="1">
                  <c:v>32</c:v>
                </c:pt>
                <c:pt idx="2">
                  <c:v>23</c:v>
                </c:pt>
                <c:pt idx="3">
                  <c:v>25</c:v>
                </c:pt>
                <c:pt idx="4">
                  <c:v>61</c:v>
                </c:pt>
              </c:numCache>
            </c:numRef>
          </c:val>
          <c:extLst xmlns:c16r2="http://schemas.microsoft.com/office/drawing/2015/06/chart">
            <c:ext xmlns:c16="http://schemas.microsoft.com/office/drawing/2014/chart" uri="{C3380CC4-5D6E-409C-BE32-E72D297353CC}">
              <c16:uniqueId val="{0000000A-EB36-4374-BA74-7F81CB4F37F6}"/>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Relationship with key worker</a:t>
            </a:r>
          </a:p>
        </c:rich>
      </c:tx>
      <c:layout/>
      <c:spPr>
        <a:noFill/>
        <a:ln>
          <a:noFill/>
        </a:ln>
        <a:effectLst/>
      </c:spPr>
    </c:title>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618A-43E0-9E57-DD26C7DDD93D}"/>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618A-43E0-9E57-DD26C7DDD93D}"/>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618A-43E0-9E57-DD26C7DDD93D}"/>
              </c:ext>
            </c:extLst>
          </c:dPt>
          <c:dPt>
            <c:idx val="3"/>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618A-43E0-9E57-DD26C7DDD93D}"/>
              </c:ext>
            </c:extLst>
          </c:dPt>
          <c:dPt>
            <c:idx val="4"/>
            <c:spPr>
              <a:solidFill>
                <a:schemeClr val="accent5"/>
              </a:solidFill>
              <a:ln w="19050">
                <a:solidFill>
                  <a:schemeClr val="lt1"/>
                </a:solidFill>
              </a:ln>
              <a:effectLst/>
            </c:spPr>
            <c:extLst xmlns:c16r2="http://schemas.microsoft.com/office/drawing/2015/06/chart">
              <c:ext xmlns:c16="http://schemas.microsoft.com/office/drawing/2014/chart" uri="{C3380CC4-5D6E-409C-BE32-E72D297353CC}">
                <c16:uniqueId val="{00000009-618A-43E0-9E57-DD26C7DDD93D}"/>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seen'!$X$23:$X$27</c:f>
              <c:strCache>
                <c:ptCount val="5"/>
                <c:pt idx="0">
                  <c:v>Unknown/did not ask</c:v>
                </c:pt>
                <c:pt idx="1">
                  <c:v>No key worker</c:v>
                </c:pt>
                <c:pt idx="2">
                  <c:v>Poor</c:v>
                </c:pt>
                <c:pt idx="3">
                  <c:v>Ok</c:v>
                </c:pt>
                <c:pt idx="4">
                  <c:v>Good</c:v>
                </c:pt>
              </c:strCache>
            </c:strRef>
          </c:cat>
          <c:val>
            <c:numRef>
              <c:f>'Patients seen'!$Y$23:$Y$27</c:f>
              <c:numCache>
                <c:formatCode>General</c:formatCode>
                <c:ptCount val="5"/>
                <c:pt idx="0">
                  <c:v>3</c:v>
                </c:pt>
                <c:pt idx="1">
                  <c:v>73</c:v>
                </c:pt>
                <c:pt idx="2">
                  <c:v>8</c:v>
                </c:pt>
                <c:pt idx="3">
                  <c:v>5</c:v>
                </c:pt>
                <c:pt idx="4">
                  <c:v>56</c:v>
                </c:pt>
              </c:numCache>
            </c:numRef>
          </c:val>
          <c:extLst xmlns:c16r2="http://schemas.microsoft.com/office/drawing/2015/06/chart">
            <c:ext xmlns:c16="http://schemas.microsoft.com/office/drawing/2014/chart" uri="{C3380CC4-5D6E-409C-BE32-E72D297353CC}">
              <c16:uniqueId val="{0000000A-618A-43E0-9E57-DD26C7DDD93D}"/>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dirty="0"/>
              <a:t>Needed new clothes?</a:t>
            </a:r>
          </a:p>
        </c:rich>
      </c:tx>
      <c:layout/>
      <c:spPr>
        <a:noFill/>
        <a:ln>
          <a:noFill/>
        </a:ln>
        <a:effectLst/>
      </c:spPr>
    </c:title>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95F9-45D6-A4C7-5F1B852BC00A}"/>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95F9-45D6-A4C7-5F1B852BC00A}"/>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seen'!$CL$34:$CL$35</c:f>
              <c:strCache>
                <c:ptCount val="2"/>
                <c:pt idx="0">
                  <c:v>No</c:v>
                </c:pt>
                <c:pt idx="1">
                  <c:v>Yes</c:v>
                </c:pt>
              </c:strCache>
            </c:strRef>
          </c:cat>
          <c:val>
            <c:numRef>
              <c:f>'Patients seen'!$CM$34:$CM$35</c:f>
              <c:numCache>
                <c:formatCode>General</c:formatCode>
                <c:ptCount val="2"/>
                <c:pt idx="0">
                  <c:v>54</c:v>
                </c:pt>
                <c:pt idx="1">
                  <c:v>84</c:v>
                </c:pt>
              </c:numCache>
            </c:numRef>
          </c:val>
          <c:extLst xmlns:c16r2="http://schemas.microsoft.com/office/drawing/2015/06/chart">
            <c:ext xmlns:c16="http://schemas.microsoft.com/office/drawing/2014/chart" uri="{C3380CC4-5D6E-409C-BE32-E72D297353CC}">
              <c16:uniqueId val="{00000004-95F9-45D6-A4C7-5F1B852BC00A}"/>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en-GB"/>
  <c:chart>
    <c:title>
      <c:tx>
        <c:rich>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r>
              <a:rPr lang="en-GB"/>
              <a:t>Provided new mobile phone</a:t>
            </a:r>
          </a:p>
        </c:rich>
      </c:tx>
      <c:layout/>
      <c:spPr>
        <a:noFill/>
        <a:ln>
          <a:noFill/>
        </a:ln>
        <a:effectLst/>
      </c:spPr>
    </c:title>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43DF-4DA0-8F21-22DFC09CA980}"/>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43DF-4DA0-8F21-22DFC09CA980}"/>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seen'!$U$40:$U$41</c:f>
              <c:strCache>
                <c:ptCount val="2"/>
                <c:pt idx="0">
                  <c:v>No</c:v>
                </c:pt>
                <c:pt idx="1">
                  <c:v>Yes</c:v>
                </c:pt>
              </c:strCache>
            </c:strRef>
          </c:cat>
          <c:val>
            <c:numRef>
              <c:f>'Patients seen'!$V$40:$V$41</c:f>
              <c:numCache>
                <c:formatCode>General</c:formatCode>
                <c:ptCount val="2"/>
                <c:pt idx="0">
                  <c:v>95</c:v>
                </c:pt>
                <c:pt idx="1">
                  <c:v>12</c:v>
                </c:pt>
              </c:numCache>
            </c:numRef>
          </c:val>
          <c:extLst xmlns:c16r2="http://schemas.microsoft.com/office/drawing/2015/06/chart">
            <c:ext xmlns:c16="http://schemas.microsoft.com/office/drawing/2014/chart" uri="{C3380CC4-5D6E-409C-BE32-E72D297353CC}">
              <c16:uniqueId val="{00000004-43DF-4DA0-8F21-22DFC09CA980}"/>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en-GB"/>
  <c:chart>
    <c:title>
      <c:layout/>
      <c:spPr>
        <a:noFill/>
        <a:ln>
          <a:noFill/>
        </a:ln>
        <a:effectLst/>
      </c:spPr>
      <c:txPr>
        <a:bodyPr rot="0" spcFirstLastPara="1" vertOverflow="ellipsis" vert="horz" wrap="square" anchor="ctr" anchorCtr="1"/>
        <a:lstStyle/>
        <a:p>
          <a:pPr>
            <a:defRPr sz="1400" b="0" i="0" u="none" strike="noStrike" kern="1200" spc="0" baseline="0">
              <a:solidFill>
                <a:schemeClr val="bg1">
                  <a:lumMod val="95000"/>
                </a:schemeClr>
              </a:solidFill>
              <a:latin typeface="+mn-lt"/>
              <a:ea typeface="+mn-ea"/>
              <a:cs typeface="+mn-cs"/>
            </a:defRPr>
          </a:pPr>
          <a:endParaRPr lang="en-US"/>
        </a:p>
      </c:txPr>
    </c:title>
    <c:plotArea>
      <c:layout/>
      <c:pieChart>
        <c:varyColors val="1"/>
        <c:ser>
          <c:idx val="0"/>
          <c:order val="0"/>
          <c:tx>
            <c:strRef>
              <c:f>'Patients seen'!$W$30</c:f>
              <c:strCache>
                <c:ptCount val="1"/>
                <c:pt idx="0">
                  <c:v>On benefits</c:v>
                </c:pt>
              </c:strCache>
            </c:strRef>
          </c:tx>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7D88-4498-B5C3-2EF706958B97}"/>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7D88-4498-B5C3-2EF706958B97}"/>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'Patients seen'!$V$31:$V$32</c:f>
              <c:strCache>
                <c:ptCount val="2"/>
                <c:pt idx="0">
                  <c:v>No</c:v>
                </c:pt>
                <c:pt idx="1">
                  <c:v>Yes</c:v>
                </c:pt>
              </c:strCache>
            </c:strRef>
          </c:cat>
          <c:val>
            <c:numRef>
              <c:f>'Patients seen'!$W$31:$W$32</c:f>
              <c:numCache>
                <c:formatCode>General</c:formatCode>
                <c:ptCount val="2"/>
                <c:pt idx="0">
                  <c:v>31</c:v>
                </c:pt>
                <c:pt idx="1">
                  <c:v>100</c:v>
                </c:pt>
              </c:numCache>
            </c:numRef>
          </c:val>
          <c:extLst xmlns:c16r2="http://schemas.microsoft.com/office/drawing/2015/06/chart">
            <c:ext xmlns:c16="http://schemas.microsoft.com/office/drawing/2014/chart" uri="{C3380CC4-5D6E-409C-BE32-E72D297353CC}">
              <c16:uniqueId val="{00000004-7D88-4498-B5C3-2EF706958B97}"/>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bg1">
                  <a:lumMod val="95000"/>
                </a:schemeClr>
              </a:solidFill>
              <a:latin typeface="+mn-lt"/>
              <a:ea typeface="+mn-ea"/>
              <a:cs typeface="+mn-cs"/>
            </a:defRPr>
          </a:pPr>
          <a:endParaRPr lang="en-US"/>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aseline="0">
          <a:solidFill>
            <a:schemeClr val="bg1">
              <a:lumMod val="95000"/>
            </a:schemeClr>
          </a:solidFill>
        </a:defRPr>
      </a:pPr>
      <a:endParaRPr lang="en-US"/>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0.78958</cdr:x>
      <cdr:y>0.17014</cdr:y>
    </cdr:from>
    <cdr:to>
      <cdr:x>0.78958</cdr:x>
      <cdr:y>0.89236</cdr:y>
    </cdr:to>
    <cdr:cxnSp macro="">
      <cdr:nvCxnSpPr>
        <cdr:cNvPr id="3" name="Straight Connector 2">
          <a:extLst xmlns:a="http://schemas.openxmlformats.org/drawingml/2006/main">
            <a:ext uri="{FF2B5EF4-FFF2-40B4-BE49-F238E27FC236}">
              <a16:creationId xmlns:a16="http://schemas.microsoft.com/office/drawing/2014/main" xmlns="" id="{8FA8F3D1-12F3-4687-958A-AF66E9CF2CEC}"/>
            </a:ext>
          </a:extLst>
        </cdr:cNvPr>
        <cdr:cNvCxnSpPr/>
      </cdr:nvCxnSpPr>
      <cdr:spPr>
        <a:xfrm xmlns:a="http://schemas.openxmlformats.org/drawingml/2006/main">
          <a:off x="3609960" y="466728"/>
          <a:ext cx="0" cy="1981194"/>
        </a:xfrm>
        <a:prstGeom xmlns:a="http://schemas.openxmlformats.org/drawingml/2006/main" prst="line">
          <a:avLst/>
        </a:prstGeom>
        <a:ln xmlns:a="http://schemas.openxmlformats.org/drawingml/2006/main">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0.71042</cdr:x>
      <cdr:y>0.14583</cdr:y>
    </cdr:from>
    <cdr:to>
      <cdr:x>0.90208</cdr:x>
      <cdr:y>0.50694</cdr:y>
    </cdr:to>
    <cdr:sp macro="" textlink="">
      <cdr:nvSpPr>
        <cdr:cNvPr id="2" name="TextBox 1">
          <a:extLst xmlns:a="http://schemas.openxmlformats.org/drawingml/2006/main">
            <a:ext uri="{FF2B5EF4-FFF2-40B4-BE49-F238E27FC236}">
              <a16:creationId xmlns:a16="http://schemas.microsoft.com/office/drawing/2014/main" xmlns="" id="{9D05C6E5-91E7-4473-969C-CBD1E39C6A10}"/>
            </a:ext>
          </a:extLst>
        </cdr:cNvPr>
        <cdr:cNvSpPr txBox="1"/>
      </cdr:nvSpPr>
      <cdr:spPr>
        <a:xfrm xmlns:a="http://schemas.openxmlformats.org/drawingml/2006/main">
          <a:off x="3248025" y="400049"/>
          <a:ext cx="876300" cy="990601"/>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a:p>
      </cdr:txBody>
    </cdr:sp>
  </cdr:relSizeAnchor>
  <cdr:relSizeAnchor xmlns:cdr="http://schemas.openxmlformats.org/drawingml/2006/chartDrawing">
    <cdr:from>
      <cdr:x>0.68958</cdr:x>
      <cdr:y>0.01042</cdr:y>
    </cdr:from>
    <cdr:to>
      <cdr:x>0.98958</cdr:x>
      <cdr:y>1</cdr:y>
    </cdr:to>
    <cdr:sp macro="" textlink="">
      <cdr:nvSpPr>
        <cdr:cNvPr id="3" name="TextBox 2">
          <a:extLst xmlns:a="http://schemas.openxmlformats.org/drawingml/2006/main">
            <a:ext uri="{FF2B5EF4-FFF2-40B4-BE49-F238E27FC236}">
              <a16:creationId xmlns:a16="http://schemas.microsoft.com/office/drawing/2014/main" xmlns="" id="{B883F351-34F8-4B21-A0A0-5C5ADA2D32B0}"/>
            </a:ext>
          </a:extLst>
        </cdr:cNvPr>
        <cdr:cNvSpPr txBox="1"/>
      </cdr:nvSpPr>
      <cdr:spPr>
        <a:xfrm xmlns:a="http://schemas.openxmlformats.org/drawingml/2006/main">
          <a:off x="3152775" y="28575"/>
          <a:ext cx="1371599" cy="2714625"/>
        </a:xfrm>
        <a:prstGeom xmlns:a="http://schemas.openxmlformats.org/drawingml/2006/main" prst="rect">
          <a:avLst/>
        </a:prstGeom>
      </cdr:spPr>
      <cdr:txBody>
        <a:bodyPr xmlns:a="http://schemas.openxmlformats.org/drawingml/2006/main" vertOverflow="clip" wrap="square" rtlCol="0" anchor="t"/>
        <a:lstStyle xmlns:a="http://schemas.openxmlformats.org/drawingml/2006/main"/>
        <a:p xmlns:a="http://schemas.openxmlformats.org/drawingml/2006/main">
          <a:pPr algn="ctr"/>
          <a:endParaRPr lang="en-GB" sz="1400" dirty="0">
            <a:solidFill>
              <a:schemeClr val="tx1"/>
            </a:solidFil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0.75625</cdr:x>
      <cdr:y>0.34795</cdr:y>
    </cdr:from>
    <cdr:to>
      <cdr:x>0.75625</cdr:x>
      <cdr:y>0.99653</cdr:y>
    </cdr:to>
    <cdr:cxnSp macro="">
      <cdr:nvCxnSpPr>
        <cdr:cNvPr id="2" name="Straight Connector 1">
          <a:extLst xmlns:a="http://schemas.openxmlformats.org/drawingml/2006/main">
            <a:ext uri="{FF2B5EF4-FFF2-40B4-BE49-F238E27FC236}">
              <a16:creationId xmlns:a16="http://schemas.microsoft.com/office/drawing/2014/main" xmlns="" id="{E120E8A8-712D-477C-A3F7-A550ADB9005C}"/>
            </a:ext>
          </a:extLst>
        </cdr:cNvPr>
        <cdr:cNvCxnSpPr/>
      </cdr:nvCxnSpPr>
      <cdr:spPr>
        <a:xfrm xmlns:a="http://schemas.openxmlformats.org/drawingml/2006/main" flipV="1">
          <a:off x="3798722" y="448056"/>
          <a:ext cx="0" cy="835194"/>
        </a:xfrm>
        <a:prstGeom xmlns:a="http://schemas.openxmlformats.org/drawingml/2006/main" prst="line">
          <a:avLst/>
        </a:prstGeom>
        <a:ln xmlns:a="http://schemas.openxmlformats.org/drawingml/2006/main">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4.xml><?xml version="1.0" encoding="utf-8"?>
<c:userShapes xmlns:c="http://schemas.openxmlformats.org/drawingml/2006/chart">
  <cdr:relSizeAnchor xmlns:cdr="http://schemas.openxmlformats.org/drawingml/2006/chartDrawing">
    <cdr:from>
      <cdr:x>0.75288</cdr:x>
      <cdr:y>0.16667</cdr:y>
    </cdr:from>
    <cdr:to>
      <cdr:x>0.75496</cdr:x>
      <cdr:y>1</cdr:y>
    </cdr:to>
    <cdr:cxnSp macro="">
      <cdr:nvCxnSpPr>
        <cdr:cNvPr id="2" name="Straight Connector 1">
          <a:extLst xmlns:a="http://schemas.openxmlformats.org/drawingml/2006/main">
            <a:ext uri="{FF2B5EF4-FFF2-40B4-BE49-F238E27FC236}">
              <a16:creationId xmlns:a16="http://schemas.microsoft.com/office/drawing/2014/main" xmlns="" id="{2863A6BA-F67C-47E0-86A0-4D06D1E5506F}"/>
            </a:ext>
          </a:extLst>
        </cdr:cNvPr>
        <cdr:cNvCxnSpPr/>
      </cdr:nvCxnSpPr>
      <cdr:spPr>
        <a:xfrm xmlns:a="http://schemas.openxmlformats.org/drawingml/2006/main" flipV="1">
          <a:off x="3781789" y="254873"/>
          <a:ext cx="10448" cy="1274334"/>
        </a:xfrm>
        <a:prstGeom xmlns:a="http://schemas.openxmlformats.org/drawingml/2006/main" prst="line">
          <a:avLst/>
        </a:prstGeom>
        <a:ln xmlns:a="http://schemas.openxmlformats.org/drawingml/2006/main">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5.xml><?xml version="1.0" encoding="utf-8"?>
<c:userShapes xmlns:c="http://schemas.openxmlformats.org/drawingml/2006/chart">
  <cdr:relSizeAnchor xmlns:cdr="http://schemas.openxmlformats.org/drawingml/2006/chartDrawing">
    <cdr:from>
      <cdr:x>0.75417</cdr:x>
      <cdr:y>0.16319</cdr:y>
    </cdr:from>
    <cdr:to>
      <cdr:x>0.75417</cdr:x>
      <cdr:y>1</cdr:y>
    </cdr:to>
    <cdr:cxnSp macro="">
      <cdr:nvCxnSpPr>
        <cdr:cNvPr id="2" name="Straight Connector 1">
          <a:extLst xmlns:a="http://schemas.openxmlformats.org/drawingml/2006/main">
            <a:ext uri="{FF2B5EF4-FFF2-40B4-BE49-F238E27FC236}">
              <a16:creationId xmlns:a16="http://schemas.microsoft.com/office/drawing/2014/main" xmlns="" id="{F018E2FB-A541-4C64-A63A-3BB8BE98F206}"/>
            </a:ext>
          </a:extLst>
        </cdr:cNvPr>
        <cdr:cNvCxnSpPr/>
      </cdr:nvCxnSpPr>
      <cdr:spPr>
        <a:xfrm xmlns:a="http://schemas.openxmlformats.org/drawingml/2006/main" flipV="1">
          <a:off x="3448050" y="447675"/>
          <a:ext cx="0" cy="2295525"/>
        </a:xfrm>
        <a:prstGeom xmlns:a="http://schemas.openxmlformats.org/drawingml/2006/main" prst="line">
          <a:avLst/>
        </a:prstGeom>
        <a:ln xmlns:a="http://schemas.openxmlformats.org/drawingml/2006/main">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6.xml><?xml version="1.0" encoding="utf-8"?>
<c:userShapes xmlns:c="http://schemas.openxmlformats.org/drawingml/2006/chart">
  <cdr:relSizeAnchor xmlns:cdr="http://schemas.openxmlformats.org/drawingml/2006/chartDrawing">
    <cdr:from>
      <cdr:x>0.25625</cdr:x>
      <cdr:y>0.17014</cdr:y>
    </cdr:from>
    <cdr:to>
      <cdr:x>0.25625</cdr:x>
      <cdr:y>0.99653</cdr:y>
    </cdr:to>
    <cdr:cxnSp macro="">
      <cdr:nvCxnSpPr>
        <cdr:cNvPr id="2" name="Straight Connector 1">
          <a:extLst xmlns:a="http://schemas.openxmlformats.org/drawingml/2006/main">
            <a:ext uri="{FF2B5EF4-FFF2-40B4-BE49-F238E27FC236}">
              <a16:creationId xmlns:a16="http://schemas.microsoft.com/office/drawing/2014/main" xmlns="" id="{B3C5D0A4-5E08-447A-9C80-9370F82005B4}"/>
            </a:ext>
          </a:extLst>
        </cdr:cNvPr>
        <cdr:cNvCxnSpPr/>
      </cdr:nvCxnSpPr>
      <cdr:spPr>
        <a:xfrm xmlns:a="http://schemas.openxmlformats.org/drawingml/2006/main" flipV="1">
          <a:off x="1171575" y="466734"/>
          <a:ext cx="0" cy="2266953"/>
        </a:xfrm>
        <a:prstGeom xmlns:a="http://schemas.openxmlformats.org/drawingml/2006/main" prst="line">
          <a:avLst/>
        </a:prstGeom>
        <a:ln xmlns:a="http://schemas.openxmlformats.org/drawingml/2006/main">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7.xml><?xml version="1.0" encoding="utf-8"?>
<c:userShapes xmlns:c="http://schemas.openxmlformats.org/drawingml/2006/chart">
  <cdr:relSizeAnchor xmlns:cdr="http://schemas.openxmlformats.org/drawingml/2006/chartDrawing">
    <cdr:from>
      <cdr:x>0.2625</cdr:x>
      <cdr:y>0.17361</cdr:y>
    </cdr:from>
    <cdr:to>
      <cdr:x>0.26458</cdr:x>
      <cdr:y>0.79514</cdr:y>
    </cdr:to>
    <cdr:cxnSp macro="">
      <cdr:nvCxnSpPr>
        <cdr:cNvPr id="3" name="Straight Connector 2">
          <a:extLst xmlns:a="http://schemas.openxmlformats.org/drawingml/2006/main">
            <a:ext uri="{FF2B5EF4-FFF2-40B4-BE49-F238E27FC236}">
              <a16:creationId xmlns:a16="http://schemas.microsoft.com/office/drawing/2014/main" xmlns="" id="{B1184A64-441C-487F-A3B7-C4AECCAF564F}"/>
            </a:ext>
          </a:extLst>
        </cdr:cNvPr>
        <cdr:cNvCxnSpPr/>
      </cdr:nvCxnSpPr>
      <cdr:spPr>
        <a:xfrm xmlns:a="http://schemas.openxmlformats.org/drawingml/2006/main">
          <a:off x="1200150" y="476250"/>
          <a:ext cx="9525" cy="1704975"/>
        </a:xfrm>
        <a:prstGeom xmlns:a="http://schemas.openxmlformats.org/drawingml/2006/main" prst="line">
          <a:avLst/>
        </a:prstGeom>
        <a:ln xmlns:a="http://schemas.openxmlformats.org/drawingml/2006/main">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8.xml><?xml version="1.0" encoding="utf-8"?>
<c:userShapes xmlns:c="http://schemas.openxmlformats.org/drawingml/2006/chart">
  <cdr:relSizeAnchor xmlns:cdr="http://schemas.openxmlformats.org/drawingml/2006/chartDrawing">
    <cdr:from>
      <cdr:x>0.54167</cdr:x>
      <cdr:y>0.69444</cdr:y>
    </cdr:from>
    <cdr:to>
      <cdr:x>0.82708</cdr:x>
      <cdr:y>0.88194</cdr:y>
    </cdr:to>
    <cdr:sp macro="" textlink="">
      <cdr:nvSpPr>
        <cdr:cNvPr id="2" name="Rectangle 1">
          <a:extLst xmlns:a="http://schemas.openxmlformats.org/drawingml/2006/main">
            <a:ext uri="{FF2B5EF4-FFF2-40B4-BE49-F238E27FC236}">
              <a16:creationId xmlns:a16="http://schemas.microsoft.com/office/drawing/2014/main" xmlns="" id="{86758B3B-F6FB-4738-ADAE-8B0F03CD90DD}"/>
            </a:ext>
          </a:extLst>
        </cdr:cNvPr>
        <cdr:cNvSpPr/>
      </cdr:nvSpPr>
      <cdr:spPr>
        <a:xfrm xmlns:a="http://schemas.openxmlformats.org/drawingml/2006/main">
          <a:off x="2476500" y="1905000"/>
          <a:ext cx="1304925" cy="514350"/>
        </a:xfrm>
        <a:prstGeom xmlns:a="http://schemas.openxmlformats.org/drawingml/2006/main" prst="rect">
          <a:avLst/>
        </a:prstGeom>
        <a:noFill xmlns:a="http://schemas.openxmlformats.org/drawingml/2006/main"/>
        <a:ln xmlns:a="http://schemas.openxmlformats.org/drawingml/2006/main">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371528-1A5B-4506-9F78-F71F8D91B290}" type="datetimeFigureOut">
              <a:rPr lang="en-GB" smtClean="0"/>
              <a:pPr/>
              <a:t>29/03/2023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E587FF-BE7F-4840-91FE-4983DF21DEEA}" type="slidenum">
              <a:rPr lang="en-GB" smtClean="0"/>
              <a:pPr/>
              <a:t>‹#›</a:t>
            </a:fld>
            <a:endParaRPr lang="en-GB"/>
          </a:p>
        </p:txBody>
      </p:sp>
    </p:spTree>
    <p:extLst>
      <p:ext uri="{BB962C8B-B14F-4D97-AF65-F5344CB8AC3E}">
        <p14:creationId xmlns:p14="http://schemas.microsoft.com/office/powerpoint/2010/main" xmlns="" val="61806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doi.org/10.1371/journal.pmed.1003759"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587FF-BE7F-4840-91FE-4983DF21DEEA}" type="slidenum">
              <a:rPr lang="en-GB" smtClean="0"/>
              <a:pPr/>
              <a:t>1</a:t>
            </a:fld>
            <a:endParaRPr lang="en-GB"/>
          </a:p>
        </p:txBody>
      </p:sp>
    </p:spTree>
    <p:extLst>
      <p:ext uri="{BB962C8B-B14F-4D97-AF65-F5344CB8AC3E}">
        <p14:creationId xmlns:p14="http://schemas.microsoft.com/office/powerpoint/2010/main" xmlns="" val="5579705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BHIVA = British HIV Association </a:t>
            </a:r>
          </a:p>
          <a:p>
            <a:r>
              <a:rPr lang="en-GB" dirty="0"/>
              <a:t>BASHH = British Association for Sexual Health and HIV</a:t>
            </a:r>
          </a:p>
        </p:txBody>
      </p:sp>
      <p:sp>
        <p:nvSpPr>
          <p:cNvPr id="4" name="Slide Number Placeholder 3"/>
          <p:cNvSpPr>
            <a:spLocks noGrp="1"/>
          </p:cNvSpPr>
          <p:nvPr>
            <p:ph type="sldNum" sz="quarter" idx="5"/>
          </p:nvPr>
        </p:nvSpPr>
        <p:spPr/>
        <p:txBody>
          <a:bodyPr/>
          <a:lstStyle/>
          <a:p>
            <a:fld id="{B4E587FF-BE7F-4840-91FE-4983DF21DEEA}" type="slidenum">
              <a:rPr lang="en-GB" smtClean="0"/>
              <a:pPr/>
              <a:t>32</a:t>
            </a:fld>
            <a:endParaRPr lang="en-GB"/>
          </a:p>
        </p:txBody>
      </p:sp>
    </p:spTree>
    <p:extLst>
      <p:ext uri="{BB962C8B-B14F-4D97-AF65-F5344CB8AC3E}">
        <p14:creationId xmlns:p14="http://schemas.microsoft.com/office/powerpoint/2010/main" xmlns="" val="39574602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587FF-BE7F-4840-91FE-4983DF21DEEA}" type="slidenum">
              <a:rPr lang="en-GB" smtClean="0"/>
              <a:pPr/>
              <a:t>41</a:t>
            </a:fld>
            <a:endParaRPr lang="en-GB"/>
          </a:p>
        </p:txBody>
      </p:sp>
    </p:spTree>
    <p:extLst>
      <p:ext uri="{BB962C8B-B14F-4D97-AF65-F5344CB8AC3E}">
        <p14:creationId xmlns:p14="http://schemas.microsoft.com/office/powerpoint/2010/main" xmlns="" val="3855621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a:extLst>
              <a:ext uri="{FF2B5EF4-FFF2-40B4-BE49-F238E27FC236}">
                <a16:creationId xmlns:a16="http://schemas.microsoft.com/office/drawing/2014/main" xmlns="" id="{42983C50-6923-415B-8950-A3C14BE17C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33123" name="Notes Placeholder 2">
            <a:extLst>
              <a:ext uri="{FF2B5EF4-FFF2-40B4-BE49-F238E27FC236}">
                <a16:creationId xmlns:a16="http://schemas.microsoft.com/office/drawing/2014/main" xmlns="" id="{6F12D41E-9A4A-44C0-814A-8E15A0406870}"/>
              </a:ext>
            </a:extLst>
          </p:cNvPr>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n-US" dirty="0"/>
          </a:p>
        </p:txBody>
      </p:sp>
      <p:sp>
        <p:nvSpPr>
          <p:cNvPr id="133124" name="Slide Number Placeholder 3">
            <a:extLst>
              <a:ext uri="{FF2B5EF4-FFF2-40B4-BE49-F238E27FC236}">
                <a16:creationId xmlns:a16="http://schemas.microsoft.com/office/drawing/2014/main" xmlns="" id="{3AB89FCF-27CF-4C92-8A5D-A8ECABA1F463}"/>
              </a:ext>
            </a:extLst>
          </p:cNvPr>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774161B-A36F-42E5-93DD-8D64A602581B}" type="slidenum">
              <a:rPr lang="en-GB" altLang="en-US"/>
              <a:pPr eaLnBrk="1" hangingPunct="1">
                <a:spcBef>
                  <a:spcPct val="0"/>
                </a:spcBef>
              </a:pPr>
              <a:t>4</a:t>
            </a:fld>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587FF-BE7F-4840-91FE-4983DF21DEEA}" type="slidenum">
              <a:rPr lang="en-GB" smtClean="0"/>
              <a:pPr/>
              <a:t>9</a:t>
            </a:fld>
            <a:endParaRPr lang="en-GB"/>
          </a:p>
        </p:txBody>
      </p:sp>
    </p:spTree>
    <p:extLst>
      <p:ext uri="{BB962C8B-B14F-4D97-AF65-F5344CB8AC3E}">
        <p14:creationId xmlns:p14="http://schemas.microsoft.com/office/powerpoint/2010/main" xmlns="" val="2279998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List of ethnicities is paraphrased from .GOV website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List of sexuality options was from .GOV website </a:t>
            </a:r>
          </a:p>
          <a:p>
            <a:endParaRPr lang="en-GB" dirty="0"/>
          </a:p>
        </p:txBody>
      </p:sp>
      <p:sp>
        <p:nvSpPr>
          <p:cNvPr id="4" name="Slide Number Placeholder 3"/>
          <p:cNvSpPr>
            <a:spLocks noGrp="1"/>
          </p:cNvSpPr>
          <p:nvPr>
            <p:ph type="sldNum" sz="quarter" idx="5"/>
          </p:nvPr>
        </p:nvSpPr>
        <p:spPr/>
        <p:txBody>
          <a:bodyPr/>
          <a:lstStyle/>
          <a:p>
            <a:fld id="{B4E587FF-BE7F-4840-91FE-4983DF21DEEA}" type="slidenum">
              <a:rPr lang="en-GB" smtClean="0"/>
              <a:pPr/>
              <a:t>13</a:t>
            </a:fld>
            <a:endParaRPr lang="en-GB"/>
          </a:p>
        </p:txBody>
      </p:sp>
    </p:spTree>
    <p:extLst>
      <p:ext uri="{BB962C8B-B14F-4D97-AF65-F5344CB8AC3E}">
        <p14:creationId xmlns:p14="http://schemas.microsoft.com/office/powerpoint/2010/main" xmlns="" val="1363560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charset="0"/>
              <a:buNone/>
              <a:defRPr/>
            </a:pPr>
            <a:r>
              <a:rPr lang="en-GB" dirty="0">
                <a:solidFill>
                  <a:schemeClr val="bg1">
                    <a:lumMod val="95000"/>
                  </a:schemeClr>
                </a:solidFill>
              </a:rPr>
              <a:t>* = acknowledging that you need a specific question to ‘lack capacity’ to answer </a:t>
            </a:r>
          </a:p>
          <a:p>
            <a:pPr>
              <a:buFont typeface="Arial" charset="0"/>
              <a:buNone/>
              <a:defRPr/>
            </a:pPr>
            <a:endParaRPr lang="en-GB" dirty="0">
              <a:solidFill>
                <a:schemeClr val="bg1">
                  <a:lumMod val="95000"/>
                </a:schemeClr>
              </a:solidFill>
            </a:endParaRPr>
          </a:p>
          <a:p>
            <a:pPr>
              <a:buFont typeface="Arial" charset="0"/>
              <a:buNone/>
              <a:defRPr/>
            </a:pPr>
            <a:r>
              <a:rPr lang="en-GB" dirty="0">
                <a:solidFill>
                  <a:schemeClr val="bg1">
                    <a:lumMod val="95000"/>
                  </a:schemeClr>
                </a:solidFill>
              </a:rPr>
              <a:t>Polish study: Gender gap in health condition and quality of life at advance age</a:t>
            </a:r>
          </a:p>
          <a:p>
            <a:pPr lvl="1">
              <a:buFont typeface="Arial" charset="0"/>
              <a:buChar char="–"/>
              <a:defRPr/>
            </a:pPr>
            <a:r>
              <a:rPr lang="en-GB" dirty="0">
                <a:solidFill>
                  <a:schemeClr val="bg1">
                    <a:lumMod val="95000"/>
                  </a:schemeClr>
                </a:solidFill>
              </a:rPr>
              <a:t>Dorota </a:t>
            </a:r>
            <a:r>
              <a:rPr lang="en-GB" dirty="0" err="1">
                <a:solidFill>
                  <a:schemeClr val="bg1">
                    <a:lumMod val="95000"/>
                  </a:schemeClr>
                </a:solidFill>
              </a:rPr>
              <a:t>Rackiewicz</a:t>
            </a:r>
            <a:r>
              <a:rPr lang="en-GB" dirty="0">
                <a:solidFill>
                  <a:schemeClr val="bg1">
                    <a:lumMod val="95000"/>
                  </a:schemeClr>
                </a:solidFill>
              </a:rPr>
              <a:t>, </a:t>
            </a:r>
            <a:r>
              <a:rPr lang="en-GB" dirty="0" err="1">
                <a:solidFill>
                  <a:schemeClr val="bg1">
                    <a:lumMod val="95000"/>
                  </a:schemeClr>
                </a:solidFill>
              </a:rPr>
              <a:t>Przemyslaw</a:t>
            </a:r>
            <a:r>
              <a:rPr lang="en-GB" dirty="0">
                <a:solidFill>
                  <a:schemeClr val="bg1">
                    <a:lumMod val="95000"/>
                  </a:schemeClr>
                </a:solidFill>
              </a:rPr>
              <a:t> </a:t>
            </a:r>
            <a:r>
              <a:rPr lang="en-GB" dirty="0" err="1">
                <a:solidFill>
                  <a:schemeClr val="bg1">
                    <a:lumMod val="95000"/>
                  </a:schemeClr>
                </a:solidFill>
              </a:rPr>
              <a:t>Bejga</a:t>
            </a:r>
            <a:endParaRPr lang="en-GB" dirty="0">
              <a:solidFill>
                <a:schemeClr val="bg1">
                  <a:lumMod val="95000"/>
                </a:schemeClr>
              </a:solidFill>
            </a:endParaRPr>
          </a:p>
          <a:p>
            <a:pPr lvl="1">
              <a:buFont typeface="Arial" charset="0"/>
              <a:buChar char="–"/>
              <a:defRPr/>
            </a:pPr>
            <a:r>
              <a:rPr lang="en-GB" dirty="0">
                <a:solidFill>
                  <a:schemeClr val="bg1">
                    <a:lumMod val="95000"/>
                  </a:schemeClr>
                </a:solidFill>
              </a:rPr>
              <a:t>Annals of agricultural and environmental medicine: AAEM 27 (4) </a:t>
            </a:r>
          </a:p>
          <a:p>
            <a:pPr lvl="1">
              <a:buFont typeface="Arial" charset="0"/>
              <a:buChar char="–"/>
              <a:defRPr/>
            </a:pPr>
            <a:r>
              <a:rPr lang="en-GB" dirty="0">
                <a:solidFill>
                  <a:schemeClr val="bg1">
                    <a:lumMod val="95000"/>
                  </a:schemeClr>
                </a:solidFill>
              </a:rPr>
              <a:t>2020 study based on data from 2015-18</a:t>
            </a:r>
          </a:p>
          <a:p>
            <a:pPr lvl="1">
              <a:buFont typeface="Arial" charset="0"/>
              <a:buChar char="–"/>
              <a:defRPr/>
            </a:pPr>
            <a:r>
              <a:rPr lang="en-GB" dirty="0">
                <a:solidFill>
                  <a:schemeClr val="bg1">
                    <a:lumMod val="95000"/>
                  </a:schemeClr>
                </a:solidFill>
              </a:rPr>
              <a:t>870 female patients, 264 men, aged 90 or over</a:t>
            </a:r>
          </a:p>
          <a:p>
            <a:pPr>
              <a:buFont typeface="Arial" charset="0"/>
              <a:buNone/>
              <a:defRPr/>
            </a:pPr>
            <a:r>
              <a:rPr lang="en-GB" dirty="0">
                <a:solidFill>
                  <a:schemeClr val="bg1">
                    <a:lumMod val="95000"/>
                  </a:schemeClr>
                </a:solidFill>
              </a:rPr>
              <a:t>https://www.researchgate.net/publication/344088188_Gender_gap_in_health_condition_and_quality_of_life_at_advanced_age</a:t>
            </a:r>
          </a:p>
          <a:p>
            <a:endParaRPr lang="en-GB" dirty="0"/>
          </a:p>
        </p:txBody>
      </p:sp>
      <p:sp>
        <p:nvSpPr>
          <p:cNvPr id="4" name="Slide Number Placeholder 3"/>
          <p:cNvSpPr>
            <a:spLocks noGrp="1"/>
          </p:cNvSpPr>
          <p:nvPr>
            <p:ph type="sldNum" sz="quarter" idx="5"/>
          </p:nvPr>
        </p:nvSpPr>
        <p:spPr/>
        <p:txBody>
          <a:bodyPr/>
          <a:lstStyle/>
          <a:p>
            <a:fld id="{B4E587FF-BE7F-4840-91FE-4983DF21DEEA}" type="slidenum">
              <a:rPr lang="en-GB" smtClean="0"/>
              <a:pPr/>
              <a:t>21</a:t>
            </a:fld>
            <a:endParaRPr lang="en-GB"/>
          </a:p>
        </p:txBody>
      </p:sp>
    </p:spTree>
    <p:extLst>
      <p:ext uri="{BB962C8B-B14F-4D97-AF65-F5344CB8AC3E}">
        <p14:creationId xmlns:p14="http://schemas.microsoft.com/office/powerpoint/2010/main" xmlns="" val="4115312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587FF-BE7F-4840-91FE-4983DF21DEEA}" type="slidenum">
              <a:rPr lang="en-GB" smtClean="0"/>
              <a:pPr/>
              <a:t>24</a:t>
            </a:fld>
            <a:endParaRPr lang="en-GB"/>
          </a:p>
        </p:txBody>
      </p:sp>
    </p:spTree>
    <p:extLst>
      <p:ext uri="{BB962C8B-B14F-4D97-AF65-F5344CB8AC3E}">
        <p14:creationId xmlns:p14="http://schemas.microsoft.com/office/powerpoint/2010/main" xmlns="" val="1364342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587FF-BE7F-4840-91FE-4983DF21DEEA}" type="slidenum">
              <a:rPr lang="en-GB" smtClean="0"/>
              <a:pPr/>
              <a:t>26</a:t>
            </a:fld>
            <a:endParaRPr lang="en-GB"/>
          </a:p>
        </p:txBody>
      </p:sp>
    </p:spTree>
    <p:extLst>
      <p:ext uri="{BB962C8B-B14F-4D97-AF65-F5344CB8AC3E}">
        <p14:creationId xmlns:p14="http://schemas.microsoft.com/office/powerpoint/2010/main" xmlns="" val="394045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Professor Magdalena Harris</a:t>
            </a:r>
          </a:p>
          <a:p>
            <a:r>
              <a:rPr lang="en-GB" dirty="0"/>
              <a:t>Dr Dan Lewer </a:t>
            </a:r>
          </a:p>
          <a:p>
            <a:endParaRPr lang="en-GB" dirty="0"/>
          </a:p>
          <a:p>
            <a:pPr algn="l"/>
            <a:r>
              <a:rPr lang="en-GB" b="1" i="0" dirty="0">
                <a:solidFill>
                  <a:srgbClr val="202020"/>
                </a:solidFill>
                <a:effectLst/>
                <a:latin typeface="Open Sans" panose="020B0606030504020204" pitchFamily="34" charset="0"/>
              </a:rPr>
              <a:t>Fatal opioid overdoses during and shortly after hospital admissions in England: A case-crossover study</a:t>
            </a:r>
          </a:p>
          <a:p>
            <a:pPr algn="l">
              <a:buFont typeface="Arial" panose="020B0604020202020204" pitchFamily="34" charset="0"/>
              <a:buChar char="•"/>
            </a:pPr>
            <a:r>
              <a:rPr lang="en-GB" b="0" i="0" u="none" strike="noStrike" dirty="0">
                <a:solidFill>
                  <a:srgbClr val="606060"/>
                </a:solidFill>
                <a:effectLst/>
                <a:latin typeface="inherit"/>
              </a:rPr>
              <a:t>Dan Lewer ,</a:t>
            </a:r>
            <a:endParaRPr lang="en-GB" b="0" i="0" dirty="0">
              <a:solidFill>
                <a:srgbClr val="606060"/>
              </a:solidFill>
              <a:effectLst/>
              <a:latin typeface="inherit"/>
            </a:endParaRPr>
          </a:p>
          <a:p>
            <a:pPr algn="l">
              <a:buFont typeface="Arial" panose="020B0604020202020204" pitchFamily="34" charset="0"/>
              <a:buChar char="•"/>
            </a:pPr>
            <a:r>
              <a:rPr lang="en-GB" b="0" i="0" dirty="0">
                <a:solidFill>
                  <a:srgbClr val="606060"/>
                </a:solidFill>
                <a:effectLst/>
                <a:latin typeface="Helvetica" panose="020B0604020202020204" pitchFamily="34" charset="0"/>
              </a:rPr>
              <a:t>Published: October 5, 2021</a:t>
            </a:r>
          </a:p>
          <a:p>
            <a:pPr algn="l">
              <a:buFont typeface="Arial" panose="020B0604020202020204" pitchFamily="34" charset="0"/>
              <a:buChar char="•"/>
            </a:pPr>
            <a:r>
              <a:rPr lang="en-GB" b="0" i="0" u="none" strike="noStrike" dirty="0">
                <a:solidFill>
                  <a:srgbClr val="606060"/>
                </a:solidFill>
                <a:effectLst/>
                <a:latin typeface="Helvetica" panose="020B0604020202020204" pitchFamily="34" charset="0"/>
                <a:hlinkClick r:id="rId3"/>
              </a:rPr>
              <a:t>https://doi.org/10.1371/journal.pmed.1003759</a:t>
            </a:r>
            <a:endParaRPr lang="en-GB" b="0" i="0" dirty="0">
              <a:solidFill>
                <a:srgbClr val="606060"/>
              </a:solidFill>
              <a:effectLst/>
              <a:latin typeface="Helvetica"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B4E587FF-BE7F-4840-91FE-4983DF21DEEA}" type="slidenum">
              <a:rPr lang="en-GB" smtClean="0"/>
              <a:pPr/>
              <a:t>27</a:t>
            </a:fld>
            <a:endParaRPr lang="en-GB"/>
          </a:p>
        </p:txBody>
      </p:sp>
    </p:spTree>
    <p:extLst>
      <p:ext uri="{BB962C8B-B14F-4D97-AF65-F5344CB8AC3E}">
        <p14:creationId xmlns:p14="http://schemas.microsoft.com/office/powerpoint/2010/main" xmlns="" val="398493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587FF-BE7F-4840-91FE-4983DF21DEEA}" type="slidenum">
              <a:rPr lang="en-GB" smtClean="0"/>
              <a:pPr/>
              <a:t>28</a:t>
            </a:fld>
            <a:endParaRPr lang="en-GB"/>
          </a:p>
        </p:txBody>
      </p:sp>
    </p:spTree>
    <p:extLst>
      <p:ext uri="{BB962C8B-B14F-4D97-AF65-F5344CB8AC3E}">
        <p14:creationId xmlns:p14="http://schemas.microsoft.com/office/powerpoint/2010/main" xmlns="" val="164314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FC71D6-8F71-4314-A3AF-53176115208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xmlns="" id="{FFCF1D46-8D40-407D-B5F0-98B3A139A8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xmlns="" id="{FFA76133-E929-4C02-AA6B-8F6C794147D2}"/>
              </a:ext>
            </a:extLst>
          </p:cNvPr>
          <p:cNvSpPr>
            <a:spLocks noGrp="1"/>
          </p:cNvSpPr>
          <p:nvPr>
            <p:ph type="dt" sz="half" idx="10"/>
          </p:nvPr>
        </p:nvSpPr>
        <p:spPr/>
        <p:txBody>
          <a:bodyPr/>
          <a:lstStyle/>
          <a:p>
            <a:fld id="{74D114F6-1442-499B-AD18-BB2478824387}" type="datetimeFigureOut">
              <a:rPr lang="en-GB" smtClean="0"/>
              <a:pPr/>
              <a:t>29/03/2023</a:t>
            </a:fld>
            <a:endParaRPr lang="en-GB"/>
          </a:p>
        </p:txBody>
      </p:sp>
      <p:sp>
        <p:nvSpPr>
          <p:cNvPr id="5" name="Footer Placeholder 4">
            <a:extLst>
              <a:ext uri="{FF2B5EF4-FFF2-40B4-BE49-F238E27FC236}">
                <a16:creationId xmlns:a16="http://schemas.microsoft.com/office/drawing/2014/main" xmlns="" id="{C3B9E3B5-3C4C-418D-9D68-169B4FCB296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C5CEB943-68D0-4D2D-89C0-21C5F130028E}"/>
              </a:ext>
            </a:extLst>
          </p:cNvPr>
          <p:cNvSpPr>
            <a:spLocks noGrp="1"/>
          </p:cNvSpPr>
          <p:nvPr>
            <p:ph type="sldNum" sz="quarter" idx="12"/>
          </p:nvPr>
        </p:nvSpPr>
        <p:spPr/>
        <p:txBody>
          <a:bodyPr/>
          <a:lstStyle/>
          <a:p>
            <a:fld id="{57A675BF-91FE-4238-8C1C-6C25BD1A6664}" type="slidenum">
              <a:rPr lang="en-GB" smtClean="0"/>
              <a:pPr/>
              <a:t>‹#›</a:t>
            </a:fld>
            <a:endParaRPr lang="en-GB"/>
          </a:p>
        </p:txBody>
      </p:sp>
    </p:spTree>
    <p:extLst>
      <p:ext uri="{BB962C8B-B14F-4D97-AF65-F5344CB8AC3E}">
        <p14:creationId xmlns:p14="http://schemas.microsoft.com/office/powerpoint/2010/main" xmlns="" val="434607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98D288-88C5-42B0-B2CA-1591FE69972D}"/>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xmlns="" id="{0A3A2E99-0115-4AF6-BC0A-7894D216A3E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xmlns="" id="{4FBC42CA-52EA-4433-AFE2-7BFB9BDAA09B}"/>
              </a:ext>
            </a:extLst>
          </p:cNvPr>
          <p:cNvSpPr>
            <a:spLocks noGrp="1"/>
          </p:cNvSpPr>
          <p:nvPr>
            <p:ph type="dt" sz="half" idx="10"/>
          </p:nvPr>
        </p:nvSpPr>
        <p:spPr/>
        <p:txBody>
          <a:bodyPr/>
          <a:lstStyle/>
          <a:p>
            <a:fld id="{74D114F6-1442-499B-AD18-BB2478824387}" type="datetimeFigureOut">
              <a:rPr lang="en-GB" smtClean="0"/>
              <a:pPr/>
              <a:t>29/03/2023</a:t>
            </a:fld>
            <a:endParaRPr lang="en-GB"/>
          </a:p>
        </p:txBody>
      </p:sp>
      <p:sp>
        <p:nvSpPr>
          <p:cNvPr id="5" name="Footer Placeholder 4">
            <a:extLst>
              <a:ext uri="{FF2B5EF4-FFF2-40B4-BE49-F238E27FC236}">
                <a16:creationId xmlns:a16="http://schemas.microsoft.com/office/drawing/2014/main" xmlns="" id="{5C1ED2EF-98E4-4A21-8A15-9258ED4714B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3DC9534B-F62A-4F11-894A-148856CCF681}"/>
              </a:ext>
            </a:extLst>
          </p:cNvPr>
          <p:cNvSpPr>
            <a:spLocks noGrp="1"/>
          </p:cNvSpPr>
          <p:nvPr>
            <p:ph type="sldNum" sz="quarter" idx="12"/>
          </p:nvPr>
        </p:nvSpPr>
        <p:spPr/>
        <p:txBody>
          <a:bodyPr/>
          <a:lstStyle/>
          <a:p>
            <a:fld id="{57A675BF-91FE-4238-8C1C-6C25BD1A6664}" type="slidenum">
              <a:rPr lang="en-GB" smtClean="0"/>
              <a:pPr/>
              <a:t>‹#›</a:t>
            </a:fld>
            <a:endParaRPr lang="en-GB"/>
          </a:p>
        </p:txBody>
      </p:sp>
    </p:spTree>
    <p:extLst>
      <p:ext uri="{BB962C8B-B14F-4D97-AF65-F5344CB8AC3E}">
        <p14:creationId xmlns:p14="http://schemas.microsoft.com/office/powerpoint/2010/main" xmlns="" val="1360515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07CFB38B-CF10-40D0-A847-64302B4BD765}"/>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xmlns="" id="{E5880C7F-7F13-4B5E-92D9-632A4181A73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xmlns="" id="{457B0EDF-BB3B-4923-B869-FD7CDD364CF7}"/>
              </a:ext>
            </a:extLst>
          </p:cNvPr>
          <p:cNvSpPr>
            <a:spLocks noGrp="1"/>
          </p:cNvSpPr>
          <p:nvPr>
            <p:ph type="dt" sz="half" idx="10"/>
          </p:nvPr>
        </p:nvSpPr>
        <p:spPr/>
        <p:txBody>
          <a:bodyPr/>
          <a:lstStyle/>
          <a:p>
            <a:fld id="{74D114F6-1442-499B-AD18-BB2478824387}" type="datetimeFigureOut">
              <a:rPr lang="en-GB" smtClean="0"/>
              <a:pPr/>
              <a:t>29/03/2023</a:t>
            </a:fld>
            <a:endParaRPr lang="en-GB"/>
          </a:p>
        </p:txBody>
      </p:sp>
      <p:sp>
        <p:nvSpPr>
          <p:cNvPr id="5" name="Footer Placeholder 4">
            <a:extLst>
              <a:ext uri="{FF2B5EF4-FFF2-40B4-BE49-F238E27FC236}">
                <a16:creationId xmlns:a16="http://schemas.microsoft.com/office/drawing/2014/main" xmlns="" id="{557BEF8D-77D0-4F69-8268-0F111F8E08F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D38147FD-F00A-4A23-805C-E0170BF9DDF0}"/>
              </a:ext>
            </a:extLst>
          </p:cNvPr>
          <p:cNvSpPr>
            <a:spLocks noGrp="1"/>
          </p:cNvSpPr>
          <p:nvPr>
            <p:ph type="sldNum" sz="quarter" idx="12"/>
          </p:nvPr>
        </p:nvSpPr>
        <p:spPr/>
        <p:txBody>
          <a:bodyPr/>
          <a:lstStyle/>
          <a:p>
            <a:fld id="{57A675BF-91FE-4238-8C1C-6C25BD1A6664}" type="slidenum">
              <a:rPr lang="en-GB" smtClean="0"/>
              <a:pPr/>
              <a:t>‹#›</a:t>
            </a:fld>
            <a:endParaRPr lang="en-GB"/>
          </a:p>
        </p:txBody>
      </p:sp>
    </p:spTree>
    <p:extLst>
      <p:ext uri="{BB962C8B-B14F-4D97-AF65-F5344CB8AC3E}">
        <p14:creationId xmlns:p14="http://schemas.microsoft.com/office/powerpoint/2010/main" xmlns="" val="918363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6A165D1-F485-43D6-BD7E-6136C3FCABEC}"/>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xmlns="" id="{A8E5EEAE-7449-4BFC-823C-7885230EDFA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xmlns="" id="{A691091C-59FD-46D9-86EC-C140BB02B73F}"/>
              </a:ext>
            </a:extLst>
          </p:cNvPr>
          <p:cNvSpPr>
            <a:spLocks noGrp="1"/>
          </p:cNvSpPr>
          <p:nvPr>
            <p:ph type="dt" sz="half" idx="10"/>
          </p:nvPr>
        </p:nvSpPr>
        <p:spPr/>
        <p:txBody>
          <a:bodyPr/>
          <a:lstStyle/>
          <a:p>
            <a:fld id="{74D114F6-1442-499B-AD18-BB2478824387}" type="datetimeFigureOut">
              <a:rPr lang="en-GB" smtClean="0"/>
              <a:pPr/>
              <a:t>29/03/2023</a:t>
            </a:fld>
            <a:endParaRPr lang="en-GB"/>
          </a:p>
        </p:txBody>
      </p:sp>
      <p:sp>
        <p:nvSpPr>
          <p:cNvPr id="5" name="Footer Placeholder 4">
            <a:extLst>
              <a:ext uri="{FF2B5EF4-FFF2-40B4-BE49-F238E27FC236}">
                <a16:creationId xmlns:a16="http://schemas.microsoft.com/office/drawing/2014/main" xmlns="" id="{2ADB9CD3-6B1A-4DAF-BA67-DA6A2AAD5C0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BFC75C77-E854-43D1-B0B8-521F42D0B6F1}"/>
              </a:ext>
            </a:extLst>
          </p:cNvPr>
          <p:cNvSpPr>
            <a:spLocks noGrp="1"/>
          </p:cNvSpPr>
          <p:nvPr>
            <p:ph type="sldNum" sz="quarter" idx="12"/>
          </p:nvPr>
        </p:nvSpPr>
        <p:spPr/>
        <p:txBody>
          <a:bodyPr/>
          <a:lstStyle/>
          <a:p>
            <a:fld id="{57A675BF-91FE-4238-8C1C-6C25BD1A6664}" type="slidenum">
              <a:rPr lang="en-GB" smtClean="0"/>
              <a:pPr/>
              <a:t>‹#›</a:t>
            </a:fld>
            <a:endParaRPr lang="en-GB"/>
          </a:p>
        </p:txBody>
      </p:sp>
    </p:spTree>
    <p:extLst>
      <p:ext uri="{BB962C8B-B14F-4D97-AF65-F5344CB8AC3E}">
        <p14:creationId xmlns:p14="http://schemas.microsoft.com/office/powerpoint/2010/main" xmlns="" val="1015594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E82FD7-7222-42B9-A205-09C4DA3753C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xmlns="" id="{24F7F53C-9AD7-4332-B84E-80C23232A5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56B1987C-D10E-41D1-8104-4B59AF6F8C6A}"/>
              </a:ext>
            </a:extLst>
          </p:cNvPr>
          <p:cNvSpPr>
            <a:spLocks noGrp="1"/>
          </p:cNvSpPr>
          <p:nvPr>
            <p:ph type="dt" sz="half" idx="10"/>
          </p:nvPr>
        </p:nvSpPr>
        <p:spPr/>
        <p:txBody>
          <a:bodyPr/>
          <a:lstStyle/>
          <a:p>
            <a:fld id="{74D114F6-1442-499B-AD18-BB2478824387}" type="datetimeFigureOut">
              <a:rPr lang="en-GB" smtClean="0"/>
              <a:pPr/>
              <a:t>29/03/2023</a:t>
            </a:fld>
            <a:endParaRPr lang="en-GB"/>
          </a:p>
        </p:txBody>
      </p:sp>
      <p:sp>
        <p:nvSpPr>
          <p:cNvPr id="5" name="Footer Placeholder 4">
            <a:extLst>
              <a:ext uri="{FF2B5EF4-FFF2-40B4-BE49-F238E27FC236}">
                <a16:creationId xmlns:a16="http://schemas.microsoft.com/office/drawing/2014/main" xmlns="" id="{7F3DC67A-F9AA-4004-B0B9-9812AFC111C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2555A678-BB72-46BE-9395-CBE6520ADD0E}"/>
              </a:ext>
            </a:extLst>
          </p:cNvPr>
          <p:cNvSpPr>
            <a:spLocks noGrp="1"/>
          </p:cNvSpPr>
          <p:nvPr>
            <p:ph type="sldNum" sz="quarter" idx="12"/>
          </p:nvPr>
        </p:nvSpPr>
        <p:spPr/>
        <p:txBody>
          <a:bodyPr/>
          <a:lstStyle/>
          <a:p>
            <a:fld id="{57A675BF-91FE-4238-8C1C-6C25BD1A6664}" type="slidenum">
              <a:rPr lang="en-GB" smtClean="0"/>
              <a:pPr/>
              <a:t>‹#›</a:t>
            </a:fld>
            <a:endParaRPr lang="en-GB"/>
          </a:p>
        </p:txBody>
      </p:sp>
    </p:spTree>
    <p:extLst>
      <p:ext uri="{BB962C8B-B14F-4D97-AF65-F5344CB8AC3E}">
        <p14:creationId xmlns:p14="http://schemas.microsoft.com/office/powerpoint/2010/main" xmlns="" val="2727917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DE0CF24-C627-4AE5-A6B4-D5FB38CD1AEB}"/>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xmlns="" id="{DE7A07C3-A91D-407A-B451-8EC25A6BB6D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xmlns="" id="{03F513C3-7501-4E0A-B7D6-20F8EB8EEB1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xmlns="" id="{8D29F1A1-55A5-4C7E-B745-71BD9F95E7C7}"/>
              </a:ext>
            </a:extLst>
          </p:cNvPr>
          <p:cNvSpPr>
            <a:spLocks noGrp="1"/>
          </p:cNvSpPr>
          <p:nvPr>
            <p:ph type="dt" sz="half" idx="10"/>
          </p:nvPr>
        </p:nvSpPr>
        <p:spPr/>
        <p:txBody>
          <a:bodyPr/>
          <a:lstStyle/>
          <a:p>
            <a:fld id="{74D114F6-1442-499B-AD18-BB2478824387}" type="datetimeFigureOut">
              <a:rPr lang="en-GB" smtClean="0"/>
              <a:pPr/>
              <a:t>29/03/2023</a:t>
            </a:fld>
            <a:endParaRPr lang="en-GB"/>
          </a:p>
        </p:txBody>
      </p:sp>
      <p:sp>
        <p:nvSpPr>
          <p:cNvPr id="6" name="Footer Placeholder 5">
            <a:extLst>
              <a:ext uri="{FF2B5EF4-FFF2-40B4-BE49-F238E27FC236}">
                <a16:creationId xmlns:a16="http://schemas.microsoft.com/office/drawing/2014/main" xmlns="" id="{24BC82F6-F9B4-4A61-ABCE-0D13D1AC7BE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7C28F48A-3E74-4122-823E-CAC7972E31B4}"/>
              </a:ext>
            </a:extLst>
          </p:cNvPr>
          <p:cNvSpPr>
            <a:spLocks noGrp="1"/>
          </p:cNvSpPr>
          <p:nvPr>
            <p:ph type="sldNum" sz="quarter" idx="12"/>
          </p:nvPr>
        </p:nvSpPr>
        <p:spPr/>
        <p:txBody>
          <a:bodyPr/>
          <a:lstStyle/>
          <a:p>
            <a:fld id="{57A675BF-91FE-4238-8C1C-6C25BD1A6664}" type="slidenum">
              <a:rPr lang="en-GB" smtClean="0"/>
              <a:pPr/>
              <a:t>‹#›</a:t>
            </a:fld>
            <a:endParaRPr lang="en-GB"/>
          </a:p>
        </p:txBody>
      </p:sp>
    </p:spTree>
    <p:extLst>
      <p:ext uri="{BB962C8B-B14F-4D97-AF65-F5344CB8AC3E}">
        <p14:creationId xmlns:p14="http://schemas.microsoft.com/office/powerpoint/2010/main" xmlns="" val="2783533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7BB658-411E-4EC0-A728-88CAB7203C93}"/>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xmlns="" id="{B1BEBB54-194A-461C-9C12-5A68A43929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xmlns="" id="{CA8A8AC7-7E9F-49FB-8A16-CDB2AD75540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xmlns="" id="{DBDBF238-04AC-4D81-A7C4-FB6B31B1F38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xmlns="" id="{4ED38F3A-038B-4C7E-B351-CD8629E3C1C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xmlns="" id="{82703C4E-8004-4D60-BBA3-DBA8A45ABB78}"/>
              </a:ext>
            </a:extLst>
          </p:cNvPr>
          <p:cNvSpPr>
            <a:spLocks noGrp="1"/>
          </p:cNvSpPr>
          <p:nvPr>
            <p:ph type="dt" sz="half" idx="10"/>
          </p:nvPr>
        </p:nvSpPr>
        <p:spPr/>
        <p:txBody>
          <a:bodyPr/>
          <a:lstStyle/>
          <a:p>
            <a:fld id="{74D114F6-1442-499B-AD18-BB2478824387}" type="datetimeFigureOut">
              <a:rPr lang="en-GB" smtClean="0"/>
              <a:pPr/>
              <a:t>29/03/2023</a:t>
            </a:fld>
            <a:endParaRPr lang="en-GB"/>
          </a:p>
        </p:txBody>
      </p:sp>
      <p:sp>
        <p:nvSpPr>
          <p:cNvPr id="8" name="Footer Placeholder 7">
            <a:extLst>
              <a:ext uri="{FF2B5EF4-FFF2-40B4-BE49-F238E27FC236}">
                <a16:creationId xmlns:a16="http://schemas.microsoft.com/office/drawing/2014/main" xmlns="" id="{05993827-3767-4FCD-8385-257285DEF7B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xmlns="" id="{52CAC3B0-5518-424E-80BF-E38C14D26662}"/>
              </a:ext>
            </a:extLst>
          </p:cNvPr>
          <p:cNvSpPr>
            <a:spLocks noGrp="1"/>
          </p:cNvSpPr>
          <p:nvPr>
            <p:ph type="sldNum" sz="quarter" idx="12"/>
          </p:nvPr>
        </p:nvSpPr>
        <p:spPr/>
        <p:txBody>
          <a:bodyPr/>
          <a:lstStyle/>
          <a:p>
            <a:fld id="{57A675BF-91FE-4238-8C1C-6C25BD1A6664}" type="slidenum">
              <a:rPr lang="en-GB" smtClean="0"/>
              <a:pPr/>
              <a:t>‹#›</a:t>
            </a:fld>
            <a:endParaRPr lang="en-GB"/>
          </a:p>
        </p:txBody>
      </p:sp>
    </p:spTree>
    <p:extLst>
      <p:ext uri="{BB962C8B-B14F-4D97-AF65-F5344CB8AC3E}">
        <p14:creationId xmlns:p14="http://schemas.microsoft.com/office/powerpoint/2010/main" xmlns="" val="2643873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9AAA6F2-6876-4F3B-9223-D097E1543BF8}"/>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xmlns="" id="{D4F9FF18-7D93-416E-A030-A48BD9B84A2C}"/>
              </a:ext>
            </a:extLst>
          </p:cNvPr>
          <p:cNvSpPr>
            <a:spLocks noGrp="1"/>
          </p:cNvSpPr>
          <p:nvPr>
            <p:ph type="dt" sz="half" idx="10"/>
          </p:nvPr>
        </p:nvSpPr>
        <p:spPr/>
        <p:txBody>
          <a:bodyPr/>
          <a:lstStyle/>
          <a:p>
            <a:fld id="{74D114F6-1442-499B-AD18-BB2478824387}" type="datetimeFigureOut">
              <a:rPr lang="en-GB" smtClean="0"/>
              <a:pPr/>
              <a:t>29/03/2023</a:t>
            </a:fld>
            <a:endParaRPr lang="en-GB"/>
          </a:p>
        </p:txBody>
      </p:sp>
      <p:sp>
        <p:nvSpPr>
          <p:cNvPr id="4" name="Footer Placeholder 3">
            <a:extLst>
              <a:ext uri="{FF2B5EF4-FFF2-40B4-BE49-F238E27FC236}">
                <a16:creationId xmlns:a16="http://schemas.microsoft.com/office/drawing/2014/main" xmlns="" id="{C31B82AF-7B1E-4471-AE54-9761547D3C3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xmlns="" id="{71187183-C7E7-47B2-B4CA-FBD5EA98BEFB}"/>
              </a:ext>
            </a:extLst>
          </p:cNvPr>
          <p:cNvSpPr>
            <a:spLocks noGrp="1"/>
          </p:cNvSpPr>
          <p:nvPr>
            <p:ph type="sldNum" sz="quarter" idx="12"/>
          </p:nvPr>
        </p:nvSpPr>
        <p:spPr/>
        <p:txBody>
          <a:bodyPr/>
          <a:lstStyle/>
          <a:p>
            <a:fld id="{57A675BF-91FE-4238-8C1C-6C25BD1A6664}" type="slidenum">
              <a:rPr lang="en-GB" smtClean="0"/>
              <a:pPr/>
              <a:t>‹#›</a:t>
            </a:fld>
            <a:endParaRPr lang="en-GB"/>
          </a:p>
        </p:txBody>
      </p:sp>
    </p:spTree>
    <p:extLst>
      <p:ext uri="{BB962C8B-B14F-4D97-AF65-F5344CB8AC3E}">
        <p14:creationId xmlns:p14="http://schemas.microsoft.com/office/powerpoint/2010/main" xmlns="" val="2574705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ADEF8F46-C813-4CD6-B3E3-82A47998D74B}"/>
              </a:ext>
            </a:extLst>
          </p:cNvPr>
          <p:cNvSpPr>
            <a:spLocks noGrp="1"/>
          </p:cNvSpPr>
          <p:nvPr>
            <p:ph type="dt" sz="half" idx="10"/>
          </p:nvPr>
        </p:nvSpPr>
        <p:spPr/>
        <p:txBody>
          <a:bodyPr/>
          <a:lstStyle/>
          <a:p>
            <a:fld id="{74D114F6-1442-499B-AD18-BB2478824387}" type="datetimeFigureOut">
              <a:rPr lang="en-GB" smtClean="0"/>
              <a:pPr/>
              <a:t>29/03/2023</a:t>
            </a:fld>
            <a:endParaRPr lang="en-GB"/>
          </a:p>
        </p:txBody>
      </p:sp>
      <p:sp>
        <p:nvSpPr>
          <p:cNvPr id="3" name="Footer Placeholder 2">
            <a:extLst>
              <a:ext uri="{FF2B5EF4-FFF2-40B4-BE49-F238E27FC236}">
                <a16:creationId xmlns:a16="http://schemas.microsoft.com/office/drawing/2014/main" xmlns="" id="{6E167BAC-845F-4E43-B26A-60D0BD2727B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xmlns="" id="{90233101-8967-416A-BEFF-FC655AA04076}"/>
              </a:ext>
            </a:extLst>
          </p:cNvPr>
          <p:cNvSpPr>
            <a:spLocks noGrp="1"/>
          </p:cNvSpPr>
          <p:nvPr>
            <p:ph type="sldNum" sz="quarter" idx="12"/>
          </p:nvPr>
        </p:nvSpPr>
        <p:spPr/>
        <p:txBody>
          <a:bodyPr/>
          <a:lstStyle/>
          <a:p>
            <a:fld id="{57A675BF-91FE-4238-8C1C-6C25BD1A6664}" type="slidenum">
              <a:rPr lang="en-GB" smtClean="0"/>
              <a:pPr/>
              <a:t>‹#›</a:t>
            </a:fld>
            <a:endParaRPr lang="en-GB"/>
          </a:p>
        </p:txBody>
      </p:sp>
    </p:spTree>
    <p:extLst>
      <p:ext uri="{BB962C8B-B14F-4D97-AF65-F5344CB8AC3E}">
        <p14:creationId xmlns:p14="http://schemas.microsoft.com/office/powerpoint/2010/main" xmlns="" val="3104625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39B8665-F2DE-4860-891B-8F985F3C328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xmlns="" id="{3623C057-E709-465B-927F-39A3B2B9F1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xmlns="" id="{D433C5D4-98F2-4C36-8D83-DF782ACCE5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5B1FCF35-3FDD-494C-8605-A29E6AA85FE3}"/>
              </a:ext>
            </a:extLst>
          </p:cNvPr>
          <p:cNvSpPr>
            <a:spLocks noGrp="1"/>
          </p:cNvSpPr>
          <p:nvPr>
            <p:ph type="dt" sz="half" idx="10"/>
          </p:nvPr>
        </p:nvSpPr>
        <p:spPr/>
        <p:txBody>
          <a:bodyPr/>
          <a:lstStyle/>
          <a:p>
            <a:fld id="{74D114F6-1442-499B-AD18-BB2478824387}" type="datetimeFigureOut">
              <a:rPr lang="en-GB" smtClean="0"/>
              <a:pPr/>
              <a:t>29/03/2023</a:t>
            </a:fld>
            <a:endParaRPr lang="en-GB"/>
          </a:p>
        </p:txBody>
      </p:sp>
      <p:sp>
        <p:nvSpPr>
          <p:cNvPr id="6" name="Footer Placeholder 5">
            <a:extLst>
              <a:ext uri="{FF2B5EF4-FFF2-40B4-BE49-F238E27FC236}">
                <a16:creationId xmlns:a16="http://schemas.microsoft.com/office/drawing/2014/main" xmlns="" id="{08809754-C5C3-4424-8F60-C7B3F506938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2A5D2A1E-E525-4946-A7CB-E537930DE1B8}"/>
              </a:ext>
            </a:extLst>
          </p:cNvPr>
          <p:cNvSpPr>
            <a:spLocks noGrp="1"/>
          </p:cNvSpPr>
          <p:nvPr>
            <p:ph type="sldNum" sz="quarter" idx="12"/>
          </p:nvPr>
        </p:nvSpPr>
        <p:spPr/>
        <p:txBody>
          <a:bodyPr/>
          <a:lstStyle/>
          <a:p>
            <a:fld id="{57A675BF-91FE-4238-8C1C-6C25BD1A6664}" type="slidenum">
              <a:rPr lang="en-GB" smtClean="0"/>
              <a:pPr/>
              <a:t>‹#›</a:t>
            </a:fld>
            <a:endParaRPr lang="en-GB"/>
          </a:p>
        </p:txBody>
      </p:sp>
    </p:spTree>
    <p:extLst>
      <p:ext uri="{BB962C8B-B14F-4D97-AF65-F5344CB8AC3E}">
        <p14:creationId xmlns:p14="http://schemas.microsoft.com/office/powerpoint/2010/main" xmlns="" val="4221098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FFB45AD-FCB0-484C-B243-2D022E7D91F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xmlns="" id="{1D9BF36F-0848-47FD-BE2C-416C8852EE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xmlns="" id="{61B3EF73-CF7A-42DF-A59B-811DBC356F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32954C3D-AC2E-4758-8081-1A6609EA99A0}"/>
              </a:ext>
            </a:extLst>
          </p:cNvPr>
          <p:cNvSpPr>
            <a:spLocks noGrp="1"/>
          </p:cNvSpPr>
          <p:nvPr>
            <p:ph type="dt" sz="half" idx="10"/>
          </p:nvPr>
        </p:nvSpPr>
        <p:spPr/>
        <p:txBody>
          <a:bodyPr/>
          <a:lstStyle/>
          <a:p>
            <a:fld id="{74D114F6-1442-499B-AD18-BB2478824387}" type="datetimeFigureOut">
              <a:rPr lang="en-GB" smtClean="0"/>
              <a:pPr/>
              <a:t>29/03/2023</a:t>
            </a:fld>
            <a:endParaRPr lang="en-GB"/>
          </a:p>
        </p:txBody>
      </p:sp>
      <p:sp>
        <p:nvSpPr>
          <p:cNvPr id="6" name="Footer Placeholder 5">
            <a:extLst>
              <a:ext uri="{FF2B5EF4-FFF2-40B4-BE49-F238E27FC236}">
                <a16:creationId xmlns:a16="http://schemas.microsoft.com/office/drawing/2014/main" xmlns="" id="{32D66137-05AD-4FB6-AC5E-3D67ED2FF79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56F9B7CC-E2DD-4A54-9289-86AC5100518D}"/>
              </a:ext>
            </a:extLst>
          </p:cNvPr>
          <p:cNvSpPr>
            <a:spLocks noGrp="1"/>
          </p:cNvSpPr>
          <p:nvPr>
            <p:ph type="sldNum" sz="quarter" idx="12"/>
          </p:nvPr>
        </p:nvSpPr>
        <p:spPr/>
        <p:txBody>
          <a:bodyPr/>
          <a:lstStyle/>
          <a:p>
            <a:fld id="{57A675BF-91FE-4238-8C1C-6C25BD1A6664}" type="slidenum">
              <a:rPr lang="en-GB" smtClean="0"/>
              <a:pPr/>
              <a:t>‹#›</a:t>
            </a:fld>
            <a:endParaRPr lang="en-GB"/>
          </a:p>
        </p:txBody>
      </p:sp>
    </p:spTree>
    <p:extLst>
      <p:ext uri="{BB962C8B-B14F-4D97-AF65-F5344CB8AC3E}">
        <p14:creationId xmlns:p14="http://schemas.microsoft.com/office/powerpoint/2010/main" xmlns="" val="530635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C63C600-207E-4E04-B5D7-0B001E2C6D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xmlns="" id="{671CBDAC-BC4D-46C9-9678-9DBA046670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xmlns="" id="{9B4598F0-6292-4D2B-BAD1-2537A88AF75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D114F6-1442-499B-AD18-BB2478824387}" type="datetimeFigureOut">
              <a:rPr lang="en-GB" smtClean="0"/>
              <a:pPr/>
              <a:t>29/03/2023</a:t>
            </a:fld>
            <a:endParaRPr lang="en-GB"/>
          </a:p>
        </p:txBody>
      </p:sp>
      <p:sp>
        <p:nvSpPr>
          <p:cNvPr id="5" name="Footer Placeholder 4">
            <a:extLst>
              <a:ext uri="{FF2B5EF4-FFF2-40B4-BE49-F238E27FC236}">
                <a16:creationId xmlns:a16="http://schemas.microsoft.com/office/drawing/2014/main" xmlns="" id="{2E9571E1-2D94-4859-98C7-1EE45B55B4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xmlns="" id="{43ACEED5-7552-467C-89A3-3D504A60D4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A675BF-91FE-4238-8C1C-6C25BD1A6664}" type="slidenum">
              <a:rPr lang="en-GB" smtClean="0"/>
              <a:pPr/>
              <a:t>‹#›</a:t>
            </a:fld>
            <a:endParaRPr lang="en-GB"/>
          </a:p>
        </p:txBody>
      </p:sp>
    </p:spTree>
    <p:extLst>
      <p:ext uri="{BB962C8B-B14F-4D97-AF65-F5344CB8AC3E}">
        <p14:creationId xmlns:p14="http://schemas.microsoft.com/office/powerpoint/2010/main" xmlns="" val="31122748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chart" Target="../charts/chart7.xml"/><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 Id="rId9" Type="http://schemas.openxmlformats.org/officeDocument/2006/relationships/chart" Target="../charts/chart8.xml"/></Relationships>
</file>

<file path=ppt/slides/_rels/slide1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2.xml"/><Relationship Id="rId5" Type="http://schemas.openxmlformats.org/officeDocument/2006/relationships/chart" Target="../charts/chart12.xml"/><Relationship Id="rId4" Type="http://schemas.openxmlformats.org/officeDocument/2006/relationships/chart" Target="../charts/chart11.xml"/></Relationships>
</file>

<file path=ppt/slides/_rels/slide18.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2.xml"/><Relationship Id="rId5" Type="http://schemas.openxmlformats.org/officeDocument/2006/relationships/chart" Target="../charts/chart16.xml"/><Relationship Id="rId4" Type="http://schemas.openxmlformats.org/officeDocument/2006/relationships/chart" Target="../charts/char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nhs.uk/nhs-services/opticians/free-nhs-eye-tests-and-optical-vouchers/" TargetMode="External"/><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hyperlink" Target="https://www.nhs.uk/conditions/hearing-test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chart" Target="../charts/chart19.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chart" Target="../charts/chart18.xml"/><Relationship Id="rId5" Type="http://schemas.openxmlformats.org/officeDocument/2006/relationships/chart" Target="../charts/chart17.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chart" Target="../charts/chart20.xml"/><Relationship Id="rId1" Type="http://schemas.openxmlformats.org/officeDocument/2006/relationships/slideLayout" Target="../slideLayouts/slideLayout2.xml"/><Relationship Id="rId6" Type="http://schemas.openxmlformats.org/officeDocument/2006/relationships/chart" Target="../charts/chart24.xml"/><Relationship Id="rId5" Type="http://schemas.openxmlformats.org/officeDocument/2006/relationships/chart" Target="../charts/chart23.xml"/><Relationship Id="rId4" Type="http://schemas.openxmlformats.org/officeDocument/2006/relationships/chart" Target="../charts/char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chart" Target="../charts/chart27.xml"/><Relationship Id="rId4" Type="http://schemas.openxmlformats.org/officeDocument/2006/relationships/chart" Target="../charts/chart26.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chart" Target="../charts/chart33.xml"/><Relationship Id="rId3" Type="http://schemas.openxmlformats.org/officeDocument/2006/relationships/chart" Target="../charts/chart28.xml"/><Relationship Id="rId7" Type="http://schemas.openxmlformats.org/officeDocument/2006/relationships/chart" Target="../charts/chart3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chart" Target="../charts/chart31.xml"/><Relationship Id="rId11" Type="http://schemas.openxmlformats.org/officeDocument/2006/relationships/chart" Target="../charts/chart36.xml"/><Relationship Id="rId5" Type="http://schemas.openxmlformats.org/officeDocument/2006/relationships/chart" Target="../charts/chart30.xml"/><Relationship Id="rId10" Type="http://schemas.openxmlformats.org/officeDocument/2006/relationships/chart" Target="../charts/chart35.xml"/><Relationship Id="rId4" Type="http://schemas.openxmlformats.org/officeDocument/2006/relationships/chart" Target="../charts/chart29.xml"/><Relationship Id="rId9" Type="http://schemas.openxmlformats.org/officeDocument/2006/relationships/chart" Target="../charts/chart34.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chart" Target="../charts/chart38.xml"/></Relationships>
</file>

<file path=ppt/slides/_rels/slide32.xml.rels><?xml version="1.0" encoding="UTF-8" standalone="yes"?>
<Relationships xmlns="http://schemas.openxmlformats.org/package/2006/relationships"><Relationship Id="rId3" Type="http://schemas.openxmlformats.org/officeDocument/2006/relationships/chart" Target="../charts/chart39.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chart" Target="../charts/chart46.xml"/><Relationship Id="rId3" Type="http://schemas.openxmlformats.org/officeDocument/2006/relationships/chart" Target="../charts/chart41.xml"/><Relationship Id="rId7" Type="http://schemas.openxmlformats.org/officeDocument/2006/relationships/chart" Target="../charts/chart45.xml"/><Relationship Id="rId2" Type="http://schemas.openxmlformats.org/officeDocument/2006/relationships/chart" Target="../charts/chart40.xml"/><Relationship Id="rId1" Type="http://schemas.openxmlformats.org/officeDocument/2006/relationships/slideLayout" Target="../slideLayouts/slideLayout2.xml"/><Relationship Id="rId6" Type="http://schemas.openxmlformats.org/officeDocument/2006/relationships/chart" Target="../charts/chart44.xml"/><Relationship Id="rId5" Type="http://schemas.openxmlformats.org/officeDocument/2006/relationships/chart" Target="../charts/chart43.xml"/><Relationship Id="rId10" Type="http://schemas.openxmlformats.org/officeDocument/2006/relationships/chart" Target="../charts/chart48.xml"/><Relationship Id="rId4" Type="http://schemas.openxmlformats.org/officeDocument/2006/relationships/chart" Target="../charts/chart42.xml"/><Relationship Id="rId9" Type="http://schemas.openxmlformats.org/officeDocument/2006/relationships/chart" Target="../charts/chart47.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CCE1A06-775B-4E90-9948-DB7503E0C177}"/>
              </a:ext>
            </a:extLst>
          </p:cNvPr>
          <p:cNvSpPr>
            <a:spLocks noGrp="1"/>
          </p:cNvSpPr>
          <p:nvPr>
            <p:ph type="ctrTitle"/>
          </p:nvPr>
        </p:nvSpPr>
        <p:spPr>
          <a:xfrm>
            <a:off x="0" y="0"/>
            <a:ext cx="12192000" cy="3877056"/>
          </a:xfrm>
        </p:spPr>
        <p:txBody>
          <a:bodyPr>
            <a:noAutofit/>
          </a:bodyPr>
          <a:lstStyle/>
          <a:p>
            <a:r>
              <a:rPr lang="en-GB" sz="4800" dirty="0">
                <a:solidFill>
                  <a:schemeClr val="bg1">
                    <a:lumMod val="95000"/>
                  </a:schemeClr>
                </a:solidFill>
              </a:rPr>
              <a:t>Cardiff Hepatitis C event 31</a:t>
            </a:r>
            <a:r>
              <a:rPr lang="en-GB" sz="4800" baseline="30000" dirty="0">
                <a:solidFill>
                  <a:schemeClr val="bg1">
                    <a:lumMod val="95000"/>
                  </a:schemeClr>
                </a:solidFill>
              </a:rPr>
              <a:t>st</a:t>
            </a:r>
            <a:r>
              <a:rPr lang="en-GB" sz="4800" dirty="0">
                <a:solidFill>
                  <a:schemeClr val="bg1">
                    <a:lumMod val="95000"/>
                  </a:schemeClr>
                </a:solidFill>
              </a:rPr>
              <a:t> March 2023</a:t>
            </a:r>
            <a:br>
              <a:rPr lang="en-GB" sz="4800" dirty="0">
                <a:solidFill>
                  <a:schemeClr val="bg1">
                    <a:lumMod val="95000"/>
                  </a:schemeClr>
                </a:solidFill>
              </a:rPr>
            </a:br>
            <a:r>
              <a:rPr lang="en-GB" sz="4800" dirty="0">
                <a:solidFill>
                  <a:schemeClr val="bg1">
                    <a:lumMod val="95000"/>
                  </a:schemeClr>
                </a:solidFill>
              </a:rPr>
              <a:t/>
            </a:r>
            <a:br>
              <a:rPr lang="en-GB" sz="4800" dirty="0">
                <a:solidFill>
                  <a:schemeClr val="bg1">
                    <a:lumMod val="95000"/>
                  </a:schemeClr>
                </a:solidFill>
              </a:rPr>
            </a:br>
            <a:r>
              <a:rPr lang="en-GB" sz="4000" b="1" dirty="0">
                <a:solidFill>
                  <a:schemeClr val="bg1">
                    <a:lumMod val="95000"/>
                  </a:schemeClr>
                </a:solidFill>
              </a:rPr>
              <a:t>What we’ve learnt about inclusion health (IH) patients</a:t>
            </a:r>
            <a:br>
              <a:rPr lang="en-GB" sz="4000" b="1" dirty="0">
                <a:solidFill>
                  <a:schemeClr val="bg1">
                    <a:lumMod val="95000"/>
                  </a:schemeClr>
                </a:solidFill>
              </a:rPr>
            </a:br>
            <a:r>
              <a:rPr lang="en-GB" sz="4800" dirty="0">
                <a:solidFill>
                  <a:schemeClr val="bg1">
                    <a:lumMod val="95000"/>
                  </a:schemeClr>
                </a:solidFill>
              </a:rPr>
              <a:t>A brief overview of 12 months of patient data</a:t>
            </a:r>
            <a:r>
              <a:rPr lang="en-GB" sz="4000" b="1" dirty="0">
                <a:solidFill>
                  <a:schemeClr val="bg1">
                    <a:lumMod val="95000"/>
                  </a:schemeClr>
                </a:solidFill>
              </a:rPr>
              <a:t> </a:t>
            </a:r>
            <a:r>
              <a:rPr lang="en-GB" sz="4400" dirty="0">
                <a:solidFill>
                  <a:schemeClr val="bg1">
                    <a:lumMod val="95000"/>
                  </a:schemeClr>
                </a:solidFill>
              </a:rPr>
              <a:t>from University College Hospital in London (Euston)</a:t>
            </a:r>
            <a:endParaRPr lang="en-GB" sz="4800" dirty="0">
              <a:solidFill>
                <a:schemeClr val="bg1">
                  <a:lumMod val="95000"/>
                </a:schemeClr>
              </a:solidFill>
            </a:endParaRPr>
          </a:p>
        </p:txBody>
      </p:sp>
      <p:sp>
        <p:nvSpPr>
          <p:cNvPr id="3" name="Subtitle 2">
            <a:extLst>
              <a:ext uri="{FF2B5EF4-FFF2-40B4-BE49-F238E27FC236}">
                <a16:creationId xmlns:a16="http://schemas.microsoft.com/office/drawing/2014/main" xmlns="" id="{BCB72FB3-8EAA-40A7-9821-53A68421D23A}"/>
              </a:ext>
            </a:extLst>
          </p:cNvPr>
          <p:cNvSpPr>
            <a:spLocks noGrp="1"/>
          </p:cNvSpPr>
          <p:nvPr>
            <p:ph type="subTitle" idx="1"/>
          </p:nvPr>
        </p:nvSpPr>
        <p:spPr>
          <a:xfrm>
            <a:off x="1524000" y="4470400"/>
            <a:ext cx="9144000" cy="2387599"/>
          </a:xfrm>
        </p:spPr>
        <p:txBody>
          <a:bodyPr>
            <a:normAutofit/>
          </a:bodyPr>
          <a:lstStyle/>
          <a:p>
            <a:r>
              <a:rPr lang="en-GB" dirty="0">
                <a:solidFill>
                  <a:schemeClr val="bg1">
                    <a:lumMod val="95000"/>
                  </a:schemeClr>
                </a:solidFill>
              </a:rPr>
              <a:t>IH/general internal medicine (GIM) locum consultant James Norman</a:t>
            </a:r>
          </a:p>
          <a:p>
            <a:r>
              <a:rPr lang="en-GB" dirty="0">
                <a:solidFill>
                  <a:schemeClr val="bg1">
                    <a:lumMod val="95000"/>
                  </a:schemeClr>
                </a:solidFill>
              </a:rPr>
              <a:t>Work mobile: </a:t>
            </a:r>
            <a:r>
              <a:rPr lang="en-GB" b="1" dirty="0">
                <a:solidFill>
                  <a:schemeClr val="bg1">
                    <a:lumMod val="95000"/>
                  </a:schemeClr>
                </a:solidFill>
              </a:rPr>
              <a:t>07773 664 367</a:t>
            </a:r>
          </a:p>
          <a:p>
            <a:r>
              <a:rPr lang="en-GB" dirty="0">
                <a:solidFill>
                  <a:schemeClr val="bg1">
                    <a:lumMod val="95000"/>
                  </a:schemeClr>
                </a:solidFill>
              </a:rPr>
              <a:t>Email: </a:t>
            </a:r>
            <a:r>
              <a:rPr lang="en-GB" b="1" dirty="0">
                <a:solidFill>
                  <a:srgbClr val="FF0000"/>
                </a:solidFill>
              </a:rPr>
              <a:t>JamesNorman1@NHS.Net</a:t>
            </a:r>
            <a:endParaRPr lang="en-GB" dirty="0">
              <a:solidFill>
                <a:srgbClr val="FF0000"/>
              </a:solidFill>
            </a:endParaRPr>
          </a:p>
          <a:p>
            <a:r>
              <a:rPr lang="en-GB" dirty="0">
                <a:solidFill>
                  <a:schemeClr val="bg1">
                    <a:lumMod val="95000"/>
                  </a:schemeClr>
                </a:solidFill>
              </a:rPr>
              <a:t>Appointed: 4</a:t>
            </a:r>
            <a:r>
              <a:rPr lang="en-GB" baseline="30000" dirty="0">
                <a:solidFill>
                  <a:schemeClr val="bg1">
                    <a:lumMod val="95000"/>
                  </a:schemeClr>
                </a:solidFill>
              </a:rPr>
              <a:t>th</a:t>
            </a:r>
            <a:r>
              <a:rPr lang="en-GB" dirty="0">
                <a:solidFill>
                  <a:schemeClr val="bg1">
                    <a:lumMod val="95000"/>
                  </a:schemeClr>
                </a:solidFill>
              </a:rPr>
              <a:t> October 2021</a:t>
            </a:r>
          </a:p>
        </p:txBody>
      </p:sp>
    </p:spTree>
    <p:extLst>
      <p:ext uri="{BB962C8B-B14F-4D97-AF65-F5344CB8AC3E}">
        <p14:creationId xmlns:p14="http://schemas.microsoft.com/office/powerpoint/2010/main" xmlns="" val="2121828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1028903" cy="1325563"/>
          </a:xfrm>
        </p:spPr>
        <p:txBody>
          <a:bodyPr>
            <a:normAutofit/>
          </a:bodyPr>
          <a:lstStyle/>
          <a:p>
            <a:r>
              <a:rPr lang="en-GB" altLang="en-US" sz="4000" dirty="0">
                <a:solidFill>
                  <a:schemeClr val="bg1">
                    <a:lumMod val="95000"/>
                  </a:schemeClr>
                </a:solidFill>
              </a:rPr>
              <a:t>HIPA</a:t>
            </a:r>
            <a:endParaRPr lang="en-GB" sz="4000" dirty="0"/>
          </a:p>
        </p:txBody>
      </p:sp>
      <p:sp>
        <p:nvSpPr>
          <p:cNvPr id="3" name="Content Placeholder 2"/>
          <p:cNvSpPr>
            <a:spLocks noGrp="1"/>
          </p:cNvSpPr>
          <p:nvPr>
            <p:ph idx="1"/>
          </p:nvPr>
        </p:nvSpPr>
        <p:spPr>
          <a:xfrm>
            <a:off x="838200" y="1825624"/>
            <a:ext cx="10515600" cy="5032375"/>
          </a:xfrm>
        </p:spPr>
        <p:txBody>
          <a:bodyPr/>
          <a:lstStyle/>
          <a:p>
            <a:pPr>
              <a:buFont typeface="Arial" charset="0"/>
              <a:buChar char="•"/>
              <a:defRPr/>
            </a:pPr>
            <a:r>
              <a:rPr lang="en-GB" altLang="en-US" dirty="0">
                <a:solidFill>
                  <a:schemeClr val="bg1">
                    <a:lumMod val="95000"/>
                  </a:schemeClr>
                </a:solidFill>
              </a:rPr>
              <a:t>Epic (UCLH electronic records system) smart phrase </a:t>
            </a:r>
          </a:p>
          <a:p>
            <a:pPr lvl="1">
              <a:buFont typeface="Arial" charset="0"/>
              <a:buChar char="–"/>
              <a:defRPr/>
            </a:pPr>
            <a:r>
              <a:rPr lang="en-GB" altLang="en-US" dirty="0">
                <a:solidFill>
                  <a:schemeClr val="bg1">
                    <a:lumMod val="95000"/>
                  </a:schemeClr>
                </a:solidFill>
              </a:rPr>
              <a:t>Mixture of auto-populating data from Epic (some)</a:t>
            </a:r>
          </a:p>
          <a:p>
            <a:pPr lvl="1">
              <a:buFont typeface="Arial" charset="0"/>
              <a:buChar char="–"/>
              <a:defRPr/>
            </a:pPr>
            <a:r>
              <a:rPr lang="en-GB" altLang="en-US" dirty="0">
                <a:solidFill>
                  <a:schemeClr val="bg1">
                    <a:lumMod val="95000"/>
                  </a:schemeClr>
                </a:solidFill>
              </a:rPr>
              <a:t>And free-text typed responses (most)</a:t>
            </a:r>
          </a:p>
          <a:p>
            <a:pPr lvl="1">
              <a:buFont typeface="Arial" charset="0"/>
              <a:buChar char="–"/>
              <a:defRPr/>
            </a:pPr>
            <a:r>
              <a:rPr lang="en-GB" altLang="en-US" dirty="0">
                <a:solidFill>
                  <a:schemeClr val="bg1">
                    <a:lumMod val="95000"/>
                  </a:schemeClr>
                </a:solidFill>
              </a:rPr>
              <a:t>Updating the auto-populating data with correct info (quite a lot, sadly)</a:t>
            </a:r>
          </a:p>
          <a:p>
            <a:pPr>
              <a:buFont typeface="Arial" charset="0"/>
              <a:buChar char="•"/>
              <a:defRPr/>
            </a:pPr>
            <a:r>
              <a:rPr lang="en-GB" altLang="en-US" dirty="0">
                <a:solidFill>
                  <a:schemeClr val="bg1">
                    <a:lumMod val="95000"/>
                  </a:schemeClr>
                </a:solidFill>
              </a:rPr>
              <a:t>Takes about 30-45 minutes to fill in bits and pieces that don’t auto-populate pre-review </a:t>
            </a:r>
          </a:p>
          <a:p>
            <a:pPr>
              <a:buFont typeface="Arial" charset="0"/>
              <a:buChar char="•"/>
              <a:defRPr/>
            </a:pPr>
            <a:r>
              <a:rPr lang="en-GB" altLang="en-US" dirty="0">
                <a:solidFill>
                  <a:schemeClr val="bg1">
                    <a:lumMod val="95000"/>
                  </a:schemeClr>
                </a:solidFill>
              </a:rPr>
              <a:t>After that person reviewed, using HIPA cheat sheet to remind HCP of the main questions</a:t>
            </a:r>
          </a:p>
          <a:p>
            <a:pPr lvl="1">
              <a:buFont typeface="Arial" charset="0"/>
              <a:buChar char="–"/>
              <a:defRPr/>
            </a:pPr>
            <a:r>
              <a:rPr lang="en-GB" altLang="en-US" dirty="0">
                <a:solidFill>
                  <a:schemeClr val="bg1">
                    <a:lumMod val="95000"/>
                  </a:schemeClr>
                </a:solidFill>
              </a:rPr>
              <a:t>Takes ~0-120+ minutes, depending on interviewee </a:t>
            </a:r>
          </a:p>
          <a:p>
            <a:pPr lvl="1">
              <a:buFont typeface="Arial" charset="0"/>
              <a:buChar char="–"/>
              <a:defRPr/>
            </a:pPr>
            <a:r>
              <a:rPr lang="en-GB" altLang="en-US" dirty="0">
                <a:solidFill>
                  <a:schemeClr val="bg1">
                    <a:lumMod val="95000"/>
                  </a:schemeClr>
                </a:solidFill>
              </a:rPr>
              <a:t>If compliant is usually ~60-90 minutes</a:t>
            </a:r>
          </a:p>
          <a:p>
            <a:pPr>
              <a:buFont typeface="Arial" charset="0"/>
              <a:buChar char="•"/>
              <a:defRPr/>
            </a:pPr>
            <a:r>
              <a:rPr lang="en-GB" altLang="en-US" dirty="0">
                <a:solidFill>
                  <a:schemeClr val="bg1">
                    <a:lumMod val="95000"/>
                  </a:schemeClr>
                </a:solidFill>
              </a:rPr>
              <a:t>Has evolved over time into it’s current form </a:t>
            </a:r>
          </a:p>
        </p:txBody>
      </p:sp>
      <p:pic>
        <p:nvPicPr>
          <p:cNvPr id="6" name="Picture 5">
            <a:extLst>
              <a:ext uri="{FF2B5EF4-FFF2-40B4-BE49-F238E27FC236}">
                <a16:creationId xmlns:a16="http://schemas.microsoft.com/office/drawing/2014/main" xmlns="" id="{91CE821E-C2E6-4C3A-A8C5-33ED62AEB200}"/>
              </a:ext>
            </a:extLst>
          </p:cNvPr>
          <p:cNvPicPr>
            <a:picLocks noChangeAspect="1"/>
          </p:cNvPicPr>
          <p:nvPr/>
        </p:nvPicPr>
        <p:blipFill>
          <a:blip r:embed="rId2" cstate="print"/>
          <a:stretch>
            <a:fillRect/>
          </a:stretch>
        </p:blipFill>
        <p:spPr>
          <a:xfrm>
            <a:off x="7584702" y="0"/>
            <a:ext cx="4607298" cy="1825624"/>
          </a:xfrm>
          <a:prstGeom prst="rect">
            <a:avLst/>
          </a:prstGeom>
        </p:spPr>
      </p:pic>
      <p:pic>
        <p:nvPicPr>
          <p:cNvPr id="5" name="Picture 4">
            <a:extLst>
              <a:ext uri="{FF2B5EF4-FFF2-40B4-BE49-F238E27FC236}">
                <a16:creationId xmlns:a16="http://schemas.microsoft.com/office/drawing/2014/main" xmlns="" id="{E3691002-B2BF-4B42-AC2C-B84DA3B213C6}"/>
              </a:ext>
            </a:extLst>
          </p:cNvPr>
          <p:cNvPicPr>
            <a:picLocks noChangeAspect="1"/>
          </p:cNvPicPr>
          <p:nvPr/>
        </p:nvPicPr>
        <p:blipFill>
          <a:blip r:embed="rId3" cstate="print"/>
          <a:stretch>
            <a:fillRect/>
          </a:stretch>
        </p:blipFill>
        <p:spPr>
          <a:xfrm>
            <a:off x="8513361" y="4828031"/>
            <a:ext cx="3756743" cy="216490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46CABC3E-DF8A-4A2A-B356-4A4BE19FE56C}"/>
              </a:ext>
            </a:extLst>
          </p:cNvPr>
          <p:cNvPicPr>
            <a:picLocks noChangeAspect="1"/>
          </p:cNvPicPr>
          <p:nvPr/>
        </p:nvPicPr>
        <p:blipFill>
          <a:blip r:embed="rId2" cstate="print"/>
          <a:stretch>
            <a:fillRect/>
          </a:stretch>
        </p:blipFill>
        <p:spPr>
          <a:xfrm>
            <a:off x="9923558" y="0"/>
            <a:ext cx="2268441" cy="1690688"/>
          </a:xfrm>
          <a:prstGeom prst="rect">
            <a:avLst/>
          </a:prstGeom>
        </p:spPr>
      </p:pic>
      <p:sp>
        <p:nvSpPr>
          <p:cNvPr id="2" name="Title 1">
            <a:extLst>
              <a:ext uri="{FF2B5EF4-FFF2-40B4-BE49-F238E27FC236}">
                <a16:creationId xmlns:a16="http://schemas.microsoft.com/office/drawing/2014/main" xmlns="" id="{5688D375-09A2-496A-9651-EFA26D005226}"/>
              </a:ext>
            </a:extLst>
          </p:cNvPr>
          <p:cNvSpPr>
            <a:spLocks noGrp="1"/>
          </p:cNvSpPr>
          <p:nvPr>
            <p:ph type="title"/>
          </p:nvPr>
        </p:nvSpPr>
        <p:spPr/>
        <p:txBody>
          <a:bodyPr>
            <a:normAutofit/>
          </a:bodyPr>
          <a:lstStyle/>
          <a:p>
            <a:r>
              <a:rPr lang="en-GB" sz="4000" dirty="0">
                <a:solidFill>
                  <a:schemeClr val="bg1">
                    <a:lumMod val="95000"/>
                  </a:schemeClr>
                </a:solidFill>
              </a:rPr>
              <a:t>Has a lot in common with frailty assessment</a:t>
            </a:r>
          </a:p>
        </p:txBody>
      </p:sp>
      <p:sp>
        <p:nvSpPr>
          <p:cNvPr id="3" name="Content Placeholder 2">
            <a:extLst>
              <a:ext uri="{FF2B5EF4-FFF2-40B4-BE49-F238E27FC236}">
                <a16:creationId xmlns:a16="http://schemas.microsoft.com/office/drawing/2014/main" xmlns="" id="{6A515BB2-7561-4587-BFF4-D435959D831C}"/>
              </a:ext>
            </a:extLst>
          </p:cNvPr>
          <p:cNvSpPr>
            <a:spLocks noGrp="1"/>
          </p:cNvSpPr>
          <p:nvPr>
            <p:ph sz="half" idx="1"/>
          </p:nvPr>
        </p:nvSpPr>
        <p:spPr>
          <a:xfrm>
            <a:off x="838200" y="1825624"/>
            <a:ext cx="5181600" cy="5032375"/>
          </a:xfrm>
        </p:spPr>
        <p:txBody>
          <a:bodyPr>
            <a:normAutofit fontScale="85000" lnSpcReduction="20000"/>
          </a:bodyPr>
          <a:lstStyle/>
          <a:p>
            <a:r>
              <a:rPr lang="en-GB" dirty="0">
                <a:solidFill>
                  <a:schemeClr val="bg1">
                    <a:lumMod val="95000"/>
                  </a:schemeClr>
                </a:solidFill>
              </a:rPr>
              <a:t>Biographical details</a:t>
            </a:r>
          </a:p>
          <a:p>
            <a:pPr lvl="1"/>
            <a:r>
              <a:rPr lang="en-GB" dirty="0">
                <a:solidFill>
                  <a:schemeClr val="bg1">
                    <a:lumMod val="95000"/>
                  </a:schemeClr>
                </a:solidFill>
              </a:rPr>
              <a:t>5 years of addresses</a:t>
            </a:r>
          </a:p>
          <a:p>
            <a:pPr lvl="1"/>
            <a:r>
              <a:rPr lang="en-GB" dirty="0">
                <a:solidFill>
                  <a:schemeClr val="bg1">
                    <a:lumMod val="95000"/>
                  </a:schemeClr>
                </a:solidFill>
              </a:rPr>
              <a:t>Up to date mobile phones </a:t>
            </a:r>
          </a:p>
          <a:p>
            <a:pPr lvl="1"/>
            <a:r>
              <a:rPr lang="en-GB" dirty="0">
                <a:solidFill>
                  <a:schemeClr val="bg1">
                    <a:lumMod val="95000"/>
                  </a:schemeClr>
                </a:solidFill>
              </a:rPr>
              <a:t>National insurance</a:t>
            </a:r>
          </a:p>
          <a:p>
            <a:pPr lvl="1"/>
            <a:r>
              <a:rPr lang="en-GB" dirty="0">
                <a:solidFill>
                  <a:schemeClr val="bg1">
                    <a:lumMod val="95000"/>
                  </a:schemeClr>
                </a:solidFill>
              </a:rPr>
              <a:t>Proof of address</a:t>
            </a:r>
          </a:p>
          <a:p>
            <a:pPr lvl="1"/>
            <a:r>
              <a:rPr lang="en-GB" dirty="0">
                <a:solidFill>
                  <a:schemeClr val="bg1">
                    <a:lumMod val="95000"/>
                  </a:schemeClr>
                </a:solidFill>
              </a:rPr>
              <a:t>Benefits</a:t>
            </a:r>
          </a:p>
          <a:p>
            <a:r>
              <a:rPr lang="en-GB" dirty="0">
                <a:solidFill>
                  <a:schemeClr val="bg1">
                    <a:lumMod val="95000"/>
                  </a:schemeClr>
                </a:solidFill>
              </a:rPr>
              <a:t>Significant relationships</a:t>
            </a:r>
          </a:p>
          <a:p>
            <a:pPr lvl="1"/>
            <a:r>
              <a:rPr lang="en-GB" dirty="0">
                <a:solidFill>
                  <a:schemeClr val="bg1">
                    <a:lumMod val="95000"/>
                  </a:schemeClr>
                </a:solidFill>
              </a:rPr>
              <a:t>NOK</a:t>
            </a:r>
          </a:p>
          <a:p>
            <a:pPr lvl="1"/>
            <a:r>
              <a:rPr lang="en-GB" dirty="0">
                <a:solidFill>
                  <a:schemeClr val="bg1">
                    <a:lumMod val="95000"/>
                  </a:schemeClr>
                </a:solidFill>
              </a:rPr>
              <a:t>GP</a:t>
            </a:r>
          </a:p>
          <a:p>
            <a:pPr lvl="1"/>
            <a:r>
              <a:rPr lang="en-GB" dirty="0">
                <a:solidFill>
                  <a:schemeClr val="bg1">
                    <a:lumMod val="95000"/>
                  </a:schemeClr>
                </a:solidFill>
              </a:rPr>
              <a:t>Key worker</a:t>
            </a:r>
          </a:p>
          <a:p>
            <a:r>
              <a:rPr lang="en-GB" dirty="0">
                <a:solidFill>
                  <a:schemeClr val="bg1">
                    <a:lumMod val="95000"/>
                  </a:schemeClr>
                </a:solidFill>
              </a:rPr>
              <a:t>Why they’re in hospital</a:t>
            </a:r>
          </a:p>
          <a:p>
            <a:pPr lvl="1"/>
            <a:r>
              <a:rPr lang="en-GB" dirty="0">
                <a:solidFill>
                  <a:schemeClr val="bg1">
                    <a:lumMod val="95000"/>
                  </a:schemeClr>
                </a:solidFill>
              </a:rPr>
              <a:t>Presenting complaint</a:t>
            </a:r>
          </a:p>
          <a:p>
            <a:pPr lvl="1"/>
            <a:r>
              <a:rPr lang="en-GB" dirty="0">
                <a:solidFill>
                  <a:schemeClr val="bg1">
                    <a:lumMod val="95000"/>
                  </a:schemeClr>
                </a:solidFill>
              </a:rPr>
              <a:t>Issues list</a:t>
            </a:r>
          </a:p>
          <a:p>
            <a:pPr lvl="1"/>
            <a:r>
              <a:rPr lang="en-GB" dirty="0">
                <a:solidFill>
                  <a:schemeClr val="bg1">
                    <a:lumMod val="95000"/>
                  </a:schemeClr>
                </a:solidFill>
              </a:rPr>
              <a:t>Background</a:t>
            </a:r>
          </a:p>
          <a:p>
            <a:pPr lvl="1"/>
            <a:r>
              <a:rPr lang="en-GB" dirty="0">
                <a:solidFill>
                  <a:schemeClr val="bg1">
                    <a:lumMod val="95000"/>
                  </a:schemeClr>
                </a:solidFill>
              </a:rPr>
              <a:t>Medication and allergy history</a:t>
            </a:r>
          </a:p>
          <a:p>
            <a:pPr lvl="2"/>
            <a:r>
              <a:rPr lang="en-GB" dirty="0">
                <a:solidFill>
                  <a:schemeClr val="bg1">
                    <a:lumMod val="95000"/>
                  </a:schemeClr>
                </a:solidFill>
              </a:rPr>
              <a:t>Comparing acute versus pre-admission</a:t>
            </a:r>
          </a:p>
        </p:txBody>
      </p:sp>
      <p:sp>
        <p:nvSpPr>
          <p:cNvPr id="4" name="Content Placeholder 3">
            <a:extLst>
              <a:ext uri="{FF2B5EF4-FFF2-40B4-BE49-F238E27FC236}">
                <a16:creationId xmlns:a16="http://schemas.microsoft.com/office/drawing/2014/main" xmlns="" id="{018C610E-EF23-434F-BF8C-42303224480D}"/>
              </a:ext>
            </a:extLst>
          </p:cNvPr>
          <p:cNvSpPr>
            <a:spLocks noGrp="1"/>
          </p:cNvSpPr>
          <p:nvPr>
            <p:ph sz="half" idx="2"/>
          </p:nvPr>
        </p:nvSpPr>
        <p:spPr>
          <a:xfrm>
            <a:off x="6172200" y="1825625"/>
            <a:ext cx="6019800" cy="5127436"/>
          </a:xfrm>
        </p:spPr>
        <p:txBody>
          <a:bodyPr>
            <a:normAutofit fontScale="85000" lnSpcReduction="20000"/>
          </a:bodyPr>
          <a:lstStyle/>
          <a:p>
            <a:r>
              <a:rPr lang="en-GB" dirty="0">
                <a:solidFill>
                  <a:schemeClr val="bg1">
                    <a:lumMod val="95000"/>
                  </a:schemeClr>
                </a:solidFill>
              </a:rPr>
              <a:t>IH specific questions </a:t>
            </a:r>
          </a:p>
          <a:p>
            <a:pPr lvl="1"/>
            <a:r>
              <a:rPr lang="en-GB" dirty="0">
                <a:solidFill>
                  <a:schemeClr val="bg1">
                    <a:lumMod val="95000"/>
                  </a:schemeClr>
                </a:solidFill>
              </a:rPr>
              <a:t>Communicable infections</a:t>
            </a:r>
          </a:p>
          <a:p>
            <a:pPr lvl="1"/>
            <a:r>
              <a:rPr lang="en-GB" dirty="0">
                <a:solidFill>
                  <a:schemeClr val="bg1">
                    <a:lumMod val="95000"/>
                  </a:schemeClr>
                </a:solidFill>
              </a:rPr>
              <a:t>GP screening</a:t>
            </a:r>
          </a:p>
          <a:p>
            <a:pPr lvl="1"/>
            <a:r>
              <a:rPr lang="en-GB" dirty="0">
                <a:solidFill>
                  <a:schemeClr val="bg1">
                    <a:lumMod val="95000"/>
                  </a:schemeClr>
                </a:solidFill>
              </a:rPr>
              <a:t>Eye and ear care</a:t>
            </a:r>
          </a:p>
          <a:p>
            <a:pPr lvl="1"/>
            <a:r>
              <a:rPr lang="en-GB" dirty="0">
                <a:solidFill>
                  <a:schemeClr val="bg1">
                    <a:lumMod val="95000"/>
                  </a:schemeClr>
                </a:solidFill>
              </a:rPr>
              <a:t>Mobility</a:t>
            </a:r>
          </a:p>
          <a:p>
            <a:pPr lvl="1"/>
            <a:r>
              <a:rPr lang="en-GB" dirty="0">
                <a:solidFill>
                  <a:schemeClr val="bg1">
                    <a:lumMod val="95000"/>
                  </a:schemeClr>
                </a:solidFill>
              </a:rPr>
              <a:t>Bowels and urinary issues</a:t>
            </a:r>
          </a:p>
          <a:p>
            <a:r>
              <a:rPr lang="en-GB" dirty="0">
                <a:solidFill>
                  <a:schemeClr val="bg1">
                    <a:lumMod val="95000"/>
                  </a:schemeClr>
                </a:solidFill>
              </a:rPr>
              <a:t>Self-rating health /10</a:t>
            </a:r>
          </a:p>
          <a:p>
            <a:pPr lvl="1"/>
            <a:r>
              <a:rPr lang="en-GB" dirty="0">
                <a:solidFill>
                  <a:schemeClr val="bg1">
                    <a:lumMod val="95000"/>
                  </a:schemeClr>
                </a:solidFill>
              </a:rPr>
              <a:t>Physical, mental, and overall</a:t>
            </a:r>
          </a:p>
          <a:p>
            <a:r>
              <a:rPr lang="en-GB" dirty="0">
                <a:solidFill>
                  <a:schemeClr val="bg1">
                    <a:lumMod val="95000"/>
                  </a:schemeClr>
                </a:solidFill>
              </a:rPr>
              <a:t>Vaccination</a:t>
            </a:r>
          </a:p>
          <a:p>
            <a:pPr lvl="1"/>
            <a:r>
              <a:rPr lang="en-GB" dirty="0">
                <a:solidFill>
                  <a:schemeClr val="bg1">
                    <a:lumMod val="95000"/>
                  </a:schemeClr>
                </a:solidFill>
              </a:rPr>
              <a:t>COVID and HBV</a:t>
            </a:r>
          </a:p>
          <a:p>
            <a:r>
              <a:rPr lang="en-GB" dirty="0">
                <a:solidFill>
                  <a:schemeClr val="bg1">
                    <a:lumMod val="95000"/>
                  </a:schemeClr>
                </a:solidFill>
              </a:rPr>
              <a:t>Sexual history</a:t>
            </a:r>
          </a:p>
          <a:p>
            <a:r>
              <a:rPr lang="en-GB" dirty="0">
                <a:solidFill>
                  <a:schemeClr val="bg1">
                    <a:lumMod val="95000"/>
                  </a:schemeClr>
                </a:solidFill>
              </a:rPr>
              <a:t>Capacity assessment</a:t>
            </a:r>
          </a:p>
          <a:p>
            <a:r>
              <a:rPr lang="en-GB" dirty="0">
                <a:solidFill>
                  <a:schemeClr val="bg1">
                    <a:lumMod val="95000"/>
                  </a:schemeClr>
                </a:solidFill>
              </a:rPr>
              <a:t>Mental health history</a:t>
            </a:r>
          </a:p>
          <a:p>
            <a:r>
              <a:rPr lang="en-GB" b="1" dirty="0">
                <a:solidFill>
                  <a:schemeClr val="bg1">
                    <a:lumMod val="95000"/>
                  </a:schemeClr>
                </a:solidFill>
              </a:rPr>
              <a:t>Safeguarding</a:t>
            </a:r>
            <a:endParaRPr lang="en-GB" dirty="0">
              <a:solidFill>
                <a:schemeClr val="bg1">
                  <a:lumMod val="95000"/>
                </a:schemeClr>
              </a:solidFill>
            </a:endParaRPr>
          </a:p>
          <a:p>
            <a:pPr lvl="1"/>
            <a:r>
              <a:rPr lang="en-GB" dirty="0">
                <a:solidFill>
                  <a:schemeClr val="bg1">
                    <a:lumMod val="95000"/>
                  </a:schemeClr>
                </a:solidFill>
              </a:rPr>
              <a:t>Used to delay discharge if unsafe living situation</a:t>
            </a:r>
          </a:p>
          <a:p>
            <a:pPr lvl="1"/>
            <a:endParaRPr lang="en-GB" dirty="0">
              <a:solidFill>
                <a:schemeClr val="bg1">
                  <a:lumMod val="95000"/>
                </a:schemeClr>
              </a:solidFill>
            </a:endParaRPr>
          </a:p>
        </p:txBody>
      </p:sp>
    </p:spTree>
    <p:extLst>
      <p:ext uri="{BB962C8B-B14F-4D97-AF65-F5344CB8AC3E}">
        <p14:creationId xmlns:p14="http://schemas.microsoft.com/office/powerpoint/2010/main" xmlns="" val="2844041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4" end="14"/>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
                                            <p:txEl>
                                              <p:pRg st="0" end="0"/>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
                                            <p:txEl>
                                              <p:pRg st="1" end="1"/>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
                                            <p:txEl>
                                              <p:pRg st="2" end="2"/>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
                                            <p:txEl>
                                              <p:pRg st="3" end="3"/>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
                                            <p:txEl>
                                              <p:pRg st="4" end="4"/>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6" end="6"/>
                                            </p:tx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4">
                                            <p:txEl>
                                              <p:pRg st="8" end="8"/>
                                            </p:txEl>
                                          </p:spTgt>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
                                            <p:txEl>
                                              <p:pRg st="9" end="9"/>
                                            </p:txEl>
                                          </p:spTgt>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4">
                                            <p:txEl>
                                              <p:pRg st="11" end="11"/>
                                            </p:tx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
                                            <p:txEl>
                                              <p:pRg st="12" end="12"/>
                                            </p:txEl>
                                          </p:spTgt>
                                        </p:tgtEl>
                                        <p:attrNameLst>
                                          <p:attrName>style.visibility</p:attrName>
                                        </p:attrNameLst>
                                      </p:cBhvr>
                                      <p:to>
                                        <p:strVal val="visible"/>
                                      </p:to>
                                    </p:set>
                                  </p:childTnLst>
                                </p:cTn>
                              </p:par>
                            </p:childTnLst>
                          </p:cTn>
                        </p:par>
                        <p:par>
                          <p:cTn id="75" fill="hold">
                            <p:stCondLst>
                              <p:cond delay="0"/>
                            </p:stCondLst>
                            <p:childTnLst>
                              <p:par>
                                <p:cTn id="76" presetID="1" presetClass="entr" presetSubtype="0" fill="hold" grpId="0" nodeType="afterEffect">
                                  <p:stCondLst>
                                    <p:cond delay="0"/>
                                  </p:stCondLst>
                                  <p:childTnLst>
                                    <p:set>
                                      <p:cBhvr>
                                        <p:cTn id="77" dur="1" fill="hold">
                                          <p:stCondLst>
                                            <p:cond delay="0"/>
                                          </p:stCondLst>
                                        </p:cTn>
                                        <p:tgtEl>
                                          <p:spTgt spid="4">
                                            <p:txEl>
                                              <p:pRg st="13" end="13"/>
                                            </p:txEl>
                                          </p:spTgt>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4">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FAED14-7B0D-4AD7-A6FE-F36F5282327B}"/>
              </a:ext>
            </a:extLst>
          </p:cNvPr>
          <p:cNvSpPr>
            <a:spLocks noGrp="1"/>
          </p:cNvSpPr>
          <p:nvPr>
            <p:ph type="title"/>
          </p:nvPr>
        </p:nvSpPr>
        <p:spPr/>
        <p:txBody>
          <a:bodyPr/>
          <a:lstStyle/>
          <a:p>
            <a:r>
              <a:rPr lang="en-GB" dirty="0">
                <a:solidFill>
                  <a:schemeClr val="bg1">
                    <a:lumMod val="95000"/>
                  </a:schemeClr>
                </a:solidFill>
              </a:rPr>
              <a:t>Plus</a:t>
            </a:r>
          </a:p>
        </p:txBody>
      </p:sp>
      <p:sp>
        <p:nvSpPr>
          <p:cNvPr id="3" name="Content Placeholder 2">
            <a:extLst>
              <a:ext uri="{FF2B5EF4-FFF2-40B4-BE49-F238E27FC236}">
                <a16:creationId xmlns:a16="http://schemas.microsoft.com/office/drawing/2014/main" xmlns="" id="{A60BD469-5A00-425E-8465-8C016A693AF9}"/>
              </a:ext>
            </a:extLst>
          </p:cNvPr>
          <p:cNvSpPr>
            <a:spLocks noGrp="1"/>
          </p:cNvSpPr>
          <p:nvPr>
            <p:ph sz="half" idx="1"/>
          </p:nvPr>
        </p:nvSpPr>
        <p:spPr>
          <a:xfrm>
            <a:off x="838200" y="1825624"/>
            <a:ext cx="5181600" cy="5032375"/>
          </a:xfrm>
        </p:spPr>
        <p:txBody>
          <a:bodyPr>
            <a:normAutofit fontScale="92500" lnSpcReduction="20000"/>
          </a:bodyPr>
          <a:lstStyle/>
          <a:p>
            <a:r>
              <a:rPr lang="en-GB" dirty="0">
                <a:solidFill>
                  <a:schemeClr val="bg1">
                    <a:lumMod val="95000"/>
                  </a:schemeClr>
                </a:solidFill>
              </a:rPr>
              <a:t>Dependency</a:t>
            </a:r>
          </a:p>
          <a:p>
            <a:pPr lvl="1"/>
            <a:r>
              <a:rPr lang="en-GB" dirty="0">
                <a:solidFill>
                  <a:schemeClr val="bg1">
                    <a:lumMod val="95000"/>
                  </a:schemeClr>
                </a:solidFill>
              </a:rPr>
              <a:t>Smoking</a:t>
            </a:r>
          </a:p>
          <a:p>
            <a:pPr lvl="2"/>
            <a:r>
              <a:rPr lang="en-GB" dirty="0">
                <a:solidFill>
                  <a:schemeClr val="bg1">
                    <a:lumMod val="95000"/>
                  </a:schemeClr>
                </a:solidFill>
              </a:rPr>
              <a:t>Nicotine replacement therapy</a:t>
            </a:r>
          </a:p>
          <a:p>
            <a:pPr lvl="1"/>
            <a:r>
              <a:rPr lang="en-GB" dirty="0">
                <a:solidFill>
                  <a:schemeClr val="bg1">
                    <a:lumMod val="95000"/>
                  </a:schemeClr>
                </a:solidFill>
              </a:rPr>
              <a:t>Alcohol</a:t>
            </a:r>
          </a:p>
          <a:p>
            <a:pPr lvl="1"/>
            <a:r>
              <a:rPr lang="en-GB" dirty="0">
                <a:solidFill>
                  <a:schemeClr val="bg1">
                    <a:lumMod val="95000"/>
                  </a:schemeClr>
                </a:solidFill>
              </a:rPr>
              <a:t>Class A drugs</a:t>
            </a:r>
          </a:p>
          <a:p>
            <a:pPr lvl="2"/>
            <a:r>
              <a:rPr lang="en-GB" dirty="0">
                <a:solidFill>
                  <a:schemeClr val="bg1">
                    <a:lumMod val="95000"/>
                  </a:schemeClr>
                </a:solidFill>
              </a:rPr>
              <a:t>Opiate replacement therapy</a:t>
            </a:r>
          </a:p>
          <a:p>
            <a:r>
              <a:rPr lang="en-GB" dirty="0">
                <a:solidFill>
                  <a:schemeClr val="bg1">
                    <a:lumMod val="95000"/>
                  </a:schemeClr>
                </a:solidFill>
              </a:rPr>
              <a:t>Living situation</a:t>
            </a:r>
          </a:p>
          <a:p>
            <a:pPr lvl="1"/>
            <a:r>
              <a:rPr lang="en-GB" dirty="0">
                <a:solidFill>
                  <a:schemeClr val="bg1">
                    <a:lumMod val="95000"/>
                  </a:schemeClr>
                </a:solidFill>
              </a:rPr>
              <a:t>What is it?</a:t>
            </a:r>
          </a:p>
          <a:p>
            <a:pPr lvl="1"/>
            <a:r>
              <a:rPr lang="en-GB" b="1" dirty="0">
                <a:solidFill>
                  <a:schemeClr val="bg1">
                    <a:lumMod val="95000"/>
                  </a:schemeClr>
                </a:solidFill>
              </a:rPr>
              <a:t>Are they happy there?</a:t>
            </a:r>
          </a:p>
          <a:p>
            <a:pPr lvl="1"/>
            <a:r>
              <a:rPr lang="en-GB" b="1" dirty="0">
                <a:solidFill>
                  <a:schemeClr val="bg1">
                    <a:lumMod val="95000"/>
                  </a:schemeClr>
                </a:solidFill>
              </a:rPr>
              <a:t>Are they safe there?</a:t>
            </a:r>
          </a:p>
          <a:p>
            <a:r>
              <a:rPr lang="en-GB" dirty="0">
                <a:solidFill>
                  <a:schemeClr val="bg1">
                    <a:lumMod val="95000"/>
                  </a:schemeClr>
                </a:solidFill>
              </a:rPr>
              <a:t>Verbal consent to share with GP, key workers, and other HCPs</a:t>
            </a:r>
          </a:p>
          <a:p>
            <a:r>
              <a:rPr lang="en-GB" dirty="0">
                <a:solidFill>
                  <a:schemeClr val="bg1">
                    <a:lumMod val="95000"/>
                  </a:schemeClr>
                </a:solidFill>
              </a:rPr>
              <a:t>Feedback on HIPA and consent to flag as ‘IH patient’ </a:t>
            </a:r>
          </a:p>
        </p:txBody>
      </p:sp>
      <p:sp>
        <p:nvSpPr>
          <p:cNvPr id="4" name="Content Placeholder 3">
            <a:extLst>
              <a:ext uri="{FF2B5EF4-FFF2-40B4-BE49-F238E27FC236}">
                <a16:creationId xmlns:a16="http://schemas.microsoft.com/office/drawing/2014/main" xmlns="" id="{E7BB9F1D-B904-4E06-BE5E-71CBDD6E5971}"/>
              </a:ext>
            </a:extLst>
          </p:cNvPr>
          <p:cNvSpPr>
            <a:spLocks noGrp="1"/>
          </p:cNvSpPr>
          <p:nvPr>
            <p:ph sz="half" idx="2"/>
          </p:nvPr>
        </p:nvSpPr>
        <p:spPr>
          <a:xfrm>
            <a:off x="6172200" y="1825624"/>
            <a:ext cx="6019800" cy="5032375"/>
          </a:xfrm>
        </p:spPr>
        <p:txBody>
          <a:bodyPr>
            <a:normAutofit fontScale="92500" lnSpcReduction="20000"/>
          </a:bodyPr>
          <a:lstStyle/>
          <a:p>
            <a:r>
              <a:rPr lang="en-GB" dirty="0">
                <a:solidFill>
                  <a:schemeClr val="bg1">
                    <a:lumMod val="95000"/>
                  </a:schemeClr>
                </a:solidFill>
              </a:rPr>
              <a:t>Hospital investigations</a:t>
            </a:r>
          </a:p>
          <a:p>
            <a:pPr lvl="1"/>
            <a:r>
              <a:rPr lang="en-GB" dirty="0">
                <a:solidFill>
                  <a:schemeClr val="bg1">
                    <a:lumMod val="95000"/>
                  </a:schemeClr>
                </a:solidFill>
              </a:rPr>
              <a:t>Bloods</a:t>
            </a:r>
          </a:p>
          <a:p>
            <a:pPr lvl="1"/>
            <a:r>
              <a:rPr lang="en-GB" dirty="0">
                <a:solidFill>
                  <a:schemeClr val="bg1">
                    <a:lumMod val="95000"/>
                  </a:schemeClr>
                </a:solidFill>
              </a:rPr>
              <a:t>Imaging and ECG</a:t>
            </a:r>
          </a:p>
          <a:p>
            <a:r>
              <a:rPr lang="en-GB" dirty="0">
                <a:solidFill>
                  <a:schemeClr val="bg1">
                    <a:lumMod val="95000"/>
                  </a:schemeClr>
                </a:solidFill>
              </a:rPr>
              <a:t>AMT /10</a:t>
            </a:r>
          </a:p>
          <a:p>
            <a:r>
              <a:rPr lang="en-GB" dirty="0">
                <a:solidFill>
                  <a:schemeClr val="bg1">
                    <a:lumMod val="95000"/>
                  </a:schemeClr>
                </a:solidFill>
              </a:rPr>
              <a:t>Examination </a:t>
            </a:r>
          </a:p>
          <a:p>
            <a:r>
              <a:rPr lang="en-GB" dirty="0">
                <a:solidFill>
                  <a:schemeClr val="bg1">
                    <a:lumMod val="95000"/>
                  </a:schemeClr>
                </a:solidFill>
              </a:rPr>
              <a:t>Scoring systems</a:t>
            </a:r>
          </a:p>
          <a:p>
            <a:pPr lvl="1"/>
            <a:r>
              <a:rPr lang="en-GB" dirty="0">
                <a:solidFill>
                  <a:schemeClr val="bg1">
                    <a:lumMod val="95000"/>
                  </a:schemeClr>
                </a:solidFill>
              </a:rPr>
              <a:t>Qrisk3, FRAX, and FIB-4 as standard</a:t>
            </a:r>
          </a:p>
          <a:p>
            <a:pPr lvl="1"/>
            <a:r>
              <a:rPr lang="en-GB" dirty="0">
                <a:solidFill>
                  <a:schemeClr val="bg1">
                    <a:lumMod val="95000"/>
                  </a:schemeClr>
                </a:solidFill>
              </a:rPr>
              <a:t>Hepatitis, pancreatitis, and AF if appropriate</a:t>
            </a:r>
          </a:p>
          <a:p>
            <a:r>
              <a:rPr lang="en-GB" dirty="0">
                <a:solidFill>
                  <a:schemeClr val="bg1">
                    <a:lumMod val="95000"/>
                  </a:schemeClr>
                </a:solidFill>
              </a:rPr>
              <a:t>Conclusions</a:t>
            </a:r>
          </a:p>
          <a:p>
            <a:pPr lvl="1"/>
            <a:r>
              <a:rPr lang="en-GB" dirty="0">
                <a:solidFill>
                  <a:schemeClr val="bg1">
                    <a:lumMod val="95000"/>
                  </a:schemeClr>
                </a:solidFill>
              </a:rPr>
              <a:t>Impressions</a:t>
            </a:r>
          </a:p>
          <a:p>
            <a:pPr lvl="1"/>
            <a:r>
              <a:rPr lang="en-GB" dirty="0">
                <a:solidFill>
                  <a:schemeClr val="bg1">
                    <a:lumMod val="95000"/>
                  </a:schemeClr>
                </a:solidFill>
              </a:rPr>
              <a:t>IH issues list</a:t>
            </a:r>
          </a:p>
          <a:p>
            <a:pPr lvl="1"/>
            <a:r>
              <a:rPr lang="en-GB" dirty="0">
                <a:solidFill>
                  <a:schemeClr val="bg1">
                    <a:lumMod val="95000"/>
                  </a:schemeClr>
                </a:solidFill>
              </a:rPr>
              <a:t>IH plan</a:t>
            </a:r>
          </a:p>
          <a:p>
            <a:pPr lvl="2"/>
            <a:r>
              <a:rPr lang="en-GB" dirty="0">
                <a:solidFill>
                  <a:schemeClr val="bg1">
                    <a:lumMod val="95000"/>
                  </a:schemeClr>
                </a:solidFill>
              </a:rPr>
              <a:t>Divided between things for us to do (add on tests, EPIC referrals), and things for team</a:t>
            </a:r>
          </a:p>
        </p:txBody>
      </p:sp>
      <p:pic>
        <p:nvPicPr>
          <p:cNvPr id="6" name="Picture 5">
            <a:extLst>
              <a:ext uri="{FF2B5EF4-FFF2-40B4-BE49-F238E27FC236}">
                <a16:creationId xmlns:a16="http://schemas.microsoft.com/office/drawing/2014/main" xmlns="" id="{47E86B97-8188-4D0D-B99B-4272E2890D4E}"/>
              </a:ext>
            </a:extLst>
          </p:cNvPr>
          <p:cNvPicPr>
            <a:picLocks noChangeAspect="1"/>
          </p:cNvPicPr>
          <p:nvPr/>
        </p:nvPicPr>
        <p:blipFill>
          <a:blip r:embed="rId2" cstate="print"/>
          <a:stretch>
            <a:fillRect/>
          </a:stretch>
        </p:blipFill>
        <p:spPr>
          <a:xfrm>
            <a:off x="9605727" y="0"/>
            <a:ext cx="2586273" cy="3287636"/>
          </a:xfrm>
          <a:prstGeom prst="rect">
            <a:avLst/>
          </a:prstGeom>
        </p:spPr>
      </p:pic>
    </p:spTree>
    <p:extLst>
      <p:ext uri="{BB962C8B-B14F-4D97-AF65-F5344CB8AC3E}">
        <p14:creationId xmlns:p14="http://schemas.microsoft.com/office/powerpoint/2010/main" xmlns="" val="4194640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
                                            <p:txEl>
                                              <p:pRg st="3" end="3"/>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5" end="5"/>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
                                            <p:txEl>
                                              <p:pRg st="6" end="6"/>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8" end="8"/>
                                            </p:tx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
                                            <p:txEl>
                                              <p:pRg st="9" end="9"/>
                                            </p:txEl>
                                          </p:spTgt>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
                                            <p:txEl>
                                              <p:pRg st="10" end="10"/>
                                            </p:txEl>
                                          </p:spTgt>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
                                            <p:txEl>
                                              <p:pRg st="11" end="11"/>
                                            </p:txEl>
                                          </p:spTgt>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D4C4FB6A-C08B-4042-8A7D-8AB0E804F5D7}"/>
              </a:ext>
            </a:extLst>
          </p:cNvPr>
          <p:cNvPicPr>
            <a:picLocks noChangeAspect="1"/>
          </p:cNvPicPr>
          <p:nvPr/>
        </p:nvPicPr>
        <p:blipFill>
          <a:blip r:embed="rId3" cstate="print"/>
          <a:stretch>
            <a:fillRect/>
          </a:stretch>
        </p:blipFill>
        <p:spPr>
          <a:xfrm>
            <a:off x="0" y="0"/>
            <a:ext cx="1597010" cy="2625505"/>
          </a:xfrm>
          <a:prstGeom prst="rect">
            <a:avLst/>
          </a:prstGeom>
        </p:spPr>
      </p:pic>
      <p:pic>
        <p:nvPicPr>
          <p:cNvPr id="6" name="Picture 5">
            <a:extLst>
              <a:ext uri="{FF2B5EF4-FFF2-40B4-BE49-F238E27FC236}">
                <a16:creationId xmlns:a16="http://schemas.microsoft.com/office/drawing/2014/main" xmlns="" id="{DAC3A7B7-4FF1-439D-8D29-B809F2D7EF4D}"/>
              </a:ext>
            </a:extLst>
          </p:cNvPr>
          <p:cNvPicPr>
            <a:picLocks noChangeAspect="1"/>
          </p:cNvPicPr>
          <p:nvPr/>
        </p:nvPicPr>
        <p:blipFill>
          <a:blip r:embed="rId4" cstate="print"/>
          <a:stretch>
            <a:fillRect/>
          </a:stretch>
        </p:blipFill>
        <p:spPr>
          <a:xfrm>
            <a:off x="1619950" y="0"/>
            <a:ext cx="1747939" cy="2678113"/>
          </a:xfrm>
          <a:prstGeom prst="rect">
            <a:avLst/>
          </a:prstGeom>
        </p:spPr>
      </p:pic>
      <p:pic>
        <p:nvPicPr>
          <p:cNvPr id="4" name="Picture 3">
            <a:extLst>
              <a:ext uri="{FF2B5EF4-FFF2-40B4-BE49-F238E27FC236}">
                <a16:creationId xmlns:a16="http://schemas.microsoft.com/office/drawing/2014/main" xmlns="" id="{8418B5DD-2962-4611-9706-50514DB9DC1D}"/>
              </a:ext>
            </a:extLst>
          </p:cNvPr>
          <p:cNvPicPr>
            <a:picLocks noChangeAspect="1"/>
          </p:cNvPicPr>
          <p:nvPr/>
        </p:nvPicPr>
        <p:blipFill>
          <a:blip r:embed="rId5" cstate="print"/>
          <a:stretch>
            <a:fillRect/>
          </a:stretch>
        </p:blipFill>
        <p:spPr>
          <a:xfrm>
            <a:off x="3345169" y="0"/>
            <a:ext cx="2029249" cy="2625505"/>
          </a:xfrm>
          <a:prstGeom prst="rect">
            <a:avLst/>
          </a:prstGeom>
        </p:spPr>
      </p:pic>
      <p:pic>
        <p:nvPicPr>
          <p:cNvPr id="5" name="Picture 4">
            <a:extLst>
              <a:ext uri="{FF2B5EF4-FFF2-40B4-BE49-F238E27FC236}">
                <a16:creationId xmlns:a16="http://schemas.microsoft.com/office/drawing/2014/main" xmlns="" id="{7F52128C-3CE7-441A-83D2-14536C3EB242}"/>
              </a:ext>
            </a:extLst>
          </p:cNvPr>
          <p:cNvPicPr>
            <a:picLocks noChangeAspect="1"/>
          </p:cNvPicPr>
          <p:nvPr/>
        </p:nvPicPr>
        <p:blipFill>
          <a:blip r:embed="rId6" cstate="print"/>
          <a:stretch>
            <a:fillRect/>
          </a:stretch>
        </p:blipFill>
        <p:spPr>
          <a:xfrm>
            <a:off x="5248673" y="0"/>
            <a:ext cx="2574310" cy="2678113"/>
          </a:xfrm>
          <a:prstGeom prst="rect">
            <a:avLst/>
          </a:prstGeom>
        </p:spPr>
      </p:pic>
      <p:pic>
        <p:nvPicPr>
          <p:cNvPr id="7" name="Picture 6">
            <a:extLst>
              <a:ext uri="{FF2B5EF4-FFF2-40B4-BE49-F238E27FC236}">
                <a16:creationId xmlns:a16="http://schemas.microsoft.com/office/drawing/2014/main" xmlns="" id="{C109F54B-A433-47FE-AEC0-C96B624B3A2A}"/>
              </a:ext>
            </a:extLst>
          </p:cNvPr>
          <p:cNvPicPr>
            <a:picLocks noChangeAspect="1"/>
          </p:cNvPicPr>
          <p:nvPr/>
        </p:nvPicPr>
        <p:blipFill>
          <a:blip r:embed="rId7" cstate="print"/>
          <a:stretch>
            <a:fillRect/>
          </a:stretch>
        </p:blipFill>
        <p:spPr>
          <a:xfrm>
            <a:off x="7692888" y="0"/>
            <a:ext cx="2390852" cy="2625505"/>
          </a:xfrm>
          <a:prstGeom prst="rect">
            <a:avLst/>
          </a:prstGeom>
        </p:spPr>
      </p:pic>
      <p:pic>
        <p:nvPicPr>
          <p:cNvPr id="8" name="Picture 7">
            <a:extLst>
              <a:ext uri="{FF2B5EF4-FFF2-40B4-BE49-F238E27FC236}">
                <a16:creationId xmlns:a16="http://schemas.microsoft.com/office/drawing/2014/main" xmlns="" id="{C2B73A59-C16C-4CF8-B547-C133B2CD9E45}"/>
              </a:ext>
            </a:extLst>
          </p:cNvPr>
          <p:cNvPicPr>
            <a:picLocks noChangeAspect="1"/>
          </p:cNvPicPr>
          <p:nvPr/>
        </p:nvPicPr>
        <p:blipFill>
          <a:blip r:embed="rId8" cstate="print"/>
          <a:stretch>
            <a:fillRect/>
          </a:stretch>
        </p:blipFill>
        <p:spPr>
          <a:xfrm>
            <a:off x="10083740" y="-1"/>
            <a:ext cx="1759897" cy="2625505"/>
          </a:xfrm>
          <a:prstGeom prst="rect">
            <a:avLst/>
          </a:prstGeom>
        </p:spPr>
      </p:pic>
      <p:pic>
        <p:nvPicPr>
          <p:cNvPr id="9" name="Picture 8">
            <a:extLst>
              <a:ext uri="{FF2B5EF4-FFF2-40B4-BE49-F238E27FC236}">
                <a16:creationId xmlns:a16="http://schemas.microsoft.com/office/drawing/2014/main" xmlns="" id="{830BAD46-503D-4F30-9214-4C527A90AE14}"/>
              </a:ext>
            </a:extLst>
          </p:cNvPr>
          <p:cNvPicPr>
            <a:picLocks noChangeAspect="1"/>
          </p:cNvPicPr>
          <p:nvPr/>
        </p:nvPicPr>
        <p:blipFill>
          <a:blip r:embed="rId9" cstate="print"/>
          <a:stretch>
            <a:fillRect/>
          </a:stretch>
        </p:blipFill>
        <p:spPr>
          <a:xfrm>
            <a:off x="0" y="2814679"/>
            <a:ext cx="2378701" cy="1597937"/>
          </a:xfrm>
          <a:prstGeom prst="rect">
            <a:avLst/>
          </a:prstGeom>
        </p:spPr>
      </p:pic>
      <p:pic>
        <p:nvPicPr>
          <p:cNvPr id="10" name="Picture 9">
            <a:extLst>
              <a:ext uri="{FF2B5EF4-FFF2-40B4-BE49-F238E27FC236}">
                <a16:creationId xmlns:a16="http://schemas.microsoft.com/office/drawing/2014/main" xmlns="" id="{4B4444AA-609D-492C-89E0-588276E7C58F}"/>
              </a:ext>
            </a:extLst>
          </p:cNvPr>
          <p:cNvPicPr>
            <a:picLocks noChangeAspect="1"/>
          </p:cNvPicPr>
          <p:nvPr/>
        </p:nvPicPr>
        <p:blipFill>
          <a:blip r:embed="rId10" cstate="print"/>
          <a:stretch>
            <a:fillRect/>
          </a:stretch>
        </p:blipFill>
        <p:spPr>
          <a:xfrm>
            <a:off x="2378701" y="2814679"/>
            <a:ext cx="2584318" cy="1597937"/>
          </a:xfrm>
          <a:prstGeom prst="rect">
            <a:avLst/>
          </a:prstGeom>
        </p:spPr>
      </p:pic>
      <p:pic>
        <p:nvPicPr>
          <p:cNvPr id="11" name="Picture 10">
            <a:extLst>
              <a:ext uri="{FF2B5EF4-FFF2-40B4-BE49-F238E27FC236}">
                <a16:creationId xmlns:a16="http://schemas.microsoft.com/office/drawing/2014/main" xmlns="" id="{2A823F00-E6D4-4A1E-B932-1B21B99C300F}"/>
              </a:ext>
            </a:extLst>
          </p:cNvPr>
          <p:cNvPicPr>
            <a:picLocks noChangeAspect="1"/>
          </p:cNvPicPr>
          <p:nvPr/>
        </p:nvPicPr>
        <p:blipFill>
          <a:blip r:embed="rId11" cstate="print"/>
          <a:stretch>
            <a:fillRect/>
          </a:stretch>
        </p:blipFill>
        <p:spPr>
          <a:xfrm>
            <a:off x="4963019" y="2762071"/>
            <a:ext cx="5006505" cy="1597937"/>
          </a:xfrm>
          <a:prstGeom prst="rect">
            <a:avLst/>
          </a:prstGeom>
        </p:spPr>
      </p:pic>
      <p:pic>
        <p:nvPicPr>
          <p:cNvPr id="12" name="Picture 11">
            <a:extLst>
              <a:ext uri="{FF2B5EF4-FFF2-40B4-BE49-F238E27FC236}">
                <a16:creationId xmlns:a16="http://schemas.microsoft.com/office/drawing/2014/main" xmlns="" id="{3F015EAE-A815-45E7-BB46-A79472B37117}"/>
              </a:ext>
            </a:extLst>
          </p:cNvPr>
          <p:cNvPicPr>
            <a:picLocks noChangeAspect="1"/>
          </p:cNvPicPr>
          <p:nvPr/>
        </p:nvPicPr>
        <p:blipFill>
          <a:blip r:embed="rId12" cstate="print"/>
          <a:stretch>
            <a:fillRect/>
          </a:stretch>
        </p:blipFill>
        <p:spPr>
          <a:xfrm>
            <a:off x="0" y="4910006"/>
            <a:ext cx="2584319" cy="1947994"/>
          </a:xfrm>
          <a:prstGeom prst="rect">
            <a:avLst/>
          </a:prstGeom>
        </p:spPr>
      </p:pic>
      <p:pic>
        <p:nvPicPr>
          <p:cNvPr id="13" name="Picture 12">
            <a:extLst>
              <a:ext uri="{FF2B5EF4-FFF2-40B4-BE49-F238E27FC236}">
                <a16:creationId xmlns:a16="http://schemas.microsoft.com/office/drawing/2014/main" xmlns="" id="{DBC2A4A2-BA07-4763-9CEF-129E9344867C}"/>
              </a:ext>
            </a:extLst>
          </p:cNvPr>
          <p:cNvPicPr>
            <a:picLocks noChangeAspect="1"/>
          </p:cNvPicPr>
          <p:nvPr/>
        </p:nvPicPr>
        <p:blipFill>
          <a:blip r:embed="rId13" cstate="print"/>
          <a:stretch>
            <a:fillRect/>
          </a:stretch>
        </p:blipFill>
        <p:spPr>
          <a:xfrm>
            <a:off x="2639260" y="4817458"/>
            <a:ext cx="2584319" cy="2040541"/>
          </a:xfrm>
          <a:prstGeom prst="rect">
            <a:avLst/>
          </a:prstGeom>
        </p:spPr>
      </p:pic>
    </p:spTree>
    <p:extLst>
      <p:ext uri="{BB962C8B-B14F-4D97-AF65-F5344CB8AC3E}">
        <p14:creationId xmlns:p14="http://schemas.microsoft.com/office/powerpoint/2010/main" xmlns="" val="23723397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9178C688-833F-4C10-8CAD-F8B5841448BE}"/>
              </a:ext>
            </a:extLst>
          </p:cNvPr>
          <p:cNvPicPr>
            <a:picLocks noChangeAspect="1"/>
          </p:cNvPicPr>
          <p:nvPr/>
        </p:nvPicPr>
        <p:blipFill>
          <a:blip r:embed="rId2" cstate="print"/>
          <a:stretch>
            <a:fillRect/>
          </a:stretch>
        </p:blipFill>
        <p:spPr>
          <a:xfrm>
            <a:off x="1528762" y="19050"/>
            <a:ext cx="9134475" cy="68199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D635D0-DA75-42BF-BBB9-75A5E93934A1}"/>
              </a:ext>
            </a:extLst>
          </p:cNvPr>
          <p:cNvSpPr>
            <a:spLocks noGrp="1"/>
          </p:cNvSpPr>
          <p:nvPr>
            <p:ph type="ctrTitle"/>
          </p:nvPr>
        </p:nvSpPr>
        <p:spPr/>
        <p:txBody>
          <a:bodyPr>
            <a:normAutofit/>
          </a:bodyPr>
          <a:lstStyle/>
          <a:p>
            <a:r>
              <a:rPr lang="en-GB" dirty="0">
                <a:solidFill>
                  <a:schemeClr val="bg1">
                    <a:lumMod val="95000"/>
                  </a:schemeClr>
                </a:solidFill>
              </a:rPr>
              <a:t>Results</a:t>
            </a:r>
          </a:p>
        </p:txBody>
      </p:sp>
      <p:sp>
        <p:nvSpPr>
          <p:cNvPr id="3" name="Subtitle 2">
            <a:extLst>
              <a:ext uri="{FF2B5EF4-FFF2-40B4-BE49-F238E27FC236}">
                <a16:creationId xmlns:a16="http://schemas.microsoft.com/office/drawing/2014/main" xmlns="" id="{604838F5-9DA0-4EFD-BC72-20BB887ED1E4}"/>
              </a:ext>
            </a:extLst>
          </p:cNvPr>
          <p:cNvSpPr>
            <a:spLocks noGrp="1"/>
          </p:cNvSpPr>
          <p:nvPr>
            <p:ph type="subTitle" idx="1"/>
          </p:nvPr>
        </p:nvSpPr>
        <p:spPr>
          <a:xfrm>
            <a:off x="3302508" y="3595828"/>
            <a:ext cx="5586984" cy="3100514"/>
          </a:xfrm>
        </p:spPr>
        <p:txBody>
          <a:bodyPr>
            <a:normAutofit lnSpcReduction="10000"/>
          </a:bodyPr>
          <a:lstStyle/>
          <a:p>
            <a:r>
              <a:rPr lang="en-GB" dirty="0">
                <a:solidFill>
                  <a:schemeClr val="bg1">
                    <a:lumMod val="95000"/>
                  </a:schemeClr>
                </a:solidFill>
              </a:rPr>
              <a:t>Results of note are in a </a:t>
            </a:r>
            <a:r>
              <a:rPr lang="en-GB" dirty="0">
                <a:solidFill>
                  <a:srgbClr val="FF0000"/>
                </a:solidFill>
              </a:rPr>
              <a:t>red</a:t>
            </a:r>
            <a:r>
              <a:rPr lang="en-GB" dirty="0">
                <a:solidFill>
                  <a:schemeClr val="bg1">
                    <a:lumMod val="95000"/>
                  </a:schemeClr>
                </a:solidFill>
              </a:rPr>
              <a:t> box</a:t>
            </a:r>
          </a:p>
          <a:p>
            <a:endParaRPr lang="en-GB" dirty="0">
              <a:solidFill>
                <a:schemeClr val="bg1">
                  <a:lumMod val="95000"/>
                </a:schemeClr>
              </a:solidFill>
            </a:endParaRPr>
          </a:p>
          <a:p>
            <a:r>
              <a:rPr lang="en-GB" dirty="0">
                <a:solidFill>
                  <a:schemeClr val="bg1">
                    <a:lumMod val="95000"/>
                  </a:schemeClr>
                </a:solidFill>
              </a:rPr>
              <a:t>I have attempted to focus the results on areas of likeliest relevance to this audience</a:t>
            </a:r>
          </a:p>
          <a:p>
            <a:endParaRPr lang="en-GB" dirty="0">
              <a:solidFill>
                <a:schemeClr val="bg1">
                  <a:lumMod val="95000"/>
                </a:schemeClr>
              </a:solidFill>
            </a:endParaRPr>
          </a:p>
          <a:p>
            <a:r>
              <a:rPr lang="en-GB" dirty="0">
                <a:solidFill>
                  <a:schemeClr val="bg1">
                    <a:lumMod val="95000"/>
                  </a:schemeClr>
                </a:solidFill>
              </a:rPr>
              <a:t>There are a </a:t>
            </a:r>
            <a:r>
              <a:rPr lang="en-GB" i="1" dirty="0">
                <a:solidFill>
                  <a:schemeClr val="bg1">
                    <a:lumMod val="95000"/>
                  </a:schemeClr>
                </a:solidFill>
              </a:rPr>
              <a:t>lot</a:t>
            </a:r>
            <a:r>
              <a:rPr lang="en-GB" dirty="0">
                <a:solidFill>
                  <a:schemeClr val="bg1">
                    <a:lumMod val="95000"/>
                  </a:schemeClr>
                </a:solidFill>
              </a:rPr>
              <a:t> more potentially interesting results that the HIPA has revealed… as well as quite a lot of less interesting things!</a:t>
            </a:r>
          </a:p>
        </p:txBody>
      </p:sp>
      <p:sp>
        <p:nvSpPr>
          <p:cNvPr id="4" name="Rectangle 3">
            <a:extLst>
              <a:ext uri="{FF2B5EF4-FFF2-40B4-BE49-F238E27FC236}">
                <a16:creationId xmlns:a16="http://schemas.microsoft.com/office/drawing/2014/main" xmlns="" id="{54F06014-A88D-4E48-8564-DA3F2325C212}"/>
              </a:ext>
            </a:extLst>
          </p:cNvPr>
          <p:cNvSpPr/>
          <p:nvPr/>
        </p:nvSpPr>
        <p:spPr>
          <a:xfrm>
            <a:off x="4162044" y="3603805"/>
            <a:ext cx="3867912" cy="32101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xmlns="" id="{2107CE8C-3BF3-4772-9E24-A74EFD978737}"/>
              </a:ext>
            </a:extLst>
          </p:cNvPr>
          <p:cNvPicPr>
            <a:picLocks noChangeAspect="1"/>
          </p:cNvPicPr>
          <p:nvPr/>
        </p:nvPicPr>
        <p:blipFill>
          <a:blip r:embed="rId2" cstate="print"/>
          <a:stretch>
            <a:fillRect/>
          </a:stretch>
        </p:blipFill>
        <p:spPr>
          <a:xfrm>
            <a:off x="7730062" y="0"/>
            <a:ext cx="4461938" cy="2473465"/>
          </a:xfrm>
          <a:prstGeom prst="rect">
            <a:avLst/>
          </a:prstGeom>
        </p:spPr>
      </p:pic>
    </p:spTree>
    <p:extLst>
      <p:ext uri="{BB962C8B-B14F-4D97-AF65-F5344CB8AC3E}">
        <p14:creationId xmlns:p14="http://schemas.microsoft.com/office/powerpoint/2010/main" xmlns="" val="35386624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2379A4A-0B01-4318-B79A-F5DD61FD75BA}"/>
              </a:ext>
            </a:extLst>
          </p:cNvPr>
          <p:cNvSpPr>
            <a:spLocks noGrp="1"/>
          </p:cNvSpPr>
          <p:nvPr>
            <p:ph type="title"/>
          </p:nvPr>
        </p:nvSpPr>
        <p:spPr>
          <a:xfrm>
            <a:off x="838200" y="365125"/>
            <a:ext cx="6787896" cy="1325563"/>
          </a:xfrm>
        </p:spPr>
        <p:txBody>
          <a:bodyPr>
            <a:noAutofit/>
          </a:bodyPr>
          <a:lstStyle/>
          <a:p>
            <a:r>
              <a:rPr lang="en-GB" sz="3200" dirty="0" err="1">
                <a:solidFill>
                  <a:schemeClr val="bg1">
                    <a:lumMod val="95000"/>
                  </a:schemeClr>
                </a:solidFill>
              </a:rPr>
              <a:t>Biographics</a:t>
            </a:r>
            <a:r>
              <a:rPr lang="en-GB" sz="3200" dirty="0">
                <a:solidFill>
                  <a:schemeClr val="bg1">
                    <a:lumMod val="95000"/>
                  </a:schemeClr>
                </a:solidFill>
              </a:rPr>
              <a:t>, relationships, and clothing</a:t>
            </a:r>
          </a:p>
        </p:txBody>
      </p:sp>
      <p:sp>
        <p:nvSpPr>
          <p:cNvPr id="3" name="Content Placeholder 2">
            <a:extLst>
              <a:ext uri="{FF2B5EF4-FFF2-40B4-BE49-F238E27FC236}">
                <a16:creationId xmlns:a16="http://schemas.microsoft.com/office/drawing/2014/main" xmlns="" id="{30EDC11B-B401-4310-B149-A8D5A885F907}"/>
              </a:ext>
            </a:extLst>
          </p:cNvPr>
          <p:cNvSpPr>
            <a:spLocks noGrp="1"/>
          </p:cNvSpPr>
          <p:nvPr>
            <p:ph idx="1"/>
          </p:nvPr>
        </p:nvSpPr>
        <p:spPr>
          <a:xfrm>
            <a:off x="838201" y="1825624"/>
            <a:ext cx="6705600" cy="5032375"/>
          </a:xfrm>
        </p:spPr>
        <p:txBody>
          <a:bodyPr/>
          <a:lstStyle/>
          <a:p>
            <a:r>
              <a:rPr lang="en-GB" dirty="0">
                <a:solidFill>
                  <a:schemeClr val="bg1">
                    <a:lumMod val="95000"/>
                  </a:schemeClr>
                </a:solidFill>
              </a:rPr>
              <a:t>Average: 49.0, UK born, Caucasian male (~4:1 M:F)</a:t>
            </a:r>
          </a:p>
          <a:p>
            <a:r>
              <a:rPr lang="en-GB" dirty="0">
                <a:solidFill>
                  <a:schemeClr val="bg1">
                    <a:lumMod val="95000"/>
                  </a:schemeClr>
                </a:solidFill>
              </a:rPr>
              <a:t>Only 40% have a good relationship with NOK &amp;/or GP</a:t>
            </a:r>
          </a:p>
          <a:p>
            <a:pPr lvl="1"/>
            <a:r>
              <a:rPr lang="en-GB" dirty="0">
                <a:solidFill>
                  <a:schemeClr val="bg1">
                    <a:lumMod val="95000"/>
                  </a:schemeClr>
                </a:solidFill>
              </a:rPr>
              <a:t>80% have this with key worker, but only 50% have key worker</a:t>
            </a:r>
          </a:p>
          <a:p>
            <a:r>
              <a:rPr lang="en-GB" dirty="0">
                <a:solidFill>
                  <a:schemeClr val="bg1">
                    <a:lumMod val="95000"/>
                  </a:schemeClr>
                </a:solidFill>
              </a:rPr>
              <a:t>60% needed new clothes, 10% given new phone</a:t>
            </a:r>
          </a:p>
        </p:txBody>
      </p:sp>
      <p:sp>
        <p:nvSpPr>
          <p:cNvPr id="21" name="Rectangle 20">
            <a:extLst>
              <a:ext uri="{FF2B5EF4-FFF2-40B4-BE49-F238E27FC236}">
                <a16:creationId xmlns:a16="http://schemas.microsoft.com/office/drawing/2014/main" xmlns="" id="{59EE4483-593B-4FEE-A46F-9B7D87FF0379}"/>
              </a:ext>
            </a:extLst>
          </p:cNvPr>
          <p:cNvSpPr/>
          <p:nvPr/>
        </p:nvSpPr>
        <p:spPr>
          <a:xfrm>
            <a:off x="1159363" y="4339638"/>
            <a:ext cx="3626277" cy="38892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9" name="Chart 18">
            <a:extLst>
              <a:ext uri="{FF2B5EF4-FFF2-40B4-BE49-F238E27FC236}">
                <a16:creationId xmlns:a16="http://schemas.microsoft.com/office/drawing/2014/main" xmlns="" id="{2A3F1479-7237-41F9-A1AA-82561655DF83}"/>
              </a:ext>
            </a:extLst>
          </p:cNvPr>
          <p:cNvGraphicFramePr>
            <a:graphicFrameLocks/>
          </p:cNvGraphicFramePr>
          <p:nvPr>
            <p:extLst>
              <p:ext uri="{D42A27DB-BD31-4B8C-83A1-F6EECF244321}">
                <p14:modId xmlns:p14="http://schemas.microsoft.com/office/powerpoint/2010/main" xmlns="" val="2723644826"/>
              </p:ext>
            </p:extLst>
          </p:nvPr>
        </p:nvGraphicFramePr>
        <p:xfrm>
          <a:off x="9209008" y="-28036"/>
          <a:ext cx="2982992" cy="16452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0" name="Chart 19">
            <a:extLst>
              <a:ext uri="{FF2B5EF4-FFF2-40B4-BE49-F238E27FC236}">
                <a16:creationId xmlns:a16="http://schemas.microsoft.com/office/drawing/2014/main" xmlns="" id="{D42717BE-CE1B-4C0A-80D8-BE455926D536}"/>
              </a:ext>
            </a:extLst>
          </p:cNvPr>
          <p:cNvGraphicFramePr>
            <a:graphicFrameLocks/>
          </p:cNvGraphicFramePr>
          <p:nvPr>
            <p:extLst>
              <p:ext uri="{D42A27DB-BD31-4B8C-83A1-F6EECF244321}">
                <p14:modId xmlns:p14="http://schemas.microsoft.com/office/powerpoint/2010/main" xmlns="" val="2806382881"/>
              </p:ext>
            </p:extLst>
          </p:nvPr>
        </p:nvGraphicFramePr>
        <p:xfrm>
          <a:off x="7626096" y="0"/>
          <a:ext cx="1638825" cy="215623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3" name="Chart 22">
            <a:extLst>
              <a:ext uri="{FF2B5EF4-FFF2-40B4-BE49-F238E27FC236}">
                <a16:creationId xmlns:a16="http://schemas.microsoft.com/office/drawing/2014/main" xmlns="" id="{15EBD563-AFB9-4150-96E4-1AB9AC4EA4C2}"/>
              </a:ext>
            </a:extLst>
          </p:cNvPr>
          <p:cNvGraphicFramePr>
            <a:graphicFrameLocks/>
          </p:cNvGraphicFramePr>
          <p:nvPr>
            <p:extLst>
              <p:ext uri="{D42A27DB-BD31-4B8C-83A1-F6EECF244321}">
                <p14:modId xmlns:p14="http://schemas.microsoft.com/office/powerpoint/2010/main" xmlns="" val="1498215729"/>
              </p:ext>
            </p:extLst>
          </p:nvPr>
        </p:nvGraphicFramePr>
        <p:xfrm>
          <a:off x="7702546" y="1873520"/>
          <a:ext cx="4572000" cy="135648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6" name="Chart 25">
            <a:extLst>
              <a:ext uri="{FF2B5EF4-FFF2-40B4-BE49-F238E27FC236}">
                <a16:creationId xmlns:a16="http://schemas.microsoft.com/office/drawing/2014/main" xmlns="" id="{FC6F587B-D65A-4E96-A3B8-6FAAD3BDE8A0}"/>
              </a:ext>
            </a:extLst>
          </p:cNvPr>
          <p:cNvGraphicFramePr>
            <a:graphicFrameLocks/>
          </p:cNvGraphicFramePr>
          <p:nvPr>
            <p:extLst>
              <p:ext uri="{D42A27DB-BD31-4B8C-83A1-F6EECF244321}">
                <p14:modId xmlns:p14="http://schemas.microsoft.com/office/powerpoint/2010/main" xmlns="" val="2543257556"/>
              </p:ext>
            </p:extLst>
          </p:nvPr>
        </p:nvGraphicFramePr>
        <p:xfrm>
          <a:off x="10323576" y="3477270"/>
          <a:ext cx="1854950" cy="335984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7" name="Chart 26">
            <a:extLst>
              <a:ext uri="{FF2B5EF4-FFF2-40B4-BE49-F238E27FC236}">
                <a16:creationId xmlns:a16="http://schemas.microsoft.com/office/drawing/2014/main" xmlns="" id="{8AE53999-58D2-484E-B7E9-E0472F7E2A0E}"/>
              </a:ext>
            </a:extLst>
          </p:cNvPr>
          <p:cNvGraphicFramePr>
            <a:graphicFrameLocks/>
          </p:cNvGraphicFramePr>
          <p:nvPr>
            <p:extLst>
              <p:ext uri="{D42A27DB-BD31-4B8C-83A1-F6EECF244321}">
                <p14:modId xmlns:p14="http://schemas.microsoft.com/office/powerpoint/2010/main" xmlns="" val="134847335"/>
              </p:ext>
            </p:extLst>
          </p:nvPr>
        </p:nvGraphicFramePr>
        <p:xfrm>
          <a:off x="7342632" y="3477270"/>
          <a:ext cx="1950436" cy="340811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8" name="Chart 27">
            <a:extLst>
              <a:ext uri="{FF2B5EF4-FFF2-40B4-BE49-F238E27FC236}">
                <a16:creationId xmlns:a16="http://schemas.microsoft.com/office/drawing/2014/main" xmlns="" id="{4DA30079-BDD2-452F-987A-DCEBE838870F}"/>
              </a:ext>
            </a:extLst>
          </p:cNvPr>
          <p:cNvGraphicFramePr>
            <a:graphicFrameLocks/>
          </p:cNvGraphicFramePr>
          <p:nvPr>
            <p:extLst>
              <p:ext uri="{D42A27DB-BD31-4B8C-83A1-F6EECF244321}">
                <p14:modId xmlns:p14="http://schemas.microsoft.com/office/powerpoint/2010/main" xmlns="" val="2426699927"/>
              </p:ext>
            </p:extLst>
          </p:nvPr>
        </p:nvGraphicFramePr>
        <p:xfrm>
          <a:off x="8920214" y="3429000"/>
          <a:ext cx="1662723" cy="3456389"/>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0" name="Chart 29">
            <a:extLst>
              <a:ext uri="{FF2B5EF4-FFF2-40B4-BE49-F238E27FC236}">
                <a16:creationId xmlns:a16="http://schemas.microsoft.com/office/drawing/2014/main" xmlns="" id="{AD81A89A-F004-4247-9394-ACA1C0B9DA2F}"/>
              </a:ext>
            </a:extLst>
          </p:cNvPr>
          <p:cNvGraphicFramePr>
            <a:graphicFrameLocks/>
          </p:cNvGraphicFramePr>
          <p:nvPr>
            <p:extLst>
              <p:ext uri="{D42A27DB-BD31-4B8C-83A1-F6EECF244321}">
                <p14:modId xmlns:p14="http://schemas.microsoft.com/office/powerpoint/2010/main" xmlns="" val="1816249632"/>
              </p:ext>
            </p:extLst>
          </p:nvPr>
        </p:nvGraphicFramePr>
        <p:xfrm>
          <a:off x="3576428" y="4927521"/>
          <a:ext cx="2059482" cy="1957868"/>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31" name="Chart 30">
            <a:extLst>
              <a:ext uri="{FF2B5EF4-FFF2-40B4-BE49-F238E27FC236}">
                <a16:creationId xmlns:a16="http://schemas.microsoft.com/office/drawing/2014/main" xmlns="" id="{9FEDE292-6A12-48DD-AB9A-1ED97F0A1E45}"/>
              </a:ext>
            </a:extLst>
          </p:cNvPr>
          <p:cNvGraphicFramePr>
            <a:graphicFrameLocks/>
          </p:cNvGraphicFramePr>
          <p:nvPr>
            <p:extLst>
              <p:ext uri="{D42A27DB-BD31-4B8C-83A1-F6EECF244321}">
                <p14:modId xmlns:p14="http://schemas.microsoft.com/office/powerpoint/2010/main" xmlns="" val="233649024"/>
              </p:ext>
            </p:extLst>
          </p:nvPr>
        </p:nvGraphicFramePr>
        <p:xfrm>
          <a:off x="5294375" y="4927520"/>
          <a:ext cx="2681241" cy="1944173"/>
        </p:xfrm>
        <a:graphic>
          <a:graphicData uri="http://schemas.openxmlformats.org/drawingml/2006/chart">
            <c:chart xmlns:c="http://schemas.openxmlformats.org/drawingml/2006/chart" xmlns:r="http://schemas.openxmlformats.org/officeDocument/2006/relationships" r:id="rId9"/>
          </a:graphicData>
        </a:graphic>
      </p:graphicFrame>
      <p:sp>
        <p:nvSpPr>
          <p:cNvPr id="4" name="Rectangle 3">
            <a:extLst>
              <a:ext uri="{FF2B5EF4-FFF2-40B4-BE49-F238E27FC236}">
                <a16:creationId xmlns:a16="http://schemas.microsoft.com/office/drawing/2014/main" xmlns="" id="{9CF95AAD-1D49-4A12-A79F-77C3C0AEC2D5}"/>
              </a:ext>
            </a:extLst>
          </p:cNvPr>
          <p:cNvSpPr/>
          <p:nvPr/>
        </p:nvSpPr>
        <p:spPr>
          <a:xfrm>
            <a:off x="1867096" y="2771411"/>
            <a:ext cx="676656" cy="37522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xmlns="" val="3467431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1" grpId="0" animBg="1"/>
      <p:bldGraphic spid="19" grpId="0">
        <p:bldAsOne/>
      </p:bldGraphic>
      <p:bldGraphic spid="20" grpId="0">
        <p:bldAsOne/>
      </p:bldGraphic>
      <p:bldGraphic spid="23" grpId="0">
        <p:bldAsOne/>
      </p:bldGraphic>
      <p:bldGraphic spid="26" grpId="0">
        <p:bldAsOne/>
      </p:bldGraphic>
      <p:bldGraphic spid="27" grpId="0">
        <p:bldAsOne/>
      </p:bldGraphic>
      <p:bldGraphic spid="28" grpId="0">
        <p:bldAsOne/>
      </p:bldGraphic>
      <p:bldGraphic spid="30" grpId="0">
        <p:bldAsOne/>
      </p:bldGraphic>
      <p:bldGraphic spid="31" grpId="0">
        <p:bldAsOne/>
      </p:bldGraphic>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E2ED294-2DAE-4091-97F8-4C96E0FA40C2}"/>
              </a:ext>
            </a:extLst>
          </p:cNvPr>
          <p:cNvSpPr>
            <a:spLocks noGrp="1"/>
          </p:cNvSpPr>
          <p:nvPr>
            <p:ph type="title"/>
          </p:nvPr>
        </p:nvSpPr>
        <p:spPr/>
        <p:txBody>
          <a:bodyPr/>
          <a:lstStyle/>
          <a:p>
            <a:r>
              <a:rPr lang="en-GB" dirty="0">
                <a:solidFill>
                  <a:schemeClr val="bg1">
                    <a:lumMod val="95000"/>
                  </a:schemeClr>
                </a:solidFill>
              </a:rPr>
              <a:t>State money</a:t>
            </a:r>
          </a:p>
        </p:txBody>
      </p:sp>
      <p:sp>
        <p:nvSpPr>
          <p:cNvPr id="3" name="Content Placeholder 2">
            <a:extLst>
              <a:ext uri="{FF2B5EF4-FFF2-40B4-BE49-F238E27FC236}">
                <a16:creationId xmlns:a16="http://schemas.microsoft.com/office/drawing/2014/main" xmlns="" id="{8F08AE27-2A96-4DFB-BBC9-7E80C561F94F}"/>
              </a:ext>
            </a:extLst>
          </p:cNvPr>
          <p:cNvSpPr>
            <a:spLocks noGrp="1"/>
          </p:cNvSpPr>
          <p:nvPr>
            <p:ph idx="1"/>
          </p:nvPr>
        </p:nvSpPr>
        <p:spPr>
          <a:xfrm>
            <a:off x="838200" y="1825624"/>
            <a:ext cx="3788664" cy="5032375"/>
          </a:xfrm>
        </p:spPr>
        <p:txBody>
          <a:bodyPr/>
          <a:lstStyle/>
          <a:p>
            <a:r>
              <a:rPr lang="en-GB" dirty="0">
                <a:solidFill>
                  <a:schemeClr val="bg1">
                    <a:lumMod val="95000"/>
                  </a:schemeClr>
                </a:solidFill>
              </a:rPr>
              <a:t>75% on benefits</a:t>
            </a:r>
          </a:p>
          <a:p>
            <a:r>
              <a:rPr lang="en-GB" dirty="0">
                <a:solidFill>
                  <a:schemeClr val="bg1">
                    <a:lumMod val="95000"/>
                  </a:schemeClr>
                </a:solidFill>
              </a:rPr>
              <a:t>70% know NI number, or have it available at bedside</a:t>
            </a:r>
          </a:p>
          <a:p>
            <a:r>
              <a:rPr lang="en-GB" dirty="0">
                <a:solidFill>
                  <a:schemeClr val="bg1">
                    <a:lumMod val="95000"/>
                  </a:schemeClr>
                </a:solidFill>
              </a:rPr>
              <a:t>50% have no issue with their benefits</a:t>
            </a:r>
          </a:p>
          <a:p>
            <a:r>
              <a:rPr lang="en-GB" dirty="0">
                <a:solidFill>
                  <a:schemeClr val="bg1">
                    <a:lumMod val="95000"/>
                  </a:schemeClr>
                </a:solidFill>
              </a:rPr>
              <a:t>40% do have issues</a:t>
            </a:r>
          </a:p>
          <a:p>
            <a:pPr lvl="1"/>
            <a:r>
              <a:rPr lang="en-GB" dirty="0">
                <a:solidFill>
                  <a:schemeClr val="bg1">
                    <a:lumMod val="95000"/>
                  </a:schemeClr>
                </a:solidFill>
              </a:rPr>
              <a:t>Or should be on benefits but aren’t</a:t>
            </a:r>
          </a:p>
        </p:txBody>
      </p:sp>
      <p:graphicFrame>
        <p:nvGraphicFramePr>
          <p:cNvPr id="5" name="Chart 4">
            <a:extLst>
              <a:ext uri="{FF2B5EF4-FFF2-40B4-BE49-F238E27FC236}">
                <a16:creationId xmlns:a16="http://schemas.microsoft.com/office/drawing/2014/main" xmlns="" id="{075E3C0A-6D19-4F58-A141-AFC653D9E9B9}"/>
              </a:ext>
            </a:extLst>
          </p:cNvPr>
          <p:cNvGraphicFramePr>
            <a:graphicFrameLocks/>
          </p:cNvGraphicFramePr>
          <p:nvPr>
            <p:extLst>
              <p:ext uri="{D42A27DB-BD31-4B8C-83A1-F6EECF244321}">
                <p14:modId xmlns:p14="http://schemas.microsoft.com/office/powerpoint/2010/main" xmlns="" val="252694376"/>
              </p:ext>
            </p:extLst>
          </p:nvPr>
        </p:nvGraphicFramePr>
        <p:xfrm>
          <a:off x="2528316" y="0"/>
          <a:ext cx="4572000" cy="265426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xmlns="" id="{8D14D1DA-910F-4CAD-88F3-34A7F85514F3}"/>
              </a:ext>
            </a:extLst>
          </p:cNvPr>
          <p:cNvGraphicFramePr>
            <a:graphicFrameLocks/>
          </p:cNvGraphicFramePr>
          <p:nvPr>
            <p:extLst>
              <p:ext uri="{D42A27DB-BD31-4B8C-83A1-F6EECF244321}">
                <p14:modId xmlns:p14="http://schemas.microsoft.com/office/powerpoint/2010/main" xmlns="" val="2647006606"/>
              </p:ext>
            </p:extLst>
          </p:nvPr>
        </p:nvGraphicFramePr>
        <p:xfrm>
          <a:off x="8522208" y="0"/>
          <a:ext cx="3669792" cy="265426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xmlns="" id="{3A0E0329-C614-40B1-980D-876ABA6DCC55}"/>
              </a:ext>
            </a:extLst>
          </p:cNvPr>
          <p:cNvGraphicFramePr>
            <a:graphicFrameLocks/>
          </p:cNvGraphicFramePr>
          <p:nvPr>
            <p:extLst>
              <p:ext uri="{D42A27DB-BD31-4B8C-83A1-F6EECF244321}">
                <p14:modId xmlns:p14="http://schemas.microsoft.com/office/powerpoint/2010/main" xmlns="" val="3068825931"/>
              </p:ext>
            </p:extLst>
          </p:nvPr>
        </p:nvGraphicFramePr>
        <p:xfrm>
          <a:off x="5468112" y="2654269"/>
          <a:ext cx="6723888" cy="420373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a:extLst>
              <a:ext uri="{FF2B5EF4-FFF2-40B4-BE49-F238E27FC236}">
                <a16:creationId xmlns:a16="http://schemas.microsoft.com/office/drawing/2014/main" xmlns="" id="{0A4FBF75-9580-4EBF-98D6-E6B79F99672D}"/>
              </a:ext>
            </a:extLst>
          </p:cNvPr>
          <p:cNvGraphicFramePr>
            <a:graphicFrameLocks/>
          </p:cNvGraphicFramePr>
          <p:nvPr>
            <p:extLst>
              <p:ext uri="{D42A27DB-BD31-4B8C-83A1-F6EECF244321}">
                <p14:modId xmlns:p14="http://schemas.microsoft.com/office/powerpoint/2010/main" xmlns="" val="3360191088"/>
              </p:ext>
            </p:extLst>
          </p:nvPr>
        </p:nvGraphicFramePr>
        <p:xfrm>
          <a:off x="5233416" y="-1"/>
          <a:ext cx="4572000" cy="2654269"/>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xmlns="" val="2824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5" grpId="0">
        <p:bldAsOne/>
      </p:bldGraphic>
      <p:bldGraphic spid="6" grpId="0">
        <p:bldAsOne/>
      </p:bldGraphic>
      <p:bldGraphic spid="8"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85D1160-6F57-4EB0-AF8A-1E087A585382}"/>
              </a:ext>
            </a:extLst>
          </p:cNvPr>
          <p:cNvSpPr>
            <a:spLocks noGrp="1"/>
          </p:cNvSpPr>
          <p:nvPr>
            <p:ph type="title"/>
          </p:nvPr>
        </p:nvSpPr>
        <p:spPr/>
        <p:txBody>
          <a:bodyPr/>
          <a:lstStyle/>
          <a:p>
            <a:r>
              <a:rPr lang="en-GB" dirty="0">
                <a:solidFill>
                  <a:schemeClr val="bg1">
                    <a:lumMod val="95000"/>
                  </a:schemeClr>
                </a:solidFill>
              </a:rPr>
              <a:t>Eyes, ears, legs, </a:t>
            </a:r>
            <a:br>
              <a:rPr lang="en-GB" dirty="0">
                <a:solidFill>
                  <a:schemeClr val="bg1">
                    <a:lumMod val="95000"/>
                  </a:schemeClr>
                </a:solidFill>
              </a:rPr>
            </a:br>
            <a:r>
              <a:rPr lang="en-GB" dirty="0">
                <a:solidFill>
                  <a:schemeClr val="bg1">
                    <a:lumMod val="95000"/>
                  </a:schemeClr>
                </a:solidFill>
              </a:rPr>
              <a:t>bowels, and bladders</a:t>
            </a:r>
          </a:p>
        </p:txBody>
      </p:sp>
      <p:sp>
        <p:nvSpPr>
          <p:cNvPr id="3" name="Content Placeholder 2">
            <a:extLst>
              <a:ext uri="{FF2B5EF4-FFF2-40B4-BE49-F238E27FC236}">
                <a16:creationId xmlns:a16="http://schemas.microsoft.com/office/drawing/2014/main" xmlns="" id="{C371FA42-6DC7-407B-BAE5-4CCE1257253A}"/>
              </a:ext>
            </a:extLst>
          </p:cNvPr>
          <p:cNvSpPr>
            <a:spLocks noGrp="1"/>
          </p:cNvSpPr>
          <p:nvPr>
            <p:ph idx="1"/>
          </p:nvPr>
        </p:nvSpPr>
        <p:spPr>
          <a:xfrm>
            <a:off x="838200" y="1825625"/>
            <a:ext cx="4885944" cy="5003356"/>
          </a:xfrm>
        </p:spPr>
        <p:txBody>
          <a:bodyPr>
            <a:normAutofit fontScale="77500" lnSpcReduction="20000"/>
          </a:bodyPr>
          <a:lstStyle/>
          <a:p>
            <a:r>
              <a:rPr lang="en-GB" dirty="0">
                <a:solidFill>
                  <a:schemeClr val="bg1">
                    <a:lumMod val="95000"/>
                  </a:schemeClr>
                </a:solidFill>
              </a:rPr>
              <a:t>75% have some issue with their vision </a:t>
            </a:r>
          </a:p>
          <a:p>
            <a:pPr lvl="1"/>
            <a:r>
              <a:rPr lang="en-GB" dirty="0">
                <a:solidFill>
                  <a:schemeClr val="bg1">
                    <a:lumMod val="95000"/>
                  </a:schemeClr>
                </a:solidFill>
              </a:rPr>
              <a:t>This includes people with resolved issues, such as those with new glasses </a:t>
            </a:r>
          </a:p>
          <a:p>
            <a:pPr lvl="1"/>
            <a:r>
              <a:rPr lang="en-GB" dirty="0">
                <a:solidFill>
                  <a:schemeClr val="bg1">
                    <a:lumMod val="95000"/>
                  </a:schemeClr>
                </a:solidFill>
              </a:rPr>
              <a:t>80% overdue or never had an eye test</a:t>
            </a:r>
          </a:p>
          <a:p>
            <a:r>
              <a:rPr lang="en-GB" dirty="0">
                <a:solidFill>
                  <a:schemeClr val="bg1">
                    <a:lumMod val="95000"/>
                  </a:schemeClr>
                </a:solidFill>
              </a:rPr>
              <a:t>20% report issues with their hearing</a:t>
            </a:r>
          </a:p>
          <a:p>
            <a:r>
              <a:rPr lang="en-GB" dirty="0">
                <a:solidFill>
                  <a:schemeClr val="bg1">
                    <a:lumMod val="95000"/>
                  </a:schemeClr>
                </a:solidFill>
              </a:rPr>
              <a:t>35% have balance/mobility issues</a:t>
            </a:r>
          </a:p>
          <a:p>
            <a:r>
              <a:rPr lang="en-GB" dirty="0">
                <a:solidFill>
                  <a:schemeClr val="bg1">
                    <a:lumMod val="95000"/>
                  </a:schemeClr>
                </a:solidFill>
              </a:rPr>
              <a:t>25% need visual correction, meaning glasses (ignores the 40% with glasses)</a:t>
            </a:r>
          </a:p>
          <a:p>
            <a:r>
              <a:rPr lang="en-GB" dirty="0">
                <a:solidFill>
                  <a:schemeClr val="bg1">
                    <a:lumMod val="95000"/>
                  </a:schemeClr>
                </a:solidFill>
              </a:rPr>
              <a:t>30% may need hearing aids</a:t>
            </a:r>
          </a:p>
          <a:p>
            <a:r>
              <a:rPr lang="en-GB" dirty="0">
                <a:solidFill>
                  <a:schemeClr val="bg1">
                    <a:lumMod val="95000"/>
                  </a:schemeClr>
                </a:solidFill>
              </a:rPr>
              <a:t>10% may need mobility aids</a:t>
            </a:r>
          </a:p>
          <a:p>
            <a:r>
              <a:rPr lang="en-GB" dirty="0">
                <a:solidFill>
                  <a:schemeClr val="bg1">
                    <a:lumMod val="95000"/>
                  </a:schemeClr>
                </a:solidFill>
              </a:rPr>
              <a:t>25% report urinary issues</a:t>
            </a:r>
          </a:p>
          <a:p>
            <a:r>
              <a:rPr lang="en-GB" dirty="0">
                <a:solidFill>
                  <a:schemeClr val="bg1">
                    <a:lumMod val="95000"/>
                  </a:schemeClr>
                </a:solidFill>
              </a:rPr>
              <a:t>20% report bowel issues</a:t>
            </a:r>
          </a:p>
          <a:p>
            <a:pPr lvl="1"/>
            <a:r>
              <a:rPr lang="en-GB" dirty="0">
                <a:solidFill>
                  <a:schemeClr val="bg1">
                    <a:lumMod val="95000"/>
                  </a:schemeClr>
                </a:solidFill>
              </a:rPr>
              <a:t>Range of problems described:</a:t>
            </a:r>
          </a:p>
          <a:p>
            <a:pPr lvl="2"/>
            <a:r>
              <a:rPr lang="en-GB" dirty="0">
                <a:solidFill>
                  <a:schemeClr val="bg1">
                    <a:lumMod val="95000"/>
                  </a:schemeClr>
                </a:solidFill>
              </a:rPr>
              <a:t>Mild pain passing urine to full blown, uncontrollable bowel and urinary incontinence </a:t>
            </a:r>
          </a:p>
        </p:txBody>
      </p:sp>
      <p:graphicFrame>
        <p:nvGraphicFramePr>
          <p:cNvPr id="4" name="Chart 3">
            <a:extLst>
              <a:ext uri="{FF2B5EF4-FFF2-40B4-BE49-F238E27FC236}">
                <a16:creationId xmlns:a16="http://schemas.microsoft.com/office/drawing/2014/main" xmlns="" id="{83AB449B-0485-4960-98E3-CFB2DCB4BBDE}"/>
              </a:ext>
            </a:extLst>
          </p:cNvPr>
          <p:cNvGraphicFramePr>
            <a:graphicFrameLocks/>
          </p:cNvGraphicFramePr>
          <p:nvPr>
            <p:extLst>
              <p:ext uri="{D42A27DB-BD31-4B8C-83A1-F6EECF244321}">
                <p14:modId xmlns:p14="http://schemas.microsoft.com/office/powerpoint/2010/main" xmlns="" val="3179936254"/>
              </p:ext>
            </p:extLst>
          </p:nvPr>
        </p:nvGraphicFramePr>
        <p:xfrm>
          <a:off x="6096000" y="0"/>
          <a:ext cx="6096000" cy="21671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xmlns="" id="{79CEBE9B-897C-4EFF-A753-4E19FC7EB95C}"/>
              </a:ext>
            </a:extLst>
          </p:cNvPr>
          <p:cNvGraphicFramePr>
            <a:graphicFrameLocks/>
          </p:cNvGraphicFramePr>
          <p:nvPr>
            <p:extLst>
              <p:ext uri="{D42A27DB-BD31-4B8C-83A1-F6EECF244321}">
                <p14:modId xmlns:p14="http://schemas.microsoft.com/office/powerpoint/2010/main" xmlns="" val="1597852975"/>
              </p:ext>
            </p:extLst>
          </p:nvPr>
        </p:nvGraphicFramePr>
        <p:xfrm>
          <a:off x="6096000" y="2167128"/>
          <a:ext cx="6096000" cy="20391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xmlns="" id="{80C972C7-42EF-4325-A994-64D50CACFCCF}"/>
              </a:ext>
            </a:extLst>
          </p:cNvPr>
          <p:cNvGraphicFramePr>
            <a:graphicFrameLocks/>
          </p:cNvGraphicFramePr>
          <p:nvPr>
            <p:extLst>
              <p:ext uri="{D42A27DB-BD31-4B8C-83A1-F6EECF244321}">
                <p14:modId xmlns:p14="http://schemas.microsoft.com/office/powerpoint/2010/main" xmlns="" val="32104214"/>
              </p:ext>
            </p:extLst>
          </p:nvPr>
        </p:nvGraphicFramePr>
        <p:xfrm>
          <a:off x="6096000" y="4085781"/>
          <a:ext cx="6096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a:extLst>
              <a:ext uri="{FF2B5EF4-FFF2-40B4-BE49-F238E27FC236}">
                <a16:creationId xmlns:a16="http://schemas.microsoft.com/office/drawing/2014/main" xmlns="" id="{8DFEF469-90B2-4629-A982-A0F5FCA15DB1}"/>
              </a:ext>
            </a:extLst>
          </p:cNvPr>
          <p:cNvGraphicFramePr>
            <a:graphicFrameLocks/>
          </p:cNvGraphicFramePr>
          <p:nvPr>
            <p:extLst>
              <p:ext uri="{D42A27DB-BD31-4B8C-83A1-F6EECF244321}">
                <p14:modId xmlns:p14="http://schemas.microsoft.com/office/powerpoint/2010/main" xmlns="" val="2188619591"/>
              </p:ext>
            </p:extLst>
          </p:nvPr>
        </p:nvGraphicFramePr>
        <p:xfrm>
          <a:off x="4128379" y="3743675"/>
          <a:ext cx="2176515" cy="1894395"/>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xmlns="" val="1305552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4" grpId="0">
        <p:bldAsOne/>
      </p:bldGraphic>
      <p:bldGraphic spid="5" grpId="0">
        <p:bldAsOne/>
      </p:bldGraphic>
      <p:bldGraphic spid="6" grpId="0">
        <p:bldAsOne/>
      </p:bldGraphic>
      <p:bldGraphic spid="7"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883CA9C-73B8-45AE-A3B7-FF86AFA60A4B}"/>
              </a:ext>
            </a:extLst>
          </p:cNvPr>
          <p:cNvSpPr>
            <a:spLocks noGrp="1"/>
          </p:cNvSpPr>
          <p:nvPr>
            <p:ph type="title"/>
          </p:nvPr>
        </p:nvSpPr>
        <p:spPr/>
        <p:txBody>
          <a:bodyPr/>
          <a:lstStyle/>
          <a:p>
            <a:r>
              <a:rPr lang="en-GB" dirty="0">
                <a:solidFill>
                  <a:schemeClr val="bg1">
                    <a:lumMod val="95000"/>
                  </a:schemeClr>
                </a:solidFill>
              </a:rPr>
              <a:t>Simple recommended interventions</a:t>
            </a:r>
          </a:p>
        </p:txBody>
      </p:sp>
      <p:sp>
        <p:nvSpPr>
          <p:cNvPr id="3" name="Content Placeholder 2">
            <a:extLst>
              <a:ext uri="{FF2B5EF4-FFF2-40B4-BE49-F238E27FC236}">
                <a16:creationId xmlns:a16="http://schemas.microsoft.com/office/drawing/2014/main" xmlns="" id="{0019F86A-9809-4FBC-B8D6-7F15423E8B80}"/>
              </a:ext>
            </a:extLst>
          </p:cNvPr>
          <p:cNvSpPr>
            <a:spLocks noGrp="1"/>
          </p:cNvSpPr>
          <p:nvPr>
            <p:ph idx="1"/>
          </p:nvPr>
        </p:nvSpPr>
        <p:spPr>
          <a:xfrm>
            <a:off x="838200" y="1825624"/>
            <a:ext cx="11158728" cy="5032376"/>
          </a:xfrm>
        </p:spPr>
        <p:txBody>
          <a:bodyPr>
            <a:normAutofit fontScale="92500" lnSpcReduction="10000"/>
          </a:bodyPr>
          <a:lstStyle/>
          <a:p>
            <a:r>
              <a:rPr lang="en-GB" dirty="0">
                <a:solidFill>
                  <a:schemeClr val="bg1">
                    <a:lumMod val="95000"/>
                  </a:schemeClr>
                </a:solidFill>
              </a:rPr>
              <a:t>Many of the peoples we’ve seen only have old, often soiled clothes</a:t>
            </a:r>
          </a:p>
          <a:p>
            <a:pPr lvl="1"/>
            <a:r>
              <a:rPr lang="en-GB" dirty="0">
                <a:solidFill>
                  <a:schemeClr val="bg1">
                    <a:lumMod val="95000"/>
                  </a:schemeClr>
                </a:solidFill>
              </a:rPr>
              <a:t>A new pair of socks or underpants can make a huge difference to them</a:t>
            </a:r>
          </a:p>
          <a:p>
            <a:r>
              <a:rPr lang="en-GB" dirty="0">
                <a:solidFill>
                  <a:schemeClr val="bg1">
                    <a:lumMod val="95000"/>
                  </a:schemeClr>
                </a:solidFill>
              </a:rPr>
              <a:t>People in receipt of certain benefits, and with certain medical conditions, are entitled to subsidised, even free vision and hearing checks</a:t>
            </a:r>
          </a:p>
          <a:p>
            <a:pPr lvl="1"/>
            <a:r>
              <a:rPr lang="en-GB" dirty="0">
                <a:solidFill>
                  <a:schemeClr val="bg1">
                    <a:lumMod val="95000"/>
                  </a:schemeClr>
                </a:solidFill>
              </a:rPr>
              <a:t>With similar subsidisation for glasses and hearing aids</a:t>
            </a:r>
          </a:p>
          <a:p>
            <a:pPr lvl="1"/>
            <a:r>
              <a:rPr lang="en-GB" dirty="0">
                <a:solidFill>
                  <a:schemeClr val="bg1">
                    <a:lumMod val="95000"/>
                  </a:schemeClr>
                </a:solidFill>
              </a:rPr>
              <a:t>A lot of clients aren’t aware of their right to these interventions (potentially) for free</a:t>
            </a:r>
          </a:p>
          <a:p>
            <a:r>
              <a:rPr lang="en-GB" dirty="0">
                <a:solidFill>
                  <a:schemeClr val="bg1">
                    <a:lumMod val="95000"/>
                  </a:schemeClr>
                </a:solidFill>
              </a:rPr>
              <a:t>It is extremely challenging to access services, such as with the local authority, without some online capacity and a viable telephone number</a:t>
            </a:r>
          </a:p>
          <a:p>
            <a:pPr lvl="1"/>
            <a:r>
              <a:rPr lang="en-GB" dirty="0">
                <a:solidFill>
                  <a:schemeClr val="bg1">
                    <a:lumMod val="95000"/>
                  </a:schemeClr>
                </a:solidFill>
              </a:rPr>
              <a:t>This is doubly challenging if the person’s contact details provided by the NHS are incorrect</a:t>
            </a:r>
          </a:p>
          <a:p>
            <a:pPr lvl="1"/>
            <a:r>
              <a:rPr lang="en-GB" dirty="0">
                <a:solidFill>
                  <a:schemeClr val="bg1">
                    <a:lumMod val="95000"/>
                  </a:schemeClr>
                </a:solidFill>
              </a:rPr>
              <a:t>The Pathway charity provide a limited number of smartphones for people</a:t>
            </a:r>
          </a:p>
          <a:p>
            <a:pPr lvl="1"/>
            <a:r>
              <a:rPr lang="en-GB" dirty="0">
                <a:solidFill>
                  <a:schemeClr val="bg1">
                    <a:lumMod val="95000"/>
                  </a:schemeClr>
                </a:solidFill>
              </a:rPr>
              <a:t>As do many key workers and social workers</a:t>
            </a:r>
          </a:p>
          <a:p>
            <a:pPr lvl="1"/>
            <a:r>
              <a:rPr lang="en-GB" dirty="0">
                <a:solidFill>
                  <a:schemeClr val="bg1">
                    <a:lumMod val="95000"/>
                  </a:schemeClr>
                </a:solidFill>
              </a:rPr>
              <a:t>Though I’m not sure of services available outside of London </a:t>
            </a:r>
          </a:p>
          <a:p>
            <a:r>
              <a:rPr lang="en-GB" dirty="0">
                <a:solidFill>
                  <a:schemeClr val="bg1">
                    <a:lumMod val="95000"/>
                  </a:schemeClr>
                </a:solidFill>
              </a:rPr>
              <a:t>Please consider asking if a person is having any problems with their benefits, as this is a common, and potentially challenging, issue</a:t>
            </a:r>
          </a:p>
        </p:txBody>
      </p:sp>
    </p:spTree>
    <p:extLst>
      <p:ext uri="{BB962C8B-B14F-4D97-AF65-F5344CB8AC3E}">
        <p14:creationId xmlns:p14="http://schemas.microsoft.com/office/powerpoint/2010/main" xmlns="" val="3068034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4A6539-50C3-42D7-95B5-A391F5F27368}"/>
              </a:ext>
            </a:extLst>
          </p:cNvPr>
          <p:cNvSpPr>
            <a:spLocks noGrp="1"/>
          </p:cNvSpPr>
          <p:nvPr>
            <p:ph type="title"/>
          </p:nvPr>
        </p:nvSpPr>
        <p:spPr/>
        <p:txBody>
          <a:bodyPr/>
          <a:lstStyle/>
          <a:p>
            <a:pPr algn="ctr"/>
            <a:r>
              <a:rPr lang="en-GB" dirty="0">
                <a:solidFill>
                  <a:schemeClr val="bg1">
                    <a:lumMod val="95000"/>
                  </a:schemeClr>
                </a:solidFill>
              </a:rPr>
              <a:t>Disclaimer</a:t>
            </a:r>
          </a:p>
        </p:txBody>
      </p:sp>
      <p:sp>
        <p:nvSpPr>
          <p:cNvPr id="3" name="Content Placeholder 2">
            <a:extLst>
              <a:ext uri="{FF2B5EF4-FFF2-40B4-BE49-F238E27FC236}">
                <a16:creationId xmlns:a16="http://schemas.microsoft.com/office/drawing/2014/main" xmlns="" id="{13F32786-3060-4D39-A8D7-4A1247E6DB61}"/>
              </a:ext>
            </a:extLst>
          </p:cNvPr>
          <p:cNvSpPr>
            <a:spLocks noGrp="1"/>
          </p:cNvSpPr>
          <p:nvPr>
            <p:ph idx="1"/>
          </p:nvPr>
        </p:nvSpPr>
        <p:spPr>
          <a:xfrm>
            <a:off x="1794068" y="1825625"/>
            <a:ext cx="8603863" cy="5032375"/>
          </a:xfrm>
        </p:spPr>
        <p:txBody>
          <a:bodyPr>
            <a:normAutofit/>
          </a:bodyPr>
          <a:lstStyle/>
          <a:p>
            <a:pPr marL="0" indent="0" algn="ctr">
              <a:buNone/>
            </a:pPr>
            <a:r>
              <a:rPr lang="en-GB" dirty="0">
                <a:solidFill>
                  <a:schemeClr val="bg1">
                    <a:lumMod val="95000"/>
                  </a:schemeClr>
                </a:solidFill>
              </a:rPr>
              <a:t>Some of what follows may be upsetting for those in the audience with lived experience of Inclusion Health issues</a:t>
            </a:r>
          </a:p>
          <a:p>
            <a:pPr marL="0" indent="0" algn="ctr">
              <a:buNone/>
            </a:pPr>
            <a:endParaRPr lang="en-GB" dirty="0">
              <a:solidFill>
                <a:schemeClr val="bg1">
                  <a:lumMod val="95000"/>
                </a:schemeClr>
              </a:solidFill>
            </a:endParaRPr>
          </a:p>
          <a:p>
            <a:pPr marL="0" indent="0" algn="ctr">
              <a:buNone/>
            </a:pPr>
            <a:r>
              <a:rPr lang="en-GB" dirty="0">
                <a:solidFill>
                  <a:schemeClr val="bg1">
                    <a:lumMod val="95000"/>
                  </a:schemeClr>
                </a:solidFill>
              </a:rPr>
              <a:t>This talk is meant to be a dry, objective look at numerical data in terms of percentages of people with, or without, certain issues, but this can be difficult to hear for those who have lived through these challenges themselves</a:t>
            </a:r>
          </a:p>
          <a:p>
            <a:pPr marL="0" indent="0" algn="ctr">
              <a:buNone/>
            </a:pPr>
            <a:endParaRPr lang="en-GB" dirty="0">
              <a:solidFill>
                <a:schemeClr val="bg1">
                  <a:lumMod val="95000"/>
                </a:schemeClr>
              </a:solidFill>
            </a:endParaRPr>
          </a:p>
          <a:p>
            <a:pPr marL="0" indent="0" algn="ctr">
              <a:buNone/>
            </a:pPr>
            <a:r>
              <a:rPr lang="en-GB" dirty="0">
                <a:solidFill>
                  <a:schemeClr val="bg1">
                    <a:lumMod val="95000"/>
                  </a:schemeClr>
                </a:solidFill>
              </a:rPr>
              <a:t>I apologise in advance if any of this is upsetting to any of you, and completely understand if any of you need or want to pop out during the talk, or miss it altogether</a:t>
            </a:r>
          </a:p>
        </p:txBody>
      </p:sp>
    </p:spTree>
    <p:extLst>
      <p:ext uri="{BB962C8B-B14F-4D97-AF65-F5344CB8AC3E}">
        <p14:creationId xmlns:p14="http://schemas.microsoft.com/office/powerpoint/2010/main" xmlns="" val="4251961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6EF8DF5E-81B3-4E55-8670-B14B15FAABDD}"/>
              </a:ext>
            </a:extLst>
          </p:cNvPr>
          <p:cNvPicPr>
            <a:picLocks noChangeAspect="1"/>
          </p:cNvPicPr>
          <p:nvPr/>
        </p:nvPicPr>
        <p:blipFill>
          <a:blip r:embed="rId2" cstate="print"/>
          <a:stretch>
            <a:fillRect/>
          </a:stretch>
        </p:blipFill>
        <p:spPr>
          <a:xfrm>
            <a:off x="0" y="1144155"/>
            <a:ext cx="12192000" cy="3705166"/>
          </a:xfrm>
          <a:prstGeom prst="rect">
            <a:avLst/>
          </a:prstGeom>
        </p:spPr>
      </p:pic>
      <p:sp>
        <p:nvSpPr>
          <p:cNvPr id="6" name="Rectangle 5">
            <a:extLst>
              <a:ext uri="{FF2B5EF4-FFF2-40B4-BE49-F238E27FC236}">
                <a16:creationId xmlns:a16="http://schemas.microsoft.com/office/drawing/2014/main" xmlns="" id="{918EA11C-A64A-484D-B660-8836303B6AA0}"/>
              </a:ext>
            </a:extLst>
          </p:cNvPr>
          <p:cNvSpPr/>
          <p:nvPr/>
        </p:nvSpPr>
        <p:spPr>
          <a:xfrm>
            <a:off x="0" y="5231026"/>
            <a:ext cx="9337964" cy="27067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xmlns="" id="{9C438BDF-2391-4C5C-9980-FE3BD9F3822B}"/>
              </a:ext>
            </a:extLst>
          </p:cNvPr>
          <p:cNvSpPr txBox="1"/>
          <p:nvPr/>
        </p:nvSpPr>
        <p:spPr>
          <a:xfrm>
            <a:off x="0" y="5209309"/>
            <a:ext cx="9421091" cy="292388"/>
          </a:xfrm>
          <a:prstGeom prst="rect">
            <a:avLst/>
          </a:prstGeom>
          <a:noFill/>
        </p:spPr>
        <p:txBody>
          <a:bodyPr wrap="square" rtlCol="0">
            <a:spAutoFit/>
          </a:bodyPr>
          <a:lstStyle/>
          <a:p>
            <a:r>
              <a:rPr lang="en-GB" sz="1300" dirty="0">
                <a:solidFill>
                  <a:srgbClr val="FF0000"/>
                </a:solidFill>
                <a:hlinkClick r:id="rId3">
                  <a:extLst>
                    <a:ext uri="{A12FA001-AC4F-418D-AE19-62706E023703}">
                      <ahyp:hlinkClr xmlns:ahyp="http://schemas.microsoft.com/office/drawing/2018/hyperlinkcolor" xmlns="" val="tx"/>
                    </a:ext>
                  </a:extLst>
                </a:hlinkClick>
              </a:rPr>
              <a:t>https://www.nhs.uk/nhs-services/opticians/free-nhs-eye-tests-and-optical-vouchers/</a:t>
            </a:r>
            <a:r>
              <a:rPr lang="en-GB" sz="1300" dirty="0">
                <a:solidFill>
                  <a:srgbClr val="FF0000"/>
                </a:solidFill>
              </a:rPr>
              <a:t>         </a:t>
            </a:r>
            <a:r>
              <a:rPr lang="en-GB" sz="1300" dirty="0">
                <a:solidFill>
                  <a:srgbClr val="FF0000"/>
                </a:solidFill>
                <a:hlinkClick r:id="rId4">
                  <a:extLst>
                    <a:ext uri="{A12FA001-AC4F-418D-AE19-62706E023703}">
                      <ahyp:hlinkClr xmlns:ahyp="http://schemas.microsoft.com/office/drawing/2018/hyperlinkcolor" xmlns="" val="tx"/>
                    </a:ext>
                  </a:extLst>
                </a:hlinkClick>
              </a:rPr>
              <a:t>https://www.nhs.uk/conditions/hearing-tests</a:t>
            </a:r>
            <a:r>
              <a:rPr lang="en-GB" sz="1300" dirty="0">
                <a:solidFill>
                  <a:srgbClr val="FF0000"/>
                </a:solidFill>
              </a:rPr>
              <a:t>	</a:t>
            </a:r>
          </a:p>
        </p:txBody>
      </p:sp>
    </p:spTree>
    <p:extLst>
      <p:ext uri="{BB962C8B-B14F-4D97-AF65-F5344CB8AC3E}">
        <p14:creationId xmlns:p14="http://schemas.microsoft.com/office/powerpoint/2010/main" xmlns="" val="2957890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xmlns="" id="{74EF754D-A667-4D8D-83BE-7A050C3B10B1}"/>
              </a:ext>
            </a:extLst>
          </p:cNvPr>
          <p:cNvPicPr>
            <a:picLocks noChangeAspect="1"/>
          </p:cNvPicPr>
          <p:nvPr/>
        </p:nvPicPr>
        <p:blipFill>
          <a:blip r:embed="rId3" cstate="print"/>
          <a:stretch>
            <a:fillRect/>
          </a:stretch>
        </p:blipFill>
        <p:spPr>
          <a:xfrm>
            <a:off x="5024437" y="1041887"/>
            <a:ext cx="2143125" cy="1885950"/>
          </a:xfrm>
          <a:prstGeom prst="rect">
            <a:avLst/>
          </a:prstGeom>
        </p:spPr>
      </p:pic>
      <p:sp>
        <p:nvSpPr>
          <p:cNvPr id="2" name="Title 1">
            <a:extLst>
              <a:ext uri="{FF2B5EF4-FFF2-40B4-BE49-F238E27FC236}">
                <a16:creationId xmlns:a16="http://schemas.microsoft.com/office/drawing/2014/main" xmlns="" id="{0F64BF59-F926-4353-8036-88FE9AFC2788}"/>
              </a:ext>
            </a:extLst>
          </p:cNvPr>
          <p:cNvSpPr>
            <a:spLocks noGrp="1"/>
          </p:cNvSpPr>
          <p:nvPr>
            <p:ph type="title"/>
          </p:nvPr>
        </p:nvSpPr>
        <p:spPr>
          <a:xfrm>
            <a:off x="838200" y="57837"/>
            <a:ext cx="10515600" cy="1325563"/>
          </a:xfrm>
        </p:spPr>
        <p:txBody>
          <a:bodyPr/>
          <a:lstStyle/>
          <a:p>
            <a:r>
              <a:rPr lang="en-GB" dirty="0">
                <a:solidFill>
                  <a:schemeClr val="bg1">
                    <a:lumMod val="95000"/>
                  </a:schemeClr>
                </a:solidFill>
              </a:rPr>
              <a:t>Abbreviated mental test (AMT) and capacity </a:t>
            </a:r>
          </a:p>
        </p:txBody>
      </p:sp>
      <p:sp>
        <p:nvSpPr>
          <p:cNvPr id="3" name="Content Placeholder 2">
            <a:extLst>
              <a:ext uri="{FF2B5EF4-FFF2-40B4-BE49-F238E27FC236}">
                <a16:creationId xmlns:a16="http://schemas.microsoft.com/office/drawing/2014/main" xmlns="" id="{257BEF72-F93A-4E16-B461-32684856C904}"/>
              </a:ext>
            </a:extLst>
          </p:cNvPr>
          <p:cNvSpPr>
            <a:spLocks noGrp="1"/>
          </p:cNvSpPr>
          <p:nvPr>
            <p:ph idx="1"/>
          </p:nvPr>
        </p:nvSpPr>
        <p:spPr>
          <a:xfrm>
            <a:off x="838201" y="1825624"/>
            <a:ext cx="7162800" cy="5032375"/>
          </a:xfrm>
        </p:spPr>
        <p:txBody>
          <a:bodyPr>
            <a:normAutofit lnSpcReduction="10000"/>
          </a:bodyPr>
          <a:lstStyle/>
          <a:p>
            <a:r>
              <a:rPr lang="en-GB" dirty="0">
                <a:solidFill>
                  <a:schemeClr val="bg1">
                    <a:lumMod val="95000"/>
                  </a:schemeClr>
                </a:solidFill>
              </a:rPr>
              <a:t>55% scored ≥8</a:t>
            </a:r>
          </a:p>
          <a:p>
            <a:pPr lvl="1"/>
            <a:r>
              <a:rPr lang="en-GB" dirty="0">
                <a:solidFill>
                  <a:schemeClr val="bg1">
                    <a:lumMod val="95000"/>
                  </a:schemeClr>
                </a:solidFill>
              </a:rPr>
              <a:t>Wide range of scores per age</a:t>
            </a:r>
          </a:p>
          <a:p>
            <a:r>
              <a:rPr lang="en-GB" dirty="0">
                <a:solidFill>
                  <a:schemeClr val="bg1">
                    <a:lumMod val="95000"/>
                  </a:schemeClr>
                </a:solidFill>
              </a:rPr>
              <a:t>No difference M vs F</a:t>
            </a:r>
          </a:p>
          <a:p>
            <a:r>
              <a:rPr lang="en-GB" dirty="0">
                <a:solidFill>
                  <a:schemeClr val="bg1">
                    <a:lumMod val="95000"/>
                  </a:schemeClr>
                </a:solidFill>
              </a:rPr>
              <a:t>Equivalent to 90 year old Polish people</a:t>
            </a:r>
          </a:p>
          <a:p>
            <a:r>
              <a:rPr lang="en-GB" dirty="0">
                <a:solidFill>
                  <a:schemeClr val="bg1">
                    <a:lumMod val="95000"/>
                  </a:schemeClr>
                </a:solidFill>
              </a:rPr>
              <a:t>Some of the questions may not be ‘fair’ </a:t>
            </a:r>
          </a:p>
          <a:p>
            <a:pPr lvl="1"/>
            <a:r>
              <a:rPr lang="en-GB" dirty="0">
                <a:solidFill>
                  <a:schemeClr val="bg1">
                    <a:lumMod val="95000"/>
                  </a:schemeClr>
                </a:solidFill>
              </a:rPr>
              <a:t>WW2, UK PM</a:t>
            </a:r>
          </a:p>
          <a:p>
            <a:r>
              <a:rPr lang="en-GB" dirty="0">
                <a:solidFill>
                  <a:schemeClr val="bg1">
                    <a:lumMod val="95000"/>
                  </a:schemeClr>
                </a:solidFill>
              </a:rPr>
              <a:t>Score &lt;8/10 consider RUDAS (like the MMSE)</a:t>
            </a:r>
          </a:p>
          <a:p>
            <a:r>
              <a:rPr lang="en-GB" dirty="0">
                <a:solidFill>
                  <a:schemeClr val="bg1">
                    <a:lumMod val="95000"/>
                  </a:schemeClr>
                </a:solidFill>
              </a:rPr>
              <a:t>20% people were found to lack capacity</a:t>
            </a:r>
            <a:r>
              <a:rPr lang="en-GB" b="1" dirty="0">
                <a:solidFill>
                  <a:schemeClr val="bg1">
                    <a:lumMod val="95000"/>
                  </a:schemeClr>
                </a:solidFill>
              </a:rPr>
              <a:t>*</a:t>
            </a:r>
          </a:p>
          <a:p>
            <a:pPr lvl="1"/>
            <a:r>
              <a:rPr lang="en-GB" dirty="0">
                <a:solidFill>
                  <a:schemeClr val="bg1">
                    <a:lumMod val="95000"/>
                  </a:schemeClr>
                </a:solidFill>
              </a:rPr>
              <a:t>All documented on IH review only </a:t>
            </a:r>
          </a:p>
          <a:p>
            <a:r>
              <a:rPr lang="en-GB" dirty="0">
                <a:solidFill>
                  <a:schemeClr val="bg1">
                    <a:lumMod val="95000"/>
                  </a:schemeClr>
                </a:solidFill>
              </a:rPr>
              <a:t>Reasons were typically low AMT &amp;/or mental health concerns (~50:50 distribution, or combination of both)</a:t>
            </a:r>
          </a:p>
        </p:txBody>
      </p:sp>
      <p:sp>
        <p:nvSpPr>
          <p:cNvPr id="12" name="Rectangle 11">
            <a:extLst>
              <a:ext uri="{FF2B5EF4-FFF2-40B4-BE49-F238E27FC236}">
                <a16:creationId xmlns:a16="http://schemas.microsoft.com/office/drawing/2014/main" xmlns="" id="{3FF5A2AB-9FF2-42EC-9981-58E9F46067F2}"/>
              </a:ext>
            </a:extLst>
          </p:cNvPr>
          <p:cNvSpPr/>
          <p:nvPr/>
        </p:nvSpPr>
        <p:spPr>
          <a:xfrm>
            <a:off x="1096632" y="4928617"/>
            <a:ext cx="6145416" cy="32918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xmlns="" id="{0391A6D7-2305-49CD-9716-E8C10B39102D}"/>
              </a:ext>
            </a:extLst>
          </p:cNvPr>
          <p:cNvPicPr>
            <a:picLocks noChangeAspect="1"/>
          </p:cNvPicPr>
          <p:nvPr/>
        </p:nvPicPr>
        <p:blipFill>
          <a:blip r:embed="rId4" cstate="print"/>
          <a:stretch>
            <a:fillRect/>
          </a:stretch>
        </p:blipFill>
        <p:spPr>
          <a:xfrm>
            <a:off x="7620000" y="963127"/>
            <a:ext cx="4572000" cy="1339744"/>
          </a:xfrm>
          <a:prstGeom prst="rect">
            <a:avLst/>
          </a:prstGeom>
        </p:spPr>
      </p:pic>
      <p:graphicFrame>
        <p:nvGraphicFramePr>
          <p:cNvPr id="15" name="Chart 14">
            <a:extLst>
              <a:ext uri="{FF2B5EF4-FFF2-40B4-BE49-F238E27FC236}">
                <a16:creationId xmlns:a16="http://schemas.microsoft.com/office/drawing/2014/main" xmlns="" id="{015325AE-35FD-4291-A229-D8312262035D}"/>
              </a:ext>
            </a:extLst>
          </p:cNvPr>
          <p:cNvGraphicFramePr>
            <a:graphicFrameLocks/>
          </p:cNvGraphicFramePr>
          <p:nvPr>
            <p:extLst>
              <p:ext uri="{D42A27DB-BD31-4B8C-83A1-F6EECF244321}">
                <p14:modId xmlns:p14="http://schemas.microsoft.com/office/powerpoint/2010/main" xmlns="" val="3870436027"/>
              </p:ext>
            </p:extLst>
          </p:nvPr>
        </p:nvGraphicFramePr>
        <p:xfrm>
          <a:off x="7620000" y="2217410"/>
          <a:ext cx="4572000" cy="136561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6" name="Chart 15">
            <a:extLst>
              <a:ext uri="{FF2B5EF4-FFF2-40B4-BE49-F238E27FC236}">
                <a16:creationId xmlns:a16="http://schemas.microsoft.com/office/drawing/2014/main" xmlns="" id="{3C38E5E2-B11B-4FD6-A0B8-065FF1228641}"/>
              </a:ext>
            </a:extLst>
          </p:cNvPr>
          <p:cNvGraphicFramePr>
            <a:graphicFrameLocks/>
          </p:cNvGraphicFramePr>
          <p:nvPr>
            <p:extLst>
              <p:ext uri="{D42A27DB-BD31-4B8C-83A1-F6EECF244321}">
                <p14:modId xmlns:p14="http://schemas.microsoft.com/office/powerpoint/2010/main" xmlns="" val="2086719107"/>
              </p:ext>
            </p:extLst>
          </p:nvPr>
        </p:nvGraphicFramePr>
        <p:xfrm>
          <a:off x="10451592" y="3429000"/>
          <a:ext cx="1740408" cy="112613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7" name="Chart 16">
            <a:extLst>
              <a:ext uri="{FF2B5EF4-FFF2-40B4-BE49-F238E27FC236}">
                <a16:creationId xmlns:a16="http://schemas.microsoft.com/office/drawing/2014/main" xmlns="" id="{836B902D-EA3E-4BFC-ADED-4587EFAB96CF}"/>
              </a:ext>
            </a:extLst>
          </p:cNvPr>
          <p:cNvGraphicFramePr>
            <a:graphicFrameLocks/>
          </p:cNvGraphicFramePr>
          <p:nvPr>
            <p:extLst>
              <p:ext uri="{D42A27DB-BD31-4B8C-83A1-F6EECF244321}">
                <p14:modId xmlns:p14="http://schemas.microsoft.com/office/powerpoint/2010/main" xmlns="" val="3290803979"/>
              </p:ext>
            </p:extLst>
          </p:nvPr>
        </p:nvGraphicFramePr>
        <p:xfrm>
          <a:off x="7546109" y="4158595"/>
          <a:ext cx="4752569" cy="2797156"/>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xmlns="" val="473029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animBg="1"/>
      <p:bldGraphic spid="15" grpId="0">
        <p:bldAsOne/>
      </p:bldGraphic>
      <p:bldGraphic spid="16" grpId="0">
        <p:bldAsOne/>
      </p:bldGraphic>
      <p:bldGraphic spid="17"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64BF59-F926-4353-8036-88FE9AFC2788}"/>
              </a:ext>
            </a:extLst>
          </p:cNvPr>
          <p:cNvSpPr>
            <a:spLocks noGrp="1"/>
          </p:cNvSpPr>
          <p:nvPr>
            <p:ph type="title"/>
          </p:nvPr>
        </p:nvSpPr>
        <p:spPr/>
        <p:txBody>
          <a:bodyPr/>
          <a:lstStyle/>
          <a:p>
            <a:r>
              <a:rPr lang="en-GB" dirty="0">
                <a:solidFill>
                  <a:schemeClr val="bg1">
                    <a:lumMod val="95000"/>
                  </a:schemeClr>
                </a:solidFill>
              </a:rPr>
              <a:t>Mental health</a:t>
            </a:r>
          </a:p>
        </p:txBody>
      </p:sp>
      <p:sp>
        <p:nvSpPr>
          <p:cNvPr id="3" name="Content Placeholder 2">
            <a:extLst>
              <a:ext uri="{FF2B5EF4-FFF2-40B4-BE49-F238E27FC236}">
                <a16:creationId xmlns:a16="http://schemas.microsoft.com/office/drawing/2014/main" xmlns="" id="{257BEF72-F93A-4E16-B461-32684856C904}"/>
              </a:ext>
            </a:extLst>
          </p:cNvPr>
          <p:cNvSpPr>
            <a:spLocks noGrp="1"/>
          </p:cNvSpPr>
          <p:nvPr>
            <p:ph idx="1"/>
          </p:nvPr>
        </p:nvSpPr>
        <p:spPr>
          <a:xfrm>
            <a:off x="838200" y="1825625"/>
            <a:ext cx="6147816" cy="5032376"/>
          </a:xfrm>
        </p:spPr>
        <p:txBody>
          <a:bodyPr>
            <a:normAutofit fontScale="92500" lnSpcReduction="10000"/>
          </a:bodyPr>
          <a:lstStyle/>
          <a:p>
            <a:r>
              <a:rPr lang="en-GB" dirty="0">
                <a:solidFill>
                  <a:schemeClr val="bg1">
                    <a:lumMod val="95000"/>
                  </a:schemeClr>
                </a:solidFill>
              </a:rPr>
              <a:t>65% had historic MH issues</a:t>
            </a:r>
          </a:p>
          <a:p>
            <a:pPr lvl="1"/>
            <a:r>
              <a:rPr lang="en-GB" dirty="0">
                <a:solidFill>
                  <a:schemeClr val="bg1">
                    <a:lumMod val="95000"/>
                  </a:schemeClr>
                </a:solidFill>
              </a:rPr>
              <a:t>Included if documented in the notes despite denial by interviewee</a:t>
            </a:r>
          </a:p>
          <a:p>
            <a:r>
              <a:rPr lang="en-GB" dirty="0">
                <a:solidFill>
                  <a:schemeClr val="bg1">
                    <a:lumMod val="95000"/>
                  </a:schemeClr>
                </a:solidFill>
              </a:rPr>
              <a:t>30% had been in a MH institution</a:t>
            </a:r>
          </a:p>
          <a:p>
            <a:pPr lvl="1"/>
            <a:r>
              <a:rPr lang="en-GB" dirty="0">
                <a:solidFill>
                  <a:schemeClr val="bg1">
                    <a:lumMod val="95000"/>
                  </a:schemeClr>
                </a:solidFill>
              </a:rPr>
              <a:t>Again included if in notes but denied</a:t>
            </a:r>
          </a:p>
          <a:p>
            <a:pPr lvl="1"/>
            <a:r>
              <a:rPr lang="en-GB" dirty="0">
                <a:solidFill>
                  <a:schemeClr val="bg1">
                    <a:lumMod val="95000"/>
                  </a:schemeClr>
                </a:solidFill>
              </a:rPr>
              <a:t>Did not assess whether attendance voluntary or under section</a:t>
            </a:r>
          </a:p>
          <a:p>
            <a:r>
              <a:rPr lang="en-GB" dirty="0">
                <a:solidFill>
                  <a:schemeClr val="bg1">
                    <a:lumMod val="95000"/>
                  </a:schemeClr>
                </a:solidFill>
              </a:rPr>
              <a:t>Acute MH concerns 35% of people</a:t>
            </a:r>
          </a:p>
          <a:p>
            <a:pPr lvl="1"/>
            <a:r>
              <a:rPr lang="en-GB" dirty="0">
                <a:solidFill>
                  <a:schemeClr val="bg1">
                    <a:lumMod val="95000"/>
                  </a:schemeClr>
                </a:solidFill>
              </a:rPr>
              <a:t>50% on assessment by IH team</a:t>
            </a:r>
          </a:p>
          <a:p>
            <a:r>
              <a:rPr lang="en-GB" dirty="0">
                <a:solidFill>
                  <a:schemeClr val="bg1">
                    <a:lumMod val="95000"/>
                  </a:schemeClr>
                </a:solidFill>
              </a:rPr>
              <a:t>3 people sectioned from IP during IH admission </a:t>
            </a:r>
          </a:p>
          <a:p>
            <a:pPr lvl="1"/>
            <a:r>
              <a:rPr lang="en-GB" dirty="0">
                <a:solidFill>
                  <a:schemeClr val="bg1">
                    <a:lumMod val="95000"/>
                  </a:schemeClr>
                </a:solidFill>
              </a:rPr>
              <a:t>2 due to concerns raised by IH team</a:t>
            </a:r>
          </a:p>
          <a:p>
            <a:r>
              <a:rPr lang="en-GB" dirty="0">
                <a:solidFill>
                  <a:schemeClr val="bg1">
                    <a:lumMod val="95000"/>
                  </a:schemeClr>
                </a:solidFill>
              </a:rPr>
              <a:t>Like cognition and capacity, acute MH is a significant issue with IH inpatients</a:t>
            </a:r>
          </a:p>
        </p:txBody>
      </p:sp>
      <p:sp>
        <p:nvSpPr>
          <p:cNvPr id="9" name="Rectangle 8">
            <a:extLst>
              <a:ext uri="{FF2B5EF4-FFF2-40B4-BE49-F238E27FC236}">
                <a16:creationId xmlns:a16="http://schemas.microsoft.com/office/drawing/2014/main" xmlns="" id="{DD62590A-DA38-4D15-9F78-4E547909D4A2}"/>
              </a:ext>
            </a:extLst>
          </p:cNvPr>
          <p:cNvSpPr/>
          <p:nvPr/>
        </p:nvSpPr>
        <p:spPr>
          <a:xfrm>
            <a:off x="1106424" y="1836357"/>
            <a:ext cx="5065776" cy="35693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xmlns="" id="{4792A9B7-69A4-40D5-BD1A-898AA34F6199}"/>
              </a:ext>
            </a:extLst>
          </p:cNvPr>
          <p:cNvSpPr/>
          <p:nvPr/>
        </p:nvSpPr>
        <p:spPr>
          <a:xfrm>
            <a:off x="1106424" y="2870264"/>
            <a:ext cx="5065776" cy="35693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xmlns="" id="{458A6BB0-B590-4DBF-B4AC-F67FD0AA7570}"/>
              </a:ext>
            </a:extLst>
          </p:cNvPr>
          <p:cNvSpPr/>
          <p:nvPr/>
        </p:nvSpPr>
        <p:spPr>
          <a:xfrm>
            <a:off x="1106424" y="4261104"/>
            <a:ext cx="5065776" cy="35693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2" name="Chart 11">
            <a:extLst>
              <a:ext uri="{FF2B5EF4-FFF2-40B4-BE49-F238E27FC236}">
                <a16:creationId xmlns:a16="http://schemas.microsoft.com/office/drawing/2014/main" xmlns="" id="{3CE025A6-C5CA-4C21-ABC2-399851500D6E}"/>
              </a:ext>
            </a:extLst>
          </p:cNvPr>
          <p:cNvGraphicFramePr>
            <a:graphicFrameLocks/>
          </p:cNvGraphicFramePr>
          <p:nvPr>
            <p:extLst>
              <p:ext uri="{D42A27DB-BD31-4B8C-83A1-F6EECF244321}">
                <p14:modId xmlns:p14="http://schemas.microsoft.com/office/powerpoint/2010/main" xmlns="" val="969725277"/>
              </p:ext>
            </p:extLst>
          </p:nvPr>
        </p:nvGraphicFramePr>
        <p:xfrm>
          <a:off x="7168896" y="0"/>
          <a:ext cx="5023104" cy="128771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xmlns="" id="{3D4ECFB0-66A4-4391-9846-073364B370C6}"/>
              </a:ext>
            </a:extLst>
          </p:cNvPr>
          <p:cNvGraphicFramePr>
            <a:graphicFrameLocks/>
          </p:cNvGraphicFramePr>
          <p:nvPr>
            <p:extLst>
              <p:ext uri="{D42A27DB-BD31-4B8C-83A1-F6EECF244321}">
                <p14:modId xmlns:p14="http://schemas.microsoft.com/office/powerpoint/2010/main" xmlns="" val="15877809"/>
              </p:ext>
            </p:extLst>
          </p:nvPr>
        </p:nvGraphicFramePr>
        <p:xfrm>
          <a:off x="7168896" y="1091629"/>
          <a:ext cx="5023104" cy="152920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xmlns="" id="{951A8C36-2FC7-4EE7-B960-CE7F85489B92}"/>
              </a:ext>
            </a:extLst>
          </p:cNvPr>
          <p:cNvGraphicFramePr>
            <a:graphicFrameLocks/>
          </p:cNvGraphicFramePr>
          <p:nvPr>
            <p:extLst>
              <p:ext uri="{D42A27DB-BD31-4B8C-83A1-F6EECF244321}">
                <p14:modId xmlns:p14="http://schemas.microsoft.com/office/powerpoint/2010/main" xmlns="" val="339465967"/>
              </p:ext>
            </p:extLst>
          </p:nvPr>
        </p:nvGraphicFramePr>
        <p:xfrm>
          <a:off x="7168896" y="2418747"/>
          <a:ext cx="5023104" cy="14081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Chart 14">
            <a:extLst>
              <a:ext uri="{FF2B5EF4-FFF2-40B4-BE49-F238E27FC236}">
                <a16:creationId xmlns:a16="http://schemas.microsoft.com/office/drawing/2014/main" xmlns="" id="{AE6FAE86-1176-4D61-AE09-BF52187CE28A}"/>
              </a:ext>
            </a:extLst>
          </p:cNvPr>
          <p:cNvGraphicFramePr>
            <a:graphicFrameLocks/>
          </p:cNvGraphicFramePr>
          <p:nvPr>
            <p:extLst>
              <p:ext uri="{D42A27DB-BD31-4B8C-83A1-F6EECF244321}">
                <p14:modId xmlns:p14="http://schemas.microsoft.com/office/powerpoint/2010/main" xmlns="" val="3166527823"/>
              </p:ext>
            </p:extLst>
          </p:nvPr>
        </p:nvGraphicFramePr>
        <p:xfrm>
          <a:off x="7168896" y="3625754"/>
          <a:ext cx="5023104" cy="149488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6" name="Chart 15">
            <a:extLst>
              <a:ext uri="{FF2B5EF4-FFF2-40B4-BE49-F238E27FC236}">
                <a16:creationId xmlns:a16="http://schemas.microsoft.com/office/drawing/2014/main" xmlns="" id="{7AD840EB-96F5-4C94-BBDB-71A1D227BDBF}"/>
              </a:ext>
            </a:extLst>
          </p:cNvPr>
          <p:cNvGraphicFramePr>
            <a:graphicFrameLocks/>
          </p:cNvGraphicFramePr>
          <p:nvPr>
            <p:extLst>
              <p:ext uri="{D42A27DB-BD31-4B8C-83A1-F6EECF244321}">
                <p14:modId xmlns:p14="http://schemas.microsoft.com/office/powerpoint/2010/main" xmlns="" val="1467851368"/>
              </p:ext>
            </p:extLst>
          </p:nvPr>
        </p:nvGraphicFramePr>
        <p:xfrm>
          <a:off x="6327648" y="5056315"/>
          <a:ext cx="5864352" cy="1801685"/>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xmlns="" val="115048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9" grpId="0" animBg="1"/>
      <p:bldP spid="10" grpId="0" animBg="1"/>
      <p:bldP spid="11" grpId="0" animBg="1"/>
      <p:bldGraphic spid="12" grpId="0">
        <p:bldAsOne/>
      </p:bldGraphic>
      <p:bldGraphic spid="13" grpId="0">
        <p:bldAsOne/>
      </p:bldGraphic>
      <p:bldGraphic spid="14" grpId="0">
        <p:bldAsOne/>
      </p:bldGraphic>
      <p:bldGraphic spid="15" grpId="0">
        <p:bldAsOne/>
      </p:bldGraphic>
      <p:bldGraphic spid="16"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561BC68-8604-4164-A137-C4F5576A5243}"/>
              </a:ext>
            </a:extLst>
          </p:cNvPr>
          <p:cNvSpPr>
            <a:spLocks noGrp="1"/>
          </p:cNvSpPr>
          <p:nvPr>
            <p:ph type="title"/>
          </p:nvPr>
        </p:nvSpPr>
        <p:spPr/>
        <p:txBody>
          <a:bodyPr/>
          <a:lstStyle/>
          <a:p>
            <a:r>
              <a:rPr lang="en-GB" dirty="0">
                <a:solidFill>
                  <a:schemeClr val="bg1">
                    <a:lumMod val="95000"/>
                  </a:schemeClr>
                </a:solidFill>
              </a:rPr>
              <a:t>Recommendations</a:t>
            </a:r>
          </a:p>
        </p:txBody>
      </p:sp>
      <p:sp>
        <p:nvSpPr>
          <p:cNvPr id="3" name="Content Placeholder 2">
            <a:extLst>
              <a:ext uri="{FF2B5EF4-FFF2-40B4-BE49-F238E27FC236}">
                <a16:creationId xmlns:a16="http://schemas.microsoft.com/office/drawing/2014/main" xmlns="" id="{31E51836-0FE0-4546-ADB3-661D52A91C42}"/>
              </a:ext>
            </a:extLst>
          </p:cNvPr>
          <p:cNvSpPr>
            <a:spLocks noGrp="1"/>
          </p:cNvSpPr>
          <p:nvPr>
            <p:ph idx="1"/>
          </p:nvPr>
        </p:nvSpPr>
        <p:spPr/>
        <p:txBody>
          <a:bodyPr>
            <a:normAutofit/>
          </a:bodyPr>
          <a:lstStyle/>
          <a:p>
            <a:r>
              <a:rPr lang="en-GB" sz="3600" dirty="0">
                <a:solidFill>
                  <a:schemeClr val="bg1">
                    <a:lumMod val="95000"/>
                  </a:schemeClr>
                </a:solidFill>
              </a:rPr>
              <a:t>Assessment of cognitive ability</a:t>
            </a:r>
          </a:p>
          <a:p>
            <a:r>
              <a:rPr lang="en-GB" sz="3600" dirty="0">
                <a:solidFill>
                  <a:schemeClr val="bg1">
                    <a:lumMod val="95000"/>
                  </a:schemeClr>
                </a:solidFill>
              </a:rPr>
              <a:t>And acute mental health state </a:t>
            </a:r>
          </a:p>
          <a:p>
            <a:r>
              <a:rPr lang="en-GB" sz="3600" dirty="0">
                <a:solidFill>
                  <a:schemeClr val="bg1">
                    <a:lumMod val="95000"/>
                  </a:schemeClr>
                </a:solidFill>
              </a:rPr>
              <a:t>Consideration of person’s capacity </a:t>
            </a:r>
          </a:p>
          <a:p>
            <a:pPr lvl="1"/>
            <a:r>
              <a:rPr lang="en-GB" sz="3200" dirty="0">
                <a:solidFill>
                  <a:schemeClr val="bg1">
                    <a:lumMod val="95000"/>
                  </a:schemeClr>
                </a:solidFill>
              </a:rPr>
              <a:t>This would be of particular importance when initiating a new treatment</a:t>
            </a:r>
          </a:p>
          <a:p>
            <a:pPr lvl="2"/>
            <a:r>
              <a:rPr lang="en-GB" sz="2800" dirty="0">
                <a:solidFill>
                  <a:schemeClr val="bg1">
                    <a:lumMod val="95000"/>
                  </a:schemeClr>
                </a:solidFill>
              </a:rPr>
              <a:t>Such as treatment of Hepatitis C virus</a:t>
            </a:r>
          </a:p>
        </p:txBody>
      </p:sp>
    </p:spTree>
    <p:extLst>
      <p:ext uri="{BB962C8B-B14F-4D97-AF65-F5344CB8AC3E}">
        <p14:creationId xmlns:p14="http://schemas.microsoft.com/office/powerpoint/2010/main" xmlns="" val="3210007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64BF59-F926-4353-8036-88FE9AFC2788}"/>
              </a:ext>
            </a:extLst>
          </p:cNvPr>
          <p:cNvSpPr>
            <a:spLocks noGrp="1"/>
          </p:cNvSpPr>
          <p:nvPr>
            <p:ph type="title"/>
          </p:nvPr>
        </p:nvSpPr>
        <p:spPr>
          <a:xfrm>
            <a:off x="838200" y="365125"/>
            <a:ext cx="11103864" cy="1325563"/>
          </a:xfrm>
        </p:spPr>
        <p:txBody>
          <a:bodyPr/>
          <a:lstStyle/>
          <a:p>
            <a:r>
              <a:rPr lang="en-GB" dirty="0">
                <a:solidFill>
                  <a:schemeClr val="bg1">
                    <a:lumMod val="95000"/>
                  </a:schemeClr>
                </a:solidFill>
              </a:rPr>
              <a:t>Accommodation</a:t>
            </a:r>
          </a:p>
        </p:txBody>
      </p:sp>
      <p:sp>
        <p:nvSpPr>
          <p:cNvPr id="3" name="Content Placeholder 2">
            <a:extLst>
              <a:ext uri="{FF2B5EF4-FFF2-40B4-BE49-F238E27FC236}">
                <a16:creationId xmlns:a16="http://schemas.microsoft.com/office/drawing/2014/main" xmlns="" id="{257BEF72-F93A-4E16-B461-32684856C904}"/>
              </a:ext>
            </a:extLst>
          </p:cNvPr>
          <p:cNvSpPr>
            <a:spLocks noGrp="1"/>
          </p:cNvSpPr>
          <p:nvPr>
            <p:ph idx="1"/>
          </p:nvPr>
        </p:nvSpPr>
        <p:spPr>
          <a:xfrm>
            <a:off x="838200" y="1825624"/>
            <a:ext cx="5516880" cy="5032375"/>
          </a:xfrm>
        </p:spPr>
        <p:txBody>
          <a:bodyPr>
            <a:normAutofit fontScale="85000" lnSpcReduction="10000"/>
          </a:bodyPr>
          <a:lstStyle/>
          <a:p>
            <a:r>
              <a:rPr lang="en-GB" sz="3600" dirty="0">
                <a:solidFill>
                  <a:schemeClr val="bg1">
                    <a:lumMod val="95000"/>
                  </a:schemeClr>
                </a:solidFill>
              </a:rPr>
              <a:t>65% in non-permanent, ‘unreliable’ accommodation</a:t>
            </a:r>
          </a:p>
          <a:p>
            <a:pPr lvl="1"/>
            <a:r>
              <a:rPr lang="en-GB" sz="3200" dirty="0">
                <a:solidFill>
                  <a:schemeClr val="bg1">
                    <a:lumMod val="95000"/>
                  </a:schemeClr>
                </a:solidFill>
              </a:rPr>
              <a:t>On the streets, in a hostel/hotel/ B&amp;B, or sofa surfing</a:t>
            </a:r>
          </a:p>
          <a:p>
            <a:r>
              <a:rPr lang="en-GB" sz="3600" dirty="0">
                <a:solidFill>
                  <a:schemeClr val="bg1">
                    <a:lumMod val="95000"/>
                  </a:schemeClr>
                </a:solidFill>
              </a:rPr>
              <a:t>65% unhappy in their accommodation</a:t>
            </a:r>
          </a:p>
          <a:p>
            <a:r>
              <a:rPr lang="en-GB" sz="3600" dirty="0">
                <a:solidFill>
                  <a:schemeClr val="bg1">
                    <a:lumMod val="95000"/>
                  </a:schemeClr>
                </a:solidFill>
              </a:rPr>
              <a:t>55% feel unsafe</a:t>
            </a:r>
          </a:p>
          <a:p>
            <a:r>
              <a:rPr lang="en-GB" sz="3600" dirty="0">
                <a:solidFill>
                  <a:schemeClr val="bg1">
                    <a:lumMod val="95000"/>
                  </a:schemeClr>
                </a:solidFill>
              </a:rPr>
              <a:t>These individuals are unlikely to improve or remain abstinent if we return them to the same, unreliable accommodation from whence they came</a:t>
            </a:r>
          </a:p>
        </p:txBody>
      </p:sp>
      <p:sp>
        <p:nvSpPr>
          <p:cNvPr id="14" name="Rectangle 13">
            <a:extLst>
              <a:ext uri="{FF2B5EF4-FFF2-40B4-BE49-F238E27FC236}">
                <a16:creationId xmlns:a16="http://schemas.microsoft.com/office/drawing/2014/main" xmlns="" id="{6075413D-B947-42FD-91C1-2A9A4CE828BF}"/>
              </a:ext>
            </a:extLst>
          </p:cNvPr>
          <p:cNvSpPr/>
          <p:nvPr/>
        </p:nvSpPr>
        <p:spPr>
          <a:xfrm>
            <a:off x="7699249" y="2454814"/>
            <a:ext cx="2157984" cy="440318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xmlns="" id="{2170B0E9-F9BC-4CBB-A71F-5ADFD36724C7}"/>
              </a:ext>
            </a:extLst>
          </p:cNvPr>
          <p:cNvSpPr/>
          <p:nvPr/>
        </p:nvSpPr>
        <p:spPr>
          <a:xfrm>
            <a:off x="1106425" y="3429000"/>
            <a:ext cx="2295143" cy="45553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xmlns="" id="{D0B1A7AF-B7E3-41DE-A92B-6B0091622F2E}"/>
              </a:ext>
            </a:extLst>
          </p:cNvPr>
          <p:cNvSpPr/>
          <p:nvPr/>
        </p:nvSpPr>
        <p:spPr>
          <a:xfrm>
            <a:off x="1106425" y="4325112"/>
            <a:ext cx="2587751" cy="41148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Chart 7">
            <a:extLst>
              <a:ext uri="{FF2B5EF4-FFF2-40B4-BE49-F238E27FC236}">
                <a16:creationId xmlns:a16="http://schemas.microsoft.com/office/drawing/2014/main" xmlns="" id="{AD959777-0489-4761-A3C0-BCD01B23B906}"/>
              </a:ext>
            </a:extLst>
          </p:cNvPr>
          <p:cNvGraphicFramePr>
            <a:graphicFrameLocks/>
          </p:cNvGraphicFramePr>
          <p:nvPr/>
        </p:nvGraphicFramePr>
        <p:xfrm>
          <a:off x="6355080" y="1598451"/>
          <a:ext cx="5836919" cy="52595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xmlns="" id="{5E94E63F-47F6-4C28-8C34-B1ED55A1B83A}"/>
              </a:ext>
            </a:extLst>
          </p:cNvPr>
          <p:cNvGraphicFramePr>
            <a:graphicFrameLocks/>
          </p:cNvGraphicFramePr>
          <p:nvPr/>
        </p:nvGraphicFramePr>
        <p:xfrm>
          <a:off x="9683498" y="0"/>
          <a:ext cx="2587752" cy="207568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a:extLst>
              <a:ext uri="{FF2B5EF4-FFF2-40B4-BE49-F238E27FC236}">
                <a16:creationId xmlns:a16="http://schemas.microsoft.com/office/drawing/2014/main" xmlns="" id="{F71419D9-2908-496D-AF4F-D1DEC7E3619A}"/>
              </a:ext>
            </a:extLst>
          </p:cNvPr>
          <p:cNvGraphicFramePr>
            <a:graphicFrameLocks/>
          </p:cNvGraphicFramePr>
          <p:nvPr/>
        </p:nvGraphicFramePr>
        <p:xfrm>
          <a:off x="6096000" y="0"/>
          <a:ext cx="2587752" cy="207568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xmlns="" val="3791803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4" grpId="0" animBg="1"/>
      <p:bldP spid="15" grpId="0" animBg="1"/>
      <p:bldP spid="16" grpId="0" animBg="1"/>
      <p:bldGraphic spid="8" grpId="0">
        <p:bldAsOne/>
      </p:bldGraphic>
      <p:bldGraphic spid="9" grpId="0">
        <p:bldAsOne/>
      </p:bldGraphic>
      <p:bldGraphic spid="10"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A614625-6251-42F9-98E8-5EBC94C6C30B}"/>
              </a:ext>
            </a:extLst>
          </p:cNvPr>
          <p:cNvSpPr>
            <a:spLocks noGrp="1"/>
          </p:cNvSpPr>
          <p:nvPr>
            <p:ph type="title"/>
          </p:nvPr>
        </p:nvSpPr>
        <p:spPr/>
        <p:txBody>
          <a:bodyPr/>
          <a:lstStyle/>
          <a:p>
            <a:r>
              <a:rPr lang="en-GB" dirty="0">
                <a:solidFill>
                  <a:schemeClr val="bg1">
                    <a:lumMod val="95000"/>
                  </a:schemeClr>
                </a:solidFill>
              </a:rPr>
              <a:t>Duty to refer (D2R)</a:t>
            </a:r>
            <a:endParaRPr lang="en-GB" dirty="0"/>
          </a:p>
        </p:txBody>
      </p:sp>
      <p:sp>
        <p:nvSpPr>
          <p:cNvPr id="3" name="Content Placeholder 2">
            <a:extLst>
              <a:ext uri="{FF2B5EF4-FFF2-40B4-BE49-F238E27FC236}">
                <a16:creationId xmlns:a16="http://schemas.microsoft.com/office/drawing/2014/main" xmlns="" id="{5AA67F28-29BC-40F7-BE9E-570D03B10560}"/>
              </a:ext>
            </a:extLst>
          </p:cNvPr>
          <p:cNvSpPr>
            <a:spLocks noGrp="1"/>
          </p:cNvSpPr>
          <p:nvPr>
            <p:ph idx="1"/>
          </p:nvPr>
        </p:nvSpPr>
        <p:spPr>
          <a:xfrm>
            <a:off x="838200" y="1825624"/>
            <a:ext cx="10515600" cy="5032375"/>
          </a:xfrm>
        </p:spPr>
        <p:txBody>
          <a:bodyPr>
            <a:normAutofit fontScale="85000" lnSpcReduction="10000"/>
          </a:bodyPr>
          <a:lstStyle/>
          <a:p>
            <a:r>
              <a:rPr lang="en-GB" dirty="0">
                <a:solidFill>
                  <a:schemeClr val="bg1">
                    <a:lumMod val="95000"/>
                  </a:schemeClr>
                </a:solidFill>
              </a:rPr>
              <a:t>Homeless reduction act 2017</a:t>
            </a:r>
          </a:p>
          <a:p>
            <a:r>
              <a:rPr lang="en-GB" dirty="0">
                <a:solidFill>
                  <a:schemeClr val="bg1">
                    <a:lumMod val="95000"/>
                  </a:schemeClr>
                </a:solidFill>
              </a:rPr>
              <a:t>“</a:t>
            </a:r>
            <a:r>
              <a:rPr lang="en-GB" b="0" i="0" dirty="0">
                <a:solidFill>
                  <a:schemeClr val="bg1">
                    <a:lumMod val="95000"/>
                  </a:schemeClr>
                </a:solidFill>
                <a:effectLst/>
                <a:latin typeface="GDS Transport"/>
              </a:rPr>
              <a:t>A </a:t>
            </a:r>
            <a:r>
              <a:rPr lang="en-GB" b="1" i="0" dirty="0">
                <a:solidFill>
                  <a:schemeClr val="bg1">
                    <a:lumMod val="95000"/>
                  </a:schemeClr>
                </a:solidFill>
                <a:effectLst/>
                <a:latin typeface="GDS Transport"/>
              </a:rPr>
              <a:t>duty on specified public authorities to refer service users who they think may be homeless or threatened with homelessness to local authority homelessness/housing options teams</a:t>
            </a:r>
            <a:r>
              <a:rPr lang="en-GB" i="0" dirty="0">
                <a:solidFill>
                  <a:schemeClr val="bg1">
                    <a:lumMod val="95000"/>
                  </a:schemeClr>
                </a:solidFill>
                <a:effectLst/>
                <a:latin typeface="GDS Transport"/>
              </a:rPr>
              <a:t>”</a:t>
            </a:r>
          </a:p>
          <a:p>
            <a:pPr lvl="1"/>
            <a:r>
              <a:rPr lang="en-GB" i="0" dirty="0">
                <a:solidFill>
                  <a:schemeClr val="bg1">
                    <a:lumMod val="95000"/>
                  </a:schemeClr>
                </a:solidFill>
                <a:effectLst/>
                <a:latin typeface="GDS Transport"/>
              </a:rPr>
              <a:t>“Hospitals in their function of providing inpatient care” </a:t>
            </a:r>
          </a:p>
          <a:p>
            <a:pPr lvl="1"/>
            <a:r>
              <a:rPr lang="en-GB" i="0" dirty="0">
                <a:solidFill>
                  <a:schemeClr val="bg1">
                    <a:lumMod val="95000"/>
                  </a:schemeClr>
                </a:solidFill>
                <a:effectLst/>
                <a:latin typeface="GDS Transport"/>
              </a:rPr>
              <a:t>Includes people who are “homeless but not roofless” </a:t>
            </a:r>
          </a:p>
          <a:p>
            <a:r>
              <a:rPr lang="en-GB" dirty="0">
                <a:solidFill>
                  <a:schemeClr val="bg1">
                    <a:lumMod val="95000"/>
                  </a:schemeClr>
                </a:solidFill>
                <a:latin typeface="GDS Transport"/>
              </a:rPr>
              <a:t>The individual must consent to D2R and can chose their local authority</a:t>
            </a:r>
          </a:p>
          <a:p>
            <a:pPr lvl="1"/>
            <a:r>
              <a:rPr lang="en-GB" dirty="0">
                <a:solidFill>
                  <a:schemeClr val="bg1">
                    <a:lumMod val="95000"/>
                  </a:schemeClr>
                </a:solidFill>
                <a:latin typeface="GDS Transport"/>
              </a:rPr>
              <a:t>But more likely to gain traction if they have a “local connection” </a:t>
            </a:r>
          </a:p>
          <a:p>
            <a:pPr lvl="1"/>
            <a:r>
              <a:rPr lang="en-GB" dirty="0">
                <a:solidFill>
                  <a:schemeClr val="bg1">
                    <a:lumMod val="95000"/>
                  </a:schemeClr>
                </a:solidFill>
                <a:latin typeface="GDS Transport"/>
              </a:rPr>
              <a:t>In practise: we tend to refer to the authority the person has been living in most out of the past 5 years, including several patients who have been referred to other cities</a:t>
            </a:r>
          </a:p>
          <a:p>
            <a:pPr lvl="1"/>
            <a:r>
              <a:rPr lang="en-GB" dirty="0">
                <a:solidFill>
                  <a:schemeClr val="bg1">
                    <a:lumMod val="95000"/>
                  </a:schemeClr>
                </a:solidFill>
                <a:latin typeface="GDS Transport"/>
              </a:rPr>
              <a:t>But this is </a:t>
            </a:r>
            <a:r>
              <a:rPr lang="en-GB" b="1" dirty="0">
                <a:solidFill>
                  <a:schemeClr val="bg1">
                    <a:lumMod val="95000"/>
                  </a:schemeClr>
                </a:solidFill>
                <a:latin typeface="GDS Transport"/>
              </a:rPr>
              <a:t>not</a:t>
            </a:r>
            <a:r>
              <a:rPr lang="en-GB" dirty="0">
                <a:solidFill>
                  <a:schemeClr val="bg1">
                    <a:lumMod val="95000"/>
                  </a:schemeClr>
                </a:solidFill>
                <a:latin typeface="GDS Transport"/>
              </a:rPr>
              <a:t> a requirement for completing the D2R</a:t>
            </a:r>
          </a:p>
          <a:p>
            <a:r>
              <a:rPr lang="en-GB" dirty="0">
                <a:solidFill>
                  <a:schemeClr val="bg1">
                    <a:lumMod val="95000"/>
                  </a:schemeClr>
                </a:solidFill>
                <a:latin typeface="GDS Transport"/>
              </a:rPr>
              <a:t>This is a </a:t>
            </a:r>
            <a:r>
              <a:rPr lang="en-GB" b="1" dirty="0">
                <a:solidFill>
                  <a:schemeClr val="bg1">
                    <a:lumMod val="95000"/>
                  </a:schemeClr>
                </a:solidFill>
                <a:latin typeface="GDS Transport"/>
              </a:rPr>
              <a:t>duty</a:t>
            </a:r>
            <a:r>
              <a:rPr lang="en-GB" dirty="0">
                <a:solidFill>
                  <a:schemeClr val="bg1">
                    <a:lumMod val="95000"/>
                  </a:schemeClr>
                </a:solidFill>
                <a:latin typeface="GDS Transport"/>
              </a:rPr>
              <a:t>, meaning something we are </a:t>
            </a:r>
            <a:r>
              <a:rPr lang="en-GB" b="1" dirty="0">
                <a:solidFill>
                  <a:schemeClr val="bg1">
                    <a:lumMod val="95000"/>
                  </a:schemeClr>
                </a:solidFill>
                <a:latin typeface="GDS Transport"/>
              </a:rPr>
              <a:t>required</a:t>
            </a:r>
            <a:r>
              <a:rPr lang="en-GB" dirty="0">
                <a:solidFill>
                  <a:schemeClr val="bg1">
                    <a:lumMod val="95000"/>
                  </a:schemeClr>
                </a:solidFill>
                <a:latin typeface="GDS Transport"/>
              </a:rPr>
              <a:t> to do as </a:t>
            </a:r>
            <a:r>
              <a:rPr lang="en-GB" b="1" dirty="0">
                <a:solidFill>
                  <a:schemeClr val="bg1">
                    <a:lumMod val="95000"/>
                  </a:schemeClr>
                </a:solidFill>
                <a:latin typeface="GDS Transport"/>
              </a:rPr>
              <a:t>standard</a:t>
            </a:r>
            <a:r>
              <a:rPr lang="en-GB" dirty="0">
                <a:solidFill>
                  <a:schemeClr val="bg1">
                    <a:lumMod val="95000"/>
                  </a:schemeClr>
                </a:solidFill>
                <a:latin typeface="GDS Transport"/>
              </a:rPr>
              <a:t> with these people</a:t>
            </a:r>
          </a:p>
          <a:p>
            <a:r>
              <a:rPr lang="en-GB" b="1" dirty="0">
                <a:solidFill>
                  <a:srgbClr val="FF0000"/>
                </a:solidFill>
              </a:rPr>
              <a:t>https://www.gov.uk/government/publications/homelessness-duty-to-refer/a-guide-to-the-duty-to-refer</a:t>
            </a:r>
          </a:p>
        </p:txBody>
      </p:sp>
      <p:pic>
        <p:nvPicPr>
          <p:cNvPr id="5" name="Picture 4">
            <a:extLst>
              <a:ext uri="{FF2B5EF4-FFF2-40B4-BE49-F238E27FC236}">
                <a16:creationId xmlns:a16="http://schemas.microsoft.com/office/drawing/2014/main" xmlns="" id="{EE2A6B83-3D67-4645-A6F5-25F9FF3B2CD7}"/>
              </a:ext>
            </a:extLst>
          </p:cNvPr>
          <p:cNvPicPr>
            <a:picLocks noChangeAspect="1"/>
          </p:cNvPicPr>
          <p:nvPr/>
        </p:nvPicPr>
        <p:blipFill>
          <a:blip r:embed="rId2" cstate="print"/>
          <a:stretch>
            <a:fillRect/>
          </a:stretch>
        </p:blipFill>
        <p:spPr>
          <a:xfrm>
            <a:off x="7442955" y="0"/>
            <a:ext cx="4749045" cy="2152649"/>
          </a:xfrm>
          <a:prstGeom prst="rect">
            <a:avLst/>
          </a:prstGeom>
        </p:spPr>
      </p:pic>
    </p:spTree>
    <p:extLst>
      <p:ext uri="{BB962C8B-B14F-4D97-AF65-F5344CB8AC3E}">
        <p14:creationId xmlns:p14="http://schemas.microsoft.com/office/powerpoint/2010/main" xmlns="" val="1650992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64BF59-F926-4353-8036-88FE9AFC2788}"/>
              </a:ext>
            </a:extLst>
          </p:cNvPr>
          <p:cNvSpPr>
            <a:spLocks noGrp="1"/>
          </p:cNvSpPr>
          <p:nvPr>
            <p:ph type="title"/>
          </p:nvPr>
        </p:nvSpPr>
        <p:spPr>
          <a:xfrm>
            <a:off x="838200" y="365125"/>
            <a:ext cx="3066288" cy="1325563"/>
          </a:xfrm>
        </p:spPr>
        <p:txBody>
          <a:bodyPr/>
          <a:lstStyle/>
          <a:p>
            <a:r>
              <a:rPr lang="en-GB" dirty="0">
                <a:solidFill>
                  <a:schemeClr val="bg1">
                    <a:lumMod val="95000"/>
                  </a:schemeClr>
                </a:solidFill>
              </a:rPr>
              <a:t>Dependence</a:t>
            </a:r>
          </a:p>
        </p:txBody>
      </p:sp>
      <p:sp>
        <p:nvSpPr>
          <p:cNvPr id="3" name="Content Placeholder 2">
            <a:extLst>
              <a:ext uri="{FF2B5EF4-FFF2-40B4-BE49-F238E27FC236}">
                <a16:creationId xmlns:a16="http://schemas.microsoft.com/office/drawing/2014/main" xmlns="" id="{257BEF72-F93A-4E16-B461-32684856C904}"/>
              </a:ext>
            </a:extLst>
          </p:cNvPr>
          <p:cNvSpPr>
            <a:spLocks noGrp="1"/>
          </p:cNvSpPr>
          <p:nvPr>
            <p:ph idx="1"/>
          </p:nvPr>
        </p:nvSpPr>
        <p:spPr>
          <a:xfrm>
            <a:off x="838200" y="1825625"/>
            <a:ext cx="6440424" cy="5032374"/>
          </a:xfrm>
        </p:spPr>
        <p:txBody>
          <a:bodyPr>
            <a:normAutofit fontScale="85000" lnSpcReduction="20000"/>
          </a:bodyPr>
          <a:lstStyle/>
          <a:p>
            <a:r>
              <a:rPr lang="en-GB" dirty="0">
                <a:solidFill>
                  <a:schemeClr val="bg1">
                    <a:lumMod val="95000"/>
                  </a:schemeClr>
                </a:solidFill>
              </a:rPr>
              <a:t>65% active smokers</a:t>
            </a:r>
          </a:p>
          <a:p>
            <a:pPr lvl="1"/>
            <a:r>
              <a:rPr lang="en-GB" dirty="0">
                <a:solidFill>
                  <a:schemeClr val="bg1">
                    <a:lumMod val="95000"/>
                  </a:schemeClr>
                </a:solidFill>
              </a:rPr>
              <a:t>Pack year estimates unreliable</a:t>
            </a:r>
          </a:p>
          <a:p>
            <a:r>
              <a:rPr lang="en-GB" dirty="0">
                <a:solidFill>
                  <a:schemeClr val="bg1">
                    <a:lumMod val="95000"/>
                  </a:schemeClr>
                </a:solidFill>
              </a:rPr>
              <a:t>35% not on NRT who might’ve benefited</a:t>
            </a:r>
          </a:p>
          <a:p>
            <a:pPr lvl="1"/>
            <a:r>
              <a:rPr lang="en-GB" dirty="0">
                <a:solidFill>
                  <a:schemeClr val="bg1">
                    <a:lumMod val="95000"/>
                  </a:schemeClr>
                </a:solidFill>
              </a:rPr>
              <a:t>Equivalent number of patients were prescribed NRT</a:t>
            </a:r>
          </a:p>
          <a:p>
            <a:pPr lvl="1"/>
            <a:r>
              <a:rPr lang="en-GB" dirty="0">
                <a:solidFill>
                  <a:schemeClr val="bg1">
                    <a:lumMod val="95000"/>
                  </a:schemeClr>
                </a:solidFill>
              </a:rPr>
              <a:t>High rates of refusal</a:t>
            </a:r>
          </a:p>
          <a:p>
            <a:pPr lvl="2"/>
            <a:r>
              <a:rPr lang="en-GB" dirty="0">
                <a:solidFill>
                  <a:schemeClr val="bg1">
                    <a:lumMod val="95000"/>
                  </a:schemeClr>
                </a:solidFill>
              </a:rPr>
              <a:t>Including to smoking cessation </a:t>
            </a:r>
          </a:p>
          <a:p>
            <a:r>
              <a:rPr lang="en-GB" dirty="0">
                <a:solidFill>
                  <a:schemeClr val="bg1">
                    <a:lumMod val="95000"/>
                  </a:schemeClr>
                </a:solidFill>
              </a:rPr>
              <a:t>People either drank from the moment of waking (40%) or denied completely (40%)</a:t>
            </a:r>
          </a:p>
          <a:p>
            <a:pPr lvl="1"/>
            <a:r>
              <a:rPr lang="en-GB" dirty="0">
                <a:solidFill>
                  <a:schemeClr val="bg1">
                    <a:lumMod val="95000"/>
                  </a:schemeClr>
                </a:solidFill>
              </a:rPr>
              <a:t>Predominantly ++++ alcohol each day, or none at all</a:t>
            </a:r>
          </a:p>
          <a:p>
            <a:r>
              <a:rPr lang="en-GB" dirty="0">
                <a:solidFill>
                  <a:schemeClr val="bg1">
                    <a:lumMod val="95000"/>
                  </a:schemeClr>
                </a:solidFill>
              </a:rPr>
              <a:t>Similar for class A drug use (CADU)</a:t>
            </a:r>
          </a:p>
          <a:p>
            <a:pPr lvl="1"/>
            <a:r>
              <a:rPr lang="en-GB" dirty="0">
                <a:solidFill>
                  <a:schemeClr val="bg1">
                    <a:lumMod val="95000"/>
                  </a:schemeClr>
                </a:solidFill>
              </a:rPr>
              <a:t>40% active versus 50% never used</a:t>
            </a:r>
          </a:p>
          <a:p>
            <a:pPr lvl="2"/>
            <a:r>
              <a:rPr lang="en-GB" dirty="0">
                <a:solidFill>
                  <a:schemeClr val="bg1">
                    <a:lumMod val="95000"/>
                  </a:schemeClr>
                </a:solidFill>
              </a:rPr>
              <a:t>Like with smoking and alcohol there is likely significant under reporting of active/ex-use </a:t>
            </a:r>
          </a:p>
          <a:p>
            <a:r>
              <a:rPr lang="en-GB" dirty="0">
                <a:solidFill>
                  <a:schemeClr val="bg1">
                    <a:lumMod val="95000"/>
                  </a:schemeClr>
                </a:solidFill>
              </a:rPr>
              <a:t>Significant underuse of OST in the hospital</a:t>
            </a:r>
          </a:p>
          <a:p>
            <a:pPr lvl="1"/>
            <a:r>
              <a:rPr lang="en-GB" dirty="0">
                <a:solidFill>
                  <a:schemeClr val="bg1">
                    <a:lumMod val="95000"/>
                  </a:schemeClr>
                </a:solidFill>
              </a:rPr>
              <a:t>40% of people not on appropriate OST</a:t>
            </a:r>
          </a:p>
          <a:p>
            <a:pPr lvl="1"/>
            <a:r>
              <a:rPr lang="en-GB" dirty="0">
                <a:solidFill>
                  <a:schemeClr val="bg1">
                    <a:lumMod val="95000"/>
                  </a:schemeClr>
                </a:solidFill>
              </a:rPr>
              <a:t>Only one of these had a valid reason (nil by mouth)</a:t>
            </a:r>
          </a:p>
          <a:p>
            <a:pPr lvl="1"/>
            <a:endParaRPr lang="en-GB" dirty="0">
              <a:solidFill>
                <a:schemeClr val="bg1">
                  <a:lumMod val="95000"/>
                </a:schemeClr>
              </a:solidFill>
            </a:endParaRPr>
          </a:p>
        </p:txBody>
      </p:sp>
      <p:sp>
        <p:nvSpPr>
          <p:cNvPr id="12" name="Rectangle 11">
            <a:extLst>
              <a:ext uri="{FF2B5EF4-FFF2-40B4-BE49-F238E27FC236}">
                <a16:creationId xmlns:a16="http://schemas.microsoft.com/office/drawing/2014/main" xmlns="" id="{8BC0C4F1-5B71-41D8-AB6D-BE6005E82817}"/>
              </a:ext>
            </a:extLst>
          </p:cNvPr>
          <p:cNvSpPr/>
          <p:nvPr/>
        </p:nvSpPr>
        <p:spPr>
          <a:xfrm>
            <a:off x="1161288" y="2450275"/>
            <a:ext cx="5065776" cy="35693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xmlns="" id="{E7B716EF-E9A3-4254-8D67-3F3BE990556D}"/>
              </a:ext>
            </a:extLst>
          </p:cNvPr>
          <p:cNvSpPr/>
          <p:nvPr/>
        </p:nvSpPr>
        <p:spPr>
          <a:xfrm>
            <a:off x="1581913" y="5929534"/>
            <a:ext cx="4041648" cy="35693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4" name="Chart 13">
            <a:extLst>
              <a:ext uri="{FF2B5EF4-FFF2-40B4-BE49-F238E27FC236}">
                <a16:creationId xmlns:a16="http://schemas.microsoft.com/office/drawing/2014/main" xmlns="" id="{5A866DAD-E8B3-4F37-A1AD-13CE60DB9D9C}"/>
              </a:ext>
            </a:extLst>
          </p:cNvPr>
          <p:cNvGraphicFramePr>
            <a:graphicFrameLocks/>
          </p:cNvGraphicFramePr>
          <p:nvPr>
            <p:extLst>
              <p:ext uri="{D42A27DB-BD31-4B8C-83A1-F6EECF244321}">
                <p14:modId xmlns:p14="http://schemas.microsoft.com/office/powerpoint/2010/main" xmlns="" val="1676225972"/>
              </p:ext>
            </p:extLst>
          </p:nvPr>
        </p:nvGraphicFramePr>
        <p:xfrm>
          <a:off x="10789920" y="0"/>
          <a:ext cx="1400558" cy="14630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a:extLst>
              <a:ext uri="{FF2B5EF4-FFF2-40B4-BE49-F238E27FC236}">
                <a16:creationId xmlns:a16="http://schemas.microsoft.com/office/drawing/2014/main" xmlns="" id="{B6DE7F59-0A91-4FEE-B018-6DE023D4EFF9}"/>
              </a:ext>
            </a:extLst>
          </p:cNvPr>
          <p:cNvGraphicFramePr>
            <a:graphicFrameLocks/>
          </p:cNvGraphicFramePr>
          <p:nvPr>
            <p:extLst>
              <p:ext uri="{D42A27DB-BD31-4B8C-83A1-F6EECF244321}">
                <p14:modId xmlns:p14="http://schemas.microsoft.com/office/powerpoint/2010/main" xmlns="" val="1969291039"/>
              </p:ext>
            </p:extLst>
          </p:nvPr>
        </p:nvGraphicFramePr>
        <p:xfrm>
          <a:off x="6832092" y="1808"/>
          <a:ext cx="4105657" cy="126431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7" name="Chart 16">
            <a:extLst>
              <a:ext uri="{FF2B5EF4-FFF2-40B4-BE49-F238E27FC236}">
                <a16:creationId xmlns:a16="http://schemas.microsoft.com/office/drawing/2014/main" xmlns="" id="{8CC60327-FDF9-4C2B-BC57-30C142AF3541}"/>
              </a:ext>
            </a:extLst>
          </p:cNvPr>
          <p:cNvGraphicFramePr>
            <a:graphicFrameLocks/>
          </p:cNvGraphicFramePr>
          <p:nvPr>
            <p:extLst>
              <p:ext uri="{D42A27DB-BD31-4B8C-83A1-F6EECF244321}">
                <p14:modId xmlns:p14="http://schemas.microsoft.com/office/powerpoint/2010/main" xmlns="" val="3868819019"/>
              </p:ext>
            </p:extLst>
          </p:nvPr>
        </p:nvGraphicFramePr>
        <p:xfrm>
          <a:off x="6832093" y="1186022"/>
          <a:ext cx="5358386" cy="127352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8" name="Chart 17">
            <a:extLst>
              <a:ext uri="{FF2B5EF4-FFF2-40B4-BE49-F238E27FC236}">
                <a16:creationId xmlns:a16="http://schemas.microsoft.com/office/drawing/2014/main" xmlns="" id="{FDB2B36B-C4AA-4E3C-801D-FC4308F9285E}"/>
              </a:ext>
            </a:extLst>
          </p:cNvPr>
          <p:cNvGraphicFramePr>
            <a:graphicFrameLocks/>
          </p:cNvGraphicFramePr>
          <p:nvPr>
            <p:extLst>
              <p:ext uri="{D42A27DB-BD31-4B8C-83A1-F6EECF244321}">
                <p14:modId xmlns:p14="http://schemas.microsoft.com/office/powerpoint/2010/main" xmlns="" val="3724984331"/>
              </p:ext>
            </p:extLst>
          </p:nvPr>
        </p:nvGraphicFramePr>
        <p:xfrm>
          <a:off x="6830572" y="2258886"/>
          <a:ext cx="5359906" cy="126431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9" name="Chart 18">
            <a:extLst>
              <a:ext uri="{FF2B5EF4-FFF2-40B4-BE49-F238E27FC236}">
                <a16:creationId xmlns:a16="http://schemas.microsoft.com/office/drawing/2014/main" xmlns="" id="{98970E9F-8E86-41AF-A446-7DDAC9B4CAE1}"/>
              </a:ext>
            </a:extLst>
          </p:cNvPr>
          <p:cNvGraphicFramePr>
            <a:graphicFrameLocks/>
          </p:cNvGraphicFramePr>
          <p:nvPr>
            <p:extLst>
              <p:ext uri="{D42A27DB-BD31-4B8C-83A1-F6EECF244321}">
                <p14:modId xmlns:p14="http://schemas.microsoft.com/office/powerpoint/2010/main" xmlns="" val="2781057732"/>
              </p:ext>
            </p:extLst>
          </p:nvPr>
        </p:nvGraphicFramePr>
        <p:xfrm>
          <a:off x="2827020" y="0"/>
          <a:ext cx="4572000" cy="188992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1" name="Chart 20">
            <a:extLst>
              <a:ext uri="{FF2B5EF4-FFF2-40B4-BE49-F238E27FC236}">
                <a16:creationId xmlns:a16="http://schemas.microsoft.com/office/drawing/2014/main" xmlns="" id="{B0ED4946-0F98-4358-B391-24D2162FE879}"/>
              </a:ext>
            </a:extLst>
          </p:cNvPr>
          <p:cNvGraphicFramePr>
            <a:graphicFrameLocks/>
          </p:cNvGraphicFramePr>
          <p:nvPr>
            <p:extLst>
              <p:ext uri="{D42A27DB-BD31-4B8C-83A1-F6EECF244321}">
                <p14:modId xmlns:p14="http://schemas.microsoft.com/office/powerpoint/2010/main" xmlns="" val="1511342928"/>
              </p:ext>
            </p:extLst>
          </p:nvPr>
        </p:nvGraphicFramePr>
        <p:xfrm>
          <a:off x="6830571" y="3294124"/>
          <a:ext cx="5361429" cy="1264319"/>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22" name="Chart 21">
            <a:extLst>
              <a:ext uri="{FF2B5EF4-FFF2-40B4-BE49-F238E27FC236}">
                <a16:creationId xmlns:a16="http://schemas.microsoft.com/office/drawing/2014/main" xmlns="" id="{9D133A1F-F0B7-4CFF-BCE3-50844A073A14}"/>
              </a:ext>
            </a:extLst>
          </p:cNvPr>
          <p:cNvGraphicFramePr>
            <a:graphicFrameLocks/>
          </p:cNvGraphicFramePr>
          <p:nvPr>
            <p:extLst>
              <p:ext uri="{D42A27DB-BD31-4B8C-83A1-F6EECF244321}">
                <p14:modId xmlns:p14="http://schemas.microsoft.com/office/powerpoint/2010/main" xmlns="" val="4182107236"/>
              </p:ext>
            </p:extLst>
          </p:nvPr>
        </p:nvGraphicFramePr>
        <p:xfrm>
          <a:off x="10488168" y="4558444"/>
          <a:ext cx="1702310" cy="2299556"/>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23" name="Chart 22">
            <a:extLst>
              <a:ext uri="{FF2B5EF4-FFF2-40B4-BE49-F238E27FC236}">
                <a16:creationId xmlns:a16="http://schemas.microsoft.com/office/drawing/2014/main" xmlns="" id="{65989820-0422-4875-B2AA-A7123A4E0E3B}"/>
              </a:ext>
            </a:extLst>
          </p:cNvPr>
          <p:cNvGraphicFramePr>
            <a:graphicFrameLocks/>
          </p:cNvGraphicFramePr>
          <p:nvPr>
            <p:extLst>
              <p:ext uri="{D42A27DB-BD31-4B8C-83A1-F6EECF244321}">
                <p14:modId xmlns:p14="http://schemas.microsoft.com/office/powerpoint/2010/main" xmlns="" val="1187702264"/>
              </p:ext>
            </p:extLst>
          </p:nvPr>
        </p:nvGraphicFramePr>
        <p:xfrm>
          <a:off x="9009888" y="4558444"/>
          <a:ext cx="1999488" cy="2299556"/>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24" name="Chart 23">
            <a:extLst>
              <a:ext uri="{FF2B5EF4-FFF2-40B4-BE49-F238E27FC236}">
                <a16:creationId xmlns:a16="http://schemas.microsoft.com/office/drawing/2014/main" xmlns="" id="{41202D98-A13A-46AC-BB71-9082D4AA7197}"/>
              </a:ext>
            </a:extLst>
          </p:cNvPr>
          <p:cNvGraphicFramePr>
            <a:graphicFrameLocks/>
          </p:cNvGraphicFramePr>
          <p:nvPr>
            <p:extLst>
              <p:ext uri="{D42A27DB-BD31-4B8C-83A1-F6EECF244321}">
                <p14:modId xmlns:p14="http://schemas.microsoft.com/office/powerpoint/2010/main" xmlns="" val="3560605881"/>
              </p:ext>
            </p:extLst>
          </p:nvPr>
        </p:nvGraphicFramePr>
        <p:xfrm>
          <a:off x="7197301" y="4558443"/>
          <a:ext cx="1909574" cy="2299557"/>
        </p:xfrm>
        <a:graphic>
          <a:graphicData uri="http://schemas.openxmlformats.org/drawingml/2006/chart">
            <c:chart xmlns:c="http://schemas.openxmlformats.org/drawingml/2006/chart" xmlns:r="http://schemas.openxmlformats.org/officeDocument/2006/relationships" r:id="rId11"/>
          </a:graphicData>
        </a:graphic>
      </p:graphicFrame>
    </p:spTree>
    <p:extLst>
      <p:ext uri="{BB962C8B-B14F-4D97-AF65-F5344CB8AC3E}">
        <p14:creationId xmlns:p14="http://schemas.microsoft.com/office/powerpoint/2010/main" xmlns="" val="463173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
                                            <p:txEl>
                                              <p:pRg st="13" end="13"/>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animBg="1"/>
      <p:bldP spid="13" grpId="0" animBg="1"/>
      <p:bldGraphic spid="14" grpId="0">
        <p:bldAsOne/>
      </p:bldGraphic>
      <p:bldGraphic spid="16" grpId="0">
        <p:bldAsOne/>
      </p:bldGraphic>
      <p:bldGraphic spid="17" grpId="0">
        <p:bldAsOne/>
      </p:bldGraphic>
      <p:bldGraphic spid="18" grpId="0">
        <p:bldAsOne/>
      </p:bldGraphic>
      <p:bldGraphic spid="19" grpId="0">
        <p:bldAsOne/>
      </p:bldGraphic>
      <p:bldGraphic spid="21" grpId="0">
        <p:bldAsOne/>
      </p:bldGraphic>
      <p:bldGraphic spid="22" grpId="0">
        <p:bldAsOne/>
      </p:bldGraphic>
      <p:bldGraphic spid="23" grpId="0">
        <p:bldAsOne/>
      </p:bldGraphic>
      <p:bldGraphic spid="24"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xmlns="" id="{19D4A3C4-0911-4599-BEB8-5B03604D4353}"/>
              </a:ext>
            </a:extLst>
          </p:cNvPr>
          <p:cNvPicPr>
            <a:picLocks noChangeAspect="1"/>
          </p:cNvPicPr>
          <p:nvPr/>
        </p:nvPicPr>
        <p:blipFill>
          <a:blip r:embed="rId3" cstate="print"/>
          <a:stretch>
            <a:fillRect/>
          </a:stretch>
        </p:blipFill>
        <p:spPr>
          <a:xfrm>
            <a:off x="9582912" y="3441476"/>
            <a:ext cx="2609088" cy="3405410"/>
          </a:xfrm>
          <a:prstGeom prst="rect">
            <a:avLst/>
          </a:prstGeom>
        </p:spPr>
      </p:pic>
      <p:pic>
        <p:nvPicPr>
          <p:cNvPr id="5" name="Picture 4">
            <a:extLst>
              <a:ext uri="{FF2B5EF4-FFF2-40B4-BE49-F238E27FC236}">
                <a16:creationId xmlns:a16="http://schemas.microsoft.com/office/drawing/2014/main" xmlns="" id="{B8E1280E-C263-437F-A012-B538DC8CE7B6}"/>
              </a:ext>
            </a:extLst>
          </p:cNvPr>
          <p:cNvPicPr>
            <a:picLocks noChangeAspect="1"/>
          </p:cNvPicPr>
          <p:nvPr/>
        </p:nvPicPr>
        <p:blipFill>
          <a:blip r:embed="rId4" cstate="print"/>
          <a:stretch>
            <a:fillRect/>
          </a:stretch>
        </p:blipFill>
        <p:spPr>
          <a:xfrm>
            <a:off x="7023075" y="0"/>
            <a:ext cx="5168926" cy="1690688"/>
          </a:xfrm>
          <a:prstGeom prst="rect">
            <a:avLst/>
          </a:prstGeom>
        </p:spPr>
      </p:pic>
      <p:sp>
        <p:nvSpPr>
          <p:cNvPr id="2" name="Title 1">
            <a:extLst>
              <a:ext uri="{FF2B5EF4-FFF2-40B4-BE49-F238E27FC236}">
                <a16:creationId xmlns:a16="http://schemas.microsoft.com/office/drawing/2014/main" xmlns="" id="{8A9AE7AD-2D54-4CCC-8118-8CCC9C138537}"/>
              </a:ext>
            </a:extLst>
          </p:cNvPr>
          <p:cNvSpPr>
            <a:spLocks noGrp="1"/>
          </p:cNvSpPr>
          <p:nvPr>
            <p:ph type="title"/>
          </p:nvPr>
        </p:nvSpPr>
        <p:spPr>
          <a:xfrm>
            <a:off x="838200" y="365125"/>
            <a:ext cx="8360664" cy="1325563"/>
          </a:xfrm>
        </p:spPr>
        <p:txBody>
          <a:bodyPr/>
          <a:lstStyle/>
          <a:p>
            <a:r>
              <a:rPr lang="en-GB" dirty="0">
                <a:solidFill>
                  <a:schemeClr val="bg1">
                    <a:lumMod val="95000"/>
                  </a:schemeClr>
                </a:solidFill>
              </a:rPr>
              <a:t>Improving hospital opiate substitution therapy (OST)</a:t>
            </a:r>
          </a:p>
        </p:txBody>
      </p:sp>
      <p:sp>
        <p:nvSpPr>
          <p:cNvPr id="3" name="Content Placeholder 2">
            <a:extLst>
              <a:ext uri="{FF2B5EF4-FFF2-40B4-BE49-F238E27FC236}">
                <a16:creationId xmlns:a16="http://schemas.microsoft.com/office/drawing/2014/main" xmlns="" id="{8E3C234B-D3DC-4266-93D5-26FE4EE5F391}"/>
              </a:ext>
            </a:extLst>
          </p:cNvPr>
          <p:cNvSpPr>
            <a:spLocks noGrp="1"/>
          </p:cNvSpPr>
          <p:nvPr>
            <p:ph idx="1"/>
          </p:nvPr>
        </p:nvSpPr>
        <p:spPr>
          <a:xfrm>
            <a:off x="838200" y="1825624"/>
            <a:ext cx="10802112" cy="5032375"/>
          </a:xfrm>
        </p:spPr>
        <p:txBody>
          <a:bodyPr>
            <a:normAutofit/>
          </a:bodyPr>
          <a:lstStyle/>
          <a:p>
            <a:r>
              <a:rPr lang="en-GB" dirty="0">
                <a:solidFill>
                  <a:schemeClr val="bg1">
                    <a:lumMod val="95000"/>
                  </a:schemeClr>
                </a:solidFill>
              </a:rPr>
              <a:t>Research on initiation and use of OST in hospital has shown:</a:t>
            </a:r>
          </a:p>
          <a:p>
            <a:pPr lvl="1"/>
            <a:r>
              <a:rPr lang="en-GB" dirty="0">
                <a:solidFill>
                  <a:schemeClr val="bg1">
                    <a:lumMod val="95000"/>
                  </a:schemeClr>
                </a:solidFill>
              </a:rPr>
              <a:t>Wide range of different practises across the NHS</a:t>
            </a:r>
          </a:p>
          <a:p>
            <a:pPr lvl="2"/>
            <a:r>
              <a:rPr lang="en-GB" dirty="0">
                <a:solidFill>
                  <a:schemeClr val="bg1">
                    <a:lumMod val="95000"/>
                  </a:schemeClr>
                </a:solidFill>
              </a:rPr>
              <a:t>Including a great deal of judgemental, even discriminatory, language and terminology</a:t>
            </a:r>
          </a:p>
          <a:p>
            <a:pPr lvl="1"/>
            <a:r>
              <a:rPr lang="en-GB" dirty="0">
                <a:solidFill>
                  <a:schemeClr val="bg1">
                    <a:lumMod val="95000"/>
                  </a:schemeClr>
                </a:solidFill>
              </a:rPr>
              <a:t>The time on discharge from hospital is </a:t>
            </a:r>
            <a:r>
              <a:rPr lang="en-GB" b="1" dirty="0">
                <a:solidFill>
                  <a:schemeClr val="bg1">
                    <a:lumMod val="95000"/>
                  </a:schemeClr>
                </a:solidFill>
              </a:rPr>
              <a:t>high risk for potentially lethal overdose</a:t>
            </a:r>
            <a:endParaRPr lang="en-GB" dirty="0">
              <a:solidFill>
                <a:schemeClr val="bg1">
                  <a:lumMod val="95000"/>
                </a:schemeClr>
              </a:solidFill>
            </a:endParaRPr>
          </a:p>
          <a:p>
            <a:pPr lvl="2"/>
            <a:r>
              <a:rPr lang="en-GB" dirty="0">
                <a:solidFill>
                  <a:schemeClr val="bg1">
                    <a:lumMod val="95000"/>
                  </a:schemeClr>
                </a:solidFill>
              </a:rPr>
              <a:t>Equivalent to release from prison </a:t>
            </a:r>
          </a:p>
          <a:p>
            <a:r>
              <a:rPr lang="en-GB" dirty="0">
                <a:solidFill>
                  <a:schemeClr val="bg1">
                    <a:lumMod val="95000"/>
                  </a:schemeClr>
                </a:solidFill>
              </a:rPr>
              <a:t>The </a:t>
            </a:r>
            <a:r>
              <a:rPr lang="en-GB" dirty="0" err="1">
                <a:solidFill>
                  <a:schemeClr val="bg1">
                    <a:lumMod val="95000"/>
                  </a:schemeClr>
                </a:solidFill>
              </a:rPr>
              <a:t>iHOST</a:t>
            </a:r>
            <a:r>
              <a:rPr lang="en-GB" dirty="0">
                <a:solidFill>
                  <a:schemeClr val="bg1">
                    <a:lumMod val="95000"/>
                  </a:schemeClr>
                </a:solidFill>
              </a:rPr>
              <a:t> project is an attempt to change this</a:t>
            </a:r>
          </a:p>
          <a:p>
            <a:pPr lvl="1"/>
            <a:r>
              <a:rPr lang="en-GB" dirty="0">
                <a:solidFill>
                  <a:schemeClr val="bg1">
                    <a:lumMod val="95000"/>
                  </a:schemeClr>
                </a:solidFill>
              </a:rPr>
              <a:t>New guidelines, now in place and in use at UCH</a:t>
            </a:r>
          </a:p>
          <a:p>
            <a:pPr lvl="2"/>
            <a:r>
              <a:rPr lang="en-GB" dirty="0">
                <a:solidFill>
                  <a:schemeClr val="bg1">
                    <a:lumMod val="95000"/>
                  </a:schemeClr>
                </a:solidFill>
              </a:rPr>
              <a:t>Emphasis on early prescription of OST (typically methadone)</a:t>
            </a:r>
          </a:p>
          <a:p>
            <a:pPr lvl="2"/>
            <a:r>
              <a:rPr lang="en-GB" dirty="0">
                <a:solidFill>
                  <a:schemeClr val="bg1">
                    <a:lumMod val="95000"/>
                  </a:schemeClr>
                </a:solidFill>
              </a:rPr>
              <a:t>Removal of barriers to this (need for urine toxicology) </a:t>
            </a:r>
          </a:p>
          <a:p>
            <a:pPr lvl="2"/>
            <a:r>
              <a:rPr lang="en-GB" dirty="0">
                <a:solidFill>
                  <a:schemeClr val="bg1">
                    <a:lumMod val="95000"/>
                  </a:schemeClr>
                </a:solidFill>
              </a:rPr>
              <a:t>Encouragement of higher, but still safe, initial dosing if OST naive</a:t>
            </a:r>
          </a:p>
          <a:p>
            <a:pPr lvl="1"/>
            <a:r>
              <a:rPr lang="en-GB" dirty="0">
                <a:solidFill>
                  <a:schemeClr val="bg1">
                    <a:lumMod val="95000"/>
                  </a:schemeClr>
                </a:solidFill>
              </a:rPr>
              <a:t>Cards to make it easier to confirm community dosing</a:t>
            </a:r>
          </a:p>
          <a:p>
            <a:pPr lvl="2"/>
            <a:r>
              <a:rPr lang="en-GB" dirty="0">
                <a:solidFill>
                  <a:schemeClr val="bg1">
                    <a:lumMod val="95000"/>
                  </a:schemeClr>
                </a:solidFill>
              </a:rPr>
              <a:t>These give telephone numbers to contact; they are </a:t>
            </a:r>
            <a:r>
              <a:rPr lang="en-GB" b="1" dirty="0">
                <a:solidFill>
                  <a:schemeClr val="bg1">
                    <a:lumMod val="95000"/>
                  </a:schemeClr>
                </a:solidFill>
              </a:rPr>
              <a:t>not </a:t>
            </a:r>
            <a:r>
              <a:rPr lang="en-GB" dirty="0">
                <a:solidFill>
                  <a:schemeClr val="bg1">
                    <a:lumMod val="95000"/>
                  </a:schemeClr>
                </a:solidFill>
              </a:rPr>
              <a:t>proof of dose </a:t>
            </a:r>
          </a:p>
        </p:txBody>
      </p:sp>
    </p:spTree>
    <p:extLst>
      <p:ext uri="{BB962C8B-B14F-4D97-AF65-F5344CB8AC3E}">
        <p14:creationId xmlns:p14="http://schemas.microsoft.com/office/powerpoint/2010/main" xmlns="" val="1081443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9C01F12A-31A9-49F7-9D0D-6045BF4C759F}"/>
              </a:ext>
            </a:extLst>
          </p:cNvPr>
          <p:cNvSpPr>
            <a:spLocks noGrp="1"/>
          </p:cNvSpPr>
          <p:nvPr>
            <p:ph type="title"/>
          </p:nvPr>
        </p:nvSpPr>
        <p:spPr>
          <a:xfrm>
            <a:off x="839788" y="365125"/>
            <a:ext cx="11352212" cy="1325563"/>
          </a:xfrm>
        </p:spPr>
        <p:txBody>
          <a:bodyPr/>
          <a:lstStyle/>
          <a:p>
            <a:r>
              <a:rPr lang="en-GB" dirty="0">
                <a:solidFill>
                  <a:schemeClr val="bg1">
                    <a:lumMod val="95000"/>
                  </a:schemeClr>
                </a:solidFill>
              </a:rPr>
              <a:t>UCH guidelines on OST before and after </a:t>
            </a:r>
            <a:r>
              <a:rPr lang="en-GB" dirty="0" err="1">
                <a:solidFill>
                  <a:schemeClr val="bg1">
                    <a:lumMod val="95000"/>
                  </a:schemeClr>
                </a:solidFill>
              </a:rPr>
              <a:t>iHOST</a:t>
            </a:r>
            <a:endParaRPr lang="en-GB" dirty="0">
              <a:solidFill>
                <a:schemeClr val="bg1">
                  <a:lumMod val="95000"/>
                </a:schemeClr>
              </a:solidFill>
            </a:endParaRPr>
          </a:p>
        </p:txBody>
      </p:sp>
      <p:sp>
        <p:nvSpPr>
          <p:cNvPr id="7" name="Text Placeholder 6">
            <a:extLst>
              <a:ext uri="{FF2B5EF4-FFF2-40B4-BE49-F238E27FC236}">
                <a16:creationId xmlns:a16="http://schemas.microsoft.com/office/drawing/2014/main" xmlns="" id="{57DD98D2-D62F-4E7B-8BA2-934871F2566B}"/>
              </a:ext>
            </a:extLst>
          </p:cNvPr>
          <p:cNvSpPr>
            <a:spLocks noGrp="1"/>
          </p:cNvSpPr>
          <p:nvPr>
            <p:ph type="body" idx="1"/>
          </p:nvPr>
        </p:nvSpPr>
        <p:spPr/>
        <p:txBody>
          <a:bodyPr/>
          <a:lstStyle/>
          <a:p>
            <a:r>
              <a:rPr lang="en-GB" dirty="0">
                <a:solidFill>
                  <a:schemeClr val="bg1">
                    <a:lumMod val="95000"/>
                  </a:schemeClr>
                </a:solidFill>
              </a:rPr>
              <a:t>Pre </a:t>
            </a:r>
            <a:r>
              <a:rPr lang="en-GB" dirty="0" err="1">
                <a:solidFill>
                  <a:schemeClr val="bg1">
                    <a:lumMod val="95000"/>
                  </a:schemeClr>
                </a:solidFill>
              </a:rPr>
              <a:t>iHOST</a:t>
            </a:r>
            <a:r>
              <a:rPr lang="en-GB" dirty="0">
                <a:solidFill>
                  <a:schemeClr val="bg1">
                    <a:lumMod val="95000"/>
                  </a:schemeClr>
                </a:solidFill>
              </a:rPr>
              <a:t> guidelines</a:t>
            </a:r>
          </a:p>
        </p:txBody>
      </p:sp>
      <p:sp>
        <p:nvSpPr>
          <p:cNvPr id="8" name="Content Placeholder 7">
            <a:extLst>
              <a:ext uri="{FF2B5EF4-FFF2-40B4-BE49-F238E27FC236}">
                <a16:creationId xmlns:a16="http://schemas.microsoft.com/office/drawing/2014/main" xmlns="" id="{BA333FD9-B515-4C28-AB7F-CABF4D27B06F}"/>
              </a:ext>
            </a:extLst>
          </p:cNvPr>
          <p:cNvSpPr>
            <a:spLocks noGrp="1"/>
          </p:cNvSpPr>
          <p:nvPr>
            <p:ph sz="half" idx="2"/>
          </p:nvPr>
        </p:nvSpPr>
        <p:spPr>
          <a:xfrm>
            <a:off x="839788" y="2505074"/>
            <a:ext cx="5332412" cy="4352925"/>
          </a:xfrm>
        </p:spPr>
        <p:txBody>
          <a:bodyPr>
            <a:normAutofit fontScale="85000" lnSpcReduction="20000"/>
          </a:bodyPr>
          <a:lstStyle/>
          <a:p>
            <a:r>
              <a:rPr lang="en-GB" dirty="0">
                <a:solidFill>
                  <a:schemeClr val="bg1">
                    <a:lumMod val="95000"/>
                  </a:schemeClr>
                </a:solidFill>
              </a:rPr>
              <a:t>Title: Managing</a:t>
            </a:r>
            <a:r>
              <a:rPr lang="en-GB" b="1" dirty="0">
                <a:solidFill>
                  <a:schemeClr val="bg1">
                    <a:lumMod val="95000"/>
                  </a:schemeClr>
                </a:solidFill>
              </a:rPr>
              <a:t> Drug Misusers</a:t>
            </a:r>
          </a:p>
          <a:p>
            <a:r>
              <a:rPr lang="en-GB" b="1" dirty="0">
                <a:solidFill>
                  <a:schemeClr val="bg1">
                    <a:lumMod val="95000"/>
                  </a:schemeClr>
                </a:solidFill>
              </a:rPr>
              <a:t>Requirement</a:t>
            </a:r>
            <a:r>
              <a:rPr lang="en-GB" dirty="0">
                <a:solidFill>
                  <a:schemeClr val="bg1">
                    <a:lumMod val="95000"/>
                  </a:schemeClr>
                </a:solidFill>
              </a:rPr>
              <a:t> for urine toxicology </a:t>
            </a:r>
            <a:r>
              <a:rPr lang="en-GB" b="1" dirty="0">
                <a:solidFill>
                  <a:schemeClr val="bg1">
                    <a:lumMod val="95000"/>
                  </a:schemeClr>
                </a:solidFill>
              </a:rPr>
              <a:t>result</a:t>
            </a:r>
            <a:r>
              <a:rPr lang="en-GB" dirty="0">
                <a:solidFill>
                  <a:schemeClr val="bg1">
                    <a:lumMod val="95000"/>
                  </a:schemeClr>
                </a:solidFill>
              </a:rPr>
              <a:t> prior to commencement</a:t>
            </a:r>
          </a:p>
          <a:p>
            <a:pPr lvl="1"/>
            <a:r>
              <a:rPr lang="en-GB" dirty="0">
                <a:solidFill>
                  <a:schemeClr val="bg1">
                    <a:lumMod val="95000"/>
                  </a:schemeClr>
                </a:solidFill>
              </a:rPr>
              <a:t>Turnover of ~24 hours</a:t>
            </a:r>
          </a:p>
          <a:p>
            <a:r>
              <a:rPr lang="en-GB" dirty="0">
                <a:solidFill>
                  <a:schemeClr val="bg1">
                    <a:lumMod val="95000"/>
                  </a:schemeClr>
                </a:solidFill>
              </a:rPr>
              <a:t>10mg twice daily starting dose</a:t>
            </a:r>
          </a:p>
          <a:p>
            <a:pPr lvl="1"/>
            <a:r>
              <a:rPr lang="en-GB" dirty="0">
                <a:solidFill>
                  <a:schemeClr val="bg1">
                    <a:lumMod val="95000"/>
                  </a:schemeClr>
                </a:solidFill>
              </a:rPr>
              <a:t>5-10mg 4 hourly as needed (maximum 20mg in 24 hours)</a:t>
            </a:r>
          </a:p>
          <a:p>
            <a:pPr lvl="1"/>
            <a:r>
              <a:rPr lang="en-GB" dirty="0">
                <a:solidFill>
                  <a:schemeClr val="bg1">
                    <a:lumMod val="95000"/>
                  </a:schemeClr>
                </a:solidFill>
              </a:rPr>
              <a:t>Alternative provision for continuation of community dosing </a:t>
            </a:r>
          </a:p>
          <a:p>
            <a:pPr lvl="2"/>
            <a:r>
              <a:rPr lang="en-GB" b="1" dirty="0">
                <a:solidFill>
                  <a:schemeClr val="bg1">
                    <a:lumMod val="95000"/>
                  </a:schemeClr>
                </a:solidFill>
              </a:rPr>
              <a:t>After </a:t>
            </a:r>
            <a:r>
              <a:rPr lang="en-GB" dirty="0">
                <a:solidFill>
                  <a:schemeClr val="bg1">
                    <a:lumMod val="95000"/>
                  </a:schemeClr>
                </a:solidFill>
              </a:rPr>
              <a:t>urine toxicology result &amp; confirmation of dose with community team</a:t>
            </a:r>
          </a:p>
          <a:p>
            <a:r>
              <a:rPr lang="en-GB" dirty="0">
                <a:solidFill>
                  <a:schemeClr val="bg1">
                    <a:lumMod val="95000"/>
                  </a:schemeClr>
                </a:solidFill>
              </a:rPr>
              <a:t>No provision for dose adjustment within initial admission </a:t>
            </a:r>
          </a:p>
          <a:p>
            <a:r>
              <a:rPr lang="en-GB" dirty="0">
                <a:solidFill>
                  <a:schemeClr val="bg1">
                    <a:lumMod val="95000"/>
                  </a:schemeClr>
                </a:solidFill>
              </a:rPr>
              <a:t>No provision for continuation in the community </a:t>
            </a:r>
          </a:p>
          <a:p>
            <a:endParaRPr lang="en-GB" dirty="0">
              <a:solidFill>
                <a:schemeClr val="bg1">
                  <a:lumMod val="95000"/>
                </a:schemeClr>
              </a:solidFill>
            </a:endParaRPr>
          </a:p>
        </p:txBody>
      </p:sp>
      <p:sp>
        <p:nvSpPr>
          <p:cNvPr id="9" name="Text Placeholder 8">
            <a:extLst>
              <a:ext uri="{FF2B5EF4-FFF2-40B4-BE49-F238E27FC236}">
                <a16:creationId xmlns:a16="http://schemas.microsoft.com/office/drawing/2014/main" xmlns="" id="{0BC82BB7-3E86-4B2E-B86F-54B4F12C86B6}"/>
              </a:ext>
            </a:extLst>
          </p:cNvPr>
          <p:cNvSpPr>
            <a:spLocks noGrp="1"/>
          </p:cNvSpPr>
          <p:nvPr>
            <p:ph type="body" sz="quarter" idx="3"/>
          </p:nvPr>
        </p:nvSpPr>
        <p:spPr/>
        <p:txBody>
          <a:bodyPr/>
          <a:lstStyle/>
          <a:p>
            <a:r>
              <a:rPr lang="en-GB" dirty="0">
                <a:solidFill>
                  <a:schemeClr val="bg1">
                    <a:lumMod val="95000"/>
                  </a:schemeClr>
                </a:solidFill>
              </a:rPr>
              <a:t>Post </a:t>
            </a:r>
            <a:r>
              <a:rPr lang="en-GB" dirty="0" err="1">
                <a:solidFill>
                  <a:schemeClr val="bg1">
                    <a:lumMod val="95000"/>
                  </a:schemeClr>
                </a:solidFill>
              </a:rPr>
              <a:t>iHOST</a:t>
            </a:r>
            <a:r>
              <a:rPr lang="en-GB" dirty="0">
                <a:solidFill>
                  <a:schemeClr val="bg1">
                    <a:lumMod val="95000"/>
                  </a:schemeClr>
                </a:solidFill>
              </a:rPr>
              <a:t> guidelines</a:t>
            </a:r>
          </a:p>
        </p:txBody>
      </p:sp>
      <p:sp>
        <p:nvSpPr>
          <p:cNvPr id="10" name="Content Placeholder 9">
            <a:extLst>
              <a:ext uri="{FF2B5EF4-FFF2-40B4-BE49-F238E27FC236}">
                <a16:creationId xmlns:a16="http://schemas.microsoft.com/office/drawing/2014/main" xmlns="" id="{416B9714-ED01-4CEB-9F13-398EA6E0C852}"/>
              </a:ext>
            </a:extLst>
          </p:cNvPr>
          <p:cNvSpPr>
            <a:spLocks noGrp="1"/>
          </p:cNvSpPr>
          <p:nvPr>
            <p:ph sz="quarter" idx="4"/>
          </p:nvPr>
        </p:nvSpPr>
        <p:spPr>
          <a:xfrm>
            <a:off x="6096000" y="2505074"/>
            <a:ext cx="6096000" cy="4352925"/>
          </a:xfrm>
        </p:spPr>
        <p:txBody>
          <a:bodyPr>
            <a:normAutofit fontScale="70000" lnSpcReduction="20000"/>
          </a:bodyPr>
          <a:lstStyle/>
          <a:p>
            <a:r>
              <a:rPr lang="en-GB" dirty="0">
                <a:solidFill>
                  <a:schemeClr val="bg1">
                    <a:lumMod val="95000"/>
                  </a:schemeClr>
                </a:solidFill>
              </a:rPr>
              <a:t>Title: prevention and treatment of opioid withdrawal in hospital</a:t>
            </a:r>
          </a:p>
          <a:p>
            <a:r>
              <a:rPr lang="en-GB" b="1" dirty="0">
                <a:solidFill>
                  <a:schemeClr val="bg1">
                    <a:lumMod val="95000"/>
                  </a:schemeClr>
                </a:solidFill>
              </a:rPr>
              <a:t>Nil</a:t>
            </a:r>
            <a:r>
              <a:rPr lang="en-GB" dirty="0">
                <a:solidFill>
                  <a:schemeClr val="bg1">
                    <a:lumMod val="95000"/>
                  </a:schemeClr>
                </a:solidFill>
              </a:rPr>
              <a:t> requirement for urine toxicology (at all)</a:t>
            </a:r>
          </a:p>
          <a:p>
            <a:r>
              <a:rPr lang="en-GB" dirty="0">
                <a:solidFill>
                  <a:schemeClr val="bg1">
                    <a:lumMod val="95000"/>
                  </a:schemeClr>
                </a:solidFill>
              </a:rPr>
              <a:t>20mg once a day starting dose</a:t>
            </a:r>
          </a:p>
          <a:p>
            <a:pPr lvl="1"/>
            <a:r>
              <a:rPr lang="en-GB" dirty="0">
                <a:solidFill>
                  <a:schemeClr val="bg1">
                    <a:lumMod val="95000"/>
                  </a:schemeClr>
                </a:solidFill>
              </a:rPr>
              <a:t>10mg 4 hourly as needed (maximum 20mg in 24 hours)</a:t>
            </a:r>
          </a:p>
          <a:p>
            <a:pPr lvl="1"/>
            <a:r>
              <a:rPr lang="en-GB" dirty="0">
                <a:solidFill>
                  <a:schemeClr val="bg1">
                    <a:lumMod val="95000"/>
                  </a:schemeClr>
                </a:solidFill>
              </a:rPr>
              <a:t>Provision for more if ‘senior decision maker’ approves (</a:t>
            </a:r>
            <a:r>
              <a:rPr lang="en-GB" dirty="0" err="1">
                <a:solidFill>
                  <a:schemeClr val="bg1">
                    <a:lumMod val="95000"/>
                  </a:schemeClr>
                </a:solidFill>
              </a:rPr>
              <a:t>SpR</a:t>
            </a:r>
            <a:r>
              <a:rPr lang="en-GB" dirty="0">
                <a:solidFill>
                  <a:schemeClr val="bg1">
                    <a:lumMod val="95000"/>
                  </a:schemeClr>
                </a:solidFill>
              </a:rPr>
              <a:t>/cons)</a:t>
            </a:r>
          </a:p>
          <a:p>
            <a:pPr lvl="1"/>
            <a:r>
              <a:rPr lang="en-GB" dirty="0">
                <a:solidFill>
                  <a:schemeClr val="bg1">
                    <a:lumMod val="95000"/>
                  </a:schemeClr>
                </a:solidFill>
              </a:rPr>
              <a:t>Alternative provision for continuation of community dosing </a:t>
            </a:r>
          </a:p>
          <a:p>
            <a:pPr lvl="2"/>
            <a:r>
              <a:rPr lang="en-GB" dirty="0">
                <a:solidFill>
                  <a:schemeClr val="bg1">
                    <a:lumMod val="95000"/>
                  </a:schemeClr>
                </a:solidFill>
              </a:rPr>
              <a:t>Once confirmation of dose with community team</a:t>
            </a:r>
          </a:p>
          <a:p>
            <a:r>
              <a:rPr lang="en-GB" dirty="0">
                <a:solidFill>
                  <a:schemeClr val="bg1">
                    <a:lumMod val="95000"/>
                  </a:schemeClr>
                </a:solidFill>
              </a:rPr>
              <a:t>Add starting dose to PRN doses and increase from day two</a:t>
            </a:r>
          </a:p>
          <a:p>
            <a:pPr lvl="1"/>
            <a:r>
              <a:rPr lang="en-GB" dirty="0" smtClean="0">
                <a:solidFill>
                  <a:schemeClr val="bg1">
                    <a:lumMod val="95000"/>
                  </a:schemeClr>
                </a:solidFill>
              </a:rPr>
              <a:t>Provision </a:t>
            </a:r>
            <a:r>
              <a:rPr lang="en-GB" dirty="0">
                <a:solidFill>
                  <a:schemeClr val="bg1">
                    <a:lumMod val="95000"/>
                  </a:schemeClr>
                </a:solidFill>
              </a:rPr>
              <a:t>for further increased during admission (alt. days)</a:t>
            </a:r>
          </a:p>
          <a:p>
            <a:r>
              <a:rPr lang="en-GB" b="1" dirty="0">
                <a:solidFill>
                  <a:schemeClr val="bg1">
                    <a:lumMod val="95000"/>
                  </a:schemeClr>
                </a:solidFill>
              </a:rPr>
              <a:t>Must</a:t>
            </a:r>
            <a:r>
              <a:rPr lang="en-GB" dirty="0">
                <a:solidFill>
                  <a:schemeClr val="bg1">
                    <a:lumMod val="95000"/>
                  </a:schemeClr>
                </a:solidFill>
              </a:rPr>
              <a:t> ensure continuation of OST in the community </a:t>
            </a:r>
          </a:p>
          <a:p>
            <a:pPr lvl="1"/>
            <a:r>
              <a:rPr lang="en-GB" dirty="0">
                <a:solidFill>
                  <a:schemeClr val="bg1">
                    <a:lumMod val="95000"/>
                  </a:schemeClr>
                </a:solidFill>
              </a:rPr>
              <a:t>Including provision for staying in hospital if not arranged </a:t>
            </a:r>
          </a:p>
          <a:p>
            <a:pPr lvl="1"/>
            <a:r>
              <a:rPr lang="en-GB" dirty="0">
                <a:solidFill>
                  <a:schemeClr val="bg1">
                    <a:lumMod val="95000"/>
                  </a:schemeClr>
                </a:solidFill>
              </a:rPr>
              <a:t>Or discharging with ‘bridging doses’ to cover till take over of prescription in community </a:t>
            </a:r>
          </a:p>
        </p:txBody>
      </p:sp>
    </p:spTree>
    <p:extLst>
      <p:ext uri="{BB962C8B-B14F-4D97-AF65-F5344CB8AC3E}">
        <p14:creationId xmlns:p14="http://schemas.microsoft.com/office/powerpoint/2010/main" xmlns="" val="2570428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xEl>
                                              <p:pRg st="3" end="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txEl>
                                              <p:pRg st="4" end="4"/>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
                                            <p:txEl>
                                              <p:pRg st="5" end="5"/>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0">
                                            <p:txEl>
                                              <p:pRg st="7" end="7"/>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0">
                                            <p:txEl>
                                              <p:pRg st="9" end="9"/>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
                                            <p:txEl>
                                              <p:pRg st="10" end="10"/>
                                            </p:tx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P spid="10"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80C5F53-082F-4E06-B427-A32B8F01FC8D}"/>
              </a:ext>
            </a:extLst>
          </p:cNvPr>
          <p:cNvSpPr>
            <a:spLocks noGrp="1"/>
          </p:cNvSpPr>
          <p:nvPr>
            <p:ph type="title"/>
          </p:nvPr>
        </p:nvSpPr>
        <p:spPr/>
        <p:txBody>
          <a:bodyPr/>
          <a:lstStyle/>
          <a:p>
            <a:r>
              <a:rPr lang="en-GB" dirty="0">
                <a:solidFill>
                  <a:schemeClr val="bg1">
                    <a:lumMod val="95000"/>
                  </a:schemeClr>
                </a:solidFill>
              </a:rPr>
              <a:t>Outcomes post </a:t>
            </a:r>
            <a:r>
              <a:rPr lang="en-GB" dirty="0" err="1">
                <a:solidFill>
                  <a:schemeClr val="bg1">
                    <a:lumMod val="95000"/>
                  </a:schemeClr>
                </a:solidFill>
              </a:rPr>
              <a:t>iHOST</a:t>
            </a:r>
            <a:endParaRPr lang="en-GB" dirty="0">
              <a:solidFill>
                <a:schemeClr val="bg1">
                  <a:lumMod val="95000"/>
                </a:schemeClr>
              </a:solidFill>
            </a:endParaRPr>
          </a:p>
        </p:txBody>
      </p:sp>
      <p:sp>
        <p:nvSpPr>
          <p:cNvPr id="3" name="Content Placeholder 2">
            <a:extLst>
              <a:ext uri="{FF2B5EF4-FFF2-40B4-BE49-F238E27FC236}">
                <a16:creationId xmlns:a16="http://schemas.microsoft.com/office/drawing/2014/main" xmlns="" id="{735EF8FE-612B-4A32-AD6D-72CD14C4030B}"/>
              </a:ext>
            </a:extLst>
          </p:cNvPr>
          <p:cNvSpPr>
            <a:spLocks noGrp="1"/>
          </p:cNvSpPr>
          <p:nvPr>
            <p:ph idx="1"/>
          </p:nvPr>
        </p:nvSpPr>
        <p:spPr>
          <a:xfrm>
            <a:off x="838200" y="1825624"/>
            <a:ext cx="10515600" cy="5032375"/>
          </a:xfrm>
        </p:spPr>
        <p:txBody>
          <a:bodyPr>
            <a:normAutofit/>
          </a:bodyPr>
          <a:lstStyle/>
          <a:p>
            <a:r>
              <a:rPr lang="en-GB" dirty="0">
                <a:solidFill>
                  <a:schemeClr val="bg1">
                    <a:lumMod val="95000"/>
                  </a:schemeClr>
                </a:solidFill>
              </a:rPr>
              <a:t>Still too early to say for sure </a:t>
            </a:r>
          </a:p>
          <a:p>
            <a:r>
              <a:rPr lang="en-GB" dirty="0">
                <a:solidFill>
                  <a:schemeClr val="bg1">
                    <a:lumMod val="95000"/>
                  </a:schemeClr>
                </a:solidFill>
              </a:rPr>
              <a:t>But we are seeing a noticeable uptick in OST prescription</a:t>
            </a:r>
          </a:p>
          <a:p>
            <a:pPr lvl="1"/>
            <a:r>
              <a:rPr lang="en-GB" dirty="0">
                <a:solidFill>
                  <a:schemeClr val="bg1">
                    <a:lumMod val="95000"/>
                  </a:schemeClr>
                </a:solidFill>
              </a:rPr>
              <a:t>Up by ~50% compared to pre-</a:t>
            </a:r>
            <a:r>
              <a:rPr lang="en-GB" dirty="0" err="1">
                <a:solidFill>
                  <a:schemeClr val="bg1">
                    <a:lumMod val="95000"/>
                  </a:schemeClr>
                </a:solidFill>
              </a:rPr>
              <a:t>iHOST</a:t>
            </a:r>
            <a:r>
              <a:rPr lang="en-GB" dirty="0">
                <a:solidFill>
                  <a:schemeClr val="bg1">
                    <a:lumMod val="95000"/>
                  </a:schemeClr>
                </a:solidFill>
              </a:rPr>
              <a:t> levels</a:t>
            </a:r>
          </a:p>
          <a:p>
            <a:r>
              <a:rPr lang="en-GB" dirty="0">
                <a:solidFill>
                  <a:schemeClr val="bg1">
                    <a:lumMod val="95000"/>
                  </a:schemeClr>
                </a:solidFill>
              </a:rPr>
              <a:t>The problems we are seeing are predictable:</a:t>
            </a:r>
          </a:p>
          <a:p>
            <a:pPr lvl="1"/>
            <a:r>
              <a:rPr lang="en-GB" dirty="0">
                <a:solidFill>
                  <a:schemeClr val="bg1">
                    <a:lumMod val="95000"/>
                  </a:schemeClr>
                </a:solidFill>
              </a:rPr>
              <a:t>Downtick after junior doctors change jobs</a:t>
            </a:r>
          </a:p>
          <a:p>
            <a:pPr lvl="2"/>
            <a:r>
              <a:rPr lang="en-GB" dirty="0">
                <a:solidFill>
                  <a:schemeClr val="bg1">
                    <a:lumMod val="95000"/>
                  </a:schemeClr>
                </a:solidFill>
              </a:rPr>
              <a:t>Need for regular repeat teaching </a:t>
            </a:r>
          </a:p>
          <a:p>
            <a:pPr lvl="1"/>
            <a:r>
              <a:rPr lang="en-GB" dirty="0">
                <a:solidFill>
                  <a:schemeClr val="bg1">
                    <a:lumMod val="95000"/>
                  </a:schemeClr>
                </a:solidFill>
              </a:rPr>
              <a:t>Over-reliance on drug and alcohol liaison service (DALS) to initiate</a:t>
            </a:r>
          </a:p>
          <a:p>
            <a:pPr lvl="2"/>
            <a:r>
              <a:rPr lang="en-GB" dirty="0">
                <a:solidFill>
                  <a:schemeClr val="bg1">
                    <a:lumMod val="95000"/>
                  </a:schemeClr>
                </a:solidFill>
              </a:rPr>
              <a:t>Particularly in surgical specialties </a:t>
            </a:r>
          </a:p>
          <a:p>
            <a:pPr lvl="1"/>
            <a:r>
              <a:rPr lang="en-GB" dirty="0">
                <a:solidFill>
                  <a:schemeClr val="bg1">
                    <a:lumMod val="95000"/>
                  </a:schemeClr>
                </a:solidFill>
              </a:rPr>
              <a:t>Poor provision for arrangement of community of OST on discharge</a:t>
            </a:r>
          </a:p>
          <a:p>
            <a:pPr lvl="2"/>
            <a:r>
              <a:rPr lang="en-GB" dirty="0">
                <a:solidFill>
                  <a:schemeClr val="bg1">
                    <a:lumMod val="95000"/>
                  </a:schemeClr>
                </a:solidFill>
              </a:rPr>
              <a:t>In absence of DALS, or ward pharmacy, efforts in this area</a:t>
            </a:r>
          </a:p>
          <a:p>
            <a:r>
              <a:rPr lang="en-GB" dirty="0">
                <a:solidFill>
                  <a:schemeClr val="bg1">
                    <a:lumMod val="95000"/>
                  </a:schemeClr>
                </a:solidFill>
              </a:rPr>
              <a:t>It is still very early days so all these are rough opinions based on analysis of three months’ worth of patients since </a:t>
            </a:r>
            <a:r>
              <a:rPr lang="en-GB" dirty="0" err="1">
                <a:solidFill>
                  <a:schemeClr val="bg1">
                    <a:lumMod val="95000"/>
                  </a:schemeClr>
                </a:solidFill>
              </a:rPr>
              <a:t>iHOST</a:t>
            </a:r>
            <a:r>
              <a:rPr lang="en-GB" dirty="0">
                <a:solidFill>
                  <a:schemeClr val="bg1">
                    <a:lumMod val="95000"/>
                  </a:schemeClr>
                </a:solidFill>
              </a:rPr>
              <a:t> initiated </a:t>
            </a:r>
          </a:p>
        </p:txBody>
      </p:sp>
      <p:pic>
        <p:nvPicPr>
          <p:cNvPr id="4" name="Picture 3">
            <a:extLst>
              <a:ext uri="{FF2B5EF4-FFF2-40B4-BE49-F238E27FC236}">
                <a16:creationId xmlns:a16="http://schemas.microsoft.com/office/drawing/2014/main" xmlns="" id="{2C526957-8A06-49B2-922B-598C6FDD91F5}"/>
              </a:ext>
            </a:extLst>
          </p:cNvPr>
          <p:cNvPicPr>
            <a:picLocks noChangeAspect="1"/>
          </p:cNvPicPr>
          <p:nvPr/>
        </p:nvPicPr>
        <p:blipFill>
          <a:blip r:embed="rId2" cstate="print"/>
          <a:stretch>
            <a:fillRect/>
          </a:stretch>
        </p:blipFill>
        <p:spPr>
          <a:xfrm>
            <a:off x="8700380" y="0"/>
            <a:ext cx="3491620" cy="1935571"/>
          </a:xfrm>
          <a:prstGeom prst="rect">
            <a:avLst/>
          </a:prstGeom>
        </p:spPr>
      </p:pic>
    </p:spTree>
    <p:extLst>
      <p:ext uri="{BB962C8B-B14F-4D97-AF65-F5344CB8AC3E}">
        <p14:creationId xmlns:p14="http://schemas.microsoft.com/office/powerpoint/2010/main" xmlns="" val="1073296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CA6CA56E-2826-46A5-B703-785386A0DC6B}"/>
              </a:ext>
            </a:extLst>
          </p:cNvPr>
          <p:cNvPicPr>
            <a:picLocks noChangeAspect="1"/>
          </p:cNvPicPr>
          <p:nvPr/>
        </p:nvPicPr>
        <p:blipFill>
          <a:blip r:embed="rId2" cstate="print"/>
          <a:stretch>
            <a:fillRect/>
          </a:stretch>
        </p:blipFill>
        <p:spPr>
          <a:xfrm>
            <a:off x="9427464" y="0"/>
            <a:ext cx="2764536" cy="3150066"/>
          </a:xfrm>
          <a:prstGeom prst="rect">
            <a:avLst/>
          </a:prstGeom>
        </p:spPr>
      </p:pic>
      <p:sp>
        <p:nvSpPr>
          <p:cNvPr id="2" name="Title 1">
            <a:extLst>
              <a:ext uri="{FF2B5EF4-FFF2-40B4-BE49-F238E27FC236}">
                <a16:creationId xmlns:a16="http://schemas.microsoft.com/office/drawing/2014/main" xmlns="" id="{DE58887C-0B38-491D-8B60-38CCC1F9699E}"/>
              </a:ext>
            </a:extLst>
          </p:cNvPr>
          <p:cNvSpPr>
            <a:spLocks noGrp="1"/>
          </p:cNvSpPr>
          <p:nvPr>
            <p:ph type="title"/>
          </p:nvPr>
        </p:nvSpPr>
        <p:spPr/>
        <p:txBody>
          <a:bodyPr/>
          <a:lstStyle/>
          <a:p>
            <a:pPr>
              <a:defRPr/>
            </a:pPr>
            <a:r>
              <a:rPr lang="en-GB" dirty="0">
                <a:solidFill>
                  <a:schemeClr val="bg1">
                    <a:lumMod val="95000"/>
                  </a:schemeClr>
                </a:solidFill>
              </a:rPr>
              <a:t>About inclusion health (IH)</a:t>
            </a:r>
          </a:p>
        </p:txBody>
      </p:sp>
      <p:sp>
        <p:nvSpPr>
          <p:cNvPr id="3" name="Content Placeholder 2">
            <a:extLst>
              <a:ext uri="{FF2B5EF4-FFF2-40B4-BE49-F238E27FC236}">
                <a16:creationId xmlns:a16="http://schemas.microsoft.com/office/drawing/2014/main" xmlns="" id="{271DEA07-0507-459C-87E0-86D6F007FE39}"/>
              </a:ext>
            </a:extLst>
          </p:cNvPr>
          <p:cNvSpPr>
            <a:spLocks noGrp="1"/>
          </p:cNvSpPr>
          <p:nvPr>
            <p:ph idx="1"/>
          </p:nvPr>
        </p:nvSpPr>
        <p:spPr>
          <a:xfrm>
            <a:off x="838199" y="1825624"/>
            <a:ext cx="9000745" cy="5032376"/>
          </a:xfrm>
        </p:spPr>
        <p:txBody>
          <a:bodyPr>
            <a:normAutofit fontScale="92500" lnSpcReduction="10000"/>
          </a:bodyPr>
          <a:lstStyle/>
          <a:p>
            <a:pPr>
              <a:buFont typeface="Arial" charset="0"/>
              <a:buChar char="•"/>
              <a:defRPr/>
            </a:pPr>
            <a:r>
              <a:rPr lang="en-GB" dirty="0">
                <a:solidFill>
                  <a:schemeClr val="bg1">
                    <a:lumMod val="95000"/>
                  </a:schemeClr>
                </a:solidFill>
              </a:rPr>
              <a:t>IH is an effort to provide better quality healthcare to people who may have been excluded from this in the past, due to:</a:t>
            </a:r>
          </a:p>
          <a:p>
            <a:pPr lvl="1">
              <a:buFont typeface="Arial" charset="0"/>
              <a:buChar char="–"/>
              <a:defRPr/>
            </a:pPr>
            <a:r>
              <a:rPr lang="en-GB" dirty="0">
                <a:solidFill>
                  <a:schemeClr val="bg1">
                    <a:lumMod val="95000"/>
                  </a:schemeClr>
                </a:solidFill>
              </a:rPr>
              <a:t>Stigma</a:t>
            </a:r>
          </a:p>
          <a:p>
            <a:pPr lvl="1">
              <a:buFont typeface="Arial" charset="0"/>
              <a:buChar char="–"/>
              <a:defRPr/>
            </a:pPr>
            <a:r>
              <a:rPr lang="en-GB" dirty="0">
                <a:solidFill>
                  <a:schemeClr val="bg1">
                    <a:lumMod val="95000"/>
                  </a:schemeClr>
                </a:solidFill>
              </a:rPr>
              <a:t>Personality clashes </a:t>
            </a:r>
          </a:p>
          <a:p>
            <a:pPr lvl="1">
              <a:buFont typeface="Arial" charset="0"/>
              <a:buChar char="–"/>
              <a:defRPr/>
            </a:pPr>
            <a:r>
              <a:rPr lang="en-GB" dirty="0">
                <a:solidFill>
                  <a:schemeClr val="bg1">
                    <a:lumMod val="95000"/>
                  </a:schemeClr>
                </a:solidFill>
              </a:rPr>
              <a:t>Late presentations to GP/hospital</a:t>
            </a:r>
          </a:p>
          <a:p>
            <a:pPr lvl="1">
              <a:buFont typeface="Arial" charset="0"/>
              <a:buChar char="–"/>
              <a:defRPr/>
            </a:pPr>
            <a:r>
              <a:rPr lang="en-GB" dirty="0">
                <a:solidFill>
                  <a:schemeClr val="bg1">
                    <a:lumMod val="95000"/>
                  </a:schemeClr>
                </a:solidFill>
              </a:rPr>
              <a:t>And numerous other reasons</a:t>
            </a:r>
          </a:p>
          <a:p>
            <a:pPr>
              <a:buFont typeface="Arial" charset="0"/>
              <a:buChar char="•"/>
              <a:defRPr/>
            </a:pPr>
            <a:r>
              <a:rPr lang="en-GB" dirty="0">
                <a:solidFill>
                  <a:schemeClr val="bg1">
                    <a:lumMod val="95000"/>
                  </a:schemeClr>
                </a:solidFill>
              </a:rPr>
              <a:t>This group typically, but not exclusively, includes:</a:t>
            </a:r>
          </a:p>
          <a:p>
            <a:pPr lvl="1">
              <a:buFont typeface="Arial" charset="0"/>
              <a:buChar char="–"/>
              <a:defRPr/>
            </a:pPr>
            <a:r>
              <a:rPr lang="en-GB" dirty="0">
                <a:solidFill>
                  <a:schemeClr val="bg1">
                    <a:lumMod val="95000"/>
                  </a:schemeClr>
                </a:solidFill>
              </a:rPr>
              <a:t>People who use class A drugs</a:t>
            </a:r>
          </a:p>
          <a:p>
            <a:pPr lvl="1">
              <a:buFont typeface="Arial" charset="0"/>
              <a:buChar char="–"/>
              <a:defRPr/>
            </a:pPr>
            <a:r>
              <a:rPr lang="en-GB" dirty="0">
                <a:solidFill>
                  <a:schemeClr val="bg1">
                    <a:lumMod val="95000"/>
                  </a:schemeClr>
                </a:solidFill>
              </a:rPr>
              <a:t>People who persistently drink too much alcohol </a:t>
            </a:r>
          </a:p>
          <a:p>
            <a:pPr lvl="1">
              <a:buFont typeface="Arial" charset="0"/>
              <a:buChar char="–"/>
              <a:defRPr/>
            </a:pPr>
            <a:r>
              <a:rPr lang="en-GB" dirty="0">
                <a:solidFill>
                  <a:schemeClr val="bg1">
                    <a:lumMod val="95000"/>
                  </a:schemeClr>
                </a:solidFill>
              </a:rPr>
              <a:t>Homeless people</a:t>
            </a:r>
          </a:p>
          <a:p>
            <a:pPr lvl="1">
              <a:buFont typeface="Arial" charset="0"/>
              <a:buChar char="–"/>
              <a:defRPr/>
            </a:pPr>
            <a:r>
              <a:rPr lang="en-GB" dirty="0">
                <a:solidFill>
                  <a:schemeClr val="bg1">
                    <a:lumMod val="95000"/>
                  </a:schemeClr>
                </a:solidFill>
              </a:rPr>
              <a:t>Undocumented migrants</a:t>
            </a:r>
          </a:p>
          <a:p>
            <a:pPr lvl="1">
              <a:buFont typeface="Arial" charset="0"/>
              <a:buChar char="–"/>
              <a:defRPr/>
            </a:pPr>
            <a:r>
              <a:rPr lang="en-GB" dirty="0">
                <a:solidFill>
                  <a:schemeClr val="bg1">
                    <a:lumMod val="95000"/>
                  </a:schemeClr>
                </a:solidFill>
              </a:rPr>
              <a:t>2 or more of the above </a:t>
            </a:r>
          </a:p>
          <a:p>
            <a:pPr>
              <a:buFont typeface="Arial" charset="0"/>
              <a:buChar char="•"/>
              <a:defRPr/>
            </a:pPr>
            <a:r>
              <a:rPr lang="en-GB" dirty="0">
                <a:solidFill>
                  <a:schemeClr val="bg1">
                    <a:lumMod val="95000"/>
                  </a:schemeClr>
                </a:solidFill>
              </a:rPr>
              <a:t>In essence: </a:t>
            </a:r>
            <a:r>
              <a:rPr lang="en-GB" i="1" dirty="0">
                <a:solidFill>
                  <a:schemeClr val="bg1">
                    <a:lumMod val="95000"/>
                  </a:schemeClr>
                </a:solidFill>
              </a:rPr>
              <a:t>everyone</a:t>
            </a:r>
            <a:r>
              <a:rPr lang="en-GB" dirty="0">
                <a:solidFill>
                  <a:schemeClr val="bg1">
                    <a:lumMod val="95000"/>
                  </a:schemeClr>
                </a:solidFill>
              </a:rPr>
              <a:t> is an inclusion health patient (potentially) </a:t>
            </a:r>
          </a:p>
          <a:p>
            <a:pPr lvl="1">
              <a:buFont typeface="Arial" charset="0"/>
              <a:buChar char="•"/>
              <a:defRPr/>
            </a:pPr>
            <a:r>
              <a:rPr lang="en-GB" dirty="0">
                <a:solidFill>
                  <a:schemeClr val="bg1">
                    <a:lumMod val="95000"/>
                  </a:schemeClr>
                </a:solidFill>
              </a:rPr>
              <a:t>It’s defined by its inclusivity!</a:t>
            </a:r>
          </a:p>
        </p:txBody>
      </p:sp>
      <p:sp>
        <p:nvSpPr>
          <p:cNvPr id="5" name="TextBox 4">
            <a:extLst>
              <a:ext uri="{FF2B5EF4-FFF2-40B4-BE49-F238E27FC236}">
                <a16:creationId xmlns:a16="http://schemas.microsoft.com/office/drawing/2014/main" xmlns="" id="{CCB0EB62-0184-4CF7-9EA2-90F93B44AF00}"/>
              </a:ext>
            </a:extLst>
          </p:cNvPr>
          <p:cNvSpPr txBox="1"/>
          <p:nvPr/>
        </p:nvSpPr>
        <p:spPr>
          <a:xfrm>
            <a:off x="9427464" y="3778136"/>
            <a:ext cx="45719" cy="369332"/>
          </a:xfrm>
          <a:prstGeom prst="rect">
            <a:avLst/>
          </a:prstGeom>
          <a:noFill/>
        </p:spPr>
        <p:txBody>
          <a:bodyPr wrap="square" rtlCol="0">
            <a:spAutoFit/>
          </a:bodyPr>
          <a:lstStyle/>
          <a:p>
            <a:endParaRPr lang="en-GB" dirty="0"/>
          </a:p>
        </p:txBody>
      </p:sp>
      <p:sp>
        <p:nvSpPr>
          <p:cNvPr id="6" name="TextBox 5">
            <a:extLst>
              <a:ext uri="{FF2B5EF4-FFF2-40B4-BE49-F238E27FC236}">
                <a16:creationId xmlns:a16="http://schemas.microsoft.com/office/drawing/2014/main" xmlns="" id="{A971E80E-B332-4823-B5D3-D0AB8EC99CDC}"/>
              </a:ext>
            </a:extLst>
          </p:cNvPr>
          <p:cNvSpPr txBox="1"/>
          <p:nvPr/>
        </p:nvSpPr>
        <p:spPr>
          <a:xfrm>
            <a:off x="7934036" y="3431309"/>
            <a:ext cx="4257963" cy="369332"/>
          </a:xfrm>
          <a:prstGeom prst="rect">
            <a:avLst/>
          </a:prstGeom>
          <a:noFill/>
        </p:spPr>
        <p:txBody>
          <a:bodyPr wrap="square" rtlCol="0">
            <a:spAutoFit/>
          </a:bodyPr>
          <a:lstStyle/>
          <a:p>
            <a:pPr algn="ctr"/>
            <a:r>
              <a:rPr lang="en-GB" b="1" dirty="0">
                <a:solidFill>
                  <a:srgbClr val="FF0000"/>
                </a:solidFill>
              </a:rPr>
              <a:t>https://www.nice.org.uk/guidance/ng214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7A05421-0EF0-4274-A38E-47D053CADBD8}"/>
              </a:ext>
            </a:extLst>
          </p:cNvPr>
          <p:cNvSpPr>
            <a:spLocks noGrp="1"/>
          </p:cNvSpPr>
          <p:nvPr>
            <p:ph type="title"/>
          </p:nvPr>
        </p:nvSpPr>
        <p:spPr/>
        <p:txBody>
          <a:bodyPr/>
          <a:lstStyle/>
          <a:p>
            <a:r>
              <a:rPr lang="en-GB" dirty="0">
                <a:solidFill>
                  <a:schemeClr val="bg1">
                    <a:lumMod val="95000"/>
                  </a:schemeClr>
                </a:solidFill>
              </a:rPr>
              <a:t>Blood tests</a:t>
            </a:r>
          </a:p>
        </p:txBody>
      </p:sp>
      <p:sp>
        <p:nvSpPr>
          <p:cNvPr id="3" name="Content Placeholder 2">
            <a:extLst>
              <a:ext uri="{FF2B5EF4-FFF2-40B4-BE49-F238E27FC236}">
                <a16:creationId xmlns:a16="http://schemas.microsoft.com/office/drawing/2014/main" xmlns="" id="{2D6AFEB9-C673-464A-B329-49A8344416E8}"/>
              </a:ext>
            </a:extLst>
          </p:cNvPr>
          <p:cNvSpPr>
            <a:spLocks noGrp="1"/>
          </p:cNvSpPr>
          <p:nvPr>
            <p:ph idx="1"/>
          </p:nvPr>
        </p:nvSpPr>
        <p:spPr>
          <a:xfrm>
            <a:off x="838200" y="1825624"/>
            <a:ext cx="11353800" cy="5032375"/>
          </a:xfrm>
        </p:spPr>
        <p:txBody>
          <a:bodyPr>
            <a:normAutofit/>
          </a:bodyPr>
          <a:lstStyle/>
          <a:p>
            <a:r>
              <a:rPr lang="en-GB" sz="3200" dirty="0">
                <a:solidFill>
                  <a:schemeClr val="bg1">
                    <a:lumMod val="95000"/>
                  </a:schemeClr>
                </a:solidFill>
              </a:rPr>
              <a:t>60% male people and 45% female people anaemic</a:t>
            </a:r>
          </a:p>
          <a:p>
            <a:pPr lvl="1"/>
            <a:r>
              <a:rPr lang="en-GB" sz="2800" dirty="0">
                <a:solidFill>
                  <a:schemeClr val="bg1">
                    <a:lumMod val="95000"/>
                  </a:schemeClr>
                </a:solidFill>
              </a:rPr>
              <a:t>20% folate deficient</a:t>
            </a:r>
          </a:p>
          <a:p>
            <a:pPr lvl="1"/>
            <a:r>
              <a:rPr lang="en-GB" sz="2800" dirty="0">
                <a:solidFill>
                  <a:schemeClr val="bg1">
                    <a:lumMod val="95000"/>
                  </a:schemeClr>
                </a:solidFill>
              </a:rPr>
              <a:t>Likely high rates of iron deficiency </a:t>
            </a:r>
          </a:p>
          <a:p>
            <a:pPr lvl="2"/>
            <a:r>
              <a:rPr lang="en-GB" sz="2400" dirty="0">
                <a:solidFill>
                  <a:schemeClr val="bg1">
                    <a:lumMod val="95000"/>
                  </a:schemeClr>
                </a:solidFill>
              </a:rPr>
              <a:t>Hard to assess in acutely unwell people as acute illness can alter iron levels </a:t>
            </a:r>
          </a:p>
          <a:p>
            <a:r>
              <a:rPr lang="en-GB" sz="3200" dirty="0">
                <a:solidFill>
                  <a:schemeClr val="bg1">
                    <a:lumMod val="95000"/>
                  </a:schemeClr>
                </a:solidFill>
              </a:rPr>
              <a:t>Sodium, potassium, phosphate and other salts low</a:t>
            </a:r>
          </a:p>
          <a:p>
            <a:pPr lvl="1"/>
            <a:r>
              <a:rPr lang="en-GB" sz="2800" dirty="0">
                <a:solidFill>
                  <a:schemeClr val="bg1">
                    <a:lumMod val="95000"/>
                  </a:schemeClr>
                </a:solidFill>
              </a:rPr>
              <a:t>Like anaemia, this is most likely due to diet for the most part</a:t>
            </a:r>
          </a:p>
          <a:p>
            <a:r>
              <a:rPr lang="en-GB" sz="3200" dirty="0">
                <a:solidFill>
                  <a:schemeClr val="bg1">
                    <a:lumMod val="95000"/>
                  </a:schemeClr>
                </a:solidFill>
              </a:rPr>
              <a:t>80% people tested are vitamin D deplete</a:t>
            </a:r>
          </a:p>
          <a:p>
            <a:pPr lvl="1"/>
            <a:r>
              <a:rPr lang="en-GB" sz="2800" dirty="0">
                <a:solidFill>
                  <a:schemeClr val="bg1">
                    <a:lumMod val="95000"/>
                  </a:schemeClr>
                </a:solidFill>
              </a:rPr>
              <a:t>Almost 50% of interviewees have history of fractures</a:t>
            </a:r>
          </a:p>
          <a:p>
            <a:r>
              <a:rPr lang="en-GB" sz="3200" dirty="0">
                <a:solidFill>
                  <a:schemeClr val="bg1">
                    <a:lumMod val="95000"/>
                  </a:schemeClr>
                </a:solidFill>
              </a:rPr>
              <a:t>4 people diagnosed as diabetic, and 16 as pre-diabetic </a:t>
            </a:r>
          </a:p>
          <a:p>
            <a:endParaRPr lang="en-GB" sz="3200" dirty="0">
              <a:solidFill>
                <a:schemeClr val="bg1">
                  <a:lumMod val="95000"/>
                </a:schemeClr>
              </a:solidFill>
            </a:endParaRPr>
          </a:p>
        </p:txBody>
      </p:sp>
      <p:pic>
        <p:nvPicPr>
          <p:cNvPr id="7" name="Picture 6">
            <a:extLst>
              <a:ext uri="{FF2B5EF4-FFF2-40B4-BE49-F238E27FC236}">
                <a16:creationId xmlns:a16="http://schemas.microsoft.com/office/drawing/2014/main" xmlns="" id="{0FD4BB83-FE1F-4BB3-815D-18859623F23B}"/>
              </a:ext>
            </a:extLst>
          </p:cNvPr>
          <p:cNvPicPr>
            <a:picLocks noChangeAspect="1"/>
          </p:cNvPicPr>
          <p:nvPr/>
        </p:nvPicPr>
        <p:blipFill>
          <a:blip r:embed="rId2" cstate="print"/>
          <a:stretch>
            <a:fillRect/>
          </a:stretch>
        </p:blipFill>
        <p:spPr>
          <a:xfrm>
            <a:off x="8995232" y="1"/>
            <a:ext cx="3196768" cy="1825624"/>
          </a:xfrm>
          <a:prstGeom prst="rect">
            <a:avLst/>
          </a:prstGeom>
        </p:spPr>
      </p:pic>
    </p:spTree>
    <p:extLst>
      <p:ext uri="{BB962C8B-B14F-4D97-AF65-F5344CB8AC3E}">
        <p14:creationId xmlns:p14="http://schemas.microsoft.com/office/powerpoint/2010/main" xmlns="" val="4080647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E45ADFA6-25C1-4BD7-AA0A-D9FBD30163E5}"/>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46720" y="0"/>
            <a:ext cx="4145280" cy="171853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a:extLst>
              <a:ext uri="{FF2B5EF4-FFF2-40B4-BE49-F238E27FC236}">
                <a16:creationId xmlns:a16="http://schemas.microsoft.com/office/drawing/2014/main" xmlns="" id="{E185D165-E1CF-46C9-A318-D6E06F909DCC}"/>
              </a:ext>
            </a:extLst>
          </p:cNvPr>
          <p:cNvSpPr>
            <a:spLocks noGrp="1"/>
          </p:cNvSpPr>
          <p:nvPr>
            <p:ph type="title"/>
          </p:nvPr>
        </p:nvSpPr>
        <p:spPr/>
        <p:txBody>
          <a:bodyPr/>
          <a:lstStyle/>
          <a:p>
            <a:r>
              <a:rPr lang="en-GB" dirty="0">
                <a:solidFill>
                  <a:schemeClr val="bg1">
                    <a:lumMod val="95000"/>
                  </a:schemeClr>
                </a:solidFill>
              </a:rPr>
              <a:t>Malnutrition</a:t>
            </a:r>
          </a:p>
        </p:txBody>
      </p:sp>
      <p:sp>
        <p:nvSpPr>
          <p:cNvPr id="3" name="Content Placeholder 2">
            <a:extLst>
              <a:ext uri="{FF2B5EF4-FFF2-40B4-BE49-F238E27FC236}">
                <a16:creationId xmlns:a16="http://schemas.microsoft.com/office/drawing/2014/main" xmlns="" id="{AEBBC69D-B39A-4583-879B-E5AABB0DD233}"/>
              </a:ext>
            </a:extLst>
          </p:cNvPr>
          <p:cNvSpPr>
            <a:spLocks noGrp="1"/>
          </p:cNvSpPr>
          <p:nvPr>
            <p:ph idx="1"/>
          </p:nvPr>
        </p:nvSpPr>
        <p:spPr>
          <a:xfrm>
            <a:off x="838200" y="1825624"/>
            <a:ext cx="7144512" cy="5032375"/>
          </a:xfrm>
        </p:spPr>
        <p:txBody>
          <a:bodyPr>
            <a:normAutofit/>
          </a:bodyPr>
          <a:lstStyle/>
          <a:p>
            <a:r>
              <a:rPr lang="en-GB" dirty="0">
                <a:solidFill>
                  <a:schemeClr val="bg1">
                    <a:lumMod val="95000"/>
                  </a:schemeClr>
                </a:solidFill>
              </a:rPr>
              <a:t>Assessed via the Malnutrition Universal Scoring Tool </a:t>
            </a:r>
            <a:r>
              <a:rPr lang="en-GB" dirty="0" smtClean="0">
                <a:solidFill>
                  <a:schemeClr val="bg1">
                    <a:lumMod val="95000"/>
                  </a:schemeClr>
                </a:solidFill>
              </a:rPr>
              <a:t>(MUST</a:t>
            </a:r>
            <a:r>
              <a:rPr lang="en-GB" dirty="0">
                <a:solidFill>
                  <a:schemeClr val="bg1">
                    <a:lumMod val="95000"/>
                  </a:schemeClr>
                </a:solidFill>
              </a:rPr>
              <a:t>)</a:t>
            </a:r>
          </a:p>
          <a:p>
            <a:pPr lvl="1"/>
            <a:r>
              <a:rPr lang="en-GB" dirty="0">
                <a:solidFill>
                  <a:schemeClr val="bg1">
                    <a:lumMod val="95000"/>
                  </a:schemeClr>
                </a:solidFill>
              </a:rPr>
              <a:t>Use estimate for height &amp; weight if none done </a:t>
            </a:r>
          </a:p>
          <a:p>
            <a:r>
              <a:rPr lang="en-GB" dirty="0">
                <a:solidFill>
                  <a:schemeClr val="bg1">
                    <a:lumMod val="95000"/>
                  </a:schemeClr>
                </a:solidFill>
              </a:rPr>
              <a:t>IH request dietician review if indicated (45%) </a:t>
            </a:r>
          </a:p>
          <a:p>
            <a:r>
              <a:rPr lang="en-GB" dirty="0">
                <a:solidFill>
                  <a:schemeClr val="bg1">
                    <a:lumMod val="95000"/>
                  </a:schemeClr>
                </a:solidFill>
              </a:rPr>
              <a:t>But: build-up shakes have high re-sale value on the street</a:t>
            </a:r>
          </a:p>
          <a:p>
            <a:pPr lvl="1"/>
            <a:r>
              <a:rPr lang="en-GB" dirty="0">
                <a:solidFill>
                  <a:schemeClr val="bg1">
                    <a:lumMod val="95000"/>
                  </a:schemeClr>
                </a:solidFill>
              </a:rPr>
              <a:t>Dietetics team therefore reluctant to discharge IH individuals with these treatments</a:t>
            </a:r>
          </a:p>
          <a:p>
            <a:pPr lvl="1"/>
            <a:r>
              <a:rPr lang="en-GB" dirty="0">
                <a:solidFill>
                  <a:schemeClr val="bg1">
                    <a:lumMod val="95000"/>
                  </a:schemeClr>
                </a:solidFill>
              </a:rPr>
              <a:t>Which may explain review rate </a:t>
            </a:r>
          </a:p>
          <a:p>
            <a:r>
              <a:rPr lang="en-GB" dirty="0">
                <a:solidFill>
                  <a:schemeClr val="bg1">
                    <a:lumMod val="95000"/>
                  </a:schemeClr>
                </a:solidFill>
              </a:rPr>
              <a:t>Overall IH individuals seemed disinterested in nutrition, ‘Not bothered’ about dietician input </a:t>
            </a:r>
          </a:p>
        </p:txBody>
      </p:sp>
      <p:graphicFrame>
        <p:nvGraphicFramePr>
          <p:cNvPr id="8" name="Chart 7">
            <a:extLst>
              <a:ext uri="{FF2B5EF4-FFF2-40B4-BE49-F238E27FC236}">
                <a16:creationId xmlns:a16="http://schemas.microsoft.com/office/drawing/2014/main" xmlns="" id="{9A34FED2-CD9D-4766-AC7C-9713B98B8A55}"/>
              </a:ext>
            </a:extLst>
          </p:cNvPr>
          <p:cNvGraphicFramePr>
            <a:graphicFrameLocks/>
          </p:cNvGraphicFramePr>
          <p:nvPr/>
        </p:nvGraphicFramePr>
        <p:xfrm>
          <a:off x="7620000" y="1718537"/>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xmlns="" id="{6A7BE994-33AF-44C8-83D2-FE34735CB159}"/>
              </a:ext>
            </a:extLst>
          </p:cNvPr>
          <p:cNvGraphicFramePr>
            <a:graphicFrameLocks/>
          </p:cNvGraphicFramePr>
          <p:nvPr/>
        </p:nvGraphicFramePr>
        <p:xfrm>
          <a:off x="7620000" y="4220716"/>
          <a:ext cx="4572000" cy="2637283"/>
        </p:xfrm>
        <a:graphic>
          <a:graphicData uri="http://schemas.openxmlformats.org/drawingml/2006/chart">
            <c:chart xmlns:c="http://schemas.openxmlformats.org/drawingml/2006/chart" xmlns:r="http://schemas.openxmlformats.org/officeDocument/2006/relationships" r:id="rId4"/>
          </a:graphicData>
        </a:graphic>
      </p:graphicFrame>
      <p:sp>
        <p:nvSpPr>
          <p:cNvPr id="5" name="Rectangle 4">
            <a:extLst>
              <a:ext uri="{FF2B5EF4-FFF2-40B4-BE49-F238E27FC236}">
                <a16:creationId xmlns:a16="http://schemas.microsoft.com/office/drawing/2014/main" xmlns="" id="{F8813839-42FE-4A17-9903-4CB9BA1DC8D3}"/>
              </a:ext>
            </a:extLst>
          </p:cNvPr>
          <p:cNvSpPr/>
          <p:nvPr/>
        </p:nvSpPr>
        <p:spPr>
          <a:xfrm>
            <a:off x="1152144" y="3619435"/>
            <a:ext cx="6345936" cy="84230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xmlns="" val="89730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8" grpId="0">
        <p:bldAsOne/>
      </p:bldGraphic>
      <p:bldGraphic spid="9" grpId="0">
        <p:bldAsOne/>
      </p:bldGraphic>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xmlns="" id="{4157E0AE-1EBA-4D4E-991F-1EEB2DADA2DD}"/>
              </a:ext>
            </a:extLst>
          </p:cNvPr>
          <p:cNvGraphicFramePr>
            <a:graphicFrameLocks/>
          </p:cNvGraphicFramePr>
          <p:nvPr/>
        </p:nvGraphicFramePr>
        <p:xfrm>
          <a:off x="7692588" y="0"/>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xmlns="" id="{78446ADB-DB9D-432D-AAC7-A739A06CD993}"/>
              </a:ext>
            </a:extLst>
          </p:cNvPr>
          <p:cNvSpPr>
            <a:spLocks noGrp="1"/>
          </p:cNvSpPr>
          <p:nvPr>
            <p:ph type="title"/>
          </p:nvPr>
        </p:nvSpPr>
        <p:spPr/>
        <p:txBody>
          <a:bodyPr/>
          <a:lstStyle/>
          <a:p>
            <a:r>
              <a:rPr lang="en-GB" dirty="0">
                <a:solidFill>
                  <a:schemeClr val="bg1">
                    <a:lumMod val="95000"/>
                  </a:schemeClr>
                </a:solidFill>
              </a:rPr>
              <a:t>Hepatitis C virus</a:t>
            </a:r>
          </a:p>
        </p:txBody>
      </p:sp>
      <p:sp>
        <p:nvSpPr>
          <p:cNvPr id="3" name="Content Placeholder 2">
            <a:extLst>
              <a:ext uri="{FF2B5EF4-FFF2-40B4-BE49-F238E27FC236}">
                <a16:creationId xmlns:a16="http://schemas.microsoft.com/office/drawing/2014/main" xmlns="" id="{D464A1EA-D07F-4591-B98A-E922A8B0440F}"/>
              </a:ext>
            </a:extLst>
          </p:cNvPr>
          <p:cNvSpPr>
            <a:spLocks noGrp="1"/>
          </p:cNvSpPr>
          <p:nvPr>
            <p:ph idx="1"/>
          </p:nvPr>
        </p:nvSpPr>
        <p:spPr>
          <a:xfrm>
            <a:off x="838200" y="1825624"/>
            <a:ext cx="11277600" cy="5032375"/>
          </a:xfrm>
        </p:spPr>
        <p:txBody>
          <a:bodyPr>
            <a:normAutofit/>
          </a:bodyPr>
          <a:lstStyle/>
          <a:p>
            <a:r>
              <a:rPr lang="en-GB" dirty="0">
                <a:solidFill>
                  <a:schemeClr val="bg1">
                    <a:lumMod val="95000"/>
                  </a:schemeClr>
                </a:solidFill>
              </a:rPr>
              <a:t>30% of people tested were positive for HCV Ab</a:t>
            </a:r>
          </a:p>
          <a:p>
            <a:r>
              <a:rPr lang="en-GB" dirty="0">
                <a:solidFill>
                  <a:schemeClr val="bg1">
                    <a:lumMod val="95000"/>
                  </a:schemeClr>
                </a:solidFill>
              </a:rPr>
              <a:t>25% of these (8 in total) had a detectable viral load</a:t>
            </a:r>
          </a:p>
          <a:p>
            <a:r>
              <a:rPr lang="en-GB" dirty="0">
                <a:solidFill>
                  <a:schemeClr val="bg1">
                    <a:lumMod val="95000"/>
                  </a:schemeClr>
                </a:solidFill>
              </a:rPr>
              <a:t>For the most part these were known HCV positive, but lost to follow up</a:t>
            </a:r>
          </a:p>
          <a:p>
            <a:pPr lvl="1"/>
            <a:r>
              <a:rPr lang="en-GB" dirty="0">
                <a:solidFill>
                  <a:schemeClr val="bg1">
                    <a:lumMod val="95000"/>
                  </a:schemeClr>
                </a:solidFill>
              </a:rPr>
              <a:t>UCLH has a fantastic community team who are able to follow these people up on the streets, going to their homes/where they bed down, performing </a:t>
            </a:r>
            <a:r>
              <a:rPr lang="en-GB" dirty="0" err="1">
                <a:solidFill>
                  <a:schemeClr val="bg1">
                    <a:lumMod val="95000"/>
                  </a:schemeClr>
                </a:solidFill>
              </a:rPr>
              <a:t>fibroscans</a:t>
            </a:r>
            <a:r>
              <a:rPr lang="en-GB" dirty="0">
                <a:solidFill>
                  <a:schemeClr val="bg1">
                    <a:lumMod val="95000"/>
                  </a:schemeClr>
                </a:solidFill>
              </a:rPr>
              <a:t> and blood tests, consenting for treatment, distributing meds, and following them up</a:t>
            </a:r>
          </a:p>
          <a:p>
            <a:pPr lvl="1"/>
            <a:r>
              <a:rPr lang="en-GB" dirty="0">
                <a:solidFill>
                  <a:schemeClr val="bg1">
                    <a:lumMod val="95000"/>
                  </a:schemeClr>
                </a:solidFill>
              </a:rPr>
              <a:t>Very low rate of referral to this team by UCH itself (increased 800% by IH team!)</a:t>
            </a:r>
          </a:p>
          <a:p>
            <a:pPr lvl="1"/>
            <a:r>
              <a:rPr lang="en-GB" dirty="0">
                <a:solidFill>
                  <a:schemeClr val="bg1">
                    <a:lumMod val="95000"/>
                  </a:schemeClr>
                </a:solidFill>
              </a:rPr>
              <a:t>This will hopefully change with the adoption of opt-out HCV (&amp; HBV) testing in UCH ED, complimenting our existing opt-out HIV testing </a:t>
            </a:r>
          </a:p>
          <a:p>
            <a:pPr lvl="2"/>
            <a:r>
              <a:rPr lang="en-GB" dirty="0">
                <a:solidFill>
                  <a:schemeClr val="bg1">
                    <a:lumMod val="95000"/>
                  </a:schemeClr>
                </a:solidFill>
              </a:rPr>
              <a:t>London’s rate of HIV is &gt;2/1,000, meaning opt-out testing for HIV is recommended by BHIVA</a:t>
            </a:r>
          </a:p>
          <a:p>
            <a:r>
              <a:rPr lang="en-GB" dirty="0">
                <a:solidFill>
                  <a:schemeClr val="bg1">
                    <a:lumMod val="95000"/>
                  </a:schemeClr>
                </a:solidFill>
              </a:rPr>
              <a:t>FIB-4 score can offer a potential alternative to a </a:t>
            </a:r>
            <a:r>
              <a:rPr lang="en-GB" dirty="0" err="1">
                <a:solidFill>
                  <a:schemeClr val="bg1">
                    <a:lumMod val="95000"/>
                  </a:schemeClr>
                </a:solidFill>
              </a:rPr>
              <a:t>fibroscan</a:t>
            </a:r>
            <a:r>
              <a:rPr lang="en-GB" dirty="0">
                <a:solidFill>
                  <a:schemeClr val="bg1">
                    <a:lumMod val="95000"/>
                  </a:schemeClr>
                </a:solidFill>
              </a:rPr>
              <a:t>/elastography</a:t>
            </a:r>
          </a:p>
          <a:p>
            <a:pPr lvl="1"/>
            <a:r>
              <a:rPr lang="en-GB" b="1" dirty="0">
                <a:solidFill>
                  <a:srgbClr val="FF0000"/>
                </a:solidFill>
              </a:rPr>
              <a:t>https://www.hepatitisc.uw.edu/page/clinical-calculators/fib-4</a:t>
            </a:r>
          </a:p>
        </p:txBody>
      </p:sp>
    </p:spTree>
    <p:extLst>
      <p:ext uri="{BB962C8B-B14F-4D97-AF65-F5344CB8AC3E}">
        <p14:creationId xmlns:p14="http://schemas.microsoft.com/office/powerpoint/2010/main" xmlns="" val="1465505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7B7655-5A1D-47DB-A9C6-5317418879C2}"/>
              </a:ext>
            </a:extLst>
          </p:cNvPr>
          <p:cNvSpPr>
            <a:spLocks noGrp="1"/>
          </p:cNvSpPr>
          <p:nvPr>
            <p:ph type="title"/>
          </p:nvPr>
        </p:nvSpPr>
        <p:spPr/>
        <p:txBody>
          <a:bodyPr/>
          <a:lstStyle/>
          <a:p>
            <a:r>
              <a:rPr lang="en-GB" dirty="0">
                <a:solidFill>
                  <a:schemeClr val="bg1">
                    <a:lumMod val="95000"/>
                  </a:schemeClr>
                </a:solidFill>
              </a:rPr>
              <a:t>Other scoring systems</a:t>
            </a:r>
          </a:p>
        </p:txBody>
      </p:sp>
      <p:sp>
        <p:nvSpPr>
          <p:cNvPr id="6" name="Text Placeholder 5">
            <a:extLst>
              <a:ext uri="{FF2B5EF4-FFF2-40B4-BE49-F238E27FC236}">
                <a16:creationId xmlns:a16="http://schemas.microsoft.com/office/drawing/2014/main" xmlns="" id="{FF2BFF72-05C7-44C0-BC06-10B5C59A066F}"/>
              </a:ext>
            </a:extLst>
          </p:cNvPr>
          <p:cNvSpPr>
            <a:spLocks noGrp="1"/>
          </p:cNvSpPr>
          <p:nvPr>
            <p:ph type="body" idx="1"/>
          </p:nvPr>
        </p:nvSpPr>
        <p:spPr/>
        <p:txBody>
          <a:bodyPr/>
          <a:lstStyle/>
          <a:p>
            <a:r>
              <a:rPr lang="en-GB" dirty="0">
                <a:solidFill>
                  <a:schemeClr val="bg1">
                    <a:lumMod val="95000"/>
                  </a:schemeClr>
                </a:solidFill>
              </a:rPr>
              <a:t>Scoring system</a:t>
            </a:r>
          </a:p>
        </p:txBody>
      </p:sp>
      <p:sp>
        <p:nvSpPr>
          <p:cNvPr id="4" name="Content Placeholder 3">
            <a:extLst>
              <a:ext uri="{FF2B5EF4-FFF2-40B4-BE49-F238E27FC236}">
                <a16:creationId xmlns:a16="http://schemas.microsoft.com/office/drawing/2014/main" xmlns="" id="{C7698B64-189B-431A-8E7A-AE422EE2475F}"/>
              </a:ext>
            </a:extLst>
          </p:cNvPr>
          <p:cNvSpPr>
            <a:spLocks noGrp="1"/>
          </p:cNvSpPr>
          <p:nvPr>
            <p:ph sz="half" idx="2"/>
          </p:nvPr>
        </p:nvSpPr>
        <p:spPr>
          <a:xfrm>
            <a:off x="839788" y="2505074"/>
            <a:ext cx="5524436" cy="4352925"/>
          </a:xfrm>
        </p:spPr>
        <p:txBody>
          <a:bodyPr>
            <a:normAutofit fontScale="92500" lnSpcReduction="10000"/>
          </a:bodyPr>
          <a:lstStyle/>
          <a:p>
            <a:r>
              <a:rPr lang="en-GB" dirty="0">
                <a:solidFill>
                  <a:schemeClr val="bg1">
                    <a:lumMod val="95000"/>
                  </a:schemeClr>
                </a:solidFill>
              </a:rPr>
              <a:t>Qrisk3</a:t>
            </a:r>
          </a:p>
          <a:p>
            <a:pPr lvl="1"/>
            <a:r>
              <a:rPr lang="en-GB" b="1" dirty="0">
                <a:solidFill>
                  <a:srgbClr val="FF0000"/>
                </a:solidFill>
              </a:rPr>
              <a:t>https://qrisk.org/three/</a:t>
            </a:r>
          </a:p>
          <a:p>
            <a:pPr lvl="1"/>
            <a:r>
              <a:rPr lang="en-GB" dirty="0">
                <a:solidFill>
                  <a:schemeClr val="bg1">
                    <a:lumMod val="95000"/>
                  </a:schemeClr>
                </a:solidFill>
              </a:rPr>
              <a:t>10 year risk of heart attack and/or stroke</a:t>
            </a:r>
          </a:p>
          <a:p>
            <a:r>
              <a:rPr lang="en-GB" dirty="0">
                <a:solidFill>
                  <a:schemeClr val="bg1">
                    <a:lumMod val="95000"/>
                  </a:schemeClr>
                </a:solidFill>
              </a:rPr>
              <a:t>FRAX</a:t>
            </a:r>
          </a:p>
          <a:p>
            <a:pPr lvl="1"/>
            <a:r>
              <a:rPr lang="en-GB" b="1" dirty="0">
                <a:solidFill>
                  <a:srgbClr val="FF0000"/>
                </a:solidFill>
              </a:rPr>
              <a:t>https://www.sheffield.ac.uk/FRAX/tool.aspx?country=1</a:t>
            </a:r>
          </a:p>
          <a:p>
            <a:pPr lvl="1"/>
            <a:r>
              <a:rPr lang="en-GB" dirty="0">
                <a:solidFill>
                  <a:schemeClr val="bg1">
                    <a:lumMod val="95000"/>
                  </a:schemeClr>
                </a:solidFill>
              </a:rPr>
              <a:t>10 year risk of hip fracture or major osteoporotic fracture</a:t>
            </a:r>
          </a:p>
          <a:p>
            <a:r>
              <a:rPr lang="en-GB" dirty="0">
                <a:solidFill>
                  <a:schemeClr val="bg1">
                    <a:lumMod val="95000"/>
                  </a:schemeClr>
                </a:solidFill>
              </a:rPr>
              <a:t>ACE (new addition to the HIPA)</a:t>
            </a:r>
          </a:p>
          <a:p>
            <a:pPr lvl="1"/>
            <a:r>
              <a:rPr lang="en-GB" b="1" dirty="0">
                <a:solidFill>
                  <a:srgbClr val="FF0000"/>
                </a:solidFill>
              </a:rPr>
              <a:t>https://www.cdc.gov/violenceprevention/aces/index.html</a:t>
            </a:r>
          </a:p>
          <a:p>
            <a:pPr lvl="1"/>
            <a:r>
              <a:rPr lang="en-GB" dirty="0">
                <a:solidFill>
                  <a:schemeClr val="bg1">
                    <a:lumMod val="95000"/>
                  </a:schemeClr>
                </a:solidFill>
              </a:rPr>
              <a:t>Adverse Childhood Experiences</a:t>
            </a:r>
          </a:p>
        </p:txBody>
      </p:sp>
      <p:sp>
        <p:nvSpPr>
          <p:cNvPr id="7" name="Text Placeholder 6">
            <a:extLst>
              <a:ext uri="{FF2B5EF4-FFF2-40B4-BE49-F238E27FC236}">
                <a16:creationId xmlns:a16="http://schemas.microsoft.com/office/drawing/2014/main" xmlns="" id="{8BF72D42-E7CD-49FB-BBB5-50A0ABB07074}"/>
              </a:ext>
            </a:extLst>
          </p:cNvPr>
          <p:cNvSpPr>
            <a:spLocks noGrp="1"/>
          </p:cNvSpPr>
          <p:nvPr>
            <p:ph type="body" sz="quarter" idx="3"/>
          </p:nvPr>
        </p:nvSpPr>
        <p:spPr/>
        <p:txBody>
          <a:bodyPr/>
          <a:lstStyle/>
          <a:p>
            <a:r>
              <a:rPr lang="en-GB" dirty="0">
                <a:solidFill>
                  <a:schemeClr val="bg1">
                    <a:lumMod val="95000"/>
                  </a:schemeClr>
                </a:solidFill>
              </a:rPr>
              <a:t>In our patients</a:t>
            </a:r>
          </a:p>
        </p:txBody>
      </p:sp>
      <p:sp>
        <p:nvSpPr>
          <p:cNvPr id="5" name="Content Placeholder 4">
            <a:extLst>
              <a:ext uri="{FF2B5EF4-FFF2-40B4-BE49-F238E27FC236}">
                <a16:creationId xmlns:a16="http://schemas.microsoft.com/office/drawing/2014/main" xmlns="" id="{96773B6A-B874-4572-813E-6EC60F870023}"/>
              </a:ext>
            </a:extLst>
          </p:cNvPr>
          <p:cNvSpPr>
            <a:spLocks noGrp="1"/>
          </p:cNvSpPr>
          <p:nvPr>
            <p:ph sz="quarter" idx="4"/>
          </p:nvPr>
        </p:nvSpPr>
        <p:spPr>
          <a:xfrm>
            <a:off x="6172200" y="2505074"/>
            <a:ext cx="6019800" cy="4352925"/>
          </a:xfrm>
        </p:spPr>
        <p:txBody>
          <a:bodyPr>
            <a:normAutofit fontScale="92500" lnSpcReduction="10000"/>
          </a:bodyPr>
          <a:lstStyle/>
          <a:p>
            <a:r>
              <a:rPr lang="en-GB" dirty="0">
                <a:solidFill>
                  <a:schemeClr val="bg1">
                    <a:lumMod val="95000"/>
                  </a:schemeClr>
                </a:solidFill>
              </a:rPr>
              <a:t>Average patient age 49.0</a:t>
            </a:r>
          </a:p>
          <a:p>
            <a:pPr lvl="1"/>
            <a:r>
              <a:rPr lang="en-GB" dirty="0">
                <a:solidFill>
                  <a:schemeClr val="bg1">
                    <a:lumMod val="95000"/>
                  </a:schemeClr>
                </a:solidFill>
              </a:rPr>
              <a:t>Qrisk3 predicted patient age 62.7</a:t>
            </a:r>
          </a:p>
          <a:p>
            <a:pPr lvl="1"/>
            <a:r>
              <a:rPr lang="en-GB" dirty="0">
                <a:solidFill>
                  <a:schemeClr val="bg1">
                    <a:lumMod val="95000"/>
                  </a:schemeClr>
                </a:solidFill>
              </a:rPr>
              <a:t>Average odds ratio 14.2% vs 5.1% (~x3 risk)</a:t>
            </a:r>
          </a:p>
          <a:p>
            <a:r>
              <a:rPr lang="en-GB" dirty="0">
                <a:solidFill>
                  <a:schemeClr val="bg1">
                    <a:lumMod val="95000"/>
                  </a:schemeClr>
                </a:solidFill>
              </a:rPr>
              <a:t>National Osteoporosis Guidelines Group recommend intervention in 80% of patients tested by IH team</a:t>
            </a:r>
          </a:p>
          <a:p>
            <a:pPr lvl="1"/>
            <a:r>
              <a:rPr lang="en-GB" dirty="0">
                <a:solidFill>
                  <a:schemeClr val="bg1">
                    <a:lumMod val="95000"/>
                  </a:schemeClr>
                </a:solidFill>
              </a:rPr>
              <a:t>DEXA scan &amp;/or treatment (vitamin D optimisation then bisphosphonates) &amp;/or specialist referral </a:t>
            </a:r>
          </a:p>
          <a:p>
            <a:r>
              <a:rPr lang="en-GB" dirty="0">
                <a:solidFill>
                  <a:schemeClr val="bg1">
                    <a:lumMod val="95000"/>
                  </a:schemeClr>
                </a:solidFill>
              </a:rPr>
              <a:t>Higher the score the higher the chance of medical, psychological, and substance misuse issues</a:t>
            </a:r>
          </a:p>
        </p:txBody>
      </p:sp>
    </p:spTree>
    <p:extLst>
      <p:ext uri="{BB962C8B-B14F-4D97-AF65-F5344CB8AC3E}">
        <p14:creationId xmlns:p14="http://schemas.microsoft.com/office/powerpoint/2010/main" xmlns="" val="3387485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5DCDA7E-B54B-48FC-9F93-267F630D1DD3}"/>
              </a:ext>
            </a:extLst>
          </p:cNvPr>
          <p:cNvSpPr>
            <a:spLocks noGrp="1"/>
          </p:cNvSpPr>
          <p:nvPr>
            <p:ph type="title"/>
          </p:nvPr>
        </p:nvSpPr>
        <p:spPr/>
        <p:txBody>
          <a:bodyPr/>
          <a:lstStyle/>
          <a:p>
            <a:r>
              <a:rPr lang="en-GB" dirty="0">
                <a:solidFill>
                  <a:schemeClr val="bg1">
                    <a:lumMod val="95000"/>
                  </a:schemeClr>
                </a:solidFill>
              </a:rPr>
              <a:t>Recommendations</a:t>
            </a:r>
          </a:p>
        </p:txBody>
      </p:sp>
      <p:sp>
        <p:nvSpPr>
          <p:cNvPr id="3" name="Content Placeholder 2">
            <a:extLst>
              <a:ext uri="{FF2B5EF4-FFF2-40B4-BE49-F238E27FC236}">
                <a16:creationId xmlns:a16="http://schemas.microsoft.com/office/drawing/2014/main" xmlns="" id="{55BFA990-8E5F-4C44-87A4-BD3490A3C66D}"/>
              </a:ext>
            </a:extLst>
          </p:cNvPr>
          <p:cNvSpPr>
            <a:spLocks noGrp="1"/>
          </p:cNvSpPr>
          <p:nvPr>
            <p:ph idx="1"/>
          </p:nvPr>
        </p:nvSpPr>
        <p:spPr>
          <a:xfrm>
            <a:off x="838200" y="1825624"/>
            <a:ext cx="10966704" cy="5032375"/>
          </a:xfrm>
        </p:spPr>
        <p:txBody>
          <a:bodyPr>
            <a:normAutofit/>
          </a:bodyPr>
          <a:lstStyle/>
          <a:p>
            <a:r>
              <a:rPr lang="en-GB" dirty="0">
                <a:solidFill>
                  <a:schemeClr val="bg1">
                    <a:lumMod val="95000"/>
                  </a:schemeClr>
                </a:solidFill>
              </a:rPr>
              <a:t>Prevention of fractures, and appropriate management when they occur, is very important, as is taking what opportunities we can to improve nutrition and housing</a:t>
            </a:r>
          </a:p>
          <a:p>
            <a:pPr lvl="1"/>
            <a:r>
              <a:rPr lang="en-GB" dirty="0">
                <a:solidFill>
                  <a:schemeClr val="bg1">
                    <a:lumMod val="95000"/>
                  </a:schemeClr>
                </a:solidFill>
              </a:rPr>
              <a:t>Very difficult to stop taking class A drugs if you have chronic pain from a vertebral insufficiency fracture, or nerve damage from folate deficiency</a:t>
            </a:r>
          </a:p>
          <a:p>
            <a:r>
              <a:rPr lang="en-GB" dirty="0">
                <a:solidFill>
                  <a:schemeClr val="bg1">
                    <a:lumMod val="95000"/>
                  </a:schemeClr>
                </a:solidFill>
              </a:rPr>
              <a:t>Long term management, of nutrition and cardiovascular risk for example, is a little harder</a:t>
            </a:r>
          </a:p>
          <a:p>
            <a:pPr lvl="1"/>
            <a:r>
              <a:rPr lang="en-GB" dirty="0">
                <a:solidFill>
                  <a:schemeClr val="bg1">
                    <a:lumMod val="95000"/>
                  </a:schemeClr>
                </a:solidFill>
              </a:rPr>
              <a:t>IH individuals are often not interested in managing a 10 year risk profile </a:t>
            </a:r>
          </a:p>
          <a:p>
            <a:r>
              <a:rPr lang="en-GB" dirty="0">
                <a:solidFill>
                  <a:schemeClr val="bg1">
                    <a:lumMod val="95000"/>
                  </a:schemeClr>
                </a:solidFill>
              </a:rPr>
              <a:t>But interventions with discernible benefit, such as for HCV, are often very welcome, provided we can work around the individual’s needs and limitations </a:t>
            </a:r>
          </a:p>
          <a:p>
            <a:pPr lvl="1"/>
            <a:r>
              <a:rPr lang="en-GB" dirty="0">
                <a:solidFill>
                  <a:schemeClr val="bg1">
                    <a:lumMod val="95000"/>
                  </a:schemeClr>
                </a:solidFill>
              </a:rPr>
              <a:t>UCH’s find &amp; treat blood borne virus team are a great example of this</a:t>
            </a:r>
          </a:p>
        </p:txBody>
      </p:sp>
    </p:spTree>
    <p:extLst>
      <p:ext uri="{BB962C8B-B14F-4D97-AF65-F5344CB8AC3E}">
        <p14:creationId xmlns:p14="http://schemas.microsoft.com/office/powerpoint/2010/main" xmlns="" val="2328345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4A6539-50C3-42D7-95B5-A391F5F27368}"/>
              </a:ext>
            </a:extLst>
          </p:cNvPr>
          <p:cNvSpPr>
            <a:spLocks noGrp="1"/>
          </p:cNvSpPr>
          <p:nvPr>
            <p:ph type="title"/>
          </p:nvPr>
        </p:nvSpPr>
        <p:spPr/>
        <p:txBody>
          <a:bodyPr/>
          <a:lstStyle/>
          <a:p>
            <a:pPr algn="ctr"/>
            <a:r>
              <a:rPr lang="en-GB" dirty="0">
                <a:solidFill>
                  <a:schemeClr val="bg1">
                    <a:lumMod val="95000"/>
                  </a:schemeClr>
                </a:solidFill>
              </a:rPr>
              <a:t>Repeat disclaimer</a:t>
            </a:r>
          </a:p>
        </p:txBody>
      </p:sp>
      <p:sp>
        <p:nvSpPr>
          <p:cNvPr id="3" name="Content Placeholder 2">
            <a:extLst>
              <a:ext uri="{FF2B5EF4-FFF2-40B4-BE49-F238E27FC236}">
                <a16:creationId xmlns:a16="http://schemas.microsoft.com/office/drawing/2014/main" xmlns="" id="{13F32786-3060-4D39-A8D7-4A1247E6DB61}"/>
              </a:ext>
            </a:extLst>
          </p:cNvPr>
          <p:cNvSpPr>
            <a:spLocks noGrp="1"/>
          </p:cNvSpPr>
          <p:nvPr>
            <p:ph idx="1"/>
          </p:nvPr>
        </p:nvSpPr>
        <p:spPr>
          <a:xfrm>
            <a:off x="1602509" y="1825625"/>
            <a:ext cx="8986982" cy="5032375"/>
          </a:xfrm>
        </p:spPr>
        <p:txBody>
          <a:bodyPr>
            <a:normAutofit/>
          </a:bodyPr>
          <a:lstStyle/>
          <a:p>
            <a:pPr marL="0" indent="0" algn="ctr">
              <a:buNone/>
            </a:pPr>
            <a:r>
              <a:rPr lang="en-GB" dirty="0">
                <a:solidFill>
                  <a:schemeClr val="bg1">
                    <a:lumMod val="95000"/>
                  </a:schemeClr>
                </a:solidFill>
              </a:rPr>
              <a:t>For those in the audience with lived experience of Inclusion Health issues the next section may be particularly upsetting</a:t>
            </a:r>
          </a:p>
          <a:p>
            <a:pPr marL="0" indent="0" algn="ctr">
              <a:buNone/>
            </a:pPr>
            <a:endParaRPr lang="en-GB" dirty="0">
              <a:solidFill>
                <a:schemeClr val="bg1">
                  <a:lumMod val="95000"/>
                </a:schemeClr>
              </a:solidFill>
            </a:endParaRPr>
          </a:p>
          <a:p>
            <a:pPr marL="0" indent="0" algn="ctr">
              <a:buNone/>
            </a:pPr>
            <a:r>
              <a:rPr lang="en-GB" dirty="0">
                <a:solidFill>
                  <a:schemeClr val="bg1">
                    <a:lumMod val="95000"/>
                  </a:schemeClr>
                </a:solidFill>
              </a:rPr>
              <a:t>We apologise in advance if any of this is upsetting to any of you, and completely understand if any of you need or want to pop out during this part</a:t>
            </a:r>
          </a:p>
        </p:txBody>
      </p:sp>
    </p:spTree>
    <p:extLst>
      <p:ext uri="{BB962C8B-B14F-4D97-AF65-F5344CB8AC3E}">
        <p14:creationId xmlns:p14="http://schemas.microsoft.com/office/powerpoint/2010/main" xmlns="" val="491134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20BDF7-AF63-4ACD-9329-F1CEA9CDB8A0}"/>
              </a:ext>
            </a:extLst>
          </p:cNvPr>
          <p:cNvSpPr>
            <a:spLocks noGrp="1"/>
          </p:cNvSpPr>
          <p:nvPr>
            <p:ph type="title"/>
          </p:nvPr>
        </p:nvSpPr>
        <p:spPr/>
        <p:txBody>
          <a:bodyPr/>
          <a:lstStyle/>
          <a:p>
            <a:r>
              <a:rPr lang="en-GB" dirty="0">
                <a:solidFill>
                  <a:schemeClr val="bg1">
                    <a:lumMod val="95000"/>
                  </a:schemeClr>
                </a:solidFill>
              </a:rPr>
              <a:t>How did they end up in this life?</a:t>
            </a:r>
          </a:p>
        </p:txBody>
      </p:sp>
      <p:sp>
        <p:nvSpPr>
          <p:cNvPr id="3" name="Content Placeholder 2">
            <a:extLst>
              <a:ext uri="{FF2B5EF4-FFF2-40B4-BE49-F238E27FC236}">
                <a16:creationId xmlns:a16="http://schemas.microsoft.com/office/drawing/2014/main" xmlns="" id="{D680F392-DD25-43F4-B83A-027F7C092AC1}"/>
              </a:ext>
            </a:extLst>
          </p:cNvPr>
          <p:cNvSpPr>
            <a:spLocks noGrp="1"/>
          </p:cNvSpPr>
          <p:nvPr>
            <p:ph idx="1"/>
          </p:nvPr>
        </p:nvSpPr>
        <p:spPr>
          <a:xfrm>
            <a:off x="838200" y="1825624"/>
            <a:ext cx="10515600" cy="5032375"/>
          </a:xfrm>
        </p:spPr>
        <p:txBody>
          <a:bodyPr>
            <a:normAutofit lnSpcReduction="10000"/>
          </a:bodyPr>
          <a:lstStyle/>
          <a:p>
            <a:r>
              <a:rPr lang="en-GB" dirty="0">
                <a:solidFill>
                  <a:schemeClr val="bg1">
                    <a:lumMod val="95000"/>
                  </a:schemeClr>
                </a:solidFill>
              </a:rPr>
              <a:t>Three main routes</a:t>
            </a:r>
          </a:p>
          <a:p>
            <a:pPr lvl="1"/>
            <a:r>
              <a:rPr lang="en-GB" dirty="0">
                <a:solidFill>
                  <a:schemeClr val="bg1">
                    <a:lumMod val="95000"/>
                  </a:schemeClr>
                </a:solidFill>
              </a:rPr>
              <a:t>Challenging childhood with high rates of physical, mental, and sexual abuse </a:t>
            </a:r>
          </a:p>
          <a:p>
            <a:pPr lvl="2"/>
            <a:r>
              <a:rPr lang="en-GB" dirty="0">
                <a:solidFill>
                  <a:schemeClr val="bg1">
                    <a:lumMod val="95000"/>
                  </a:schemeClr>
                </a:solidFill>
              </a:rPr>
              <a:t>Leads to ‘falling in with the wrong crowd,’ reduced attendance at education, and potential progressive use of alcohol and/or street drugs leads to addiction</a:t>
            </a:r>
          </a:p>
          <a:p>
            <a:pPr lvl="3"/>
            <a:r>
              <a:rPr lang="en-GB" b="1" dirty="0">
                <a:solidFill>
                  <a:schemeClr val="bg1">
                    <a:lumMod val="95000"/>
                  </a:schemeClr>
                </a:solidFill>
              </a:rPr>
              <a:t>Escaping a difficult homelife</a:t>
            </a:r>
            <a:r>
              <a:rPr lang="en-GB" dirty="0">
                <a:solidFill>
                  <a:schemeClr val="bg1">
                    <a:lumMod val="95000"/>
                  </a:schemeClr>
                </a:solidFill>
              </a:rPr>
              <a:t>, but cannot leave it completely</a:t>
            </a:r>
            <a:endParaRPr lang="en-GB" b="1" dirty="0">
              <a:solidFill>
                <a:schemeClr val="bg1">
                  <a:lumMod val="95000"/>
                </a:schemeClr>
              </a:solidFill>
            </a:endParaRPr>
          </a:p>
          <a:p>
            <a:pPr lvl="2"/>
            <a:r>
              <a:rPr lang="en-GB" dirty="0">
                <a:solidFill>
                  <a:schemeClr val="bg1">
                    <a:lumMod val="95000"/>
                  </a:schemeClr>
                </a:solidFill>
              </a:rPr>
              <a:t>Or attempts to blunt resulting physical and emotional trauma with alcohol and/or street drugs leads to the development of addiction </a:t>
            </a:r>
          </a:p>
          <a:p>
            <a:pPr lvl="3"/>
            <a:r>
              <a:rPr lang="en-GB" b="1" dirty="0">
                <a:solidFill>
                  <a:schemeClr val="bg1">
                    <a:lumMod val="95000"/>
                  </a:schemeClr>
                </a:solidFill>
              </a:rPr>
              <a:t>Numbing a difficult homelife</a:t>
            </a:r>
            <a:r>
              <a:rPr lang="en-GB" dirty="0">
                <a:solidFill>
                  <a:schemeClr val="bg1">
                    <a:lumMod val="95000"/>
                  </a:schemeClr>
                </a:solidFill>
              </a:rPr>
              <a:t>, as cannot escape it </a:t>
            </a:r>
            <a:endParaRPr lang="en-GB" b="1" dirty="0">
              <a:solidFill>
                <a:schemeClr val="bg1">
                  <a:lumMod val="95000"/>
                </a:schemeClr>
              </a:solidFill>
            </a:endParaRPr>
          </a:p>
          <a:p>
            <a:pPr lvl="1"/>
            <a:r>
              <a:rPr lang="en-GB" dirty="0">
                <a:solidFill>
                  <a:schemeClr val="bg1">
                    <a:lumMod val="95000"/>
                  </a:schemeClr>
                </a:solidFill>
              </a:rPr>
              <a:t>Single major trauma, often psychological or major head injury</a:t>
            </a:r>
          </a:p>
          <a:p>
            <a:pPr lvl="2"/>
            <a:r>
              <a:rPr lang="en-GB" dirty="0">
                <a:solidFill>
                  <a:schemeClr val="bg1">
                    <a:lumMod val="95000"/>
                  </a:schemeClr>
                </a:solidFill>
              </a:rPr>
              <a:t>‘My life changed for the worst after that event’</a:t>
            </a:r>
          </a:p>
          <a:p>
            <a:pPr lvl="1"/>
            <a:r>
              <a:rPr lang="en-GB" dirty="0">
                <a:solidFill>
                  <a:schemeClr val="bg1">
                    <a:lumMod val="95000"/>
                  </a:schemeClr>
                </a:solidFill>
              </a:rPr>
              <a:t>‘Routine’ consumption, often starting in youth, led to a slow descent into dependence</a:t>
            </a:r>
          </a:p>
          <a:p>
            <a:pPr lvl="2"/>
            <a:r>
              <a:rPr lang="en-GB" dirty="0">
                <a:solidFill>
                  <a:schemeClr val="bg1">
                    <a:lumMod val="95000"/>
                  </a:schemeClr>
                </a:solidFill>
              </a:rPr>
              <a:t>This is the route predominantly reported by non-UK EU nationals who have been seen</a:t>
            </a:r>
          </a:p>
          <a:p>
            <a:r>
              <a:rPr lang="en-GB" dirty="0">
                <a:solidFill>
                  <a:schemeClr val="bg1">
                    <a:lumMod val="95000"/>
                  </a:schemeClr>
                </a:solidFill>
              </a:rPr>
              <a:t>Of these a challenging childhood appears to be the predominant cause, particularly in class A drug users</a:t>
            </a:r>
          </a:p>
          <a:p>
            <a:pPr lvl="1"/>
            <a:endParaRPr lang="en-GB" dirty="0">
              <a:solidFill>
                <a:schemeClr val="bg1">
                  <a:lumMod val="95000"/>
                </a:schemeClr>
              </a:solidFill>
            </a:endParaRPr>
          </a:p>
        </p:txBody>
      </p:sp>
    </p:spTree>
    <p:extLst>
      <p:ext uri="{BB962C8B-B14F-4D97-AF65-F5344CB8AC3E}">
        <p14:creationId xmlns:p14="http://schemas.microsoft.com/office/powerpoint/2010/main" xmlns="" val="4198769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C080B6-D5E3-4821-978E-9CE6B1F36FCE}"/>
              </a:ext>
            </a:extLst>
          </p:cNvPr>
          <p:cNvSpPr>
            <a:spLocks noGrp="1"/>
          </p:cNvSpPr>
          <p:nvPr>
            <p:ph type="title"/>
          </p:nvPr>
        </p:nvSpPr>
        <p:spPr/>
        <p:txBody>
          <a:bodyPr>
            <a:normAutofit/>
          </a:bodyPr>
          <a:lstStyle/>
          <a:p>
            <a:r>
              <a:rPr lang="en-GB" dirty="0">
                <a:solidFill>
                  <a:schemeClr val="bg1">
                    <a:lumMod val="95000"/>
                  </a:schemeClr>
                </a:solidFill>
              </a:rPr>
              <a:t>Evidence </a:t>
            </a:r>
          </a:p>
        </p:txBody>
      </p:sp>
      <p:sp>
        <p:nvSpPr>
          <p:cNvPr id="3" name="Content Placeholder 2">
            <a:extLst>
              <a:ext uri="{FF2B5EF4-FFF2-40B4-BE49-F238E27FC236}">
                <a16:creationId xmlns:a16="http://schemas.microsoft.com/office/drawing/2014/main" xmlns="" id="{D8264DA1-B1FB-4B07-A3FB-B3938042B2B3}"/>
              </a:ext>
            </a:extLst>
          </p:cNvPr>
          <p:cNvSpPr>
            <a:spLocks noGrp="1"/>
          </p:cNvSpPr>
          <p:nvPr>
            <p:ph idx="1"/>
          </p:nvPr>
        </p:nvSpPr>
        <p:spPr>
          <a:xfrm>
            <a:off x="838200" y="1825625"/>
            <a:ext cx="4620491" cy="4351338"/>
          </a:xfrm>
        </p:spPr>
        <p:txBody>
          <a:bodyPr/>
          <a:lstStyle/>
          <a:p>
            <a:r>
              <a:rPr lang="en-GB" dirty="0">
                <a:solidFill>
                  <a:schemeClr val="bg1">
                    <a:lumMod val="95000"/>
                  </a:schemeClr>
                </a:solidFill>
              </a:rPr>
              <a:t>70% problematic childhood</a:t>
            </a:r>
          </a:p>
          <a:p>
            <a:pPr lvl="1"/>
            <a:r>
              <a:rPr lang="en-GB" dirty="0">
                <a:solidFill>
                  <a:schemeClr val="bg1">
                    <a:lumMod val="95000"/>
                  </a:schemeClr>
                </a:solidFill>
              </a:rPr>
              <a:t>Likely underestimated </a:t>
            </a:r>
          </a:p>
          <a:p>
            <a:r>
              <a:rPr lang="en-GB" dirty="0">
                <a:solidFill>
                  <a:schemeClr val="bg1">
                    <a:lumMod val="95000"/>
                  </a:schemeClr>
                </a:solidFill>
              </a:rPr>
              <a:t>Limited schooling</a:t>
            </a:r>
          </a:p>
          <a:p>
            <a:r>
              <a:rPr lang="en-GB" dirty="0">
                <a:solidFill>
                  <a:schemeClr val="bg1">
                    <a:lumMod val="95000"/>
                  </a:schemeClr>
                </a:solidFill>
              </a:rPr>
              <a:t>Minimal qualifications </a:t>
            </a:r>
          </a:p>
          <a:p>
            <a:r>
              <a:rPr lang="en-GB" dirty="0">
                <a:solidFill>
                  <a:schemeClr val="bg1">
                    <a:lumMod val="95000"/>
                  </a:schemeClr>
                </a:solidFill>
              </a:rPr>
              <a:t>Childhood abuse</a:t>
            </a:r>
          </a:p>
          <a:p>
            <a:r>
              <a:rPr lang="en-GB" dirty="0">
                <a:solidFill>
                  <a:schemeClr val="bg1">
                    <a:lumMod val="95000"/>
                  </a:schemeClr>
                </a:solidFill>
              </a:rPr>
              <a:t>Taken into care</a:t>
            </a:r>
          </a:p>
          <a:p>
            <a:r>
              <a:rPr lang="en-GB" dirty="0">
                <a:solidFill>
                  <a:schemeClr val="bg1">
                    <a:lumMod val="95000"/>
                  </a:schemeClr>
                </a:solidFill>
              </a:rPr>
              <a:t>HMP</a:t>
            </a:r>
          </a:p>
          <a:p>
            <a:r>
              <a:rPr lang="en-GB" dirty="0">
                <a:solidFill>
                  <a:schemeClr val="bg1">
                    <a:lumMod val="95000"/>
                  </a:schemeClr>
                </a:solidFill>
              </a:rPr>
              <a:t>Employment</a:t>
            </a:r>
          </a:p>
        </p:txBody>
      </p:sp>
      <p:graphicFrame>
        <p:nvGraphicFramePr>
          <p:cNvPr id="4" name="Chart 3">
            <a:extLst>
              <a:ext uri="{FF2B5EF4-FFF2-40B4-BE49-F238E27FC236}">
                <a16:creationId xmlns:a16="http://schemas.microsoft.com/office/drawing/2014/main" xmlns="" id="{DF1226C0-830C-4318-8B5B-F1B430FEDC13}"/>
              </a:ext>
            </a:extLst>
          </p:cNvPr>
          <p:cNvGraphicFramePr>
            <a:graphicFrameLocks/>
          </p:cNvGraphicFramePr>
          <p:nvPr/>
        </p:nvGraphicFramePr>
        <p:xfrm>
          <a:off x="7620000" y="0"/>
          <a:ext cx="4572000" cy="207428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xmlns="" id="{817B104D-290C-42EA-A9DD-A7819B85B088}"/>
              </a:ext>
            </a:extLst>
          </p:cNvPr>
          <p:cNvGraphicFramePr>
            <a:graphicFrameLocks/>
          </p:cNvGraphicFramePr>
          <p:nvPr/>
        </p:nvGraphicFramePr>
        <p:xfrm>
          <a:off x="7620000" y="1690688"/>
          <a:ext cx="4572000" cy="132556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xmlns="" id="{D0AC0C1B-F069-429E-A609-A3FCA8C80172}"/>
              </a:ext>
            </a:extLst>
          </p:cNvPr>
          <p:cNvGraphicFramePr>
            <a:graphicFrameLocks/>
          </p:cNvGraphicFramePr>
          <p:nvPr/>
        </p:nvGraphicFramePr>
        <p:xfrm>
          <a:off x="7620000" y="2947448"/>
          <a:ext cx="4572000" cy="163505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a:extLst>
              <a:ext uri="{FF2B5EF4-FFF2-40B4-BE49-F238E27FC236}">
                <a16:creationId xmlns:a16="http://schemas.microsoft.com/office/drawing/2014/main" xmlns="" id="{017D2385-338C-40E6-9887-3287C0AFA430}"/>
              </a:ext>
            </a:extLst>
          </p:cNvPr>
          <p:cNvGraphicFramePr>
            <a:graphicFrameLocks/>
          </p:cNvGraphicFramePr>
          <p:nvPr/>
        </p:nvGraphicFramePr>
        <p:xfrm>
          <a:off x="7620000" y="4341815"/>
          <a:ext cx="4572000" cy="132556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Chart 8">
            <a:extLst>
              <a:ext uri="{FF2B5EF4-FFF2-40B4-BE49-F238E27FC236}">
                <a16:creationId xmlns:a16="http://schemas.microsoft.com/office/drawing/2014/main" xmlns="" id="{A8D22C07-0E7A-4733-B063-63609B503A33}"/>
              </a:ext>
            </a:extLst>
          </p:cNvPr>
          <p:cNvGraphicFramePr>
            <a:graphicFrameLocks/>
          </p:cNvGraphicFramePr>
          <p:nvPr/>
        </p:nvGraphicFramePr>
        <p:xfrm>
          <a:off x="7620000" y="5487806"/>
          <a:ext cx="4572000" cy="137831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 name="Chart 9">
            <a:extLst>
              <a:ext uri="{FF2B5EF4-FFF2-40B4-BE49-F238E27FC236}">
                <a16:creationId xmlns:a16="http://schemas.microsoft.com/office/drawing/2014/main" xmlns="" id="{ACB2F2A2-31C7-43E2-AC45-737F61D6FE5F}"/>
              </a:ext>
            </a:extLst>
          </p:cNvPr>
          <p:cNvGraphicFramePr>
            <a:graphicFrameLocks/>
          </p:cNvGraphicFramePr>
          <p:nvPr>
            <p:extLst>
              <p:ext uri="{D42A27DB-BD31-4B8C-83A1-F6EECF244321}">
                <p14:modId xmlns:p14="http://schemas.microsoft.com/office/powerpoint/2010/main" xmlns="" val="417306223"/>
              </p:ext>
            </p:extLst>
          </p:nvPr>
        </p:nvGraphicFramePr>
        <p:xfrm>
          <a:off x="4365015" y="1915908"/>
          <a:ext cx="3285744" cy="263932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1" name="Chart 10">
            <a:extLst>
              <a:ext uri="{FF2B5EF4-FFF2-40B4-BE49-F238E27FC236}">
                <a16:creationId xmlns:a16="http://schemas.microsoft.com/office/drawing/2014/main" xmlns="" id="{17B44146-A5FE-49D0-A42F-A230E629D008}"/>
              </a:ext>
            </a:extLst>
          </p:cNvPr>
          <p:cNvGraphicFramePr>
            <a:graphicFrameLocks/>
          </p:cNvGraphicFramePr>
          <p:nvPr>
            <p:extLst>
              <p:ext uri="{D42A27DB-BD31-4B8C-83A1-F6EECF244321}">
                <p14:modId xmlns:p14="http://schemas.microsoft.com/office/powerpoint/2010/main" xmlns="" val="880065597"/>
              </p:ext>
            </p:extLst>
          </p:nvPr>
        </p:nvGraphicFramePr>
        <p:xfrm>
          <a:off x="3172691" y="4242816"/>
          <a:ext cx="4572000" cy="1495516"/>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2" name="Chart 11">
            <a:extLst>
              <a:ext uri="{FF2B5EF4-FFF2-40B4-BE49-F238E27FC236}">
                <a16:creationId xmlns:a16="http://schemas.microsoft.com/office/drawing/2014/main" xmlns="" id="{48F1F646-B0DC-46EB-9B19-EB9C6478056A}"/>
              </a:ext>
            </a:extLst>
          </p:cNvPr>
          <p:cNvGraphicFramePr>
            <a:graphicFrameLocks/>
          </p:cNvGraphicFramePr>
          <p:nvPr>
            <p:extLst>
              <p:ext uri="{D42A27DB-BD31-4B8C-83A1-F6EECF244321}">
                <p14:modId xmlns:p14="http://schemas.microsoft.com/office/powerpoint/2010/main" xmlns="" val="2371936334"/>
              </p:ext>
            </p:extLst>
          </p:nvPr>
        </p:nvGraphicFramePr>
        <p:xfrm>
          <a:off x="4157472" y="-34481"/>
          <a:ext cx="4572000" cy="1844098"/>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3" name="Chart 12">
            <a:extLst>
              <a:ext uri="{FF2B5EF4-FFF2-40B4-BE49-F238E27FC236}">
                <a16:creationId xmlns:a16="http://schemas.microsoft.com/office/drawing/2014/main" xmlns="" id="{EADAB052-33E9-4842-ACBB-2694008ED88D}"/>
              </a:ext>
            </a:extLst>
          </p:cNvPr>
          <p:cNvGraphicFramePr>
            <a:graphicFrameLocks/>
          </p:cNvGraphicFramePr>
          <p:nvPr/>
        </p:nvGraphicFramePr>
        <p:xfrm>
          <a:off x="3172691" y="5167312"/>
          <a:ext cx="4826785" cy="1776843"/>
        </p:xfrm>
        <a:graphic>
          <a:graphicData uri="http://schemas.openxmlformats.org/drawingml/2006/chart">
            <c:chart xmlns:c="http://schemas.openxmlformats.org/drawingml/2006/chart" xmlns:r="http://schemas.openxmlformats.org/officeDocument/2006/relationships" r:id="rId10"/>
          </a:graphicData>
        </a:graphic>
      </p:graphicFrame>
    </p:spTree>
    <p:extLst>
      <p:ext uri="{BB962C8B-B14F-4D97-AF65-F5344CB8AC3E}">
        <p14:creationId xmlns:p14="http://schemas.microsoft.com/office/powerpoint/2010/main" xmlns="" val="2124486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Graphic spid="6" grpId="0">
        <p:bldAsOne/>
      </p:bldGraphic>
      <p:bldGraphic spid="8" grpId="0">
        <p:bldAsOne/>
      </p:bldGraphic>
      <p:bldGraphic spid="9" grpId="0">
        <p:bldAsOne/>
      </p:bldGraphic>
      <p:bldGraphic spid="10" grpId="0">
        <p:bldAsOne/>
      </p:bldGraphic>
      <p:bldGraphic spid="11" grpId="0">
        <p:bldAsOne/>
      </p:bldGraphic>
      <p:bldGraphic spid="12" grpId="0">
        <p:bldAsOne/>
      </p:bldGraphic>
      <p:bldGraphic spid="13" grpId="0">
        <p:bldAsOne/>
      </p:bldGraphic>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CF2FF67-A21A-4EAE-BA4C-F8502919360D}"/>
              </a:ext>
            </a:extLst>
          </p:cNvPr>
          <p:cNvSpPr>
            <a:spLocks noGrp="1"/>
          </p:cNvSpPr>
          <p:nvPr>
            <p:ph type="title"/>
          </p:nvPr>
        </p:nvSpPr>
        <p:spPr/>
        <p:txBody>
          <a:bodyPr/>
          <a:lstStyle/>
          <a:p>
            <a:r>
              <a:rPr lang="en-GB" dirty="0">
                <a:solidFill>
                  <a:schemeClr val="bg1">
                    <a:lumMod val="95000"/>
                  </a:schemeClr>
                </a:solidFill>
              </a:rPr>
              <a:t>When seeing the adult…</a:t>
            </a:r>
            <a:br>
              <a:rPr lang="en-GB" dirty="0">
                <a:solidFill>
                  <a:schemeClr val="bg1">
                    <a:lumMod val="95000"/>
                  </a:schemeClr>
                </a:solidFill>
              </a:rPr>
            </a:br>
            <a:r>
              <a:rPr lang="en-GB" dirty="0">
                <a:solidFill>
                  <a:schemeClr val="bg1">
                    <a:lumMod val="95000"/>
                  </a:schemeClr>
                </a:solidFill>
              </a:rPr>
              <a:t>…remember the child</a:t>
            </a:r>
          </a:p>
        </p:txBody>
      </p:sp>
      <p:sp>
        <p:nvSpPr>
          <p:cNvPr id="3" name="Content Placeholder 2">
            <a:extLst>
              <a:ext uri="{FF2B5EF4-FFF2-40B4-BE49-F238E27FC236}">
                <a16:creationId xmlns:a16="http://schemas.microsoft.com/office/drawing/2014/main" xmlns="" id="{D618F268-009B-4ADC-A18A-A0EF320DBA53}"/>
              </a:ext>
            </a:extLst>
          </p:cNvPr>
          <p:cNvSpPr>
            <a:spLocks noGrp="1"/>
          </p:cNvSpPr>
          <p:nvPr>
            <p:ph idx="1"/>
          </p:nvPr>
        </p:nvSpPr>
        <p:spPr>
          <a:xfrm>
            <a:off x="838200" y="1825624"/>
            <a:ext cx="11353800" cy="5032375"/>
          </a:xfrm>
        </p:spPr>
        <p:txBody>
          <a:bodyPr>
            <a:normAutofit/>
          </a:bodyPr>
          <a:lstStyle/>
          <a:p>
            <a:r>
              <a:rPr lang="en-GB" dirty="0">
                <a:solidFill>
                  <a:schemeClr val="bg1">
                    <a:lumMod val="95000"/>
                  </a:schemeClr>
                </a:solidFill>
              </a:rPr>
              <a:t>It is difficult to imagine the impact of sustained abuse in                                            in childhood on the chances for achieving a happy, healthy, ‘productive’ life</a:t>
            </a:r>
          </a:p>
          <a:p>
            <a:r>
              <a:rPr lang="en-GB" dirty="0">
                <a:solidFill>
                  <a:schemeClr val="bg1">
                    <a:lumMod val="95000"/>
                  </a:schemeClr>
                </a:solidFill>
              </a:rPr>
              <a:t>The adult in front of us has a high chance of having been brought up in a psychologically devastating environment, possibly even prior to birth</a:t>
            </a:r>
          </a:p>
          <a:p>
            <a:r>
              <a:rPr lang="en-GB" dirty="0">
                <a:solidFill>
                  <a:schemeClr val="bg1">
                    <a:lumMod val="95000"/>
                  </a:schemeClr>
                </a:solidFill>
              </a:rPr>
              <a:t>While we don’t argue that this forgives socially challenging behaviour, whether in hospital, on the streets, or in other walks of life…</a:t>
            </a:r>
          </a:p>
          <a:p>
            <a:r>
              <a:rPr lang="en-GB" dirty="0">
                <a:solidFill>
                  <a:schemeClr val="bg1">
                    <a:lumMod val="95000"/>
                  </a:schemeClr>
                </a:solidFill>
              </a:rPr>
              <a:t>…We would strongly urge you to consider the Adverse Childhood Experiences </a:t>
            </a:r>
            <a:r>
              <a:rPr lang="en-GB" dirty="0" smtClean="0">
                <a:solidFill>
                  <a:schemeClr val="bg1">
                    <a:lumMod val="95000"/>
                  </a:schemeClr>
                </a:solidFill>
              </a:rPr>
              <a:t>test, </a:t>
            </a:r>
            <a:r>
              <a:rPr lang="en-GB" dirty="0">
                <a:solidFill>
                  <a:schemeClr val="bg1">
                    <a:lumMod val="95000"/>
                  </a:schemeClr>
                </a:solidFill>
              </a:rPr>
              <a:t>once establishing a rapport with your client, to ascertain how circumstances might have been loaded against them from a young age</a:t>
            </a:r>
          </a:p>
          <a:p>
            <a:pPr lvl="1"/>
            <a:r>
              <a:rPr lang="en-GB" dirty="0">
                <a:solidFill>
                  <a:schemeClr val="bg1">
                    <a:lumMod val="95000"/>
                  </a:schemeClr>
                </a:solidFill>
              </a:rPr>
              <a:t>There is a physical as well as mental burden from a challenging childhood</a:t>
            </a:r>
          </a:p>
          <a:p>
            <a:r>
              <a:rPr lang="en-GB" b="1" dirty="0">
                <a:solidFill>
                  <a:srgbClr val="FF0000"/>
                </a:solidFill>
              </a:rPr>
              <a:t>https://www.cdc.gov/violenceprevention/aces/index.html</a:t>
            </a:r>
          </a:p>
        </p:txBody>
      </p:sp>
      <p:pic>
        <p:nvPicPr>
          <p:cNvPr id="5" name="Picture 4">
            <a:extLst>
              <a:ext uri="{FF2B5EF4-FFF2-40B4-BE49-F238E27FC236}">
                <a16:creationId xmlns:a16="http://schemas.microsoft.com/office/drawing/2014/main" xmlns="" id="{F5818BF8-A22A-4295-A457-99F089853CC1}"/>
              </a:ext>
            </a:extLst>
          </p:cNvPr>
          <p:cNvPicPr>
            <a:picLocks noChangeAspect="1"/>
          </p:cNvPicPr>
          <p:nvPr/>
        </p:nvPicPr>
        <p:blipFill>
          <a:blip r:embed="rId2" cstate="print"/>
          <a:stretch>
            <a:fillRect/>
          </a:stretch>
        </p:blipFill>
        <p:spPr>
          <a:xfrm>
            <a:off x="8979408" y="2"/>
            <a:ext cx="3212591" cy="2207582"/>
          </a:xfrm>
          <a:prstGeom prst="rect">
            <a:avLst/>
          </a:prstGeom>
        </p:spPr>
      </p:pic>
    </p:spTree>
    <p:extLst>
      <p:ext uri="{BB962C8B-B14F-4D97-AF65-F5344CB8AC3E}">
        <p14:creationId xmlns:p14="http://schemas.microsoft.com/office/powerpoint/2010/main" xmlns="" val="2176029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8F2003E3-9C3C-490B-8F61-60BD34F2A3C0}"/>
              </a:ext>
            </a:extLst>
          </p:cNvPr>
          <p:cNvSpPr>
            <a:spLocks noGrp="1"/>
          </p:cNvSpPr>
          <p:nvPr>
            <p:ph type="ctrTitle"/>
          </p:nvPr>
        </p:nvSpPr>
        <p:spPr/>
        <p:txBody>
          <a:bodyPr/>
          <a:lstStyle/>
          <a:p>
            <a:r>
              <a:rPr lang="en-GB" dirty="0">
                <a:solidFill>
                  <a:schemeClr val="bg1">
                    <a:lumMod val="95000"/>
                  </a:schemeClr>
                </a:solidFill>
              </a:rPr>
              <a:t>Conclusions</a:t>
            </a:r>
          </a:p>
        </p:txBody>
      </p:sp>
      <p:sp>
        <p:nvSpPr>
          <p:cNvPr id="5" name="Subtitle 4">
            <a:extLst>
              <a:ext uri="{FF2B5EF4-FFF2-40B4-BE49-F238E27FC236}">
                <a16:creationId xmlns:a16="http://schemas.microsoft.com/office/drawing/2014/main" xmlns="" id="{0A2DABC3-A580-4A7A-A80D-FF1C1AEF8578}"/>
              </a:ext>
            </a:extLst>
          </p:cNvPr>
          <p:cNvSpPr>
            <a:spLocks noGrp="1"/>
          </p:cNvSpPr>
          <p:nvPr>
            <p:ph type="subTitle" idx="1"/>
          </p:nvPr>
        </p:nvSpPr>
        <p:spPr/>
        <p:txBody>
          <a:bodyPr/>
          <a:lstStyle/>
          <a:p>
            <a:endParaRPr lang="en-GB"/>
          </a:p>
        </p:txBody>
      </p:sp>
      <p:pic>
        <p:nvPicPr>
          <p:cNvPr id="3" name="Picture 2">
            <a:extLst>
              <a:ext uri="{FF2B5EF4-FFF2-40B4-BE49-F238E27FC236}">
                <a16:creationId xmlns:a16="http://schemas.microsoft.com/office/drawing/2014/main" xmlns="" id="{1165D77B-CAA7-4426-823B-4183EED38305}"/>
              </a:ext>
            </a:extLst>
          </p:cNvPr>
          <p:cNvPicPr>
            <a:picLocks noChangeAspect="1"/>
          </p:cNvPicPr>
          <p:nvPr/>
        </p:nvPicPr>
        <p:blipFill>
          <a:blip r:embed="rId2" cstate="print"/>
          <a:stretch>
            <a:fillRect/>
          </a:stretch>
        </p:blipFill>
        <p:spPr>
          <a:xfrm>
            <a:off x="7937770" y="0"/>
            <a:ext cx="4254230" cy="2675206"/>
          </a:xfrm>
          <a:prstGeom prst="rect">
            <a:avLst/>
          </a:prstGeom>
        </p:spPr>
      </p:pic>
    </p:spTree>
    <p:extLst>
      <p:ext uri="{BB962C8B-B14F-4D97-AF65-F5344CB8AC3E}">
        <p14:creationId xmlns:p14="http://schemas.microsoft.com/office/powerpoint/2010/main" xmlns="" val="22453685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0485AAA-20FC-439C-8E9A-D5505FE4FA92}"/>
              </a:ext>
            </a:extLst>
          </p:cNvPr>
          <p:cNvSpPr>
            <a:spLocks noGrp="1"/>
          </p:cNvSpPr>
          <p:nvPr>
            <p:ph type="title"/>
          </p:nvPr>
        </p:nvSpPr>
        <p:spPr/>
        <p:txBody>
          <a:bodyPr rtlCol="0">
            <a:normAutofit/>
          </a:bodyPr>
          <a:lstStyle/>
          <a:p>
            <a:pPr>
              <a:defRPr/>
            </a:pPr>
            <a:r>
              <a:rPr lang="en-GB" dirty="0">
                <a:solidFill>
                  <a:schemeClr val="bg1">
                    <a:lumMod val="95000"/>
                  </a:schemeClr>
                </a:solidFill>
              </a:rPr>
              <a:t>About me</a:t>
            </a:r>
          </a:p>
        </p:txBody>
      </p:sp>
      <p:sp>
        <p:nvSpPr>
          <p:cNvPr id="3" name="Content Placeholder 2">
            <a:extLst>
              <a:ext uri="{FF2B5EF4-FFF2-40B4-BE49-F238E27FC236}">
                <a16:creationId xmlns:a16="http://schemas.microsoft.com/office/drawing/2014/main" xmlns="" id="{3217F642-28AC-4650-A19D-091EC31F7E54}"/>
              </a:ext>
            </a:extLst>
          </p:cNvPr>
          <p:cNvSpPr>
            <a:spLocks noGrp="1"/>
          </p:cNvSpPr>
          <p:nvPr>
            <p:ph idx="1"/>
          </p:nvPr>
        </p:nvSpPr>
        <p:spPr>
          <a:xfrm>
            <a:off x="838200" y="1600200"/>
            <a:ext cx="11341100" cy="5257800"/>
          </a:xfrm>
        </p:spPr>
        <p:txBody>
          <a:bodyPr rtlCol="0">
            <a:normAutofit fontScale="92500"/>
          </a:bodyPr>
          <a:lstStyle/>
          <a:p>
            <a:pPr>
              <a:defRPr/>
            </a:pPr>
            <a:r>
              <a:rPr lang="en-GB" dirty="0">
                <a:solidFill>
                  <a:schemeClr val="bg1">
                    <a:lumMod val="95000"/>
                  </a:schemeClr>
                </a:solidFill>
              </a:rPr>
              <a:t>London born and raised</a:t>
            </a:r>
          </a:p>
          <a:p>
            <a:pPr lvl="1">
              <a:defRPr/>
            </a:pPr>
            <a:r>
              <a:rPr lang="en-GB" dirty="0">
                <a:solidFill>
                  <a:schemeClr val="bg1">
                    <a:lumMod val="95000"/>
                  </a:schemeClr>
                </a:solidFill>
              </a:rPr>
              <a:t>Chelsea (&amp; England rugby) supporter (please don’t laugh)</a:t>
            </a:r>
          </a:p>
          <a:p>
            <a:pPr>
              <a:defRPr/>
            </a:pPr>
            <a:r>
              <a:rPr lang="en-GB" dirty="0">
                <a:solidFill>
                  <a:schemeClr val="bg1">
                    <a:lumMod val="95000"/>
                  </a:schemeClr>
                </a:solidFill>
              </a:rPr>
              <a:t>Graduate entry medic (GEM) at Nottingham</a:t>
            </a:r>
          </a:p>
          <a:p>
            <a:pPr lvl="1">
              <a:defRPr/>
            </a:pPr>
            <a:r>
              <a:rPr lang="en-GB" dirty="0">
                <a:solidFill>
                  <a:schemeClr val="bg1">
                    <a:lumMod val="95000"/>
                  </a:schemeClr>
                </a:solidFill>
              </a:rPr>
              <a:t>FY1 in 2010 </a:t>
            </a:r>
          </a:p>
          <a:p>
            <a:pPr lvl="1">
              <a:defRPr/>
            </a:pPr>
            <a:r>
              <a:rPr lang="en-GB" dirty="0">
                <a:solidFill>
                  <a:schemeClr val="bg1">
                    <a:lumMod val="95000"/>
                  </a:schemeClr>
                </a:solidFill>
              </a:rPr>
              <a:t>In Midlands for foundation years and core medical training</a:t>
            </a:r>
          </a:p>
          <a:p>
            <a:pPr>
              <a:defRPr/>
            </a:pPr>
            <a:r>
              <a:rPr lang="en-GB" dirty="0">
                <a:solidFill>
                  <a:schemeClr val="bg1">
                    <a:lumMod val="95000"/>
                  </a:schemeClr>
                </a:solidFill>
              </a:rPr>
              <a:t>Arrived (back) in London 2014</a:t>
            </a:r>
          </a:p>
          <a:p>
            <a:pPr lvl="1">
              <a:defRPr/>
            </a:pPr>
            <a:r>
              <a:rPr lang="en-GB" dirty="0">
                <a:solidFill>
                  <a:schemeClr val="bg1">
                    <a:lumMod val="95000"/>
                  </a:schemeClr>
                </a:solidFill>
              </a:rPr>
              <a:t>Training number in infectious diseases (ID) and general internal medicine (GIM)</a:t>
            </a:r>
          </a:p>
          <a:p>
            <a:pPr lvl="1">
              <a:defRPr/>
            </a:pPr>
            <a:r>
              <a:rPr lang="en-GB" dirty="0">
                <a:solidFill>
                  <a:schemeClr val="bg1">
                    <a:lumMod val="95000"/>
                  </a:schemeClr>
                </a:solidFill>
              </a:rPr>
              <a:t>Worked in various West London hospitals</a:t>
            </a:r>
          </a:p>
          <a:p>
            <a:pPr>
              <a:defRPr/>
            </a:pPr>
            <a:r>
              <a:rPr lang="en-GB" dirty="0">
                <a:solidFill>
                  <a:schemeClr val="bg1">
                    <a:lumMod val="95000"/>
                  </a:schemeClr>
                </a:solidFill>
              </a:rPr>
              <a:t>Initial locum ID/GIM consultant job at Imperial </a:t>
            </a:r>
          </a:p>
          <a:p>
            <a:pPr lvl="1">
              <a:defRPr/>
            </a:pPr>
            <a:r>
              <a:rPr lang="en-GB" dirty="0">
                <a:solidFill>
                  <a:schemeClr val="bg1">
                    <a:lumMod val="95000"/>
                  </a:schemeClr>
                </a:solidFill>
              </a:rPr>
              <a:t>15/11/20 to 3/10/21 </a:t>
            </a:r>
          </a:p>
          <a:p>
            <a:pPr>
              <a:defRPr/>
            </a:pPr>
            <a:r>
              <a:rPr lang="en-GB" dirty="0">
                <a:solidFill>
                  <a:schemeClr val="bg1">
                    <a:lumMod val="95000"/>
                  </a:schemeClr>
                </a:solidFill>
              </a:rPr>
              <a:t>Joined UCLH as a locum in IH/GIM (5 PAs each) 4/10/21 </a:t>
            </a:r>
          </a:p>
          <a:p>
            <a:pPr>
              <a:defRPr/>
            </a:pPr>
            <a:r>
              <a:rPr lang="en-GB" dirty="0">
                <a:solidFill>
                  <a:schemeClr val="bg1">
                    <a:lumMod val="95000"/>
                  </a:schemeClr>
                </a:solidFill>
              </a:rPr>
              <a:t>Non-medical: married with a 3 year old daughter and a wonderful mortgage…!</a:t>
            </a:r>
          </a:p>
          <a:p>
            <a:pPr lvl="1">
              <a:defRPr/>
            </a:pPr>
            <a:r>
              <a:rPr lang="en-GB" sz="1000" dirty="0">
                <a:solidFill>
                  <a:schemeClr val="bg1">
                    <a:lumMod val="95000"/>
                  </a:schemeClr>
                </a:solidFill>
              </a:rPr>
              <a:t>Thank you Vladimir Putin for making interest rates so wonderfully high…… </a:t>
            </a:r>
            <a:r>
              <a:rPr lang="en-GB" sz="1000" dirty="0">
                <a:solidFill>
                  <a:schemeClr val="bg1">
                    <a:lumMod val="95000"/>
                  </a:schemeClr>
                </a:solidFill>
                <a:sym typeface="Wingdings" panose="05000000000000000000" pitchFamily="2" charset="2"/>
              </a:rPr>
              <a:t></a:t>
            </a:r>
            <a:endParaRPr lang="en-GB" sz="1000" dirty="0">
              <a:solidFill>
                <a:schemeClr val="bg1">
                  <a:lumMod val="95000"/>
                </a:schemeClr>
              </a:solidFill>
            </a:endParaRPr>
          </a:p>
        </p:txBody>
      </p:sp>
      <p:pic>
        <p:nvPicPr>
          <p:cNvPr id="10245" name="Picture 5">
            <a:extLst>
              <a:ext uri="{FF2B5EF4-FFF2-40B4-BE49-F238E27FC236}">
                <a16:creationId xmlns:a16="http://schemas.microsoft.com/office/drawing/2014/main" xmlns="" id="{C096E943-4C38-49E5-A334-C5E3B8C77C47}"/>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64151" y="4582986"/>
            <a:ext cx="3460827" cy="93471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46" name="Picture 6">
            <a:extLst>
              <a:ext uri="{FF2B5EF4-FFF2-40B4-BE49-F238E27FC236}">
                <a16:creationId xmlns:a16="http://schemas.microsoft.com/office/drawing/2014/main" xmlns="" id="{6C0D5D31-D33D-4575-92C5-D22A9302B8B4}"/>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1107737" y="4582986"/>
            <a:ext cx="1071563" cy="159226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49" name="Picture 9">
            <a:extLst>
              <a:ext uri="{FF2B5EF4-FFF2-40B4-BE49-F238E27FC236}">
                <a16:creationId xmlns:a16="http://schemas.microsoft.com/office/drawing/2014/main" xmlns="" id="{D933EDD9-274F-4FD7-B57B-67C9CFD750F2}"/>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0416953" y="5460778"/>
            <a:ext cx="708025" cy="7016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42" name="Picture 2">
            <a:extLst>
              <a:ext uri="{FF2B5EF4-FFF2-40B4-BE49-F238E27FC236}">
                <a16:creationId xmlns:a16="http://schemas.microsoft.com/office/drawing/2014/main" xmlns="" id="{80403AF9-A232-4AF8-9A55-522B3460015B}"/>
              </a:ext>
            </a:extLst>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0231688" y="0"/>
            <a:ext cx="1968500" cy="17287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 name="Picture 5">
            <a:extLst>
              <a:ext uri="{FF2B5EF4-FFF2-40B4-BE49-F238E27FC236}">
                <a16:creationId xmlns:a16="http://schemas.microsoft.com/office/drawing/2014/main" xmlns="" id="{8547CC16-C3A7-46C0-BA5D-E30D060798C2}"/>
              </a:ext>
            </a:extLst>
          </p:cNvPr>
          <p:cNvPicPr>
            <a:picLocks noChangeAspect="1"/>
          </p:cNvPicPr>
          <p:nvPr/>
        </p:nvPicPr>
        <p:blipFill>
          <a:blip r:embed="rId7" cstate="print"/>
          <a:stretch>
            <a:fillRect/>
          </a:stretch>
        </p:blipFill>
        <p:spPr>
          <a:xfrm>
            <a:off x="8828186" y="-49179"/>
            <a:ext cx="1382614" cy="1739867"/>
          </a:xfrm>
          <a:prstGeom prst="rect">
            <a:avLst/>
          </a:prstGeom>
        </p:spPr>
      </p:pic>
      <p:pic>
        <p:nvPicPr>
          <p:cNvPr id="10243" name="Picture 3">
            <a:extLst>
              <a:ext uri="{FF2B5EF4-FFF2-40B4-BE49-F238E27FC236}">
                <a16:creationId xmlns:a16="http://schemas.microsoft.com/office/drawing/2014/main" xmlns="" id="{8BE03944-6CA2-4E81-986B-56BF50483646}"/>
              </a:ext>
            </a:extLst>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7055124" y="-38099"/>
            <a:ext cx="1773061" cy="17287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 name="Picture 4">
            <a:extLst>
              <a:ext uri="{FF2B5EF4-FFF2-40B4-BE49-F238E27FC236}">
                <a16:creationId xmlns:a16="http://schemas.microsoft.com/office/drawing/2014/main" xmlns="" id="{C3441952-7ABF-48C6-9ED0-079DE5354609}"/>
              </a:ext>
            </a:extLst>
          </p:cNvPr>
          <p:cNvPicPr>
            <a:picLocks noChangeAspect="1"/>
          </p:cNvPicPr>
          <p:nvPr/>
        </p:nvPicPr>
        <p:blipFill>
          <a:blip r:embed="rId9" cstate="print"/>
          <a:stretch>
            <a:fillRect/>
          </a:stretch>
        </p:blipFill>
        <p:spPr>
          <a:xfrm>
            <a:off x="8549641" y="1669337"/>
            <a:ext cx="3642360" cy="227043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4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245"/>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024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02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8B3EB19-68D8-4B02-AF58-C8823B307519}"/>
              </a:ext>
            </a:extLst>
          </p:cNvPr>
          <p:cNvSpPr>
            <a:spLocks noGrp="1"/>
          </p:cNvSpPr>
          <p:nvPr>
            <p:ph type="title"/>
          </p:nvPr>
        </p:nvSpPr>
        <p:spPr/>
        <p:txBody>
          <a:bodyPr/>
          <a:lstStyle/>
          <a:p>
            <a:r>
              <a:rPr lang="en-GB" dirty="0">
                <a:solidFill>
                  <a:schemeClr val="bg1">
                    <a:lumMod val="95000"/>
                  </a:schemeClr>
                </a:solidFill>
              </a:rPr>
              <a:t>The ‘actual’ UCH IH patient</a:t>
            </a:r>
          </a:p>
        </p:txBody>
      </p:sp>
      <p:sp>
        <p:nvSpPr>
          <p:cNvPr id="3" name="Content Placeholder 2">
            <a:extLst>
              <a:ext uri="{FF2B5EF4-FFF2-40B4-BE49-F238E27FC236}">
                <a16:creationId xmlns:a16="http://schemas.microsoft.com/office/drawing/2014/main" xmlns="" id="{66BCF2FD-8BAA-47EB-B55A-0B4FEABD985B}"/>
              </a:ext>
            </a:extLst>
          </p:cNvPr>
          <p:cNvSpPr>
            <a:spLocks noGrp="1"/>
          </p:cNvSpPr>
          <p:nvPr>
            <p:ph idx="1"/>
          </p:nvPr>
        </p:nvSpPr>
        <p:spPr>
          <a:xfrm>
            <a:off x="838199" y="1825624"/>
            <a:ext cx="11353801" cy="5032375"/>
          </a:xfrm>
        </p:spPr>
        <p:txBody>
          <a:bodyPr>
            <a:normAutofit fontScale="70000" lnSpcReduction="20000"/>
          </a:bodyPr>
          <a:lstStyle/>
          <a:p>
            <a:r>
              <a:rPr lang="en-GB" dirty="0">
                <a:solidFill>
                  <a:schemeClr val="bg1">
                    <a:lumMod val="95000"/>
                  </a:schemeClr>
                </a:solidFill>
              </a:rPr>
              <a:t>50 year old Caucasian male from the UK </a:t>
            </a:r>
          </a:p>
          <a:p>
            <a:r>
              <a:rPr lang="en-GB" dirty="0">
                <a:solidFill>
                  <a:schemeClr val="bg1">
                    <a:lumMod val="95000"/>
                  </a:schemeClr>
                </a:solidFill>
              </a:rPr>
              <a:t>Only 50:50 chance of good engagement with NOK and/or GP</a:t>
            </a:r>
          </a:p>
          <a:p>
            <a:r>
              <a:rPr lang="en-GB" dirty="0">
                <a:solidFill>
                  <a:schemeClr val="bg1">
                    <a:lumMod val="95000"/>
                  </a:schemeClr>
                </a:solidFill>
              </a:rPr>
              <a:t>High risk of acute mental health problems &amp;/or lacking capacity to consent for medical interventions </a:t>
            </a:r>
          </a:p>
          <a:p>
            <a:r>
              <a:rPr lang="en-GB" dirty="0">
                <a:solidFill>
                  <a:schemeClr val="bg1">
                    <a:lumMod val="95000"/>
                  </a:schemeClr>
                </a:solidFill>
              </a:rPr>
              <a:t>Doesn’t typically pass away from ‘IH things’</a:t>
            </a:r>
          </a:p>
          <a:p>
            <a:pPr lvl="1"/>
            <a:r>
              <a:rPr lang="en-GB" dirty="0">
                <a:solidFill>
                  <a:schemeClr val="bg1">
                    <a:lumMod val="95000"/>
                  </a:schemeClr>
                </a:solidFill>
              </a:rPr>
              <a:t>VTE, TB, IE, overdose, or exposure </a:t>
            </a:r>
          </a:p>
          <a:p>
            <a:r>
              <a:rPr lang="en-GB" dirty="0">
                <a:solidFill>
                  <a:schemeClr val="bg1">
                    <a:lumMod val="95000"/>
                  </a:schemeClr>
                </a:solidFill>
              </a:rPr>
              <a:t>Tends to pass away from the same things our frail, older population do</a:t>
            </a:r>
          </a:p>
          <a:p>
            <a:pPr lvl="1"/>
            <a:r>
              <a:rPr lang="en-GB" dirty="0">
                <a:solidFill>
                  <a:schemeClr val="bg1">
                    <a:lumMod val="95000"/>
                  </a:schemeClr>
                </a:solidFill>
              </a:rPr>
              <a:t>Heart attack, stroke, end stage lung disease, and malignancy </a:t>
            </a:r>
          </a:p>
          <a:p>
            <a:pPr lvl="1"/>
            <a:r>
              <a:rPr lang="en-GB" dirty="0">
                <a:solidFill>
                  <a:schemeClr val="bg1">
                    <a:lumMod val="95000"/>
                  </a:schemeClr>
                </a:solidFill>
              </a:rPr>
              <a:t>But on average 21 years earlier: 12 of 146 people seen have passed away, all within a year of review</a:t>
            </a:r>
          </a:p>
          <a:p>
            <a:pPr lvl="1"/>
            <a:r>
              <a:rPr lang="en-GB" dirty="0">
                <a:solidFill>
                  <a:schemeClr val="bg1">
                    <a:lumMod val="95000"/>
                  </a:schemeClr>
                </a:solidFill>
              </a:rPr>
              <a:t>Average age was 60, oldest was 72, youngest was just 28; UK average age of death is 81 (2022)</a:t>
            </a:r>
          </a:p>
          <a:p>
            <a:r>
              <a:rPr lang="en-GB" dirty="0">
                <a:solidFill>
                  <a:schemeClr val="bg1">
                    <a:lumMod val="95000"/>
                  </a:schemeClr>
                </a:solidFill>
              </a:rPr>
              <a:t>Presents </a:t>
            </a:r>
            <a:r>
              <a:rPr lang="en-GB" b="1" dirty="0">
                <a:solidFill>
                  <a:schemeClr val="bg1">
                    <a:lumMod val="95000"/>
                  </a:schemeClr>
                </a:solidFill>
              </a:rPr>
              <a:t>late</a:t>
            </a:r>
            <a:r>
              <a:rPr lang="en-GB" dirty="0">
                <a:solidFill>
                  <a:schemeClr val="bg1">
                    <a:lumMod val="95000"/>
                  </a:schemeClr>
                </a:solidFill>
              </a:rPr>
              <a:t>, often with advanced illness </a:t>
            </a:r>
          </a:p>
          <a:p>
            <a:pPr lvl="1"/>
            <a:r>
              <a:rPr lang="en-GB" dirty="0">
                <a:solidFill>
                  <a:schemeClr val="bg1">
                    <a:lumMod val="95000"/>
                  </a:schemeClr>
                </a:solidFill>
              </a:rPr>
              <a:t>When they can’t function adequately to access alcohol/narcotics in the community </a:t>
            </a:r>
          </a:p>
          <a:p>
            <a:r>
              <a:rPr lang="en-GB" b="1" i="1" dirty="0">
                <a:solidFill>
                  <a:schemeClr val="bg1">
                    <a:lumMod val="95000"/>
                  </a:schemeClr>
                </a:solidFill>
              </a:rPr>
              <a:t>Really</a:t>
            </a:r>
            <a:r>
              <a:rPr lang="en-GB" dirty="0">
                <a:solidFill>
                  <a:schemeClr val="bg1">
                    <a:lumMod val="95000"/>
                  </a:schemeClr>
                </a:solidFill>
              </a:rPr>
              <a:t> does </a:t>
            </a:r>
            <a:r>
              <a:rPr lang="en-GB" b="1" i="1" dirty="0">
                <a:solidFill>
                  <a:schemeClr val="bg1">
                    <a:lumMod val="95000"/>
                  </a:schemeClr>
                </a:solidFill>
              </a:rPr>
              <a:t>not</a:t>
            </a:r>
            <a:r>
              <a:rPr lang="en-GB" dirty="0">
                <a:solidFill>
                  <a:schemeClr val="bg1">
                    <a:lumMod val="95000"/>
                  </a:schemeClr>
                </a:solidFill>
              </a:rPr>
              <a:t> want to be in hospital </a:t>
            </a:r>
          </a:p>
          <a:p>
            <a:pPr lvl="1"/>
            <a:r>
              <a:rPr lang="en-GB" dirty="0">
                <a:solidFill>
                  <a:schemeClr val="bg1">
                    <a:lumMod val="95000"/>
                  </a:schemeClr>
                </a:solidFill>
              </a:rPr>
              <a:t>Aware that they won’t get alcohol or narcotics, and may well not get prescribed OST</a:t>
            </a:r>
          </a:p>
          <a:p>
            <a:pPr lvl="1"/>
            <a:r>
              <a:rPr lang="en-GB" b="1" i="1" dirty="0">
                <a:solidFill>
                  <a:schemeClr val="bg1">
                    <a:lumMod val="95000"/>
                  </a:schemeClr>
                </a:solidFill>
              </a:rPr>
              <a:t>Really </a:t>
            </a:r>
            <a:r>
              <a:rPr lang="en-GB" dirty="0">
                <a:solidFill>
                  <a:schemeClr val="bg1">
                    <a:lumMod val="95000"/>
                  </a:schemeClr>
                </a:solidFill>
              </a:rPr>
              <a:t>does </a:t>
            </a:r>
            <a:r>
              <a:rPr lang="en-GB" b="1" i="1" dirty="0">
                <a:solidFill>
                  <a:schemeClr val="bg1">
                    <a:lumMod val="95000"/>
                  </a:schemeClr>
                </a:solidFill>
              </a:rPr>
              <a:t>not</a:t>
            </a:r>
            <a:r>
              <a:rPr lang="en-GB" dirty="0">
                <a:solidFill>
                  <a:schemeClr val="bg1">
                    <a:lumMod val="95000"/>
                  </a:schemeClr>
                </a:solidFill>
              </a:rPr>
              <a:t> want to go into withdrawal </a:t>
            </a:r>
            <a:r>
              <a:rPr lang="en-GB" b="1" i="1" dirty="0">
                <a:solidFill>
                  <a:schemeClr val="bg1">
                    <a:lumMod val="95000"/>
                  </a:schemeClr>
                </a:solidFill>
              </a:rPr>
              <a:t>on top of</a:t>
            </a:r>
            <a:r>
              <a:rPr lang="en-GB" dirty="0">
                <a:solidFill>
                  <a:schemeClr val="bg1">
                    <a:lumMod val="95000"/>
                  </a:schemeClr>
                </a:solidFill>
              </a:rPr>
              <a:t> acute illness</a:t>
            </a:r>
            <a:endParaRPr lang="en-GB" b="1" dirty="0">
              <a:solidFill>
                <a:schemeClr val="bg1">
                  <a:lumMod val="95000"/>
                </a:schemeClr>
              </a:solidFill>
            </a:endParaRPr>
          </a:p>
          <a:p>
            <a:r>
              <a:rPr lang="en-GB" dirty="0">
                <a:solidFill>
                  <a:schemeClr val="bg1">
                    <a:lumMod val="95000"/>
                  </a:schemeClr>
                </a:solidFill>
              </a:rPr>
              <a:t>Can change with the right kind of holistic support, and the desire to do so </a:t>
            </a:r>
          </a:p>
          <a:p>
            <a:pPr lvl="1"/>
            <a:r>
              <a:rPr lang="en-GB" dirty="0">
                <a:solidFill>
                  <a:schemeClr val="bg1">
                    <a:lumMod val="95000"/>
                  </a:schemeClr>
                </a:solidFill>
              </a:rPr>
              <a:t>But this is seldom a priority during forced, acute attendance to ED/hospital</a:t>
            </a:r>
          </a:p>
          <a:p>
            <a:pPr lvl="1"/>
            <a:r>
              <a:rPr lang="en-GB" dirty="0">
                <a:solidFill>
                  <a:schemeClr val="bg1">
                    <a:lumMod val="95000"/>
                  </a:schemeClr>
                </a:solidFill>
              </a:rPr>
              <a:t>“People seldom come to hospital specifically to stop using heroin” </a:t>
            </a:r>
          </a:p>
        </p:txBody>
      </p:sp>
      <p:pic>
        <p:nvPicPr>
          <p:cNvPr id="5" name="Picture 4">
            <a:extLst>
              <a:ext uri="{FF2B5EF4-FFF2-40B4-BE49-F238E27FC236}">
                <a16:creationId xmlns:a16="http://schemas.microsoft.com/office/drawing/2014/main" xmlns="" id="{7244E5C1-E857-4AF2-9ADE-DB242A3F71DA}"/>
              </a:ext>
            </a:extLst>
          </p:cNvPr>
          <p:cNvPicPr>
            <a:picLocks noChangeAspect="1"/>
          </p:cNvPicPr>
          <p:nvPr/>
        </p:nvPicPr>
        <p:blipFill>
          <a:blip r:embed="rId2" cstate="print"/>
          <a:stretch>
            <a:fillRect/>
          </a:stretch>
        </p:blipFill>
        <p:spPr>
          <a:xfrm>
            <a:off x="8990314" y="1"/>
            <a:ext cx="3201685" cy="2423160"/>
          </a:xfrm>
          <a:prstGeom prst="rect">
            <a:avLst/>
          </a:prstGeom>
        </p:spPr>
      </p:pic>
    </p:spTree>
    <p:extLst>
      <p:ext uri="{BB962C8B-B14F-4D97-AF65-F5344CB8AC3E}">
        <p14:creationId xmlns:p14="http://schemas.microsoft.com/office/powerpoint/2010/main" xmlns="" val="4262207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14" end="14"/>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5" end="15"/>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7238371-9BA7-4F5D-8B8F-6CC28E397F4D}"/>
              </a:ext>
            </a:extLst>
          </p:cNvPr>
          <p:cNvSpPr>
            <a:spLocks noGrp="1"/>
          </p:cNvSpPr>
          <p:nvPr>
            <p:ph type="title"/>
          </p:nvPr>
        </p:nvSpPr>
        <p:spPr/>
        <p:txBody>
          <a:bodyPr/>
          <a:lstStyle/>
          <a:p>
            <a:r>
              <a:rPr lang="en-GB" dirty="0">
                <a:solidFill>
                  <a:schemeClr val="bg1">
                    <a:lumMod val="95000"/>
                  </a:schemeClr>
                </a:solidFill>
              </a:rPr>
              <a:t>Take home messages</a:t>
            </a:r>
          </a:p>
        </p:txBody>
      </p:sp>
      <p:sp>
        <p:nvSpPr>
          <p:cNvPr id="3" name="Content Placeholder 2">
            <a:extLst>
              <a:ext uri="{FF2B5EF4-FFF2-40B4-BE49-F238E27FC236}">
                <a16:creationId xmlns:a16="http://schemas.microsoft.com/office/drawing/2014/main" xmlns="" id="{84FBAE99-B2A1-4015-A657-E0F59C1434EF}"/>
              </a:ext>
            </a:extLst>
          </p:cNvPr>
          <p:cNvSpPr>
            <a:spLocks noGrp="1"/>
          </p:cNvSpPr>
          <p:nvPr>
            <p:ph sz="half" idx="1"/>
          </p:nvPr>
        </p:nvSpPr>
        <p:spPr>
          <a:xfrm>
            <a:off x="838200" y="1825624"/>
            <a:ext cx="7409688" cy="5032375"/>
          </a:xfrm>
        </p:spPr>
        <p:txBody>
          <a:bodyPr>
            <a:noAutofit/>
          </a:bodyPr>
          <a:lstStyle/>
          <a:p>
            <a:r>
              <a:rPr lang="en-GB" sz="2000" b="1"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New clothes</a:t>
            </a:r>
            <a:r>
              <a:rPr lang="en-GB" sz="20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 – quite a small thing, makes a big difference</a:t>
            </a:r>
          </a:p>
          <a:p>
            <a:r>
              <a:rPr lang="en-GB" sz="2000" b="1" dirty="0">
                <a:solidFill>
                  <a:schemeClr val="bg1">
                    <a:lumMod val="95000"/>
                  </a:schemeClr>
                </a:solidFill>
                <a:latin typeface="Calibri" panose="020F0502020204030204" pitchFamily="34" charset="0"/>
                <a:ea typeface="Calibri" panose="020F0502020204030204" pitchFamily="34" charset="0"/>
                <a:cs typeface="Times New Roman" panose="02020603050405020304" pitchFamily="18" charset="0"/>
              </a:rPr>
              <a:t>New phones</a:t>
            </a:r>
            <a:r>
              <a:rPr lang="en-GB" sz="2000" dirty="0">
                <a:solidFill>
                  <a:schemeClr val="bg1">
                    <a:lumMod val="95000"/>
                  </a:schemeClr>
                </a:solidFill>
                <a:latin typeface="Calibri" panose="020F0502020204030204" pitchFamily="34" charset="0"/>
                <a:ea typeface="Calibri" panose="020F0502020204030204" pitchFamily="34" charset="0"/>
                <a:cs typeface="Times New Roman" panose="02020603050405020304" pitchFamily="18" charset="0"/>
              </a:rPr>
              <a:t> – more challenging, but very important </a:t>
            </a:r>
          </a:p>
          <a:p>
            <a:pPr lvl="1"/>
            <a:r>
              <a:rPr lang="en-GB" sz="16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Ability to access the internet and knowledge of which sites to use is hugely helpful to this group </a:t>
            </a:r>
          </a:p>
          <a:p>
            <a:r>
              <a:rPr lang="en-GB" sz="2000" b="1"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Fractures</a:t>
            </a:r>
            <a:r>
              <a:rPr lang="en-GB" sz="20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 – very high rate of historic, and acute, fractures</a:t>
            </a:r>
          </a:p>
          <a:p>
            <a:r>
              <a:rPr lang="en-GB" sz="2000" b="1"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Capacity</a:t>
            </a:r>
            <a:r>
              <a:rPr lang="en-GB" sz="20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 – 20% of people considered to lack capacity for moderate or complex decision making on their medical management </a:t>
            </a:r>
          </a:p>
          <a:p>
            <a:r>
              <a:rPr lang="en-GB" sz="2000" b="1"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MH</a:t>
            </a:r>
            <a:r>
              <a:rPr lang="en-GB" sz="20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 – very high rate of chronic, acute, &amp; acute on chronic MH issues</a:t>
            </a:r>
          </a:p>
          <a:p>
            <a:pPr lvl="1"/>
            <a:r>
              <a:rPr lang="en-GB" sz="16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With very high rate of historic admission to IP MH </a:t>
            </a:r>
          </a:p>
          <a:p>
            <a:r>
              <a:rPr lang="en-GB" sz="2000" b="1"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Withdrawal prevention</a:t>
            </a:r>
            <a:r>
              <a:rPr lang="en-GB" sz="2000" dirty="0">
                <a:solidFill>
                  <a:schemeClr val="bg1">
                    <a:lumMod val="95000"/>
                  </a:schemeClr>
                </a:solidFill>
                <a:latin typeface="Calibri" panose="020F0502020204030204" pitchFamily="34" charset="0"/>
                <a:ea typeface="Calibri" panose="020F0502020204030204" pitchFamily="34" charset="0"/>
                <a:cs typeface="Times New Roman" panose="02020603050405020304" pitchFamily="18" charset="0"/>
              </a:rPr>
              <a:t> –</a:t>
            </a:r>
            <a:r>
              <a:rPr lang="en-GB" sz="20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 lots of people not on nicotine or opiate substitution therapy who might benefit</a:t>
            </a:r>
          </a:p>
          <a:p>
            <a:pPr lvl="1"/>
            <a:r>
              <a:rPr lang="en-GB" sz="1600" dirty="0">
                <a:solidFill>
                  <a:schemeClr val="bg1">
                    <a:lumMod val="95000"/>
                  </a:schemeClr>
                </a:solidFill>
                <a:latin typeface="Calibri" panose="020F0502020204030204" pitchFamily="34" charset="0"/>
                <a:ea typeface="Calibri" panose="020F0502020204030204" pitchFamily="34" charset="0"/>
                <a:cs typeface="Times New Roman" panose="02020603050405020304" pitchFamily="18" charset="0"/>
              </a:rPr>
              <a:t>Latter improving since the implementation of </a:t>
            </a:r>
            <a:r>
              <a:rPr lang="en-GB" sz="1600" dirty="0" err="1">
                <a:solidFill>
                  <a:schemeClr val="bg1">
                    <a:lumMod val="95000"/>
                  </a:schemeClr>
                </a:solidFill>
                <a:latin typeface="Calibri" panose="020F0502020204030204" pitchFamily="34" charset="0"/>
                <a:ea typeface="Calibri" panose="020F0502020204030204" pitchFamily="34" charset="0"/>
                <a:cs typeface="Times New Roman" panose="02020603050405020304" pitchFamily="18" charset="0"/>
              </a:rPr>
              <a:t>iHOST</a:t>
            </a:r>
            <a:r>
              <a:rPr lang="en-GB" sz="1600" dirty="0">
                <a:solidFill>
                  <a:schemeClr val="bg1">
                    <a:lumMod val="95000"/>
                  </a:schemeClr>
                </a:solidFill>
                <a:latin typeface="Calibri" panose="020F0502020204030204" pitchFamily="34" charset="0"/>
                <a:ea typeface="Calibri" panose="020F0502020204030204" pitchFamily="34" charset="0"/>
                <a:cs typeface="Times New Roman" panose="02020603050405020304" pitchFamily="18" charset="0"/>
              </a:rPr>
              <a:t> </a:t>
            </a:r>
            <a:endParaRPr lang="en-GB" sz="16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endParaRPr>
          </a:p>
          <a:p>
            <a:r>
              <a:rPr lang="en-GB" sz="2000" b="1"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Housing</a:t>
            </a:r>
            <a:r>
              <a:rPr lang="en-GB" sz="20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 – 65% in unreliable accommodation </a:t>
            </a:r>
          </a:p>
          <a:p>
            <a:pPr lvl="1"/>
            <a:r>
              <a:rPr lang="en-GB" sz="16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65% unhappy in their accommodation, 55% unsafe </a:t>
            </a:r>
          </a:p>
          <a:p>
            <a:pPr lvl="1"/>
            <a:r>
              <a:rPr lang="en-GB" sz="11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These people are unlikely to continue to improve after discharge if we discharge them back to these places </a:t>
            </a:r>
          </a:p>
        </p:txBody>
      </p:sp>
      <p:sp>
        <p:nvSpPr>
          <p:cNvPr id="4" name="Content Placeholder 3">
            <a:extLst>
              <a:ext uri="{FF2B5EF4-FFF2-40B4-BE49-F238E27FC236}">
                <a16:creationId xmlns:a16="http://schemas.microsoft.com/office/drawing/2014/main" xmlns="" id="{AA3D892A-95E7-4E2E-8280-F5BE149CD052}"/>
              </a:ext>
            </a:extLst>
          </p:cNvPr>
          <p:cNvSpPr>
            <a:spLocks noGrp="1"/>
          </p:cNvSpPr>
          <p:nvPr>
            <p:ph sz="half" idx="2"/>
          </p:nvPr>
        </p:nvSpPr>
        <p:spPr>
          <a:xfrm>
            <a:off x="8101584" y="1825624"/>
            <a:ext cx="4090416" cy="5032375"/>
          </a:xfrm>
        </p:spPr>
        <p:txBody>
          <a:bodyPr>
            <a:normAutofit/>
          </a:bodyPr>
          <a:lstStyle/>
          <a:p>
            <a:r>
              <a:rPr lang="en-GB" sz="1800" b="1"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Anaemia</a:t>
            </a:r>
            <a:r>
              <a:rPr lang="en-GB" sz="18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 </a:t>
            </a:r>
          </a:p>
          <a:p>
            <a:r>
              <a:rPr lang="en-GB" sz="1800" b="1"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Risk of </a:t>
            </a:r>
            <a:r>
              <a:rPr lang="en-GB" sz="1800" b="1" dirty="0">
                <a:solidFill>
                  <a:schemeClr val="bg1">
                    <a:lumMod val="95000"/>
                  </a:schemeClr>
                </a:solidFill>
                <a:latin typeface="Calibri" panose="020F0502020204030204" pitchFamily="34" charset="0"/>
                <a:ea typeface="Calibri" panose="020F0502020204030204" pitchFamily="34" charset="0"/>
                <a:cs typeface="Times New Roman" panose="02020603050405020304" pitchFamily="18" charset="0"/>
              </a:rPr>
              <a:t>diabetes</a:t>
            </a:r>
            <a:r>
              <a:rPr lang="en-GB" sz="1800" dirty="0">
                <a:solidFill>
                  <a:schemeClr val="bg1">
                    <a:lumMod val="95000"/>
                  </a:schemeClr>
                </a:solidFill>
                <a:latin typeface="Calibri" panose="020F0502020204030204" pitchFamily="34" charset="0"/>
                <a:ea typeface="Calibri" panose="020F0502020204030204" pitchFamily="34" charset="0"/>
                <a:cs typeface="Times New Roman" panose="02020603050405020304" pitchFamily="18" charset="0"/>
              </a:rPr>
              <a:t> – </a:t>
            </a:r>
            <a:r>
              <a:rPr lang="en-GB" sz="18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likely a result of chronic pancreatitis </a:t>
            </a:r>
          </a:p>
          <a:p>
            <a:r>
              <a:rPr lang="en-GB" sz="1800" b="1"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Routine screening</a:t>
            </a:r>
            <a:r>
              <a:rPr lang="en-GB" sz="18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 – there appears to be a benefit to testing for vitamin D, HIV, (HBV), and HCV</a:t>
            </a:r>
          </a:p>
          <a:p>
            <a:r>
              <a:rPr lang="en-GB" sz="1800" b="1"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MUST</a:t>
            </a:r>
            <a:r>
              <a:rPr lang="en-GB" sz="18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 – recommend screening for malnutrition </a:t>
            </a:r>
          </a:p>
          <a:p>
            <a:r>
              <a:rPr lang="en-GB" sz="1800" b="1" dirty="0">
                <a:solidFill>
                  <a:schemeClr val="bg1">
                    <a:lumMod val="95000"/>
                  </a:schemeClr>
                </a:solidFill>
                <a:latin typeface="Calibri" panose="020F0502020204030204" pitchFamily="34" charset="0"/>
                <a:ea typeface="Calibri" panose="020F0502020204030204" pitchFamily="34" charset="0"/>
                <a:cs typeface="Times New Roman" panose="02020603050405020304" pitchFamily="18" charset="0"/>
              </a:rPr>
              <a:t>Qrisk3</a:t>
            </a:r>
            <a:r>
              <a:rPr lang="en-GB" sz="1800" dirty="0">
                <a:solidFill>
                  <a:schemeClr val="bg1">
                    <a:lumMod val="95000"/>
                  </a:schemeClr>
                </a:solidFill>
                <a:latin typeface="Calibri" panose="020F0502020204030204" pitchFamily="34" charset="0"/>
                <a:ea typeface="Calibri" panose="020F0502020204030204" pitchFamily="34" charset="0"/>
                <a:cs typeface="Times New Roman" panose="02020603050405020304" pitchFamily="18" charset="0"/>
              </a:rPr>
              <a:t> – o</a:t>
            </a:r>
            <a:r>
              <a:rPr lang="en-GB" sz="18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dds ratio ~3.0 for IH cohort</a:t>
            </a:r>
          </a:p>
          <a:p>
            <a:r>
              <a:rPr lang="en-GB" sz="1800" b="1"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FRAX</a:t>
            </a:r>
            <a:r>
              <a:rPr lang="en-GB" sz="18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 – IH </a:t>
            </a:r>
            <a:r>
              <a:rPr lang="en-GB" sz="1800" dirty="0">
                <a:solidFill>
                  <a:schemeClr val="bg1">
                    <a:lumMod val="95000"/>
                  </a:schemeClr>
                </a:solidFill>
                <a:latin typeface="Calibri" panose="020F0502020204030204" pitchFamily="34" charset="0"/>
                <a:ea typeface="Calibri" panose="020F0502020204030204" pitchFamily="34" charset="0"/>
                <a:cs typeface="Times New Roman" panose="02020603050405020304" pitchFamily="18" charset="0"/>
              </a:rPr>
              <a:t>group</a:t>
            </a:r>
            <a:r>
              <a:rPr lang="en-GB" sz="18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t> are high risk for future #’s; also evidenced by ~50% with history of fracture</a:t>
            </a:r>
          </a:p>
          <a:p>
            <a:r>
              <a:rPr lang="en-GB" sz="1800" b="1" dirty="0">
                <a:solidFill>
                  <a:schemeClr val="bg1">
                    <a:lumMod val="95000"/>
                  </a:schemeClr>
                </a:solidFill>
                <a:latin typeface="Calibri" panose="020F0502020204030204" pitchFamily="34" charset="0"/>
                <a:cs typeface="Times New Roman" panose="02020603050405020304" pitchFamily="18" charset="0"/>
              </a:rPr>
              <a:t>Safeguarding and duty to refer</a:t>
            </a:r>
          </a:p>
          <a:p>
            <a:r>
              <a:rPr lang="en-GB" sz="1800" b="1" dirty="0">
                <a:solidFill>
                  <a:schemeClr val="bg1">
                    <a:lumMod val="95000"/>
                  </a:schemeClr>
                </a:solidFill>
                <a:latin typeface="Calibri" panose="020F0502020204030204" pitchFamily="34" charset="0"/>
                <a:cs typeface="Times New Roman" panose="02020603050405020304" pitchFamily="18" charset="0"/>
              </a:rPr>
              <a:t>OP optometry and audiometry input</a:t>
            </a:r>
            <a:endParaRPr lang="en-GB" sz="1800" b="1" dirty="0"/>
          </a:p>
        </p:txBody>
      </p:sp>
    </p:spTree>
    <p:extLst>
      <p:ext uri="{BB962C8B-B14F-4D97-AF65-F5344CB8AC3E}">
        <p14:creationId xmlns:p14="http://schemas.microsoft.com/office/powerpoint/2010/main" xmlns="" val="2059491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
                                            <p:txEl>
                                              <p:pRg st="0" end="0"/>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
                                            <p:txEl>
                                              <p:pRg st="1" end="1"/>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
                                            <p:txEl>
                                              <p:pRg st="3" end="3"/>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
                                            <p:txEl>
                                              <p:pRg st="4" end="4"/>
                                            </p:tx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4">
                                            <p:txEl>
                                              <p:pRg st="6" end="6"/>
                                            </p:txEl>
                                          </p:spTgt>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021A3E2-9E5A-40FD-B3DB-9A92149ADB88}"/>
              </a:ext>
            </a:extLst>
          </p:cNvPr>
          <p:cNvPicPr>
            <a:picLocks noChangeAspect="1"/>
          </p:cNvPicPr>
          <p:nvPr/>
        </p:nvPicPr>
        <p:blipFill>
          <a:blip r:embed="rId2" cstate="print"/>
          <a:stretch>
            <a:fillRect/>
          </a:stretch>
        </p:blipFill>
        <p:spPr>
          <a:xfrm>
            <a:off x="9585198" y="0"/>
            <a:ext cx="2606802" cy="1833989"/>
          </a:xfrm>
          <a:prstGeom prst="rect">
            <a:avLst/>
          </a:prstGeom>
        </p:spPr>
      </p:pic>
      <p:sp>
        <p:nvSpPr>
          <p:cNvPr id="2" name="Title 1"/>
          <p:cNvSpPr>
            <a:spLocks noGrp="1"/>
          </p:cNvSpPr>
          <p:nvPr>
            <p:ph type="title"/>
          </p:nvPr>
        </p:nvSpPr>
        <p:spPr/>
        <p:txBody>
          <a:bodyPr/>
          <a:lstStyle/>
          <a:p>
            <a:r>
              <a:rPr lang="en-GB" dirty="0">
                <a:solidFill>
                  <a:schemeClr val="bg1">
                    <a:lumMod val="95000"/>
                  </a:schemeClr>
                </a:solidFill>
              </a:rPr>
              <a:t>In summary</a:t>
            </a:r>
          </a:p>
        </p:txBody>
      </p:sp>
      <p:sp>
        <p:nvSpPr>
          <p:cNvPr id="3" name="Content Placeholder 2"/>
          <p:cNvSpPr>
            <a:spLocks noGrp="1"/>
          </p:cNvSpPr>
          <p:nvPr>
            <p:ph idx="1"/>
          </p:nvPr>
        </p:nvSpPr>
        <p:spPr>
          <a:xfrm>
            <a:off x="838199" y="1825624"/>
            <a:ext cx="11353801" cy="5032375"/>
          </a:xfrm>
        </p:spPr>
        <p:txBody>
          <a:bodyPr>
            <a:normAutofit fontScale="92500" lnSpcReduction="10000"/>
          </a:bodyPr>
          <a:lstStyle/>
          <a:p>
            <a:r>
              <a:rPr lang="en-GB" dirty="0">
                <a:solidFill>
                  <a:schemeClr val="bg1">
                    <a:lumMod val="95000"/>
                  </a:schemeClr>
                </a:solidFill>
              </a:rPr>
              <a:t>We are hopefully on the cusp of publishing some good quality data on best practise when it comes to the IH population in north central London</a:t>
            </a:r>
          </a:p>
          <a:p>
            <a:pPr lvl="1"/>
            <a:r>
              <a:rPr lang="en-GB" dirty="0">
                <a:solidFill>
                  <a:schemeClr val="bg1">
                    <a:lumMod val="95000"/>
                  </a:schemeClr>
                </a:solidFill>
              </a:rPr>
              <a:t>And will (again hopefully) come up with some simple interventions that may reduce the overall need, within the cohort, to come to hospital </a:t>
            </a:r>
          </a:p>
          <a:p>
            <a:pPr lvl="2"/>
            <a:r>
              <a:rPr lang="en-GB" dirty="0">
                <a:solidFill>
                  <a:schemeClr val="bg1">
                    <a:lumMod val="95000"/>
                  </a:schemeClr>
                </a:solidFill>
              </a:rPr>
              <a:t>This is of financial advantage to the NHS</a:t>
            </a:r>
          </a:p>
          <a:p>
            <a:pPr lvl="2"/>
            <a:r>
              <a:rPr lang="en-GB" dirty="0">
                <a:solidFill>
                  <a:schemeClr val="bg1">
                    <a:lumMod val="95000"/>
                  </a:schemeClr>
                </a:solidFill>
              </a:rPr>
              <a:t>But, most importantly, is of significant benefit to the IH population who, as a group, do not wish to be in hospital and are actively fearful of going into withdrawal as a result of admission, with the related stigma, broken down relationships, missed appointments, and other consequences of this </a:t>
            </a:r>
          </a:p>
          <a:p>
            <a:r>
              <a:rPr lang="en-GB" dirty="0">
                <a:solidFill>
                  <a:schemeClr val="bg1">
                    <a:lumMod val="95000"/>
                  </a:schemeClr>
                </a:solidFill>
              </a:rPr>
              <a:t>The goal is to create an evidence based ‘quick-HIPA’ that anyone can do as standard during a 15-30 minute consultation, with high impact </a:t>
            </a:r>
          </a:p>
          <a:p>
            <a:r>
              <a:rPr lang="en-GB" dirty="0">
                <a:solidFill>
                  <a:schemeClr val="bg1">
                    <a:lumMod val="95000"/>
                  </a:schemeClr>
                </a:solidFill>
              </a:rPr>
              <a:t>UCLH is leading the way in the NHS</a:t>
            </a:r>
          </a:p>
          <a:p>
            <a:pPr lvl="1"/>
            <a:r>
              <a:rPr lang="en-GB" dirty="0">
                <a:solidFill>
                  <a:schemeClr val="bg1">
                    <a:lumMod val="95000"/>
                  </a:schemeClr>
                </a:solidFill>
              </a:rPr>
              <a:t>Thanks to the Trust’s increasing focus and commitment to the IH population, both in and out of hospital, in keeping with NICE: in particular our commitment to ‘</a:t>
            </a:r>
            <a:r>
              <a:rPr lang="en-GB" b="1" dirty="0">
                <a:solidFill>
                  <a:schemeClr val="bg1">
                    <a:lumMod val="95000"/>
                  </a:schemeClr>
                </a:solidFill>
              </a:rPr>
              <a:t>safe</a:t>
            </a:r>
            <a:r>
              <a:rPr lang="en-GB" dirty="0">
                <a:solidFill>
                  <a:schemeClr val="bg1">
                    <a:lumMod val="95000"/>
                  </a:schemeClr>
                </a:solidFill>
              </a:rPr>
              <a:t> discharge’</a:t>
            </a:r>
          </a:p>
          <a:p>
            <a:r>
              <a:rPr lang="en-GB" dirty="0">
                <a:solidFill>
                  <a:schemeClr val="bg1">
                    <a:lumMod val="95000"/>
                  </a:schemeClr>
                </a:solidFill>
              </a:rPr>
              <a:t>But the biggest conclusion we have come to is that these patients need a great deal of the most precious resource available to the NHS...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bg1">
                    <a:lumMod val="95000"/>
                  </a:schemeClr>
                </a:solidFill>
              </a:rPr>
              <a:t>The most important resource in the NHS</a:t>
            </a:r>
          </a:p>
        </p:txBody>
      </p:sp>
      <p:sp>
        <p:nvSpPr>
          <p:cNvPr id="3" name="Content Placeholder 2"/>
          <p:cNvSpPr>
            <a:spLocks noGrp="1"/>
          </p:cNvSpPr>
          <p:nvPr>
            <p:ph idx="1"/>
          </p:nvPr>
        </p:nvSpPr>
        <p:spPr>
          <a:xfrm>
            <a:off x="838200" y="1825624"/>
            <a:ext cx="11353800" cy="5032375"/>
          </a:xfrm>
        </p:spPr>
        <p:txBody>
          <a:bodyPr>
            <a:normAutofit fontScale="70000" lnSpcReduction="20000"/>
          </a:bodyPr>
          <a:lstStyle/>
          <a:p>
            <a:pPr>
              <a:buNone/>
            </a:pPr>
            <a:r>
              <a:rPr lang="en-GB" sz="7200" b="1" dirty="0">
                <a:solidFill>
                  <a:schemeClr val="bg1">
                    <a:lumMod val="95000"/>
                  </a:schemeClr>
                </a:solidFill>
              </a:rPr>
              <a:t>Time</a:t>
            </a:r>
          </a:p>
          <a:p>
            <a:pPr>
              <a:buNone/>
            </a:pPr>
            <a:endParaRPr lang="en-GB" dirty="0">
              <a:solidFill>
                <a:schemeClr val="bg1">
                  <a:lumMod val="95000"/>
                </a:schemeClr>
              </a:solidFill>
            </a:endParaRPr>
          </a:p>
          <a:p>
            <a:r>
              <a:rPr lang="en-GB" dirty="0">
                <a:solidFill>
                  <a:schemeClr val="bg1">
                    <a:lumMod val="95000"/>
                  </a:schemeClr>
                </a:solidFill>
              </a:rPr>
              <a:t>IH patients are typically standoffish, fearful, undereducated, stigmatised, and generally believe they get treated (at best) as second class citizens in the NHS</a:t>
            </a:r>
          </a:p>
          <a:p>
            <a:r>
              <a:rPr lang="en-GB" dirty="0">
                <a:solidFill>
                  <a:schemeClr val="bg1">
                    <a:lumMod val="95000"/>
                  </a:schemeClr>
                </a:solidFill>
              </a:rPr>
              <a:t>Our findings suggest they have complex, underappreciated health needs, particularly related to mental health issues, and the desire to avoid going into withdrawal, which is a </a:t>
            </a:r>
            <a:r>
              <a:rPr lang="en-GB" b="1" dirty="0">
                <a:solidFill>
                  <a:schemeClr val="bg1">
                    <a:lumMod val="95000"/>
                  </a:schemeClr>
                </a:solidFill>
              </a:rPr>
              <a:t>huge</a:t>
            </a:r>
            <a:r>
              <a:rPr lang="en-GB" dirty="0">
                <a:solidFill>
                  <a:schemeClr val="bg1">
                    <a:lumMod val="95000"/>
                  </a:schemeClr>
                </a:solidFill>
              </a:rPr>
              <a:t> concern for them</a:t>
            </a:r>
          </a:p>
          <a:p>
            <a:pPr lvl="1"/>
            <a:r>
              <a:rPr lang="en-GB" dirty="0">
                <a:solidFill>
                  <a:schemeClr val="bg1">
                    <a:lumMod val="95000"/>
                  </a:schemeClr>
                </a:solidFill>
              </a:rPr>
              <a:t>They often ‘kick off’ quite quickly due to a combination of these factors </a:t>
            </a:r>
          </a:p>
          <a:p>
            <a:r>
              <a:rPr lang="en-GB" dirty="0">
                <a:solidFill>
                  <a:schemeClr val="bg1">
                    <a:lumMod val="95000"/>
                  </a:schemeClr>
                </a:solidFill>
              </a:rPr>
              <a:t>A busy ED is the last place they want to be</a:t>
            </a:r>
          </a:p>
          <a:p>
            <a:r>
              <a:rPr lang="en-GB" dirty="0">
                <a:solidFill>
                  <a:schemeClr val="bg1">
                    <a:lumMod val="95000"/>
                  </a:schemeClr>
                </a:solidFill>
              </a:rPr>
              <a:t>The greatest thing the UCH IH team has to offer is being able to take the time to sit down, get to know, and learn all about these patients as individuals, often identifying numerous problems in the process, particularly related to housing and mental health</a:t>
            </a:r>
          </a:p>
          <a:p>
            <a:r>
              <a:rPr lang="en-GB" dirty="0">
                <a:solidFill>
                  <a:schemeClr val="bg1">
                    <a:lumMod val="95000"/>
                  </a:schemeClr>
                </a:solidFill>
              </a:rPr>
              <a:t>Identifying and helping with these problems allows us to begin to regain these patients’ trust, get them out of unsafe living environments, and helps prevent further admissions, ultimately saving them and us the most important thing for </a:t>
            </a:r>
            <a:r>
              <a:rPr lang="en-GB" b="1" dirty="0">
                <a:solidFill>
                  <a:schemeClr val="bg1">
                    <a:lumMod val="95000"/>
                  </a:schemeClr>
                </a:solidFill>
              </a:rPr>
              <a:t>everyone</a:t>
            </a:r>
            <a:r>
              <a:rPr lang="en-GB" dirty="0">
                <a:solidFill>
                  <a:schemeClr val="bg1">
                    <a:lumMod val="95000"/>
                  </a:schemeClr>
                </a:solidFill>
              </a:rPr>
              <a:t>...</a:t>
            </a:r>
          </a:p>
          <a:p>
            <a:endParaRPr lang="en-GB" dirty="0">
              <a:solidFill>
                <a:schemeClr val="bg1">
                  <a:lumMod val="95000"/>
                </a:schemeClr>
              </a:solidFill>
            </a:endParaRPr>
          </a:p>
          <a:p>
            <a:r>
              <a:rPr lang="en-GB" dirty="0">
                <a:solidFill>
                  <a:schemeClr val="bg1">
                    <a:lumMod val="95000"/>
                  </a:schemeClr>
                </a:solidFill>
              </a:rPr>
              <a:t>Time		</a:t>
            </a:r>
            <a:r>
              <a:rPr lang="en-GB" sz="2600" dirty="0">
                <a:solidFill>
                  <a:schemeClr val="bg1">
                    <a:lumMod val="95000"/>
                  </a:schemeClr>
                </a:solidFill>
              </a:rPr>
              <a:t>And bed days: 12% reduction in usage at 6 months &amp; 15% at 12 months after IH review (52 patients)</a:t>
            </a:r>
            <a:endParaRPr lang="en-GB" dirty="0"/>
          </a:p>
        </p:txBody>
      </p:sp>
      <p:pic>
        <p:nvPicPr>
          <p:cNvPr id="5" name="Picture 4">
            <a:extLst>
              <a:ext uri="{FF2B5EF4-FFF2-40B4-BE49-F238E27FC236}">
                <a16:creationId xmlns:a16="http://schemas.microsoft.com/office/drawing/2014/main" xmlns="" id="{12CFE82F-2AA5-4114-9E87-F84F63F8B1F1}"/>
              </a:ext>
            </a:extLst>
          </p:cNvPr>
          <p:cNvPicPr>
            <a:picLocks noChangeAspect="1"/>
          </p:cNvPicPr>
          <p:nvPr/>
        </p:nvPicPr>
        <p:blipFill>
          <a:blip r:embed="rId2" cstate="print"/>
          <a:stretch>
            <a:fillRect/>
          </a:stretch>
        </p:blipFill>
        <p:spPr>
          <a:xfrm>
            <a:off x="10522874" y="0"/>
            <a:ext cx="1669126" cy="27889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bg1">
                    <a:lumMod val="95000"/>
                  </a:schemeClr>
                </a:solidFill>
              </a:rPr>
              <a:t>Thank you all for listening</a:t>
            </a:r>
          </a:p>
        </p:txBody>
      </p:sp>
      <p:sp>
        <p:nvSpPr>
          <p:cNvPr id="3" name="Content Placeholder 2"/>
          <p:cNvSpPr>
            <a:spLocks noGrp="1"/>
          </p:cNvSpPr>
          <p:nvPr>
            <p:ph sz="half" idx="1"/>
          </p:nvPr>
        </p:nvSpPr>
        <p:spPr>
          <a:xfrm>
            <a:off x="0" y="1825625"/>
            <a:ext cx="3575304" cy="3688207"/>
          </a:xfrm>
        </p:spPr>
        <p:txBody>
          <a:bodyPr>
            <a:normAutofit fontScale="55000" lnSpcReduction="20000"/>
          </a:bodyPr>
          <a:lstStyle/>
          <a:p>
            <a:pPr algn="ctr">
              <a:buNone/>
            </a:pPr>
            <a:r>
              <a:rPr lang="en-GB" sz="4400" dirty="0">
                <a:solidFill>
                  <a:schemeClr val="bg1">
                    <a:lumMod val="95000"/>
                  </a:schemeClr>
                </a:solidFill>
              </a:rPr>
              <a:t>  I’d be delighted to hear your thoughts on what you’ve just heard, and answer any questions in the time available Apologies if I’ve overrun</a:t>
            </a:r>
          </a:p>
          <a:p>
            <a:pPr>
              <a:buNone/>
            </a:pPr>
            <a:r>
              <a:rPr lang="en-GB" sz="4400" dirty="0">
                <a:solidFill>
                  <a:schemeClr val="bg1">
                    <a:lumMod val="95000"/>
                  </a:schemeClr>
                </a:solidFill>
              </a:rPr>
              <a:t>  </a:t>
            </a:r>
            <a:endParaRPr lang="en-GB" sz="3200" dirty="0">
              <a:solidFill>
                <a:schemeClr val="bg1">
                  <a:lumMod val="95000"/>
                </a:schemeClr>
              </a:solidFill>
            </a:endParaRPr>
          </a:p>
          <a:p>
            <a:pPr>
              <a:buNone/>
            </a:pPr>
            <a:r>
              <a:rPr lang="en-GB" sz="3200" b="1" dirty="0">
                <a:solidFill>
                  <a:srgbClr val="FF0000"/>
                </a:solidFill>
              </a:rPr>
              <a:t>07773 664 367</a:t>
            </a:r>
          </a:p>
          <a:p>
            <a:pPr>
              <a:buNone/>
            </a:pPr>
            <a:r>
              <a:rPr lang="en-GB" sz="3200" b="1" dirty="0">
                <a:solidFill>
                  <a:srgbClr val="FF0000"/>
                </a:solidFill>
              </a:rPr>
              <a:t>JamesNorman1@NHS.Net</a:t>
            </a:r>
          </a:p>
          <a:p>
            <a:pPr>
              <a:buNone/>
            </a:pPr>
            <a:endParaRPr lang="en-GB" sz="4400" dirty="0">
              <a:solidFill>
                <a:schemeClr val="bg1">
                  <a:lumMod val="95000"/>
                </a:schemeClr>
              </a:solidFill>
            </a:endParaRPr>
          </a:p>
        </p:txBody>
      </p:sp>
      <p:sp>
        <p:nvSpPr>
          <p:cNvPr id="4" name="Content Placeholder 3">
            <a:extLst>
              <a:ext uri="{FF2B5EF4-FFF2-40B4-BE49-F238E27FC236}">
                <a16:creationId xmlns:a16="http://schemas.microsoft.com/office/drawing/2014/main" xmlns="" id="{E1FC8D3C-7C81-4872-B1C3-2DFFDFD13442}"/>
              </a:ext>
            </a:extLst>
          </p:cNvPr>
          <p:cNvSpPr>
            <a:spLocks noGrp="1"/>
          </p:cNvSpPr>
          <p:nvPr>
            <p:ph sz="half" idx="2"/>
          </p:nvPr>
        </p:nvSpPr>
        <p:spPr>
          <a:xfrm>
            <a:off x="3476531" y="1825624"/>
            <a:ext cx="8715472" cy="5032375"/>
          </a:xfrm>
        </p:spPr>
        <p:txBody>
          <a:bodyPr>
            <a:normAutofit fontScale="55000" lnSpcReduction="20000"/>
          </a:bodyPr>
          <a:lstStyle/>
          <a:p>
            <a:pPr marL="0" indent="0">
              <a:buNone/>
            </a:pPr>
            <a:r>
              <a:rPr lang="en-GB" sz="3800" dirty="0">
                <a:solidFill>
                  <a:schemeClr val="bg1">
                    <a:lumMod val="95000"/>
                  </a:schemeClr>
                </a:solidFill>
              </a:rPr>
              <a:t>With thanks to so many people, too many to count, but particularly:</a:t>
            </a:r>
          </a:p>
          <a:p>
            <a:pPr marL="0" indent="0">
              <a:buNone/>
            </a:pPr>
            <a:r>
              <a:rPr lang="en-GB" dirty="0">
                <a:solidFill>
                  <a:schemeClr val="bg1">
                    <a:lumMod val="95000"/>
                  </a:schemeClr>
                </a:solidFill>
              </a:rPr>
              <a:t>Tim, Josie, and Flo of the UCH homeless team</a:t>
            </a:r>
          </a:p>
          <a:p>
            <a:pPr marL="0" indent="0">
              <a:buNone/>
            </a:pPr>
            <a:r>
              <a:rPr lang="en-GB" dirty="0">
                <a:solidFill>
                  <a:schemeClr val="bg1">
                    <a:lumMod val="95000"/>
                  </a:schemeClr>
                </a:solidFill>
              </a:rPr>
              <a:t>Al, Julian, John, Indrajit, and colleagues from the Find &amp; Treat teams</a:t>
            </a:r>
          </a:p>
          <a:p>
            <a:pPr marL="0" indent="0">
              <a:buNone/>
            </a:pPr>
            <a:r>
              <a:rPr lang="en-GB" dirty="0">
                <a:solidFill>
                  <a:schemeClr val="bg1">
                    <a:lumMod val="95000"/>
                  </a:schemeClr>
                </a:solidFill>
              </a:rPr>
              <a:t>Lauren, Jubily, Lucy, Selene, and the CAPP team</a:t>
            </a:r>
          </a:p>
          <a:p>
            <a:pPr marL="0" indent="0">
              <a:buNone/>
            </a:pPr>
            <a:r>
              <a:rPr lang="en-GB" dirty="0">
                <a:solidFill>
                  <a:schemeClr val="bg1">
                    <a:lumMod val="95000"/>
                  </a:schemeClr>
                </a:solidFill>
              </a:rPr>
              <a:t>Sainab and colleagues in the HIC team </a:t>
            </a:r>
          </a:p>
          <a:p>
            <a:pPr marL="0" indent="0">
              <a:buNone/>
            </a:pPr>
            <a:r>
              <a:rPr lang="en-GB" dirty="0">
                <a:solidFill>
                  <a:schemeClr val="bg1">
                    <a:lumMod val="95000"/>
                  </a:schemeClr>
                </a:solidFill>
              </a:rPr>
              <a:t>Debra and the whole safe discharge team – I’m sorry for all the safeguarding referrals and delayed discharges </a:t>
            </a:r>
          </a:p>
          <a:p>
            <a:pPr marL="0" indent="0">
              <a:buNone/>
            </a:pPr>
            <a:r>
              <a:rPr lang="en-GB" dirty="0">
                <a:solidFill>
                  <a:schemeClr val="bg1">
                    <a:lumMod val="95000"/>
                  </a:schemeClr>
                </a:solidFill>
              </a:rPr>
              <a:t>Ben K and the GIM consultant team, plus the AMU &amp; SDEC nursing, OT, PT, pharmacy, and all other services on the two units</a:t>
            </a:r>
          </a:p>
          <a:p>
            <a:pPr marL="0" indent="0">
              <a:buNone/>
            </a:pPr>
            <a:r>
              <a:rPr lang="en-GB" dirty="0">
                <a:solidFill>
                  <a:schemeClr val="bg1">
                    <a:lumMod val="95000"/>
                  </a:schemeClr>
                </a:solidFill>
              </a:rPr>
              <a:t>Mel, Hannah and other members of the management team who work tirelessly in the face of ever mounting challenges to UCLH, AMU, &amp; the NHS</a:t>
            </a:r>
          </a:p>
          <a:p>
            <a:pPr marL="0" indent="0">
              <a:buNone/>
            </a:pPr>
            <a:r>
              <a:rPr lang="en-GB" dirty="0">
                <a:solidFill>
                  <a:schemeClr val="bg1">
                    <a:lumMod val="95000"/>
                  </a:schemeClr>
                </a:solidFill>
              </a:rPr>
              <a:t>Dr Smith and the MHLT – thank you for seeing so many people so quickly!</a:t>
            </a:r>
          </a:p>
          <a:p>
            <a:pPr marL="0" indent="0">
              <a:buNone/>
            </a:pPr>
            <a:r>
              <a:rPr lang="en-GB" dirty="0">
                <a:solidFill>
                  <a:schemeClr val="bg1">
                    <a:lumMod val="95000"/>
                  </a:schemeClr>
                </a:solidFill>
              </a:rPr>
              <a:t>Prof Harris, Marisha, and everyone else involved in </a:t>
            </a:r>
            <a:r>
              <a:rPr lang="en-GB" dirty="0" err="1">
                <a:solidFill>
                  <a:schemeClr val="bg1">
                    <a:lumMod val="95000"/>
                  </a:schemeClr>
                </a:solidFill>
              </a:rPr>
              <a:t>iHOST</a:t>
            </a:r>
            <a:r>
              <a:rPr lang="en-GB" dirty="0">
                <a:solidFill>
                  <a:schemeClr val="bg1">
                    <a:lumMod val="95000"/>
                  </a:schemeClr>
                </a:solidFill>
              </a:rPr>
              <a:t> </a:t>
            </a:r>
          </a:p>
          <a:p>
            <a:pPr marL="0" indent="0">
              <a:buNone/>
            </a:pPr>
            <a:r>
              <a:rPr lang="en-GB" dirty="0">
                <a:solidFill>
                  <a:schemeClr val="bg1">
                    <a:lumMod val="95000"/>
                  </a:schemeClr>
                </a:solidFill>
              </a:rPr>
              <a:t>Tim, Marc, and Annie from ED </a:t>
            </a:r>
          </a:p>
          <a:p>
            <a:pPr marL="0" indent="0">
              <a:buNone/>
            </a:pPr>
            <a:r>
              <a:rPr lang="en-GB" dirty="0">
                <a:solidFill>
                  <a:schemeClr val="bg1">
                    <a:lumMod val="95000"/>
                  </a:schemeClr>
                </a:solidFill>
              </a:rPr>
              <a:t>Alex Bax and the Pathway charity, without whom the concept of IH would likely not even exist</a:t>
            </a:r>
          </a:p>
          <a:p>
            <a:pPr marL="0" indent="0">
              <a:buNone/>
            </a:pPr>
            <a:r>
              <a:rPr lang="en-GB" dirty="0">
                <a:solidFill>
                  <a:schemeClr val="bg1">
                    <a:lumMod val="95000"/>
                  </a:schemeClr>
                </a:solidFill>
              </a:rPr>
              <a:t>Mike Brown, without whose support, patience, judgement, and drive (not to mention attention to detail) the IP IH service would’ve progressed at ¼ of the speed, if at all</a:t>
            </a:r>
          </a:p>
          <a:p>
            <a:pPr marL="0" indent="0">
              <a:buNone/>
            </a:pPr>
            <a:r>
              <a:rPr lang="en-GB" dirty="0">
                <a:solidFill>
                  <a:schemeClr val="bg1">
                    <a:lumMod val="95000"/>
                  </a:schemeClr>
                </a:solidFill>
              </a:rPr>
              <a:t>&amp; everyone else who’s had to meet and put up with me over the past 18 months!</a:t>
            </a:r>
          </a:p>
        </p:txBody>
      </p:sp>
      <p:sp>
        <p:nvSpPr>
          <p:cNvPr id="5" name="TextBox 4">
            <a:extLst>
              <a:ext uri="{FF2B5EF4-FFF2-40B4-BE49-F238E27FC236}">
                <a16:creationId xmlns:a16="http://schemas.microsoft.com/office/drawing/2014/main" xmlns="" id="{BE492168-F936-4898-8029-C018459D896D}"/>
              </a:ext>
            </a:extLst>
          </p:cNvPr>
          <p:cNvSpPr txBox="1"/>
          <p:nvPr/>
        </p:nvSpPr>
        <p:spPr>
          <a:xfrm>
            <a:off x="9883371" y="2303114"/>
            <a:ext cx="2308630" cy="646331"/>
          </a:xfrm>
          <a:prstGeom prst="rect">
            <a:avLst/>
          </a:prstGeom>
          <a:noFill/>
        </p:spPr>
        <p:txBody>
          <a:bodyPr wrap="square" rtlCol="0">
            <a:spAutoFit/>
          </a:bodyPr>
          <a:lstStyle/>
          <a:p>
            <a:pPr algn="ctr"/>
            <a:r>
              <a:rPr lang="en-GB" dirty="0">
                <a:solidFill>
                  <a:schemeClr val="bg1">
                    <a:lumMod val="95000"/>
                  </a:schemeClr>
                </a:solidFill>
              </a:rPr>
              <a:t>Massive apologies to anyone I’ve left out!</a:t>
            </a:r>
          </a:p>
        </p:txBody>
      </p:sp>
      <p:sp>
        <p:nvSpPr>
          <p:cNvPr id="6" name="TextBox 5">
            <a:extLst>
              <a:ext uri="{FF2B5EF4-FFF2-40B4-BE49-F238E27FC236}">
                <a16:creationId xmlns:a16="http://schemas.microsoft.com/office/drawing/2014/main" xmlns="" id="{7536C310-7B81-4280-87E1-4F2E4695F29E}"/>
              </a:ext>
            </a:extLst>
          </p:cNvPr>
          <p:cNvSpPr txBox="1"/>
          <p:nvPr/>
        </p:nvSpPr>
        <p:spPr>
          <a:xfrm>
            <a:off x="8650224" y="256032"/>
            <a:ext cx="2848432" cy="1200329"/>
          </a:xfrm>
          <a:prstGeom prst="rect">
            <a:avLst/>
          </a:prstGeom>
          <a:noFill/>
        </p:spPr>
        <p:txBody>
          <a:bodyPr wrap="square" rtlCol="0">
            <a:spAutoFit/>
          </a:bodyPr>
          <a:lstStyle/>
          <a:p>
            <a:pPr algn="ctr"/>
            <a:r>
              <a:rPr lang="en-GB" sz="3600" dirty="0">
                <a:solidFill>
                  <a:schemeClr val="bg1">
                    <a:lumMod val="95000"/>
                  </a:schemeClr>
                </a:solidFill>
              </a:rPr>
              <a:t>Are there any questions?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12" end="1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ACA55D6-9F99-4BDA-A13F-749FAC708C32}"/>
              </a:ext>
            </a:extLst>
          </p:cNvPr>
          <p:cNvSpPr>
            <a:spLocks noGrp="1"/>
          </p:cNvSpPr>
          <p:nvPr>
            <p:ph type="title"/>
          </p:nvPr>
        </p:nvSpPr>
        <p:spPr/>
        <p:txBody>
          <a:bodyPr/>
          <a:lstStyle/>
          <a:p>
            <a:r>
              <a:rPr lang="en-GB" dirty="0">
                <a:solidFill>
                  <a:schemeClr val="bg1">
                    <a:lumMod val="95000"/>
                  </a:schemeClr>
                </a:solidFill>
              </a:rPr>
              <a:t>Why did I take this job?</a:t>
            </a:r>
          </a:p>
        </p:txBody>
      </p:sp>
      <p:sp>
        <p:nvSpPr>
          <p:cNvPr id="3" name="Content Placeholder 2">
            <a:extLst>
              <a:ext uri="{FF2B5EF4-FFF2-40B4-BE49-F238E27FC236}">
                <a16:creationId xmlns:a16="http://schemas.microsoft.com/office/drawing/2014/main" xmlns="" id="{95313278-D090-4C09-9159-8FCC5138C792}"/>
              </a:ext>
            </a:extLst>
          </p:cNvPr>
          <p:cNvSpPr>
            <a:spLocks noGrp="1"/>
          </p:cNvSpPr>
          <p:nvPr>
            <p:ph idx="1"/>
          </p:nvPr>
        </p:nvSpPr>
        <p:spPr>
          <a:xfrm>
            <a:off x="838200" y="1825624"/>
            <a:ext cx="11353800" cy="5032375"/>
          </a:xfrm>
        </p:spPr>
        <p:txBody>
          <a:bodyPr>
            <a:normAutofit fontScale="92500" lnSpcReduction="10000"/>
          </a:bodyPr>
          <a:lstStyle/>
          <a:p>
            <a:r>
              <a:rPr lang="en-GB" dirty="0">
                <a:solidFill>
                  <a:schemeClr val="bg1">
                    <a:lumMod val="95000"/>
                  </a:schemeClr>
                </a:solidFill>
              </a:rPr>
              <a:t>For the glory!</a:t>
            </a:r>
          </a:p>
          <a:p>
            <a:endParaRPr lang="en-GB" dirty="0">
              <a:solidFill>
                <a:schemeClr val="bg1">
                  <a:lumMod val="95000"/>
                </a:schemeClr>
              </a:solidFill>
            </a:endParaRPr>
          </a:p>
          <a:p>
            <a:r>
              <a:rPr lang="en-GB" dirty="0">
                <a:solidFill>
                  <a:schemeClr val="bg1">
                    <a:lumMod val="95000"/>
                  </a:schemeClr>
                </a:solidFill>
              </a:rPr>
              <a:t>In reality:</a:t>
            </a:r>
          </a:p>
          <a:p>
            <a:pPr lvl="1"/>
            <a:r>
              <a:rPr lang="en-GB" dirty="0">
                <a:solidFill>
                  <a:schemeClr val="bg1">
                    <a:lumMod val="95000"/>
                  </a:schemeClr>
                </a:solidFill>
              </a:rPr>
              <a:t>As an ID/GIM doctor I have looked after many young (and not so young) patients who’ve come in very unwell with complications related to their social situations, including:</a:t>
            </a:r>
          </a:p>
          <a:p>
            <a:pPr lvl="2"/>
            <a:r>
              <a:rPr lang="en-GB" dirty="0">
                <a:solidFill>
                  <a:schemeClr val="bg1">
                    <a:lumMod val="95000"/>
                  </a:schemeClr>
                </a:solidFill>
              </a:rPr>
              <a:t>Deep vein thrombosis/pulmonary embolus</a:t>
            </a:r>
          </a:p>
          <a:p>
            <a:pPr lvl="2"/>
            <a:r>
              <a:rPr lang="en-GB" dirty="0">
                <a:solidFill>
                  <a:schemeClr val="bg1">
                    <a:lumMod val="95000"/>
                  </a:schemeClr>
                </a:solidFill>
              </a:rPr>
              <a:t>Bacterial blood infections such as infective endocarditis</a:t>
            </a:r>
          </a:p>
          <a:p>
            <a:pPr lvl="2"/>
            <a:r>
              <a:rPr lang="en-GB" dirty="0">
                <a:solidFill>
                  <a:schemeClr val="bg1">
                    <a:lumMod val="95000"/>
                  </a:schemeClr>
                </a:solidFill>
              </a:rPr>
              <a:t>Advanced liver cirrhosis </a:t>
            </a:r>
          </a:p>
          <a:p>
            <a:pPr lvl="2"/>
            <a:r>
              <a:rPr lang="en-GB" dirty="0">
                <a:solidFill>
                  <a:schemeClr val="bg1">
                    <a:lumMod val="95000"/>
                  </a:schemeClr>
                </a:solidFill>
              </a:rPr>
              <a:t>And more</a:t>
            </a:r>
          </a:p>
          <a:p>
            <a:pPr lvl="1"/>
            <a:r>
              <a:rPr lang="en-GB" dirty="0">
                <a:solidFill>
                  <a:schemeClr val="bg1">
                    <a:lumMod val="95000"/>
                  </a:schemeClr>
                </a:solidFill>
              </a:rPr>
              <a:t>Many have recovered to an incredible degree during their hospital admission…</a:t>
            </a:r>
          </a:p>
          <a:p>
            <a:pPr lvl="1"/>
            <a:r>
              <a:rPr lang="en-GB" dirty="0">
                <a:solidFill>
                  <a:schemeClr val="bg1">
                    <a:lumMod val="95000"/>
                  </a:schemeClr>
                </a:solidFill>
              </a:rPr>
              <a:t>…Only to be discharged back to the exact same social situation that led to that attendance</a:t>
            </a:r>
          </a:p>
          <a:p>
            <a:pPr lvl="2"/>
            <a:r>
              <a:rPr lang="en-GB" dirty="0">
                <a:solidFill>
                  <a:schemeClr val="bg1">
                    <a:lumMod val="95000"/>
                  </a:schemeClr>
                </a:solidFill>
              </a:rPr>
              <a:t>On the streets/other accommodation with a high potential for harm</a:t>
            </a:r>
          </a:p>
          <a:p>
            <a:pPr lvl="2"/>
            <a:r>
              <a:rPr lang="en-GB" dirty="0">
                <a:solidFill>
                  <a:schemeClr val="bg1">
                    <a:lumMod val="95000"/>
                  </a:schemeClr>
                </a:solidFill>
              </a:rPr>
              <a:t>No/minimal follow up for mental health/other chronic issues</a:t>
            </a:r>
          </a:p>
          <a:p>
            <a:pPr lvl="2"/>
            <a:r>
              <a:rPr lang="en-GB" dirty="0">
                <a:solidFill>
                  <a:schemeClr val="bg1">
                    <a:lumMod val="95000"/>
                  </a:schemeClr>
                </a:solidFill>
              </a:rPr>
              <a:t>Hospital and GP follow up there is a strong sense they won’t attend (for a variety of reasons)</a:t>
            </a:r>
          </a:p>
          <a:p>
            <a:pPr lvl="1"/>
            <a:r>
              <a:rPr lang="en-GB" dirty="0">
                <a:solidFill>
                  <a:schemeClr val="bg1">
                    <a:lumMod val="95000"/>
                  </a:schemeClr>
                </a:solidFill>
              </a:rPr>
              <a:t>Is there a better way of doing this?  This job seemed like a great opportunity to find out!</a:t>
            </a:r>
          </a:p>
        </p:txBody>
      </p:sp>
      <p:pic>
        <p:nvPicPr>
          <p:cNvPr id="5" name="Picture 4">
            <a:extLst>
              <a:ext uri="{FF2B5EF4-FFF2-40B4-BE49-F238E27FC236}">
                <a16:creationId xmlns:a16="http://schemas.microsoft.com/office/drawing/2014/main" xmlns="" id="{A0FFC8F0-64B4-43DA-83C0-EC997AACBB09}"/>
              </a:ext>
            </a:extLst>
          </p:cNvPr>
          <p:cNvPicPr>
            <a:picLocks noChangeAspect="1"/>
          </p:cNvPicPr>
          <p:nvPr/>
        </p:nvPicPr>
        <p:blipFill>
          <a:blip r:embed="rId2" cstate="print"/>
          <a:stretch>
            <a:fillRect/>
          </a:stretch>
        </p:blipFill>
        <p:spPr>
          <a:xfrm>
            <a:off x="7715109" y="0"/>
            <a:ext cx="4476891" cy="2651760"/>
          </a:xfrm>
          <a:prstGeom prst="rect">
            <a:avLst/>
          </a:prstGeom>
        </p:spPr>
      </p:pic>
    </p:spTree>
    <p:extLst>
      <p:ext uri="{BB962C8B-B14F-4D97-AF65-F5344CB8AC3E}">
        <p14:creationId xmlns:p14="http://schemas.microsoft.com/office/powerpoint/2010/main" xmlns="" val="746855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0D2ED88-4733-4791-B133-10EB718ADF3F}"/>
              </a:ext>
            </a:extLst>
          </p:cNvPr>
          <p:cNvSpPr>
            <a:spLocks noGrp="1"/>
          </p:cNvSpPr>
          <p:nvPr>
            <p:ph type="title"/>
          </p:nvPr>
        </p:nvSpPr>
        <p:spPr/>
        <p:txBody>
          <a:bodyPr/>
          <a:lstStyle/>
          <a:p>
            <a:r>
              <a:rPr lang="en-GB" dirty="0">
                <a:solidFill>
                  <a:schemeClr val="bg1">
                    <a:lumMod val="95000"/>
                  </a:schemeClr>
                </a:solidFill>
              </a:rPr>
              <a:t>Inpatient IH at UCH since October 2021</a:t>
            </a:r>
          </a:p>
        </p:txBody>
      </p:sp>
      <p:sp>
        <p:nvSpPr>
          <p:cNvPr id="3" name="Content Placeholder 2">
            <a:extLst>
              <a:ext uri="{FF2B5EF4-FFF2-40B4-BE49-F238E27FC236}">
                <a16:creationId xmlns:a16="http://schemas.microsoft.com/office/drawing/2014/main" xmlns="" id="{614BC1F4-B711-4C35-B133-E1E5C8208B01}"/>
              </a:ext>
            </a:extLst>
          </p:cNvPr>
          <p:cNvSpPr>
            <a:spLocks noGrp="1"/>
          </p:cNvSpPr>
          <p:nvPr>
            <p:ph idx="1"/>
          </p:nvPr>
        </p:nvSpPr>
        <p:spPr>
          <a:xfrm>
            <a:off x="838200" y="1825624"/>
            <a:ext cx="10515600" cy="5032375"/>
          </a:xfrm>
        </p:spPr>
        <p:txBody>
          <a:bodyPr>
            <a:normAutofit/>
          </a:bodyPr>
          <a:lstStyle/>
          <a:p>
            <a:r>
              <a:rPr lang="en-GB" dirty="0">
                <a:solidFill>
                  <a:schemeClr val="bg1">
                    <a:lumMod val="95000"/>
                  </a:schemeClr>
                </a:solidFill>
              </a:rPr>
              <a:t>Two main approaches:</a:t>
            </a:r>
          </a:p>
          <a:p>
            <a:endParaRPr lang="en-GB" dirty="0">
              <a:solidFill>
                <a:schemeClr val="bg1">
                  <a:lumMod val="95000"/>
                </a:schemeClr>
              </a:solidFill>
            </a:endParaRPr>
          </a:p>
          <a:p>
            <a:pPr lvl="1"/>
            <a:r>
              <a:rPr lang="en-GB" dirty="0">
                <a:solidFill>
                  <a:schemeClr val="bg1">
                    <a:lumMod val="95000"/>
                  </a:schemeClr>
                </a:solidFill>
              </a:rPr>
              <a:t>Inpatients: development, use, amendment, and analysis via: </a:t>
            </a:r>
          </a:p>
          <a:p>
            <a:pPr lvl="2"/>
            <a:r>
              <a:rPr lang="en-GB" dirty="0">
                <a:solidFill>
                  <a:schemeClr val="bg1">
                    <a:lumMod val="95000"/>
                  </a:schemeClr>
                </a:solidFill>
              </a:rPr>
              <a:t>The </a:t>
            </a:r>
            <a:r>
              <a:rPr lang="en-GB" b="1" dirty="0">
                <a:solidFill>
                  <a:schemeClr val="bg1">
                    <a:lumMod val="95000"/>
                  </a:schemeClr>
                </a:solidFill>
              </a:rPr>
              <a:t>Holistic Inclusion health Patient Assessment (HIPA)</a:t>
            </a:r>
          </a:p>
          <a:p>
            <a:pPr lvl="1"/>
            <a:endParaRPr lang="en-GB" dirty="0">
              <a:solidFill>
                <a:schemeClr val="bg1">
                  <a:lumMod val="95000"/>
                </a:schemeClr>
              </a:solidFill>
            </a:endParaRPr>
          </a:p>
          <a:p>
            <a:pPr lvl="1"/>
            <a:r>
              <a:rPr lang="en-GB" dirty="0">
                <a:solidFill>
                  <a:schemeClr val="bg1">
                    <a:lumMod val="95000"/>
                  </a:schemeClr>
                </a:solidFill>
              </a:rPr>
              <a:t>Attempt to provide a way in to hospital for IH patients, in conjuncture with community HCPs, that bypasses the Emergency Department (ED)</a:t>
            </a:r>
          </a:p>
          <a:p>
            <a:pPr lvl="2"/>
            <a:r>
              <a:rPr lang="en-GB" dirty="0">
                <a:solidFill>
                  <a:schemeClr val="bg1">
                    <a:lumMod val="95000"/>
                  </a:schemeClr>
                </a:solidFill>
              </a:rPr>
              <a:t>The </a:t>
            </a:r>
            <a:r>
              <a:rPr lang="en-GB" b="1" dirty="0">
                <a:solidFill>
                  <a:schemeClr val="bg1">
                    <a:lumMod val="95000"/>
                  </a:schemeClr>
                </a:solidFill>
              </a:rPr>
              <a:t>987 initiative </a:t>
            </a:r>
          </a:p>
        </p:txBody>
      </p:sp>
    </p:spTree>
    <p:extLst>
      <p:ext uri="{BB962C8B-B14F-4D97-AF65-F5344CB8AC3E}">
        <p14:creationId xmlns:p14="http://schemas.microsoft.com/office/powerpoint/2010/main" xmlns="" val="410892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AF34A34-80B0-422B-A7FF-FAB460325686}"/>
              </a:ext>
            </a:extLst>
          </p:cNvPr>
          <p:cNvSpPr>
            <a:spLocks noGrp="1"/>
          </p:cNvSpPr>
          <p:nvPr>
            <p:ph type="title"/>
          </p:nvPr>
        </p:nvSpPr>
        <p:spPr/>
        <p:txBody>
          <a:bodyPr/>
          <a:lstStyle/>
          <a:p>
            <a:r>
              <a:rPr lang="en-GB" dirty="0">
                <a:solidFill>
                  <a:schemeClr val="bg1">
                    <a:lumMod val="95000"/>
                  </a:schemeClr>
                </a:solidFill>
              </a:rPr>
              <a:t>UCH OP IH resources: focus on the ‘big three’ </a:t>
            </a:r>
          </a:p>
        </p:txBody>
      </p:sp>
      <p:sp>
        <p:nvSpPr>
          <p:cNvPr id="3" name="Content Placeholder 2">
            <a:extLst>
              <a:ext uri="{FF2B5EF4-FFF2-40B4-BE49-F238E27FC236}">
                <a16:creationId xmlns:a16="http://schemas.microsoft.com/office/drawing/2014/main" xmlns="" id="{D0CDD08A-1600-4B93-AA98-55BF2C8F003F}"/>
              </a:ext>
            </a:extLst>
          </p:cNvPr>
          <p:cNvSpPr>
            <a:spLocks noGrp="1"/>
          </p:cNvSpPr>
          <p:nvPr>
            <p:ph idx="1"/>
          </p:nvPr>
        </p:nvSpPr>
        <p:spPr>
          <a:xfrm>
            <a:off x="838200" y="1825624"/>
            <a:ext cx="11353800" cy="5032375"/>
          </a:xfrm>
        </p:spPr>
        <p:txBody>
          <a:bodyPr>
            <a:normAutofit/>
          </a:bodyPr>
          <a:lstStyle/>
          <a:p>
            <a:r>
              <a:rPr lang="en-GB" b="1" dirty="0">
                <a:solidFill>
                  <a:schemeClr val="bg1">
                    <a:lumMod val="95000"/>
                  </a:schemeClr>
                </a:solidFill>
              </a:rPr>
              <a:t>Find &amp; Treat team </a:t>
            </a:r>
          </a:p>
          <a:p>
            <a:pPr lvl="1"/>
            <a:r>
              <a:rPr lang="en-GB" dirty="0">
                <a:solidFill>
                  <a:schemeClr val="bg1">
                    <a:lumMod val="95000"/>
                  </a:schemeClr>
                </a:solidFill>
              </a:rPr>
              <a:t>Focus on Tuberculosis and Hepatitis C virus</a:t>
            </a:r>
          </a:p>
          <a:p>
            <a:pPr lvl="1"/>
            <a:r>
              <a:rPr lang="en-GB" dirty="0">
                <a:solidFill>
                  <a:schemeClr val="bg1">
                    <a:lumMod val="95000"/>
                  </a:schemeClr>
                </a:solidFill>
              </a:rPr>
              <a:t>Switched focus to COVID vaccination in homeless population during the pandemic</a:t>
            </a:r>
          </a:p>
          <a:p>
            <a:r>
              <a:rPr lang="en-GB" b="1" dirty="0">
                <a:solidFill>
                  <a:schemeClr val="bg1">
                    <a:lumMod val="95000"/>
                  </a:schemeClr>
                </a:solidFill>
              </a:rPr>
              <a:t>Camden Adult Pathway Partnership (CAPP) team</a:t>
            </a:r>
          </a:p>
          <a:p>
            <a:pPr lvl="1"/>
            <a:r>
              <a:rPr lang="en-GB" dirty="0">
                <a:solidFill>
                  <a:schemeClr val="bg1">
                    <a:lumMod val="95000"/>
                  </a:schemeClr>
                </a:solidFill>
              </a:rPr>
              <a:t>Expert, nurse-led outreach to clients in IH facing hostels </a:t>
            </a:r>
          </a:p>
          <a:p>
            <a:pPr lvl="1"/>
            <a:r>
              <a:rPr lang="en-GB" dirty="0">
                <a:solidFill>
                  <a:schemeClr val="bg1">
                    <a:lumMod val="95000"/>
                  </a:schemeClr>
                </a:solidFill>
              </a:rPr>
              <a:t>Provide access to health care interventions with some stunning successes </a:t>
            </a:r>
          </a:p>
          <a:p>
            <a:r>
              <a:rPr lang="en-GB" b="1" dirty="0">
                <a:solidFill>
                  <a:schemeClr val="bg1">
                    <a:lumMod val="95000"/>
                  </a:schemeClr>
                </a:solidFill>
              </a:rPr>
              <a:t>Homeless Intermediate Care (HIC) team</a:t>
            </a:r>
          </a:p>
          <a:p>
            <a:pPr lvl="1"/>
            <a:r>
              <a:rPr lang="en-GB" dirty="0">
                <a:solidFill>
                  <a:schemeClr val="bg1">
                    <a:lumMod val="95000"/>
                  </a:schemeClr>
                </a:solidFill>
              </a:rPr>
              <a:t>Multi-disciplinary team engaging with clients to aid the transition back to the community at discharge from hospital</a:t>
            </a:r>
          </a:p>
          <a:p>
            <a:pPr lvl="1"/>
            <a:r>
              <a:rPr lang="en-GB" dirty="0">
                <a:solidFill>
                  <a:schemeClr val="bg1">
                    <a:lumMod val="95000"/>
                  </a:schemeClr>
                </a:solidFill>
              </a:rPr>
              <a:t>Help with housing authority, accessing benefits, registering with a GP, etc. </a:t>
            </a:r>
          </a:p>
          <a:p>
            <a:pPr lvl="1"/>
            <a:r>
              <a:rPr lang="en-GB" dirty="0">
                <a:solidFill>
                  <a:schemeClr val="bg1">
                    <a:lumMod val="95000"/>
                  </a:schemeClr>
                </a:solidFill>
              </a:rPr>
              <a:t>Have had a major impact on attendance in many cases, including High Intensity Users of our ED</a:t>
            </a:r>
          </a:p>
        </p:txBody>
      </p:sp>
    </p:spTree>
    <p:extLst>
      <p:ext uri="{BB962C8B-B14F-4D97-AF65-F5344CB8AC3E}">
        <p14:creationId xmlns:p14="http://schemas.microsoft.com/office/powerpoint/2010/main" xmlns="" val="3497273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4F657F0-39FB-471B-9C65-B767515C56C6}"/>
              </a:ext>
            </a:extLst>
          </p:cNvPr>
          <p:cNvPicPr>
            <a:picLocks noChangeAspect="1"/>
          </p:cNvPicPr>
          <p:nvPr/>
        </p:nvPicPr>
        <p:blipFill>
          <a:blip r:embed="rId2" cstate="print"/>
          <a:stretch>
            <a:fillRect/>
          </a:stretch>
        </p:blipFill>
        <p:spPr>
          <a:xfrm>
            <a:off x="9039711" y="0"/>
            <a:ext cx="3152289" cy="4671588"/>
          </a:xfrm>
          <a:prstGeom prst="rect">
            <a:avLst/>
          </a:prstGeom>
        </p:spPr>
      </p:pic>
      <p:sp>
        <p:nvSpPr>
          <p:cNvPr id="2" name="Title 1">
            <a:extLst>
              <a:ext uri="{FF2B5EF4-FFF2-40B4-BE49-F238E27FC236}">
                <a16:creationId xmlns:a16="http://schemas.microsoft.com/office/drawing/2014/main" xmlns="" id="{13AF7008-37F1-4581-8D88-BC4C185D39B3}"/>
              </a:ext>
            </a:extLst>
          </p:cNvPr>
          <p:cNvSpPr>
            <a:spLocks noGrp="1"/>
          </p:cNvSpPr>
          <p:nvPr>
            <p:ph type="title"/>
          </p:nvPr>
        </p:nvSpPr>
        <p:spPr/>
        <p:txBody>
          <a:bodyPr/>
          <a:lstStyle/>
          <a:p>
            <a:r>
              <a:rPr lang="en-GB" dirty="0">
                <a:solidFill>
                  <a:schemeClr val="bg1">
                    <a:lumMod val="95000"/>
                  </a:schemeClr>
                </a:solidFill>
              </a:rPr>
              <a:t>987 initiative</a:t>
            </a:r>
          </a:p>
        </p:txBody>
      </p:sp>
      <p:sp>
        <p:nvSpPr>
          <p:cNvPr id="3" name="Content Placeholder 2">
            <a:extLst>
              <a:ext uri="{FF2B5EF4-FFF2-40B4-BE49-F238E27FC236}">
                <a16:creationId xmlns:a16="http://schemas.microsoft.com/office/drawing/2014/main" xmlns="" id="{943BAAAE-AF4F-4681-B464-982C23DB77B8}"/>
              </a:ext>
            </a:extLst>
          </p:cNvPr>
          <p:cNvSpPr>
            <a:spLocks noGrp="1"/>
          </p:cNvSpPr>
          <p:nvPr>
            <p:ph idx="1"/>
          </p:nvPr>
        </p:nvSpPr>
        <p:spPr>
          <a:xfrm>
            <a:off x="838200" y="1825624"/>
            <a:ext cx="8351520" cy="5032375"/>
          </a:xfrm>
        </p:spPr>
        <p:txBody>
          <a:bodyPr>
            <a:normAutofit lnSpcReduction="10000"/>
          </a:bodyPr>
          <a:lstStyle/>
          <a:p>
            <a:r>
              <a:rPr lang="en-GB" dirty="0">
                <a:solidFill>
                  <a:schemeClr val="bg1">
                    <a:lumMod val="95000"/>
                  </a:schemeClr>
                </a:solidFill>
              </a:rPr>
              <a:t>So called purely because ‘987’ should be in the email referral line</a:t>
            </a:r>
          </a:p>
          <a:p>
            <a:pPr lvl="1"/>
            <a:r>
              <a:rPr lang="en-GB" dirty="0">
                <a:solidFill>
                  <a:schemeClr val="bg1">
                    <a:lumMod val="95000"/>
                  </a:schemeClr>
                </a:solidFill>
              </a:rPr>
              <a:t>This makes it easier to search for referrals</a:t>
            </a:r>
          </a:p>
          <a:p>
            <a:r>
              <a:rPr lang="en-GB" dirty="0">
                <a:solidFill>
                  <a:schemeClr val="bg1">
                    <a:lumMod val="95000"/>
                  </a:schemeClr>
                </a:solidFill>
              </a:rPr>
              <a:t>This is an attempt to allow IH patients to bypass ED and be seen in ambulatory care </a:t>
            </a:r>
          </a:p>
          <a:p>
            <a:pPr lvl="1"/>
            <a:r>
              <a:rPr lang="en-GB" dirty="0">
                <a:solidFill>
                  <a:schemeClr val="bg1">
                    <a:lumMod val="95000"/>
                  </a:schemeClr>
                </a:solidFill>
              </a:rPr>
              <a:t>‘A&amp;E level for access to tests without the time pressure and waits of A&amp;E’ </a:t>
            </a:r>
          </a:p>
          <a:p>
            <a:r>
              <a:rPr lang="en-GB" dirty="0">
                <a:solidFill>
                  <a:schemeClr val="bg1">
                    <a:lumMod val="95000"/>
                  </a:schemeClr>
                </a:solidFill>
              </a:rPr>
              <a:t>It tends to be for people who refuse to attend ED, or who do so frequently but don’t stay for investigations </a:t>
            </a:r>
          </a:p>
          <a:p>
            <a:r>
              <a:rPr lang="en-GB" dirty="0">
                <a:solidFill>
                  <a:schemeClr val="bg1">
                    <a:lumMod val="95000"/>
                  </a:schemeClr>
                </a:solidFill>
              </a:rPr>
              <a:t>14 people seen thus far (~50% rate of non-attendance)</a:t>
            </a:r>
          </a:p>
          <a:p>
            <a:pPr lvl="1"/>
            <a:r>
              <a:rPr lang="en-GB" dirty="0">
                <a:solidFill>
                  <a:schemeClr val="bg1">
                    <a:lumMod val="95000"/>
                  </a:schemeClr>
                </a:solidFill>
              </a:rPr>
              <a:t>Thorough IH assessment (HIPA) and screening tests for each</a:t>
            </a:r>
          </a:p>
          <a:p>
            <a:pPr lvl="1"/>
            <a:r>
              <a:rPr lang="en-GB" dirty="0">
                <a:solidFill>
                  <a:schemeClr val="bg1">
                    <a:lumMod val="95000"/>
                  </a:schemeClr>
                </a:solidFill>
              </a:rPr>
              <a:t>Plus assessment regarding their presenting complaint</a:t>
            </a:r>
          </a:p>
        </p:txBody>
      </p:sp>
    </p:spTree>
    <p:extLst>
      <p:ext uri="{BB962C8B-B14F-4D97-AF65-F5344CB8AC3E}">
        <p14:creationId xmlns:p14="http://schemas.microsoft.com/office/powerpoint/2010/main" xmlns="" val="3184463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8F2003E3-9C3C-490B-8F61-60BD34F2A3C0}"/>
              </a:ext>
            </a:extLst>
          </p:cNvPr>
          <p:cNvSpPr>
            <a:spLocks noGrp="1"/>
          </p:cNvSpPr>
          <p:nvPr>
            <p:ph type="ctrTitle"/>
          </p:nvPr>
        </p:nvSpPr>
        <p:spPr/>
        <p:txBody>
          <a:bodyPr/>
          <a:lstStyle/>
          <a:p>
            <a:r>
              <a:rPr lang="en-GB" dirty="0">
                <a:solidFill>
                  <a:schemeClr val="bg1">
                    <a:lumMod val="95000"/>
                  </a:schemeClr>
                </a:solidFill>
              </a:rPr>
              <a:t>The HIPA</a:t>
            </a:r>
          </a:p>
        </p:txBody>
      </p:sp>
      <p:sp>
        <p:nvSpPr>
          <p:cNvPr id="5" name="Subtitle 4">
            <a:extLst>
              <a:ext uri="{FF2B5EF4-FFF2-40B4-BE49-F238E27FC236}">
                <a16:creationId xmlns:a16="http://schemas.microsoft.com/office/drawing/2014/main" xmlns="" id="{0A2DABC3-A580-4A7A-A80D-FF1C1AEF8578}"/>
              </a:ext>
            </a:extLst>
          </p:cNvPr>
          <p:cNvSpPr>
            <a:spLocks noGrp="1"/>
          </p:cNvSpPr>
          <p:nvPr>
            <p:ph type="subTitle" idx="1"/>
          </p:nvPr>
        </p:nvSpPr>
        <p:spPr/>
        <p:txBody>
          <a:bodyPr/>
          <a:lstStyle/>
          <a:p>
            <a:r>
              <a:rPr lang="en-GB" dirty="0">
                <a:solidFill>
                  <a:schemeClr val="bg1">
                    <a:lumMod val="95000"/>
                  </a:schemeClr>
                </a:solidFill>
              </a:rPr>
              <a:t>Holistic Inclusion health Patient Assessment</a:t>
            </a:r>
          </a:p>
        </p:txBody>
      </p:sp>
      <p:pic>
        <p:nvPicPr>
          <p:cNvPr id="6" name="Picture 5">
            <a:extLst>
              <a:ext uri="{FF2B5EF4-FFF2-40B4-BE49-F238E27FC236}">
                <a16:creationId xmlns:a16="http://schemas.microsoft.com/office/drawing/2014/main" xmlns="" id="{CD1C8043-6BE2-4D23-9996-97D0FAD55433}"/>
              </a:ext>
            </a:extLst>
          </p:cNvPr>
          <p:cNvPicPr>
            <a:picLocks noChangeAspect="1"/>
          </p:cNvPicPr>
          <p:nvPr/>
        </p:nvPicPr>
        <p:blipFill>
          <a:blip r:embed="rId3" cstate="print"/>
          <a:stretch>
            <a:fillRect/>
          </a:stretch>
        </p:blipFill>
        <p:spPr>
          <a:xfrm>
            <a:off x="7735824" y="-25654"/>
            <a:ext cx="4456176" cy="2623140"/>
          </a:xfrm>
          <a:prstGeom prst="rect">
            <a:avLst/>
          </a:prstGeom>
        </p:spPr>
      </p:pic>
    </p:spTree>
    <p:extLst>
      <p:ext uri="{BB962C8B-B14F-4D97-AF65-F5344CB8AC3E}">
        <p14:creationId xmlns:p14="http://schemas.microsoft.com/office/powerpoint/2010/main" xmlns="" val="25450432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2" ma:contentTypeDescription="Create a new document." ma:contentTypeScope="" ma:versionID="1185b179730c286e9ca5e8cec26448c7">
  <xsd:schema xmlns:xsd="http://www.w3.org/2001/XMLSchema" xmlns:xs="http://www.w3.org/2001/XMLSchema" xmlns:p="http://schemas.microsoft.com/office/2006/metadata/properties" xmlns:ns2="d533af8e-90fc-435e-9c6f-bd5f3a7a0686" xmlns:ns3="343c576e-92ca-4e81-9a49-c8620aa7a76a" targetNamespace="http://schemas.microsoft.com/office/2006/metadata/properties" ma:root="true" ma:fieldsID="2523b99b27542f063c31445013867cd2" ns2:_="" ns3:_="">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533af8e-90fc-435e-9c6f-bd5f3a7a0686">
      <Terms xmlns="http://schemas.microsoft.com/office/infopath/2007/PartnerControls"/>
    </lcf76f155ced4ddcb4097134ff3c332f>
    <TaxCatchAll xmlns="343c576e-92ca-4e81-9a49-c8620aa7a76a" xsi:nil="true"/>
  </documentManagement>
</p:properties>
</file>

<file path=customXml/itemProps1.xml><?xml version="1.0" encoding="utf-8"?>
<ds:datastoreItem xmlns:ds="http://schemas.openxmlformats.org/officeDocument/2006/customXml" ds:itemID="{D076DD47-F37E-4670-ABB0-7ABC4966190F}"/>
</file>

<file path=customXml/itemProps2.xml><?xml version="1.0" encoding="utf-8"?>
<ds:datastoreItem xmlns:ds="http://schemas.openxmlformats.org/officeDocument/2006/customXml" ds:itemID="{6BBBE833-43FA-41D9-88E1-F87933B3418E}"/>
</file>

<file path=customXml/itemProps3.xml><?xml version="1.0" encoding="utf-8"?>
<ds:datastoreItem xmlns:ds="http://schemas.openxmlformats.org/officeDocument/2006/customXml" ds:itemID="{C4139802-90E1-4DC8-9B17-31E6D4F50A88}"/>
</file>

<file path=docProps/app.xml><?xml version="1.0" encoding="utf-8"?>
<Properties xmlns="http://schemas.openxmlformats.org/officeDocument/2006/extended-properties" xmlns:vt="http://schemas.openxmlformats.org/officeDocument/2006/docPropsVTypes">
  <TotalTime>4436</TotalTime>
  <Words>4832</Words>
  <Application>Microsoft Office PowerPoint</Application>
  <PresentationFormat>Custom</PresentationFormat>
  <Paragraphs>578</Paragraphs>
  <Slides>44</Slides>
  <Notes>11</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Cardiff Hepatitis C event 31st March 2023  What we’ve learnt about inclusion health (IH) patients A brief overview of 12 months of patient data from University College Hospital in London (Euston)</vt:lpstr>
      <vt:lpstr>Disclaimer</vt:lpstr>
      <vt:lpstr>About inclusion health (IH)</vt:lpstr>
      <vt:lpstr>About me</vt:lpstr>
      <vt:lpstr>Why did I take this job?</vt:lpstr>
      <vt:lpstr>Inpatient IH at UCH since October 2021</vt:lpstr>
      <vt:lpstr>UCH OP IH resources: focus on the ‘big three’ </vt:lpstr>
      <vt:lpstr>987 initiative</vt:lpstr>
      <vt:lpstr>The HIPA</vt:lpstr>
      <vt:lpstr>HIPA</vt:lpstr>
      <vt:lpstr>Has a lot in common with frailty assessment</vt:lpstr>
      <vt:lpstr>Plus</vt:lpstr>
      <vt:lpstr>Slide 13</vt:lpstr>
      <vt:lpstr>Slide 14</vt:lpstr>
      <vt:lpstr>Results</vt:lpstr>
      <vt:lpstr>Biographics, relationships, and clothing</vt:lpstr>
      <vt:lpstr>State money</vt:lpstr>
      <vt:lpstr>Eyes, ears, legs,  bowels, and bladders</vt:lpstr>
      <vt:lpstr>Simple recommended interventions</vt:lpstr>
      <vt:lpstr>Slide 20</vt:lpstr>
      <vt:lpstr>Abbreviated mental test (AMT) and capacity </vt:lpstr>
      <vt:lpstr>Mental health</vt:lpstr>
      <vt:lpstr>Recommendations</vt:lpstr>
      <vt:lpstr>Accommodation</vt:lpstr>
      <vt:lpstr>Duty to refer (D2R)</vt:lpstr>
      <vt:lpstr>Dependence</vt:lpstr>
      <vt:lpstr>Improving hospital opiate substitution therapy (OST)</vt:lpstr>
      <vt:lpstr>UCH guidelines on OST before and after iHOST</vt:lpstr>
      <vt:lpstr>Outcomes post iHOST</vt:lpstr>
      <vt:lpstr>Blood tests</vt:lpstr>
      <vt:lpstr>Malnutrition</vt:lpstr>
      <vt:lpstr>Hepatitis C virus</vt:lpstr>
      <vt:lpstr>Other scoring systems</vt:lpstr>
      <vt:lpstr>Recommendations</vt:lpstr>
      <vt:lpstr>Repeat disclaimer</vt:lpstr>
      <vt:lpstr>How did they end up in this life?</vt:lpstr>
      <vt:lpstr>Evidence </vt:lpstr>
      <vt:lpstr>When seeing the adult… …remember the child</vt:lpstr>
      <vt:lpstr>Conclusions</vt:lpstr>
      <vt:lpstr>The ‘actual’ UCH IH patient</vt:lpstr>
      <vt:lpstr>Take home messages</vt:lpstr>
      <vt:lpstr>In summary</vt:lpstr>
      <vt:lpstr>The most important resource in the NHS</vt:lpstr>
      <vt:lpstr>Thank you all for listening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Inpatient inclusion health (IH) service at University College Hospital (UCH) – 9 months in</dc:title>
  <dc:creator>NORMAN, James (UNIVERSITY COLLEGE LONDON HOSPITALS NHS FOUNDATION TRUST)</dc:creator>
  <cp:lastModifiedBy>user</cp:lastModifiedBy>
  <cp:revision>304</cp:revision>
  <dcterms:created xsi:type="dcterms:W3CDTF">2022-05-23T09:44:20Z</dcterms:created>
  <dcterms:modified xsi:type="dcterms:W3CDTF">2023-03-29T18:35:26Z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