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style1.xml" ContentType="application/vnd.ms-office.chartstyle+xml"/>
  <Override PartName="/ppt/theme/theme1.xml" ContentType="application/vnd.openxmlformats-officedocument.theme+xml"/>
  <Override PartName="/ppt/charts/chart1.xml" ContentType="application/vnd.openxmlformats-officedocument.drawingml.chart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6" r:id="rId4"/>
    <p:sldId id="257" r:id="rId5"/>
    <p:sldId id="258" r:id="rId6"/>
    <p:sldId id="259" r:id="rId7"/>
    <p:sldId id="268" r:id="rId8"/>
    <p:sldId id="260" r:id="rId9"/>
    <p:sldId id="269" r:id="rId10"/>
    <p:sldId id="262" r:id="rId11"/>
    <p:sldId id="267" r:id="rId12"/>
    <p:sldId id="264" r:id="rId13"/>
    <p:sldId id="261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SMS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D10E-4A24-B145-B5C6C110023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D10E-4A24-B145-B5C6C110023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D10E-4A24-B145-B5C6C110023F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GDAS</c:v>
                </c:pt>
                <c:pt idx="1">
                  <c:v>ABSDAS</c:v>
                </c:pt>
                <c:pt idx="2">
                  <c:v>None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55</c:v>
                </c:pt>
                <c:pt idx="1">
                  <c:v>12</c:v>
                </c:pt>
                <c:pt idx="2">
                  <c:v>106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10E-4A24-B145-B5C6C110023F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Uptake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CA8C-47B7-9251-22DC7A721E2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CA8C-47B7-9251-22DC7A721E2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CA8C-47B7-9251-22DC7A721E2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CA8C-47B7-9251-22DC7A721E2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6C74-490A-AC45-70FD35BF54C6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Unknown</c:v>
                </c:pt>
                <c:pt idx="1">
                  <c:v>Food</c:v>
                </c:pt>
                <c:pt idx="2">
                  <c:v>Clothes</c:v>
                </c:pt>
                <c:pt idx="3">
                  <c:v>Unsure</c:v>
                </c:pt>
                <c:pt idx="4">
                  <c:v>Alcohol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17</c:v>
                </c:pt>
                <c:pt idx="1">
                  <c:v>87</c:v>
                </c:pt>
                <c:pt idx="2">
                  <c:v>5</c:v>
                </c:pt>
                <c:pt idx="3">
                  <c:v>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A8C-47B7-9251-22DC7A721E2B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Question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B950-435E-9F89-7FFD3F3A568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B950-435E-9F89-7FFD3F3A568A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37</c:v>
                </c:pt>
                <c:pt idx="1">
                  <c:v>119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950-435E-9F89-7FFD3F3A568A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Question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62FF-4677-89A9-88128E480E1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62FF-4677-89A9-88128E480E16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67</c:v>
                </c:pt>
                <c:pt idx="1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2FF-4677-89A9-88128E480E16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Results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F874-4046-8197-335F661E4C8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F874-4046-8197-335F661E4C8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F874-4046-8197-335F661E4C8D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Ab+ve</c:v>
                </c:pt>
                <c:pt idx="1">
                  <c:v>Equivocal</c:v>
                </c:pt>
                <c:pt idx="2">
                  <c:v>Ab-ve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41</c:v>
                </c:pt>
                <c:pt idx="1">
                  <c:v>2</c:v>
                </c:pt>
                <c:pt idx="2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874-4046-8197-335F661E4C8D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Results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C50C-490D-A1E3-47E8BAC366E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C50C-490D-A1E3-47E8BAC366E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C50C-490D-A1E3-47E8BAC366ED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Ab+ve</c:v>
                </c:pt>
                <c:pt idx="1">
                  <c:v>Equivocal</c:v>
                </c:pt>
                <c:pt idx="2">
                  <c:v>Ab-ve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37</c:v>
                </c:pt>
                <c:pt idx="1">
                  <c:v>5</c:v>
                </c:pt>
                <c:pt idx="2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50C-490D-A1E3-47E8BAC366ED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932367149758454E-2"/>
          <c:y val="0.13967175153941155"/>
          <c:w val="0.87066510707900646"/>
          <c:h val="0.8311418235034833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PCR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F63D-4330-9057-1B237D86475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F63D-4330-9057-1B237D86475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F63D-4330-9057-1B237D864759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9 PCR +VE</c:v>
                </c:pt>
                <c:pt idx="1">
                  <c:v>16 PCR -VE</c:v>
                </c:pt>
                <c:pt idx="2">
                  <c:v>Inhibitory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13</c:v>
                </c:pt>
                <c:pt idx="1">
                  <c:v>25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63D-4330-9057-1B237D864759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595539959678953"/>
          <c:y val="0.20297434949893575"/>
          <c:w val="0.23319962722051049"/>
          <c:h val="0.43893993066040837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932367149758454E-2"/>
          <c:y val="0.13967175153941155"/>
          <c:w val="0.87066510707900646"/>
          <c:h val="0.83114182350348331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F63D-4330-9057-1B237D86475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F63D-4330-9057-1B237D86475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F63D-4330-9057-1B237D86475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C964-444E-AE54-F43DECDC3C4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C964-444E-AE54-F43DECDC3C43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Treated</c:v>
                </c:pt>
                <c:pt idx="1">
                  <c:v>Declined</c:v>
                </c:pt>
                <c:pt idx="2">
                  <c:v>Deceased</c:v>
                </c:pt>
                <c:pt idx="3">
                  <c:v>Not Engaging</c:v>
                </c:pt>
                <c:pt idx="4">
                  <c:v>Social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63D-4330-9057-1B237D864759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595539959678953"/>
          <c:y val="0.20297434949893575"/>
          <c:w val="0.23319962722051049"/>
          <c:h val="0.43893993066040837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B126-70BD-4007-9E16-5C68EFA48934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A4215-6AFC-44B3-B8F5-2EC6C6BCC4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57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B126-70BD-4007-9E16-5C68EFA48934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A4215-6AFC-44B3-B8F5-2EC6C6BCC4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347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B126-70BD-4007-9E16-5C68EFA48934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A4215-6AFC-44B3-B8F5-2EC6C6BCC4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1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B126-70BD-4007-9E16-5C68EFA48934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A4215-6AFC-44B3-B8F5-2EC6C6BCC4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394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B126-70BD-4007-9E16-5C68EFA48934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A4215-6AFC-44B3-B8F5-2EC6C6BCC4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198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B126-70BD-4007-9E16-5C68EFA48934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A4215-6AFC-44B3-B8F5-2EC6C6BCC4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054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B126-70BD-4007-9E16-5C68EFA48934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A4215-6AFC-44B3-B8F5-2EC6C6BCC4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790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B126-70BD-4007-9E16-5C68EFA48934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A4215-6AFC-44B3-B8F5-2EC6C6BCC4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03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B126-70BD-4007-9E16-5C68EFA48934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A4215-6AFC-44B3-B8F5-2EC6C6BCC4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442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B126-70BD-4007-9E16-5C68EFA48934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A4215-6AFC-44B3-B8F5-2EC6C6BCC4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18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B126-70BD-4007-9E16-5C68EFA48934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A4215-6AFC-44B3-B8F5-2EC6C6BCC4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573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FB126-70BD-4007-9E16-5C68EFA48934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A4215-6AFC-44B3-B8F5-2EC6C6BCC4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765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ABUHB Incentive Scheme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Sarah Thomas</a:t>
            </a:r>
          </a:p>
          <a:p>
            <a:r>
              <a:rPr lang="en-GB" dirty="0"/>
              <a:t>Gavin Hardcastle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9619" y="0"/>
            <a:ext cx="3152381" cy="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69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Hep C PCR results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738040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8878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Hep C Treatment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9352364"/>
              </p:ext>
            </p:extLst>
          </p:nvPr>
        </p:nvGraphicFramePr>
        <p:xfrm>
          <a:off x="838200" y="1757055"/>
          <a:ext cx="11034252" cy="47358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0235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Treatment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Treated				8	</a:t>
            </a:r>
          </a:p>
          <a:p>
            <a:r>
              <a:rPr lang="en-GB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Declined				1	</a:t>
            </a:r>
          </a:p>
          <a:p>
            <a:r>
              <a:rPr lang="en-GB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Deceased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   </a:t>
            </a:r>
            <a:r>
              <a:rPr lang="en-GB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			1	</a:t>
            </a:r>
          </a:p>
          <a:p>
            <a:r>
              <a:rPr lang="en-GB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Not Engaging			1	</a:t>
            </a:r>
          </a:p>
          <a:p>
            <a:r>
              <a:rPr lang="en-GB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Social (Awaiting Housing)	1</a:t>
            </a:r>
          </a:p>
          <a:p>
            <a:endParaRPr lang="en-GB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GB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Cost per Diagnosis (Vouchers): £144	</a:t>
            </a:r>
          </a:p>
          <a:p>
            <a:pPr marL="914400" lvl="2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1558" y="170763"/>
            <a:ext cx="3152381" cy="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70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Problems!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Disruptive running it out of a drug service.</a:t>
            </a:r>
          </a:p>
          <a:p>
            <a:r>
              <a:rPr lang="en-GB" dirty="0"/>
              <a:t>My voucher doesn’t work……….</a:t>
            </a:r>
          </a:p>
          <a:p>
            <a:r>
              <a:rPr lang="en-GB" dirty="0"/>
              <a:t>False names……….</a:t>
            </a:r>
          </a:p>
          <a:p>
            <a:r>
              <a:rPr lang="en-GB" dirty="0"/>
              <a:t>Vouchers can be spent on Alcohol…………</a:t>
            </a:r>
          </a:p>
          <a:p>
            <a:r>
              <a:rPr lang="en-GB" dirty="0"/>
              <a:t>Promoting testing days………Don’t!!!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7093" y="170763"/>
            <a:ext cx="3152381" cy="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31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	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Joanne Hughes using Incentive Scheme on Operation Pathway</a:t>
            </a:r>
          </a:p>
          <a:p>
            <a:r>
              <a:rPr lang="en-GB" dirty="0"/>
              <a:t>Testing Incentive day to be arranged in Kaleidoscope Brecon</a:t>
            </a:r>
          </a:p>
          <a:p>
            <a:r>
              <a:rPr lang="en-GB" dirty="0"/>
              <a:t>Testing Incentive days in Hostels / other areas e.g. Pontypool</a:t>
            </a:r>
          </a:p>
          <a:p>
            <a:r>
              <a:rPr lang="en-GB" dirty="0"/>
              <a:t>Community Pharmacy Needle Exchanges??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9619" y="170763"/>
            <a:ext cx="3152381" cy="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34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Incentive Scheme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Run from </a:t>
            </a:r>
            <a:r>
              <a:rPr lang="en-GB" dirty="0" err="1"/>
              <a:t>Wallich</a:t>
            </a:r>
            <a:r>
              <a:rPr lang="en-GB" dirty="0"/>
              <a:t> Homeless Centre Newport initially.</a:t>
            </a:r>
          </a:p>
          <a:p>
            <a:r>
              <a:rPr lang="en-GB" dirty="0"/>
              <a:t>£10 “All4One” voucher when DBS performed.</a:t>
            </a:r>
          </a:p>
          <a:p>
            <a:r>
              <a:rPr lang="en-GB" dirty="0"/>
              <a:t>Letter to </a:t>
            </a:r>
            <a:r>
              <a:rPr lang="en-GB" dirty="0" err="1"/>
              <a:t>Wallich</a:t>
            </a:r>
            <a:r>
              <a:rPr lang="en-GB" dirty="0"/>
              <a:t> when DBS +/- PCR result available.</a:t>
            </a:r>
          </a:p>
          <a:p>
            <a:r>
              <a:rPr lang="en-GB" dirty="0"/>
              <a:t>Chase the individuals with positive results!</a:t>
            </a:r>
          </a:p>
          <a:p>
            <a:r>
              <a:rPr lang="en-GB" dirty="0"/>
              <a:t>Individuals can only take part every six months!</a:t>
            </a:r>
          </a:p>
          <a:p>
            <a:r>
              <a:rPr lang="en-GB" dirty="0"/>
              <a:t>Excellent support/promotion from The </a:t>
            </a:r>
            <a:r>
              <a:rPr lang="en-GB" dirty="0" err="1"/>
              <a:t>Wallich</a:t>
            </a:r>
            <a:r>
              <a:rPr lang="en-GB" dirty="0"/>
              <a:t> Newport.</a:t>
            </a:r>
          </a:p>
          <a:p>
            <a:r>
              <a:rPr lang="en-GB" dirty="0"/>
              <a:t>Sarah Thomas (HCSW) did all the hard work……………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9619" y="0"/>
            <a:ext cx="3152381" cy="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566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Engagement</a:t>
            </a:r>
          </a:p>
          <a:p>
            <a:r>
              <a:rPr lang="en-GB" dirty="0"/>
              <a:t>Linking testing and treatment</a:t>
            </a:r>
          </a:p>
          <a:p>
            <a:r>
              <a:rPr lang="en-GB" dirty="0"/>
              <a:t>Reaching those not engaged with SMS for testing/treatment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1684" y="230188"/>
            <a:ext cx="3152381" cy="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30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Numbers tested = 173 in Six months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859149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1720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Voucher: Spending it!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264966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3781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Question: Would you have been tested without the voucher (2022)?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783917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0169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Question: Would you have been tested without the voucher (2019)?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91824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Hep C Antibody: 37 Positives (2022)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839517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4525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Hep C Antibody: 37 Positives (2019)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7896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D053D06D3EEF498E1D6603D9F64235" ma:contentTypeVersion="12" ma:contentTypeDescription="Create a new document." ma:contentTypeScope="" ma:versionID="1185b179730c286e9ca5e8cec26448c7">
  <xsd:schema xmlns:xsd="http://www.w3.org/2001/XMLSchema" xmlns:xs="http://www.w3.org/2001/XMLSchema" xmlns:p="http://schemas.microsoft.com/office/2006/metadata/properties" xmlns:ns2="d533af8e-90fc-435e-9c6f-bd5f3a7a0686" xmlns:ns3="343c576e-92ca-4e81-9a49-c8620aa7a76a" targetNamespace="http://schemas.microsoft.com/office/2006/metadata/properties" ma:root="true" ma:fieldsID="2523b99b27542f063c31445013867cd2" ns2:_="" ns3:_="">
    <xsd:import namespace="d533af8e-90fc-435e-9c6f-bd5f3a7a0686"/>
    <xsd:import namespace="343c576e-92ca-4e81-9a49-c8620aa7a7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33af8e-90fc-435e-9c6f-bd5f3a7a06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576e-92ca-4e81-9a49-c8620aa7a76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11a023f4-1925-4445-8afb-3af4fddacb3f}" ma:internalName="TaxCatchAll" ma:showField="CatchAllData" ma:web="343c576e-92ca-4e81-9a49-c8620aa7a7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33af8e-90fc-435e-9c6f-bd5f3a7a0686">
      <Terms xmlns="http://schemas.microsoft.com/office/infopath/2007/PartnerControls"/>
    </lcf76f155ced4ddcb4097134ff3c332f>
    <TaxCatchAll xmlns="343c576e-92ca-4e81-9a49-c8620aa7a76a" xsi:nil="true"/>
  </documentManagement>
</p:properties>
</file>

<file path=customXml/itemProps1.xml><?xml version="1.0" encoding="utf-8"?>
<ds:datastoreItem xmlns:ds="http://schemas.openxmlformats.org/officeDocument/2006/customXml" ds:itemID="{B5966E13-8CCF-4DE7-81BE-4355B14D130C}"/>
</file>

<file path=customXml/itemProps2.xml><?xml version="1.0" encoding="utf-8"?>
<ds:datastoreItem xmlns:ds="http://schemas.openxmlformats.org/officeDocument/2006/customXml" ds:itemID="{BBCB8DDA-E2E6-4E56-84F2-9858C3B7B69B}"/>
</file>

<file path=customXml/itemProps3.xml><?xml version="1.0" encoding="utf-8"?>
<ds:datastoreItem xmlns:ds="http://schemas.openxmlformats.org/officeDocument/2006/customXml" ds:itemID="{00A5FDAC-6725-43F0-9506-10A720A20AC3}"/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279</Words>
  <Application>Microsoft Office PowerPoint</Application>
  <PresentationFormat>Widescreen</PresentationFormat>
  <Paragraphs>49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ABUHB Incentive Scheme</vt:lpstr>
      <vt:lpstr>Incentive Scheme </vt:lpstr>
      <vt:lpstr>Why?</vt:lpstr>
      <vt:lpstr>Numbers tested = 173 in Six months</vt:lpstr>
      <vt:lpstr>Voucher: Spending it!</vt:lpstr>
      <vt:lpstr>Key Question: Would you have been tested without the voucher (2022)?</vt:lpstr>
      <vt:lpstr>Key Question: Would you have been tested without the voucher (2019)?</vt:lpstr>
      <vt:lpstr>Hep C Antibody: 37 Positives (2022)</vt:lpstr>
      <vt:lpstr>Hep C Antibody: 37 Positives (2019)</vt:lpstr>
      <vt:lpstr>Hep C PCR results</vt:lpstr>
      <vt:lpstr>Hep C Treatment</vt:lpstr>
      <vt:lpstr>Treatment </vt:lpstr>
      <vt:lpstr>Problems! </vt:lpstr>
      <vt:lpstr>Future  </vt:lpstr>
    </vt:vector>
  </TitlesOfParts>
  <Company>Aneurin Bevan University Health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ABUHB Incentive Scheme</dc:title>
  <dc:creator>Gavin Hardcastle (Aneurin Bevan UHB - Gastroenterology)</dc:creator>
  <cp:lastModifiedBy>Gavin Hardcastle (Aneurin Bevan UHB - Gastroenterology)</cp:lastModifiedBy>
  <cp:revision>12</cp:revision>
  <dcterms:created xsi:type="dcterms:W3CDTF">2019-09-09T12:11:55Z</dcterms:created>
  <dcterms:modified xsi:type="dcterms:W3CDTF">2023-03-29T07:19:07Z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0x0101003DD053D06D3EEF498E1D6603D9F64235</vt:lpwstr>
  </property>
</Properties>
</file>