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  <p:sldMasterId id="2147483709" r:id="rId5"/>
  </p:sldMasterIdLst>
  <p:notesMasterIdLst>
    <p:notesMasterId r:id="rId19"/>
  </p:notesMasterIdLst>
  <p:handoutMasterIdLst>
    <p:handoutMasterId r:id="rId20"/>
  </p:handoutMasterIdLst>
  <p:sldIdLst>
    <p:sldId id="256" r:id="rId6"/>
    <p:sldId id="275" r:id="rId7"/>
    <p:sldId id="276" r:id="rId8"/>
    <p:sldId id="257" r:id="rId9"/>
    <p:sldId id="277" r:id="rId10"/>
    <p:sldId id="279" r:id="rId11"/>
    <p:sldId id="272" r:id="rId12"/>
    <p:sldId id="280" r:id="rId13"/>
    <p:sldId id="271" r:id="rId14"/>
    <p:sldId id="281" r:id="rId15"/>
    <p:sldId id="264" r:id="rId16"/>
    <p:sldId id="278" r:id="rId17"/>
    <p:sldId id="265" r:id="rId1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8" autoAdjust="0"/>
    <p:restoredTop sz="86047" autoAdjust="0"/>
  </p:normalViewPr>
  <p:slideViewPr>
    <p:cSldViewPr snapToGrid="0">
      <p:cViewPr varScale="1">
        <p:scale>
          <a:sx n="99" d="100"/>
          <a:sy n="99" d="100"/>
        </p:scale>
        <p:origin x="14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ytzlsrvwds0002\Geninfo$\VIROLOGY\POCT\1.%20HCV%20POCT%20RESULTS\Master%20Hit%20List\Hit%20Li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ytzlsrvwds0002\Geninfo$\VIROLOGY\POCT\1.%20HCV%20POCT%20RESULTS\Master%20Hit%20List\Hit%20Li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ytzlsrvwds0002\Geninfo$\VIROLOGY\POCT\1.%20HCV%20POCT%20RESULTS\Master%20Hit%20List\Hit%20Lis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ytzlsrvwds0002\Geninfo$\VIROLOGY\POCT\1.%20HCV%20POCT%20RESULTS\Master%20Hit%20List\Hit%20Lis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Test Outcome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Type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719216919839559"/>
          <c:y val="0.15521121477800179"/>
          <c:w val="0.81877971827061191"/>
          <c:h val="0.724744925080512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'XPRESS PATHWAY'!$P$2</c:f>
              <c:strCache>
                <c:ptCount val="1"/>
                <c:pt idx="0">
                  <c:v>No of Tests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'XPRESS PATHWAY'!$O$3:$O$5</c:f>
              <c:strCache>
                <c:ptCount val="3"/>
                <c:pt idx="0">
                  <c:v>DBST</c:v>
                </c:pt>
                <c:pt idx="1">
                  <c:v>OS</c:v>
                </c:pt>
                <c:pt idx="2">
                  <c:v>HCVPCR</c:v>
                </c:pt>
              </c:strCache>
            </c:strRef>
          </c:cat>
          <c:val>
            <c:numRef>
              <c:f>'XPRESS PATHWAY'!$P$3:$P$5</c:f>
              <c:numCache>
                <c:formatCode>General</c:formatCode>
                <c:ptCount val="3"/>
                <c:pt idx="0">
                  <c:v>52</c:v>
                </c:pt>
                <c:pt idx="1">
                  <c:v>44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E0-4A44-9799-B1E61A0CC9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2227016"/>
        <c:axId val="632228000"/>
      </c:barChart>
      <c:catAx>
        <c:axId val="632227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Test Type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2228000"/>
        <c:crosses val="autoZero"/>
        <c:auto val="1"/>
        <c:lblAlgn val="ctr"/>
        <c:lblOffset val="100"/>
        <c:noMultiLvlLbl val="0"/>
      </c:catAx>
      <c:valAx>
        <c:axId val="632228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Tests</a:t>
                </a:r>
              </a:p>
            </c:rich>
          </c:tx>
          <c:layout>
            <c:manualLayout>
              <c:xMode val="edge"/>
              <c:yMode val="edge"/>
              <c:x val="2.4747718204358182E-2"/>
              <c:y val="0.335012041398373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222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GB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Outcome</a:t>
            </a: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'XPRESS PATHWAY'!$P$8</c:f>
              <c:strCache>
                <c:ptCount val="1"/>
                <c:pt idx="0">
                  <c:v>No of Tests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'XPRESS PATHWAY'!$O$9:$O$13</c:f>
              <c:strCache>
                <c:ptCount val="5"/>
                <c:pt idx="0">
                  <c:v>NON-REACTIVE</c:v>
                </c:pt>
                <c:pt idx="1">
                  <c:v>REACTIVE</c:v>
                </c:pt>
                <c:pt idx="2">
                  <c:v>RNA DETECTED</c:v>
                </c:pt>
                <c:pt idx="3">
                  <c:v>RNA NOT DETECTED</c:v>
                </c:pt>
                <c:pt idx="4">
                  <c:v>HIV/HBV CO-INFECTION</c:v>
                </c:pt>
              </c:strCache>
            </c:strRef>
          </c:cat>
          <c:val>
            <c:numRef>
              <c:f>'XPRESS PATHWAY'!$P$9:$P$13</c:f>
              <c:numCache>
                <c:formatCode>General</c:formatCode>
                <c:ptCount val="5"/>
                <c:pt idx="0">
                  <c:v>81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E4-41B7-BFF5-4F2D64183F8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79882272"/>
        <c:axId val="679882600"/>
      </c:barChart>
      <c:catAx>
        <c:axId val="6798822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Test Result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82600"/>
        <c:crosses val="autoZero"/>
        <c:auto val="1"/>
        <c:lblAlgn val="ctr"/>
        <c:lblOffset val="100"/>
        <c:noMultiLvlLbl val="0"/>
      </c:catAx>
      <c:valAx>
        <c:axId val="679882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Tests</a:t>
                </a:r>
              </a:p>
            </c:rich>
          </c:tx>
          <c:layout>
            <c:manualLayout>
              <c:xMode val="edge"/>
              <c:yMode val="edge"/>
              <c:x val="1.1897555489527419E-2"/>
              <c:y val="0.300397406960498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82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Test Type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'XPRESS PATHWAY'!$P$2</c:f>
              <c:strCache>
                <c:ptCount val="1"/>
                <c:pt idx="0">
                  <c:v>No of Tests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F2-4BDB-9218-CA0E45C109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F2-4BDB-9218-CA0E45C109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F2-4BDB-9218-CA0E45C109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'XPRESS PATHWAY'!$O$3:$O$5</c:f>
              <c:strCache>
                <c:ptCount val="3"/>
                <c:pt idx="0">
                  <c:v>DBST</c:v>
                </c:pt>
                <c:pt idx="1">
                  <c:v>OS</c:v>
                </c:pt>
                <c:pt idx="2">
                  <c:v>HCVPCR</c:v>
                </c:pt>
              </c:strCache>
            </c:strRef>
          </c:cat>
          <c:val>
            <c:numRef>
              <c:f>'XPRESS PATHWAY'!$P$3:$P$5</c:f>
              <c:numCache>
                <c:formatCode>General</c:formatCode>
                <c:ptCount val="3"/>
                <c:pt idx="0">
                  <c:v>52</c:v>
                </c:pt>
                <c:pt idx="1">
                  <c:v>44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F2-4BDB-9218-CA0E45C109C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52183-950E-4C4F-9B53-F75F2ACCB9C4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5279-7F54-4EBF-A814-8D21F1230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062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EC646-86D4-47B4-90F4-541B9FD54303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7AC34-7A90-4055-B682-52D6647947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2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Hello,</a:t>
            </a:r>
            <a:r>
              <a:rPr lang="en-GB" baseline="0" dirty="0" smtClean="0"/>
              <a:t> my name is Morgan Cutlan and I am a point of care testing practitioner - today I will be presenting on how POCT was used to </a:t>
            </a:r>
            <a:r>
              <a:rPr lang="en-GB" dirty="0" smtClean="0"/>
              <a:t>rapidly identify active HCV infections so pt. </a:t>
            </a:r>
            <a:r>
              <a:rPr lang="en-GB" baseline="0" dirty="0" smtClean="0"/>
              <a:t>could be referred to the BBV nurses in order to start treatment soon as possible</a:t>
            </a:r>
          </a:p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108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89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426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 my presentation today I will discuss</a:t>
            </a:r>
            <a:r>
              <a:rPr lang="en-GB" baseline="0" dirty="0" smtClean="0"/>
              <a:t> how the poct pathway was introduced in a local homeless shelter called Huggard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The purpose of this pathway was to </a:t>
            </a:r>
            <a:r>
              <a:rPr lang="en-GB" dirty="0" smtClean="0"/>
              <a:t>rapidly identify active HCV infections so pt. </a:t>
            </a:r>
            <a:r>
              <a:rPr lang="en-GB" baseline="0" dirty="0" smtClean="0"/>
              <a:t>could be referred to the BBV nurses in order to start treatment soon as possible.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This was done with the use of novel equipment such as the </a:t>
            </a:r>
            <a:r>
              <a:rPr lang="en-GB" baseline="0" dirty="0" err="1" smtClean="0"/>
              <a:t>orasure</a:t>
            </a:r>
            <a:r>
              <a:rPr lang="en-GB" baseline="0" dirty="0" smtClean="0"/>
              <a:t> mouth swabs and Cepheid HCVPCR – which allowed me to perform the point of care testing.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606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05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BBV Nurses Lorraine Wall and Sarah Nicholas have run BBV clinics at Huggard on alternating Wednesdays </a:t>
            </a:r>
            <a:r>
              <a:rPr lang="en-GB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part of my POCT training I spent time learning best clinical practise and how to perform DBSTs with the BBV nurses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was introduced during these clinics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Inspiration of running b2b BBV clinics days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one = testing and day two more of a follow-up/treatment orientated clinic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Huggard Key workers trained to do DBST independently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31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this is the framework of the pathway:</a:t>
            </a:r>
          </a:p>
          <a:p>
            <a:endParaRPr lang="en-GB" baseline="0" dirty="0" smtClean="0"/>
          </a:p>
          <a:p>
            <a:r>
              <a:rPr lang="en-GB" baseline="0" dirty="0" smtClean="0"/>
              <a:t>With Day one consisting of testing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indent="0">
              <a:buNone/>
            </a:pPr>
            <a:r>
              <a:rPr lang="en-GB" sz="2000" dirty="0" smtClean="0"/>
              <a:t>Tests offered:</a:t>
            </a:r>
          </a:p>
          <a:p>
            <a:pPr lvl="1"/>
            <a:r>
              <a:rPr lang="en-GB" sz="2000" b="1" dirty="0" smtClean="0"/>
              <a:t>Dried Blood Spot Test (DBST)</a:t>
            </a:r>
          </a:p>
          <a:p>
            <a:pPr lvl="1"/>
            <a:r>
              <a:rPr lang="en-GB" sz="2000" b="1" dirty="0" smtClean="0"/>
              <a:t>OraSure Oral Swab</a:t>
            </a:r>
          </a:p>
          <a:p>
            <a:pPr lvl="2"/>
            <a:r>
              <a:rPr lang="en-GB" sz="2000" dirty="0" smtClean="0"/>
              <a:t>20-40 min – results given to pt. that day</a:t>
            </a:r>
          </a:p>
          <a:p>
            <a:pPr lvl="2"/>
            <a:r>
              <a:rPr lang="en-GB" sz="2000" dirty="0" smtClean="0"/>
              <a:t>Hepatitis C Antibody result</a:t>
            </a:r>
          </a:p>
          <a:p>
            <a:pPr lvl="1"/>
            <a:r>
              <a:rPr lang="en-GB" sz="2000" b="1" dirty="0" smtClean="0"/>
              <a:t>Micro-container</a:t>
            </a:r>
          </a:p>
          <a:p>
            <a:pPr lvl="2"/>
            <a:r>
              <a:rPr lang="en-GB" sz="2000" dirty="0" smtClean="0"/>
              <a:t>Results ready same day as taken –given to pt. following morn (next slide)</a:t>
            </a:r>
          </a:p>
          <a:p>
            <a:pPr lvl="2"/>
            <a:r>
              <a:rPr lang="en-GB" sz="2000" dirty="0" smtClean="0"/>
              <a:t>Hepatitis C active infection result – viral load</a:t>
            </a:r>
          </a:p>
          <a:p>
            <a:endParaRPr lang="en-GB" dirty="0" smtClean="0"/>
          </a:p>
          <a:p>
            <a:r>
              <a:rPr lang="en-GB" dirty="0" smtClean="0"/>
              <a:t>Two</a:t>
            </a:r>
            <a:r>
              <a:rPr lang="en-GB" baseline="0" dirty="0" smtClean="0"/>
              <a:t> tests were offered:</a:t>
            </a:r>
          </a:p>
          <a:p>
            <a:r>
              <a:rPr lang="en-GB" baseline="0" dirty="0" smtClean="0"/>
              <a:t>Dried blood Spot test (DBST)</a:t>
            </a:r>
          </a:p>
          <a:p>
            <a:r>
              <a:rPr lang="en-GB" baseline="0" dirty="0" smtClean="0"/>
              <a:t>And the POCT </a:t>
            </a:r>
            <a:r>
              <a:rPr lang="en-GB" baseline="0" dirty="0" err="1" smtClean="0"/>
              <a:t>orasure</a:t>
            </a:r>
            <a:r>
              <a:rPr lang="en-GB" baseline="0" dirty="0" smtClean="0"/>
              <a:t> mouth swab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OraSure oral mouth is a game changer for a rapid 20-40min result turn around time which made it much easier to call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back for further confirmatory tests</a:t>
            </a:r>
          </a:p>
          <a:p>
            <a:r>
              <a:rPr lang="en-GB" baseline="0" dirty="0" smtClean="0"/>
              <a:t>Reactive oral swabs were followed up with a micro-container which would then be put on the Cepheid for a rapid HCVPCR within 1 hour</a:t>
            </a:r>
          </a:p>
          <a:p>
            <a:endParaRPr lang="en-GB" b="1" baseline="0" dirty="0" smtClean="0"/>
          </a:p>
          <a:p>
            <a:r>
              <a:rPr lang="en-GB" b="1" baseline="0" dirty="0" smtClean="0"/>
              <a:t>Meal voucher incentives !!</a:t>
            </a:r>
            <a:endParaRPr lang="en-GB" b="1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Day two being a hand-over day / consultation with the BBV nurses Lol and Sarah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Day two acted as referral day with a</a:t>
            </a:r>
            <a:r>
              <a:rPr lang="en-GB" dirty="0" smtClean="0"/>
              <a:t>ny new HCV infections</a:t>
            </a:r>
            <a:r>
              <a:rPr lang="en-GB" baseline="0" dirty="0" smtClean="0"/>
              <a:t> picked up from the previous day were highlighted to the BBV nurses Sarah Nicholas and Lorraine wall as well as any other findings from the day prior –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who’s microcap came back with an RNA not detected result.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During this consultation, the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would be informed of their HCV status, and introduced to key workers for support as well as booked in for a </a:t>
            </a:r>
            <a:r>
              <a:rPr lang="en-GB" baseline="0" dirty="0" err="1" smtClean="0"/>
              <a:t>fibroscan</a:t>
            </a:r>
            <a:r>
              <a:rPr lang="en-GB" baseline="0" dirty="0" smtClean="0"/>
              <a:t> at DATT that </a:t>
            </a:r>
            <a:r>
              <a:rPr lang="en-GB" baseline="0" dirty="0" err="1" smtClean="0"/>
              <a:t>friday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sz="1200" b="1" dirty="0" smtClean="0"/>
              <a:t>Referral</a:t>
            </a:r>
            <a:r>
              <a:rPr lang="en-GB" sz="1200" dirty="0" smtClean="0"/>
              <a:t> of RNA detected pts to </a:t>
            </a:r>
            <a:r>
              <a:rPr lang="en-GB" sz="1200" b="1" dirty="0" smtClean="0"/>
              <a:t>Lol W </a:t>
            </a:r>
            <a:r>
              <a:rPr lang="en-GB" sz="1200" dirty="0" smtClean="0"/>
              <a:t>and </a:t>
            </a:r>
            <a:r>
              <a:rPr lang="en-GB" sz="1200" b="1" dirty="0" smtClean="0"/>
              <a:t>Sarah N </a:t>
            </a:r>
            <a:r>
              <a:rPr lang="en-GB" sz="1200" dirty="0" smtClean="0"/>
              <a:t>for </a:t>
            </a:r>
            <a:r>
              <a:rPr lang="en-GB" sz="1200" dirty="0" err="1" smtClean="0"/>
              <a:t>tx</a:t>
            </a:r>
            <a:endParaRPr lang="en-GB" sz="1200" b="1" dirty="0" smtClean="0"/>
          </a:p>
          <a:p>
            <a:r>
              <a:rPr lang="en-GB" sz="1200" b="1" dirty="0" smtClean="0"/>
              <a:t>Diagnosis</a:t>
            </a:r>
            <a:r>
              <a:rPr lang="en-GB" sz="1200" dirty="0" smtClean="0"/>
              <a:t> given</a:t>
            </a:r>
          </a:p>
          <a:p>
            <a:r>
              <a:rPr lang="en-GB" sz="1200" b="1" dirty="0" smtClean="0"/>
              <a:t>Education</a:t>
            </a:r>
            <a:r>
              <a:rPr lang="en-GB" sz="1200" dirty="0" smtClean="0"/>
              <a:t> about possible exposure risks</a:t>
            </a:r>
          </a:p>
          <a:p>
            <a:r>
              <a:rPr lang="en-GB" sz="1200" b="1" dirty="0" smtClean="0"/>
              <a:t>Fibroscan</a:t>
            </a:r>
            <a:r>
              <a:rPr lang="en-GB" sz="1200" dirty="0" smtClean="0"/>
              <a:t> appointment booked for that Friday</a:t>
            </a:r>
          </a:p>
          <a:p>
            <a:r>
              <a:rPr lang="en-GB" sz="1200" b="1" dirty="0" smtClean="0"/>
              <a:t>Sign posting </a:t>
            </a:r>
            <a:r>
              <a:rPr lang="en-GB" sz="1200" dirty="0" smtClean="0"/>
              <a:t>to support groups</a:t>
            </a:r>
          </a:p>
          <a:p>
            <a:r>
              <a:rPr lang="en-GB" sz="1200" b="1" dirty="0" smtClean="0"/>
              <a:t>Introduction</a:t>
            </a:r>
            <a:r>
              <a:rPr lang="en-GB" sz="1200" dirty="0" smtClean="0"/>
              <a:t> to Hep C Peer/CAVDAS key worker Huw Rowles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Day four “Fibroscan Friday”</a:t>
            </a:r>
          </a:p>
          <a:p>
            <a:endParaRPr lang="en-GB" baseline="0" dirty="0" smtClean="0"/>
          </a:p>
          <a:p>
            <a:r>
              <a:rPr lang="en-GB" sz="2000" dirty="0" smtClean="0"/>
              <a:t>Pick up by Key worker at Huggard</a:t>
            </a:r>
          </a:p>
          <a:p>
            <a:pPr lvl="1"/>
            <a:r>
              <a:rPr lang="en-GB" sz="2000" dirty="0" smtClean="0"/>
              <a:t>Huw Rowles (Huggard/CAVDAS)</a:t>
            </a:r>
          </a:p>
          <a:p>
            <a:pPr lvl="1"/>
            <a:r>
              <a:rPr lang="en-GB" sz="2000" dirty="0" smtClean="0"/>
              <a:t>Hep C Trust peer</a:t>
            </a:r>
          </a:p>
          <a:p>
            <a:r>
              <a:rPr lang="en-GB" sz="2000" dirty="0" smtClean="0"/>
              <a:t>Escorted to DATT for Fibroscan appointment with Specialist BBV Nurse: Sarah Nicholas or Lorraine Wall</a:t>
            </a:r>
          </a:p>
          <a:p>
            <a:r>
              <a:rPr lang="en-GB" sz="2000" dirty="0" smtClean="0"/>
              <a:t>Fibroscan performed to assess liver damage</a:t>
            </a:r>
          </a:p>
          <a:p>
            <a:pPr lvl="1"/>
            <a:r>
              <a:rPr lang="en-GB" sz="2000" dirty="0" smtClean="0"/>
              <a:t>Help determine most appropriate treatment plan</a:t>
            </a:r>
          </a:p>
          <a:p>
            <a:r>
              <a:rPr lang="en-GB" sz="2000" dirty="0" smtClean="0"/>
              <a:t>LFT or any other additional bloods performed</a:t>
            </a:r>
          </a:p>
          <a:p>
            <a:pPr lvl="1"/>
            <a:r>
              <a:rPr lang="en-GB" sz="2000" dirty="0" smtClean="0"/>
              <a:t>Help determine most appropriate treatment plan</a:t>
            </a:r>
          </a:p>
          <a:p>
            <a:endParaRPr lang="en-GB" baseline="0" dirty="0" smtClean="0"/>
          </a:p>
          <a:p>
            <a:r>
              <a:rPr lang="en-GB" dirty="0" smtClean="0"/>
              <a:t>Patient</a:t>
            </a:r>
            <a:r>
              <a:rPr lang="en-GB" baseline="0" dirty="0" smtClean="0"/>
              <a:t> would be picked up at Huggard by key worker – usually Huw Rowles or Kieran Olds – and escorted to DATT for their Fibroscan appointment.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was a helpful tool for ensuring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attended their appointment - I particularly like aspect of the pathway as there’s often a lot of anxiety surrounding new diagnosis and I found this allowed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to feel supported during what could be a scary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finally day 7 where DBST’s from previous testing day were given back to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and the cycle refreshed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14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298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this is the framework of the pathway:</a:t>
            </a:r>
          </a:p>
          <a:p>
            <a:endParaRPr lang="en-GB" baseline="0" dirty="0" smtClean="0"/>
          </a:p>
          <a:p>
            <a:r>
              <a:rPr lang="en-GB" baseline="0" dirty="0" smtClean="0"/>
              <a:t>With Day one consisting of testing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indent="0">
              <a:buNone/>
            </a:pPr>
            <a:r>
              <a:rPr lang="en-GB" sz="2000" dirty="0" smtClean="0"/>
              <a:t>Tests offered:</a:t>
            </a:r>
          </a:p>
          <a:p>
            <a:pPr lvl="1"/>
            <a:r>
              <a:rPr lang="en-GB" sz="2000" b="1" dirty="0" smtClean="0"/>
              <a:t>Dried Blood Spot Test (DBST)</a:t>
            </a:r>
          </a:p>
          <a:p>
            <a:pPr lvl="1"/>
            <a:r>
              <a:rPr lang="en-GB" sz="2000" b="1" dirty="0" smtClean="0"/>
              <a:t>OraSure Oral Swab</a:t>
            </a:r>
          </a:p>
          <a:p>
            <a:pPr lvl="2"/>
            <a:r>
              <a:rPr lang="en-GB" sz="2000" dirty="0" smtClean="0"/>
              <a:t>20-40 min – results given to pt. that day</a:t>
            </a:r>
          </a:p>
          <a:p>
            <a:pPr lvl="2"/>
            <a:r>
              <a:rPr lang="en-GB" sz="2000" dirty="0" smtClean="0"/>
              <a:t>Hepatitis C Antibody result</a:t>
            </a:r>
          </a:p>
          <a:p>
            <a:pPr lvl="1"/>
            <a:r>
              <a:rPr lang="en-GB" sz="2000" b="1" dirty="0" smtClean="0"/>
              <a:t>Micro-container</a:t>
            </a:r>
          </a:p>
          <a:p>
            <a:pPr lvl="2"/>
            <a:r>
              <a:rPr lang="en-GB" sz="2000" dirty="0" smtClean="0"/>
              <a:t>Results ready same day as taken –given to pt. following morn (next slide)</a:t>
            </a:r>
          </a:p>
          <a:p>
            <a:pPr lvl="2"/>
            <a:r>
              <a:rPr lang="en-GB" sz="2000" dirty="0" smtClean="0"/>
              <a:t>Hepatitis C active infection result – viral load</a:t>
            </a:r>
          </a:p>
          <a:p>
            <a:endParaRPr lang="en-GB" dirty="0" smtClean="0"/>
          </a:p>
          <a:p>
            <a:r>
              <a:rPr lang="en-GB" dirty="0" smtClean="0"/>
              <a:t>Two</a:t>
            </a:r>
            <a:r>
              <a:rPr lang="en-GB" baseline="0" dirty="0" smtClean="0"/>
              <a:t> tests were offered:</a:t>
            </a:r>
          </a:p>
          <a:p>
            <a:r>
              <a:rPr lang="en-GB" baseline="0" dirty="0" smtClean="0"/>
              <a:t>Dried blood Spot test (DBST)</a:t>
            </a:r>
          </a:p>
          <a:p>
            <a:r>
              <a:rPr lang="en-GB" baseline="0" dirty="0" smtClean="0"/>
              <a:t>And the POCT </a:t>
            </a:r>
            <a:r>
              <a:rPr lang="en-GB" baseline="0" dirty="0" err="1" smtClean="0"/>
              <a:t>orasure</a:t>
            </a:r>
            <a:r>
              <a:rPr lang="en-GB" baseline="0" dirty="0" smtClean="0"/>
              <a:t> mouth swab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OraSure oral mouth is a game changer for a rapid 20-40min result turn around time which made it much easier to call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back for further confirmatory tests</a:t>
            </a:r>
          </a:p>
          <a:p>
            <a:r>
              <a:rPr lang="en-GB" baseline="0" dirty="0" smtClean="0"/>
              <a:t>Reactive oral swabs were followed up with a micro-container which would then be put on the Cepheid for a rapid HCVPCR within 1 hour</a:t>
            </a:r>
          </a:p>
          <a:p>
            <a:endParaRPr lang="en-GB" b="1" baseline="0" dirty="0" smtClean="0"/>
          </a:p>
          <a:p>
            <a:r>
              <a:rPr lang="en-GB" b="1" baseline="0" dirty="0" smtClean="0"/>
              <a:t>Meal voucher incentives !!</a:t>
            </a:r>
            <a:endParaRPr lang="en-GB" b="1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Day two being a hand-over day / consultation with the BBV nurses Lol and Sarah</a:t>
            </a:r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Day two acted as referral day with a</a:t>
            </a:r>
            <a:r>
              <a:rPr lang="en-GB" dirty="0" smtClean="0"/>
              <a:t>ny new HCV infections</a:t>
            </a:r>
            <a:r>
              <a:rPr lang="en-GB" baseline="0" dirty="0" smtClean="0"/>
              <a:t> picked up from the previous day were highlighted to the BBV nurses Sarah Nicholas and Lorraine wall as well as any other findings from the day prior –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who’s microcap came back with an RNA not detected result.</a:t>
            </a:r>
          </a:p>
          <a:p>
            <a:endParaRPr lang="en-GB" baseline="0" dirty="0" smtClean="0"/>
          </a:p>
          <a:p>
            <a:r>
              <a:rPr lang="en-GB" baseline="0" dirty="0" smtClean="0"/>
              <a:t>During this consultation, the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would be informed of their HCV status, and introduced to key workers for support as well as booked in for a </a:t>
            </a:r>
            <a:r>
              <a:rPr lang="en-GB" baseline="0" dirty="0" err="1" smtClean="0"/>
              <a:t>fibroscan</a:t>
            </a:r>
            <a:r>
              <a:rPr lang="en-GB" baseline="0" dirty="0" smtClean="0"/>
              <a:t> at DATT that </a:t>
            </a:r>
            <a:r>
              <a:rPr lang="en-GB" baseline="0" dirty="0" err="1" smtClean="0"/>
              <a:t>friday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sz="1200" b="1" dirty="0" smtClean="0"/>
              <a:t>Referral</a:t>
            </a:r>
            <a:r>
              <a:rPr lang="en-GB" sz="1200" dirty="0" smtClean="0"/>
              <a:t> of RNA detected pts to </a:t>
            </a:r>
            <a:r>
              <a:rPr lang="en-GB" sz="1200" b="1" dirty="0" smtClean="0"/>
              <a:t>Lol W </a:t>
            </a:r>
            <a:r>
              <a:rPr lang="en-GB" sz="1200" dirty="0" smtClean="0"/>
              <a:t>and </a:t>
            </a:r>
            <a:r>
              <a:rPr lang="en-GB" sz="1200" b="1" dirty="0" smtClean="0"/>
              <a:t>Sarah N </a:t>
            </a:r>
            <a:r>
              <a:rPr lang="en-GB" sz="1200" dirty="0" smtClean="0"/>
              <a:t>for </a:t>
            </a:r>
            <a:r>
              <a:rPr lang="en-GB" sz="1200" dirty="0" err="1" smtClean="0"/>
              <a:t>tx</a:t>
            </a:r>
            <a:endParaRPr lang="en-GB" sz="1200" b="1" dirty="0" smtClean="0"/>
          </a:p>
          <a:p>
            <a:r>
              <a:rPr lang="en-GB" sz="1200" b="1" dirty="0" smtClean="0"/>
              <a:t>Diagnosis</a:t>
            </a:r>
            <a:r>
              <a:rPr lang="en-GB" sz="1200" dirty="0" smtClean="0"/>
              <a:t> given</a:t>
            </a:r>
          </a:p>
          <a:p>
            <a:r>
              <a:rPr lang="en-GB" sz="1200" b="1" dirty="0" smtClean="0"/>
              <a:t>Education</a:t>
            </a:r>
            <a:r>
              <a:rPr lang="en-GB" sz="1200" dirty="0" smtClean="0"/>
              <a:t> about possible exposure risks</a:t>
            </a:r>
          </a:p>
          <a:p>
            <a:r>
              <a:rPr lang="en-GB" sz="1200" b="1" dirty="0" smtClean="0"/>
              <a:t>Fibroscan</a:t>
            </a:r>
            <a:r>
              <a:rPr lang="en-GB" sz="1200" dirty="0" smtClean="0"/>
              <a:t> appointment booked for that Friday</a:t>
            </a:r>
          </a:p>
          <a:p>
            <a:r>
              <a:rPr lang="en-GB" sz="1200" b="1" dirty="0" smtClean="0"/>
              <a:t>Sign posting </a:t>
            </a:r>
            <a:r>
              <a:rPr lang="en-GB" sz="1200" dirty="0" smtClean="0"/>
              <a:t>to support groups</a:t>
            </a:r>
          </a:p>
          <a:p>
            <a:r>
              <a:rPr lang="en-GB" sz="1200" b="1" dirty="0" smtClean="0"/>
              <a:t>Introduction</a:t>
            </a:r>
            <a:r>
              <a:rPr lang="en-GB" sz="1200" dirty="0" smtClean="0"/>
              <a:t> to Hep C Peer/CAVDAS key worker Huw Rowles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Day four “Fibroscan Friday”</a:t>
            </a:r>
          </a:p>
          <a:p>
            <a:endParaRPr lang="en-GB" baseline="0" dirty="0" smtClean="0"/>
          </a:p>
          <a:p>
            <a:r>
              <a:rPr lang="en-GB" sz="2000" dirty="0" smtClean="0"/>
              <a:t>Pick up by Key worker at Huggard</a:t>
            </a:r>
          </a:p>
          <a:p>
            <a:pPr lvl="1"/>
            <a:r>
              <a:rPr lang="en-GB" sz="2000" dirty="0" smtClean="0"/>
              <a:t>Huw Rowles (Huggard/CAVDAS)</a:t>
            </a:r>
          </a:p>
          <a:p>
            <a:pPr lvl="1"/>
            <a:r>
              <a:rPr lang="en-GB" sz="2000" dirty="0" smtClean="0"/>
              <a:t>Hep C Trust peer</a:t>
            </a:r>
          </a:p>
          <a:p>
            <a:r>
              <a:rPr lang="en-GB" sz="2000" dirty="0" smtClean="0"/>
              <a:t>Escorted to DATT for Fibroscan appointment with Specialist BBV Nurse: Sarah Nicholas or Lorraine Wall</a:t>
            </a:r>
          </a:p>
          <a:p>
            <a:r>
              <a:rPr lang="en-GB" sz="2000" dirty="0" smtClean="0"/>
              <a:t>Fibroscan performed to assess liver damage</a:t>
            </a:r>
          </a:p>
          <a:p>
            <a:pPr lvl="1"/>
            <a:r>
              <a:rPr lang="en-GB" sz="2000" dirty="0" smtClean="0"/>
              <a:t>Help determine most appropriate treatment plan</a:t>
            </a:r>
          </a:p>
          <a:p>
            <a:r>
              <a:rPr lang="en-GB" sz="2000" dirty="0" smtClean="0"/>
              <a:t>LFT or any other additional bloods performed</a:t>
            </a:r>
          </a:p>
          <a:p>
            <a:pPr lvl="1"/>
            <a:r>
              <a:rPr lang="en-GB" sz="2000" dirty="0" smtClean="0"/>
              <a:t>Help determine most appropriate treatment plan</a:t>
            </a:r>
          </a:p>
          <a:p>
            <a:endParaRPr lang="en-GB" baseline="0" dirty="0" smtClean="0"/>
          </a:p>
          <a:p>
            <a:r>
              <a:rPr lang="en-GB" dirty="0" smtClean="0"/>
              <a:t>Patient</a:t>
            </a:r>
            <a:r>
              <a:rPr lang="en-GB" baseline="0" dirty="0" smtClean="0"/>
              <a:t> would be picked up at Huggard by key worker – usually Huw Rowles or Kieran Olds – and escorted to DATT for their Fibroscan appointment.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was a helpful tool for ensuring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attended their appointment - I particularly like aspect of the pathway as there’s often a lot of anxiety surrounding new diagnosis and I found this allowed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to feel supported during what could be a scary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finally day 7 where DBST’s from previous testing day were given back to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and the cycle refreshed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93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ran</a:t>
            </a:r>
            <a:r>
              <a:rPr lang="en-GB" baseline="0" dirty="0" smtClean="0"/>
              <a:t> 5 clinics over 7 weeks and </a:t>
            </a:r>
          </a:p>
          <a:p>
            <a:endParaRPr lang="en-GB" dirty="0" smtClean="0"/>
          </a:p>
          <a:p>
            <a:r>
              <a:rPr lang="en-GB" dirty="0" smtClean="0"/>
              <a:t>OVERALL A TOTAL OF …. TESTS WERE PERFORMED WITH … DBSTS …. OS AND …. HCVPCR</a:t>
            </a:r>
          </a:p>
          <a:p>
            <a:endParaRPr lang="en-GB" dirty="0" smtClean="0"/>
          </a:p>
          <a:p>
            <a:r>
              <a:rPr lang="en-GB" dirty="0" smtClean="0"/>
              <a:t>We new …. New HCV infections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436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 nature of test/treat is complimentary to pt. lifestyle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Pt. demographic = transient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 results = more likely to relocate and inform pt. of results</a:t>
            </a:r>
          </a:p>
          <a:p>
            <a:pPr marL="457200" lvl="1" indent="0">
              <a:buNone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 turn around time of results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Allows pt. who haven’t put themselves at risk to have peace of mind</a:t>
            </a:r>
          </a:p>
          <a:p>
            <a:pPr lvl="1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 spread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The faster pt. starts treatment the smaller the window that they can transmit virus if they continue to share personal items with other people.</a:t>
            </a:r>
          </a:p>
          <a:p>
            <a:endParaRPr lang="en-GB" baseline="0" dirty="0" smtClean="0"/>
          </a:p>
          <a:p>
            <a:r>
              <a:rPr lang="en-GB" sz="2000" dirty="0" smtClean="0"/>
              <a:t>POCT was crucial here for rapid result due to transient nature of pt.</a:t>
            </a:r>
          </a:p>
          <a:p>
            <a:r>
              <a:rPr lang="en-GB" sz="2000" dirty="0" smtClean="0"/>
              <a:t>What’s needed for continuation</a:t>
            </a:r>
          </a:p>
          <a:p>
            <a:pPr lvl="1"/>
            <a:r>
              <a:rPr lang="en-GB" sz="1600" dirty="0" smtClean="0"/>
              <a:t>Resource heavy</a:t>
            </a:r>
          </a:p>
          <a:p>
            <a:pPr lvl="1"/>
            <a:r>
              <a:rPr lang="en-GB" sz="1600" dirty="0" smtClean="0"/>
              <a:t>Full-team needed each week</a:t>
            </a:r>
          </a:p>
          <a:p>
            <a:r>
              <a:rPr lang="en-GB" sz="2000" dirty="0" smtClean="0"/>
              <a:t>Implementation in other services/health-boards</a:t>
            </a:r>
          </a:p>
          <a:p>
            <a:r>
              <a:rPr lang="en-GB" sz="2000" dirty="0" smtClean="0"/>
              <a:t>Weekly service necessary to due high turnover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258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BBV Nurses Lorraine Wall and Sarah Nicholas have run BBV clinics at Huggard on alternating Wednesdays </a:t>
            </a:r>
            <a:r>
              <a:rPr lang="en-GB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part of my POCT training I spent time learning best clinical practise and how to perform DBSTs with the BBV nurses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was introduced during these clinics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Inspiration of running b2b BBV clinics days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one = testing and day two more of a follow-up/treatment orientated clinic</a:t>
            </a:r>
          </a:p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Huggard Key workers trained to do DBST independently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7AC34-7A90-4055-B682-52D66479473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574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81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12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91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47" y="2130529"/>
            <a:ext cx="10363108" cy="14697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91" y="3886777"/>
            <a:ext cx="8534219" cy="1751929"/>
          </a:xfrm>
        </p:spPr>
        <p:txBody>
          <a:bodyPr/>
          <a:lstStyle>
            <a:lvl1pPr marL="0" indent="0" algn="ctr">
              <a:buNone/>
              <a:defRPr/>
            </a:lvl1pPr>
            <a:lvl2pPr marL="400827" indent="0" algn="ctr">
              <a:buNone/>
              <a:defRPr/>
            </a:lvl2pPr>
            <a:lvl3pPr marL="801654" indent="0" algn="ctr">
              <a:buNone/>
              <a:defRPr/>
            </a:lvl3pPr>
            <a:lvl4pPr marL="1202482" indent="0" algn="ctr">
              <a:buNone/>
              <a:defRPr/>
            </a:lvl4pPr>
            <a:lvl5pPr marL="1603309" indent="0" algn="ctr">
              <a:buNone/>
              <a:defRPr/>
            </a:lvl5pPr>
            <a:lvl6pPr marL="2004136" indent="0" algn="ctr">
              <a:buNone/>
              <a:defRPr/>
            </a:lvl6pPr>
            <a:lvl7pPr marL="2404963" indent="0" algn="ctr">
              <a:buNone/>
              <a:defRPr/>
            </a:lvl7pPr>
            <a:lvl8pPr marL="2805791" indent="0" algn="ctr">
              <a:buNone/>
              <a:defRPr/>
            </a:lvl8pPr>
            <a:lvl9pPr marL="320661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34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95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338" y="4406454"/>
            <a:ext cx="10363109" cy="1361811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338" y="2906445"/>
            <a:ext cx="10363109" cy="1500008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827" indent="0">
              <a:buNone/>
              <a:defRPr sz="1600"/>
            </a:lvl2pPr>
            <a:lvl3pPr marL="801654" indent="0">
              <a:buNone/>
              <a:defRPr sz="1400"/>
            </a:lvl3pPr>
            <a:lvl4pPr marL="1202482" indent="0">
              <a:buNone/>
              <a:defRPr sz="1200"/>
            </a:lvl4pPr>
            <a:lvl5pPr marL="1603309" indent="0">
              <a:buNone/>
              <a:defRPr sz="1200"/>
            </a:lvl5pPr>
            <a:lvl6pPr marL="2004136" indent="0">
              <a:buNone/>
              <a:defRPr sz="1200"/>
            </a:lvl6pPr>
            <a:lvl7pPr marL="2404963" indent="0">
              <a:buNone/>
              <a:defRPr sz="1200"/>
            </a:lvl7pPr>
            <a:lvl8pPr marL="2805791" indent="0">
              <a:buNone/>
              <a:defRPr sz="1200"/>
            </a:lvl8pPr>
            <a:lvl9pPr marL="3206618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545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1689" y="1731776"/>
            <a:ext cx="5128136" cy="404800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3661" y="1731776"/>
            <a:ext cx="5129947" cy="404800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641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235" y="274954"/>
            <a:ext cx="1097153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235" y="1534558"/>
            <a:ext cx="5387077" cy="64059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235" y="2175157"/>
            <a:ext cx="5387077" cy="395155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77" y="1534558"/>
            <a:ext cx="5388889" cy="64059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827" indent="0">
              <a:buNone/>
              <a:defRPr sz="1800" b="1"/>
            </a:lvl2pPr>
            <a:lvl3pPr marL="801654" indent="0">
              <a:buNone/>
              <a:defRPr sz="1600" b="1"/>
            </a:lvl3pPr>
            <a:lvl4pPr marL="1202482" indent="0">
              <a:buNone/>
              <a:defRPr sz="1400" b="1"/>
            </a:lvl4pPr>
            <a:lvl5pPr marL="1603309" indent="0">
              <a:buNone/>
              <a:defRPr sz="1400" b="1"/>
            </a:lvl5pPr>
            <a:lvl6pPr marL="2004136" indent="0">
              <a:buNone/>
              <a:defRPr sz="1400" b="1"/>
            </a:lvl6pPr>
            <a:lvl7pPr marL="2404963" indent="0">
              <a:buNone/>
              <a:defRPr sz="1400" b="1"/>
            </a:lvl7pPr>
            <a:lvl8pPr marL="2805791" indent="0">
              <a:buNone/>
              <a:defRPr sz="1400" b="1"/>
            </a:lvl8pPr>
            <a:lvl9pPr marL="3206618" indent="0">
              <a:buNone/>
              <a:defRPr sz="1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77" y="2175157"/>
            <a:ext cx="5388889" cy="395155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65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386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8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50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235" y="273515"/>
            <a:ext cx="4010883" cy="116171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981" y="273515"/>
            <a:ext cx="6815785" cy="58531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235" y="1435228"/>
            <a:ext cx="4010883" cy="4691482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407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234" y="4800890"/>
            <a:ext cx="7315561" cy="56574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234" y="613247"/>
            <a:ext cx="7315561" cy="4114224"/>
          </a:xfrm>
        </p:spPr>
        <p:txBody>
          <a:bodyPr/>
          <a:lstStyle>
            <a:lvl1pPr marL="0" indent="0">
              <a:buNone/>
              <a:defRPr sz="2800"/>
            </a:lvl1pPr>
            <a:lvl2pPr marL="400827" indent="0">
              <a:buNone/>
              <a:defRPr sz="2500"/>
            </a:lvl2pPr>
            <a:lvl3pPr marL="801654" indent="0">
              <a:buNone/>
              <a:defRPr sz="2100"/>
            </a:lvl3pPr>
            <a:lvl4pPr marL="1202482" indent="0">
              <a:buNone/>
              <a:defRPr sz="1800"/>
            </a:lvl4pPr>
            <a:lvl5pPr marL="1603309" indent="0">
              <a:buNone/>
              <a:defRPr sz="1800"/>
            </a:lvl5pPr>
            <a:lvl6pPr marL="2004136" indent="0">
              <a:buNone/>
              <a:defRPr sz="1800"/>
            </a:lvl6pPr>
            <a:lvl7pPr marL="2404963" indent="0">
              <a:buNone/>
              <a:defRPr sz="1800"/>
            </a:lvl7pPr>
            <a:lvl8pPr marL="2805791" indent="0">
              <a:buNone/>
              <a:defRPr sz="1800"/>
            </a:lvl8pPr>
            <a:lvl9pPr marL="3206618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234" y="5366630"/>
            <a:ext cx="7315561" cy="806146"/>
          </a:xfrm>
        </p:spPr>
        <p:txBody>
          <a:bodyPr/>
          <a:lstStyle>
            <a:lvl1pPr marL="0" indent="0">
              <a:buNone/>
              <a:defRPr sz="1200"/>
            </a:lvl1pPr>
            <a:lvl2pPr marL="400827" indent="0">
              <a:buNone/>
              <a:defRPr sz="1100"/>
            </a:lvl2pPr>
            <a:lvl3pPr marL="801654" indent="0">
              <a:buNone/>
              <a:defRPr sz="900"/>
            </a:lvl3pPr>
            <a:lvl4pPr marL="1202482" indent="0">
              <a:buNone/>
              <a:defRPr sz="800"/>
            </a:lvl4pPr>
            <a:lvl5pPr marL="1603309" indent="0">
              <a:buNone/>
              <a:defRPr sz="800"/>
            </a:lvl5pPr>
            <a:lvl6pPr marL="2004136" indent="0">
              <a:buNone/>
              <a:defRPr sz="800"/>
            </a:lvl6pPr>
            <a:lvl7pPr marL="2404963" indent="0">
              <a:buNone/>
              <a:defRPr sz="800"/>
            </a:lvl7pPr>
            <a:lvl8pPr marL="2805791" indent="0">
              <a:buNone/>
              <a:defRPr sz="800"/>
            </a:lvl8pPr>
            <a:lvl9pPr marL="3206618" indent="0">
              <a:buNone/>
              <a:defRPr sz="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8560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114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6081" y="359888"/>
            <a:ext cx="2607527" cy="54198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1690" y="359888"/>
            <a:ext cx="7650556" cy="541989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78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096" y="359888"/>
            <a:ext cx="10397513" cy="1045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21690" y="1731776"/>
            <a:ext cx="10431919" cy="404800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6739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096" y="359888"/>
            <a:ext cx="10397513" cy="1045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21689" y="1731776"/>
            <a:ext cx="5128136" cy="4048005"/>
          </a:xfrm>
        </p:spPr>
        <p:txBody>
          <a:bodyPr/>
          <a:lstStyle/>
          <a:p>
            <a:r>
              <a:rPr lang="en-US" smtClean="0"/>
              <a:t>Click icon to add online image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23661" y="1731776"/>
            <a:ext cx="5129947" cy="40480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546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02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3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94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9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76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95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3BA2A16-6FA0-4453-8830-E95C6F3F1625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96D1A56-A944-4963-8C17-A33DDB443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40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622" y="1"/>
            <a:ext cx="12199243" cy="685656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56096" y="359888"/>
            <a:ext cx="10397513" cy="104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1690" y="1731776"/>
            <a:ext cx="10431919" cy="404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7145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xStyles>
    <p:titleStyle>
      <a:lvl1pPr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+mj-lt"/>
          <a:ea typeface="+mj-ea"/>
          <a:cs typeface="+mj-cs"/>
        </a:defRPr>
      </a:lvl1pPr>
      <a:lvl2pPr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00827"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801654"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202482"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603309" algn="l" defTabSz="914388" rtl="0" eaLnBrk="1" fontAlgn="base" hangingPunct="1">
        <a:spcBef>
          <a:spcPct val="0"/>
        </a:spcBef>
        <a:spcAft>
          <a:spcPct val="0"/>
        </a:spcAft>
        <a:defRPr sz="4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42373" indent="-342373" algn="l" defTabSz="91438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3201" indent="-286703" algn="l" defTabSz="91438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2636" indent="-228249" algn="l" defTabSz="91438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525" indent="-229641" algn="l" defTabSz="91438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023" indent="-228249" algn="l" defTabSz="91438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57850" indent="-228249" algn="l" defTabSz="91438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858678" indent="-228249" algn="l" defTabSz="91438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259505" indent="-228249" algn="l" defTabSz="91438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660332" indent="-228249" algn="l" defTabSz="91438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8016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292" y="3514974"/>
            <a:ext cx="9448800" cy="182509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POCT PROJECT: </a:t>
            </a:r>
            <a:br>
              <a:rPr lang="en-GB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CARDIFF AND VALE</a:t>
            </a:r>
            <a:endParaRPr lang="en-GB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292" y="5226539"/>
            <a:ext cx="9448800" cy="1115645"/>
          </a:xfrm>
        </p:spPr>
        <p:txBody>
          <a:bodyPr>
            <a:normAutofit fontScale="85000" lnSpcReduction="20000"/>
          </a:bodyPr>
          <a:lstStyle/>
          <a:p>
            <a:pPr algn="l"/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MORGAN </a:t>
            </a: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CUTLAN </a:t>
            </a:r>
            <a:endParaRPr lang="en-GB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 </a:t>
            </a:r>
            <a:r>
              <a:rPr lang="en-GB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CARE </a:t>
            </a:r>
            <a:r>
              <a:rPr lang="en-GB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(POCT) </a:t>
            </a:r>
            <a:r>
              <a:rPr lang="en-GB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PRACTITIONER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969829" y="3338286"/>
            <a:ext cx="2902858" cy="3373371"/>
            <a:chOff x="9097961" y="1658369"/>
            <a:chExt cx="2768138" cy="2618525"/>
          </a:xfrm>
        </p:grpSpPr>
        <p:pic>
          <p:nvPicPr>
            <p:cNvPr id="7" name="Picture 6" descr="A street artist is using art to help the homeless in Cardiff - Wales Onlin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7961" y="1658369"/>
              <a:ext cx="2768138" cy="1971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Image result for huggard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01" t="16218" r="9165" b="15709"/>
            <a:stretch/>
          </p:blipFill>
          <p:spPr bwMode="auto">
            <a:xfrm>
              <a:off x="9097961" y="3628501"/>
              <a:ext cx="2768138" cy="648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4518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Tales</a:t>
            </a:r>
            <a:endParaRPr lang="en-GB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ow to Draw a Cartoon Man: 15 Steps (with Pictures) - wikiH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36" y="1512246"/>
            <a:ext cx="4582432" cy="343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28874" y="5056319"/>
            <a:ext cx="265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Pt.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Resourceful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Chappy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23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MASSIVE THANK YOU TO…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Sarah Nicholas 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Lorraine Wall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staff at Wales Specialist Virology Centre (WSVC)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Huggard Harm Reduction Team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Huw Rowles (CAVDAS)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 C trust (KIERAN OLDS, JAMES BOLTON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Louise Davies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Ryan Davies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61" l="9778" r="8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46122" y="1266156"/>
            <a:ext cx="3438419" cy="34231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7616" y="1152865"/>
            <a:ext cx="1789298" cy="17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33" y="2843344"/>
            <a:ext cx="2192216" cy="2922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t="24616" r="27821" b="854"/>
          <a:stretch/>
        </p:blipFill>
        <p:spPr>
          <a:xfrm>
            <a:off x="2559708" y="2843344"/>
            <a:ext cx="2192216" cy="29229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7"/>
          <a:stretch/>
        </p:blipFill>
        <p:spPr>
          <a:xfrm rot="5400000">
            <a:off x="4595873" y="3208715"/>
            <a:ext cx="2922954" cy="21922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2" t="15553" r="9315" b="15788"/>
          <a:stretch/>
        </p:blipFill>
        <p:spPr>
          <a:xfrm rot="5400000">
            <a:off x="9398940" y="3208715"/>
            <a:ext cx="2922956" cy="21922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" b="11481"/>
          <a:stretch/>
        </p:blipFill>
        <p:spPr>
          <a:xfrm rot="5400000">
            <a:off x="6997406" y="3208714"/>
            <a:ext cx="2922956" cy="2192219"/>
          </a:xfrm>
          <a:prstGeom prst="rect">
            <a:avLst/>
          </a:prstGeom>
        </p:spPr>
      </p:pic>
      <p:sp>
        <p:nvSpPr>
          <p:cNvPr id="9" name="Title 4"/>
          <p:cNvSpPr txBox="1">
            <a:spLocks/>
          </p:cNvSpPr>
          <p:nvPr/>
        </p:nvSpPr>
        <p:spPr bwMode="auto">
          <a:xfrm>
            <a:off x="0" y="540475"/>
            <a:ext cx="12192000" cy="146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+mj-lt"/>
                <a:ea typeface="+mj-ea"/>
                <a:cs typeface="+mj-cs"/>
              </a:defRPr>
            </a:lvl1pPr>
            <a:lvl2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2pPr>
            <a:lvl3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3pPr>
            <a:lvl4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4pPr>
            <a:lvl5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5pPr>
            <a:lvl6pPr marL="400827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6pPr>
            <a:lvl7pPr marL="801654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7pPr>
            <a:lvl8pPr marL="1202482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8pPr>
            <a:lvl9pPr marL="1603309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en-GB" sz="5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 – Questions?</a:t>
            </a:r>
            <a:endParaRPr lang="en-GB" sz="5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431" y="359888"/>
            <a:ext cx="10779178" cy="1045111"/>
          </a:xfrm>
        </p:spPr>
        <p:txBody>
          <a:bodyPr>
            <a:normAutofit/>
          </a:bodyPr>
          <a:lstStyle/>
          <a:p>
            <a:r>
              <a:rPr lang="en-GB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POCT Xpress Pathway: </a:t>
            </a:r>
            <a:r>
              <a:rPr lang="en-GB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GB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690" y="1948931"/>
            <a:ext cx="10431919" cy="4048005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pathway with rapid HCVPCR to rapidly identify active HCV infections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OraSure mouth swabs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Anti-HCV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DBST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HIV/HBV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co-infections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HCVPCR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 microcap* with follow up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Fibroscan.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 equipment: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OraSure, OraQuick HCV POCT Rapid Antibody Test (mouth swab)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Cepheid GeneXpert Xpress RT HCVPCR </a:t>
            </a:r>
          </a:p>
          <a:p>
            <a:pPr marL="0" indent="0">
              <a:spcBef>
                <a:spcPts val="0"/>
              </a:spcBef>
              <a:buNone/>
            </a:pPr>
            <a:endParaRPr lang="en-GB" sz="19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9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9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n-GB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en-GB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07/02/23 (5 clinics </a:t>
            </a:r>
            <a:r>
              <a:rPr lang="en-GB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run; totalling 15 sessions)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585813" y="3075690"/>
            <a:ext cx="2262554" cy="1794485"/>
            <a:chOff x="9097961" y="1658369"/>
            <a:chExt cx="2768138" cy="2618525"/>
          </a:xfrm>
        </p:grpSpPr>
        <p:pic>
          <p:nvPicPr>
            <p:cNvPr id="5" name="Picture 4" descr="A street artist is using art to help the homeless in Cardiff - Wales Onlin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7961" y="1658369"/>
              <a:ext cx="2768138" cy="1971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Image result for huggard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01" t="16218" r="9165" b="15709"/>
            <a:stretch/>
          </p:blipFill>
          <p:spPr bwMode="auto">
            <a:xfrm>
              <a:off x="9097961" y="3628501"/>
              <a:ext cx="2768138" cy="648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665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150" y="785445"/>
            <a:ext cx="10820400" cy="3624884"/>
          </a:xfrm>
        </p:spPr>
        <p:txBody>
          <a:bodyPr/>
          <a:lstStyle/>
          <a:p>
            <a:pPr marL="0" indent="0" algn="ctr">
              <a:buNone/>
            </a:pPr>
            <a:r>
              <a:rPr lang="en-GB" sz="4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GB" sz="4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4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GB" sz="4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4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4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GB" sz="4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(</a:t>
            </a:r>
            <a:r>
              <a:rPr lang="en-GB" sz="4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POCT)</a:t>
            </a:r>
          </a:p>
          <a:p>
            <a:pPr marL="0" indent="0" algn="ctr">
              <a:buNone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iagnostic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testing that is performed </a:t>
            </a:r>
            <a:r>
              <a:rPr lang="en-GB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near to </a:t>
            </a:r>
            <a:r>
              <a:rPr lang="en-GB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patient – in this case the OraQuick OraSure Mouth swab was used</a:t>
            </a:r>
          </a:p>
          <a:p>
            <a:pPr marL="0" indent="0">
              <a:buNone/>
            </a:pPr>
            <a:endParaRPr lang="en-GB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33" y="2843344"/>
            <a:ext cx="2192216" cy="2922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t="24616" r="27821" b="854"/>
          <a:stretch/>
        </p:blipFill>
        <p:spPr>
          <a:xfrm>
            <a:off x="2559708" y="2843344"/>
            <a:ext cx="2192216" cy="29229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7"/>
          <a:stretch/>
        </p:blipFill>
        <p:spPr>
          <a:xfrm rot="5400000">
            <a:off x="4595873" y="3208715"/>
            <a:ext cx="2922954" cy="21922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2" t="15553" r="11501" b="15788"/>
          <a:stretch/>
        </p:blipFill>
        <p:spPr>
          <a:xfrm rot="5400000">
            <a:off x="9398941" y="3208714"/>
            <a:ext cx="2922954" cy="21922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" b="11481"/>
          <a:stretch/>
        </p:blipFill>
        <p:spPr>
          <a:xfrm rot="5400000">
            <a:off x="6997406" y="3208714"/>
            <a:ext cx="2922956" cy="219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0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GB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BBV Specialist Nurses Lorraine Wall and Sarah Nicholas have run weekly BBV clinics at Huggard since 2017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learning best clinical practise from BBV nurses and DBST training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mouth swabs and micro-caps brought into the BBV clinics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Micro-cap HCVPCR results ready Thursday morning – next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uggard clinic not until the following Wednesday</a:t>
            </a:r>
          </a:p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POCT’ing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day prior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nurses clinic would allow for rapid result turn around – thus the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Xpress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Pathway was born..!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4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4" y="1904886"/>
            <a:ext cx="10820400" cy="43786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ONE (Tues)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Testing (OraSure, DBST and HCVPCR micro-capillary)</a:t>
            </a: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TWO (Weds)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Referral of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atient to BBV Nurses</a:t>
            </a:r>
          </a:p>
          <a:p>
            <a:pPr marL="0" indent="0" algn="ctr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FOUR (Fri)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Fibroscan and Treatment Plan</a:t>
            </a: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7/Day 1 of new cycle: Results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from DBST performed previous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week; any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co-infections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highlighted and the process is repeated.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 descr="Equipamento substitui biópsia no diagnóstico de fibrose hepática — Ebserh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80"/>
          <a:stretch/>
        </p:blipFill>
        <p:spPr bwMode="auto">
          <a:xfrm flipH="1">
            <a:off x="1133369" y="3467975"/>
            <a:ext cx="1752781" cy="137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758" y="288754"/>
            <a:ext cx="10582469" cy="1293028"/>
          </a:xfrm>
        </p:spPr>
        <p:txBody>
          <a:bodyPr/>
          <a:lstStyle/>
          <a:p>
            <a:pPr algn="ctr"/>
            <a:r>
              <a:rPr lang="en-GB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FRAMEWORK: </a:t>
            </a:r>
            <a:r>
              <a:rPr lang="en-GB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POCT Xpress Pathway </a:t>
            </a:r>
          </a:p>
        </p:txBody>
      </p:sp>
      <p:sp>
        <p:nvSpPr>
          <p:cNvPr id="4" name="Down Arrow 3"/>
          <p:cNvSpPr/>
          <p:nvPr/>
        </p:nvSpPr>
        <p:spPr>
          <a:xfrm>
            <a:off x="5923465" y="2464740"/>
            <a:ext cx="345057" cy="4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5923465" y="3348262"/>
            <a:ext cx="345057" cy="4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3" y="436945"/>
            <a:ext cx="551485" cy="30878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926" b="100000" l="16252" r="89994">
                        <a14:foregroundMark x1="38629" y1="67017" x2="38629" y2="67017"/>
                        <a14:foregroundMark x1="55003" y1="49636" x2="63069" y2="46888"/>
                        <a14:foregroundMark x1="63614" y1="46079" x2="58884" y2="27001"/>
                        <a14:foregroundMark x1="59309" y1="45756" x2="37659" y2="50525"/>
                        <a14:foregroundMark x1="56944" y1="27809" x2="40024" y2="24414"/>
                        <a14:foregroundMark x1="39842" y1="23929" x2="32383" y2="34276"/>
                        <a14:foregroundMark x1="34870" y1="32579" x2="41783" y2="44624"/>
                        <a14:foregroundMark x1="40570" y1="29992" x2="40570" y2="29992"/>
                        <a14:foregroundMark x1="39175" y1="29426" x2="39721" y2="31285"/>
                        <a14:foregroundMark x1="50030" y1="33872" x2="53184" y2="37187"/>
                        <a14:foregroundMark x1="45725" y1="62813" x2="52941" y2="59660"/>
                        <a14:foregroundMark x1="30685" y1="47211" x2="30685" y2="47211"/>
                        <a14:backgroundMark x1="72226" y1="59822" x2="72226" y2="59822"/>
                        <a14:backgroundMark x1="68466" y1="56265" x2="68466" y2="56265"/>
                        <a14:backgroundMark x1="74833" y1="46888" x2="74833" y2="46888"/>
                        <a14:backgroundMark x1="74469" y1="53112" x2="74469" y2="53112"/>
                        <a14:backgroundMark x1="80534" y1="70170" x2="80534" y2="70170"/>
                        <a14:backgroundMark x1="79018" y1="75586" x2="79018" y2="75586"/>
                        <a14:backgroundMark x1="68344" y1="69604" x2="76653" y2="68876"/>
                        <a14:backgroundMark x1="65858" y1="67421" x2="69012" y2="5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21829" r="11191"/>
          <a:stretch/>
        </p:blipFill>
        <p:spPr>
          <a:xfrm rot="16200000" flipH="1">
            <a:off x="9915526" y="3420216"/>
            <a:ext cx="2543175" cy="200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14687" y="1244084"/>
            <a:ext cx="5657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OraQuick, OraSure Mouth Swab (HCV ANTIBODIES)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525" y="2446763"/>
            <a:ext cx="347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NON-REACTIVE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Hepatitis C Exposure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9482" y="2424497"/>
            <a:ext cx="347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REACTIVE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Hepatitis C Exposure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911" y="3919057"/>
            <a:ext cx="347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 DETECTED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Active HCV Infection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15375" y="3926442"/>
            <a:ext cx="347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 NOT DETECTED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Active HCV Infection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93956" y="4572773"/>
            <a:ext cx="34766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Further Action Required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Retest 3-6 Months Time</a:t>
            </a:r>
            <a:endParaRPr lang="en-GB" sz="1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3425" y="3093094"/>
            <a:ext cx="34766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Further Action Required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Retest 3-6 Months Time</a:t>
            </a:r>
            <a:endParaRPr lang="en-GB" sz="1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67036" y="5068185"/>
            <a:ext cx="347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Fibroscan/Treatment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Signposting to Support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3214687" y="1695450"/>
            <a:ext cx="623888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7758111" y="1744339"/>
            <a:ext cx="623888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7134223" y="3106470"/>
            <a:ext cx="623888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5436391" y="4560497"/>
            <a:ext cx="623888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9829799" y="3392220"/>
            <a:ext cx="623888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7292577" y="3007357"/>
            <a:ext cx="3476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 </a:t>
            </a:r>
            <a:r>
              <a:rPr lang="en-GB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HCVPCR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90483" y="-3118"/>
            <a:ext cx="10582469" cy="1293028"/>
          </a:xfrm>
        </p:spPr>
        <p:txBody>
          <a:bodyPr/>
          <a:lstStyle/>
          <a:p>
            <a:pPr algn="ctr"/>
            <a:r>
              <a:rPr lang="en-GB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FRAMEWORK: </a:t>
            </a:r>
            <a:r>
              <a:rPr lang="en-GB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POCT Xpress Pathway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567" y="1251718"/>
            <a:ext cx="192539" cy="10780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926" b="100000" l="16252" r="89994">
                        <a14:foregroundMark x1="38629" y1="67017" x2="38629" y2="67017"/>
                        <a14:foregroundMark x1="55003" y1="49636" x2="63069" y2="46888"/>
                        <a14:foregroundMark x1="63614" y1="46079" x2="58884" y2="27001"/>
                        <a14:foregroundMark x1="59309" y1="45756" x2="37659" y2="50525"/>
                        <a14:foregroundMark x1="56944" y1="27809" x2="40024" y2="24414"/>
                        <a14:foregroundMark x1="39842" y1="23929" x2="32383" y2="34276"/>
                        <a14:foregroundMark x1="34870" y1="32579" x2="41783" y2="44624"/>
                        <a14:foregroundMark x1="40570" y1="29992" x2="40570" y2="29992"/>
                        <a14:foregroundMark x1="39175" y1="29426" x2="39721" y2="31285"/>
                        <a14:foregroundMark x1="50030" y1="33872" x2="53184" y2="37187"/>
                        <a14:foregroundMark x1="45725" y1="62813" x2="52941" y2="59660"/>
                        <a14:foregroundMark x1="30685" y1="47211" x2="30685" y2="47211"/>
                        <a14:backgroundMark x1="72226" y1="59822" x2="72226" y2="59822"/>
                        <a14:backgroundMark x1="68466" y1="56265" x2="68466" y2="56265"/>
                        <a14:backgroundMark x1="74833" y1="46888" x2="74833" y2="46888"/>
                        <a14:backgroundMark x1="74469" y1="53112" x2="74469" y2="53112"/>
                        <a14:backgroundMark x1="80534" y1="70170" x2="80534" y2="70170"/>
                        <a14:backgroundMark x1="79018" y1="75586" x2="79018" y2="75586"/>
                        <a14:backgroundMark x1="68344" y1="69604" x2="76653" y2="68876"/>
                        <a14:backgroundMark x1="65858" y1="67421" x2="69012" y2="5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21829" r="11191"/>
          <a:stretch/>
        </p:blipFill>
        <p:spPr>
          <a:xfrm rot="16200000" flipH="1">
            <a:off x="10384982" y="2146018"/>
            <a:ext cx="2018720" cy="1595316"/>
          </a:xfrm>
          <a:prstGeom prst="rect">
            <a:avLst/>
          </a:prstGeom>
        </p:spPr>
      </p:pic>
      <p:pic>
        <p:nvPicPr>
          <p:cNvPr id="19" name="Picture 4" descr="Equipamento substitui biópsia no diagnóstico de fibrose hepática — Ebserh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80"/>
          <a:stretch/>
        </p:blipFill>
        <p:spPr bwMode="auto">
          <a:xfrm flipH="1">
            <a:off x="4125251" y="4061244"/>
            <a:ext cx="1160194" cy="9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7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4" y="1904886"/>
            <a:ext cx="10820400" cy="43786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ONE (Tues)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Testing (OraSure, DBST and HCVPCR micro-capillary)</a:t>
            </a: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TWO (Weds)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Referral of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atient to BBV Nurses</a:t>
            </a:r>
          </a:p>
          <a:p>
            <a:pPr marL="0" indent="0" algn="ctr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FOUR (Fri)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Fibroscan and Treatment Plan</a:t>
            </a: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7/Day 1 of new cycle: Results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 from DBST performed previous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week; any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co-infections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highlighted and the process is repeated.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4" descr="Equipamento substitui biópsia no diagnóstico de fibrose hepática — Ebserh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80"/>
          <a:stretch/>
        </p:blipFill>
        <p:spPr bwMode="auto">
          <a:xfrm flipH="1">
            <a:off x="1133369" y="3409104"/>
            <a:ext cx="1752781" cy="137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758" y="288754"/>
            <a:ext cx="10582469" cy="1293028"/>
          </a:xfrm>
        </p:spPr>
        <p:txBody>
          <a:bodyPr/>
          <a:lstStyle/>
          <a:p>
            <a:pPr algn="ctr"/>
            <a:r>
              <a:rPr lang="en-GB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FRAMEWORK: </a:t>
            </a:r>
            <a:r>
              <a:rPr lang="en-GB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POCT Xpress Pathway </a:t>
            </a:r>
          </a:p>
        </p:txBody>
      </p:sp>
      <p:sp>
        <p:nvSpPr>
          <p:cNvPr id="4" name="Down Arrow 3"/>
          <p:cNvSpPr/>
          <p:nvPr/>
        </p:nvSpPr>
        <p:spPr>
          <a:xfrm>
            <a:off x="5923465" y="2464740"/>
            <a:ext cx="345057" cy="4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5923465" y="3348262"/>
            <a:ext cx="345057" cy="4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3" y="436945"/>
            <a:ext cx="551485" cy="30878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926" b="100000" l="16252" r="89994">
                        <a14:foregroundMark x1="38629" y1="67017" x2="38629" y2="67017"/>
                        <a14:foregroundMark x1="55003" y1="49636" x2="63069" y2="46888"/>
                        <a14:foregroundMark x1="63614" y1="46079" x2="58884" y2="27001"/>
                        <a14:foregroundMark x1="59309" y1="45756" x2="37659" y2="50525"/>
                        <a14:foregroundMark x1="56944" y1="27809" x2="40024" y2="24414"/>
                        <a14:foregroundMark x1="39842" y1="23929" x2="32383" y2="34276"/>
                        <a14:foregroundMark x1="34870" y1="32579" x2="41783" y2="44624"/>
                        <a14:foregroundMark x1="40570" y1="29992" x2="40570" y2="29992"/>
                        <a14:foregroundMark x1="39175" y1="29426" x2="39721" y2="31285"/>
                        <a14:foregroundMark x1="50030" y1="33872" x2="53184" y2="37187"/>
                        <a14:foregroundMark x1="45725" y1="62813" x2="52941" y2="59660"/>
                        <a14:foregroundMark x1="30685" y1="47211" x2="30685" y2="47211"/>
                        <a14:backgroundMark x1="72226" y1="59822" x2="72226" y2="59822"/>
                        <a14:backgroundMark x1="68466" y1="56265" x2="68466" y2="56265"/>
                        <a14:backgroundMark x1="74833" y1="46888" x2="74833" y2="46888"/>
                        <a14:backgroundMark x1="74469" y1="53112" x2="74469" y2="53112"/>
                        <a14:backgroundMark x1="80534" y1="70170" x2="80534" y2="70170"/>
                        <a14:backgroundMark x1="79018" y1="75586" x2="79018" y2="75586"/>
                        <a14:backgroundMark x1="68344" y1="69604" x2="76653" y2="68876"/>
                        <a14:backgroundMark x1="65858" y1="67421" x2="69012" y2="598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21829" r="11191"/>
          <a:stretch/>
        </p:blipFill>
        <p:spPr>
          <a:xfrm rot="16200000" flipH="1">
            <a:off x="9915526" y="3420216"/>
            <a:ext cx="2543175" cy="200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24191"/>
            <a:ext cx="12191999" cy="104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+mj-lt"/>
                <a:ea typeface="+mj-ea"/>
                <a:cs typeface="+mj-cs"/>
              </a:defRPr>
            </a:lvl1pPr>
            <a:lvl2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2pPr>
            <a:lvl3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3pPr>
            <a:lvl4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4pPr>
            <a:lvl5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5pPr>
            <a:lvl6pPr marL="400827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6pPr>
            <a:lvl7pPr marL="801654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7pPr>
            <a:lvl8pPr marL="1202482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8pPr>
            <a:lvl9pPr marL="1603309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en-GB" b="1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  <a:endParaRPr lang="en-GB" b="1" u="sng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7525" y="1019135"/>
            <a:ext cx="3167277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107</a:t>
            </a:r>
          </a:p>
          <a:p>
            <a:pPr algn="ctr"/>
            <a:r>
              <a:rPr lang="en-US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Tests Performed</a:t>
            </a:r>
          </a:p>
        </p:txBody>
      </p:sp>
      <p:sp>
        <p:nvSpPr>
          <p:cNvPr id="9" name="Rectangle 8"/>
          <p:cNvSpPr/>
          <p:nvPr/>
        </p:nvSpPr>
        <p:spPr>
          <a:xfrm>
            <a:off x="3514802" y="1020273"/>
            <a:ext cx="2773516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58</a:t>
            </a:r>
          </a:p>
          <a:p>
            <a:pPr algn="ctr"/>
            <a:r>
              <a:rPr lang="en-US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People Tested</a:t>
            </a:r>
            <a:endParaRPr 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3756853"/>
              </p:ext>
            </p:extLst>
          </p:nvPr>
        </p:nvGraphicFramePr>
        <p:xfrm>
          <a:off x="8264366" y="2338086"/>
          <a:ext cx="4057903" cy="3475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3382101"/>
              </p:ext>
            </p:extLst>
          </p:nvPr>
        </p:nvGraphicFramePr>
        <p:xfrm>
          <a:off x="835405" y="2584545"/>
          <a:ext cx="4105429" cy="3028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ectangle 12"/>
          <p:cNvSpPr/>
          <p:nvPr/>
        </p:nvSpPr>
        <p:spPr>
          <a:xfrm>
            <a:off x="6288318" y="1019135"/>
            <a:ext cx="2782941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</a:t>
            </a:r>
          </a:p>
          <a:p>
            <a:pPr algn="ctr"/>
            <a:r>
              <a:rPr lang="en-US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RNA Detected</a:t>
            </a:r>
            <a:endParaRPr 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687313"/>
              </p:ext>
            </p:extLst>
          </p:nvPr>
        </p:nvGraphicFramePr>
        <p:xfrm>
          <a:off x="5183637" y="2584545"/>
          <a:ext cx="6404677" cy="3360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ctangle 15"/>
          <p:cNvSpPr/>
          <p:nvPr/>
        </p:nvSpPr>
        <p:spPr>
          <a:xfrm>
            <a:off x="9071259" y="1019135"/>
            <a:ext cx="2688300" cy="14157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  <a:endParaRPr lang="en-US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en-US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 Treatment</a:t>
            </a:r>
            <a:endParaRPr 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62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190550"/>
              </p:ext>
            </p:extLst>
          </p:nvPr>
        </p:nvGraphicFramePr>
        <p:xfrm>
          <a:off x="1013950" y="754744"/>
          <a:ext cx="6359306" cy="4339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24867" y="923949"/>
            <a:ext cx="39917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41% oral swab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 microcap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51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POCT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(49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DBST)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RNA detected were scanned same week as being told HCV status – this is with particular thanks to Lol and Kieran 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workers and BBV nurses continued to test during this time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Reactives caught in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shorter time frame = less likely to transmit virus</a:t>
            </a: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41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(Result) of POCT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Rapid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 (treatment or peace of mind to vulnerable individuals) and is also complimentary to transient nature of pt. demographic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Weekly service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worked – massive participation encouragement from meal vouchers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what’s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needed for continuation and expansion to other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services/health-boards?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pathway could not have existed without the hard work of the BBV nurses, Hep C trust peers and Huggard Harm reduction team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88470" y="170851"/>
            <a:ext cx="10397513" cy="104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+mj-lt"/>
                <a:ea typeface="+mj-ea"/>
                <a:cs typeface="+mj-cs"/>
              </a:defRPr>
            </a:lvl1pPr>
            <a:lvl2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2pPr>
            <a:lvl3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3pPr>
            <a:lvl4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4pPr>
            <a:lvl5pPr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5pPr>
            <a:lvl6pPr marL="400827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6pPr>
            <a:lvl7pPr marL="801654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7pPr>
            <a:lvl8pPr marL="1202482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8pPr>
            <a:lvl9pPr marL="1603309" algn="l" defTabSz="914388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423F74"/>
                </a:solidFill>
                <a:latin typeface="Verdana Bold" pitchFamily="1" charset="0"/>
                <a:ea typeface="ＭＳ Ｐゴシック" pitchFamily="1" charset="-128"/>
              </a:defRPr>
            </a:lvl9pPr>
          </a:lstStyle>
          <a:p>
            <a:pPr algn="ctr"/>
            <a:r>
              <a:rPr lang="en-GB" sz="4400" b="1" u="sng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endParaRPr lang="en-GB" sz="4400" b="1" u="sng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0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Custom 2">
      <a:dk1>
        <a:sysClr val="windowText" lastClr="000000"/>
      </a:dk1>
      <a:lt1>
        <a:srgbClr val="DBE5F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A1CFBF30-4B90-4F0C-AE99-E82738014D0E}" vid="{A21B0147-B842-4E58-B91A-05F1AEE71684}"/>
    </a:ext>
  </a:extLst>
</a:theme>
</file>

<file path=ppt/theme/theme2.xml><?xml version="1.0" encoding="utf-8"?>
<a:theme xmlns:a="http://schemas.openxmlformats.org/drawingml/2006/main" name="PHW Powerpoint template3">
  <a:themeElements>
    <a:clrScheme name="Custom 2">
      <a:dk1>
        <a:sysClr val="windowText" lastClr="000000"/>
      </a:dk1>
      <a:lt1>
        <a:srgbClr val="DBE5F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HW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PHW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33af8e-90fc-435e-9c6f-bd5f3a7a0686">
      <Terms xmlns="http://schemas.microsoft.com/office/infopath/2007/PartnerControls"/>
    </lcf76f155ced4ddcb4097134ff3c332f>
    <TaxCatchAll xmlns="343c576e-92ca-4e81-9a49-c8620aa7a76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2" ma:contentTypeDescription="Create a new document." ma:contentTypeScope="" ma:versionID="1185b179730c286e9ca5e8cec26448c7">
  <xsd:schema xmlns:xsd="http://www.w3.org/2001/XMLSchema" xmlns:xs="http://www.w3.org/2001/XMLSchema" xmlns:p="http://schemas.microsoft.com/office/2006/metadata/properties" xmlns:ns2="d533af8e-90fc-435e-9c6f-bd5f3a7a0686" xmlns:ns3="343c576e-92ca-4e81-9a49-c8620aa7a76a" targetNamespace="http://schemas.microsoft.com/office/2006/metadata/properties" ma:root="true" ma:fieldsID="2523b99b27542f063c31445013867cd2" ns2:_="" ns3:_=""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02A04B-8CCF-4BBC-8E68-E28B5AF3C7D6}">
  <ds:schemaRefs>
    <ds:schemaRef ds:uri="b7e247b7-cca8-429f-8688-16f83c8fba5f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f30bebb2-c01f-48d0-81da-dc8b123879c2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083B8BE-C68F-4A76-ACA7-AE258F7BDD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4B01E0-085A-48E4-A8E9-D1693CEEFFFA}"/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13278</TotalTime>
  <Words>1912</Words>
  <Application>Microsoft Office PowerPoint</Application>
  <PresentationFormat>Widescreen</PresentationFormat>
  <Paragraphs>268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Arial</vt:lpstr>
      <vt:lpstr>Calibri</vt:lpstr>
      <vt:lpstr>Times New Roman</vt:lpstr>
      <vt:lpstr>Verdana</vt:lpstr>
      <vt:lpstr>Verdana Bold</vt:lpstr>
      <vt:lpstr>Wingdings</vt:lpstr>
      <vt:lpstr>Theme1</vt:lpstr>
      <vt:lpstr>PHW Powerpoint template3</vt:lpstr>
      <vt:lpstr>POCT PROJECT:  CARDIFF AND VALE</vt:lpstr>
      <vt:lpstr>PowerPoint Presentation</vt:lpstr>
      <vt:lpstr>BACKGROUND</vt:lpstr>
      <vt:lpstr>FRAMEWORK: POCT Xpress Pathway </vt:lpstr>
      <vt:lpstr>FRAMEWORK: POCT Xpress Pathway </vt:lpstr>
      <vt:lpstr>FRAMEWORK: POCT Xpress Pathway </vt:lpstr>
      <vt:lpstr>PowerPoint Presentation</vt:lpstr>
      <vt:lpstr>PowerPoint Presentation</vt:lpstr>
      <vt:lpstr>PowerPoint Presentation</vt:lpstr>
      <vt:lpstr>POCT Tales</vt:lpstr>
      <vt:lpstr>MASSIVE THANK YOU TO…</vt:lpstr>
      <vt:lpstr>PowerPoint Presentation</vt:lpstr>
      <vt:lpstr>POCT Xpress Pathway: Summary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 Cutlan (Public Health Wales - Microbiology)</dc:creator>
  <cp:lastModifiedBy>Morgan Cutlan (Public Health Wales - Microbiology)</cp:lastModifiedBy>
  <cp:revision>130</cp:revision>
  <dcterms:created xsi:type="dcterms:W3CDTF">2023-02-24T10:02:05Z</dcterms:created>
  <dcterms:modified xsi:type="dcterms:W3CDTF">2023-03-29T16:01:20Z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