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s/slide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1.xml" ContentType="application/vnd.openxmlformats-officedocument.presentationml.slide+xml"/>
  <Override PartName="/ppt/slides/slide5.xml" ContentType="application/vnd.openxmlformats-officedocument.presentationml.slide+xml"/>
  <Override PartName="/ppt/slideLayouts/slideLayout9.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8.xml" ContentType="application/vnd.openxmlformats-officedocument.presentationml.slideLayout+xml"/>
  <Override PartName="/ppt/theme/theme1.xml" ContentType="application/vnd.openxmlformats-officedocument.theme+xml"/>
  <Override PartName="/ppt/charts/style1.xml" ContentType="application/vnd.ms-office.chartstyle+xml"/>
  <Override PartName="/ppt/charts/style2.xml" ContentType="application/vnd.ms-office.chartstyle+xml"/>
  <Override PartName="/ppt/charts/chart2.xml" ContentType="application/vnd.openxmlformats-officedocument.drawingml.chart+xml"/>
  <Override PartName="/ppt/charts/colors1.xml" ContentType="application/vnd.ms-office.chartcolorstyle+xml"/>
  <Override PartName="/ppt/charts/chart1.xml" ContentType="application/vnd.openxmlformats-officedocument.drawingml.chart+xml"/>
  <Override PartName="/ppt/charts/colors2.xml" ContentType="application/vnd.ms-office.chartcolorstyl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57" r:id="rId4"/>
    <p:sldId id="263" r:id="rId5"/>
    <p:sldId id="259" r:id="rId6"/>
    <p:sldId id="262" r:id="rId7"/>
    <p:sldId id="266" r:id="rId8"/>
    <p:sldId id="265" r:id="rId9"/>
    <p:sldId id="260" r:id="rId10"/>
    <p:sldId id="261"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7" d="100"/>
          <a:sy n="87" d="100"/>
        </p:scale>
        <p:origin x="528"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18"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dirty="0"/>
              <a:t>Testing</a:t>
            </a:r>
          </a:p>
        </c:rich>
      </c:tx>
      <c:layout>
        <c:manualLayout>
          <c:xMode val="edge"/>
          <c:yMode val="edge"/>
          <c:x val="0.40664837598425196"/>
          <c:y val="1.4062499134934847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stacked"/>
        <c:varyColors val="0"/>
        <c:ser>
          <c:idx val="0"/>
          <c:order val="0"/>
          <c:tx>
            <c:strRef>
              <c:f>Sheet1!$B$1</c:f>
              <c:strCache>
                <c:ptCount val="1"/>
                <c:pt idx="0">
                  <c:v>DBSTS</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2022</c:v>
                </c:pt>
                <c:pt idx="1">
                  <c:v>January</c:v>
                </c:pt>
                <c:pt idx="2">
                  <c:v>February</c:v>
                </c:pt>
                <c:pt idx="3">
                  <c:v>March</c:v>
                </c:pt>
              </c:strCache>
            </c:strRef>
          </c:cat>
          <c:val>
            <c:numRef>
              <c:f>Sheet1!$B$2:$B$5</c:f>
              <c:numCache>
                <c:formatCode>General</c:formatCode>
                <c:ptCount val="4"/>
                <c:pt idx="0">
                  <c:v>863</c:v>
                </c:pt>
                <c:pt idx="1">
                  <c:v>451</c:v>
                </c:pt>
                <c:pt idx="2">
                  <c:v>550</c:v>
                </c:pt>
                <c:pt idx="3">
                  <c:v>250</c:v>
                </c:pt>
              </c:numCache>
            </c:numRef>
          </c:val>
          <c:extLst>
            <c:ext xmlns:c16="http://schemas.microsoft.com/office/drawing/2014/chart" uri="{C3380CC4-5D6E-409C-BE32-E72D297353CC}">
              <c16:uniqueId val="{00000000-4F84-482A-9487-36F7FB76D54A}"/>
            </c:ext>
          </c:extLst>
        </c:ser>
        <c:ser>
          <c:idx val="1"/>
          <c:order val="1"/>
          <c:tx>
            <c:strRef>
              <c:f>Sheet1!$C$1</c:f>
              <c:strCache>
                <c:ptCount val="1"/>
                <c:pt idx="0">
                  <c:v>SWABS</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2022</c:v>
                </c:pt>
                <c:pt idx="1">
                  <c:v>January</c:v>
                </c:pt>
                <c:pt idx="2">
                  <c:v>February</c:v>
                </c:pt>
                <c:pt idx="3">
                  <c:v>March</c:v>
                </c:pt>
              </c:strCache>
            </c:strRef>
          </c:cat>
          <c:val>
            <c:numRef>
              <c:f>Sheet1!$C$2:$C$5</c:f>
              <c:numCache>
                <c:formatCode>General</c:formatCode>
                <c:ptCount val="4"/>
                <c:pt idx="0">
                  <c:v>1763</c:v>
                </c:pt>
                <c:pt idx="1">
                  <c:v>105</c:v>
                </c:pt>
                <c:pt idx="2">
                  <c:v>59</c:v>
                </c:pt>
                <c:pt idx="3">
                  <c:v>25</c:v>
                </c:pt>
              </c:numCache>
            </c:numRef>
          </c:val>
          <c:extLst>
            <c:ext xmlns:c16="http://schemas.microsoft.com/office/drawing/2014/chart" uri="{C3380CC4-5D6E-409C-BE32-E72D297353CC}">
              <c16:uniqueId val="{00000001-4F84-482A-9487-36F7FB76D54A}"/>
            </c:ext>
          </c:extLst>
        </c:ser>
        <c:ser>
          <c:idx val="2"/>
          <c:order val="2"/>
          <c:tx>
            <c:strRef>
              <c:f>Sheet1!$D$1</c:f>
              <c:strCache>
                <c:ptCount val="1"/>
                <c:pt idx="0">
                  <c:v>PCRs</c:v>
                </c:pt>
              </c:strCache>
            </c:strRef>
          </c:tx>
          <c:spPr>
            <a:solidFill>
              <a:schemeClr val="accent3"/>
            </a:solidFill>
            <a:ln>
              <a:noFill/>
            </a:ln>
            <a:effectLst/>
          </c:spPr>
          <c:invertIfNegative val="0"/>
          <c:dLbls>
            <c:dLbl>
              <c:idx val="1"/>
              <c:layout>
                <c:manualLayout>
                  <c:x val="-7.3437500000000003E-2"/>
                  <c:y val="1.8992124815937202E-2"/>
                </c:manualLayout>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2-4F84-482A-9487-36F7FB76D54A}"/>
                </c:ext>
              </c:extLst>
            </c:dLbl>
            <c:dLbl>
              <c:idx val="2"/>
              <c:layout>
                <c:manualLayout>
                  <c:x val="9.5312499999999883E-2"/>
                  <c:y val="-7.6662765953323083E-3"/>
                </c:manualLayout>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3-4F84-482A-9487-36F7FB76D54A}"/>
                </c:ext>
              </c:extLst>
            </c:dLbl>
            <c:dLbl>
              <c:idx val="3"/>
              <c:layout>
                <c:manualLayout>
                  <c:x val="7.03125E-2"/>
                  <c:y val="-1.539659108042641E-2"/>
                </c:manualLayout>
              </c:layout>
              <c:tx>
                <c:rich>
                  <a:bodyPr/>
                  <a:lstStyle/>
                  <a:p>
                    <a:r>
                      <a:rPr lang="en-US" dirty="0" smtClean="0"/>
                      <a:t>15</a:t>
                    </a:r>
                    <a:endParaRPr lang="en-US" dirty="0"/>
                  </a:p>
                </c:rich>
              </c:tx>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4-4F84-482A-9487-36F7FB76D54A}"/>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2022</c:v>
                </c:pt>
                <c:pt idx="1">
                  <c:v>January</c:v>
                </c:pt>
                <c:pt idx="2">
                  <c:v>February</c:v>
                </c:pt>
                <c:pt idx="3">
                  <c:v>March</c:v>
                </c:pt>
              </c:strCache>
            </c:strRef>
          </c:cat>
          <c:val>
            <c:numRef>
              <c:f>Sheet1!$D$2:$D$5</c:f>
              <c:numCache>
                <c:formatCode>General</c:formatCode>
                <c:ptCount val="4"/>
                <c:pt idx="0">
                  <c:v>197</c:v>
                </c:pt>
                <c:pt idx="1">
                  <c:v>15</c:v>
                </c:pt>
                <c:pt idx="2">
                  <c:v>23</c:v>
                </c:pt>
                <c:pt idx="3">
                  <c:v>12</c:v>
                </c:pt>
              </c:numCache>
            </c:numRef>
          </c:val>
          <c:extLst>
            <c:ext xmlns:c16="http://schemas.microsoft.com/office/drawing/2014/chart" uri="{C3380CC4-5D6E-409C-BE32-E72D297353CC}">
              <c16:uniqueId val="{00000005-4F84-482A-9487-36F7FB76D54A}"/>
            </c:ext>
          </c:extLst>
        </c:ser>
        <c:ser>
          <c:idx val="3"/>
          <c:order val="3"/>
          <c:tx>
            <c:strRef>
              <c:f>Sheet1!$E$1</c:f>
              <c:strCache>
                <c:ptCount val="1"/>
                <c:pt idx="0">
                  <c:v>RNA DETECTED</c:v>
                </c:pt>
              </c:strCache>
            </c:strRef>
          </c:tx>
          <c:spPr>
            <a:solidFill>
              <a:schemeClr val="accent4"/>
            </a:solidFill>
            <a:ln>
              <a:noFill/>
            </a:ln>
            <a:effectLst/>
          </c:spPr>
          <c:invertIfNegative val="0"/>
          <c:dLbls>
            <c:dLbl>
              <c:idx val="1"/>
              <c:layout>
                <c:manualLayout>
                  <c:x val="6.7187499999999942E-2"/>
                  <c:y val="-1.8073633238580633E-2"/>
                </c:manualLayout>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6-4F84-482A-9487-36F7FB76D54A}"/>
                </c:ext>
              </c:extLst>
            </c:dLbl>
            <c:dLbl>
              <c:idx val="2"/>
              <c:layout>
                <c:manualLayout>
                  <c:x val="1.8749999999999999E-2"/>
                  <c:y val="-4.6198631508450327E-2"/>
                </c:manualLayout>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7-4F84-482A-9487-36F7FB76D54A}"/>
                </c:ext>
              </c:extLst>
            </c:dLbl>
            <c:dLbl>
              <c:idx val="3"/>
              <c:layout/>
              <c:tx>
                <c:rich>
                  <a:bodyPr/>
                  <a:lstStyle/>
                  <a:p>
                    <a:r>
                      <a:rPr lang="en-US" smtClean="0"/>
                      <a:t>6</a:t>
                    </a:r>
                    <a:endParaRPr lang="en-US"/>
                  </a:p>
                </c:rich>
              </c:tx>
              <c:dLblPos val="inBase"/>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8-4F84-482A-9487-36F7FB76D54A}"/>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2022</c:v>
                </c:pt>
                <c:pt idx="1">
                  <c:v>January</c:v>
                </c:pt>
                <c:pt idx="2">
                  <c:v>February</c:v>
                </c:pt>
                <c:pt idx="3">
                  <c:v>March</c:v>
                </c:pt>
              </c:strCache>
            </c:strRef>
          </c:cat>
          <c:val>
            <c:numRef>
              <c:f>Sheet1!$E$2:$E$5</c:f>
              <c:numCache>
                <c:formatCode>General</c:formatCode>
                <c:ptCount val="4"/>
                <c:pt idx="0">
                  <c:v>42</c:v>
                </c:pt>
                <c:pt idx="1">
                  <c:v>2</c:v>
                </c:pt>
                <c:pt idx="2">
                  <c:v>2</c:v>
                </c:pt>
                <c:pt idx="3">
                  <c:v>5</c:v>
                </c:pt>
              </c:numCache>
            </c:numRef>
          </c:val>
          <c:extLst>
            <c:ext xmlns:c16="http://schemas.microsoft.com/office/drawing/2014/chart" uri="{C3380CC4-5D6E-409C-BE32-E72D297353CC}">
              <c16:uniqueId val="{00000009-4F84-482A-9487-36F7FB76D54A}"/>
            </c:ext>
          </c:extLst>
        </c:ser>
        <c:dLbls>
          <c:dLblPos val="ctr"/>
          <c:showLegendKey val="0"/>
          <c:showVal val="1"/>
          <c:showCatName val="0"/>
          <c:showSerName val="0"/>
          <c:showPercent val="0"/>
          <c:showBubbleSize val="0"/>
        </c:dLbls>
        <c:gapWidth val="150"/>
        <c:overlap val="100"/>
        <c:axId val="271587448"/>
        <c:axId val="271589744"/>
      </c:barChart>
      <c:catAx>
        <c:axId val="2715874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71589744"/>
        <c:crosses val="autoZero"/>
        <c:auto val="1"/>
        <c:lblAlgn val="ctr"/>
        <c:lblOffset val="100"/>
        <c:noMultiLvlLbl val="0"/>
      </c:catAx>
      <c:valAx>
        <c:axId val="27158974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7158744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dirty="0"/>
              <a:t>Total Tested</a:t>
            </a:r>
          </a:p>
        </c:rich>
      </c:tx>
      <c:layout/>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manualLayout>
          <c:layoutTarget val="inner"/>
          <c:xMode val="edge"/>
          <c:yMode val="edge"/>
          <c:x val="0.18119745876629803"/>
          <c:y val="9.7733712969269054E-2"/>
          <c:w val="0.47962645331790971"/>
          <c:h val="0.83706441459441461"/>
        </c:manualLayout>
      </c:layout>
      <c:pieChart>
        <c:varyColors val="1"/>
        <c:ser>
          <c:idx val="0"/>
          <c:order val="0"/>
          <c:tx>
            <c:strRef>
              <c:f>Sheet1!$B$1</c:f>
              <c:strCache>
                <c:ptCount val="1"/>
                <c:pt idx="0">
                  <c:v>total tested</c:v>
                </c:pt>
              </c:strCache>
            </c:strRef>
          </c:tx>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7D69-418E-B6BD-6086D64FFBCD}"/>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7D69-418E-B6BD-6086D64FFBCD}"/>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7D69-418E-B6BD-6086D64FFBCD}"/>
              </c:ext>
            </c:extLst>
          </c:dPt>
          <c:dPt>
            <c:idx val="3"/>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7-7D69-418E-B6BD-6086D64FFBCD}"/>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15:layout/>
              </c:ext>
            </c:extLst>
          </c:dLbls>
          <c:cat>
            <c:strRef>
              <c:f>Sheet1!$A$2:$A$5</c:f>
              <c:strCache>
                <c:ptCount val="4"/>
                <c:pt idx="0">
                  <c:v>DBSTS</c:v>
                </c:pt>
                <c:pt idx="1">
                  <c:v>swabs</c:v>
                </c:pt>
                <c:pt idx="2">
                  <c:v>declined</c:v>
                </c:pt>
                <c:pt idx="3">
                  <c:v>left to test</c:v>
                </c:pt>
              </c:strCache>
            </c:strRef>
          </c:cat>
          <c:val>
            <c:numRef>
              <c:f>Sheet1!$B$2:$B$5</c:f>
              <c:numCache>
                <c:formatCode>0.00%</c:formatCode>
                <c:ptCount val="4"/>
                <c:pt idx="0">
                  <c:v>0.73099999999999998</c:v>
                </c:pt>
                <c:pt idx="1">
                  <c:v>1.7999999999999999E-2</c:v>
                </c:pt>
                <c:pt idx="2">
                  <c:v>2.4E-2</c:v>
                </c:pt>
                <c:pt idx="3">
                  <c:v>0.22700000000000001</c:v>
                </c:pt>
              </c:numCache>
            </c:numRef>
          </c:val>
          <c:extLst>
            <c:ext xmlns:c16="http://schemas.microsoft.com/office/drawing/2014/chart" uri="{C3380CC4-5D6E-409C-BE32-E72D297353CC}">
              <c16:uniqueId val="{00000008-7D69-418E-B6BD-6086D64FFBCD}"/>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layout/>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7EEF524-EACA-4EB8-A543-C69BC905F14D}" type="datetimeFigureOut">
              <a:rPr lang="en-GB" smtClean="0"/>
              <a:t>29/03/2023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2ED55D4-D1BA-47BD-864B-A857A048DC14}" type="slidenum">
              <a:rPr lang="en-GB" smtClean="0"/>
              <a:t>‹#›</a:t>
            </a:fld>
            <a:endParaRPr lang="en-GB"/>
          </a:p>
        </p:txBody>
      </p:sp>
    </p:spTree>
    <p:extLst>
      <p:ext uri="{BB962C8B-B14F-4D97-AF65-F5344CB8AC3E}">
        <p14:creationId xmlns:p14="http://schemas.microsoft.com/office/powerpoint/2010/main" val="12957117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7EEF524-EACA-4EB8-A543-C69BC905F14D}" type="datetimeFigureOut">
              <a:rPr lang="en-GB" smtClean="0"/>
              <a:t>29/03/2023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2ED55D4-D1BA-47BD-864B-A857A048DC14}" type="slidenum">
              <a:rPr lang="en-GB" smtClean="0"/>
              <a:t>‹#›</a:t>
            </a:fld>
            <a:endParaRPr lang="en-GB"/>
          </a:p>
        </p:txBody>
      </p:sp>
    </p:spTree>
    <p:extLst>
      <p:ext uri="{BB962C8B-B14F-4D97-AF65-F5344CB8AC3E}">
        <p14:creationId xmlns:p14="http://schemas.microsoft.com/office/powerpoint/2010/main" val="2493214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7EEF524-EACA-4EB8-A543-C69BC905F14D}" type="datetimeFigureOut">
              <a:rPr lang="en-GB" smtClean="0"/>
              <a:t>29/03/2023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2ED55D4-D1BA-47BD-864B-A857A048DC14}" type="slidenum">
              <a:rPr lang="en-GB" smtClean="0"/>
              <a:t>‹#›</a:t>
            </a:fld>
            <a:endParaRPr lang="en-GB"/>
          </a:p>
        </p:txBody>
      </p:sp>
    </p:spTree>
    <p:extLst>
      <p:ext uri="{BB962C8B-B14F-4D97-AF65-F5344CB8AC3E}">
        <p14:creationId xmlns:p14="http://schemas.microsoft.com/office/powerpoint/2010/main" val="3832274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7EEF524-EACA-4EB8-A543-C69BC905F14D}" type="datetimeFigureOut">
              <a:rPr lang="en-GB" smtClean="0"/>
              <a:t>29/03/2023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2ED55D4-D1BA-47BD-864B-A857A048DC14}" type="slidenum">
              <a:rPr lang="en-GB" smtClean="0"/>
              <a:t>‹#›</a:t>
            </a:fld>
            <a:endParaRPr lang="en-GB"/>
          </a:p>
        </p:txBody>
      </p:sp>
    </p:spTree>
    <p:extLst>
      <p:ext uri="{BB962C8B-B14F-4D97-AF65-F5344CB8AC3E}">
        <p14:creationId xmlns:p14="http://schemas.microsoft.com/office/powerpoint/2010/main" val="33136393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7EEF524-EACA-4EB8-A543-C69BC905F14D}" type="datetimeFigureOut">
              <a:rPr lang="en-GB" smtClean="0"/>
              <a:t>29/03/2023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2ED55D4-D1BA-47BD-864B-A857A048DC14}" type="slidenum">
              <a:rPr lang="en-GB" smtClean="0"/>
              <a:t>‹#›</a:t>
            </a:fld>
            <a:endParaRPr lang="en-GB"/>
          </a:p>
        </p:txBody>
      </p:sp>
    </p:spTree>
    <p:extLst>
      <p:ext uri="{BB962C8B-B14F-4D97-AF65-F5344CB8AC3E}">
        <p14:creationId xmlns:p14="http://schemas.microsoft.com/office/powerpoint/2010/main" val="40415697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7EEF524-EACA-4EB8-A543-C69BC905F14D}" type="datetimeFigureOut">
              <a:rPr lang="en-GB" smtClean="0"/>
              <a:t>29/03/2023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2ED55D4-D1BA-47BD-864B-A857A048DC14}" type="slidenum">
              <a:rPr lang="en-GB" smtClean="0"/>
              <a:t>‹#›</a:t>
            </a:fld>
            <a:endParaRPr lang="en-GB"/>
          </a:p>
        </p:txBody>
      </p:sp>
    </p:spTree>
    <p:extLst>
      <p:ext uri="{BB962C8B-B14F-4D97-AF65-F5344CB8AC3E}">
        <p14:creationId xmlns:p14="http://schemas.microsoft.com/office/powerpoint/2010/main" val="1166921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7EEF524-EACA-4EB8-A543-C69BC905F14D}" type="datetimeFigureOut">
              <a:rPr lang="en-GB" smtClean="0"/>
              <a:t>29/03/2023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2ED55D4-D1BA-47BD-864B-A857A048DC14}" type="slidenum">
              <a:rPr lang="en-GB" smtClean="0"/>
              <a:t>‹#›</a:t>
            </a:fld>
            <a:endParaRPr lang="en-GB"/>
          </a:p>
        </p:txBody>
      </p:sp>
    </p:spTree>
    <p:extLst>
      <p:ext uri="{BB962C8B-B14F-4D97-AF65-F5344CB8AC3E}">
        <p14:creationId xmlns:p14="http://schemas.microsoft.com/office/powerpoint/2010/main" val="4248838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7EEF524-EACA-4EB8-A543-C69BC905F14D}" type="datetimeFigureOut">
              <a:rPr lang="en-GB" smtClean="0"/>
              <a:t>29/03/2023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2ED55D4-D1BA-47BD-864B-A857A048DC14}" type="slidenum">
              <a:rPr lang="en-GB" smtClean="0"/>
              <a:t>‹#›</a:t>
            </a:fld>
            <a:endParaRPr lang="en-GB"/>
          </a:p>
        </p:txBody>
      </p:sp>
    </p:spTree>
    <p:extLst>
      <p:ext uri="{BB962C8B-B14F-4D97-AF65-F5344CB8AC3E}">
        <p14:creationId xmlns:p14="http://schemas.microsoft.com/office/powerpoint/2010/main" val="20415412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EEF524-EACA-4EB8-A543-C69BC905F14D}" type="datetimeFigureOut">
              <a:rPr lang="en-GB" smtClean="0"/>
              <a:t>29/03/2023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2ED55D4-D1BA-47BD-864B-A857A048DC14}" type="slidenum">
              <a:rPr lang="en-GB" smtClean="0"/>
              <a:t>‹#›</a:t>
            </a:fld>
            <a:endParaRPr lang="en-GB"/>
          </a:p>
        </p:txBody>
      </p:sp>
    </p:spTree>
    <p:extLst>
      <p:ext uri="{BB962C8B-B14F-4D97-AF65-F5344CB8AC3E}">
        <p14:creationId xmlns:p14="http://schemas.microsoft.com/office/powerpoint/2010/main" val="5620272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7EEF524-EACA-4EB8-A543-C69BC905F14D}" type="datetimeFigureOut">
              <a:rPr lang="en-GB" smtClean="0"/>
              <a:t>29/03/2023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2ED55D4-D1BA-47BD-864B-A857A048DC14}" type="slidenum">
              <a:rPr lang="en-GB" smtClean="0"/>
              <a:t>‹#›</a:t>
            </a:fld>
            <a:endParaRPr lang="en-GB"/>
          </a:p>
        </p:txBody>
      </p:sp>
    </p:spTree>
    <p:extLst>
      <p:ext uri="{BB962C8B-B14F-4D97-AF65-F5344CB8AC3E}">
        <p14:creationId xmlns:p14="http://schemas.microsoft.com/office/powerpoint/2010/main" val="3708006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7EEF524-EACA-4EB8-A543-C69BC905F14D}" type="datetimeFigureOut">
              <a:rPr lang="en-GB" smtClean="0"/>
              <a:t>29/03/2023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2ED55D4-D1BA-47BD-864B-A857A048DC14}" type="slidenum">
              <a:rPr lang="en-GB" smtClean="0"/>
              <a:t>‹#›</a:t>
            </a:fld>
            <a:endParaRPr lang="en-GB"/>
          </a:p>
        </p:txBody>
      </p:sp>
    </p:spTree>
    <p:extLst>
      <p:ext uri="{BB962C8B-B14F-4D97-AF65-F5344CB8AC3E}">
        <p14:creationId xmlns:p14="http://schemas.microsoft.com/office/powerpoint/2010/main" val="3005137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EEF524-EACA-4EB8-A543-C69BC905F14D}" type="datetimeFigureOut">
              <a:rPr lang="en-GB" smtClean="0"/>
              <a:t>29/03/2023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ED55D4-D1BA-47BD-864B-A857A048DC14}" type="slidenum">
              <a:rPr lang="en-GB" smtClean="0"/>
              <a:t>‹#›</a:t>
            </a:fld>
            <a:endParaRPr lang="en-GB"/>
          </a:p>
        </p:txBody>
      </p:sp>
    </p:spTree>
    <p:extLst>
      <p:ext uri="{BB962C8B-B14F-4D97-AF65-F5344CB8AC3E}">
        <p14:creationId xmlns:p14="http://schemas.microsoft.com/office/powerpoint/2010/main" val="27114539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solidFill>
                  <a:srgbClr val="7030A0"/>
                </a:solidFill>
              </a:rPr>
              <a:t>HMP Berwyn- HCV Elimination Project</a:t>
            </a:r>
            <a:endParaRPr lang="en-GB" dirty="0">
              <a:solidFill>
                <a:srgbClr val="7030A0"/>
              </a:solidFill>
            </a:endParaRPr>
          </a:p>
        </p:txBody>
      </p:sp>
      <p:sp>
        <p:nvSpPr>
          <p:cNvPr id="3" name="Subtitle 2"/>
          <p:cNvSpPr>
            <a:spLocks noGrp="1"/>
          </p:cNvSpPr>
          <p:nvPr>
            <p:ph type="subTitle" idx="1"/>
          </p:nvPr>
        </p:nvSpPr>
        <p:spPr/>
        <p:txBody>
          <a:bodyPr/>
          <a:lstStyle/>
          <a:p>
            <a:r>
              <a:rPr lang="en-GB" dirty="0" smtClean="0">
                <a:solidFill>
                  <a:srgbClr val="7030A0"/>
                </a:solidFill>
              </a:rPr>
              <a:t>Anya Hughes- BBV Nurse</a:t>
            </a:r>
          </a:p>
          <a:p>
            <a:r>
              <a:rPr lang="en-GB" dirty="0" smtClean="0">
                <a:solidFill>
                  <a:srgbClr val="7030A0"/>
                </a:solidFill>
              </a:rPr>
              <a:t>Jenessa Turnbull- Hep C Wellbeing Coordinator</a:t>
            </a:r>
          </a:p>
          <a:p>
            <a:r>
              <a:rPr lang="en-GB" dirty="0" smtClean="0">
                <a:solidFill>
                  <a:srgbClr val="7030A0"/>
                </a:solidFill>
              </a:rPr>
              <a:t>Neil Emery – Hep C Wellbeing Lead </a:t>
            </a:r>
            <a:endParaRPr lang="en-GB" dirty="0">
              <a:solidFill>
                <a:srgbClr val="7030A0"/>
              </a:solidFill>
            </a:endParaRPr>
          </a:p>
        </p:txBody>
      </p:sp>
      <p:pic>
        <p:nvPicPr>
          <p:cNvPr id="1026" name="Picture 2" descr="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23529" y="5399403"/>
            <a:ext cx="4514850" cy="12001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 "/>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9807" y="5108331"/>
            <a:ext cx="4031667" cy="1632825"/>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3" descr="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20407" y="5257800"/>
            <a:ext cx="1851025" cy="98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45313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What is the plan to meet the ongoing </a:t>
            </a:r>
            <a:r>
              <a:rPr lang="en-GB" smtClean="0"/>
              <a:t>plan to deliver </a:t>
            </a:r>
            <a:r>
              <a:rPr lang="en-GB" dirty="0" smtClean="0"/>
              <a:t>micro-elimination?</a:t>
            </a:r>
            <a:endParaRPr lang="en-GB" dirty="0"/>
          </a:p>
        </p:txBody>
      </p:sp>
      <p:sp>
        <p:nvSpPr>
          <p:cNvPr id="3" name="Content Placeholder 2"/>
          <p:cNvSpPr>
            <a:spLocks noGrp="1"/>
          </p:cNvSpPr>
          <p:nvPr>
            <p:ph idx="1"/>
          </p:nvPr>
        </p:nvSpPr>
        <p:spPr>
          <a:xfrm>
            <a:off x="838200" y="1690688"/>
            <a:ext cx="10515600" cy="4165167"/>
          </a:xfrm>
        </p:spPr>
        <p:txBody>
          <a:bodyPr/>
          <a:lstStyle/>
          <a:p>
            <a:r>
              <a:rPr lang="en-GB" dirty="0" smtClean="0"/>
              <a:t>Offer a test to the 523 men( figures from 09.03.2023) that are on the waiting list to get through back log and then go back to the declines with the help of The Hep C Trust to achieve micro-elimination. </a:t>
            </a:r>
          </a:p>
          <a:p>
            <a:r>
              <a:rPr lang="en-GB" dirty="0" smtClean="0"/>
              <a:t>Making sure that Primary care staff are continuing testing men in reception</a:t>
            </a:r>
            <a:r>
              <a:rPr lang="en-GB" dirty="0"/>
              <a:t> </a:t>
            </a:r>
            <a:r>
              <a:rPr lang="en-GB" dirty="0" smtClean="0"/>
              <a:t>and a system on place to monitor uptake rates</a:t>
            </a:r>
          </a:p>
          <a:p>
            <a:r>
              <a:rPr lang="en-GB" dirty="0" smtClean="0"/>
              <a:t>Hep C Trust peers delivering rolling education program and keeping the stigma low and uptake rates high by talking with the men that decline testing.</a:t>
            </a:r>
            <a:endParaRPr lang="en-GB" dirty="0"/>
          </a:p>
        </p:txBody>
      </p:sp>
      <p:pic>
        <p:nvPicPr>
          <p:cNvPr id="4" name="Picture 4" descr=" "/>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9807" y="5108331"/>
            <a:ext cx="4031667" cy="16328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3529" y="5425780"/>
            <a:ext cx="4514850" cy="1200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22574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1850" y="443346"/>
            <a:ext cx="10515600" cy="1108363"/>
          </a:xfrm>
        </p:spPr>
        <p:txBody>
          <a:bodyPr>
            <a:normAutofit/>
          </a:bodyPr>
          <a:lstStyle/>
          <a:p>
            <a:r>
              <a:rPr lang="en-GB" dirty="0" smtClean="0"/>
              <a:t>How it began…….</a:t>
            </a:r>
            <a:endParaRPr lang="en-GB" dirty="0"/>
          </a:p>
        </p:txBody>
      </p:sp>
      <p:sp>
        <p:nvSpPr>
          <p:cNvPr id="3" name="Text Placeholder 2"/>
          <p:cNvSpPr>
            <a:spLocks noGrp="1"/>
          </p:cNvSpPr>
          <p:nvPr>
            <p:ph type="body" idx="1"/>
          </p:nvPr>
        </p:nvSpPr>
        <p:spPr>
          <a:xfrm>
            <a:off x="831850" y="1699491"/>
            <a:ext cx="10515600" cy="4390159"/>
          </a:xfrm>
        </p:spPr>
        <p:txBody>
          <a:bodyPr/>
          <a:lstStyle/>
          <a:p>
            <a:endParaRPr lang="en-GB" dirty="0" smtClean="0"/>
          </a:p>
          <a:p>
            <a:pPr marL="342900" indent="-342900">
              <a:buFont typeface="Arial" panose="020B0604020202020204" pitchFamily="34" charset="0"/>
              <a:buChar char="•"/>
            </a:pPr>
            <a:r>
              <a:rPr lang="en-GB" dirty="0" smtClean="0">
                <a:solidFill>
                  <a:schemeClr val="tx1"/>
                </a:solidFill>
              </a:rPr>
              <a:t>On World Hepatitis Day (WHD) 2021 Public Health Wales successfully mobilised a rapid testing and pathway to treatment program in HMP Berwyn which introduced rapid result mouth swabs and Cepheid for rapid PCR.</a:t>
            </a:r>
          </a:p>
          <a:p>
            <a:pPr marL="342900" indent="-342900">
              <a:buFont typeface="Arial" panose="020B0604020202020204" pitchFamily="34" charset="0"/>
              <a:buChar char="•"/>
            </a:pPr>
            <a:r>
              <a:rPr lang="en-GB" dirty="0" smtClean="0">
                <a:solidFill>
                  <a:schemeClr val="tx1"/>
                </a:solidFill>
              </a:rPr>
              <a:t>Hepatitis C Trust as part of the WHD Four Nations Challenge spent 2 days in HMP Berwyn running testing events on the house blocks and delivered educational sessions to Healthcare Team and Healthcare Mentors</a:t>
            </a:r>
          </a:p>
          <a:p>
            <a:pPr marL="342900" indent="-342900">
              <a:buFont typeface="Arial" panose="020B0604020202020204" pitchFamily="34" charset="0"/>
              <a:buChar char="•"/>
            </a:pPr>
            <a:endParaRPr lang="en-GB" dirty="0" smtClean="0"/>
          </a:p>
          <a:p>
            <a:endParaRPr lang="en-GB" dirty="0"/>
          </a:p>
        </p:txBody>
      </p:sp>
    </p:spTree>
    <p:extLst>
      <p:ext uri="{BB962C8B-B14F-4D97-AF65-F5344CB8AC3E}">
        <p14:creationId xmlns:p14="http://schemas.microsoft.com/office/powerpoint/2010/main" val="3679771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HMP Berwyn achieved in 2022</a:t>
            </a:r>
            <a:endParaRPr lang="en-GB" dirty="0"/>
          </a:p>
        </p:txBody>
      </p:sp>
      <p:sp>
        <p:nvSpPr>
          <p:cNvPr id="3" name="Content Placeholder 2"/>
          <p:cNvSpPr>
            <a:spLocks noGrp="1"/>
          </p:cNvSpPr>
          <p:nvPr>
            <p:ph idx="1"/>
          </p:nvPr>
        </p:nvSpPr>
        <p:spPr/>
        <p:txBody>
          <a:bodyPr>
            <a:normAutofit/>
          </a:bodyPr>
          <a:lstStyle/>
          <a:p>
            <a:r>
              <a:rPr lang="en-GB" sz="2400" dirty="0" smtClean="0"/>
              <a:t>Rapid oral swabs were used for everyone</a:t>
            </a:r>
          </a:p>
          <a:p>
            <a:r>
              <a:rPr lang="en-GB" sz="2400" dirty="0" smtClean="0"/>
              <a:t>1763 of these tests were completed using this method, plus DBSTs</a:t>
            </a:r>
          </a:p>
          <a:p>
            <a:r>
              <a:rPr lang="en-GB" sz="2400" dirty="0" smtClean="0"/>
              <a:t>197 PCR’s</a:t>
            </a:r>
          </a:p>
          <a:p>
            <a:r>
              <a:rPr lang="en-GB" sz="2400" dirty="0" smtClean="0"/>
              <a:t>42 of these had active virus</a:t>
            </a:r>
          </a:p>
          <a:p>
            <a:r>
              <a:rPr lang="en-GB" sz="2400" dirty="0" smtClean="0"/>
              <a:t>These were completed on only the people coming into prison as it was just Anya and did not have the capacity to test the wider population </a:t>
            </a:r>
          </a:p>
          <a:p>
            <a:r>
              <a:rPr lang="en-GB" sz="2400" dirty="0" smtClean="0"/>
              <a:t>In October 2 full time members from The Hepatitis C Trust were employed.</a:t>
            </a:r>
            <a:endParaRPr lang="en-GB" sz="2400" dirty="0"/>
          </a:p>
        </p:txBody>
      </p:sp>
      <p:pic>
        <p:nvPicPr>
          <p:cNvPr id="4" name="Picture 4" descr=" "/>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9807" y="5108331"/>
            <a:ext cx="4031667" cy="16328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3529" y="5425780"/>
            <a:ext cx="4514850" cy="1200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35809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has changed in 2022.</a:t>
            </a:r>
            <a:endParaRPr lang="en-GB" dirty="0"/>
          </a:p>
        </p:txBody>
      </p:sp>
      <p:sp>
        <p:nvSpPr>
          <p:cNvPr id="3" name="Content Placeholder 2"/>
          <p:cNvSpPr>
            <a:spLocks noGrp="1"/>
          </p:cNvSpPr>
          <p:nvPr>
            <p:ph idx="1"/>
          </p:nvPr>
        </p:nvSpPr>
        <p:spPr>
          <a:xfrm>
            <a:off x="838200" y="1607127"/>
            <a:ext cx="10515600" cy="4569836"/>
          </a:xfrm>
        </p:spPr>
        <p:txBody>
          <a:bodyPr>
            <a:normAutofit/>
          </a:bodyPr>
          <a:lstStyle/>
          <a:p>
            <a:r>
              <a:rPr lang="en-GB" sz="2000" dirty="0" smtClean="0"/>
              <a:t>One full-time staff recruited to be full-time BBV Lead (Anya) to oversee project and deliver clinical elements .Two full-time staff from Hepatitis C trust were employed October 2022(Jenessa and Neil) to support testing and implement full peer program to all wings.</a:t>
            </a:r>
          </a:p>
          <a:p>
            <a:r>
              <a:rPr lang="en-GB" sz="2000" dirty="0" smtClean="0"/>
              <a:t>Hepatitis </a:t>
            </a:r>
            <a:r>
              <a:rPr lang="en-GB" sz="2000" dirty="0"/>
              <a:t>awareness training was </a:t>
            </a:r>
            <a:r>
              <a:rPr lang="en-GB" sz="2000" dirty="0" smtClean="0"/>
              <a:t>given to Mental health, Substance misuse and Primary Care nurses and HCSW’s so that they </a:t>
            </a:r>
            <a:r>
              <a:rPr lang="en-GB" sz="2000" dirty="0"/>
              <a:t>are more aware of the importance of testing.  </a:t>
            </a:r>
            <a:endParaRPr lang="en-GB" sz="2000" dirty="0" smtClean="0"/>
          </a:p>
          <a:p>
            <a:r>
              <a:rPr lang="en-GB" sz="2000" dirty="0"/>
              <a:t>Primary care are testing men in reception ( DBST)- </a:t>
            </a:r>
            <a:r>
              <a:rPr lang="en-GB" sz="2000" dirty="0" smtClean="0"/>
              <a:t>This has freed up a lot of our working time so we can focus on the rest of the prison. </a:t>
            </a:r>
            <a:endParaRPr lang="en-GB" sz="2000" dirty="0"/>
          </a:p>
          <a:p>
            <a:r>
              <a:rPr lang="en-GB" sz="2000" dirty="0" smtClean="0"/>
              <a:t>Anya has a designed a new system one template which is easier to use and helps collect data more accurately.</a:t>
            </a:r>
          </a:p>
          <a:p>
            <a:pPr marL="0" indent="0">
              <a:buNone/>
            </a:pPr>
            <a:r>
              <a:rPr lang="en-GB" sz="2400" dirty="0" smtClean="0"/>
              <a:t> </a:t>
            </a:r>
          </a:p>
          <a:p>
            <a:endParaRPr lang="en-GB" sz="2400" dirty="0"/>
          </a:p>
        </p:txBody>
      </p:sp>
      <p:pic>
        <p:nvPicPr>
          <p:cNvPr id="4" name="Picture 4" descr=" "/>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9807" y="5108331"/>
            <a:ext cx="4031667" cy="16328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3529" y="5425780"/>
            <a:ext cx="4514850" cy="1200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40662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has been improved in 2023</a:t>
            </a:r>
            <a:endParaRPr lang="en-GB" dirty="0"/>
          </a:p>
        </p:txBody>
      </p:sp>
      <p:sp>
        <p:nvSpPr>
          <p:cNvPr id="3" name="Content Placeholder 2"/>
          <p:cNvSpPr>
            <a:spLocks noGrp="1"/>
          </p:cNvSpPr>
          <p:nvPr>
            <p:ph idx="1"/>
          </p:nvPr>
        </p:nvSpPr>
        <p:spPr>
          <a:xfrm>
            <a:off x="838200" y="1487055"/>
            <a:ext cx="10515600" cy="3938725"/>
          </a:xfrm>
        </p:spPr>
        <p:txBody>
          <a:bodyPr>
            <a:normAutofit/>
          </a:bodyPr>
          <a:lstStyle/>
          <a:p>
            <a:pPr marL="0" indent="0">
              <a:buNone/>
            </a:pPr>
            <a:r>
              <a:rPr lang="en-GB" sz="2400" dirty="0" smtClean="0"/>
              <a:t>Being more mobile with getting PCR’s from men by new technique of using micro cap and pipetting into the cartridges ( Louise PHW) </a:t>
            </a:r>
          </a:p>
          <a:p>
            <a:pPr marL="0" indent="0">
              <a:buNone/>
            </a:pPr>
            <a:r>
              <a:rPr lang="en-GB" sz="2400" dirty="0"/>
              <a:t>Spent 4 weeks testing at the gym ( mid January – mid February) </a:t>
            </a:r>
          </a:p>
          <a:p>
            <a:pPr marL="0" indent="0">
              <a:buNone/>
            </a:pPr>
            <a:r>
              <a:rPr lang="en-GB" sz="2400" dirty="0"/>
              <a:t>Mobile testing on the wings. </a:t>
            </a:r>
          </a:p>
          <a:p>
            <a:pPr marL="0" indent="0">
              <a:buNone/>
            </a:pPr>
            <a:r>
              <a:rPr lang="en-GB" sz="2400" dirty="0" smtClean="0"/>
              <a:t>Only remands and courts are mouth swabbed in reception and transfers are having DBST</a:t>
            </a:r>
            <a:r>
              <a:rPr lang="en-GB" sz="2400" dirty="0"/>
              <a:t> </a:t>
            </a:r>
            <a:r>
              <a:rPr lang="en-GB" sz="2400" dirty="0" smtClean="0"/>
              <a:t>and those men that are needle-phobic, so uptake on testing is increasing. </a:t>
            </a:r>
          </a:p>
          <a:p>
            <a:pPr marL="0" indent="0">
              <a:buNone/>
            </a:pPr>
            <a:r>
              <a:rPr lang="en-GB" sz="2400" dirty="0" smtClean="0"/>
              <a:t>The Hepatitis C Trust Peer Lead with lived experience , has got vetting and programme has started to be </a:t>
            </a:r>
            <a:r>
              <a:rPr lang="en-GB" sz="2400" dirty="0"/>
              <a:t>implemented </a:t>
            </a:r>
            <a:r>
              <a:rPr lang="en-GB" sz="2400" dirty="0" smtClean="0"/>
              <a:t>with </a:t>
            </a:r>
            <a:r>
              <a:rPr lang="en-GB" sz="2400" dirty="0"/>
              <a:t>peers helping with testing and educating men on the wings.</a:t>
            </a:r>
          </a:p>
          <a:p>
            <a:pPr marL="0" indent="0">
              <a:buNone/>
            </a:pPr>
            <a:endParaRPr lang="en-GB" sz="2400" dirty="0"/>
          </a:p>
        </p:txBody>
      </p:sp>
      <p:pic>
        <p:nvPicPr>
          <p:cNvPr id="4" name="Picture 4" descr=" "/>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9807" y="5108331"/>
            <a:ext cx="4031667" cy="16328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3529" y="5425780"/>
            <a:ext cx="4514850" cy="1200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13041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has been achieved in 2023.</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651616347"/>
              </p:ext>
            </p:extLst>
          </p:nvPr>
        </p:nvGraphicFramePr>
        <p:xfrm>
          <a:off x="838200" y="1382565"/>
          <a:ext cx="10687050" cy="527541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033609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hart 7"/>
          <p:cNvGraphicFramePr/>
          <p:nvPr>
            <p:extLst>
              <p:ext uri="{D42A27DB-BD31-4B8C-83A1-F6EECF244321}">
                <p14:modId xmlns:p14="http://schemas.microsoft.com/office/powerpoint/2010/main" val="3364217860"/>
              </p:ext>
            </p:extLst>
          </p:nvPr>
        </p:nvGraphicFramePr>
        <p:xfrm>
          <a:off x="1076325" y="378068"/>
          <a:ext cx="10077450" cy="623228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907391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has been achieved in 2023.</a:t>
            </a:r>
            <a:endParaRPr lang="en-GB" dirty="0"/>
          </a:p>
        </p:txBody>
      </p:sp>
      <p:sp>
        <p:nvSpPr>
          <p:cNvPr id="3" name="Content Placeholder 2"/>
          <p:cNvSpPr>
            <a:spLocks noGrp="1"/>
          </p:cNvSpPr>
          <p:nvPr>
            <p:ph idx="1"/>
          </p:nvPr>
        </p:nvSpPr>
        <p:spPr>
          <a:xfrm>
            <a:off x="776654" y="1781663"/>
            <a:ext cx="10515600" cy="4351338"/>
          </a:xfrm>
        </p:spPr>
        <p:txBody>
          <a:bodyPr/>
          <a:lstStyle/>
          <a:p>
            <a:r>
              <a:rPr lang="en-GB" dirty="0" smtClean="0"/>
              <a:t>12 peers across the site with 12 more being trained before October</a:t>
            </a:r>
          </a:p>
          <a:p>
            <a:r>
              <a:rPr lang="en-GB" dirty="0" smtClean="0"/>
              <a:t>Prison staff to receive Hepatitis awareness training to educate staff. </a:t>
            </a:r>
          </a:p>
          <a:p>
            <a:r>
              <a:rPr lang="en-GB" dirty="0" smtClean="0"/>
              <a:t>More Prisoners are talking about Hepatitis C and more men are requesting to be tested through prison healthcare or The Hepatitis C Trust prison Helpline. </a:t>
            </a:r>
          </a:p>
          <a:p>
            <a:pPr marL="0" indent="0">
              <a:buNone/>
            </a:pPr>
            <a:endParaRPr lang="en-GB" dirty="0" smtClean="0"/>
          </a:p>
        </p:txBody>
      </p:sp>
      <p:pic>
        <p:nvPicPr>
          <p:cNvPr id="4" name="Picture 4" descr=" "/>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9807" y="5108331"/>
            <a:ext cx="4031667" cy="16328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3529" y="5425780"/>
            <a:ext cx="4514850" cy="1200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19386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are the barriers to uptake?</a:t>
            </a:r>
            <a:endParaRPr lang="en-GB" dirty="0"/>
          </a:p>
        </p:txBody>
      </p:sp>
      <p:sp>
        <p:nvSpPr>
          <p:cNvPr id="3" name="Content Placeholder 2"/>
          <p:cNvSpPr>
            <a:spLocks noGrp="1"/>
          </p:cNvSpPr>
          <p:nvPr>
            <p:ph idx="1"/>
          </p:nvPr>
        </p:nvSpPr>
        <p:spPr/>
        <p:txBody>
          <a:bodyPr>
            <a:normAutofit/>
          </a:bodyPr>
          <a:lstStyle/>
          <a:p>
            <a:r>
              <a:rPr lang="en-GB" sz="2000" dirty="0" smtClean="0"/>
              <a:t>More transfers are coming in so men are reluctant of having a test who have been tested recently in another prison. </a:t>
            </a:r>
          </a:p>
          <a:p>
            <a:r>
              <a:rPr lang="en-GB" sz="2000" dirty="0" smtClean="0"/>
              <a:t>Delay in receiving stock when ordered- having to photocopy virology forms and using old DBST cards rather than the new ones which means it takes longer for results to come back </a:t>
            </a:r>
          </a:p>
          <a:p>
            <a:r>
              <a:rPr lang="en-GB" sz="2000" dirty="0" smtClean="0"/>
              <a:t>Lifers are reluctant to test as they have been in prison for so long so they don’t have risk factors as they have their own hair clippers, vapes etc. </a:t>
            </a:r>
          </a:p>
          <a:p>
            <a:r>
              <a:rPr lang="en-GB" sz="2000" dirty="0" smtClean="0"/>
              <a:t>Men that are on ROTL and men who work in the grounds, DHL and kitchens. Nowhere that we can test that is appropriate. Also risk of contamination when working with food if they are bleeding.</a:t>
            </a:r>
            <a:endParaRPr lang="en-GB" sz="2000" dirty="0"/>
          </a:p>
        </p:txBody>
      </p:sp>
      <p:pic>
        <p:nvPicPr>
          <p:cNvPr id="4" name="Picture 4" descr=" "/>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9807" y="5108331"/>
            <a:ext cx="4031667" cy="16328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3529" y="5425780"/>
            <a:ext cx="4514850" cy="1200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07888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DD053D06D3EEF498E1D6603D9F64235" ma:contentTypeVersion="12" ma:contentTypeDescription="Create a new document." ma:contentTypeScope="" ma:versionID="1185b179730c286e9ca5e8cec26448c7">
  <xsd:schema xmlns:xsd="http://www.w3.org/2001/XMLSchema" xmlns:xs="http://www.w3.org/2001/XMLSchema" xmlns:p="http://schemas.microsoft.com/office/2006/metadata/properties" xmlns:ns2="d533af8e-90fc-435e-9c6f-bd5f3a7a0686" xmlns:ns3="343c576e-92ca-4e81-9a49-c8620aa7a76a" targetNamespace="http://schemas.microsoft.com/office/2006/metadata/properties" ma:root="true" ma:fieldsID="2523b99b27542f063c31445013867cd2" ns2:_="" ns3:_="">
    <xsd:import namespace="d533af8e-90fc-435e-9c6f-bd5f3a7a0686"/>
    <xsd:import namespace="343c576e-92ca-4e81-9a49-c8620aa7a76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33af8e-90fc-435e-9c6f-bd5f3a7a06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343c576e-92ca-4e81-9a49-c8620aa7a76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11a023f4-1925-4445-8afb-3af4fddacb3f}" ma:internalName="TaxCatchAll" ma:showField="CatchAllData" ma:web="343c576e-92ca-4e81-9a49-c8620aa7a76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533af8e-90fc-435e-9c6f-bd5f3a7a0686">
      <Terms xmlns="http://schemas.microsoft.com/office/infopath/2007/PartnerControls"/>
    </lcf76f155ced4ddcb4097134ff3c332f>
    <TaxCatchAll xmlns="343c576e-92ca-4e81-9a49-c8620aa7a76a" xsi:nil="true"/>
  </documentManagement>
</p:properties>
</file>

<file path=customXml/itemProps1.xml><?xml version="1.0" encoding="utf-8"?>
<ds:datastoreItem xmlns:ds="http://schemas.openxmlformats.org/officeDocument/2006/customXml" ds:itemID="{0B1D96EF-AA39-476B-B11C-B64EF9B2CE7E}"/>
</file>

<file path=customXml/itemProps2.xml><?xml version="1.0" encoding="utf-8"?>
<ds:datastoreItem xmlns:ds="http://schemas.openxmlformats.org/officeDocument/2006/customXml" ds:itemID="{CBBC7195-E321-4B80-AE59-A2833E3E3147}"/>
</file>

<file path=customXml/itemProps3.xml><?xml version="1.0" encoding="utf-8"?>
<ds:datastoreItem xmlns:ds="http://schemas.openxmlformats.org/officeDocument/2006/customXml" ds:itemID="{B849C97C-8923-45EB-841E-5BA843A3BE97}"/>
</file>

<file path=docProps/app.xml><?xml version="1.0" encoding="utf-8"?>
<Properties xmlns="http://schemas.openxmlformats.org/officeDocument/2006/extended-properties" xmlns:vt="http://schemas.openxmlformats.org/officeDocument/2006/docPropsVTypes">
  <TotalTime>282</TotalTime>
  <Words>717</Words>
  <Application>Microsoft Office PowerPoint</Application>
  <PresentationFormat>Widescreen</PresentationFormat>
  <Paragraphs>49</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HMP Berwyn- HCV Elimination Project</vt:lpstr>
      <vt:lpstr>How it began…….</vt:lpstr>
      <vt:lpstr>What HMP Berwyn achieved in 2022</vt:lpstr>
      <vt:lpstr>What has changed in 2022.</vt:lpstr>
      <vt:lpstr>What has been improved in 2023</vt:lpstr>
      <vt:lpstr>What has been achieved in 2023.</vt:lpstr>
      <vt:lpstr>PowerPoint Presentation</vt:lpstr>
      <vt:lpstr>What has been achieved in 2023.</vt:lpstr>
      <vt:lpstr>What are the barriers to uptake?</vt:lpstr>
      <vt:lpstr>What is the plan to meet the ongoing plan to deliver micro-elimination?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HMP Berwyn- HCV Elimination Project</dc:title>
  <dc:creator>Jenessa Turnbull</dc:creator>
  <cp:lastModifiedBy>Jenessa Turnbull</cp:lastModifiedBy>
  <cp:revision>18</cp:revision>
  <dcterms:created xsi:type="dcterms:W3CDTF">2023-03-09T18:23:38Z</dcterms:created>
  <dcterms:modified xsi:type="dcterms:W3CDTF">2023-03-29T12:16:48Z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0x0101003DD053D06D3EEF498E1D6603D9F64235</vt:lpwstr>
  </property>
</Properties>
</file>