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charts/colors1.xml" ContentType="application/vnd.ms-office.chartcolorstyle+xml"/>
  <Override PartName="/ppt/charts/chart1.xml" ContentType="application/vnd.openxmlformats-officedocument.drawingml.chart+xml"/>
  <Override PartName="/ppt/charts/style1.xml" ContentType="application/vnd.ms-office.chartstyle+xml"/>
  <Override PartName="/ppt/charts/chart5.xml" ContentType="application/vnd.openxmlformats-officedocument.drawingml.chart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style5.xml" ContentType="application/vnd.ms-office.chartstyle+xml"/>
  <Override PartName="/ppt/charts/chart3.xml" ContentType="application/vnd.openxmlformats-officedocument.drawingml.chart+xml"/>
  <Override PartName="/ppt/charts/colors3.xml" ContentType="application/vnd.ms-office.chartcolorstyle+xml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3.xml" ContentType="application/vnd.ms-office.chart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olors5.xml" ContentType="application/vnd.ms-office.chartcolorstyl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1" r:id="rId2"/>
    <p:sldId id="412" r:id="rId3"/>
    <p:sldId id="413" r:id="rId4"/>
    <p:sldId id="414" r:id="rId5"/>
    <p:sldId id="415" r:id="rId6"/>
    <p:sldId id="416" r:id="rId7"/>
    <p:sldId id="417" r:id="rId8"/>
    <p:sldId id="418" r:id="rId9"/>
    <p:sldId id="419" r:id="rId10"/>
    <p:sldId id="420" r:id="rId11"/>
    <p:sldId id="421" r:id="rId12"/>
    <p:sldId id="422" r:id="rId13"/>
    <p:sldId id="423" r:id="rId14"/>
    <p:sldId id="424" r:id="rId15"/>
    <p:sldId id="425" r:id="rId16"/>
    <p:sldId id="426" r:id="rId17"/>
    <p:sldId id="427" r:id="rId18"/>
    <p:sldId id="428" r:id="rId19"/>
    <p:sldId id="429" r:id="rId20"/>
    <p:sldId id="430" r:id="rId21"/>
    <p:sldId id="431" r:id="rId22"/>
    <p:sldId id="432" r:id="rId23"/>
    <p:sldId id="433" r:id="rId24"/>
    <p:sldId id="434" r:id="rId25"/>
    <p:sldId id="435" r:id="rId26"/>
    <p:sldId id="436" r:id="rId27"/>
    <p:sldId id="437" r:id="rId28"/>
    <p:sldId id="438" r:id="rId29"/>
    <p:sldId id="41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123821\AppData\Local\Microsoft\Windows\INetCache\Content.Outlook\0O2E91JW\31914_PHW_PepC_Outcomes%20v0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123821\AppData\Local\Microsoft\Windows\INetCache\Content.Outlook\0O2E91JW\31914_PHW_PepC_Outcomes%20v0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123821\AppData\Local\Microsoft\Windows\INetCache\Content.Outlook\0O2E91JW\31914_PHW_PepC_Outcomes%20v0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123821\AppData\Local\Microsoft\Windows\INetCache\Content.Outlook\0O2E91JW\31914_PHW_PepC_Outcomes%20v0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123821\AppData\Local\Microsoft\Windows\INetCache\Content.Outlook\0O2E91JW\31914_PHW_PepC_Outcomes%20v0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/>
              <a:t>Numbers</a:t>
            </a:r>
            <a:r>
              <a:rPr lang="en-GB" sz="2400" baseline="0"/>
              <a:t> treated Wales</a:t>
            </a:r>
            <a:endParaRPr lang="en-GB" sz="24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Number treated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Sheet1!$A$7:$A$17</c:f>
              <c:strCach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2015/16</c:v>
                </c:pt>
                <c:pt idx="5">
                  <c:v>2016/17</c:v>
                </c:pt>
                <c:pt idx="6">
                  <c:v>2017/18</c:v>
                </c:pt>
                <c:pt idx="7">
                  <c:v>2018/19</c:v>
                </c:pt>
                <c:pt idx="8">
                  <c:v>2019/20</c:v>
                </c:pt>
                <c:pt idx="9">
                  <c:v>2020/21</c:v>
                </c:pt>
                <c:pt idx="10">
                  <c:v>2021/22</c:v>
                </c:pt>
              </c:strCache>
            </c:strRef>
          </c:cat>
          <c:val>
            <c:numRef>
              <c:f>Sheet1!$B$7:$B$17</c:f>
              <c:numCache>
                <c:formatCode>General</c:formatCode>
                <c:ptCount val="11"/>
                <c:pt idx="0">
                  <c:v>194</c:v>
                </c:pt>
                <c:pt idx="1">
                  <c:v>235</c:v>
                </c:pt>
                <c:pt idx="2">
                  <c:v>275</c:v>
                </c:pt>
                <c:pt idx="3">
                  <c:v>169</c:v>
                </c:pt>
                <c:pt idx="4">
                  <c:v>387</c:v>
                </c:pt>
                <c:pt idx="5">
                  <c:v>781</c:v>
                </c:pt>
                <c:pt idx="6">
                  <c:v>578</c:v>
                </c:pt>
                <c:pt idx="7">
                  <c:v>632</c:v>
                </c:pt>
                <c:pt idx="8">
                  <c:v>568</c:v>
                </c:pt>
                <c:pt idx="9">
                  <c:v>220</c:v>
                </c:pt>
                <c:pt idx="10">
                  <c:v>402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51-46CE-BB43-FE8A53EF16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0158192"/>
        <c:axId val="500158520"/>
        <c:axId val="0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Sheet1!$C$6</c15:sqref>
                        </c15:formulaRef>
                      </c:ext>
                    </c:extLst>
                    <c:strCache>
                      <c:ptCount val="1"/>
                      <c:pt idx="0">
                        <c:v>Number SVR 95%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Sheet1!$A$7:$A$17</c15:sqref>
                        </c15:formulaRef>
                      </c:ext>
                    </c:extLst>
                    <c:strCache>
                      <c:ptCount val="11"/>
                      <c:pt idx="0">
                        <c:v>2011</c:v>
                      </c:pt>
                      <c:pt idx="1">
                        <c:v>2012</c:v>
                      </c:pt>
                      <c:pt idx="2">
                        <c:v>2013</c:v>
                      </c:pt>
                      <c:pt idx="3">
                        <c:v>2014</c:v>
                      </c:pt>
                      <c:pt idx="4">
                        <c:v>2015/16</c:v>
                      </c:pt>
                      <c:pt idx="5">
                        <c:v>2016/17</c:v>
                      </c:pt>
                      <c:pt idx="6">
                        <c:v>2017/18</c:v>
                      </c:pt>
                      <c:pt idx="7">
                        <c:v>2018/19</c:v>
                      </c:pt>
                      <c:pt idx="8">
                        <c:v>2019/20</c:v>
                      </c:pt>
                      <c:pt idx="9">
                        <c:v>2020/21</c:v>
                      </c:pt>
                      <c:pt idx="10">
                        <c:v>2021/22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Sheet1!$C$7:$C$17</c15:sqref>
                        </c15:formulaRef>
                      </c:ext>
                    </c:extLst>
                    <c:numCache>
                      <c:formatCode>0</c:formatCode>
                      <c:ptCount val="11"/>
                      <c:pt idx="0">
                        <c:v>184.3</c:v>
                      </c:pt>
                      <c:pt idx="1">
                        <c:v>223.25</c:v>
                      </c:pt>
                      <c:pt idx="2">
                        <c:v>261.25</c:v>
                      </c:pt>
                      <c:pt idx="3">
                        <c:v>160.55000000000001</c:v>
                      </c:pt>
                      <c:pt idx="4">
                        <c:v>367.65</c:v>
                      </c:pt>
                      <c:pt idx="5">
                        <c:v>741.95</c:v>
                      </c:pt>
                      <c:pt idx="6">
                        <c:v>549.1</c:v>
                      </c:pt>
                      <c:pt idx="7">
                        <c:v>600.4</c:v>
                      </c:pt>
                      <c:pt idx="8">
                        <c:v>539.6</c:v>
                      </c:pt>
                      <c:pt idx="9">
                        <c:v>209</c:v>
                      </c:pt>
                      <c:pt idx="10">
                        <c:v>381.9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A651-46CE-BB43-FE8A53EF16A0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Sheet1!$D$6</c15:sqref>
                        </c15:formulaRef>
                      </c:ext>
                    </c:extLst>
                    <c:strCache>
                      <c:ptCount val="1"/>
                      <c:pt idx="0">
                        <c:v>Number SVR 90%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Sheet1!$A$7:$A$17</c15:sqref>
                        </c15:formulaRef>
                      </c:ext>
                    </c:extLst>
                    <c:strCache>
                      <c:ptCount val="11"/>
                      <c:pt idx="0">
                        <c:v>2011</c:v>
                      </c:pt>
                      <c:pt idx="1">
                        <c:v>2012</c:v>
                      </c:pt>
                      <c:pt idx="2">
                        <c:v>2013</c:v>
                      </c:pt>
                      <c:pt idx="3">
                        <c:v>2014</c:v>
                      </c:pt>
                      <c:pt idx="4">
                        <c:v>2015/16</c:v>
                      </c:pt>
                      <c:pt idx="5">
                        <c:v>2016/17</c:v>
                      </c:pt>
                      <c:pt idx="6">
                        <c:v>2017/18</c:v>
                      </c:pt>
                      <c:pt idx="7">
                        <c:v>2018/19</c:v>
                      </c:pt>
                      <c:pt idx="8">
                        <c:v>2019/20</c:v>
                      </c:pt>
                      <c:pt idx="9">
                        <c:v>2020/21</c:v>
                      </c:pt>
                      <c:pt idx="10">
                        <c:v>2021/22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Sheet1!$D$7:$D$17</c15:sqref>
                        </c15:formulaRef>
                      </c:ext>
                    </c:extLst>
                    <c:numCache>
                      <c:formatCode>0</c:formatCode>
                      <c:ptCount val="11"/>
                      <c:pt idx="0">
                        <c:v>174.6</c:v>
                      </c:pt>
                      <c:pt idx="1">
                        <c:v>211.5</c:v>
                      </c:pt>
                      <c:pt idx="2">
                        <c:v>247.5</c:v>
                      </c:pt>
                      <c:pt idx="3">
                        <c:v>152.1</c:v>
                      </c:pt>
                      <c:pt idx="4">
                        <c:v>348.3</c:v>
                      </c:pt>
                      <c:pt idx="5">
                        <c:v>702.9</c:v>
                      </c:pt>
                      <c:pt idx="6">
                        <c:v>520.20000000000005</c:v>
                      </c:pt>
                      <c:pt idx="7">
                        <c:v>568.79999999999995</c:v>
                      </c:pt>
                      <c:pt idx="8">
                        <c:v>511.2</c:v>
                      </c:pt>
                      <c:pt idx="9">
                        <c:v>198</c:v>
                      </c:pt>
                      <c:pt idx="10">
                        <c:v>361.8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A651-46CE-BB43-FE8A53EF16A0}"/>
                  </c:ext>
                </c:extLst>
              </c15:ser>
            </c15:filteredBarSeries>
          </c:ext>
        </c:extLst>
      </c:bar3DChart>
      <c:catAx>
        <c:axId val="500158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158520"/>
        <c:crosses val="autoZero"/>
        <c:auto val="1"/>
        <c:lblAlgn val="ctr"/>
        <c:lblOffset val="100"/>
        <c:noMultiLvlLbl val="0"/>
      </c:catAx>
      <c:valAx>
        <c:axId val="500158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158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800"/>
              <a:t>Total treated since 2011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Sheet1!$A$19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Sheet1!$B$18:$D$18</c:f>
              <c:strCache>
                <c:ptCount val="3"/>
                <c:pt idx="0">
                  <c:v>Number treated</c:v>
                </c:pt>
                <c:pt idx="1">
                  <c:v>Number SVR 95%</c:v>
                </c:pt>
                <c:pt idx="2">
                  <c:v>Number SVR 90%</c:v>
                </c:pt>
              </c:strCache>
            </c:strRef>
          </c:cat>
          <c:val>
            <c:numRef>
              <c:f>Sheet1!$B$19:$D$19</c:f>
              <c:numCache>
                <c:formatCode>0</c:formatCode>
                <c:ptCount val="3"/>
                <c:pt idx="0" formatCode="General">
                  <c:v>4441</c:v>
                </c:pt>
                <c:pt idx="1">
                  <c:v>4218.95</c:v>
                </c:pt>
                <c:pt idx="2">
                  <c:v>3996.9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ED-4245-BBB7-D4A1D457E0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978952"/>
        <c:axId val="505979280"/>
      </c:barChart>
      <c:catAx>
        <c:axId val="505978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979280"/>
        <c:crosses val="autoZero"/>
        <c:auto val="1"/>
        <c:lblAlgn val="ctr"/>
        <c:lblOffset val="100"/>
        <c:noMultiLvlLbl val="0"/>
      </c:catAx>
      <c:valAx>
        <c:axId val="50597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978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dirty="0"/>
              <a:t>HCV associated</a:t>
            </a:r>
            <a:r>
              <a:rPr lang="en-GB" sz="2000" baseline="0" dirty="0"/>
              <a:t> HCC and all HCC</a:t>
            </a:r>
            <a:endParaRPr lang="en-GB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'1&amp;2.HCC_Diagnosis_2010_2022'!$C$24</c:f>
              <c:strCache>
                <c:ptCount val="1"/>
                <c:pt idx="0">
                  <c:v>HCV associated HCC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'1&amp;2.HCC_Diagnosis_2010_2022'!$B$25:$B$37</c:f>
              <c:numCache>
                <c:formatCode>General</c:formatCod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'1&amp;2.HCC_Diagnosis_2010_2022'!$C$25:$C$37</c:f>
              <c:numCache>
                <c:formatCode>General</c:formatCode>
                <c:ptCount val="13"/>
                <c:pt idx="0">
                  <c:v>14</c:v>
                </c:pt>
                <c:pt idx="1">
                  <c:v>8</c:v>
                </c:pt>
                <c:pt idx="2">
                  <c:v>12</c:v>
                </c:pt>
                <c:pt idx="3">
                  <c:v>11</c:v>
                </c:pt>
                <c:pt idx="4">
                  <c:v>18</c:v>
                </c:pt>
                <c:pt idx="5">
                  <c:v>17</c:v>
                </c:pt>
                <c:pt idx="6">
                  <c:v>17</c:v>
                </c:pt>
                <c:pt idx="7">
                  <c:v>13</c:v>
                </c:pt>
                <c:pt idx="8">
                  <c:v>13</c:v>
                </c:pt>
                <c:pt idx="9">
                  <c:v>14</c:v>
                </c:pt>
                <c:pt idx="10">
                  <c:v>8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4A-4EF2-A11C-5838FD80D523}"/>
            </c:ext>
          </c:extLst>
        </c:ser>
        <c:ser>
          <c:idx val="1"/>
          <c:order val="1"/>
          <c:tx>
            <c:strRef>
              <c:f>'1&amp;2.HCC_Diagnosis_2010_2022'!$D$24</c:f>
              <c:strCache>
                <c:ptCount val="1"/>
                <c:pt idx="0">
                  <c:v>HCC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'1&amp;2.HCC_Diagnosis_2010_2022'!$B$25:$B$37</c:f>
              <c:numCache>
                <c:formatCode>General</c:formatCod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'1&amp;2.HCC_Diagnosis_2010_2022'!$D$25:$D$37</c:f>
              <c:numCache>
                <c:formatCode>General</c:formatCode>
                <c:ptCount val="13"/>
                <c:pt idx="0">
                  <c:v>129</c:v>
                </c:pt>
                <c:pt idx="1">
                  <c:v>122</c:v>
                </c:pt>
                <c:pt idx="2">
                  <c:v>122</c:v>
                </c:pt>
                <c:pt idx="3">
                  <c:v>153</c:v>
                </c:pt>
                <c:pt idx="4">
                  <c:v>136</c:v>
                </c:pt>
                <c:pt idx="5">
                  <c:v>157</c:v>
                </c:pt>
                <c:pt idx="6">
                  <c:v>157</c:v>
                </c:pt>
                <c:pt idx="7">
                  <c:v>174</c:v>
                </c:pt>
                <c:pt idx="8">
                  <c:v>200</c:v>
                </c:pt>
                <c:pt idx="9">
                  <c:v>199</c:v>
                </c:pt>
                <c:pt idx="10">
                  <c:v>193</c:v>
                </c:pt>
                <c:pt idx="11">
                  <c:v>187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C4A-4EF2-A11C-5838FD80D5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5318160"/>
        <c:axId val="75316496"/>
      </c:lineChart>
      <c:catAx>
        <c:axId val="7531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316496"/>
        <c:crosses val="autoZero"/>
        <c:auto val="1"/>
        <c:lblAlgn val="ctr"/>
        <c:lblOffset val="100"/>
        <c:noMultiLvlLbl val="0"/>
      </c:catAx>
      <c:valAx>
        <c:axId val="75316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318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'1&amp;2.HCC_Diagnosis_2010_2022'!$C$24</c:f>
              <c:strCache>
                <c:ptCount val="1"/>
                <c:pt idx="0">
                  <c:v>HCV associated HCC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'1&amp;2.HCC_Diagnosis_2010_2022'!$B$25:$B$37</c:f>
              <c:numCache>
                <c:formatCode>General</c:formatCod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'1&amp;2.HCC_Diagnosis_2010_2022'!$C$25:$C$37</c:f>
              <c:numCache>
                <c:formatCode>General</c:formatCode>
                <c:ptCount val="13"/>
                <c:pt idx="0">
                  <c:v>14</c:v>
                </c:pt>
                <c:pt idx="1">
                  <c:v>8</c:v>
                </c:pt>
                <c:pt idx="2">
                  <c:v>12</c:v>
                </c:pt>
                <c:pt idx="3">
                  <c:v>11</c:v>
                </c:pt>
                <c:pt idx="4">
                  <c:v>18</c:v>
                </c:pt>
                <c:pt idx="5">
                  <c:v>17</c:v>
                </c:pt>
                <c:pt idx="6">
                  <c:v>17</c:v>
                </c:pt>
                <c:pt idx="7">
                  <c:v>13</c:v>
                </c:pt>
                <c:pt idx="8">
                  <c:v>13</c:v>
                </c:pt>
                <c:pt idx="9">
                  <c:v>14</c:v>
                </c:pt>
                <c:pt idx="10">
                  <c:v>8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13-4C1F-82BA-18C7C3683B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51499728"/>
        <c:axId val="751500976"/>
      </c:lineChart>
      <c:catAx>
        <c:axId val="75149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500976"/>
        <c:crosses val="autoZero"/>
        <c:auto val="1"/>
        <c:lblAlgn val="ctr"/>
        <c:lblOffset val="100"/>
        <c:noMultiLvlLbl val="0"/>
      </c:catAx>
      <c:valAx>
        <c:axId val="75150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499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'5&amp;6.Admissions_due_to_Cirrhosis'!$S$61</c:f>
              <c:strCache>
                <c:ptCount val="1"/>
                <c:pt idx="0">
                  <c:v>Admissions due to cirrhosis (end stage liver disease) 2010 -2022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'5&amp;6.Admissions_due_to_Cirrhosis'!$R$62:$R$74</c:f>
              <c:numCache>
                <c:formatCode>General</c:formatCod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'5&amp;6.Admissions_due_to_Cirrhosis'!$S$62:$S$74</c:f>
              <c:numCache>
                <c:formatCode>_-* #,##0_-;\-* #,##0_-;_-* "-"??_-;_-@_-</c:formatCode>
                <c:ptCount val="13"/>
                <c:pt idx="0">
                  <c:v>1872</c:v>
                </c:pt>
                <c:pt idx="1">
                  <c:v>1994</c:v>
                </c:pt>
                <c:pt idx="2">
                  <c:v>1948</c:v>
                </c:pt>
                <c:pt idx="3">
                  <c:v>2098</c:v>
                </c:pt>
                <c:pt idx="4">
                  <c:v>2109</c:v>
                </c:pt>
                <c:pt idx="5">
                  <c:v>2109</c:v>
                </c:pt>
                <c:pt idx="6">
                  <c:v>2217</c:v>
                </c:pt>
                <c:pt idx="7">
                  <c:v>2255</c:v>
                </c:pt>
                <c:pt idx="8">
                  <c:v>2307</c:v>
                </c:pt>
                <c:pt idx="9">
                  <c:v>2427</c:v>
                </c:pt>
                <c:pt idx="10">
                  <c:v>2343</c:v>
                </c:pt>
                <c:pt idx="11">
                  <c:v>2405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AE-4FE0-A47E-D8902C7E13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9415168"/>
        <c:axId val="760021264"/>
      </c:lineChart>
      <c:catAx>
        <c:axId val="23941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0021264"/>
        <c:crosses val="autoZero"/>
        <c:auto val="1"/>
        <c:lblAlgn val="ctr"/>
        <c:lblOffset val="100"/>
        <c:noMultiLvlLbl val="0"/>
      </c:catAx>
      <c:valAx>
        <c:axId val="760021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941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'5&amp;6.Admissions_due_to_Cirrhosis'!$S$61</c:f>
              <c:strCache>
                <c:ptCount val="1"/>
                <c:pt idx="0">
                  <c:v>Admissions due to cirrhosis (end stage liver disease) 2010 -2022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'5&amp;6.Admissions_due_to_Cirrhosis'!$R$62:$R$74</c:f>
              <c:numCache>
                <c:formatCode>General</c:formatCod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'5&amp;6.Admissions_due_to_Cirrhosis'!$S$62:$S$74</c:f>
              <c:numCache>
                <c:formatCode>_-* #,##0_-;\-* #,##0_-;_-* "-"??_-;_-@_-</c:formatCode>
                <c:ptCount val="13"/>
                <c:pt idx="0">
                  <c:v>1872</c:v>
                </c:pt>
                <c:pt idx="1">
                  <c:v>1994</c:v>
                </c:pt>
                <c:pt idx="2">
                  <c:v>1948</c:v>
                </c:pt>
                <c:pt idx="3">
                  <c:v>2098</c:v>
                </c:pt>
                <c:pt idx="4">
                  <c:v>2109</c:v>
                </c:pt>
                <c:pt idx="5">
                  <c:v>2109</c:v>
                </c:pt>
                <c:pt idx="6">
                  <c:v>2217</c:v>
                </c:pt>
                <c:pt idx="7">
                  <c:v>2255</c:v>
                </c:pt>
                <c:pt idx="8">
                  <c:v>2307</c:v>
                </c:pt>
                <c:pt idx="9">
                  <c:v>2427</c:v>
                </c:pt>
                <c:pt idx="10">
                  <c:v>2343</c:v>
                </c:pt>
                <c:pt idx="11">
                  <c:v>2405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1F6-4965-873D-1D26C80522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9415168"/>
        <c:axId val="760021264"/>
      </c:lineChart>
      <c:catAx>
        <c:axId val="23941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0021264"/>
        <c:crosses val="autoZero"/>
        <c:auto val="1"/>
        <c:lblAlgn val="ctr"/>
        <c:lblOffset val="100"/>
        <c:noMultiLvlLbl val="0"/>
      </c:catAx>
      <c:valAx>
        <c:axId val="760021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941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/>
              <a:t>Admissions due to cirrhosis (end stage liver disease) associated with Hepatitis C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704375351354529E-2"/>
          <c:y val="0.11607368644695121"/>
          <c:w val="0.93429082418127507"/>
          <c:h val="0.80335092553354581"/>
        </c:manualLayout>
      </c:layout>
      <c:lineChart>
        <c:grouping val="standard"/>
        <c:varyColors val="0"/>
        <c:ser>
          <c:idx val="0"/>
          <c:order val="0"/>
          <c:tx>
            <c:strRef>
              <c:f>'5&amp;6.Admissions_due_to_Cirrhosis'!$O$60:$O$61</c:f>
              <c:strCache>
                <c:ptCount val="2"/>
                <c:pt idx="0">
                  <c:v>Total counts</c:v>
                </c:pt>
                <c:pt idx="1">
                  <c:v>Admissions due to cirrhosis (end stage liver disease) associated with Hepatitis 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'5&amp;6.Admissions_due_to_Cirrhosis'!$N$62:$N$74</c:f>
              <c:numCache>
                <c:formatCode>General</c:formatCod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'5&amp;6.Admissions_due_to_Cirrhosis'!$O$62:$O$74</c:f>
              <c:numCache>
                <c:formatCode>General</c:formatCode>
                <c:ptCount val="13"/>
                <c:pt idx="0">
                  <c:v>20</c:v>
                </c:pt>
                <c:pt idx="1">
                  <c:v>24</c:v>
                </c:pt>
                <c:pt idx="2">
                  <c:v>36</c:v>
                </c:pt>
                <c:pt idx="3">
                  <c:v>64</c:v>
                </c:pt>
                <c:pt idx="4">
                  <c:v>50</c:v>
                </c:pt>
                <c:pt idx="5">
                  <c:v>50</c:v>
                </c:pt>
                <c:pt idx="6">
                  <c:v>48</c:v>
                </c:pt>
                <c:pt idx="7">
                  <c:v>48</c:v>
                </c:pt>
                <c:pt idx="8">
                  <c:v>34</c:v>
                </c:pt>
                <c:pt idx="9">
                  <c:v>40</c:v>
                </c:pt>
                <c:pt idx="10">
                  <c:v>22</c:v>
                </c:pt>
                <c:pt idx="11">
                  <c:v>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4B6-4941-A95C-7EA8DEBD7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10859968"/>
        <c:axId val="710857888"/>
      </c:lineChart>
      <c:catAx>
        <c:axId val="710859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0857888"/>
        <c:crosses val="autoZero"/>
        <c:auto val="1"/>
        <c:lblAlgn val="ctr"/>
        <c:lblOffset val="100"/>
        <c:noMultiLvlLbl val="0"/>
      </c:catAx>
      <c:valAx>
        <c:axId val="710857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0859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912A6-37BB-756D-948C-10B4E1230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7C5F94-27D5-955D-C0DE-1E815ED596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133E6-A392-300E-17D5-1EF0C96E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B8198-03E9-E8D7-9A05-D9CE9404A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1EC5D-8AAD-2405-2787-52C902316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62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F103F-BC59-D734-3D25-048FF587D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32CF05-A3A6-5042-6D3F-7C6A009A79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2D6FAB-ED11-1306-A48E-9B1D15BD4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49BB3-A214-486F-795A-078E0B7BD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040DC-388E-6086-6028-26C288504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00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02588C-8722-F412-295B-54B2605B2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9A0BA2-310F-9DA5-F94E-36E2AEEC7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5C9ED-3BC5-9798-CD33-4A8065246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77CD5-235A-12C8-239D-436C51D81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52398-E937-4FC2-D473-8D0D6B36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503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13892" y="6249968"/>
            <a:ext cx="5880000" cy="45720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103113" y="6249968"/>
            <a:ext cx="5880000" cy="457200"/>
          </a:xfrm>
        </p:spPr>
        <p:txBody>
          <a:bodyPr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92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D46F0-F086-2B9E-DA8B-0A57BC46C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5552F-AADF-C675-7C8C-53D7B84C1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B2F3-E152-05EF-2882-22D6988F0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567F3-8FE7-4B35-3188-D11932F22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411F8-C9CD-D6DA-BD63-4EDA5721E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2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2C3C1-3127-86ED-90EE-2A3C72640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22C80D-6D9E-A70A-5861-61785EF5C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2961B-14F9-0EF5-0630-9F55ECB68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10161-152A-CD48-728B-9C2C88854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C2836-D4DB-CA2F-E52C-17001B9C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615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6C719-56F7-53F4-B6F6-697ACEAE0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0EF92-EB00-F104-7F3C-14C669B2ED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9D9202-F2B0-D0C9-57E0-62294DC5D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69F432-7F84-899B-336B-9F20C1A00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9989D-ACDB-0CE5-D43E-A3CF380B7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493CE-E674-3C1A-01BE-DB0B3A4C8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01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E0114-25F4-A071-056A-DB92DC96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FFD3A-F809-DD29-042E-C17EF07EB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B70A8C-2C69-0BDF-7B78-38CCD55664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66F634-699D-892F-AC77-5F804223AA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117746-D014-9648-7583-5C41099F5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2ED82-DB1F-4ED0-84DE-FC714B79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70772E-3ACF-EC17-05C4-112CC40BA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CAE1F3-5C73-CEEC-7FC2-353940FCF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263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86321-4235-92D0-C784-D74EFA927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0E2618-8214-3DF6-692A-CA04F2145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9393B0-69DE-AADA-5766-3E439D068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4B97F-8EE8-4F3C-CC78-7B08A5BB9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22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E95F04-407A-F14C-46B2-09FED650E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141271-C6A7-27E2-38EF-9F3550CE4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5F8AFC-7087-C357-62FA-56003D600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301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BCC5B-CCE5-BA27-E8BF-062558094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4F3C7-F430-27A0-B789-57B668692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45E71A-17B2-7FBB-987C-AF0ED77D79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28CF7E-8ED5-1699-FDE7-74807078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4DF67-3EAB-9DCE-C7CA-9DE9D1DF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A97836-699F-D79C-B0F8-75B845141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629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3D376-5169-E9FD-4BEE-B634ED4D1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6A093D-7F46-AD89-6E57-98646E802D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670DF7-B648-5B5F-C34D-B9197D9EE9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7EC447-8001-6199-07DF-7DB55268E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FA91B6-5403-FDCD-D028-7D73D95DB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68086C-7920-3716-B857-ED1A914B3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41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8C99DC-BA8A-CD77-4ABD-70154A5A2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14A48F-8860-AFE4-D2D9-E209B5309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BD92-ADA2-63CC-C2E6-F593C7B6B5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21D30-C69A-4487-AE06-678378C33287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A4708-24E5-FA4D-6075-98E4BF3213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AACA7-592D-F656-70EC-159050B14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E69A0-0E9D-4F0E-8FF9-C42DEDE5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442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image" Target="../media/image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s://www.google.co.uk/url?sa=i&amp;rct=j&amp;q=&amp;esrc=s&amp;source=images&amp;cd=&amp;cad=rja&amp;uact=8&amp;ved=0ahUKEwjDpt-ZqcLWAhUFExoKHcS5BmcQjRwIBw&amp;url=https://teara.govt.nz/en/photograph/28063/hepatitis-c-protest-1999&amp;psig=AFQjCNEsCJ25_-dg2Mid7pP846412VDJzA&amp;ust=1506497093272152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.uk/url?sa=i&amp;rct=j&amp;q=&amp;esrc=s&amp;source=images&amp;cd=&amp;cad=rja&amp;uact=8&amp;ved=0ahUKEwielc6t9tLSAhWBmBQKHTpBBcEQjRwIBw&amp;url=https%3A%2F%2Fcommons.wikimedia.org%2Fwiki%2FFile%3AFlag_of_Wales_2.svg&amp;bvm=bv.149397726,d.ZGg&amp;psig=AFQjCNH6N3aIaQ9n4JenGsLBk7hWMMbIJQ&amp;ust=1489475371196027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397562"/>
          </a:xfrm>
          <a:prstGeom prst="rect">
            <a:avLst/>
          </a:prstGeom>
          <a:noFill/>
        </p:spPr>
      </p:pic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23236"/>
            <a:ext cx="3995936" cy="23975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4160" y="554182"/>
            <a:ext cx="4121904" cy="287989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/>
              <a:t>BBV</a:t>
            </a:r>
            <a:br>
              <a:rPr lang="en-GB" dirty="0"/>
            </a:br>
            <a:r>
              <a:rPr lang="en-GB" dirty="0"/>
              <a:t>LDIG showcase event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Brendan Healy</a:t>
            </a:r>
          </a:p>
          <a:p>
            <a:r>
              <a:rPr lang="en-GB" dirty="0"/>
              <a:t>Consultant in Infectious diseases and Microbiology and BBV lead for Wales and Cardiff</a:t>
            </a:r>
          </a:p>
        </p:txBody>
      </p:sp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919"/>
            <a:ext cx="3995936" cy="2397562"/>
          </a:xfrm>
          <a:prstGeom prst="rect">
            <a:avLst/>
          </a:prstGeom>
          <a:noFill/>
        </p:spPr>
      </p:pic>
      <p:pic>
        <p:nvPicPr>
          <p:cNvPr id="7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4460438"/>
            <a:ext cx="3995936" cy="239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370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760" y="2250902"/>
            <a:ext cx="7589520" cy="287989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/>
              <a:t>Numbers Cured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397562"/>
          </a:xfrm>
          <a:prstGeom prst="rect">
            <a:avLst/>
          </a:prstGeom>
          <a:noFill/>
        </p:spPr>
      </p:pic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23236"/>
            <a:ext cx="3995936" cy="2397562"/>
          </a:xfrm>
          <a:prstGeom prst="rect">
            <a:avLst/>
          </a:prstGeom>
          <a:noFill/>
        </p:spPr>
      </p:pic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919"/>
            <a:ext cx="3995936" cy="2397562"/>
          </a:xfrm>
          <a:prstGeom prst="rect">
            <a:avLst/>
          </a:prstGeom>
          <a:noFill/>
        </p:spPr>
      </p:pic>
      <p:pic>
        <p:nvPicPr>
          <p:cNvPr id="7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4460438"/>
            <a:ext cx="3995936" cy="239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3513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0" cy="617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1367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760" y="2250902"/>
            <a:ext cx="7589520" cy="287989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/>
              <a:t>Projects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397562"/>
          </a:xfrm>
          <a:prstGeom prst="rect">
            <a:avLst/>
          </a:prstGeom>
          <a:noFill/>
        </p:spPr>
      </p:pic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23236"/>
            <a:ext cx="3995936" cy="2397562"/>
          </a:xfrm>
          <a:prstGeom prst="rect">
            <a:avLst/>
          </a:prstGeom>
          <a:noFill/>
        </p:spPr>
      </p:pic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919"/>
            <a:ext cx="3995936" cy="2397562"/>
          </a:xfrm>
          <a:prstGeom prst="rect">
            <a:avLst/>
          </a:prstGeom>
          <a:noFill/>
        </p:spPr>
      </p:pic>
      <p:pic>
        <p:nvPicPr>
          <p:cNvPr id="7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4460438"/>
            <a:ext cx="3995936" cy="239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6170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Successful projects (supported by LDIG)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2 POCT practitioners</a:t>
            </a:r>
          </a:p>
          <a:p>
            <a:r>
              <a:rPr lang="en-GB" dirty="0" err="1"/>
              <a:t>Orasure</a:t>
            </a:r>
            <a:r>
              <a:rPr lang="en-GB" dirty="0"/>
              <a:t> testing</a:t>
            </a:r>
          </a:p>
          <a:p>
            <a:r>
              <a:rPr lang="en-GB" dirty="0"/>
              <a:t>Microtubule testing</a:t>
            </a:r>
          </a:p>
          <a:p>
            <a:r>
              <a:rPr lang="en-GB" dirty="0"/>
              <a:t>Street-workers</a:t>
            </a:r>
          </a:p>
          <a:p>
            <a:r>
              <a:rPr lang="en-GB" dirty="0"/>
              <a:t>Community links</a:t>
            </a:r>
          </a:p>
          <a:p>
            <a:r>
              <a:rPr lang="en-GB" dirty="0"/>
              <a:t>Community HITT projects</a:t>
            </a:r>
          </a:p>
          <a:p>
            <a:r>
              <a:rPr lang="en-GB" dirty="0"/>
              <a:t>Video observed therapy</a:t>
            </a:r>
          </a:p>
          <a:p>
            <a:r>
              <a:rPr lang="en-GB" dirty="0" err="1"/>
              <a:t>ICNet</a:t>
            </a:r>
            <a:endParaRPr lang="en-GB" dirty="0"/>
          </a:p>
          <a:p>
            <a:r>
              <a:rPr lang="en-GB" dirty="0"/>
              <a:t>Kidney transplants (first in UK)</a:t>
            </a:r>
          </a:p>
          <a:p>
            <a:r>
              <a:rPr lang="en-GB"/>
              <a:t>Peer workers Cardiff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28496" y="4959898"/>
            <a:ext cx="3163503" cy="18981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2821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302760" cy="965835"/>
          </a:xfrm>
        </p:spPr>
        <p:txBody>
          <a:bodyPr/>
          <a:lstStyle/>
          <a:p>
            <a:r>
              <a:rPr lang="en-GB" dirty="0"/>
              <a:t>Testing pathway</a:t>
            </a:r>
          </a:p>
        </p:txBody>
      </p:sp>
      <p:pic>
        <p:nvPicPr>
          <p:cNvPr id="4098" name="Picture 2" descr="See the source imag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92" y="1917065"/>
            <a:ext cx="5241226" cy="326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Br123428\AppData\Local\Microsoft\Windows\INetCache\Content.MSO\F7809527.tm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580" y="2661284"/>
            <a:ext cx="3741420" cy="3221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4" name="Picture 8" descr="Image result for micro capillary blood coll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488" y="313690"/>
            <a:ext cx="28956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Br123428\AppData\Local\Microsoft\Windows\INetCache\Content.MSO\BB1DE0CD.tmp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4000798"/>
            <a:ext cx="3257550" cy="258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8" name="Picture 12" descr="Image result for venepunctur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246" y="313690"/>
            <a:ext cx="3914775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85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760" y="2250902"/>
            <a:ext cx="7589520" cy="287989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/>
              <a:t>Prison elimination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397562"/>
          </a:xfrm>
          <a:prstGeom prst="rect">
            <a:avLst/>
          </a:prstGeom>
          <a:noFill/>
        </p:spPr>
      </p:pic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23236"/>
            <a:ext cx="3995936" cy="2397562"/>
          </a:xfrm>
          <a:prstGeom prst="rect">
            <a:avLst/>
          </a:prstGeom>
          <a:noFill/>
        </p:spPr>
      </p:pic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919"/>
            <a:ext cx="3995936" cy="2397562"/>
          </a:xfrm>
          <a:prstGeom prst="rect">
            <a:avLst/>
          </a:prstGeom>
          <a:noFill/>
        </p:spPr>
      </p:pic>
      <p:pic>
        <p:nvPicPr>
          <p:cNvPr id="7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4460438"/>
            <a:ext cx="3995936" cy="239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2769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485640" cy="1325563"/>
          </a:xfrm>
        </p:spPr>
        <p:txBody>
          <a:bodyPr/>
          <a:lstStyle/>
          <a:p>
            <a:r>
              <a:rPr lang="en-GB" dirty="0"/>
              <a:t>Prisons in Wales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See the source imag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680" y="228033"/>
            <a:ext cx="5201920" cy="58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ee the source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92" y="2539028"/>
            <a:ext cx="5998385" cy="337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705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8161" y="-163629"/>
            <a:ext cx="6270224" cy="7021629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0520" y="1126157"/>
            <a:ext cx="4502486" cy="2435190"/>
          </a:xfrm>
        </p:spPr>
        <p:txBody>
          <a:bodyPr/>
          <a:lstStyle/>
          <a:p>
            <a:r>
              <a:rPr lang="en-GB" sz="4000" dirty="0"/>
              <a:t>Swansea Prison</a:t>
            </a:r>
          </a:p>
          <a:p>
            <a:endParaRPr lang="en-GB" sz="2400" dirty="0"/>
          </a:p>
          <a:p>
            <a:r>
              <a:rPr lang="en-GB" sz="2400" dirty="0"/>
              <a:t>James Plant, Louise Davies et al</a:t>
            </a:r>
          </a:p>
        </p:txBody>
      </p:sp>
    </p:spTree>
    <p:extLst>
      <p:ext uri="{BB962C8B-B14F-4D97-AF65-F5344CB8AC3E}">
        <p14:creationId xmlns:p14="http://schemas.microsoft.com/office/powerpoint/2010/main" val="1861850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12192004" cy="6813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35203938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80416359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468524408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647091127"/>
                    </a:ext>
                  </a:extLst>
                </a:gridCol>
                <a:gridCol w="1249987">
                  <a:extLst>
                    <a:ext uri="{9D8B030D-6E8A-4147-A177-3AD203B41FA5}">
                      <a16:colId xmlns:a16="http://schemas.microsoft.com/office/drawing/2014/main" val="2227509190"/>
                    </a:ext>
                  </a:extLst>
                </a:gridCol>
                <a:gridCol w="1459347">
                  <a:extLst>
                    <a:ext uri="{9D8B030D-6E8A-4147-A177-3AD203B41FA5}">
                      <a16:colId xmlns:a16="http://schemas.microsoft.com/office/drawing/2014/main" val="157174868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354082101"/>
                    </a:ext>
                  </a:extLst>
                </a:gridCol>
                <a:gridCol w="1265248">
                  <a:extLst>
                    <a:ext uri="{9D8B030D-6E8A-4147-A177-3AD203B41FA5}">
                      <a16:colId xmlns:a16="http://schemas.microsoft.com/office/drawing/2014/main" val="1361915399"/>
                    </a:ext>
                  </a:extLst>
                </a:gridCol>
                <a:gridCol w="1444087">
                  <a:extLst>
                    <a:ext uri="{9D8B030D-6E8A-4147-A177-3AD203B41FA5}">
                      <a16:colId xmlns:a16="http://schemas.microsoft.com/office/drawing/2014/main" val="1739886753"/>
                    </a:ext>
                  </a:extLst>
                </a:gridCol>
              </a:tblGrid>
              <a:tr h="10994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Prison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Type of prison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Number of prisoners</a:t>
                      </a:r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Number tested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Antibody</a:t>
                      </a:r>
                      <a:r>
                        <a:rPr lang="en-GB" baseline="0" dirty="0"/>
                        <a:t> positive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PCR tests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PCR positive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Treated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Set up 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1292642"/>
                  </a:ext>
                </a:extLst>
              </a:tr>
              <a:tr h="34298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Swansea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Remand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1/5/2021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97144"/>
                  </a:ext>
                </a:extLst>
              </a:tr>
              <a:tr h="84572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Cardiff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Remand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 </a:t>
                      </a:r>
                    </a:p>
                    <a:p>
                      <a:pPr algn="ctr"/>
                      <a:r>
                        <a:rPr lang="en-GB" dirty="0"/>
                        <a:t>(all within 3 days)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16/5/22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000148"/>
                  </a:ext>
                </a:extLst>
              </a:tr>
              <a:tr h="845723"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Berwyn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Category C </a:t>
                      </a:r>
                    </a:p>
                    <a:p>
                      <a:pPr algn="ctr"/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adult male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21/7/2021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5827410"/>
                  </a:ext>
                </a:extLst>
              </a:tr>
              <a:tr h="161387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Parc</a:t>
                      </a:r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Category B local prison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convicted</a:t>
                      </a: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male adult, young adults and young offenders</a:t>
                      </a:r>
                      <a:endParaRPr lang="en-GB" sz="1400" dirty="0"/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1622 </a:t>
                      </a:r>
                    </a:p>
                    <a:p>
                      <a:pPr algn="ctr"/>
                      <a:r>
                        <a:rPr lang="en-GB" dirty="0"/>
                        <a:t>(7 days)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  <a:p>
                      <a:pPr algn="ctr"/>
                      <a:r>
                        <a:rPr lang="en-GB" dirty="0"/>
                        <a:t>(microtubule)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3834074"/>
                  </a:ext>
                </a:extLst>
              </a:tr>
              <a:tr h="1606874"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Usk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Category C </a:t>
                      </a: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adult vulnerable prisoners e.g. sex offenders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8601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471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160" y="4764505"/>
            <a:ext cx="2791326" cy="2093495"/>
          </a:xfrm>
        </p:spPr>
      </p:pic>
      <p:sp>
        <p:nvSpPr>
          <p:cNvPr id="7" name="TextBox 6"/>
          <p:cNvSpPr txBox="1"/>
          <p:nvPr/>
        </p:nvSpPr>
        <p:spPr>
          <a:xfrm>
            <a:off x="5197642" y="655588"/>
            <a:ext cx="684356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Parc Prison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1622 men tested - </a:t>
            </a:r>
            <a:r>
              <a:rPr lang="en-GB" sz="3200" dirty="0" err="1"/>
              <a:t>orasure</a:t>
            </a:r>
            <a:r>
              <a:rPr lang="en-GB" sz="3200" dirty="0"/>
              <a:t> in 7 days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1488 tested in 4 days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406 tested in 1 day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123 reactive tests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100 PCR so far (microtubule)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20 PCR positive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4954287" cy="29838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3832"/>
            <a:ext cx="4954286" cy="40749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20155" y="4519092"/>
            <a:ext cx="2673039" cy="200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009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-957"/>
            <a:ext cx="8107680" cy="685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65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4512" y="2220422"/>
            <a:ext cx="6265168" cy="287989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/>
              <a:t>Impact on the wider Health service</a:t>
            </a:r>
          </a:p>
        </p:txBody>
      </p:sp>
      <p:pic>
        <p:nvPicPr>
          <p:cNvPr id="5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397562"/>
          </a:xfrm>
          <a:prstGeom prst="rect">
            <a:avLst/>
          </a:prstGeom>
          <a:noFill/>
        </p:spPr>
      </p:pic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23236"/>
            <a:ext cx="3995936" cy="2397562"/>
          </a:xfrm>
          <a:prstGeom prst="rect">
            <a:avLst/>
          </a:prstGeom>
          <a:noFill/>
        </p:spPr>
      </p:pic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919"/>
            <a:ext cx="3995936" cy="2397562"/>
          </a:xfrm>
          <a:prstGeom prst="rect">
            <a:avLst/>
          </a:prstGeom>
          <a:noFill/>
        </p:spPr>
      </p:pic>
      <p:pic>
        <p:nvPicPr>
          <p:cNvPr id="7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4460438"/>
            <a:ext cx="3995936" cy="239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4480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1732E22-B091-4EAC-B67B-C749AED3054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880"/>
          <a:ext cx="10774680" cy="5994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3256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2C23669-52DF-4997-86B7-F05CFBCD0A8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42240" y="436880"/>
          <a:ext cx="11470640" cy="596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1445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A7D0E07-6F28-4E6D-A7B0-863DCC359EB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94640"/>
          <a:ext cx="11069320" cy="5882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9491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A7D0E07-6F28-4E6D-A7B0-863DCC359EB8}"/>
              </a:ext>
            </a:extLst>
          </p:cNvPr>
          <p:cNvGraphicFramePr/>
          <p:nvPr/>
        </p:nvGraphicFramePr>
        <p:xfrm>
          <a:off x="7975600" y="904240"/>
          <a:ext cx="3821747" cy="1995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A0FC71F-FF45-4790-9D44-0A8F4AC8075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406399"/>
          <a:ext cx="10886440" cy="6085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24902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397562"/>
          </a:xfrm>
          <a:prstGeom prst="rect">
            <a:avLst/>
          </a:prstGeom>
          <a:noFill/>
        </p:spPr>
      </p:pic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23236"/>
            <a:ext cx="3995936" cy="23975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3800" y="2519680"/>
            <a:ext cx="4724400" cy="2641600"/>
          </a:xfrm>
          <a:solidFill>
            <a:schemeClr val="bg1"/>
          </a:solidFill>
        </p:spPr>
        <p:txBody>
          <a:bodyPr>
            <a:normAutofit/>
          </a:bodyPr>
          <a:lstStyle/>
          <a:p>
            <a:br>
              <a:rPr lang="en-GB" dirty="0"/>
            </a:br>
            <a:r>
              <a:rPr lang="en-GB" dirty="0"/>
              <a:t>Summary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919"/>
            <a:ext cx="3995936" cy="2397562"/>
          </a:xfrm>
          <a:prstGeom prst="rect">
            <a:avLst/>
          </a:prstGeom>
          <a:noFill/>
        </p:spPr>
      </p:pic>
      <p:pic>
        <p:nvPicPr>
          <p:cNvPr id="7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4460438"/>
            <a:ext cx="3995936" cy="239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1841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1540"/>
            <a:ext cx="10515600" cy="5061819"/>
          </a:xfrm>
        </p:spPr>
        <p:txBody>
          <a:bodyPr>
            <a:noAutofit/>
          </a:bodyPr>
          <a:lstStyle/>
          <a:p>
            <a:r>
              <a:rPr lang="en-GB" sz="2400" dirty="0"/>
              <a:t>Saved lives</a:t>
            </a:r>
          </a:p>
          <a:p>
            <a:r>
              <a:rPr lang="en-GB" sz="2400" dirty="0"/>
              <a:t>Saved money</a:t>
            </a:r>
          </a:p>
          <a:p>
            <a:r>
              <a:rPr lang="en-GB" sz="2400" dirty="0"/>
              <a:t>Reduced inequity</a:t>
            </a:r>
          </a:p>
          <a:p>
            <a:r>
              <a:rPr lang="en-GB" sz="2400" dirty="0"/>
              <a:t>Delivered prudent, transparent and equitable health care across Health Board boundaries</a:t>
            </a:r>
          </a:p>
          <a:p>
            <a:r>
              <a:rPr lang="en-GB" sz="2400" dirty="0"/>
              <a:t>Delivered care to the disadvantaged and marginalised</a:t>
            </a:r>
          </a:p>
          <a:p>
            <a:r>
              <a:rPr lang="en-GB" sz="2400" dirty="0"/>
              <a:t>Delivered care built around the patient / client</a:t>
            </a:r>
          </a:p>
          <a:p>
            <a:r>
              <a:rPr lang="en-GB" sz="2400" dirty="0"/>
              <a:t>Delivered UK and National firsts</a:t>
            </a:r>
          </a:p>
          <a:p>
            <a:r>
              <a:rPr lang="en-GB" sz="2400" dirty="0"/>
              <a:t>Delivered innovation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86274" y="0"/>
            <a:ext cx="3705726" cy="22234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16532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 partnership with</a:t>
            </a:r>
            <a:endParaRPr lang="en-GB" dirty="0"/>
          </a:p>
        </p:txBody>
      </p:sp>
      <p:pic>
        <p:nvPicPr>
          <p:cNvPr id="5122" name="Picture 2" descr="See the source imag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77" y="1605643"/>
            <a:ext cx="3217605" cy="180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Br123428\AppData\Local\Microsoft\Windows\INetCache\Content.MSO\DB747963.tm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49" y="1624083"/>
            <a:ext cx="4467493" cy="170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8" name="Picture 8" descr="See the source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050" y="3532485"/>
            <a:ext cx="4011295" cy="226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868" y="2620248"/>
            <a:ext cx="3202637" cy="213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wales fla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01742" y="19250"/>
            <a:ext cx="2490258" cy="1494155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66AE34-3732-F16B-F9A5-EE76D261BDE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54" y="4046991"/>
            <a:ext cx="3301895" cy="18049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96717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397562"/>
          </a:xfrm>
          <a:prstGeom prst="rect">
            <a:avLst/>
          </a:prstGeom>
          <a:noFill/>
        </p:spPr>
      </p:pic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23236"/>
            <a:ext cx="3995936" cy="23975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3800" y="2519680"/>
            <a:ext cx="4724400" cy="2641600"/>
          </a:xfrm>
          <a:solidFill>
            <a:schemeClr val="bg1"/>
          </a:solidFill>
        </p:spPr>
        <p:txBody>
          <a:bodyPr>
            <a:normAutofit/>
          </a:bodyPr>
          <a:lstStyle/>
          <a:p>
            <a:br>
              <a:rPr lang="en-GB" dirty="0"/>
            </a:br>
            <a:r>
              <a:rPr lang="en-GB" dirty="0"/>
              <a:t>The End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919"/>
            <a:ext cx="3995936" cy="2397562"/>
          </a:xfrm>
          <a:prstGeom prst="rect">
            <a:avLst/>
          </a:prstGeom>
          <a:noFill/>
        </p:spPr>
      </p:pic>
      <p:pic>
        <p:nvPicPr>
          <p:cNvPr id="7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4460438"/>
            <a:ext cx="3995936" cy="239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45107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5B153-4576-8AFC-6A2B-E212A9DBA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692" y="2572508"/>
            <a:ext cx="4398249" cy="23838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b="1" dirty="0">
                <a:solidFill>
                  <a:schemeClr val="tx2"/>
                </a:solidFill>
              </a:rPr>
              <a:t>Questions</a:t>
            </a:r>
            <a:br>
              <a:rPr lang="en-US" sz="4000" b="1" dirty="0">
                <a:solidFill>
                  <a:schemeClr val="tx2"/>
                </a:solidFill>
              </a:rPr>
            </a:br>
            <a:endParaRPr lang="en-US" sz="4000" b="1" dirty="0">
              <a:solidFill>
                <a:schemeClr val="tx2"/>
              </a:solidFill>
            </a:endParaRPr>
          </a:p>
        </p:txBody>
      </p:sp>
      <p:pic>
        <p:nvPicPr>
          <p:cNvPr id="5" name="Picture 10" descr="ask-question-2-ce96e3e01c85a38a0d39c61cfae6d42c">
            <a:extLst>
              <a:ext uri="{FF2B5EF4-FFF2-40B4-BE49-F238E27FC236}">
                <a16:creationId xmlns:a16="http://schemas.microsoft.com/office/drawing/2014/main" id="{0FCF1B35-27F5-AE70-17D9-BCA80EF29B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14195"/>
          <a:stretch/>
        </p:blipFill>
        <p:spPr bwMode="auto">
          <a:xfrm>
            <a:off x="5607886" y="324168"/>
            <a:ext cx="4254525" cy="570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C7FD0-C3B8-1E34-8CD3-AE6C66D29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330EA680-D336-4FF7-8B7A-9848BB0A1C32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29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3" name="Picture 4" descr="Image result for wales flag">
            <a:hlinkClick r:id="rId3"/>
            <a:extLst>
              <a:ext uri="{FF2B5EF4-FFF2-40B4-BE49-F238E27FC236}">
                <a16:creationId xmlns:a16="http://schemas.microsoft.com/office/drawing/2014/main" id="{E252BBDF-1D3F-1756-0D06-7867D119A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65052" y="192663"/>
            <a:ext cx="2490258" cy="14941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7247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Achievements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National roles</a:t>
            </a:r>
          </a:p>
          <a:p>
            <a:r>
              <a:rPr lang="en-GB" dirty="0"/>
              <a:t>BBV Network</a:t>
            </a:r>
          </a:p>
          <a:p>
            <a:r>
              <a:rPr lang="en-GB" dirty="0"/>
              <a:t>Welsh Health Circular</a:t>
            </a:r>
          </a:p>
          <a:p>
            <a:r>
              <a:rPr lang="en-GB" dirty="0"/>
              <a:t>Key performance indicators</a:t>
            </a:r>
          </a:p>
          <a:p>
            <a:r>
              <a:rPr lang="en-GB" dirty="0"/>
              <a:t>Hepatitis C e form</a:t>
            </a:r>
          </a:p>
          <a:p>
            <a:r>
              <a:rPr lang="en-GB" dirty="0"/>
              <a:t>No waiting lists for treatment</a:t>
            </a:r>
          </a:p>
          <a:p>
            <a:r>
              <a:rPr lang="en-GB" dirty="0"/>
              <a:t>Medication – free to choose</a:t>
            </a:r>
          </a:p>
          <a:p>
            <a:r>
              <a:rPr lang="en-GB" dirty="0"/>
              <a:t>Prudent healthcare</a:t>
            </a:r>
          </a:p>
          <a:p>
            <a:r>
              <a:rPr lang="en-GB" dirty="0"/>
              <a:t>Equitable and transparent access</a:t>
            </a:r>
          </a:p>
          <a:p>
            <a:r>
              <a:rPr lang="en-GB" dirty="0"/>
              <a:t>Vision for elimination#</a:t>
            </a:r>
          </a:p>
          <a:p>
            <a:r>
              <a:rPr lang="en-GB" dirty="0" err="1"/>
              <a:t>ICNet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Rapid treatment pathways</a:t>
            </a:r>
          </a:p>
          <a:p>
            <a:r>
              <a:rPr lang="en-GB" dirty="0"/>
              <a:t>Savings &gt; £60M</a:t>
            </a:r>
          </a:p>
          <a:p>
            <a:r>
              <a:rPr lang="en-GB" dirty="0"/>
              <a:t>Testing pathways</a:t>
            </a:r>
          </a:p>
          <a:p>
            <a:r>
              <a:rPr lang="en-GB" dirty="0"/>
              <a:t>Pharmacy pathway</a:t>
            </a:r>
          </a:p>
          <a:p>
            <a:r>
              <a:rPr lang="en-GB" dirty="0"/>
              <a:t>Prisons</a:t>
            </a:r>
          </a:p>
          <a:p>
            <a:r>
              <a:rPr lang="en-GB" dirty="0"/>
              <a:t>Smart phone assisted video observed therapy</a:t>
            </a:r>
          </a:p>
          <a:p>
            <a:r>
              <a:rPr lang="en-GB" dirty="0"/>
              <a:t>Peer workers</a:t>
            </a:r>
          </a:p>
          <a:p>
            <a:r>
              <a:rPr lang="en-GB" dirty="0"/>
              <a:t>Street worker, Mosque, IPED projects</a:t>
            </a:r>
          </a:p>
          <a:p>
            <a:r>
              <a:rPr lang="en-GB" dirty="0"/>
              <a:t>Asylum seeker</a:t>
            </a:r>
          </a:p>
          <a:p>
            <a:r>
              <a:rPr lang="en-GB" dirty="0"/>
              <a:t>Harm reduction</a:t>
            </a:r>
          </a:p>
          <a:p>
            <a:r>
              <a:rPr lang="en-GB" dirty="0"/>
              <a:t>Look back  and reengagement exercise</a:t>
            </a:r>
          </a:p>
          <a:p>
            <a:r>
              <a:rPr lang="en-GB" dirty="0"/>
              <a:t>Children and young people pathway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2104" y="0"/>
            <a:ext cx="3769895" cy="154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Image result for wales fla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70156" y="5704892"/>
            <a:ext cx="1921844" cy="11531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2831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National roles – supported by LDIG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8388927" cy="4351338"/>
          </a:xfrm>
        </p:spPr>
        <p:txBody>
          <a:bodyPr/>
          <a:lstStyle/>
          <a:p>
            <a:r>
              <a:rPr lang="en-GB" dirty="0"/>
              <a:t>Brendan Healy – clinical BBV lead</a:t>
            </a:r>
          </a:p>
          <a:p>
            <a:r>
              <a:rPr lang="en-GB" dirty="0"/>
              <a:t>Nicola Palmer – Project lead</a:t>
            </a:r>
          </a:p>
          <a:p>
            <a:r>
              <a:rPr lang="en-GB" dirty="0"/>
              <a:t>Paul John – Pharmacy Lead</a:t>
            </a:r>
          </a:p>
          <a:p>
            <a:r>
              <a:rPr lang="en-GB" dirty="0"/>
              <a:t>Louise Davies – POCT lead</a:t>
            </a:r>
          </a:p>
        </p:txBody>
      </p:sp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27126" y="5088701"/>
            <a:ext cx="2964873" cy="17789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8582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ealthBoard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23792" y="185116"/>
            <a:ext cx="5400600" cy="6430392"/>
          </a:xfrm>
        </p:spPr>
      </p:pic>
      <p:sp>
        <p:nvSpPr>
          <p:cNvPr id="2" name="TextBox 1"/>
          <p:cNvSpPr txBox="1"/>
          <p:nvPr/>
        </p:nvSpPr>
        <p:spPr>
          <a:xfrm>
            <a:off x="482707" y="3759200"/>
            <a:ext cx="32888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BBV Network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6583"/>
            <a:ext cx="3997688" cy="2175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840" y="0"/>
            <a:ext cx="2804160" cy="2103120"/>
          </a:xfrm>
          <a:prstGeom prst="rect">
            <a:avLst/>
          </a:prstGeom>
        </p:spPr>
      </p:pic>
      <p:pic>
        <p:nvPicPr>
          <p:cNvPr id="8" name="Picture 6" descr="Image result for people with hepatitis c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44496"/>
            <a:ext cx="5068265" cy="3679560"/>
          </a:xfrm>
          <a:prstGeom prst="rect">
            <a:avLst/>
          </a:prstGeom>
          <a:noFill/>
        </p:spPr>
      </p:pic>
      <p:pic>
        <p:nvPicPr>
          <p:cNvPr id="9" name="Picture 8" descr="C:\Users\Br123428\AppData\Local\Microsoft\Windows\INetCache\Content.MSO\1BA3A6BD.tmp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800" y="4796590"/>
            <a:ext cx="2362200" cy="2061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4274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760" y="2250902"/>
            <a:ext cx="7589520" cy="287989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/>
              <a:t>Money Saved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397562"/>
          </a:xfrm>
          <a:prstGeom prst="rect">
            <a:avLst/>
          </a:prstGeom>
          <a:noFill/>
        </p:spPr>
      </p:pic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23236"/>
            <a:ext cx="3995936" cy="2397562"/>
          </a:xfrm>
          <a:prstGeom prst="rect">
            <a:avLst/>
          </a:prstGeom>
          <a:noFill/>
        </p:spPr>
      </p:pic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919"/>
            <a:ext cx="3995936" cy="2397562"/>
          </a:xfrm>
          <a:prstGeom prst="rect">
            <a:avLst/>
          </a:prstGeom>
          <a:noFill/>
        </p:spPr>
      </p:pic>
      <p:pic>
        <p:nvPicPr>
          <p:cNvPr id="7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4460438"/>
            <a:ext cx="3995936" cy="239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6056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savings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891023" y="1846277"/>
          <a:ext cx="8640960" cy="3898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0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3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60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02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656184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Year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National Procurement (list price)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Home</a:t>
                      </a:r>
                      <a:r>
                        <a:rPr lang="en-GB" sz="2000" baseline="0" dirty="0"/>
                        <a:t> Care (VAT)</a:t>
                      </a:r>
                      <a:endParaRPr lang="en-GB" sz="20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Prudent</a:t>
                      </a:r>
                      <a:r>
                        <a:rPr lang="en-GB" sz="2000" baseline="0" dirty="0"/>
                        <a:t> prescribing (cheapest option)</a:t>
                      </a:r>
                      <a:endParaRPr lang="en-GB" sz="20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Prudent prescribing (waiting</a:t>
                      </a:r>
                      <a:r>
                        <a:rPr lang="en-GB" sz="2000" baseline="0" dirty="0"/>
                        <a:t> for cheaper options)</a:t>
                      </a:r>
                      <a:endParaRPr lang="en-GB" sz="20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Total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2015/2016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£6M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£2.5M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£5M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£13.5M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0817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7030A0"/>
                          </a:solidFill>
                        </a:rPr>
                        <a:t>2016/2017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7030A0"/>
                          </a:solidFill>
                        </a:rPr>
                        <a:t>£8.5M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7030A0"/>
                          </a:solidFill>
                        </a:rPr>
                        <a:t>£2.3M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7030A0"/>
                          </a:solidFill>
                        </a:rPr>
                        <a:t>£7M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7030A0"/>
                          </a:solidFill>
                        </a:rPr>
                        <a:t>£3.1M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7030A0"/>
                          </a:solidFill>
                        </a:rPr>
                        <a:t>£20.9M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616"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en-GB" sz="24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61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Total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£14.5M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£4.8M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£12M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£3.1M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£34.4M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848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760" y="2250902"/>
            <a:ext cx="7589520" cy="287989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/>
              <a:t>Numbers treated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397562"/>
          </a:xfrm>
          <a:prstGeom prst="rect">
            <a:avLst/>
          </a:prstGeom>
          <a:noFill/>
        </p:spPr>
      </p:pic>
      <p:pic>
        <p:nvPicPr>
          <p:cNvPr id="6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23236"/>
            <a:ext cx="3995936" cy="2397562"/>
          </a:xfrm>
          <a:prstGeom prst="rect">
            <a:avLst/>
          </a:prstGeom>
          <a:noFill/>
        </p:spPr>
      </p:pic>
      <p:pic>
        <p:nvPicPr>
          <p:cNvPr id="4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919"/>
            <a:ext cx="3995936" cy="2397562"/>
          </a:xfrm>
          <a:prstGeom prst="rect">
            <a:avLst/>
          </a:prstGeom>
          <a:noFill/>
        </p:spPr>
      </p:pic>
      <p:pic>
        <p:nvPicPr>
          <p:cNvPr id="7" name="Picture 4" descr="Image result for wales fl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064" y="4460438"/>
            <a:ext cx="3995936" cy="239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563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1798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B7057840-9AC1-40CF-A41A-E755D98FE2C7}"/>
</file>

<file path=customXml/itemProps2.xml><?xml version="1.0" encoding="utf-8"?>
<ds:datastoreItem xmlns:ds="http://schemas.openxmlformats.org/officeDocument/2006/customXml" ds:itemID="{F826FE35-5BEA-4992-B7CA-306F4C30DAF2}"/>
</file>

<file path=customXml/itemProps3.xml><?xml version="1.0" encoding="utf-8"?>
<ds:datastoreItem xmlns:ds="http://schemas.openxmlformats.org/officeDocument/2006/customXml" ds:itemID="{486279A6-52F5-4A42-92BB-9E37B6EBC982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469</Words>
  <Application>Microsoft Office PowerPoint</Application>
  <PresentationFormat>Widescreen</PresentationFormat>
  <Paragraphs>160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BBV LDIG showcase event</vt:lpstr>
      <vt:lpstr>PowerPoint Presentation</vt:lpstr>
      <vt:lpstr>Achievements</vt:lpstr>
      <vt:lpstr>National roles – supported by LDIG</vt:lpstr>
      <vt:lpstr>PowerPoint Presentation</vt:lpstr>
      <vt:lpstr>Money Saved </vt:lpstr>
      <vt:lpstr>Cost savings</vt:lpstr>
      <vt:lpstr>Numbers treated </vt:lpstr>
      <vt:lpstr>PowerPoint Presentation</vt:lpstr>
      <vt:lpstr>Numbers Cured </vt:lpstr>
      <vt:lpstr>PowerPoint Presentation</vt:lpstr>
      <vt:lpstr>Projects </vt:lpstr>
      <vt:lpstr>Successful projects (supported by LDIG)</vt:lpstr>
      <vt:lpstr>Testing pathway</vt:lpstr>
      <vt:lpstr>Prison elimination </vt:lpstr>
      <vt:lpstr>Prisons in Wales</vt:lpstr>
      <vt:lpstr>PowerPoint Presentation</vt:lpstr>
      <vt:lpstr>PowerPoint Presentation</vt:lpstr>
      <vt:lpstr>PowerPoint Presentation</vt:lpstr>
      <vt:lpstr>Impact on the wider Health service</vt:lpstr>
      <vt:lpstr>PowerPoint Presentation</vt:lpstr>
      <vt:lpstr>PowerPoint Presentation</vt:lpstr>
      <vt:lpstr>PowerPoint Presentation</vt:lpstr>
      <vt:lpstr>PowerPoint Presentation</vt:lpstr>
      <vt:lpstr> Summary </vt:lpstr>
      <vt:lpstr>Summary</vt:lpstr>
      <vt:lpstr>In partnership with</vt:lpstr>
      <vt:lpstr> The End </vt:lpstr>
      <vt:lpstr>Questions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BBV LDIG showcase event</dc:title>
  <dc:creator>Kristina Kunsteinaite (NHS Executive)</dc:creator>
  <cp:lastModifiedBy>Kristina Kunsteinaite (NHS Executive)</cp:lastModifiedBy>
  <cp:revision>1</cp:revision>
  <dcterms:created xsi:type="dcterms:W3CDTF">2023-04-17T10:23:09Z</dcterms:created>
  <dcterms:modified xsi:type="dcterms:W3CDTF">2023-04-17T10:24:55Z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