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455" r:id="rId4"/>
    <p:sldId id="456" r:id="rId5"/>
    <p:sldId id="457" r:id="rId6"/>
    <p:sldId id="458" r:id="rId7"/>
    <p:sldId id="459" r:id="rId8"/>
    <p:sldId id="460" r:id="rId9"/>
    <p:sldId id="46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71" r:id="rId20"/>
    <p:sldId id="472" r:id="rId21"/>
    <p:sldId id="473" r:id="rId22"/>
    <p:sldId id="474" r:id="rId23"/>
    <p:sldId id="47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Diagnosis by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310679334429979E-2"/>
          <c:y val="0.19978167716768513"/>
          <c:w val="0.84858325364452214"/>
          <c:h val="0.6445732550219520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CEF5-144C-977D-948DA77FDB1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CEF5-144C-977D-948DA77FDB1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CEF5-144C-977D-948DA77FDB1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CEF5-144C-977D-948DA77FDB1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CEF5-144C-977D-948DA77FDB1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CEF5-144C-977D-948DA77FDB1C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CEF5-144C-977D-948DA77FDB1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ALD</c:v>
                </c:pt>
                <c:pt idx="1">
                  <c:v>NAFLD</c:v>
                </c:pt>
                <c:pt idx="2">
                  <c:v>Cryptogenic</c:v>
                </c:pt>
                <c:pt idx="3">
                  <c:v>HCV</c:v>
                </c:pt>
                <c:pt idx="4">
                  <c:v>AILD</c:v>
                </c:pt>
                <c:pt idx="5">
                  <c:v>Other Liver</c:v>
                </c:pt>
                <c:pt idx="6">
                  <c:v>Non liver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107</c:v>
                </c:pt>
                <c:pt idx="1">
                  <c:v>92</c:v>
                </c:pt>
                <c:pt idx="2">
                  <c:v>40</c:v>
                </c:pt>
                <c:pt idx="3">
                  <c:v>11</c:v>
                </c:pt>
                <c:pt idx="4">
                  <c:v>9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EF5-144C-977D-948DA77FDB1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434478298908287"/>
          <c:y val="0.82062344961480804"/>
          <c:w val="0.51116541138879379"/>
          <c:h val="0.161864695410928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4A60C-8F14-46D6-849C-87306070EB0B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084995DC-43BC-441E-8D32-5EE084CF1B57}">
      <dgm:prSet custT="1"/>
      <dgm:spPr/>
      <dgm:t>
        <a:bodyPr/>
        <a:lstStyle/>
        <a:p>
          <a:r>
            <a:rPr lang="en-US" sz="2400" dirty="0"/>
            <a:t>Development of the liver blood test pathway</a:t>
          </a:r>
        </a:p>
      </dgm:t>
    </dgm:pt>
    <dgm:pt modelId="{EF4E20AB-EF67-4C5C-BD30-544CAFA5A986}" type="parTrans" cxnId="{0D9DF28B-958D-4B03-A7A7-72D7D2EACE94}">
      <dgm:prSet/>
      <dgm:spPr/>
      <dgm:t>
        <a:bodyPr/>
        <a:lstStyle/>
        <a:p>
          <a:endParaRPr lang="en-US"/>
        </a:p>
      </dgm:t>
    </dgm:pt>
    <dgm:pt modelId="{F880EE96-7FB2-41F8-A024-AC292C4E45AB}" type="sibTrans" cxnId="{0D9DF28B-958D-4B03-A7A7-72D7D2EACE94}">
      <dgm:prSet/>
      <dgm:spPr/>
      <dgm:t>
        <a:bodyPr/>
        <a:lstStyle/>
        <a:p>
          <a:endParaRPr lang="en-US"/>
        </a:p>
      </dgm:t>
    </dgm:pt>
    <dgm:pt modelId="{8DAB2ADC-7D0A-478A-A17F-C57BC81CB1BF}">
      <dgm:prSet/>
      <dgm:spPr/>
      <dgm:t>
        <a:bodyPr/>
        <a:lstStyle/>
        <a:p>
          <a:r>
            <a:rPr lang="en-US" dirty="0"/>
            <a:t>Production of an educational platform that also supports implementation</a:t>
          </a:r>
        </a:p>
      </dgm:t>
    </dgm:pt>
    <dgm:pt modelId="{68C18938-F7F7-41F5-8AF5-4EC9B810226E}" type="parTrans" cxnId="{796083D8-579B-47D6-8B21-15BB002A8DD8}">
      <dgm:prSet/>
      <dgm:spPr/>
      <dgm:t>
        <a:bodyPr/>
        <a:lstStyle/>
        <a:p>
          <a:endParaRPr lang="en-US"/>
        </a:p>
      </dgm:t>
    </dgm:pt>
    <dgm:pt modelId="{28FB04F5-D33D-4072-93D7-E860B26C3E07}" type="sibTrans" cxnId="{796083D8-579B-47D6-8B21-15BB002A8DD8}">
      <dgm:prSet/>
      <dgm:spPr/>
      <dgm:t>
        <a:bodyPr/>
        <a:lstStyle/>
        <a:p>
          <a:endParaRPr lang="en-US"/>
        </a:p>
      </dgm:t>
    </dgm:pt>
    <dgm:pt modelId="{C74E0B62-F271-4CB1-AAFD-CC3FA6DFE6D1}">
      <dgm:prSet custT="1"/>
      <dgm:spPr/>
      <dgm:t>
        <a:bodyPr/>
        <a:lstStyle/>
        <a:p>
          <a:r>
            <a:rPr lang="en-US" sz="2400" dirty="0"/>
            <a:t>Increase diagnostic (Fibroscan) capacity</a:t>
          </a:r>
        </a:p>
      </dgm:t>
    </dgm:pt>
    <dgm:pt modelId="{66D759E2-60FD-470B-8DFA-2512CDB3ED33}" type="parTrans" cxnId="{D23D1A28-DB1A-402A-860A-7778F50CCC23}">
      <dgm:prSet/>
      <dgm:spPr/>
      <dgm:t>
        <a:bodyPr/>
        <a:lstStyle/>
        <a:p>
          <a:endParaRPr lang="en-US"/>
        </a:p>
      </dgm:t>
    </dgm:pt>
    <dgm:pt modelId="{DF35C4DB-0A58-440A-82CC-0680DCF9EC2C}" type="sibTrans" cxnId="{D23D1A28-DB1A-402A-860A-7778F50CCC23}">
      <dgm:prSet/>
      <dgm:spPr/>
      <dgm:t>
        <a:bodyPr/>
        <a:lstStyle/>
        <a:p>
          <a:endParaRPr lang="en-US"/>
        </a:p>
      </dgm:t>
    </dgm:pt>
    <dgm:pt modelId="{7F6AE4D5-3108-46B8-8344-452F473A73B5}">
      <dgm:prSet/>
      <dgm:spPr/>
      <dgm:t>
        <a:bodyPr/>
        <a:lstStyle/>
        <a:p>
          <a:r>
            <a:rPr lang="en-US" dirty="0"/>
            <a:t>Additional pathways   (NAFLD and ALD)</a:t>
          </a:r>
        </a:p>
      </dgm:t>
    </dgm:pt>
    <dgm:pt modelId="{B32CC8A8-BAA0-4F56-AF4B-5E9830DD2A86}" type="parTrans" cxnId="{8890BF5D-13E0-4376-8B5D-0D9D7B6683BE}">
      <dgm:prSet/>
      <dgm:spPr/>
      <dgm:t>
        <a:bodyPr/>
        <a:lstStyle/>
        <a:p>
          <a:endParaRPr lang="en-US"/>
        </a:p>
      </dgm:t>
    </dgm:pt>
    <dgm:pt modelId="{AA142749-AB1D-485F-A0D3-FA8D1F581BEB}" type="sibTrans" cxnId="{8890BF5D-13E0-4376-8B5D-0D9D7B6683BE}">
      <dgm:prSet/>
      <dgm:spPr/>
      <dgm:t>
        <a:bodyPr/>
        <a:lstStyle/>
        <a:p>
          <a:endParaRPr lang="en-US"/>
        </a:p>
      </dgm:t>
    </dgm:pt>
    <dgm:pt modelId="{9B90FC2D-55FF-4182-B444-AF209C7CE69B}" type="pres">
      <dgm:prSet presAssocID="{59C4A60C-8F14-46D6-849C-87306070EB0B}" presName="root" presStyleCnt="0">
        <dgm:presLayoutVars>
          <dgm:dir/>
          <dgm:resizeHandles val="exact"/>
        </dgm:presLayoutVars>
      </dgm:prSet>
      <dgm:spPr/>
    </dgm:pt>
    <dgm:pt modelId="{16D47E06-992A-4573-BA5A-7DFDD17D8AA9}" type="pres">
      <dgm:prSet presAssocID="{59C4A60C-8F14-46D6-849C-87306070EB0B}" presName="container" presStyleCnt="0">
        <dgm:presLayoutVars>
          <dgm:dir/>
          <dgm:resizeHandles val="exact"/>
        </dgm:presLayoutVars>
      </dgm:prSet>
      <dgm:spPr/>
    </dgm:pt>
    <dgm:pt modelId="{3B2B55A6-94DF-46F4-B64B-50BA8A9A1AAC}" type="pres">
      <dgm:prSet presAssocID="{084995DC-43BC-441E-8D32-5EE084CF1B57}" presName="compNode" presStyleCnt="0"/>
      <dgm:spPr/>
    </dgm:pt>
    <dgm:pt modelId="{BAA1EFAB-50DE-44E6-B88F-826A27F8D12C}" type="pres">
      <dgm:prSet presAssocID="{084995DC-43BC-441E-8D32-5EE084CF1B57}" presName="iconBgRect" presStyleLbl="bgShp" presStyleIdx="0" presStyleCnt="4"/>
      <dgm:spPr/>
    </dgm:pt>
    <dgm:pt modelId="{581D331C-4A5F-4A5F-B1B3-37FC652F3735}" type="pres">
      <dgm:prSet presAssocID="{084995DC-43BC-441E-8D32-5EE084CF1B5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D6FDE978-E0D2-44B8-B3EC-857EF0BF3592}" type="pres">
      <dgm:prSet presAssocID="{084995DC-43BC-441E-8D32-5EE084CF1B57}" presName="spaceRect" presStyleCnt="0"/>
      <dgm:spPr/>
    </dgm:pt>
    <dgm:pt modelId="{6E3DF8A4-CF8E-4471-915B-789A2716EE14}" type="pres">
      <dgm:prSet presAssocID="{084995DC-43BC-441E-8D32-5EE084CF1B57}" presName="textRect" presStyleLbl="revTx" presStyleIdx="0" presStyleCnt="4">
        <dgm:presLayoutVars>
          <dgm:chMax val="1"/>
          <dgm:chPref val="1"/>
        </dgm:presLayoutVars>
      </dgm:prSet>
      <dgm:spPr/>
    </dgm:pt>
    <dgm:pt modelId="{E9319C0B-FC13-4DED-8812-463A4AAF3895}" type="pres">
      <dgm:prSet presAssocID="{F880EE96-7FB2-41F8-A024-AC292C4E45AB}" presName="sibTrans" presStyleLbl="sibTrans2D1" presStyleIdx="0" presStyleCnt="0"/>
      <dgm:spPr/>
    </dgm:pt>
    <dgm:pt modelId="{C19654FF-E299-4C9C-BD4D-63F0C00B692A}" type="pres">
      <dgm:prSet presAssocID="{8DAB2ADC-7D0A-478A-A17F-C57BC81CB1BF}" presName="compNode" presStyleCnt="0"/>
      <dgm:spPr/>
    </dgm:pt>
    <dgm:pt modelId="{8AD4E781-89C0-4DAA-9CB1-B00F232250CD}" type="pres">
      <dgm:prSet presAssocID="{8DAB2ADC-7D0A-478A-A17F-C57BC81CB1BF}" presName="iconBgRect" presStyleLbl="bgShp" presStyleIdx="1" presStyleCnt="4"/>
      <dgm:spPr/>
    </dgm:pt>
    <dgm:pt modelId="{014F32B9-0803-4309-8EB0-3C79CA7EDC45}" type="pres">
      <dgm:prSet presAssocID="{8DAB2ADC-7D0A-478A-A17F-C57BC81CB1B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2C8114E7-FFB5-4D18-BDFD-9C044B4F2B3D}" type="pres">
      <dgm:prSet presAssocID="{8DAB2ADC-7D0A-478A-A17F-C57BC81CB1BF}" presName="spaceRect" presStyleCnt="0"/>
      <dgm:spPr/>
    </dgm:pt>
    <dgm:pt modelId="{CDD3F747-696D-44E4-AD6F-6312888C586E}" type="pres">
      <dgm:prSet presAssocID="{8DAB2ADC-7D0A-478A-A17F-C57BC81CB1BF}" presName="textRect" presStyleLbl="revTx" presStyleIdx="1" presStyleCnt="4" custScaleX="110294">
        <dgm:presLayoutVars>
          <dgm:chMax val="1"/>
          <dgm:chPref val="1"/>
        </dgm:presLayoutVars>
      </dgm:prSet>
      <dgm:spPr/>
    </dgm:pt>
    <dgm:pt modelId="{EBD0DBA3-C967-4271-9BFF-32E540651772}" type="pres">
      <dgm:prSet presAssocID="{28FB04F5-D33D-4072-93D7-E860B26C3E07}" presName="sibTrans" presStyleLbl="sibTrans2D1" presStyleIdx="0" presStyleCnt="0"/>
      <dgm:spPr/>
    </dgm:pt>
    <dgm:pt modelId="{42349C63-22C6-4C0B-AA8E-5DE35529F8B7}" type="pres">
      <dgm:prSet presAssocID="{C74E0B62-F271-4CB1-AAFD-CC3FA6DFE6D1}" presName="compNode" presStyleCnt="0"/>
      <dgm:spPr/>
    </dgm:pt>
    <dgm:pt modelId="{E29F6056-1D59-464D-8086-75525FAA63C8}" type="pres">
      <dgm:prSet presAssocID="{C74E0B62-F271-4CB1-AAFD-CC3FA6DFE6D1}" presName="iconBgRect" presStyleLbl="bgShp" presStyleIdx="2" presStyleCnt="4"/>
      <dgm:spPr/>
    </dgm:pt>
    <dgm:pt modelId="{A79FD027-B1DF-4B10-9841-E37B9CAF8250}" type="pres">
      <dgm:prSet presAssocID="{C74E0B62-F271-4CB1-AAFD-CC3FA6DFE6D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 with Pulse"/>
        </a:ext>
      </dgm:extLst>
    </dgm:pt>
    <dgm:pt modelId="{4BB601CD-D9AF-4E7C-825B-F76ACFAFA6E9}" type="pres">
      <dgm:prSet presAssocID="{C74E0B62-F271-4CB1-AAFD-CC3FA6DFE6D1}" presName="spaceRect" presStyleCnt="0"/>
      <dgm:spPr/>
    </dgm:pt>
    <dgm:pt modelId="{016EE4E2-4702-460B-9DE7-7566E3ABBB8F}" type="pres">
      <dgm:prSet presAssocID="{C74E0B62-F271-4CB1-AAFD-CC3FA6DFE6D1}" presName="textRect" presStyleLbl="revTx" presStyleIdx="2" presStyleCnt="4">
        <dgm:presLayoutVars>
          <dgm:chMax val="1"/>
          <dgm:chPref val="1"/>
        </dgm:presLayoutVars>
      </dgm:prSet>
      <dgm:spPr/>
    </dgm:pt>
    <dgm:pt modelId="{598BE86C-2C34-4C1C-881B-B6CFAF982BD1}" type="pres">
      <dgm:prSet presAssocID="{DF35C4DB-0A58-440A-82CC-0680DCF9EC2C}" presName="sibTrans" presStyleLbl="sibTrans2D1" presStyleIdx="0" presStyleCnt="0"/>
      <dgm:spPr/>
    </dgm:pt>
    <dgm:pt modelId="{0946AE3B-5338-471E-B145-55BAF0B18D39}" type="pres">
      <dgm:prSet presAssocID="{7F6AE4D5-3108-46B8-8344-452F473A73B5}" presName="compNode" presStyleCnt="0"/>
      <dgm:spPr/>
    </dgm:pt>
    <dgm:pt modelId="{08FC0DBE-F8AA-4DA1-8E68-EADB0EAB5187}" type="pres">
      <dgm:prSet presAssocID="{7F6AE4D5-3108-46B8-8344-452F473A73B5}" presName="iconBgRect" presStyleLbl="bgShp" presStyleIdx="3" presStyleCnt="4"/>
      <dgm:spPr/>
    </dgm:pt>
    <dgm:pt modelId="{BB3F936C-3337-42DC-A990-964387780D8E}" type="pres">
      <dgm:prSet presAssocID="{7F6AE4D5-3108-46B8-8344-452F473A73B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ED9E58F7-9CF8-4EE0-B871-1E7D0A14C370}" type="pres">
      <dgm:prSet presAssocID="{7F6AE4D5-3108-46B8-8344-452F473A73B5}" presName="spaceRect" presStyleCnt="0"/>
      <dgm:spPr/>
    </dgm:pt>
    <dgm:pt modelId="{61859EF0-A3DF-4CDE-8FA1-186E4D7321D6}" type="pres">
      <dgm:prSet presAssocID="{7F6AE4D5-3108-46B8-8344-452F473A73B5}" presName="textRect" presStyleLbl="revTx" presStyleIdx="3" presStyleCnt="4" custScaleX="111283">
        <dgm:presLayoutVars>
          <dgm:chMax val="1"/>
          <dgm:chPref val="1"/>
        </dgm:presLayoutVars>
      </dgm:prSet>
      <dgm:spPr/>
    </dgm:pt>
  </dgm:ptLst>
  <dgm:cxnLst>
    <dgm:cxn modelId="{03DCE402-735A-43D0-9D35-C73267C8D53D}" type="presOf" srcId="{28FB04F5-D33D-4072-93D7-E860B26C3E07}" destId="{EBD0DBA3-C967-4271-9BFF-32E540651772}" srcOrd="0" destOrd="0" presId="urn:microsoft.com/office/officeart/2018/2/layout/IconCircleList"/>
    <dgm:cxn modelId="{D23D1A28-DB1A-402A-860A-7778F50CCC23}" srcId="{59C4A60C-8F14-46D6-849C-87306070EB0B}" destId="{C74E0B62-F271-4CB1-AAFD-CC3FA6DFE6D1}" srcOrd="2" destOrd="0" parTransId="{66D759E2-60FD-470B-8DFA-2512CDB3ED33}" sibTransId="{DF35C4DB-0A58-440A-82CC-0680DCF9EC2C}"/>
    <dgm:cxn modelId="{8890BF5D-13E0-4376-8B5D-0D9D7B6683BE}" srcId="{59C4A60C-8F14-46D6-849C-87306070EB0B}" destId="{7F6AE4D5-3108-46B8-8344-452F473A73B5}" srcOrd="3" destOrd="0" parTransId="{B32CC8A8-BAA0-4F56-AF4B-5E9830DD2A86}" sibTransId="{AA142749-AB1D-485F-A0D3-FA8D1F581BEB}"/>
    <dgm:cxn modelId="{6D7D8648-EE34-4EB2-8174-B813A8F37449}" type="presOf" srcId="{8DAB2ADC-7D0A-478A-A17F-C57BC81CB1BF}" destId="{CDD3F747-696D-44E4-AD6F-6312888C586E}" srcOrd="0" destOrd="0" presId="urn:microsoft.com/office/officeart/2018/2/layout/IconCircleList"/>
    <dgm:cxn modelId="{4E5D5656-AF84-4DFB-AA91-26E93915BECF}" type="presOf" srcId="{59C4A60C-8F14-46D6-849C-87306070EB0B}" destId="{9B90FC2D-55FF-4182-B444-AF209C7CE69B}" srcOrd="0" destOrd="0" presId="urn:microsoft.com/office/officeart/2018/2/layout/IconCircleList"/>
    <dgm:cxn modelId="{0D9DF28B-958D-4B03-A7A7-72D7D2EACE94}" srcId="{59C4A60C-8F14-46D6-849C-87306070EB0B}" destId="{084995DC-43BC-441E-8D32-5EE084CF1B57}" srcOrd="0" destOrd="0" parTransId="{EF4E20AB-EF67-4C5C-BD30-544CAFA5A986}" sibTransId="{F880EE96-7FB2-41F8-A024-AC292C4E45AB}"/>
    <dgm:cxn modelId="{0D1C1DB5-6DB5-4220-B966-9A03EB6CB536}" type="presOf" srcId="{084995DC-43BC-441E-8D32-5EE084CF1B57}" destId="{6E3DF8A4-CF8E-4471-915B-789A2716EE14}" srcOrd="0" destOrd="0" presId="urn:microsoft.com/office/officeart/2018/2/layout/IconCircleList"/>
    <dgm:cxn modelId="{D0EC4DC0-601A-41CD-B55F-256BE91E6B65}" type="presOf" srcId="{F880EE96-7FB2-41F8-A024-AC292C4E45AB}" destId="{E9319C0B-FC13-4DED-8812-463A4AAF3895}" srcOrd="0" destOrd="0" presId="urn:microsoft.com/office/officeart/2018/2/layout/IconCircleList"/>
    <dgm:cxn modelId="{796083D8-579B-47D6-8B21-15BB002A8DD8}" srcId="{59C4A60C-8F14-46D6-849C-87306070EB0B}" destId="{8DAB2ADC-7D0A-478A-A17F-C57BC81CB1BF}" srcOrd="1" destOrd="0" parTransId="{68C18938-F7F7-41F5-8AF5-4EC9B810226E}" sibTransId="{28FB04F5-D33D-4072-93D7-E860B26C3E07}"/>
    <dgm:cxn modelId="{9B8824DA-C57A-4743-A75D-F4DBF6AE9E23}" type="presOf" srcId="{DF35C4DB-0A58-440A-82CC-0680DCF9EC2C}" destId="{598BE86C-2C34-4C1C-881B-B6CFAF982BD1}" srcOrd="0" destOrd="0" presId="urn:microsoft.com/office/officeart/2018/2/layout/IconCircleList"/>
    <dgm:cxn modelId="{682227DA-3761-40F6-9A06-89F882D1BEEB}" type="presOf" srcId="{7F6AE4D5-3108-46B8-8344-452F473A73B5}" destId="{61859EF0-A3DF-4CDE-8FA1-186E4D7321D6}" srcOrd="0" destOrd="0" presId="urn:microsoft.com/office/officeart/2018/2/layout/IconCircleList"/>
    <dgm:cxn modelId="{9C04EAF0-E3EC-4462-A92D-E94681335416}" type="presOf" srcId="{C74E0B62-F271-4CB1-AAFD-CC3FA6DFE6D1}" destId="{016EE4E2-4702-460B-9DE7-7566E3ABBB8F}" srcOrd="0" destOrd="0" presId="urn:microsoft.com/office/officeart/2018/2/layout/IconCircleList"/>
    <dgm:cxn modelId="{8AD2D472-7DC7-4A06-B85B-1E578911C4A3}" type="presParOf" srcId="{9B90FC2D-55FF-4182-B444-AF209C7CE69B}" destId="{16D47E06-992A-4573-BA5A-7DFDD17D8AA9}" srcOrd="0" destOrd="0" presId="urn:microsoft.com/office/officeart/2018/2/layout/IconCircleList"/>
    <dgm:cxn modelId="{65316304-16AA-41EC-8D48-9DEB1B044569}" type="presParOf" srcId="{16D47E06-992A-4573-BA5A-7DFDD17D8AA9}" destId="{3B2B55A6-94DF-46F4-B64B-50BA8A9A1AAC}" srcOrd="0" destOrd="0" presId="urn:microsoft.com/office/officeart/2018/2/layout/IconCircleList"/>
    <dgm:cxn modelId="{336DA066-73BF-4E92-A959-EDE90023CB66}" type="presParOf" srcId="{3B2B55A6-94DF-46F4-B64B-50BA8A9A1AAC}" destId="{BAA1EFAB-50DE-44E6-B88F-826A27F8D12C}" srcOrd="0" destOrd="0" presId="urn:microsoft.com/office/officeart/2018/2/layout/IconCircleList"/>
    <dgm:cxn modelId="{E28D7DE1-FF21-484A-8177-1A889C27F4ED}" type="presParOf" srcId="{3B2B55A6-94DF-46F4-B64B-50BA8A9A1AAC}" destId="{581D331C-4A5F-4A5F-B1B3-37FC652F3735}" srcOrd="1" destOrd="0" presId="urn:microsoft.com/office/officeart/2018/2/layout/IconCircleList"/>
    <dgm:cxn modelId="{44C48BB3-A8DC-4DEC-942C-6584B7153CC0}" type="presParOf" srcId="{3B2B55A6-94DF-46F4-B64B-50BA8A9A1AAC}" destId="{D6FDE978-E0D2-44B8-B3EC-857EF0BF3592}" srcOrd="2" destOrd="0" presId="urn:microsoft.com/office/officeart/2018/2/layout/IconCircleList"/>
    <dgm:cxn modelId="{CB705A3F-400E-4BAA-A85D-554382E6694C}" type="presParOf" srcId="{3B2B55A6-94DF-46F4-B64B-50BA8A9A1AAC}" destId="{6E3DF8A4-CF8E-4471-915B-789A2716EE14}" srcOrd="3" destOrd="0" presId="urn:microsoft.com/office/officeart/2018/2/layout/IconCircleList"/>
    <dgm:cxn modelId="{4F98D873-84B0-4C2C-BCF3-73FEA3E98E17}" type="presParOf" srcId="{16D47E06-992A-4573-BA5A-7DFDD17D8AA9}" destId="{E9319C0B-FC13-4DED-8812-463A4AAF3895}" srcOrd="1" destOrd="0" presId="urn:microsoft.com/office/officeart/2018/2/layout/IconCircleList"/>
    <dgm:cxn modelId="{7EDA3470-C930-46E7-B721-9C727D478C5F}" type="presParOf" srcId="{16D47E06-992A-4573-BA5A-7DFDD17D8AA9}" destId="{C19654FF-E299-4C9C-BD4D-63F0C00B692A}" srcOrd="2" destOrd="0" presId="urn:microsoft.com/office/officeart/2018/2/layout/IconCircleList"/>
    <dgm:cxn modelId="{CEC8B17E-0349-4EE3-A8F3-666096B41033}" type="presParOf" srcId="{C19654FF-E299-4C9C-BD4D-63F0C00B692A}" destId="{8AD4E781-89C0-4DAA-9CB1-B00F232250CD}" srcOrd="0" destOrd="0" presId="urn:microsoft.com/office/officeart/2018/2/layout/IconCircleList"/>
    <dgm:cxn modelId="{5F01D8C7-3D50-4EF2-84F0-634E4FD89D73}" type="presParOf" srcId="{C19654FF-E299-4C9C-BD4D-63F0C00B692A}" destId="{014F32B9-0803-4309-8EB0-3C79CA7EDC45}" srcOrd="1" destOrd="0" presId="urn:microsoft.com/office/officeart/2018/2/layout/IconCircleList"/>
    <dgm:cxn modelId="{76249D32-0AA3-4D86-9354-311CE55ADFD8}" type="presParOf" srcId="{C19654FF-E299-4C9C-BD4D-63F0C00B692A}" destId="{2C8114E7-FFB5-4D18-BDFD-9C044B4F2B3D}" srcOrd="2" destOrd="0" presId="urn:microsoft.com/office/officeart/2018/2/layout/IconCircleList"/>
    <dgm:cxn modelId="{02B436F3-6941-4937-855B-3B020575AEB8}" type="presParOf" srcId="{C19654FF-E299-4C9C-BD4D-63F0C00B692A}" destId="{CDD3F747-696D-44E4-AD6F-6312888C586E}" srcOrd="3" destOrd="0" presId="urn:microsoft.com/office/officeart/2018/2/layout/IconCircleList"/>
    <dgm:cxn modelId="{1EE8FE1A-E8C3-4C39-9A17-754FDC878584}" type="presParOf" srcId="{16D47E06-992A-4573-BA5A-7DFDD17D8AA9}" destId="{EBD0DBA3-C967-4271-9BFF-32E540651772}" srcOrd="3" destOrd="0" presId="urn:microsoft.com/office/officeart/2018/2/layout/IconCircleList"/>
    <dgm:cxn modelId="{5F64E51E-C4E1-42EC-8CD9-F94E2409024E}" type="presParOf" srcId="{16D47E06-992A-4573-BA5A-7DFDD17D8AA9}" destId="{42349C63-22C6-4C0B-AA8E-5DE35529F8B7}" srcOrd="4" destOrd="0" presId="urn:microsoft.com/office/officeart/2018/2/layout/IconCircleList"/>
    <dgm:cxn modelId="{A83C8C39-9158-464F-BFCE-B493432209E6}" type="presParOf" srcId="{42349C63-22C6-4C0B-AA8E-5DE35529F8B7}" destId="{E29F6056-1D59-464D-8086-75525FAA63C8}" srcOrd="0" destOrd="0" presId="urn:microsoft.com/office/officeart/2018/2/layout/IconCircleList"/>
    <dgm:cxn modelId="{3CC2AFC0-E82C-4906-9561-5C4752FEED57}" type="presParOf" srcId="{42349C63-22C6-4C0B-AA8E-5DE35529F8B7}" destId="{A79FD027-B1DF-4B10-9841-E37B9CAF8250}" srcOrd="1" destOrd="0" presId="urn:microsoft.com/office/officeart/2018/2/layout/IconCircleList"/>
    <dgm:cxn modelId="{F48B5DC4-8141-4F7E-90AC-5FF01EBA567A}" type="presParOf" srcId="{42349C63-22C6-4C0B-AA8E-5DE35529F8B7}" destId="{4BB601CD-D9AF-4E7C-825B-F76ACFAFA6E9}" srcOrd="2" destOrd="0" presId="urn:microsoft.com/office/officeart/2018/2/layout/IconCircleList"/>
    <dgm:cxn modelId="{05E3A62D-A968-4EFF-B204-A738282F7BBA}" type="presParOf" srcId="{42349C63-22C6-4C0B-AA8E-5DE35529F8B7}" destId="{016EE4E2-4702-460B-9DE7-7566E3ABBB8F}" srcOrd="3" destOrd="0" presId="urn:microsoft.com/office/officeart/2018/2/layout/IconCircleList"/>
    <dgm:cxn modelId="{73BB00A0-63D3-48DA-8928-B28C263FE612}" type="presParOf" srcId="{16D47E06-992A-4573-BA5A-7DFDD17D8AA9}" destId="{598BE86C-2C34-4C1C-881B-B6CFAF982BD1}" srcOrd="5" destOrd="0" presId="urn:microsoft.com/office/officeart/2018/2/layout/IconCircleList"/>
    <dgm:cxn modelId="{8F337F27-4805-4A60-9C56-F59973C5C38A}" type="presParOf" srcId="{16D47E06-992A-4573-BA5A-7DFDD17D8AA9}" destId="{0946AE3B-5338-471E-B145-55BAF0B18D39}" srcOrd="6" destOrd="0" presId="urn:microsoft.com/office/officeart/2018/2/layout/IconCircleList"/>
    <dgm:cxn modelId="{522B7A9F-074A-4411-9B3C-6D8854AA24A4}" type="presParOf" srcId="{0946AE3B-5338-471E-B145-55BAF0B18D39}" destId="{08FC0DBE-F8AA-4DA1-8E68-EADB0EAB5187}" srcOrd="0" destOrd="0" presId="urn:microsoft.com/office/officeart/2018/2/layout/IconCircleList"/>
    <dgm:cxn modelId="{4A0ECE18-D87E-4AAA-8FB5-873E5E0A7363}" type="presParOf" srcId="{0946AE3B-5338-471E-B145-55BAF0B18D39}" destId="{BB3F936C-3337-42DC-A990-964387780D8E}" srcOrd="1" destOrd="0" presId="urn:microsoft.com/office/officeart/2018/2/layout/IconCircleList"/>
    <dgm:cxn modelId="{3CE55B09-B10C-4145-BCF8-DD4232A6CF58}" type="presParOf" srcId="{0946AE3B-5338-471E-B145-55BAF0B18D39}" destId="{ED9E58F7-9CF8-4EE0-B871-1E7D0A14C370}" srcOrd="2" destOrd="0" presId="urn:microsoft.com/office/officeart/2018/2/layout/IconCircleList"/>
    <dgm:cxn modelId="{D288FD38-4404-4D33-8C6C-4356CDC26EFA}" type="presParOf" srcId="{0946AE3B-5338-471E-B145-55BAF0B18D39}" destId="{61859EF0-A3DF-4CDE-8FA1-186E4D7321D6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A1EFAB-50DE-44E6-B88F-826A27F8D12C}">
      <dsp:nvSpPr>
        <dsp:cNvPr id="0" name=""/>
        <dsp:cNvSpPr/>
      </dsp:nvSpPr>
      <dsp:spPr>
        <a:xfrm>
          <a:off x="191494" y="290519"/>
          <a:ext cx="1372249" cy="137224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1D331C-4A5F-4A5F-B1B3-37FC652F3735}">
      <dsp:nvSpPr>
        <dsp:cNvPr id="0" name=""/>
        <dsp:cNvSpPr/>
      </dsp:nvSpPr>
      <dsp:spPr>
        <a:xfrm>
          <a:off x="479666" y="578692"/>
          <a:ext cx="795904" cy="7959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3DF8A4-CF8E-4471-915B-789A2716EE14}">
      <dsp:nvSpPr>
        <dsp:cNvPr id="0" name=""/>
        <dsp:cNvSpPr/>
      </dsp:nvSpPr>
      <dsp:spPr>
        <a:xfrm>
          <a:off x="1857797" y="290519"/>
          <a:ext cx="3234588" cy="1372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Development of the liver blood test pathway</a:t>
          </a:r>
        </a:p>
      </dsp:txBody>
      <dsp:txXfrm>
        <a:off x="1857797" y="290519"/>
        <a:ext cx="3234588" cy="1372249"/>
      </dsp:txXfrm>
    </dsp:sp>
    <dsp:sp modelId="{8AD4E781-89C0-4DAA-9CB1-B00F232250CD}">
      <dsp:nvSpPr>
        <dsp:cNvPr id="0" name=""/>
        <dsp:cNvSpPr/>
      </dsp:nvSpPr>
      <dsp:spPr>
        <a:xfrm>
          <a:off x="5655989" y="290519"/>
          <a:ext cx="1372249" cy="13722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F32B9-0803-4309-8EB0-3C79CA7EDC45}">
      <dsp:nvSpPr>
        <dsp:cNvPr id="0" name=""/>
        <dsp:cNvSpPr/>
      </dsp:nvSpPr>
      <dsp:spPr>
        <a:xfrm>
          <a:off x="5944161" y="578692"/>
          <a:ext cx="795904" cy="7959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D3F747-696D-44E4-AD6F-6312888C586E}">
      <dsp:nvSpPr>
        <dsp:cNvPr id="0" name=""/>
        <dsp:cNvSpPr/>
      </dsp:nvSpPr>
      <dsp:spPr>
        <a:xfrm>
          <a:off x="7155808" y="290519"/>
          <a:ext cx="3567557" cy="1372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Production of an educational platform that also supports implementation</a:t>
          </a:r>
        </a:p>
      </dsp:txBody>
      <dsp:txXfrm>
        <a:off x="7155808" y="290519"/>
        <a:ext cx="3567557" cy="1372249"/>
      </dsp:txXfrm>
    </dsp:sp>
    <dsp:sp modelId="{E29F6056-1D59-464D-8086-75525FAA63C8}">
      <dsp:nvSpPr>
        <dsp:cNvPr id="0" name=""/>
        <dsp:cNvSpPr/>
      </dsp:nvSpPr>
      <dsp:spPr>
        <a:xfrm>
          <a:off x="191494" y="2343904"/>
          <a:ext cx="1372249" cy="13722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9FD027-B1DF-4B10-9841-E37B9CAF8250}">
      <dsp:nvSpPr>
        <dsp:cNvPr id="0" name=""/>
        <dsp:cNvSpPr/>
      </dsp:nvSpPr>
      <dsp:spPr>
        <a:xfrm>
          <a:off x="479666" y="2632076"/>
          <a:ext cx="795904" cy="7959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6EE4E2-4702-460B-9DE7-7566E3ABBB8F}">
      <dsp:nvSpPr>
        <dsp:cNvPr id="0" name=""/>
        <dsp:cNvSpPr/>
      </dsp:nvSpPr>
      <dsp:spPr>
        <a:xfrm>
          <a:off x="1857797" y="2343904"/>
          <a:ext cx="3234588" cy="1372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Increase diagnostic (Fibroscan) capacity</a:t>
          </a:r>
        </a:p>
      </dsp:txBody>
      <dsp:txXfrm>
        <a:off x="1857797" y="2343904"/>
        <a:ext cx="3234588" cy="1372249"/>
      </dsp:txXfrm>
    </dsp:sp>
    <dsp:sp modelId="{08FC0DBE-F8AA-4DA1-8E68-EADB0EAB5187}">
      <dsp:nvSpPr>
        <dsp:cNvPr id="0" name=""/>
        <dsp:cNvSpPr/>
      </dsp:nvSpPr>
      <dsp:spPr>
        <a:xfrm>
          <a:off x="5655989" y="2343904"/>
          <a:ext cx="1372249" cy="137224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3F936C-3337-42DC-A990-964387780D8E}">
      <dsp:nvSpPr>
        <dsp:cNvPr id="0" name=""/>
        <dsp:cNvSpPr/>
      </dsp:nvSpPr>
      <dsp:spPr>
        <a:xfrm>
          <a:off x="5944161" y="2632076"/>
          <a:ext cx="795904" cy="7959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859EF0-A3DF-4CDE-8FA1-186E4D7321D6}">
      <dsp:nvSpPr>
        <dsp:cNvPr id="0" name=""/>
        <dsp:cNvSpPr/>
      </dsp:nvSpPr>
      <dsp:spPr>
        <a:xfrm>
          <a:off x="7139813" y="2343904"/>
          <a:ext cx="3599547" cy="1372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Additional pathways   (NAFLD and ALD)</a:t>
          </a:r>
        </a:p>
      </dsp:txBody>
      <dsp:txXfrm>
        <a:off x="7139813" y="2343904"/>
        <a:ext cx="3599547" cy="1372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31CC1-CEBB-4E00-98BC-FF780274550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AC9E8-5A5C-40AA-A44D-30B6C7AA8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90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Thiele paper support FS in ALD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FB3458-ED65-B14E-A22B-FB39CC1992E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279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CF9B8-9866-E901-C703-AC4D7364B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C214C0-AD58-60DA-27B6-360B546A1E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A18B7-70B5-1712-F8F7-AA55E4EC9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9AFF4-3C93-4C10-921E-F8EFF6F35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091A8-AB7A-A9F6-ACEF-6E32EC71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879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E52C2-AD1C-770F-6FB7-B11B49B75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36F960-DDBB-7F26-FCFA-1215CFDB62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BB5B0-2F69-EF06-AA84-C8E22FA64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9B0F5-4229-C1F1-095D-1A80CDDA8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C9C65-26C2-B4B6-2024-9FDFFF1F6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77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334E19-C5E1-844F-EFA5-C2763EBB8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7C4F6E-C398-BBDE-DADE-5731DFD8C8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A8EB9-30E6-0AE5-F867-88DA284BA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56EC2-2615-0067-08F7-EDAB10F7E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12B5D-FD34-FD5E-2D9F-18688C633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42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E7210-1455-5E4B-A407-CDEECC0E19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76622-BAC9-EE44-977E-4B1FC9D32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6AB32-B16B-AD4D-B9B3-03F0C5ADD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3CE8-AB72-7541-B957-E6E4A4CA1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C6B94-A3A1-BF47-8DA4-62D7CC6A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02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7F0BD-3974-6C4B-A5A0-C3F35065C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857D3-ED4B-D848-8A20-30301DFA1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DBA82-7D9C-B14A-90D4-9CC5F4B39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5C1BD-5532-5241-817B-D7D8F9AA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7FCA2-4493-4D4A-B008-4CD77941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06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A0970-45B6-694D-94B0-B799DF7FF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F28259-FD26-F840-B03D-E7BED55ED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399FD-7B58-9D41-BC29-4D1301748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3E9AF2-07D9-1848-9B04-BAECFB99C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3B948-4C50-834F-881E-8CD0D4409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89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FDBFF-E48F-AC42-8D2E-C10C35D6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289B1-D3B6-6042-9509-61FF980E58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76F7A0-A336-3343-A9E1-1DCD6E5ED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BC1A7-8C67-0245-A89E-410C34D69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AA733-46CC-1E4D-86E4-E5CCEFC94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FF1A9-8BAF-DA4F-8C49-EF8C58D21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06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6A65B-9AC5-5E4A-AB3B-BDDE0C5E4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52D2DC-21E7-E041-81CE-82ABAB4FE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4B580-27D1-514F-92DF-DCF41AFC6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F5C23B-D886-AD45-8E61-7E06190DE3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55E9D0-05DD-1344-9B00-19AB3133B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708E0C-F1D3-4447-BD3F-23AE0BB59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7C31E1-B59F-A54C-90E9-A8769310D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819F98-12A9-5D4A-81FE-62A1CA40A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80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86079-4AE1-DA48-AA91-F03C956D9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93C939-3D2C-6A4B-A2AE-649683A9B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AC2A-5690-1241-A6DF-C05AC78F6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C20C7-42A2-F449-977B-C4819E894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34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0386F1-B3C0-1646-8FE3-B6D735BD1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E358E-1D4D-D043-8212-9C6A7FDC3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F7C4F-B7AF-6244-BC01-0736328F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27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60226-4CD6-DC4D-8BC5-1FB1757DE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8846C-88C6-B74E-83F9-D21FDB7CA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0155C-DE80-D148-B20C-5371BB8B5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A3F697-8DB9-FB46-B50E-BEF0ED8F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2E9AA0-00B6-164B-B801-999CC9CB7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70B7E-A917-1D4A-ABA2-5C09F9BFA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7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D5C57-BE28-2667-649F-1B0A37A0F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7B360-BA9C-5A83-C6CF-15E592904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30BE7-AE51-24EB-C0FA-8B4F892CA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F01DB-A1E1-B16B-6A68-39659DE31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948DC-B68F-6513-5810-D7F85AD4F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266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DBA10-D506-6347-8A1C-2D90342B1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74076E-3A42-8548-8ED9-5599F4ECCB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1BD5FD-38B3-6145-AD50-D69030793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E3612-5D41-4E4F-AA9F-C4436404F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78A1DC-FAD3-4E46-9AD4-4C2ED5827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9B7D1C-9687-0543-82A2-80644B071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123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EAABD-F5F7-154D-A2EF-A80CA2D19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BD39F7-E24B-0D4B-A723-8AAC745D6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E829D-DECD-EA40-AA17-D679F903E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CF3DE-4F7E-324B-B09A-989C1A39D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16C5E-DF21-B444-9FF1-51443ED53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977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72745F-9802-A349-9D82-678DAB9328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38C2A-0406-AC49-B338-6863068A40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51E5A-0145-194D-9D59-BE06D162E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05BDC-6BD9-FE43-B784-2E4D001B2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21FF7-C0A9-2E46-91B9-D19E66AE9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7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CE276-E884-CC1E-D296-F2A714555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5776D-4289-A147-713F-CD9B9FCAF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BC902-18D9-C31C-CCE7-5E523D376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C4748-6B70-6367-94C3-060BA8F58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36883-9124-1A50-8AA5-F4A3C66DD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53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47CF1-97A9-5539-166C-DF240C25F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8B401-8A5E-E15A-C41C-9C40BE555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551CA5-A6A0-B00F-407C-9812BAB39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AB73C-2DE4-27F0-C9EB-826C1FA0B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4C99D0-C0EA-CC7F-877A-7AB282524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376546-B7F5-0DE8-B512-BEAC5CF3A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67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74A83-86FD-79D1-75DA-00C2C3A1F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2F25C-7C62-149A-9AAB-EAAE48F03D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B1B55E-3746-74FA-865A-2F65F7D48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3E6D6E-56A0-F7E3-A906-AF05180887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C4F-76E1-CB01-47E0-6D1282FB29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C83B28-C41B-A484-B610-ECDE488F1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B06A2F-FE9F-DA17-42B4-13176DA6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A39B8F-59BF-A38B-5703-97B82EF2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78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9C88A-82CB-D0F6-71E0-648628E2F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9AC1C9-8381-A485-051D-8EFEDEBF5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32B6AC-B78D-0F52-61E6-92A4177CF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F4EFDF-EF83-FB25-5B96-06C3EF1EF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577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512A02-0066-704D-BFD6-7E27B4F0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8E5E47-3F12-F239-2644-D7F3B3777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DA5F5-D8BA-DD31-4DEB-28DFD5969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9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3102-062E-22E5-08D1-E43F95260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1EF16-B7B5-4A5D-DDBB-D16672BA0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2C0C93-0B75-CFAD-53B8-FA66CCF352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AE1F1-9E53-4BC6-1304-ED2E207F3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F4C26-7054-4BC2-EFA0-D7171C35C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46477-E568-D14B-CC41-E57FB94B7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655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CDDD-AD90-FB8E-BCFF-BE5CA506D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89E500-227D-565C-5CC4-03973E6BAB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E587D-F3EE-56DF-CFB2-7DBC09C1D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DB0425-29AA-9820-70E8-60F408D94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1FB255-0428-69DF-82D3-38D2D50D9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46880-5BFA-5215-250D-7169F25F0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0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925BF9-B64F-6DE0-7E99-E6D8432B4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E2BF2-B5C1-7CA0-73F3-227ECF17E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AFAA8-8082-2A2B-8E8E-F94BAC8EBB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C7589-E410-42FA-A4D0-3E92F9EDB4B6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E1319-B6DA-97CC-425F-551269016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17B9E-246A-E080-6A08-5825F1477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A116D-9544-419D-AF34-924BAE5DA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5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D854EE-1C13-9B4C-9DF5-4F939493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DA7C3-E26B-8049-B073-7B2905F8D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9CE7A9-7AB9-764E-A97F-1791C4858D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0FE8F-5AF3-3C4B-B461-21F26B943D50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51845-5E90-1841-A47A-6992AB6615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EE9D2-C573-5748-8F7E-1BA02F4E90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9B7D6-DBFF-1E43-A0D1-17DEA8AC6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0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9B352-2588-8E02-4E32-5EC3F6364C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A8CB21-2C44-0710-40C5-E142570FD7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67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314F88-170C-814A-ADB0-754F919C5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176" y="296778"/>
            <a:ext cx="4906628" cy="656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017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33FBDEE-15A8-4C4D-A667-074382DDA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06856"/>
            <a:ext cx="5855368" cy="52197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AF7E5BA-6FA8-A24F-86B4-CAB2F4839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266" y="706856"/>
            <a:ext cx="6502734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14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4B8F1-C85D-46B3-BDB8-A92DF1D22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/>
              <a:t>Liver Dashboard Data for Cirrhosis/All Liver Disease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54DF4CC-1F37-45B5-BF36-A6211EC82F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6603" y="2090457"/>
            <a:ext cx="5604754" cy="3153215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4E7A07-4CCD-4890-A407-50F5CAF20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23157"/>
            <a:ext cx="5849397" cy="30205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51F51E-3987-4D15-A762-9CD3DAD90CA4}"/>
              </a:ext>
            </a:extLst>
          </p:cNvPr>
          <p:cNvSpPr txBox="1"/>
          <p:nvPr/>
        </p:nvSpPr>
        <p:spPr>
          <a:xfrm>
            <a:off x="1948070" y="1921565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Cirrhosis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F94441-3DE8-4D33-9DDE-F27072A485C9}"/>
              </a:ext>
            </a:extLst>
          </p:cNvPr>
          <p:cNvSpPr txBox="1"/>
          <p:nvPr/>
        </p:nvSpPr>
        <p:spPr>
          <a:xfrm>
            <a:off x="8155974" y="1861487"/>
            <a:ext cx="1729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Liver Disease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3914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6252C00-BAE1-4514-81AC-C7E6E6696450}"/>
              </a:ext>
            </a:extLst>
          </p:cNvPr>
          <p:cNvSpPr txBox="1"/>
          <p:nvPr/>
        </p:nvSpPr>
        <p:spPr>
          <a:xfrm>
            <a:off x="5693085" y="1623427"/>
            <a:ext cx="101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Cirrhosis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56DC75-77F4-46D8-ADCD-7739839462F6}"/>
              </a:ext>
            </a:extLst>
          </p:cNvPr>
          <p:cNvSpPr txBox="1"/>
          <p:nvPr/>
        </p:nvSpPr>
        <p:spPr>
          <a:xfrm>
            <a:off x="4975452" y="4249737"/>
            <a:ext cx="1729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Liver Disease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2200F6-A21B-4D29-B4FA-35C2A18D2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287" y="3604497"/>
            <a:ext cx="9538252" cy="28243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246258-44C2-4487-A5A0-3D15373E5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287" y="733286"/>
            <a:ext cx="9621078" cy="28712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F996AEA-8FAD-42D9-9166-4899533CB3A4}"/>
              </a:ext>
            </a:extLst>
          </p:cNvPr>
          <p:cNvSpPr txBox="1"/>
          <p:nvPr/>
        </p:nvSpPr>
        <p:spPr>
          <a:xfrm>
            <a:off x="5579165" y="1610090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Cirrhosis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F4EF6D-1E10-47D9-A591-890D62639E06}"/>
              </a:ext>
            </a:extLst>
          </p:cNvPr>
          <p:cNvSpPr txBox="1"/>
          <p:nvPr/>
        </p:nvSpPr>
        <p:spPr>
          <a:xfrm>
            <a:off x="5290386" y="4324701"/>
            <a:ext cx="1729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Liver Disease</a:t>
            </a:r>
          </a:p>
        </p:txBody>
      </p:sp>
    </p:spTree>
    <p:extLst>
      <p:ext uri="{BB962C8B-B14F-4D97-AF65-F5344CB8AC3E}">
        <p14:creationId xmlns:p14="http://schemas.microsoft.com/office/powerpoint/2010/main" val="3705558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01FEA-B49D-2148-844A-1078CA6C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All Wales Liver Blood Test Platform Views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284E98-FB51-3145-91C2-FE7B4BC16C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41122"/>
            <a:ext cx="7388209" cy="435133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0580B2-64B6-3E4F-8B59-19FB51B79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636" y="2433233"/>
            <a:ext cx="5423364" cy="375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578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E9C7BB-DE81-064F-80FA-242A5E109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199" y="703063"/>
            <a:ext cx="5754696" cy="9717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The Next Step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545017-2445-4AB3-95A6-48F17C802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3B5D580-007D-4215-A10B-C8CF12EE0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4228C19-035F-4E8E-BAFD-56EC684B6F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10D7C81-A1BE-4720-A66D-AEF9A11A5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BF18FEE-BE44-4F4A-AA4E-EC795CB0B9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A94E2-3E12-0F4C-B16D-6B7E8334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1688" y="1887523"/>
            <a:ext cx="8640661" cy="437066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Improving early detection in other scenarios outside of those with abnormal liver bloods is also needed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Despite NICE Guidance the evidence base is a developing field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UK based published pathways show cost effectiveness across the patients lifetime but that is hard to recoup from Health Board budgets</a:t>
            </a: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B7259D-F2AD-42FE-B984-6D1D74321C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-456264" y="3658536"/>
            <a:ext cx="3655725" cy="2743201"/>
            <a:chOff x="-305" y="-1"/>
            <a:chExt cx="3832880" cy="287613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5C38C6-2516-45D1-ADFC-3F59F8E34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C274C95-E7A7-401D-A8F5-FFF5EB929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D598C3-55D0-44FB-8766-A89B34B31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9EBC5C7-E54F-42F3-93F0-75AAC99FF9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4850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BSG Guideline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BSG abnormal LBT guideline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95" y="0"/>
            <a:ext cx="10799805" cy="65087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" y="221457"/>
            <a:ext cx="1231900" cy="1206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45553" y="6508742"/>
            <a:ext cx="3724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Newsome PN,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et 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.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Gut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2017;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:1–14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3488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212" y="75168"/>
            <a:ext cx="9512300" cy="641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92" y="276352"/>
            <a:ext cx="1231900" cy="12065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418553" y="6488668"/>
            <a:ext cx="3724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Newsome PN,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et 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.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Gut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2017;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:1–14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530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3E71C97-9F77-674D-9D82-EDC74F845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18" y="321734"/>
            <a:ext cx="5074532" cy="29051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E09BAC-1940-7644-9DC0-2E1DCE8C82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01" y="4265677"/>
            <a:ext cx="5426764" cy="139739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82216C-55FD-AA48-8AAF-F877BC173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034" y="1749017"/>
            <a:ext cx="5426764" cy="321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28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78359E-344D-DF4E-AC58-C1CBEF58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394284"/>
            <a:ext cx="5754696" cy="144290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</a:rPr>
              <a:t>Workforce Development and Benefits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545017-2445-4AB3-95A6-48F17C802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3B5D580-007D-4215-A10B-C8CF12EE0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4228C19-035F-4E8E-BAFD-56EC684B6F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10D7C81-A1BE-4720-A66D-AEF9A11A5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BF18FEE-BE44-4F4A-AA4E-EC795CB0B9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3B1C3-B265-004D-A5FD-0A338C1EF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122" y="1837190"/>
            <a:ext cx="9370502" cy="4563610"/>
          </a:xfrm>
        </p:spPr>
        <p:txBody>
          <a:bodyPr anchor="t"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The increase in the Hepatology Workforce can support the establishment of the existing pathway and development of new ones</a:t>
            </a:r>
          </a:p>
          <a:p>
            <a:endParaRPr lang="en-US" sz="8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Additional Fibroscan technicians can assist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Currently 4 Health Boards have them</a:t>
            </a:r>
          </a:p>
          <a:p>
            <a:endParaRPr lang="en-US" sz="8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ELF testing also soon to come online</a:t>
            </a:r>
          </a:p>
          <a:p>
            <a:endParaRPr lang="en-US" sz="8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Stronger ACTs can also help through outreach to community and provision of OP services</a:t>
            </a:r>
          </a:p>
          <a:p>
            <a:pPr marL="0" indent="0">
              <a:buNone/>
            </a:pPr>
            <a:endParaRPr lang="en-US" sz="8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ABUHB ACT has its own scanner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B7259D-F2AD-42FE-B984-6D1D74321C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-456264" y="3658536"/>
            <a:ext cx="3655725" cy="2743201"/>
            <a:chOff x="-305" y="-1"/>
            <a:chExt cx="3832880" cy="287613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5C38C6-2516-45D1-ADFC-3F59F8E34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C274C95-E7A7-401D-A8F5-FFF5EB929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D598C3-55D0-44FB-8766-A89B34B31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9EBC5C7-E54F-42F3-93F0-75AAC99FF9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716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314D791-4D8A-4854-B8FC-6959656D0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076E76-3EB3-4269-8135-07CAB20E5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DC6310-3FA0-9148-A20E-A50760AA7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7346" y="1269507"/>
            <a:ext cx="9320169" cy="1910857"/>
          </a:xfrm>
        </p:spPr>
        <p:txBody>
          <a:bodyPr anchor="b">
            <a:normAutofit/>
          </a:bodyPr>
          <a:lstStyle/>
          <a:p>
            <a:r>
              <a:rPr lang="en-US" sz="5200" b="1" dirty="0">
                <a:solidFill>
                  <a:schemeClr val="tx2"/>
                </a:solidFill>
              </a:rPr>
              <a:t>Early Detection of Liver Disease: Past, Present &amp;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29876B-28EC-4D49-BF09-E18BE737F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2729" y="3699889"/>
            <a:ext cx="7905838" cy="1445269"/>
          </a:xfrm>
        </p:spPr>
        <p:txBody>
          <a:bodyPr>
            <a:noAutofit/>
          </a:bodyPr>
          <a:lstStyle/>
          <a:p>
            <a:r>
              <a:rPr lang="en-US" sz="5200" b="1" dirty="0">
                <a:solidFill>
                  <a:schemeClr val="tx2"/>
                </a:solidFill>
                <a:latin typeface="+mj-lt"/>
              </a:rPr>
              <a:t>Andrew Yeoman</a:t>
            </a:r>
          </a:p>
          <a:p>
            <a:r>
              <a:rPr lang="en-US" sz="5200" b="1" dirty="0">
                <a:solidFill>
                  <a:schemeClr val="tx2"/>
                </a:solidFill>
                <a:latin typeface="+mj-lt"/>
              </a:rPr>
              <a:t>March 14</a:t>
            </a:r>
            <a:r>
              <a:rPr lang="en-US" sz="5200" b="1" baseline="30000" dirty="0">
                <a:solidFill>
                  <a:schemeClr val="tx2"/>
                </a:solidFill>
                <a:latin typeface="+mj-lt"/>
              </a:rPr>
              <a:t>th</a:t>
            </a:r>
            <a:r>
              <a:rPr lang="en-US" sz="5200" b="1" dirty="0">
                <a:solidFill>
                  <a:schemeClr val="tx2"/>
                </a:solidFill>
                <a:latin typeface="+mj-lt"/>
              </a:rPr>
              <a:t> 2023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B3C7E5-50E1-4F9E-AEA3-A6D219039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305" y="0"/>
            <a:ext cx="5163047" cy="3153018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0233B5C-C5A9-48C0-8C07-21E6F6B360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0F3AF96-AAC1-41E3-9F66-0A6277845D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DF38A98-557F-4C23-935A-42806B67AA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ACEB13D-EBFC-4288-B604-572C2F779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988F9A4-0578-4C59-8B4A-346E02C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9262397" y="3928396"/>
            <a:ext cx="3142400" cy="2716805"/>
            <a:chOff x="-305" y="-4155"/>
            <a:chExt cx="2514948" cy="2174333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63F827B-FA00-442A-A09C-806F1FFA3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C876680-EE75-4791-842F-E23509221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9819B2-70D4-4E0A-8D51-6B359B44CB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FA8033D-6A70-4FA5-8F37-7F8C117C98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2658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CB4F27C-3181-C646-8225-E0E312F98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1003"/>
          </a:xfrm>
        </p:spPr>
        <p:txBody>
          <a:bodyPr/>
          <a:lstStyle/>
          <a:p>
            <a:pPr algn="ctr"/>
            <a:r>
              <a:rPr lang="en-US" b="1" dirty="0"/>
              <a:t>Improving </a:t>
            </a:r>
            <a:r>
              <a:rPr lang="en-US" b="1" dirty="0" err="1"/>
              <a:t>Fibroscan</a:t>
            </a:r>
            <a:r>
              <a:rPr lang="en-US" b="1" dirty="0"/>
              <a:t> diagnostic capacity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2DCB34-C6FB-4F0A-9EFC-6A5F14D14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3573"/>
            <a:ext cx="12192000" cy="502944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9391C8-8149-4D68-A4EF-DFF547D1411B}"/>
              </a:ext>
            </a:extLst>
          </p:cNvPr>
          <p:cNvCxnSpPr/>
          <p:nvPr/>
        </p:nvCxnSpPr>
        <p:spPr>
          <a:xfrm flipV="1">
            <a:off x="6745357" y="3326296"/>
            <a:ext cx="5314121" cy="1524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2440B90-285E-4CBF-902E-FB1FA179C4C0}"/>
              </a:ext>
            </a:extLst>
          </p:cNvPr>
          <p:cNvSpPr txBox="1"/>
          <p:nvPr/>
        </p:nvSpPr>
        <p:spPr>
          <a:xfrm>
            <a:off x="1696278" y="3339124"/>
            <a:ext cx="2966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Just 31% of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Fibroscan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results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lead to an OP appointment</a:t>
            </a:r>
          </a:p>
        </p:txBody>
      </p:sp>
    </p:spTree>
    <p:extLst>
      <p:ext uri="{BB962C8B-B14F-4D97-AF65-F5344CB8AC3E}">
        <p14:creationId xmlns:p14="http://schemas.microsoft.com/office/powerpoint/2010/main" val="962311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E418017-6705-3E46-9C7C-DAA996B8E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713E8-7A38-7D45-BAD6-98A668869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575" y="804672"/>
            <a:ext cx="6416345" cy="5230368"/>
          </a:xfrm>
        </p:spPr>
        <p:txBody>
          <a:bodyPr anchor="ctr"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Early detection remains critical to detect advanced liver disease and treat to prevent progression and/or survey for complications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The ALBT pathway is just the start but has laid the foundation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Firmly establishing the pathway and continuing to build diagnostic and follow up capacity is crucial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Triangulation with dashboard data critical</a:t>
            </a:r>
          </a:p>
        </p:txBody>
      </p:sp>
    </p:spTree>
    <p:extLst>
      <p:ext uri="{BB962C8B-B14F-4D97-AF65-F5344CB8AC3E}">
        <p14:creationId xmlns:p14="http://schemas.microsoft.com/office/powerpoint/2010/main" val="678356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5B153-4576-8AFC-6A2B-E212A9DBA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2323323"/>
            <a:ext cx="4805996" cy="110567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Questions</a:t>
            </a:r>
          </a:p>
        </p:txBody>
      </p:sp>
      <p:pic>
        <p:nvPicPr>
          <p:cNvPr id="5" name="Picture 10" descr="ask-question-2-ce96e3e01c85a38a0d39c61cfae6d42c">
            <a:extLst>
              <a:ext uri="{FF2B5EF4-FFF2-40B4-BE49-F238E27FC236}">
                <a16:creationId xmlns:a16="http://schemas.microsoft.com/office/drawing/2014/main" id="{0FCF1B35-27F5-AE70-17D9-BCA80EF29B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C7FD0-C3B8-1E34-8CD3-AE6C66D29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30EA680-D336-4FF7-8B7A-9848BB0A1C3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305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87" y="25602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Late diagnosis of liver disease is common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87" y="1598197"/>
            <a:ext cx="4933307" cy="4351338"/>
          </a:xfrm>
        </p:spPr>
      </p:pic>
      <p:sp>
        <p:nvSpPr>
          <p:cNvPr id="3" name="TextBox 2"/>
          <p:cNvSpPr txBox="1"/>
          <p:nvPr/>
        </p:nvSpPr>
        <p:spPr>
          <a:xfrm>
            <a:off x="688087" y="6246804"/>
            <a:ext cx="4180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Williams et al. Lancet 2015:386;2098-2111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A89893-CE44-A444-BFD1-0C42BD8F9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1394" y="1756374"/>
            <a:ext cx="6107779" cy="43777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CB94D3-4C5C-564E-ABE5-B750496AC160}"/>
              </a:ext>
            </a:extLst>
          </p:cNvPr>
          <p:cNvSpPr txBox="1"/>
          <p:nvPr/>
        </p:nvSpPr>
        <p:spPr>
          <a:xfrm>
            <a:off x="6096000" y="1632189"/>
            <a:ext cx="632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4,544 ALD patients who developed cirrhosis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70C0E0-5547-CB4C-86C1-7071AA9C87E3}"/>
              </a:ext>
            </a:extLst>
          </p:cNvPr>
          <p:cNvSpPr txBox="1"/>
          <p:nvPr/>
        </p:nvSpPr>
        <p:spPr>
          <a:xfrm>
            <a:off x="6336632" y="6232645"/>
            <a:ext cx="205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Wales Liver Registry</a:t>
            </a:r>
          </a:p>
        </p:txBody>
      </p:sp>
    </p:spTree>
    <p:extLst>
      <p:ext uri="{BB962C8B-B14F-4D97-AF65-F5344CB8AC3E}">
        <p14:creationId xmlns:p14="http://schemas.microsoft.com/office/powerpoint/2010/main" val="82248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333FAF6-1AFF-AF41-B006-AF1A6303A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tx2"/>
                </a:solidFill>
              </a:rPr>
              <a:t>The UK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1E2BF-A275-F642-85EA-EFCB70C43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9288" y="804672"/>
            <a:ext cx="5974136" cy="5230368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2016: 2 NICE Guidelines published</a:t>
            </a: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Cirrhosis in over 16’s</a:t>
            </a: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Diagnosis and management of NAFLD</a:t>
            </a:r>
          </a:p>
          <a:p>
            <a:pPr lvl="1"/>
            <a:endParaRPr lang="en-US" sz="2800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2017: British Society of Gastroenterology Guidelines on the Management of Abnormal Liver Blood Tests</a:t>
            </a:r>
          </a:p>
        </p:txBody>
      </p:sp>
    </p:spTree>
    <p:extLst>
      <p:ext uri="{BB962C8B-B14F-4D97-AF65-F5344CB8AC3E}">
        <p14:creationId xmlns:p14="http://schemas.microsoft.com/office/powerpoint/2010/main" val="2513437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038248A-211C-4EEC-8401-C761B929FB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0A849F-66D9-40C8-BEC8-35AFF8F4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093459-2414-0641-8721-B6FBAFC2D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532701"/>
            <a:ext cx="9833548" cy="1195431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LDIG Approach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542298-A2B1-480F-A11C-A40EDD19B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4AEB45E-B965-46A0-8557-C646B5011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21A22C7-11AD-44B0-9BF7-6E3A458215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7049D82-B7F3-4192-8337-4BDB16955E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4A7FAD9-577C-4D2E-A3B5-C6D0A39D4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45BA8-8CD1-4B4A-9733-49950D230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145452"/>
            <a:ext cx="9833548" cy="4179847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2"/>
                </a:solidFill>
              </a:rPr>
              <a:t>One of first LDIG activities was to commission a pilot project in ABUHB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Aim to ”reflexly” measure the AST when ALT abnormal for first time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If AST&gt;ALT = increased risk of advanced fibrosis/cirrhosis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Direct to further testing predominantly via Fibroscan</a:t>
            </a:r>
          </a:p>
          <a:p>
            <a:endParaRPr lang="en-US" sz="18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5C9C35-2375-49EB-B99C-17C87D42F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E7B8C5-3FC9-47E9-B555-AFCB849A4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5B6EFE-6DC2-4A72-AC12-BCCC3638A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E8C1B65-6799-4DD1-B262-01901DA12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3829674-8FAF-4E90-9FB7-C6CE17839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9287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912" y="222227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Local Approach (GAP) Results: 2 Year Evaluation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00489" y="1471907"/>
            <a:ext cx="40147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17,770 patients with abnormal ALT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(8% of all LBTs)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3240" y="2518346"/>
            <a:ext cx="29036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2,117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(12%) AST:ALT &gt;1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240" y="3304680"/>
            <a:ext cx="29036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750 (40%) referred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18105" y="5665185"/>
            <a:ext cx="172489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Fibroscan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&lt;8kPa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N= 150 (43%)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1572" y="5665186"/>
            <a:ext cx="196694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Fibroscan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8-15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kPa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N=97 (28%)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47927" y="5665186"/>
            <a:ext cx="184191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Fibroscan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&gt;15kPa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N= 101 (29%)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3240" y="4069209"/>
            <a:ext cx="29036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348 attended for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Fibroscan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Arrow Connector 15"/>
          <p:cNvCxnSpPr>
            <a:cxnSpLocks/>
            <a:endCxn id="6" idx="0"/>
          </p:cNvCxnSpPr>
          <p:nvPr/>
        </p:nvCxnSpPr>
        <p:spPr>
          <a:xfrm>
            <a:off x="5735047" y="2118238"/>
            <a:ext cx="4" cy="4001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735049" y="2880603"/>
            <a:ext cx="2" cy="4314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stCxn id="8" idx="2"/>
            <a:endCxn id="14" idx="0"/>
          </p:cNvCxnSpPr>
          <p:nvPr/>
        </p:nvCxnSpPr>
        <p:spPr>
          <a:xfrm>
            <a:off x="5735051" y="3674012"/>
            <a:ext cx="1" cy="3951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  <a:endCxn id="9" idx="0"/>
          </p:cNvCxnSpPr>
          <p:nvPr/>
        </p:nvCxnSpPr>
        <p:spPr>
          <a:xfrm flipH="1">
            <a:off x="2180553" y="4438541"/>
            <a:ext cx="2102688" cy="12266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endCxn id="12" idx="0"/>
          </p:cNvCxnSpPr>
          <p:nvPr/>
        </p:nvCxnSpPr>
        <p:spPr>
          <a:xfrm>
            <a:off x="7218944" y="4449368"/>
            <a:ext cx="2449940" cy="12158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  <a:stCxn id="14" idx="2"/>
            <a:endCxn id="11" idx="0"/>
          </p:cNvCxnSpPr>
          <p:nvPr/>
        </p:nvCxnSpPr>
        <p:spPr>
          <a:xfrm flipH="1">
            <a:off x="5735047" y="4438541"/>
            <a:ext cx="5" cy="12266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71BC727-E172-FD43-BAFB-018E78FE8208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7186862" y="2757210"/>
            <a:ext cx="2172291" cy="7321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8698C5D-6037-1641-B0B6-3C314058FD77}"/>
              </a:ext>
            </a:extLst>
          </p:cNvPr>
          <p:cNvSpPr txBox="1"/>
          <p:nvPr/>
        </p:nvSpPr>
        <p:spPr>
          <a:xfrm>
            <a:off x="9387300" y="2566102"/>
            <a:ext cx="265355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285 (38%) DNA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Fibroscan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FF8CB5E-5EE6-4F40-902B-2C7A93CC16FB}"/>
              </a:ext>
            </a:extLst>
          </p:cNvPr>
          <p:cNvCxnSpPr>
            <a:cxnSpLocks/>
            <a:stCxn id="8" idx="3"/>
            <a:endCxn id="49" idx="1"/>
          </p:cNvCxnSpPr>
          <p:nvPr/>
        </p:nvCxnSpPr>
        <p:spPr>
          <a:xfrm flipV="1">
            <a:off x="7186862" y="3436377"/>
            <a:ext cx="2186364" cy="529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377BC5EE-96B1-5F49-B552-168C193929F0}"/>
              </a:ext>
            </a:extLst>
          </p:cNvPr>
          <p:cNvSpPr txBox="1"/>
          <p:nvPr/>
        </p:nvSpPr>
        <p:spPr>
          <a:xfrm>
            <a:off x="9373226" y="3113211"/>
            <a:ext cx="26817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103 (14%) known liver disease/other acute cause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6EC0D2-99FF-A547-B278-3EC9BB367AB9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7186862" y="3489346"/>
            <a:ext cx="2200438" cy="6016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E0BB95D-142F-D446-A605-7F1B78BDBF15}"/>
              </a:ext>
            </a:extLst>
          </p:cNvPr>
          <p:cNvSpPr txBox="1"/>
          <p:nvPr/>
        </p:nvSpPr>
        <p:spPr>
          <a:xfrm>
            <a:off x="9401373" y="3915060"/>
            <a:ext cx="265355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(2%) diagnosed cirrhosis w/out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Fibroscan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B09985-307E-8148-9914-1001DE9A854F}"/>
              </a:ext>
            </a:extLst>
          </p:cNvPr>
          <p:cNvSpPr txBox="1"/>
          <p:nvPr/>
        </p:nvSpPr>
        <p:spPr>
          <a:xfrm>
            <a:off x="177800" y="2582144"/>
            <a:ext cx="28896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89 (7%) known liver disease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D3F746-AE3F-9B4B-B3E1-50DB9F7FF277}"/>
              </a:ext>
            </a:extLst>
          </p:cNvPr>
          <p:cNvSpPr txBox="1"/>
          <p:nvPr/>
        </p:nvSpPr>
        <p:spPr>
          <a:xfrm>
            <a:off x="177800" y="3174206"/>
            <a:ext cx="28896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129 (9%) clear acute cause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16716B-5A55-CF4D-82F7-DD6F0B7FA2AA}"/>
              </a:ext>
            </a:extLst>
          </p:cNvPr>
          <p:cNvSpPr txBox="1"/>
          <p:nvPr/>
        </p:nvSpPr>
        <p:spPr>
          <a:xfrm>
            <a:off x="177799" y="3749036"/>
            <a:ext cx="288962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 (2%) not referred &amp; later diagnosed with cirrhosis</a:t>
            </a:r>
          </a:p>
        </p:txBody>
      </p:sp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7339A360-7812-6B44-A299-B6AEF43D261F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70554" y="3042932"/>
            <a:ext cx="2667625" cy="262548"/>
          </a:xfrm>
          <a:prstGeom prst="bentConnector3">
            <a:avLst>
              <a:gd name="adj1" fmla="val 7047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0F5CE455-15ED-A745-9773-BAA6B4EC2ACD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60381" y="3040835"/>
            <a:ext cx="2667626" cy="948924"/>
          </a:xfrm>
          <a:prstGeom prst="bentConnector3">
            <a:avLst>
              <a:gd name="adj1" fmla="val 6999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F8E5E665-3919-A740-B39E-EB9BBC7D7B2F}"/>
              </a:ext>
            </a:extLst>
          </p:cNvPr>
          <p:cNvCxnSpPr>
            <a:cxnSpLocks/>
          </p:cNvCxnSpPr>
          <p:nvPr/>
        </p:nvCxnSpPr>
        <p:spPr>
          <a:xfrm rot="10800000">
            <a:off x="3077502" y="2746250"/>
            <a:ext cx="2633381" cy="295634"/>
          </a:xfrm>
          <a:prstGeom prst="bentConnector3">
            <a:avLst>
              <a:gd name="adj1" fmla="val 7033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71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C80BDFB-9C22-B24E-97CE-7E3B14023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pPr algn="ctr"/>
            <a:r>
              <a:rPr lang="en-US" sz="3700" b="1" dirty="0"/>
              <a:t>Diagnosis in Patients Undergoing Fibroscan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E6D56EB-7690-364E-9675-46DFFF239F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07722" y="1990976"/>
          <a:ext cx="10576558" cy="476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514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45A976A-8DE3-4B67-B94B-2044FDD12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AAA1B9-2DDB-49C9-A037-A523D2F13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F21B8-FC85-3844-8370-A58790C9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457200"/>
            <a:ext cx="10579608" cy="118872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Early Detection: A 4 Pronged Approach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41F8D5-EBCE-4FB9-91A9-3425971C1F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262397" y="134260"/>
            <a:ext cx="3142400" cy="2716805"/>
            <a:chOff x="-305" y="-4155"/>
            <a:chExt cx="2514948" cy="2174333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5E80E2-35F9-41F3-A2B8-A2F17D956F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88BDEEE-0C30-49F3-8D05-B062EF890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1E0C27-19E6-45DC-B154-493480207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3A55340-18E0-4A23-B406-BD1221643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8701F99-7E4C-4B92-A4B5-307CDFB7A4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5047906"/>
            <a:ext cx="2412221" cy="1810094"/>
            <a:chOff x="-305" y="-1"/>
            <a:chExt cx="3832880" cy="287613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41E616B-C319-43C1-9A9C-A2074B2E8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86BD2B-CA73-48DF-9CC8-0152EA6B1B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9C1AA9D-3FCF-4B84-94D1-51F0E1517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D7CE92F-1DE7-4252-A62C-77ACF8C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FEA631B-2EC4-8F6E-6470-EB91CFDC263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53673" y="2103119"/>
          <a:ext cx="10930855" cy="4006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3641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29171CC-8C29-3249-AD7E-6DD0F1C8F1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6267"/>
            <a:ext cx="12192000" cy="6851733"/>
          </a:xfrm>
        </p:spPr>
      </p:pic>
    </p:spTree>
    <p:extLst>
      <p:ext uri="{BB962C8B-B14F-4D97-AF65-F5344CB8AC3E}">
        <p14:creationId xmlns:p14="http://schemas.microsoft.com/office/powerpoint/2010/main" val="58085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7193BA66-78DA-4372-9B3E-6FF8E6435A8C}"/>
</file>

<file path=customXml/itemProps2.xml><?xml version="1.0" encoding="utf-8"?>
<ds:datastoreItem xmlns:ds="http://schemas.openxmlformats.org/officeDocument/2006/customXml" ds:itemID="{43532C06-D25A-4649-9980-173B44FB9F11}"/>
</file>

<file path=customXml/itemProps3.xml><?xml version="1.0" encoding="utf-8"?>
<ds:datastoreItem xmlns:ds="http://schemas.openxmlformats.org/officeDocument/2006/customXml" ds:itemID="{C8178143-9499-4864-A90B-019CBE4E9A40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521</Words>
  <Application>Microsoft Office PowerPoint</Application>
  <PresentationFormat>Widescreen</PresentationFormat>
  <Paragraphs>90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1_Office Theme</vt:lpstr>
      <vt:lpstr>PowerPoint Presentation</vt:lpstr>
      <vt:lpstr>Early Detection of Liver Disease: Past, Present &amp; Future</vt:lpstr>
      <vt:lpstr>Late diagnosis of liver disease is common</vt:lpstr>
      <vt:lpstr>The UK Context</vt:lpstr>
      <vt:lpstr>LDIG Approach</vt:lpstr>
      <vt:lpstr>Local Approach (GAP) Results: 2 Year Evaluation</vt:lpstr>
      <vt:lpstr>Diagnosis in Patients Undergoing Fibroscan </vt:lpstr>
      <vt:lpstr>Early Detection: A 4 Pronged Approach</vt:lpstr>
      <vt:lpstr>PowerPoint Presentation</vt:lpstr>
      <vt:lpstr>PowerPoint Presentation</vt:lpstr>
      <vt:lpstr>PowerPoint Presentation</vt:lpstr>
      <vt:lpstr>Liver Dashboard Data for Cirrhosis/All Liver Disease</vt:lpstr>
      <vt:lpstr>PowerPoint Presentation</vt:lpstr>
      <vt:lpstr>All Wales Liver Blood Test Platform Views</vt:lpstr>
      <vt:lpstr>The Next Step</vt:lpstr>
      <vt:lpstr>BSG Guideline</vt:lpstr>
      <vt:lpstr>PowerPoint Presentation</vt:lpstr>
      <vt:lpstr>PowerPoint Presentation</vt:lpstr>
      <vt:lpstr>Workforce Development and Benefits</vt:lpstr>
      <vt:lpstr>Improving Fibroscan diagnostic capacity</vt:lpstr>
      <vt:lpstr>Summary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 Kunsteinaite (NHS Executive)</dc:creator>
  <cp:lastModifiedBy>Kristina Kunsteinaite (NHS Executive)</cp:lastModifiedBy>
  <cp:revision>1</cp:revision>
  <dcterms:created xsi:type="dcterms:W3CDTF">2023-04-17T10:05:26Z</dcterms:created>
  <dcterms:modified xsi:type="dcterms:W3CDTF">2023-04-17T10:07:58Z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