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colors3.xml" ContentType="application/vnd.openxmlformats-officedocument.drawingml.diagramColors+xml"/>
  <Override PartName="/ppt/diagrams/quickStyle4.xml" ContentType="application/vnd.openxmlformats-officedocument.drawingml.diagramStyle+xml"/>
  <Override PartName="/ppt/diagrams/quickStyle3.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4.xml" ContentType="application/vnd.openxmlformats-officedocument.drawingml.diagramLayout+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layout3.xml" ContentType="application/vnd.openxmlformats-officedocument.drawingml.diagramLayou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40" r:id="rId2"/>
    <p:sldId id="441" r:id="rId3"/>
    <p:sldId id="442" r:id="rId4"/>
    <p:sldId id="443" r:id="rId5"/>
    <p:sldId id="444" r:id="rId6"/>
    <p:sldId id="445" r:id="rId7"/>
    <p:sldId id="446" r:id="rId8"/>
    <p:sldId id="447" r:id="rId9"/>
    <p:sldId id="448" r:id="rId10"/>
    <p:sldId id="449" r:id="rId11"/>
    <p:sldId id="450" r:id="rId12"/>
    <p:sldId id="451" r:id="rId13"/>
    <p:sldId id="452" r:id="rId14"/>
    <p:sldId id="453" r:id="rId15"/>
    <p:sldId id="45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307680-C933-4F51-B159-395EC19F0028}" type="doc">
      <dgm:prSet loTypeId="urn:microsoft.com/office/officeart/2016/7/layout/HexagonTimeline" loCatId="process" qsTypeId="urn:microsoft.com/office/officeart/2005/8/quickstyle/simple5" qsCatId="simple" csTypeId="urn:microsoft.com/office/officeart/2005/8/colors/colorful1" csCatId="colorful" phldr="1"/>
      <dgm:spPr/>
      <dgm:t>
        <a:bodyPr/>
        <a:lstStyle/>
        <a:p>
          <a:endParaRPr lang="en-US"/>
        </a:p>
      </dgm:t>
    </dgm:pt>
    <dgm:pt modelId="{8E9468FB-6FA8-406E-928B-3D737A98A9EA}">
      <dgm:prSet/>
      <dgm:spPr/>
      <dgm:t>
        <a:bodyPr/>
        <a:lstStyle/>
        <a:p>
          <a:r>
            <a:rPr lang="en-US"/>
            <a:t>2014</a:t>
          </a:r>
        </a:p>
      </dgm:t>
    </dgm:pt>
    <dgm:pt modelId="{48853A20-EB62-4292-A27A-B27B29F63003}" type="parTrans" cxnId="{579EC22D-5758-43AB-AD85-E391A62BC0FD}">
      <dgm:prSet/>
      <dgm:spPr/>
      <dgm:t>
        <a:bodyPr/>
        <a:lstStyle/>
        <a:p>
          <a:endParaRPr lang="en-US"/>
        </a:p>
      </dgm:t>
    </dgm:pt>
    <dgm:pt modelId="{22B68F12-1E23-43A5-9E69-4B6D6E4B946F}" type="sibTrans" cxnId="{579EC22D-5758-43AB-AD85-E391A62BC0FD}">
      <dgm:prSet/>
      <dgm:spPr/>
      <dgm:t>
        <a:bodyPr/>
        <a:lstStyle/>
        <a:p>
          <a:endParaRPr lang="en-US"/>
        </a:p>
      </dgm:t>
    </dgm:pt>
    <dgm:pt modelId="{DF145D96-8CBE-480F-BD17-F201BADA5986}">
      <dgm:prSet custT="1"/>
      <dgm:spPr/>
      <dgm:t>
        <a:bodyPr/>
        <a:lstStyle/>
        <a:p>
          <a:r>
            <a:rPr lang="en-US" sz="1800" dirty="0"/>
            <a:t>Commissioned by Dr Ruth Hussey, CMO for Wales 2014</a:t>
          </a:r>
        </a:p>
      </dgm:t>
    </dgm:pt>
    <dgm:pt modelId="{4A89B637-958F-4731-A8A9-C1977E54A8D0}" type="parTrans" cxnId="{8136D6FB-B85E-41B6-99F2-980926DAD565}">
      <dgm:prSet/>
      <dgm:spPr/>
      <dgm:t>
        <a:bodyPr/>
        <a:lstStyle/>
        <a:p>
          <a:endParaRPr lang="en-US"/>
        </a:p>
      </dgm:t>
    </dgm:pt>
    <dgm:pt modelId="{0F147665-D951-44FE-A95F-6A310EF423CD}" type="sibTrans" cxnId="{8136D6FB-B85E-41B6-99F2-980926DAD565}">
      <dgm:prSet/>
      <dgm:spPr/>
      <dgm:t>
        <a:bodyPr/>
        <a:lstStyle/>
        <a:p>
          <a:endParaRPr lang="en-US"/>
        </a:p>
      </dgm:t>
    </dgm:pt>
    <dgm:pt modelId="{20FCDF30-38FC-4879-91F8-A6673E064684}">
      <dgm:prSet/>
      <dgm:spPr/>
      <dgm:t>
        <a:bodyPr/>
        <a:lstStyle/>
        <a:p>
          <a:r>
            <a:rPr lang="en-US"/>
            <a:t>early 2015</a:t>
          </a:r>
        </a:p>
      </dgm:t>
    </dgm:pt>
    <dgm:pt modelId="{B40BE252-07DF-4C24-9986-8C6EBA6D5F1E}" type="parTrans" cxnId="{29F4C94D-7D72-4635-A982-ACE85817C4C9}">
      <dgm:prSet/>
      <dgm:spPr/>
      <dgm:t>
        <a:bodyPr/>
        <a:lstStyle/>
        <a:p>
          <a:endParaRPr lang="en-US"/>
        </a:p>
      </dgm:t>
    </dgm:pt>
    <dgm:pt modelId="{F6986F0D-E42C-4B8A-B14F-74B845C5E952}" type="sibTrans" cxnId="{29F4C94D-7D72-4635-A982-ACE85817C4C9}">
      <dgm:prSet/>
      <dgm:spPr/>
      <dgm:t>
        <a:bodyPr/>
        <a:lstStyle/>
        <a:p>
          <a:endParaRPr lang="en-US"/>
        </a:p>
      </dgm:t>
    </dgm:pt>
    <dgm:pt modelId="{3BC6F32A-1F4C-4692-96A6-A82BBA826ADD}">
      <dgm:prSet custT="1"/>
      <dgm:spPr/>
      <dgm:t>
        <a:bodyPr/>
        <a:lstStyle/>
        <a:p>
          <a:r>
            <a:rPr lang="en-US" sz="1800" dirty="0"/>
            <a:t>Delivery plan went out for consultation early 2015</a:t>
          </a:r>
        </a:p>
      </dgm:t>
    </dgm:pt>
    <dgm:pt modelId="{9F0C6CFA-0AB5-4F02-93EC-37589E3C1007}" type="parTrans" cxnId="{7EA43D91-89CD-4950-A5CA-3468284744FA}">
      <dgm:prSet/>
      <dgm:spPr/>
      <dgm:t>
        <a:bodyPr/>
        <a:lstStyle/>
        <a:p>
          <a:endParaRPr lang="en-US"/>
        </a:p>
      </dgm:t>
    </dgm:pt>
    <dgm:pt modelId="{887B07A8-962A-4EBA-BCE5-E93FC6DCB9C2}" type="sibTrans" cxnId="{7EA43D91-89CD-4950-A5CA-3468284744FA}">
      <dgm:prSet/>
      <dgm:spPr/>
      <dgm:t>
        <a:bodyPr/>
        <a:lstStyle/>
        <a:p>
          <a:endParaRPr lang="en-US"/>
        </a:p>
      </dgm:t>
    </dgm:pt>
    <dgm:pt modelId="{BC91ACEA-CB24-4F1A-AA10-E2C5BF5EF3A4}">
      <dgm:prSet/>
      <dgm:spPr/>
      <dgm:t>
        <a:bodyPr/>
        <a:lstStyle/>
        <a:p>
          <a:r>
            <a:rPr lang="en-US"/>
            <a:t>summer 2015</a:t>
          </a:r>
        </a:p>
      </dgm:t>
    </dgm:pt>
    <dgm:pt modelId="{B22987D0-1DD6-41E8-8D11-1D25CEAC78CE}" type="parTrans" cxnId="{B67065B0-78BD-4376-BBC0-D6D0CE8960FF}">
      <dgm:prSet/>
      <dgm:spPr/>
      <dgm:t>
        <a:bodyPr/>
        <a:lstStyle/>
        <a:p>
          <a:endParaRPr lang="en-US"/>
        </a:p>
      </dgm:t>
    </dgm:pt>
    <dgm:pt modelId="{228C7A02-95E4-4326-B61A-8D53C115DCAB}" type="sibTrans" cxnId="{B67065B0-78BD-4376-BBC0-D6D0CE8960FF}">
      <dgm:prSet/>
      <dgm:spPr/>
      <dgm:t>
        <a:bodyPr/>
        <a:lstStyle/>
        <a:p>
          <a:endParaRPr lang="en-US"/>
        </a:p>
      </dgm:t>
    </dgm:pt>
    <dgm:pt modelId="{3DAD6666-37D2-4F80-8017-E2258B623CF4}">
      <dgm:prSet custT="1"/>
      <dgm:spPr/>
      <dgm:t>
        <a:bodyPr/>
        <a:lstStyle/>
        <a:p>
          <a:r>
            <a:rPr lang="en-US" sz="1800" dirty="0"/>
            <a:t>Plan published summer 2015</a:t>
          </a:r>
        </a:p>
      </dgm:t>
    </dgm:pt>
    <dgm:pt modelId="{C26719F5-6B41-477D-B9C2-D8FA4B1FA049}" type="parTrans" cxnId="{944EC283-B15E-4213-90C1-4B21FF854155}">
      <dgm:prSet/>
      <dgm:spPr/>
      <dgm:t>
        <a:bodyPr/>
        <a:lstStyle/>
        <a:p>
          <a:endParaRPr lang="en-US"/>
        </a:p>
      </dgm:t>
    </dgm:pt>
    <dgm:pt modelId="{30374985-1B7C-4CE1-8B86-CAB7D05302EE}" type="sibTrans" cxnId="{944EC283-B15E-4213-90C1-4B21FF854155}">
      <dgm:prSet/>
      <dgm:spPr/>
      <dgm:t>
        <a:bodyPr/>
        <a:lstStyle/>
        <a:p>
          <a:endParaRPr lang="en-US"/>
        </a:p>
      </dgm:t>
    </dgm:pt>
    <dgm:pt modelId="{CD6FD32D-137E-4630-96E7-FE16DEFF6781}">
      <dgm:prSet/>
      <dgm:spPr/>
      <dgm:t>
        <a:bodyPr/>
        <a:lstStyle/>
        <a:p>
          <a:r>
            <a:rPr lang="en-US"/>
            <a:t>Oct. 2015</a:t>
          </a:r>
        </a:p>
      </dgm:t>
    </dgm:pt>
    <dgm:pt modelId="{F0DC0807-6B3C-4987-A5B8-64D2A786128C}" type="parTrans" cxnId="{82DACE90-1BBD-4879-8A03-9715DE8C94E8}">
      <dgm:prSet/>
      <dgm:spPr/>
      <dgm:t>
        <a:bodyPr/>
        <a:lstStyle/>
        <a:p>
          <a:endParaRPr lang="en-US"/>
        </a:p>
      </dgm:t>
    </dgm:pt>
    <dgm:pt modelId="{B74C3BC1-98DB-4BE2-9788-EBC42C2A0005}" type="sibTrans" cxnId="{82DACE90-1BBD-4879-8A03-9715DE8C94E8}">
      <dgm:prSet/>
      <dgm:spPr/>
      <dgm:t>
        <a:bodyPr/>
        <a:lstStyle/>
        <a:p>
          <a:endParaRPr lang="en-US"/>
        </a:p>
      </dgm:t>
    </dgm:pt>
    <dgm:pt modelId="{AF3B05FF-C334-488C-BF5F-F09896B7E4D9}">
      <dgm:prSet custT="1"/>
      <dgm:spPr/>
      <dgm:t>
        <a:bodyPr/>
        <a:lstStyle/>
        <a:p>
          <a:r>
            <a:rPr lang="en-US" sz="1800" dirty="0"/>
            <a:t>Formal launch October 2015</a:t>
          </a:r>
        </a:p>
      </dgm:t>
    </dgm:pt>
    <dgm:pt modelId="{B96692B5-712A-4D6A-981F-DBDAA8C93D70}" type="parTrans" cxnId="{797D223B-1DDE-47EC-B541-E7AB9242D3B7}">
      <dgm:prSet/>
      <dgm:spPr/>
      <dgm:t>
        <a:bodyPr/>
        <a:lstStyle/>
        <a:p>
          <a:endParaRPr lang="en-US"/>
        </a:p>
      </dgm:t>
    </dgm:pt>
    <dgm:pt modelId="{4485D677-BF28-4673-B2BF-42924519AEFF}" type="sibTrans" cxnId="{797D223B-1DDE-47EC-B541-E7AB9242D3B7}">
      <dgm:prSet/>
      <dgm:spPr/>
      <dgm:t>
        <a:bodyPr/>
        <a:lstStyle/>
        <a:p>
          <a:endParaRPr lang="en-US"/>
        </a:p>
      </dgm:t>
    </dgm:pt>
    <dgm:pt modelId="{0C1CB05D-7E3E-4DC1-9C5A-B63F64084007}">
      <dgm:prSet/>
      <dgm:spPr/>
      <dgm:t>
        <a:bodyPr/>
        <a:lstStyle/>
        <a:p>
          <a:r>
            <a:rPr lang="en-US"/>
            <a:t>2020</a:t>
          </a:r>
        </a:p>
      </dgm:t>
    </dgm:pt>
    <dgm:pt modelId="{02C765A0-31C2-43BA-B375-36533AE14EFF}" type="parTrans" cxnId="{D8F0DB70-AA3F-45C3-B532-CF41159E7C6A}">
      <dgm:prSet/>
      <dgm:spPr/>
      <dgm:t>
        <a:bodyPr/>
        <a:lstStyle/>
        <a:p>
          <a:endParaRPr lang="en-US"/>
        </a:p>
      </dgm:t>
    </dgm:pt>
    <dgm:pt modelId="{7E75B77E-2F9B-4AC5-B9DA-E23761C22225}" type="sibTrans" cxnId="{D8F0DB70-AA3F-45C3-B532-CF41159E7C6A}">
      <dgm:prSet/>
      <dgm:spPr/>
      <dgm:t>
        <a:bodyPr/>
        <a:lstStyle/>
        <a:p>
          <a:endParaRPr lang="en-US"/>
        </a:p>
      </dgm:t>
    </dgm:pt>
    <dgm:pt modelId="{001A11BA-2903-4474-A491-AD57E3143D60}">
      <dgm:prSet custT="1"/>
      <dgm:spPr/>
      <dgm:t>
        <a:bodyPr/>
        <a:lstStyle/>
        <a:p>
          <a:r>
            <a:rPr lang="en-US" sz="1800" dirty="0"/>
            <a:t>Originally due to run to 2020</a:t>
          </a:r>
        </a:p>
      </dgm:t>
    </dgm:pt>
    <dgm:pt modelId="{0BD9F057-9519-411E-9D84-745EA9757866}" type="parTrans" cxnId="{339ECF66-9168-4CC0-A332-B97306DD38C7}">
      <dgm:prSet/>
      <dgm:spPr/>
      <dgm:t>
        <a:bodyPr/>
        <a:lstStyle/>
        <a:p>
          <a:endParaRPr lang="en-US"/>
        </a:p>
      </dgm:t>
    </dgm:pt>
    <dgm:pt modelId="{5D4AC9E9-E866-4BCB-8E81-051D7028860B}" type="sibTrans" cxnId="{339ECF66-9168-4CC0-A332-B97306DD38C7}">
      <dgm:prSet/>
      <dgm:spPr/>
      <dgm:t>
        <a:bodyPr/>
        <a:lstStyle/>
        <a:p>
          <a:endParaRPr lang="en-US"/>
        </a:p>
      </dgm:t>
    </dgm:pt>
    <dgm:pt modelId="{8E4E910E-0086-488D-B47B-BF1B8CD9FC15}" type="pres">
      <dgm:prSet presAssocID="{0E307680-C933-4F51-B159-395EC19F0028}" presName="Name0" presStyleCnt="0">
        <dgm:presLayoutVars>
          <dgm:chMax/>
          <dgm:chPref/>
          <dgm:animLvl val="lvl"/>
        </dgm:presLayoutVars>
      </dgm:prSet>
      <dgm:spPr/>
    </dgm:pt>
    <dgm:pt modelId="{6B7266B7-A965-484F-88A6-B2DD76B1A257}" type="pres">
      <dgm:prSet presAssocID="{8E9468FB-6FA8-406E-928B-3D737A98A9EA}" presName="composite" presStyleCnt="0"/>
      <dgm:spPr/>
    </dgm:pt>
    <dgm:pt modelId="{5DC806F0-A9A4-4C45-ADFF-3716106F95BA}" type="pres">
      <dgm:prSet presAssocID="{8E9468FB-6FA8-406E-928B-3D737A98A9EA}" presName="Parent1" presStyleLbl="alignNode1" presStyleIdx="0" presStyleCnt="5">
        <dgm:presLayoutVars>
          <dgm:chMax val="1"/>
          <dgm:chPref val="1"/>
          <dgm:bulletEnabled val="1"/>
        </dgm:presLayoutVars>
      </dgm:prSet>
      <dgm:spPr/>
    </dgm:pt>
    <dgm:pt modelId="{7B149AC7-2FAC-49C1-9781-828169FFF358}" type="pres">
      <dgm:prSet presAssocID="{8E9468FB-6FA8-406E-928B-3D737A98A9EA}" presName="Childtext1" presStyleLbl="revTx" presStyleIdx="0" presStyleCnt="5">
        <dgm:presLayoutVars>
          <dgm:chMax val="0"/>
          <dgm:chPref val="0"/>
          <dgm:bulletEnabled/>
        </dgm:presLayoutVars>
      </dgm:prSet>
      <dgm:spPr/>
    </dgm:pt>
    <dgm:pt modelId="{4959891A-CB8D-487A-83B4-2BD9295D32D1}" type="pres">
      <dgm:prSet presAssocID="{8E9468FB-6FA8-406E-928B-3D737A98A9EA}"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633C8545-8508-4164-8C4B-DADB6564C0AA}" type="pres">
      <dgm:prSet presAssocID="{8E9468FB-6FA8-406E-928B-3D737A98A9EA}" presName="ConnectLineEnd" presStyleLbl="node1" presStyleIdx="0" presStyleCnt="5"/>
      <dgm:spPr/>
    </dgm:pt>
    <dgm:pt modelId="{AC5BA6BD-1DCD-4A4D-A857-EB02DD85BACA}" type="pres">
      <dgm:prSet presAssocID="{8E9468FB-6FA8-406E-928B-3D737A98A9EA}" presName="EmptyPane" presStyleCnt="0"/>
      <dgm:spPr/>
    </dgm:pt>
    <dgm:pt modelId="{759766A8-6B83-4371-B841-3860B823860B}" type="pres">
      <dgm:prSet presAssocID="{22B68F12-1E23-43A5-9E69-4B6D6E4B946F}" presName="spaceBetweenRectangles" presStyleLbl="fgAcc1" presStyleIdx="0" presStyleCnt="4"/>
      <dgm:spPr/>
    </dgm:pt>
    <dgm:pt modelId="{3C07F990-2EC1-4F75-AA04-4971B19A6477}" type="pres">
      <dgm:prSet presAssocID="{20FCDF30-38FC-4879-91F8-A6673E064684}" presName="composite" presStyleCnt="0"/>
      <dgm:spPr/>
    </dgm:pt>
    <dgm:pt modelId="{15C94C0D-0D74-4B9C-B114-6BB5F0290D8B}" type="pres">
      <dgm:prSet presAssocID="{20FCDF30-38FC-4879-91F8-A6673E064684}" presName="Parent1" presStyleLbl="alignNode1" presStyleIdx="1" presStyleCnt="5">
        <dgm:presLayoutVars>
          <dgm:chMax val="1"/>
          <dgm:chPref val="1"/>
          <dgm:bulletEnabled val="1"/>
        </dgm:presLayoutVars>
      </dgm:prSet>
      <dgm:spPr/>
    </dgm:pt>
    <dgm:pt modelId="{AC7A7B3E-9FA6-4601-85FB-837CEC08D81D}" type="pres">
      <dgm:prSet presAssocID="{20FCDF30-38FC-4879-91F8-A6673E064684}" presName="Childtext1" presStyleLbl="revTx" presStyleIdx="1" presStyleCnt="5">
        <dgm:presLayoutVars>
          <dgm:chMax val="0"/>
          <dgm:chPref val="0"/>
          <dgm:bulletEnabled/>
        </dgm:presLayoutVars>
      </dgm:prSet>
      <dgm:spPr/>
    </dgm:pt>
    <dgm:pt modelId="{AD2F78EE-F156-495E-8C2D-D2BA9995B09E}" type="pres">
      <dgm:prSet presAssocID="{20FCDF30-38FC-4879-91F8-A6673E064684}" presName="ConnectLine" presStyleLbl="sibTrans1D1" presStyleIdx="1" presStyleCnt="5"/>
      <dgm:spPr>
        <a:noFill/>
        <a:ln w="12700" cap="flat" cmpd="sng" algn="ctr">
          <a:solidFill>
            <a:schemeClr val="accent3">
              <a:hueOff val="0"/>
              <a:satOff val="0"/>
              <a:lumOff val="0"/>
              <a:alphaOff val="0"/>
            </a:schemeClr>
          </a:solidFill>
          <a:prstDash val="dash"/>
          <a:miter lim="800000"/>
        </a:ln>
        <a:effectLst/>
      </dgm:spPr>
    </dgm:pt>
    <dgm:pt modelId="{A5DD69ED-1B8A-41B4-A4BD-819313988A6C}" type="pres">
      <dgm:prSet presAssocID="{20FCDF30-38FC-4879-91F8-A6673E064684}" presName="ConnectLineEnd" presStyleLbl="node1" presStyleIdx="1" presStyleCnt="5"/>
      <dgm:spPr/>
    </dgm:pt>
    <dgm:pt modelId="{17B7A6CF-778D-4C0C-9DC1-AEA05FAB1A53}" type="pres">
      <dgm:prSet presAssocID="{20FCDF30-38FC-4879-91F8-A6673E064684}" presName="EmptyPane" presStyleCnt="0"/>
      <dgm:spPr/>
    </dgm:pt>
    <dgm:pt modelId="{387C15A4-DED3-42A9-80ED-8F08D266374C}" type="pres">
      <dgm:prSet presAssocID="{F6986F0D-E42C-4B8A-B14F-74B845C5E952}" presName="spaceBetweenRectangles" presStyleLbl="fgAcc1" presStyleIdx="1" presStyleCnt="4"/>
      <dgm:spPr/>
    </dgm:pt>
    <dgm:pt modelId="{2BF6A310-633B-4E0A-924B-B551DF34E536}" type="pres">
      <dgm:prSet presAssocID="{BC91ACEA-CB24-4F1A-AA10-E2C5BF5EF3A4}" presName="composite" presStyleCnt="0"/>
      <dgm:spPr/>
    </dgm:pt>
    <dgm:pt modelId="{948DAC5B-88F7-4BA1-971B-692380B15804}" type="pres">
      <dgm:prSet presAssocID="{BC91ACEA-CB24-4F1A-AA10-E2C5BF5EF3A4}" presName="Parent1" presStyleLbl="alignNode1" presStyleIdx="2" presStyleCnt="5">
        <dgm:presLayoutVars>
          <dgm:chMax val="1"/>
          <dgm:chPref val="1"/>
          <dgm:bulletEnabled val="1"/>
        </dgm:presLayoutVars>
      </dgm:prSet>
      <dgm:spPr/>
    </dgm:pt>
    <dgm:pt modelId="{DA411D37-157E-4007-A690-37F1C9FECE76}" type="pres">
      <dgm:prSet presAssocID="{BC91ACEA-CB24-4F1A-AA10-E2C5BF5EF3A4}" presName="Childtext1" presStyleLbl="revTx" presStyleIdx="2" presStyleCnt="5">
        <dgm:presLayoutVars>
          <dgm:chMax val="0"/>
          <dgm:chPref val="0"/>
          <dgm:bulletEnabled/>
        </dgm:presLayoutVars>
      </dgm:prSet>
      <dgm:spPr/>
    </dgm:pt>
    <dgm:pt modelId="{5133ADD8-6D0C-4911-A0EA-EAC83E6E6D61}" type="pres">
      <dgm:prSet presAssocID="{BC91ACEA-CB24-4F1A-AA10-E2C5BF5EF3A4}" presName="ConnectLine" presStyleLbl="sibTrans1D1" presStyleIdx="2" presStyleCnt="5"/>
      <dgm:spPr>
        <a:noFill/>
        <a:ln w="12700" cap="flat" cmpd="sng" algn="ctr">
          <a:solidFill>
            <a:schemeClr val="accent4">
              <a:hueOff val="0"/>
              <a:satOff val="0"/>
              <a:lumOff val="0"/>
              <a:alphaOff val="0"/>
            </a:schemeClr>
          </a:solidFill>
          <a:prstDash val="dash"/>
          <a:miter lim="800000"/>
        </a:ln>
        <a:effectLst/>
      </dgm:spPr>
    </dgm:pt>
    <dgm:pt modelId="{3C3054DF-3BC8-4236-ABFD-D006AD584217}" type="pres">
      <dgm:prSet presAssocID="{BC91ACEA-CB24-4F1A-AA10-E2C5BF5EF3A4}" presName="ConnectLineEnd" presStyleLbl="node1" presStyleIdx="2" presStyleCnt="5"/>
      <dgm:spPr/>
    </dgm:pt>
    <dgm:pt modelId="{FE64381D-D10B-4F0A-8B82-B4A7670A4795}" type="pres">
      <dgm:prSet presAssocID="{BC91ACEA-CB24-4F1A-AA10-E2C5BF5EF3A4}" presName="EmptyPane" presStyleCnt="0"/>
      <dgm:spPr/>
    </dgm:pt>
    <dgm:pt modelId="{332295E3-E16A-4DF6-BB1A-65AC89A198A5}" type="pres">
      <dgm:prSet presAssocID="{228C7A02-95E4-4326-B61A-8D53C115DCAB}" presName="spaceBetweenRectangles" presStyleLbl="fgAcc1" presStyleIdx="2" presStyleCnt="4"/>
      <dgm:spPr/>
    </dgm:pt>
    <dgm:pt modelId="{605FA746-C55C-4E3F-94BC-9ADA67BD40CA}" type="pres">
      <dgm:prSet presAssocID="{CD6FD32D-137E-4630-96E7-FE16DEFF6781}" presName="composite" presStyleCnt="0"/>
      <dgm:spPr/>
    </dgm:pt>
    <dgm:pt modelId="{592F460C-B81E-4EF8-A7A0-5EDEAD4DEB2B}" type="pres">
      <dgm:prSet presAssocID="{CD6FD32D-137E-4630-96E7-FE16DEFF6781}" presName="Parent1" presStyleLbl="alignNode1" presStyleIdx="3" presStyleCnt="5">
        <dgm:presLayoutVars>
          <dgm:chMax val="1"/>
          <dgm:chPref val="1"/>
          <dgm:bulletEnabled val="1"/>
        </dgm:presLayoutVars>
      </dgm:prSet>
      <dgm:spPr/>
    </dgm:pt>
    <dgm:pt modelId="{08734058-1539-4DB3-BDD6-5A52541DCA08}" type="pres">
      <dgm:prSet presAssocID="{CD6FD32D-137E-4630-96E7-FE16DEFF6781}" presName="Childtext1" presStyleLbl="revTx" presStyleIdx="3" presStyleCnt="5">
        <dgm:presLayoutVars>
          <dgm:chMax val="0"/>
          <dgm:chPref val="0"/>
          <dgm:bulletEnabled/>
        </dgm:presLayoutVars>
      </dgm:prSet>
      <dgm:spPr/>
    </dgm:pt>
    <dgm:pt modelId="{88576A11-BBA5-4A67-8452-73F7B76E41D0}" type="pres">
      <dgm:prSet presAssocID="{CD6FD32D-137E-4630-96E7-FE16DEFF6781}" presName="ConnectLine" presStyleLbl="sibTrans1D1" presStyleIdx="3" presStyleCnt="5"/>
      <dgm:spPr>
        <a:noFill/>
        <a:ln w="12700" cap="flat" cmpd="sng" algn="ctr">
          <a:solidFill>
            <a:schemeClr val="accent5">
              <a:hueOff val="0"/>
              <a:satOff val="0"/>
              <a:lumOff val="0"/>
              <a:alphaOff val="0"/>
            </a:schemeClr>
          </a:solidFill>
          <a:prstDash val="dash"/>
          <a:miter lim="800000"/>
        </a:ln>
        <a:effectLst/>
      </dgm:spPr>
    </dgm:pt>
    <dgm:pt modelId="{3D8A66A7-03E9-4AAE-9E53-920BBF080F04}" type="pres">
      <dgm:prSet presAssocID="{CD6FD32D-137E-4630-96E7-FE16DEFF6781}" presName="ConnectLineEnd" presStyleLbl="node1" presStyleIdx="3" presStyleCnt="5"/>
      <dgm:spPr/>
    </dgm:pt>
    <dgm:pt modelId="{E28B8282-6528-42C4-A045-98B589E9B163}" type="pres">
      <dgm:prSet presAssocID="{CD6FD32D-137E-4630-96E7-FE16DEFF6781}" presName="EmptyPane" presStyleCnt="0"/>
      <dgm:spPr/>
    </dgm:pt>
    <dgm:pt modelId="{7245A059-4A75-4C32-9498-675A938BFA7F}" type="pres">
      <dgm:prSet presAssocID="{B74C3BC1-98DB-4BE2-9788-EBC42C2A0005}" presName="spaceBetweenRectangles" presStyleLbl="fgAcc1" presStyleIdx="3" presStyleCnt="4"/>
      <dgm:spPr/>
    </dgm:pt>
    <dgm:pt modelId="{7D9A9DA1-82EC-4597-BF4A-080CCA1AF9A8}" type="pres">
      <dgm:prSet presAssocID="{0C1CB05D-7E3E-4DC1-9C5A-B63F64084007}" presName="composite" presStyleCnt="0"/>
      <dgm:spPr/>
    </dgm:pt>
    <dgm:pt modelId="{344D7ECD-7AE8-49C4-AC9F-41E2868DD566}" type="pres">
      <dgm:prSet presAssocID="{0C1CB05D-7E3E-4DC1-9C5A-B63F64084007}" presName="Parent1" presStyleLbl="alignNode1" presStyleIdx="4" presStyleCnt="5">
        <dgm:presLayoutVars>
          <dgm:chMax val="1"/>
          <dgm:chPref val="1"/>
          <dgm:bulletEnabled val="1"/>
        </dgm:presLayoutVars>
      </dgm:prSet>
      <dgm:spPr/>
    </dgm:pt>
    <dgm:pt modelId="{70C21143-28FF-45AE-B443-B4E6A0ED228E}" type="pres">
      <dgm:prSet presAssocID="{0C1CB05D-7E3E-4DC1-9C5A-B63F64084007}" presName="Childtext1" presStyleLbl="revTx" presStyleIdx="4" presStyleCnt="5">
        <dgm:presLayoutVars>
          <dgm:chMax val="0"/>
          <dgm:chPref val="0"/>
          <dgm:bulletEnabled/>
        </dgm:presLayoutVars>
      </dgm:prSet>
      <dgm:spPr/>
    </dgm:pt>
    <dgm:pt modelId="{C1030164-E397-4028-AEE5-9674FBDDD82C}" type="pres">
      <dgm:prSet presAssocID="{0C1CB05D-7E3E-4DC1-9C5A-B63F64084007}" presName="ConnectLine" presStyleLbl="sibTrans1D1" presStyleIdx="4" presStyleCnt="5"/>
      <dgm:spPr>
        <a:noFill/>
        <a:ln w="12700" cap="flat" cmpd="sng" algn="ctr">
          <a:solidFill>
            <a:schemeClr val="accent6">
              <a:hueOff val="0"/>
              <a:satOff val="0"/>
              <a:lumOff val="0"/>
              <a:alphaOff val="0"/>
            </a:schemeClr>
          </a:solidFill>
          <a:prstDash val="dash"/>
          <a:miter lim="800000"/>
        </a:ln>
        <a:effectLst/>
      </dgm:spPr>
    </dgm:pt>
    <dgm:pt modelId="{0236420F-9727-4011-BF84-270F54E4FECB}" type="pres">
      <dgm:prSet presAssocID="{0C1CB05D-7E3E-4DC1-9C5A-B63F64084007}" presName="ConnectLineEnd" presStyleLbl="node1" presStyleIdx="4" presStyleCnt="5"/>
      <dgm:spPr/>
    </dgm:pt>
    <dgm:pt modelId="{C7A0EC2A-D839-4137-9202-1A81FF657F61}" type="pres">
      <dgm:prSet presAssocID="{0C1CB05D-7E3E-4DC1-9C5A-B63F64084007}" presName="EmptyPane" presStyleCnt="0"/>
      <dgm:spPr/>
    </dgm:pt>
  </dgm:ptLst>
  <dgm:cxnLst>
    <dgm:cxn modelId="{265EEE01-20D6-481D-BAB2-627129730849}" type="presOf" srcId="{3DAD6666-37D2-4F80-8017-E2258B623CF4}" destId="{DA411D37-157E-4007-A690-37F1C9FECE76}" srcOrd="0" destOrd="0" presId="urn:microsoft.com/office/officeart/2016/7/layout/HexagonTimeline"/>
    <dgm:cxn modelId="{B1DB561B-33EA-40CC-92CA-5E4BA7CB6CBC}" type="presOf" srcId="{CD6FD32D-137E-4630-96E7-FE16DEFF6781}" destId="{592F460C-B81E-4EF8-A7A0-5EDEAD4DEB2B}" srcOrd="0" destOrd="0" presId="urn:microsoft.com/office/officeart/2016/7/layout/HexagonTimeline"/>
    <dgm:cxn modelId="{0311F41E-0CC4-4730-A34D-B236A1D134AC}" type="presOf" srcId="{0C1CB05D-7E3E-4DC1-9C5A-B63F64084007}" destId="{344D7ECD-7AE8-49C4-AC9F-41E2868DD566}" srcOrd="0" destOrd="0" presId="urn:microsoft.com/office/officeart/2016/7/layout/HexagonTimeline"/>
    <dgm:cxn modelId="{579EC22D-5758-43AB-AD85-E391A62BC0FD}" srcId="{0E307680-C933-4F51-B159-395EC19F0028}" destId="{8E9468FB-6FA8-406E-928B-3D737A98A9EA}" srcOrd="0" destOrd="0" parTransId="{48853A20-EB62-4292-A27A-B27B29F63003}" sibTransId="{22B68F12-1E23-43A5-9E69-4B6D6E4B946F}"/>
    <dgm:cxn modelId="{4D610833-0623-4B42-8724-5425AE2DFEFF}" type="presOf" srcId="{3BC6F32A-1F4C-4692-96A6-A82BBA826ADD}" destId="{AC7A7B3E-9FA6-4601-85FB-837CEC08D81D}" srcOrd="0" destOrd="0" presId="urn:microsoft.com/office/officeart/2016/7/layout/HexagonTimeline"/>
    <dgm:cxn modelId="{797D223B-1DDE-47EC-B541-E7AB9242D3B7}" srcId="{CD6FD32D-137E-4630-96E7-FE16DEFF6781}" destId="{AF3B05FF-C334-488C-BF5F-F09896B7E4D9}" srcOrd="0" destOrd="0" parTransId="{B96692B5-712A-4D6A-981F-DBDAA8C93D70}" sibTransId="{4485D677-BF28-4673-B2BF-42924519AEFF}"/>
    <dgm:cxn modelId="{F1956441-2E03-49CB-9D7F-2DF7705528A8}" type="presOf" srcId="{20FCDF30-38FC-4879-91F8-A6673E064684}" destId="{15C94C0D-0D74-4B9C-B114-6BB5F0290D8B}" srcOrd="0" destOrd="0" presId="urn:microsoft.com/office/officeart/2016/7/layout/HexagonTimeline"/>
    <dgm:cxn modelId="{339ECF66-9168-4CC0-A332-B97306DD38C7}" srcId="{0C1CB05D-7E3E-4DC1-9C5A-B63F64084007}" destId="{001A11BA-2903-4474-A491-AD57E3143D60}" srcOrd="0" destOrd="0" parTransId="{0BD9F057-9519-411E-9D84-745EA9757866}" sibTransId="{5D4AC9E9-E866-4BCB-8E81-051D7028860B}"/>
    <dgm:cxn modelId="{29F4C94D-7D72-4635-A982-ACE85817C4C9}" srcId="{0E307680-C933-4F51-B159-395EC19F0028}" destId="{20FCDF30-38FC-4879-91F8-A6673E064684}" srcOrd="1" destOrd="0" parTransId="{B40BE252-07DF-4C24-9986-8C6EBA6D5F1E}" sibTransId="{F6986F0D-E42C-4B8A-B14F-74B845C5E952}"/>
    <dgm:cxn modelId="{D8F0DB70-AA3F-45C3-B532-CF41159E7C6A}" srcId="{0E307680-C933-4F51-B159-395EC19F0028}" destId="{0C1CB05D-7E3E-4DC1-9C5A-B63F64084007}" srcOrd="4" destOrd="0" parTransId="{02C765A0-31C2-43BA-B375-36533AE14EFF}" sibTransId="{7E75B77E-2F9B-4AC5-B9DA-E23761C22225}"/>
    <dgm:cxn modelId="{7E346E7C-54D7-46BE-8A19-B27C4E93D1C2}" type="presOf" srcId="{001A11BA-2903-4474-A491-AD57E3143D60}" destId="{70C21143-28FF-45AE-B443-B4E6A0ED228E}" srcOrd="0" destOrd="0" presId="urn:microsoft.com/office/officeart/2016/7/layout/HexagonTimeline"/>
    <dgm:cxn modelId="{944EC283-B15E-4213-90C1-4B21FF854155}" srcId="{BC91ACEA-CB24-4F1A-AA10-E2C5BF5EF3A4}" destId="{3DAD6666-37D2-4F80-8017-E2258B623CF4}" srcOrd="0" destOrd="0" parTransId="{C26719F5-6B41-477D-B9C2-D8FA4B1FA049}" sibTransId="{30374985-1B7C-4CE1-8B86-CAB7D05302EE}"/>
    <dgm:cxn modelId="{7D4E4F8B-9E31-4DB5-9AE3-022302EFAA9B}" type="presOf" srcId="{8E9468FB-6FA8-406E-928B-3D737A98A9EA}" destId="{5DC806F0-A9A4-4C45-ADFF-3716106F95BA}" srcOrd="0" destOrd="0" presId="urn:microsoft.com/office/officeart/2016/7/layout/HexagonTimeline"/>
    <dgm:cxn modelId="{82DACE90-1BBD-4879-8A03-9715DE8C94E8}" srcId="{0E307680-C933-4F51-B159-395EC19F0028}" destId="{CD6FD32D-137E-4630-96E7-FE16DEFF6781}" srcOrd="3" destOrd="0" parTransId="{F0DC0807-6B3C-4987-A5B8-64D2A786128C}" sibTransId="{B74C3BC1-98DB-4BE2-9788-EBC42C2A0005}"/>
    <dgm:cxn modelId="{7EA43D91-89CD-4950-A5CA-3468284744FA}" srcId="{20FCDF30-38FC-4879-91F8-A6673E064684}" destId="{3BC6F32A-1F4C-4692-96A6-A82BBA826ADD}" srcOrd="0" destOrd="0" parTransId="{9F0C6CFA-0AB5-4F02-93EC-37589E3C1007}" sibTransId="{887B07A8-962A-4EBA-BCE5-E93FC6DCB9C2}"/>
    <dgm:cxn modelId="{B67065B0-78BD-4376-BBC0-D6D0CE8960FF}" srcId="{0E307680-C933-4F51-B159-395EC19F0028}" destId="{BC91ACEA-CB24-4F1A-AA10-E2C5BF5EF3A4}" srcOrd="2" destOrd="0" parTransId="{B22987D0-1DD6-41E8-8D11-1D25CEAC78CE}" sibTransId="{228C7A02-95E4-4326-B61A-8D53C115DCAB}"/>
    <dgm:cxn modelId="{892274C6-3D3E-41CF-BA34-D42CACF21ADF}" type="presOf" srcId="{AF3B05FF-C334-488C-BF5F-F09896B7E4D9}" destId="{08734058-1539-4DB3-BDD6-5A52541DCA08}" srcOrd="0" destOrd="0" presId="urn:microsoft.com/office/officeart/2016/7/layout/HexagonTimeline"/>
    <dgm:cxn modelId="{9EFDD3CB-61B6-4AA5-B918-DEF6F0DBBB60}" type="presOf" srcId="{0E307680-C933-4F51-B159-395EC19F0028}" destId="{8E4E910E-0086-488D-B47B-BF1B8CD9FC15}" srcOrd="0" destOrd="0" presId="urn:microsoft.com/office/officeart/2016/7/layout/HexagonTimeline"/>
    <dgm:cxn modelId="{698D30D6-36A9-41D6-A833-28FC87A31C12}" type="presOf" srcId="{DF145D96-8CBE-480F-BD17-F201BADA5986}" destId="{7B149AC7-2FAC-49C1-9781-828169FFF358}" srcOrd="0" destOrd="0" presId="urn:microsoft.com/office/officeart/2016/7/layout/HexagonTimeline"/>
    <dgm:cxn modelId="{A6C507D9-0C63-4E29-BAD0-C6D573DA6659}" type="presOf" srcId="{BC91ACEA-CB24-4F1A-AA10-E2C5BF5EF3A4}" destId="{948DAC5B-88F7-4BA1-971B-692380B15804}" srcOrd="0" destOrd="0" presId="urn:microsoft.com/office/officeart/2016/7/layout/HexagonTimeline"/>
    <dgm:cxn modelId="{8136D6FB-B85E-41B6-99F2-980926DAD565}" srcId="{8E9468FB-6FA8-406E-928B-3D737A98A9EA}" destId="{DF145D96-8CBE-480F-BD17-F201BADA5986}" srcOrd="0" destOrd="0" parTransId="{4A89B637-958F-4731-A8A9-C1977E54A8D0}" sibTransId="{0F147665-D951-44FE-A95F-6A310EF423CD}"/>
    <dgm:cxn modelId="{9AE45166-5902-4313-8FDC-09E358C0FE42}" type="presParOf" srcId="{8E4E910E-0086-488D-B47B-BF1B8CD9FC15}" destId="{6B7266B7-A965-484F-88A6-B2DD76B1A257}" srcOrd="0" destOrd="0" presId="urn:microsoft.com/office/officeart/2016/7/layout/HexagonTimeline"/>
    <dgm:cxn modelId="{93B80FC5-F81D-4FD9-9D3C-205EA6CBC148}" type="presParOf" srcId="{6B7266B7-A965-484F-88A6-B2DD76B1A257}" destId="{5DC806F0-A9A4-4C45-ADFF-3716106F95BA}" srcOrd="0" destOrd="0" presId="urn:microsoft.com/office/officeart/2016/7/layout/HexagonTimeline"/>
    <dgm:cxn modelId="{DFE9C07A-DA58-4E68-A7A9-80EF5AFBCD33}" type="presParOf" srcId="{6B7266B7-A965-484F-88A6-B2DD76B1A257}" destId="{7B149AC7-2FAC-49C1-9781-828169FFF358}" srcOrd="1" destOrd="0" presId="urn:microsoft.com/office/officeart/2016/7/layout/HexagonTimeline"/>
    <dgm:cxn modelId="{3C242743-B7DB-4063-97D5-6BD72561E838}" type="presParOf" srcId="{6B7266B7-A965-484F-88A6-B2DD76B1A257}" destId="{4959891A-CB8D-487A-83B4-2BD9295D32D1}" srcOrd="2" destOrd="0" presId="urn:microsoft.com/office/officeart/2016/7/layout/HexagonTimeline"/>
    <dgm:cxn modelId="{882C4DF7-CFE8-42F3-B3FC-133BC12DE111}" type="presParOf" srcId="{6B7266B7-A965-484F-88A6-B2DD76B1A257}" destId="{633C8545-8508-4164-8C4B-DADB6564C0AA}" srcOrd="3" destOrd="0" presId="urn:microsoft.com/office/officeart/2016/7/layout/HexagonTimeline"/>
    <dgm:cxn modelId="{5B06592D-48AD-4175-8EF1-41D2B2F33157}" type="presParOf" srcId="{6B7266B7-A965-484F-88A6-B2DD76B1A257}" destId="{AC5BA6BD-1DCD-4A4D-A857-EB02DD85BACA}" srcOrd="4" destOrd="0" presId="urn:microsoft.com/office/officeart/2016/7/layout/HexagonTimeline"/>
    <dgm:cxn modelId="{5CF45997-EF71-4642-ACA1-2CDA3E8FE33B}" type="presParOf" srcId="{8E4E910E-0086-488D-B47B-BF1B8CD9FC15}" destId="{759766A8-6B83-4371-B841-3860B823860B}" srcOrd="1" destOrd="0" presId="urn:microsoft.com/office/officeart/2016/7/layout/HexagonTimeline"/>
    <dgm:cxn modelId="{1ADB38F1-18AF-4C0F-8175-6E3998F63E8A}" type="presParOf" srcId="{8E4E910E-0086-488D-B47B-BF1B8CD9FC15}" destId="{3C07F990-2EC1-4F75-AA04-4971B19A6477}" srcOrd="2" destOrd="0" presId="urn:microsoft.com/office/officeart/2016/7/layout/HexagonTimeline"/>
    <dgm:cxn modelId="{6E805C27-A91A-4957-A5EB-65117651AAAF}" type="presParOf" srcId="{3C07F990-2EC1-4F75-AA04-4971B19A6477}" destId="{15C94C0D-0D74-4B9C-B114-6BB5F0290D8B}" srcOrd="0" destOrd="0" presId="urn:microsoft.com/office/officeart/2016/7/layout/HexagonTimeline"/>
    <dgm:cxn modelId="{0DBD70C6-5963-46A0-A4E8-C2B86DE16F82}" type="presParOf" srcId="{3C07F990-2EC1-4F75-AA04-4971B19A6477}" destId="{AC7A7B3E-9FA6-4601-85FB-837CEC08D81D}" srcOrd="1" destOrd="0" presId="urn:microsoft.com/office/officeart/2016/7/layout/HexagonTimeline"/>
    <dgm:cxn modelId="{FE090B57-7522-4AFC-B86A-B7A231C4843B}" type="presParOf" srcId="{3C07F990-2EC1-4F75-AA04-4971B19A6477}" destId="{AD2F78EE-F156-495E-8C2D-D2BA9995B09E}" srcOrd="2" destOrd="0" presId="urn:microsoft.com/office/officeart/2016/7/layout/HexagonTimeline"/>
    <dgm:cxn modelId="{7EBD8B9E-5BCE-499C-905A-94EC4D7512E8}" type="presParOf" srcId="{3C07F990-2EC1-4F75-AA04-4971B19A6477}" destId="{A5DD69ED-1B8A-41B4-A4BD-819313988A6C}" srcOrd="3" destOrd="0" presId="urn:microsoft.com/office/officeart/2016/7/layout/HexagonTimeline"/>
    <dgm:cxn modelId="{382D4099-972C-420B-B43D-9488B876A783}" type="presParOf" srcId="{3C07F990-2EC1-4F75-AA04-4971B19A6477}" destId="{17B7A6CF-778D-4C0C-9DC1-AEA05FAB1A53}" srcOrd="4" destOrd="0" presId="urn:microsoft.com/office/officeart/2016/7/layout/HexagonTimeline"/>
    <dgm:cxn modelId="{CA2ECA7D-F298-4C78-A05F-EF1A1E0A4576}" type="presParOf" srcId="{8E4E910E-0086-488D-B47B-BF1B8CD9FC15}" destId="{387C15A4-DED3-42A9-80ED-8F08D266374C}" srcOrd="3" destOrd="0" presId="urn:microsoft.com/office/officeart/2016/7/layout/HexagonTimeline"/>
    <dgm:cxn modelId="{F0641097-7BB9-4ED8-B0D5-8CC496A52840}" type="presParOf" srcId="{8E4E910E-0086-488D-B47B-BF1B8CD9FC15}" destId="{2BF6A310-633B-4E0A-924B-B551DF34E536}" srcOrd="4" destOrd="0" presId="urn:microsoft.com/office/officeart/2016/7/layout/HexagonTimeline"/>
    <dgm:cxn modelId="{B97E5B21-3879-4E67-A11A-E408CD5EA913}" type="presParOf" srcId="{2BF6A310-633B-4E0A-924B-B551DF34E536}" destId="{948DAC5B-88F7-4BA1-971B-692380B15804}" srcOrd="0" destOrd="0" presId="urn:microsoft.com/office/officeart/2016/7/layout/HexagonTimeline"/>
    <dgm:cxn modelId="{6F67B4AE-7F9E-4CB2-AF96-C8A36AA076CD}" type="presParOf" srcId="{2BF6A310-633B-4E0A-924B-B551DF34E536}" destId="{DA411D37-157E-4007-A690-37F1C9FECE76}" srcOrd="1" destOrd="0" presId="urn:microsoft.com/office/officeart/2016/7/layout/HexagonTimeline"/>
    <dgm:cxn modelId="{A1267047-F193-41E5-BE22-D954B0B0C216}" type="presParOf" srcId="{2BF6A310-633B-4E0A-924B-B551DF34E536}" destId="{5133ADD8-6D0C-4911-A0EA-EAC83E6E6D61}" srcOrd="2" destOrd="0" presId="urn:microsoft.com/office/officeart/2016/7/layout/HexagonTimeline"/>
    <dgm:cxn modelId="{99B54F59-9F9F-47E9-AB22-FC5CED56B316}" type="presParOf" srcId="{2BF6A310-633B-4E0A-924B-B551DF34E536}" destId="{3C3054DF-3BC8-4236-ABFD-D006AD584217}" srcOrd="3" destOrd="0" presId="urn:microsoft.com/office/officeart/2016/7/layout/HexagonTimeline"/>
    <dgm:cxn modelId="{615CB5DD-52CB-438D-A31B-671A51FC44FA}" type="presParOf" srcId="{2BF6A310-633B-4E0A-924B-B551DF34E536}" destId="{FE64381D-D10B-4F0A-8B82-B4A7670A4795}" srcOrd="4" destOrd="0" presId="urn:microsoft.com/office/officeart/2016/7/layout/HexagonTimeline"/>
    <dgm:cxn modelId="{4A16CEF7-E11C-428A-9E96-43B20A781BB8}" type="presParOf" srcId="{8E4E910E-0086-488D-B47B-BF1B8CD9FC15}" destId="{332295E3-E16A-4DF6-BB1A-65AC89A198A5}" srcOrd="5" destOrd="0" presId="urn:microsoft.com/office/officeart/2016/7/layout/HexagonTimeline"/>
    <dgm:cxn modelId="{0F9BE615-B424-4990-852A-D3B853F4907F}" type="presParOf" srcId="{8E4E910E-0086-488D-B47B-BF1B8CD9FC15}" destId="{605FA746-C55C-4E3F-94BC-9ADA67BD40CA}" srcOrd="6" destOrd="0" presId="urn:microsoft.com/office/officeart/2016/7/layout/HexagonTimeline"/>
    <dgm:cxn modelId="{DF3E6C6F-BAAA-42CD-8268-CD8E307FEC56}" type="presParOf" srcId="{605FA746-C55C-4E3F-94BC-9ADA67BD40CA}" destId="{592F460C-B81E-4EF8-A7A0-5EDEAD4DEB2B}" srcOrd="0" destOrd="0" presId="urn:microsoft.com/office/officeart/2016/7/layout/HexagonTimeline"/>
    <dgm:cxn modelId="{8E36C4F9-664D-4B15-871F-16372CAC5937}" type="presParOf" srcId="{605FA746-C55C-4E3F-94BC-9ADA67BD40CA}" destId="{08734058-1539-4DB3-BDD6-5A52541DCA08}" srcOrd="1" destOrd="0" presId="urn:microsoft.com/office/officeart/2016/7/layout/HexagonTimeline"/>
    <dgm:cxn modelId="{8AA85D79-A4C4-47DD-B560-00D51F1EBBD9}" type="presParOf" srcId="{605FA746-C55C-4E3F-94BC-9ADA67BD40CA}" destId="{88576A11-BBA5-4A67-8452-73F7B76E41D0}" srcOrd="2" destOrd="0" presId="urn:microsoft.com/office/officeart/2016/7/layout/HexagonTimeline"/>
    <dgm:cxn modelId="{BF1BC0E9-2A9A-4F5D-84AD-0ED93900D0D3}" type="presParOf" srcId="{605FA746-C55C-4E3F-94BC-9ADA67BD40CA}" destId="{3D8A66A7-03E9-4AAE-9E53-920BBF080F04}" srcOrd="3" destOrd="0" presId="urn:microsoft.com/office/officeart/2016/7/layout/HexagonTimeline"/>
    <dgm:cxn modelId="{74204186-95B4-4CB6-BB69-3994D377BA04}" type="presParOf" srcId="{605FA746-C55C-4E3F-94BC-9ADA67BD40CA}" destId="{E28B8282-6528-42C4-A045-98B589E9B163}" srcOrd="4" destOrd="0" presId="urn:microsoft.com/office/officeart/2016/7/layout/HexagonTimeline"/>
    <dgm:cxn modelId="{4E4C8034-C921-4A2F-B000-06B53A6806E9}" type="presParOf" srcId="{8E4E910E-0086-488D-B47B-BF1B8CD9FC15}" destId="{7245A059-4A75-4C32-9498-675A938BFA7F}" srcOrd="7" destOrd="0" presId="urn:microsoft.com/office/officeart/2016/7/layout/HexagonTimeline"/>
    <dgm:cxn modelId="{C01B50C4-911C-4288-BC14-BD2EEB55D11E}" type="presParOf" srcId="{8E4E910E-0086-488D-B47B-BF1B8CD9FC15}" destId="{7D9A9DA1-82EC-4597-BF4A-080CCA1AF9A8}" srcOrd="8" destOrd="0" presId="urn:microsoft.com/office/officeart/2016/7/layout/HexagonTimeline"/>
    <dgm:cxn modelId="{0998250F-94FF-4BD3-BC11-F5974A3FB93D}" type="presParOf" srcId="{7D9A9DA1-82EC-4597-BF4A-080CCA1AF9A8}" destId="{344D7ECD-7AE8-49C4-AC9F-41E2868DD566}" srcOrd="0" destOrd="0" presId="urn:microsoft.com/office/officeart/2016/7/layout/HexagonTimeline"/>
    <dgm:cxn modelId="{1899FF8C-5388-4845-8062-083AC265C912}" type="presParOf" srcId="{7D9A9DA1-82EC-4597-BF4A-080CCA1AF9A8}" destId="{70C21143-28FF-45AE-B443-B4E6A0ED228E}" srcOrd="1" destOrd="0" presId="urn:microsoft.com/office/officeart/2016/7/layout/HexagonTimeline"/>
    <dgm:cxn modelId="{E2BE1BED-CCA0-43EA-8829-AD4B31C43B21}" type="presParOf" srcId="{7D9A9DA1-82EC-4597-BF4A-080CCA1AF9A8}" destId="{C1030164-E397-4028-AEE5-9674FBDDD82C}" srcOrd="2" destOrd="0" presId="urn:microsoft.com/office/officeart/2016/7/layout/HexagonTimeline"/>
    <dgm:cxn modelId="{D273725D-C007-4AA6-9283-9DC9F0EDEEA6}" type="presParOf" srcId="{7D9A9DA1-82EC-4597-BF4A-080CCA1AF9A8}" destId="{0236420F-9727-4011-BF84-270F54E4FECB}" srcOrd="3" destOrd="0" presId="urn:microsoft.com/office/officeart/2016/7/layout/HexagonTimeline"/>
    <dgm:cxn modelId="{AF117EE0-641F-4FC8-AA68-AA9FE59E8575}" type="presParOf" srcId="{7D9A9DA1-82EC-4597-BF4A-080CCA1AF9A8}" destId="{C7A0EC2A-D839-4137-9202-1A81FF657F61}"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3FFA06-CDEF-4479-BB02-DA97BF35AB91}"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35E75307-E49D-4A3B-845D-86F7236517D8}">
      <dgm:prSet/>
      <dgm:spPr/>
      <dgm:t>
        <a:bodyPr/>
        <a:lstStyle/>
        <a:p>
          <a:r>
            <a:rPr lang="en-US"/>
            <a:t>National Abnormal Liver Blood Test Pathway launched October 2021</a:t>
          </a:r>
        </a:p>
      </dgm:t>
    </dgm:pt>
    <dgm:pt modelId="{94B20F07-8263-43E0-A5A6-9762BA1B480B}" type="parTrans" cxnId="{0307823E-661C-4AEE-B0F8-8F8AFE4DDAE3}">
      <dgm:prSet/>
      <dgm:spPr/>
      <dgm:t>
        <a:bodyPr/>
        <a:lstStyle/>
        <a:p>
          <a:endParaRPr lang="en-US"/>
        </a:p>
      </dgm:t>
    </dgm:pt>
    <dgm:pt modelId="{8A141626-76A9-4EAD-AF6A-10C08E7CE1C8}" type="sibTrans" cxnId="{0307823E-661C-4AEE-B0F8-8F8AFE4DDAE3}">
      <dgm:prSet/>
      <dgm:spPr/>
      <dgm:t>
        <a:bodyPr/>
        <a:lstStyle/>
        <a:p>
          <a:endParaRPr lang="en-US"/>
        </a:p>
      </dgm:t>
    </dgm:pt>
    <dgm:pt modelId="{89FE9218-6982-43CB-AD48-B19178B3F863}">
      <dgm:prSet/>
      <dgm:spPr/>
      <dgm:t>
        <a:bodyPr/>
        <a:lstStyle/>
        <a:p>
          <a:r>
            <a:rPr lang="en-US"/>
            <a:t>Educational platform in support of pathway to aid dissemination</a:t>
          </a:r>
        </a:p>
      </dgm:t>
    </dgm:pt>
    <dgm:pt modelId="{8D6DB078-6119-4386-AA6B-6F540A24015F}" type="parTrans" cxnId="{2EDAA1ED-02CF-496C-B00C-A60FFDFE7AD1}">
      <dgm:prSet/>
      <dgm:spPr/>
      <dgm:t>
        <a:bodyPr/>
        <a:lstStyle/>
        <a:p>
          <a:endParaRPr lang="en-US"/>
        </a:p>
      </dgm:t>
    </dgm:pt>
    <dgm:pt modelId="{63DF2F71-91AE-47FE-BEB4-BD7A5576F881}" type="sibTrans" cxnId="{2EDAA1ED-02CF-496C-B00C-A60FFDFE7AD1}">
      <dgm:prSet/>
      <dgm:spPr/>
      <dgm:t>
        <a:bodyPr/>
        <a:lstStyle/>
        <a:p>
          <a:endParaRPr lang="en-US"/>
        </a:p>
      </dgm:t>
    </dgm:pt>
    <dgm:pt modelId="{C3C58AE4-07CE-4AB3-9003-7DCBDFA28D2B}">
      <dgm:prSet/>
      <dgm:spPr/>
      <dgm:t>
        <a:bodyPr/>
        <a:lstStyle/>
        <a:p>
          <a:r>
            <a:rPr lang="en-US" dirty="0"/>
            <a:t>Support to Health Boards to build Fibroscan capacity</a:t>
          </a:r>
        </a:p>
      </dgm:t>
    </dgm:pt>
    <dgm:pt modelId="{30F05D58-3949-48F7-8AC7-28DD220CCF4B}" type="parTrans" cxnId="{9EA1D755-F07E-422E-90F7-B526139A0558}">
      <dgm:prSet/>
      <dgm:spPr/>
      <dgm:t>
        <a:bodyPr/>
        <a:lstStyle/>
        <a:p>
          <a:endParaRPr lang="en-US"/>
        </a:p>
      </dgm:t>
    </dgm:pt>
    <dgm:pt modelId="{B13D104B-C09D-45B6-A6D2-78783A122DA0}" type="sibTrans" cxnId="{9EA1D755-F07E-422E-90F7-B526139A0558}">
      <dgm:prSet/>
      <dgm:spPr/>
      <dgm:t>
        <a:bodyPr/>
        <a:lstStyle/>
        <a:p>
          <a:endParaRPr lang="en-US"/>
        </a:p>
      </dgm:t>
    </dgm:pt>
    <dgm:pt modelId="{32EED283-A345-4AED-9940-5EA92213BCCF}">
      <dgm:prSet/>
      <dgm:spPr/>
      <dgm:t>
        <a:bodyPr/>
        <a:lstStyle/>
        <a:p>
          <a:r>
            <a:rPr lang="en-US"/>
            <a:t>No separate NAFLD pathway as yet but foundations laid</a:t>
          </a:r>
        </a:p>
      </dgm:t>
    </dgm:pt>
    <dgm:pt modelId="{1D8DDDC2-C266-4DDC-912A-87AB06F6A071}" type="parTrans" cxnId="{391FC187-E58E-420C-803F-E9737F018B29}">
      <dgm:prSet/>
      <dgm:spPr/>
      <dgm:t>
        <a:bodyPr/>
        <a:lstStyle/>
        <a:p>
          <a:endParaRPr lang="en-US"/>
        </a:p>
      </dgm:t>
    </dgm:pt>
    <dgm:pt modelId="{C13C5D8C-710E-4368-926A-8F8FC3AE0D45}" type="sibTrans" cxnId="{391FC187-E58E-420C-803F-E9737F018B29}">
      <dgm:prSet/>
      <dgm:spPr/>
      <dgm:t>
        <a:bodyPr/>
        <a:lstStyle/>
        <a:p>
          <a:endParaRPr lang="en-US"/>
        </a:p>
      </dgm:t>
    </dgm:pt>
    <dgm:pt modelId="{F0B1AB7D-CCAA-416D-BA6D-C6EC8705BFEC}">
      <dgm:prSet/>
      <dgm:spPr/>
      <dgm:t>
        <a:bodyPr/>
        <a:lstStyle/>
        <a:p>
          <a:r>
            <a:rPr lang="en-US"/>
            <a:t>ACTs developing</a:t>
          </a:r>
        </a:p>
      </dgm:t>
    </dgm:pt>
    <dgm:pt modelId="{94FA156F-C461-4F73-9674-70D19B71ABA4}" type="parTrans" cxnId="{3F9B1D1C-5DB6-4BBE-B369-54714A6623EB}">
      <dgm:prSet/>
      <dgm:spPr/>
      <dgm:t>
        <a:bodyPr/>
        <a:lstStyle/>
        <a:p>
          <a:endParaRPr lang="en-US"/>
        </a:p>
      </dgm:t>
    </dgm:pt>
    <dgm:pt modelId="{607A19D8-97AC-4F51-BF0D-45AE935F6685}" type="sibTrans" cxnId="{3F9B1D1C-5DB6-4BBE-B369-54714A6623EB}">
      <dgm:prSet/>
      <dgm:spPr/>
      <dgm:t>
        <a:bodyPr/>
        <a:lstStyle/>
        <a:p>
          <a:endParaRPr lang="en-US"/>
        </a:p>
      </dgm:t>
    </dgm:pt>
    <dgm:pt modelId="{90E992A6-825F-477D-B5BB-476EDEF74B07}" type="pres">
      <dgm:prSet presAssocID="{F93FFA06-CDEF-4479-BB02-DA97BF35AB91}" presName="linear" presStyleCnt="0">
        <dgm:presLayoutVars>
          <dgm:animLvl val="lvl"/>
          <dgm:resizeHandles val="exact"/>
        </dgm:presLayoutVars>
      </dgm:prSet>
      <dgm:spPr/>
    </dgm:pt>
    <dgm:pt modelId="{D0F906A9-FCDC-4F28-8B61-53F8CB367513}" type="pres">
      <dgm:prSet presAssocID="{35E75307-E49D-4A3B-845D-86F7236517D8}" presName="parentText" presStyleLbl="node1" presStyleIdx="0" presStyleCnt="5">
        <dgm:presLayoutVars>
          <dgm:chMax val="0"/>
          <dgm:bulletEnabled val="1"/>
        </dgm:presLayoutVars>
      </dgm:prSet>
      <dgm:spPr/>
    </dgm:pt>
    <dgm:pt modelId="{5B1B2238-E88D-47FD-BB82-D574231251BD}" type="pres">
      <dgm:prSet presAssocID="{8A141626-76A9-4EAD-AF6A-10C08E7CE1C8}" presName="spacer" presStyleCnt="0"/>
      <dgm:spPr/>
    </dgm:pt>
    <dgm:pt modelId="{A5B60545-D6B5-4F3A-AEBE-3C04BFF02E8D}" type="pres">
      <dgm:prSet presAssocID="{89FE9218-6982-43CB-AD48-B19178B3F863}" presName="parentText" presStyleLbl="node1" presStyleIdx="1" presStyleCnt="5">
        <dgm:presLayoutVars>
          <dgm:chMax val="0"/>
          <dgm:bulletEnabled val="1"/>
        </dgm:presLayoutVars>
      </dgm:prSet>
      <dgm:spPr/>
    </dgm:pt>
    <dgm:pt modelId="{E5C77FEB-E37B-4B7C-8B04-4533AC47F32F}" type="pres">
      <dgm:prSet presAssocID="{63DF2F71-91AE-47FE-BEB4-BD7A5576F881}" presName="spacer" presStyleCnt="0"/>
      <dgm:spPr/>
    </dgm:pt>
    <dgm:pt modelId="{58373CF6-4BC5-4674-B5FF-A1A9CCC4D2B3}" type="pres">
      <dgm:prSet presAssocID="{C3C58AE4-07CE-4AB3-9003-7DCBDFA28D2B}" presName="parentText" presStyleLbl="node1" presStyleIdx="2" presStyleCnt="5">
        <dgm:presLayoutVars>
          <dgm:chMax val="0"/>
          <dgm:bulletEnabled val="1"/>
        </dgm:presLayoutVars>
      </dgm:prSet>
      <dgm:spPr/>
    </dgm:pt>
    <dgm:pt modelId="{073A1E70-4277-4FC4-8527-754116A2B256}" type="pres">
      <dgm:prSet presAssocID="{B13D104B-C09D-45B6-A6D2-78783A122DA0}" presName="spacer" presStyleCnt="0"/>
      <dgm:spPr/>
    </dgm:pt>
    <dgm:pt modelId="{6FAFBDED-D3C8-4698-88EC-4864139B5D30}" type="pres">
      <dgm:prSet presAssocID="{32EED283-A345-4AED-9940-5EA92213BCCF}" presName="parentText" presStyleLbl="node1" presStyleIdx="3" presStyleCnt="5">
        <dgm:presLayoutVars>
          <dgm:chMax val="0"/>
          <dgm:bulletEnabled val="1"/>
        </dgm:presLayoutVars>
      </dgm:prSet>
      <dgm:spPr/>
    </dgm:pt>
    <dgm:pt modelId="{4433735A-7FC2-4710-89F3-D050A18BFCB7}" type="pres">
      <dgm:prSet presAssocID="{C13C5D8C-710E-4368-926A-8F8FC3AE0D45}" presName="spacer" presStyleCnt="0"/>
      <dgm:spPr/>
    </dgm:pt>
    <dgm:pt modelId="{7E36F595-53F7-46BF-8F2F-12F77A7CBBA9}" type="pres">
      <dgm:prSet presAssocID="{F0B1AB7D-CCAA-416D-BA6D-C6EC8705BFEC}" presName="parentText" presStyleLbl="node1" presStyleIdx="4" presStyleCnt="5">
        <dgm:presLayoutVars>
          <dgm:chMax val="0"/>
          <dgm:bulletEnabled val="1"/>
        </dgm:presLayoutVars>
      </dgm:prSet>
      <dgm:spPr/>
    </dgm:pt>
  </dgm:ptLst>
  <dgm:cxnLst>
    <dgm:cxn modelId="{884AA617-F91A-42A5-B5B4-DE1DC55CF64E}" type="presOf" srcId="{35E75307-E49D-4A3B-845D-86F7236517D8}" destId="{D0F906A9-FCDC-4F28-8B61-53F8CB367513}" srcOrd="0" destOrd="0" presId="urn:microsoft.com/office/officeart/2005/8/layout/vList2"/>
    <dgm:cxn modelId="{3F9B1D1C-5DB6-4BBE-B369-54714A6623EB}" srcId="{F93FFA06-CDEF-4479-BB02-DA97BF35AB91}" destId="{F0B1AB7D-CCAA-416D-BA6D-C6EC8705BFEC}" srcOrd="4" destOrd="0" parTransId="{94FA156F-C461-4F73-9674-70D19B71ABA4}" sibTransId="{607A19D8-97AC-4F51-BF0D-45AE935F6685}"/>
    <dgm:cxn modelId="{307DC93D-EE33-4248-A12E-22B62C113010}" type="presOf" srcId="{C3C58AE4-07CE-4AB3-9003-7DCBDFA28D2B}" destId="{58373CF6-4BC5-4674-B5FF-A1A9CCC4D2B3}" srcOrd="0" destOrd="0" presId="urn:microsoft.com/office/officeart/2005/8/layout/vList2"/>
    <dgm:cxn modelId="{0307823E-661C-4AEE-B0F8-8F8AFE4DDAE3}" srcId="{F93FFA06-CDEF-4479-BB02-DA97BF35AB91}" destId="{35E75307-E49D-4A3B-845D-86F7236517D8}" srcOrd="0" destOrd="0" parTransId="{94B20F07-8263-43E0-A5A6-9762BA1B480B}" sibTransId="{8A141626-76A9-4EAD-AF6A-10C08E7CE1C8}"/>
    <dgm:cxn modelId="{27130C4B-D0EC-4E39-A73A-9327DB7AA7B4}" type="presOf" srcId="{F93FFA06-CDEF-4479-BB02-DA97BF35AB91}" destId="{90E992A6-825F-477D-B5BB-476EDEF74B07}" srcOrd="0" destOrd="0" presId="urn:microsoft.com/office/officeart/2005/8/layout/vList2"/>
    <dgm:cxn modelId="{9EA1D755-F07E-422E-90F7-B526139A0558}" srcId="{F93FFA06-CDEF-4479-BB02-DA97BF35AB91}" destId="{C3C58AE4-07CE-4AB3-9003-7DCBDFA28D2B}" srcOrd="2" destOrd="0" parTransId="{30F05D58-3949-48F7-8AC7-28DD220CCF4B}" sibTransId="{B13D104B-C09D-45B6-A6D2-78783A122DA0}"/>
    <dgm:cxn modelId="{D0C53E7D-C05D-4959-BDBA-FBD5240101DF}" type="presOf" srcId="{F0B1AB7D-CCAA-416D-BA6D-C6EC8705BFEC}" destId="{7E36F595-53F7-46BF-8F2F-12F77A7CBBA9}" srcOrd="0" destOrd="0" presId="urn:microsoft.com/office/officeart/2005/8/layout/vList2"/>
    <dgm:cxn modelId="{391FC187-E58E-420C-803F-E9737F018B29}" srcId="{F93FFA06-CDEF-4479-BB02-DA97BF35AB91}" destId="{32EED283-A345-4AED-9940-5EA92213BCCF}" srcOrd="3" destOrd="0" parTransId="{1D8DDDC2-C266-4DDC-912A-87AB06F6A071}" sibTransId="{C13C5D8C-710E-4368-926A-8F8FC3AE0D45}"/>
    <dgm:cxn modelId="{EBAC50D7-3706-4877-B306-AE2F8B33C9B6}" type="presOf" srcId="{32EED283-A345-4AED-9940-5EA92213BCCF}" destId="{6FAFBDED-D3C8-4698-88EC-4864139B5D30}" srcOrd="0" destOrd="0" presId="urn:microsoft.com/office/officeart/2005/8/layout/vList2"/>
    <dgm:cxn modelId="{132B0ADC-B19F-4B96-BA0C-ED4413903206}" type="presOf" srcId="{89FE9218-6982-43CB-AD48-B19178B3F863}" destId="{A5B60545-D6B5-4F3A-AEBE-3C04BFF02E8D}" srcOrd="0" destOrd="0" presId="urn:microsoft.com/office/officeart/2005/8/layout/vList2"/>
    <dgm:cxn modelId="{2EDAA1ED-02CF-496C-B00C-A60FFDFE7AD1}" srcId="{F93FFA06-CDEF-4479-BB02-DA97BF35AB91}" destId="{89FE9218-6982-43CB-AD48-B19178B3F863}" srcOrd="1" destOrd="0" parTransId="{8D6DB078-6119-4386-AA6B-6F540A24015F}" sibTransId="{63DF2F71-91AE-47FE-BEB4-BD7A5576F881}"/>
    <dgm:cxn modelId="{4640739A-9B34-4A1F-BA4E-C6CE5FF5903A}" type="presParOf" srcId="{90E992A6-825F-477D-B5BB-476EDEF74B07}" destId="{D0F906A9-FCDC-4F28-8B61-53F8CB367513}" srcOrd="0" destOrd="0" presId="urn:microsoft.com/office/officeart/2005/8/layout/vList2"/>
    <dgm:cxn modelId="{58BE4CCA-0D5D-4923-A426-8D80E03A89C7}" type="presParOf" srcId="{90E992A6-825F-477D-B5BB-476EDEF74B07}" destId="{5B1B2238-E88D-47FD-BB82-D574231251BD}" srcOrd="1" destOrd="0" presId="urn:microsoft.com/office/officeart/2005/8/layout/vList2"/>
    <dgm:cxn modelId="{419769A5-5093-4ECE-B1C8-69192F539F33}" type="presParOf" srcId="{90E992A6-825F-477D-B5BB-476EDEF74B07}" destId="{A5B60545-D6B5-4F3A-AEBE-3C04BFF02E8D}" srcOrd="2" destOrd="0" presId="urn:microsoft.com/office/officeart/2005/8/layout/vList2"/>
    <dgm:cxn modelId="{2BAEB4E5-C529-4EAC-81E9-EB43B0061EF3}" type="presParOf" srcId="{90E992A6-825F-477D-B5BB-476EDEF74B07}" destId="{E5C77FEB-E37B-4B7C-8B04-4533AC47F32F}" srcOrd="3" destOrd="0" presId="urn:microsoft.com/office/officeart/2005/8/layout/vList2"/>
    <dgm:cxn modelId="{6831A095-1CCC-414E-A382-85F56D5B4063}" type="presParOf" srcId="{90E992A6-825F-477D-B5BB-476EDEF74B07}" destId="{58373CF6-4BC5-4674-B5FF-A1A9CCC4D2B3}" srcOrd="4" destOrd="0" presId="urn:microsoft.com/office/officeart/2005/8/layout/vList2"/>
    <dgm:cxn modelId="{798F85C9-F84C-4A2A-BBB7-C8ED5A75AACA}" type="presParOf" srcId="{90E992A6-825F-477D-B5BB-476EDEF74B07}" destId="{073A1E70-4277-4FC4-8527-754116A2B256}" srcOrd="5" destOrd="0" presId="urn:microsoft.com/office/officeart/2005/8/layout/vList2"/>
    <dgm:cxn modelId="{C08EBA84-4E88-4283-A21B-4176B4474AD0}" type="presParOf" srcId="{90E992A6-825F-477D-B5BB-476EDEF74B07}" destId="{6FAFBDED-D3C8-4698-88EC-4864139B5D30}" srcOrd="6" destOrd="0" presId="urn:microsoft.com/office/officeart/2005/8/layout/vList2"/>
    <dgm:cxn modelId="{CA8A8031-5B2B-4EFF-B185-E36B2AA1221A}" type="presParOf" srcId="{90E992A6-825F-477D-B5BB-476EDEF74B07}" destId="{4433735A-7FC2-4710-89F3-D050A18BFCB7}" srcOrd="7" destOrd="0" presId="urn:microsoft.com/office/officeart/2005/8/layout/vList2"/>
    <dgm:cxn modelId="{748B2FA1-C039-4BC3-9B2A-DACAFA86C718}" type="presParOf" srcId="{90E992A6-825F-477D-B5BB-476EDEF74B07}" destId="{7E36F595-53F7-46BF-8F2F-12F77A7CBBA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09B3F6-B5FD-4ED2-BCCD-86D28FCB34E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E3CEE80F-436D-42D5-A754-95B8BBD164F9}">
      <dgm:prSet/>
      <dgm:spPr/>
      <dgm:t>
        <a:bodyPr/>
        <a:lstStyle/>
        <a:p>
          <a:r>
            <a:rPr lang="en-US"/>
            <a:t>Develop</a:t>
          </a:r>
        </a:p>
      </dgm:t>
    </dgm:pt>
    <dgm:pt modelId="{6CEEA653-2D82-4FDA-BAE0-A2CA2B254A11}" type="parTrans" cxnId="{8A89BA59-B872-4F8B-9617-52A1B3BD1B8F}">
      <dgm:prSet/>
      <dgm:spPr/>
      <dgm:t>
        <a:bodyPr/>
        <a:lstStyle/>
        <a:p>
          <a:endParaRPr lang="en-US"/>
        </a:p>
      </dgm:t>
    </dgm:pt>
    <dgm:pt modelId="{2BE1FAE9-63AF-4D40-A34B-7A8D2DAF59BB}" type="sibTrans" cxnId="{8A89BA59-B872-4F8B-9617-52A1B3BD1B8F}">
      <dgm:prSet/>
      <dgm:spPr/>
      <dgm:t>
        <a:bodyPr/>
        <a:lstStyle/>
        <a:p>
          <a:endParaRPr lang="en-US"/>
        </a:p>
      </dgm:t>
    </dgm:pt>
    <dgm:pt modelId="{6E517FE8-0778-481A-A8AA-C467A6E3C11E}">
      <dgm:prSet custT="1"/>
      <dgm:spPr/>
      <dgm:t>
        <a:bodyPr/>
        <a:lstStyle/>
        <a:p>
          <a:r>
            <a:rPr lang="en-US" sz="2400" dirty="0"/>
            <a:t>Develop alcohol care teams, including alcohol liaison nurses</a:t>
          </a:r>
        </a:p>
      </dgm:t>
    </dgm:pt>
    <dgm:pt modelId="{9EF1BDB4-497E-4DCD-BF06-3D140DF615D6}" type="parTrans" cxnId="{B53B6266-4E0B-4CA5-9FE8-805C7E894882}">
      <dgm:prSet/>
      <dgm:spPr/>
      <dgm:t>
        <a:bodyPr/>
        <a:lstStyle/>
        <a:p>
          <a:endParaRPr lang="en-US"/>
        </a:p>
      </dgm:t>
    </dgm:pt>
    <dgm:pt modelId="{98727851-5D4C-41C3-B477-C264185B231D}" type="sibTrans" cxnId="{B53B6266-4E0B-4CA5-9FE8-805C7E894882}">
      <dgm:prSet/>
      <dgm:spPr/>
      <dgm:t>
        <a:bodyPr/>
        <a:lstStyle/>
        <a:p>
          <a:endParaRPr lang="en-US"/>
        </a:p>
      </dgm:t>
    </dgm:pt>
    <dgm:pt modelId="{4620341A-CE90-463D-BAEE-F47B1AD572B1}">
      <dgm:prSet/>
      <dgm:spPr/>
      <dgm:t>
        <a:bodyPr/>
        <a:lstStyle/>
        <a:p>
          <a:r>
            <a:rPr lang="en-US"/>
            <a:t>Ensure</a:t>
          </a:r>
        </a:p>
      </dgm:t>
    </dgm:pt>
    <dgm:pt modelId="{0C896042-3A66-483F-9C3F-882841B1D74B}" type="parTrans" cxnId="{D0881284-CB0C-4303-B7EB-8B5CC3B1265E}">
      <dgm:prSet/>
      <dgm:spPr/>
      <dgm:t>
        <a:bodyPr/>
        <a:lstStyle/>
        <a:p>
          <a:endParaRPr lang="en-US"/>
        </a:p>
      </dgm:t>
    </dgm:pt>
    <dgm:pt modelId="{9EF6470E-66CC-4341-9E72-C8F1F45B161A}" type="sibTrans" cxnId="{D0881284-CB0C-4303-B7EB-8B5CC3B1265E}">
      <dgm:prSet/>
      <dgm:spPr/>
      <dgm:t>
        <a:bodyPr/>
        <a:lstStyle/>
        <a:p>
          <a:endParaRPr lang="en-US"/>
        </a:p>
      </dgm:t>
    </dgm:pt>
    <dgm:pt modelId="{712F5A15-AE3D-483F-B23B-5F76DEF56EE5}">
      <dgm:prSet custT="1"/>
      <dgm:spPr/>
      <dgm:t>
        <a:bodyPr/>
        <a:lstStyle/>
        <a:p>
          <a:r>
            <a:rPr lang="en-US" sz="2400" dirty="0"/>
            <a:t>Ensure units admitting patients with liver failure have access to an appropriately trained specialist or are transferred to such a unit</a:t>
          </a:r>
        </a:p>
      </dgm:t>
    </dgm:pt>
    <dgm:pt modelId="{9F776EDE-96D2-4C68-B48C-B1F362129883}" type="parTrans" cxnId="{9C4F04B6-6532-4F7E-86CC-DAC21FC4549E}">
      <dgm:prSet/>
      <dgm:spPr/>
      <dgm:t>
        <a:bodyPr/>
        <a:lstStyle/>
        <a:p>
          <a:endParaRPr lang="en-US"/>
        </a:p>
      </dgm:t>
    </dgm:pt>
    <dgm:pt modelId="{6D2B49C6-B853-4575-932A-72CA705036E0}" type="sibTrans" cxnId="{9C4F04B6-6532-4F7E-86CC-DAC21FC4549E}">
      <dgm:prSet/>
      <dgm:spPr/>
      <dgm:t>
        <a:bodyPr/>
        <a:lstStyle/>
        <a:p>
          <a:endParaRPr lang="en-US"/>
        </a:p>
      </dgm:t>
    </dgm:pt>
    <dgm:pt modelId="{F957D4C6-6A62-473E-8830-9099910DA259}">
      <dgm:prSet/>
      <dgm:spPr/>
      <dgm:t>
        <a:bodyPr/>
        <a:lstStyle/>
        <a:p>
          <a:r>
            <a:rPr lang="en-US"/>
            <a:t>Work</a:t>
          </a:r>
        </a:p>
      </dgm:t>
    </dgm:pt>
    <dgm:pt modelId="{97E9A938-75AB-40B2-9A2F-B4161A5EB057}" type="parTrans" cxnId="{FA14F3B9-6BBD-4C69-AAFA-0B4D3719951C}">
      <dgm:prSet/>
      <dgm:spPr/>
      <dgm:t>
        <a:bodyPr/>
        <a:lstStyle/>
        <a:p>
          <a:endParaRPr lang="en-US"/>
        </a:p>
      </dgm:t>
    </dgm:pt>
    <dgm:pt modelId="{398D85F9-D7EE-4D09-891B-89D1A6D55989}" type="sibTrans" cxnId="{FA14F3B9-6BBD-4C69-AAFA-0B4D3719951C}">
      <dgm:prSet/>
      <dgm:spPr/>
      <dgm:t>
        <a:bodyPr/>
        <a:lstStyle/>
        <a:p>
          <a:endParaRPr lang="en-US"/>
        </a:p>
      </dgm:t>
    </dgm:pt>
    <dgm:pt modelId="{13E41EF3-7786-4F36-8D95-199550B4A86B}">
      <dgm:prSet custT="1"/>
      <dgm:spPr/>
      <dgm:t>
        <a:bodyPr/>
        <a:lstStyle/>
        <a:p>
          <a:r>
            <a:rPr lang="en-US" sz="2400" dirty="0"/>
            <a:t>Work to improve access to day-case liver services availability e.g. liver biopsy and drainage of abdominal fluid</a:t>
          </a:r>
        </a:p>
      </dgm:t>
    </dgm:pt>
    <dgm:pt modelId="{C4FB45D7-A086-457F-B0E5-6CF64B121A98}" type="sibTrans" cxnId="{9F322B29-24D5-406B-A016-0D4968AF00F8}">
      <dgm:prSet/>
      <dgm:spPr/>
      <dgm:t>
        <a:bodyPr/>
        <a:lstStyle/>
        <a:p>
          <a:endParaRPr lang="en-US"/>
        </a:p>
      </dgm:t>
    </dgm:pt>
    <dgm:pt modelId="{64229150-E9BD-426C-A9B2-67FC36FE202E}" type="parTrans" cxnId="{9F322B29-24D5-406B-A016-0D4968AF00F8}">
      <dgm:prSet/>
      <dgm:spPr/>
      <dgm:t>
        <a:bodyPr/>
        <a:lstStyle/>
        <a:p>
          <a:endParaRPr lang="en-US"/>
        </a:p>
      </dgm:t>
    </dgm:pt>
    <dgm:pt modelId="{D2EB2383-2CDC-46B7-882A-2A8710FFE6AA}" type="pres">
      <dgm:prSet presAssocID="{5109B3F6-B5FD-4ED2-BCCD-86D28FCB34E0}" presName="Name0" presStyleCnt="0">
        <dgm:presLayoutVars>
          <dgm:dir/>
          <dgm:animLvl val="lvl"/>
          <dgm:resizeHandles val="exact"/>
        </dgm:presLayoutVars>
      </dgm:prSet>
      <dgm:spPr/>
    </dgm:pt>
    <dgm:pt modelId="{D8025CED-BFCC-48B9-981A-6688622D3B08}" type="pres">
      <dgm:prSet presAssocID="{E3CEE80F-436D-42D5-A754-95B8BBD164F9}" presName="linNode" presStyleCnt="0"/>
      <dgm:spPr/>
    </dgm:pt>
    <dgm:pt modelId="{46571019-9A88-43C2-A1A8-8D88985F8A57}" type="pres">
      <dgm:prSet presAssocID="{E3CEE80F-436D-42D5-A754-95B8BBD164F9}" presName="parentText" presStyleLbl="node1" presStyleIdx="0" presStyleCnt="3">
        <dgm:presLayoutVars>
          <dgm:chMax val="1"/>
          <dgm:bulletEnabled val="1"/>
        </dgm:presLayoutVars>
      </dgm:prSet>
      <dgm:spPr/>
    </dgm:pt>
    <dgm:pt modelId="{23CA3D57-DC30-4F75-93A1-DAD0C5904004}" type="pres">
      <dgm:prSet presAssocID="{E3CEE80F-436D-42D5-A754-95B8BBD164F9}" presName="descendantText" presStyleLbl="alignAccFollowNode1" presStyleIdx="0" presStyleCnt="3" custScaleX="135320">
        <dgm:presLayoutVars>
          <dgm:bulletEnabled val="1"/>
        </dgm:presLayoutVars>
      </dgm:prSet>
      <dgm:spPr/>
    </dgm:pt>
    <dgm:pt modelId="{14C1F5E1-6BE6-4F0F-BC15-A5D634A794D5}" type="pres">
      <dgm:prSet presAssocID="{2BE1FAE9-63AF-4D40-A34B-7A8D2DAF59BB}" presName="sp" presStyleCnt="0"/>
      <dgm:spPr/>
    </dgm:pt>
    <dgm:pt modelId="{21B40B54-785D-43BF-A307-372CE547B30B}" type="pres">
      <dgm:prSet presAssocID="{4620341A-CE90-463D-BAEE-F47B1AD572B1}" presName="linNode" presStyleCnt="0"/>
      <dgm:spPr/>
    </dgm:pt>
    <dgm:pt modelId="{17E6F1F4-642A-4E06-8866-03985516F320}" type="pres">
      <dgm:prSet presAssocID="{4620341A-CE90-463D-BAEE-F47B1AD572B1}" presName="parentText" presStyleLbl="node1" presStyleIdx="1" presStyleCnt="3" custScaleX="88447">
        <dgm:presLayoutVars>
          <dgm:chMax val="1"/>
          <dgm:bulletEnabled val="1"/>
        </dgm:presLayoutVars>
      </dgm:prSet>
      <dgm:spPr/>
    </dgm:pt>
    <dgm:pt modelId="{2372591C-4CDC-4993-8BDE-54C0FCF75A7D}" type="pres">
      <dgm:prSet presAssocID="{4620341A-CE90-463D-BAEE-F47B1AD572B1}" presName="descendantText" presStyleLbl="alignAccFollowNode1" presStyleIdx="1" presStyleCnt="3" custScaleX="121351" custScaleY="122402">
        <dgm:presLayoutVars>
          <dgm:bulletEnabled val="1"/>
        </dgm:presLayoutVars>
      </dgm:prSet>
      <dgm:spPr/>
    </dgm:pt>
    <dgm:pt modelId="{E6C5D3B3-A745-4BF8-AC62-7A4BC60CCEFD}" type="pres">
      <dgm:prSet presAssocID="{9EF6470E-66CC-4341-9E72-C8F1F45B161A}" presName="sp" presStyleCnt="0"/>
      <dgm:spPr/>
    </dgm:pt>
    <dgm:pt modelId="{001D8434-F7F4-451F-BEC4-0A1A9FD62F8C}" type="pres">
      <dgm:prSet presAssocID="{F957D4C6-6A62-473E-8830-9099910DA259}" presName="linNode" presStyleCnt="0"/>
      <dgm:spPr/>
    </dgm:pt>
    <dgm:pt modelId="{9F215F07-5220-4380-AD83-75DBC68084A6}" type="pres">
      <dgm:prSet presAssocID="{F957D4C6-6A62-473E-8830-9099910DA259}" presName="parentText" presStyleLbl="node1" presStyleIdx="2" presStyleCnt="3" custScaleX="84327">
        <dgm:presLayoutVars>
          <dgm:chMax val="1"/>
          <dgm:bulletEnabled val="1"/>
        </dgm:presLayoutVars>
      </dgm:prSet>
      <dgm:spPr/>
    </dgm:pt>
    <dgm:pt modelId="{E090ECA6-0131-41AF-B459-63E48B953D1B}" type="pres">
      <dgm:prSet presAssocID="{F957D4C6-6A62-473E-8830-9099910DA259}" presName="descendantText" presStyleLbl="alignAccFollowNode1" presStyleIdx="2" presStyleCnt="3" custScaleX="110780" custScaleY="113325" custLinFactNeighborX="2311" custLinFactNeighborY="679">
        <dgm:presLayoutVars>
          <dgm:bulletEnabled val="1"/>
        </dgm:presLayoutVars>
      </dgm:prSet>
      <dgm:spPr/>
    </dgm:pt>
  </dgm:ptLst>
  <dgm:cxnLst>
    <dgm:cxn modelId="{9F322B29-24D5-406B-A016-0D4968AF00F8}" srcId="{F957D4C6-6A62-473E-8830-9099910DA259}" destId="{13E41EF3-7786-4F36-8D95-199550B4A86B}" srcOrd="0" destOrd="0" parTransId="{64229150-E9BD-426C-A9B2-67FC36FE202E}" sibTransId="{C4FB45D7-A086-457F-B0E5-6CF64B121A98}"/>
    <dgm:cxn modelId="{2164DE31-12FE-44AE-97D2-52C98F48E768}" type="presOf" srcId="{13E41EF3-7786-4F36-8D95-199550B4A86B}" destId="{E090ECA6-0131-41AF-B459-63E48B953D1B}" srcOrd="0" destOrd="0" presId="urn:microsoft.com/office/officeart/2005/8/layout/vList5"/>
    <dgm:cxn modelId="{123F763A-F97D-49D9-923E-C544C57B4FE9}" type="presOf" srcId="{4620341A-CE90-463D-BAEE-F47B1AD572B1}" destId="{17E6F1F4-642A-4E06-8866-03985516F320}" srcOrd="0" destOrd="0" presId="urn:microsoft.com/office/officeart/2005/8/layout/vList5"/>
    <dgm:cxn modelId="{B53B6266-4E0B-4CA5-9FE8-805C7E894882}" srcId="{E3CEE80F-436D-42D5-A754-95B8BBD164F9}" destId="{6E517FE8-0778-481A-A8AA-C467A6E3C11E}" srcOrd="0" destOrd="0" parTransId="{9EF1BDB4-497E-4DCD-BF06-3D140DF615D6}" sibTransId="{98727851-5D4C-41C3-B477-C264185B231D}"/>
    <dgm:cxn modelId="{17558C4C-9C6B-430D-B703-F0393419E528}" type="presOf" srcId="{6E517FE8-0778-481A-A8AA-C467A6E3C11E}" destId="{23CA3D57-DC30-4F75-93A1-DAD0C5904004}" srcOrd="0" destOrd="0" presId="urn:microsoft.com/office/officeart/2005/8/layout/vList5"/>
    <dgm:cxn modelId="{7EB59E6D-72F0-470F-9672-FCF0341BA1AA}" type="presOf" srcId="{712F5A15-AE3D-483F-B23B-5F76DEF56EE5}" destId="{2372591C-4CDC-4993-8BDE-54C0FCF75A7D}" srcOrd="0" destOrd="0" presId="urn:microsoft.com/office/officeart/2005/8/layout/vList5"/>
    <dgm:cxn modelId="{CF095774-DB81-4A40-9A3B-BBAB2B195EE3}" type="presOf" srcId="{5109B3F6-B5FD-4ED2-BCCD-86D28FCB34E0}" destId="{D2EB2383-2CDC-46B7-882A-2A8710FFE6AA}" srcOrd="0" destOrd="0" presId="urn:microsoft.com/office/officeart/2005/8/layout/vList5"/>
    <dgm:cxn modelId="{8A89BA59-B872-4F8B-9617-52A1B3BD1B8F}" srcId="{5109B3F6-B5FD-4ED2-BCCD-86D28FCB34E0}" destId="{E3CEE80F-436D-42D5-A754-95B8BBD164F9}" srcOrd="0" destOrd="0" parTransId="{6CEEA653-2D82-4FDA-BAE0-A2CA2B254A11}" sibTransId="{2BE1FAE9-63AF-4D40-A34B-7A8D2DAF59BB}"/>
    <dgm:cxn modelId="{D0881284-CB0C-4303-B7EB-8B5CC3B1265E}" srcId="{5109B3F6-B5FD-4ED2-BCCD-86D28FCB34E0}" destId="{4620341A-CE90-463D-BAEE-F47B1AD572B1}" srcOrd="1" destOrd="0" parTransId="{0C896042-3A66-483F-9C3F-882841B1D74B}" sibTransId="{9EF6470E-66CC-4341-9E72-C8F1F45B161A}"/>
    <dgm:cxn modelId="{E4B2709D-5B87-4AF6-9C31-56961A6A87E0}" type="presOf" srcId="{F957D4C6-6A62-473E-8830-9099910DA259}" destId="{9F215F07-5220-4380-AD83-75DBC68084A6}" srcOrd="0" destOrd="0" presId="urn:microsoft.com/office/officeart/2005/8/layout/vList5"/>
    <dgm:cxn modelId="{1F81F39D-D745-45B8-9C6A-7004DFD853F2}" type="presOf" srcId="{E3CEE80F-436D-42D5-A754-95B8BBD164F9}" destId="{46571019-9A88-43C2-A1A8-8D88985F8A57}" srcOrd="0" destOrd="0" presId="urn:microsoft.com/office/officeart/2005/8/layout/vList5"/>
    <dgm:cxn modelId="{9C4F04B6-6532-4F7E-86CC-DAC21FC4549E}" srcId="{4620341A-CE90-463D-BAEE-F47B1AD572B1}" destId="{712F5A15-AE3D-483F-B23B-5F76DEF56EE5}" srcOrd="0" destOrd="0" parTransId="{9F776EDE-96D2-4C68-B48C-B1F362129883}" sibTransId="{6D2B49C6-B853-4575-932A-72CA705036E0}"/>
    <dgm:cxn modelId="{FA14F3B9-6BBD-4C69-AAFA-0B4D3719951C}" srcId="{5109B3F6-B5FD-4ED2-BCCD-86D28FCB34E0}" destId="{F957D4C6-6A62-473E-8830-9099910DA259}" srcOrd="2" destOrd="0" parTransId="{97E9A938-75AB-40B2-9A2F-B4161A5EB057}" sibTransId="{398D85F9-D7EE-4D09-891B-89D1A6D55989}"/>
    <dgm:cxn modelId="{1B05274A-CE33-4E68-86F5-3A77A62147CB}" type="presParOf" srcId="{D2EB2383-2CDC-46B7-882A-2A8710FFE6AA}" destId="{D8025CED-BFCC-48B9-981A-6688622D3B08}" srcOrd="0" destOrd="0" presId="urn:microsoft.com/office/officeart/2005/8/layout/vList5"/>
    <dgm:cxn modelId="{7F39FC0D-460D-4AD3-976D-B84566DC1F5E}" type="presParOf" srcId="{D8025CED-BFCC-48B9-981A-6688622D3B08}" destId="{46571019-9A88-43C2-A1A8-8D88985F8A57}" srcOrd="0" destOrd="0" presId="urn:microsoft.com/office/officeart/2005/8/layout/vList5"/>
    <dgm:cxn modelId="{D5754655-A58E-4D33-AE8C-641D4FE3DB4F}" type="presParOf" srcId="{D8025CED-BFCC-48B9-981A-6688622D3B08}" destId="{23CA3D57-DC30-4F75-93A1-DAD0C5904004}" srcOrd="1" destOrd="0" presId="urn:microsoft.com/office/officeart/2005/8/layout/vList5"/>
    <dgm:cxn modelId="{2846F7FC-4A4E-4FA2-A254-1FB6BB98AF13}" type="presParOf" srcId="{D2EB2383-2CDC-46B7-882A-2A8710FFE6AA}" destId="{14C1F5E1-6BE6-4F0F-BC15-A5D634A794D5}" srcOrd="1" destOrd="0" presId="urn:microsoft.com/office/officeart/2005/8/layout/vList5"/>
    <dgm:cxn modelId="{58B67ADB-0F37-41D9-99C9-347392F1624E}" type="presParOf" srcId="{D2EB2383-2CDC-46B7-882A-2A8710FFE6AA}" destId="{21B40B54-785D-43BF-A307-372CE547B30B}" srcOrd="2" destOrd="0" presId="urn:microsoft.com/office/officeart/2005/8/layout/vList5"/>
    <dgm:cxn modelId="{42497B6A-D03D-41C9-9C38-AC04AD13EA4E}" type="presParOf" srcId="{21B40B54-785D-43BF-A307-372CE547B30B}" destId="{17E6F1F4-642A-4E06-8866-03985516F320}" srcOrd="0" destOrd="0" presId="urn:microsoft.com/office/officeart/2005/8/layout/vList5"/>
    <dgm:cxn modelId="{F5E545DB-197C-4236-B30B-FEBD8DD1C9B2}" type="presParOf" srcId="{21B40B54-785D-43BF-A307-372CE547B30B}" destId="{2372591C-4CDC-4993-8BDE-54C0FCF75A7D}" srcOrd="1" destOrd="0" presId="urn:microsoft.com/office/officeart/2005/8/layout/vList5"/>
    <dgm:cxn modelId="{8276BD50-1C2B-40C5-A9DB-4B3E3AF447FF}" type="presParOf" srcId="{D2EB2383-2CDC-46B7-882A-2A8710FFE6AA}" destId="{E6C5D3B3-A745-4BF8-AC62-7A4BC60CCEFD}" srcOrd="3" destOrd="0" presId="urn:microsoft.com/office/officeart/2005/8/layout/vList5"/>
    <dgm:cxn modelId="{5DDBDBC8-7342-4E77-BD6D-7159BB19C077}" type="presParOf" srcId="{D2EB2383-2CDC-46B7-882A-2A8710FFE6AA}" destId="{001D8434-F7F4-451F-BEC4-0A1A9FD62F8C}" srcOrd="4" destOrd="0" presId="urn:microsoft.com/office/officeart/2005/8/layout/vList5"/>
    <dgm:cxn modelId="{0A62DD2D-0D9F-498E-B582-928BDA52BFA7}" type="presParOf" srcId="{001D8434-F7F4-451F-BEC4-0A1A9FD62F8C}" destId="{9F215F07-5220-4380-AD83-75DBC68084A6}" srcOrd="0" destOrd="0" presId="urn:microsoft.com/office/officeart/2005/8/layout/vList5"/>
    <dgm:cxn modelId="{86FA644E-B9A2-456C-97D9-33BE0D34CDF8}" type="presParOf" srcId="{001D8434-F7F4-451F-BEC4-0A1A9FD62F8C}" destId="{E090ECA6-0131-41AF-B459-63E48B953D1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9E3CF8-D3B3-4E09-8E1D-7AA2F1C2BB2C}"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45425C28-2554-45A1-B8E0-4E883D3322E9}">
      <dgm:prSet/>
      <dgm:spPr/>
      <dgm:t>
        <a:bodyPr/>
        <a:lstStyle/>
        <a:p>
          <a:r>
            <a:rPr lang="en-US" dirty="0"/>
            <a:t>Alcohol Support Workforce</a:t>
          </a:r>
        </a:p>
      </dgm:t>
    </dgm:pt>
    <dgm:pt modelId="{816818AD-80A6-4BBC-A68F-5873E27A016B}" type="parTrans" cxnId="{1B291E5B-296B-481F-96E8-E934F83D873D}">
      <dgm:prSet/>
      <dgm:spPr/>
      <dgm:t>
        <a:bodyPr/>
        <a:lstStyle/>
        <a:p>
          <a:endParaRPr lang="en-US"/>
        </a:p>
      </dgm:t>
    </dgm:pt>
    <dgm:pt modelId="{750EA0E5-CC70-42A2-A495-6519FE83528C}" type="sibTrans" cxnId="{1B291E5B-296B-481F-96E8-E934F83D873D}">
      <dgm:prSet/>
      <dgm:spPr/>
      <dgm:t>
        <a:bodyPr/>
        <a:lstStyle/>
        <a:p>
          <a:endParaRPr lang="en-US"/>
        </a:p>
      </dgm:t>
    </dgm:pt>
    <dgm:pt modelId="{61286940-DD31-4BD5-B16E-68BFFDDCFA35}">
      <dgm:prSet/>
      <dgm:spPr/>
      <dgm:t>
        <a:bodyPr/>
        <a:lstStyle/>
        <a:p>
          <a:r>
            <a:rPr lang="en-US" dirty="0"/>
            <a:t>Increase in alcohol liaison nurses from 13 to 27</a:t>
          </a:r>
        </a:p>
      </dgm:t>
    </dgm:pt>
    <dgm:pt modelId="{CD83AE73-1EDF-4E1B-B6A1-2F18CDFD51DD}" type="parTrans" cxnId="{89C0FDC2-0C3B-4369-B129-9C70B67044DE}">
      <dgm:prSet/>
      <dgm:spPr/>
      <dgm:t>
        <a:bodyPr/>
        <a:lstStyle/>
        <a:p>
          <a:endParaRPr lang="en-US"/>
        </a:p>
      </dgm:t>
    </dgm:pt>
    <dgm:pt modelId="{A5699EA4-EAD5-4374-9A6D-E0E4A05D7E1F}" type="sibTrans" cxnId="{89C0FDC2-0C3B-4369-B129-9C70B67044DE}">
      <dgm:prSet/>
      <dgm:spPr/>
      <dgm:t>
        <a:bodyPr/>
        <a:lstStyle/>
        <a:p>
          <a:endParaRPr lang="en-US"/>
        </a:p>
      </dgm:t>
    </dgm:pt>
    <dgm:pt modelId="{A53DC136-A2A5-4E65-8C17-529D8E9EF5A1}">
      <dgm:prSet/>
      <dgm:spPr/>
      <dgm:t>
        <a:bodyPr/>
        <a:lstStyle/>
        <a:p>
          <a:pPr>
            <a:buFont typeface="Courier New" panose="02070309020205020404" pitchFamily="49" charset="0"/>
            <a:buChar char="o"/>
          </a:pPr>
          <a:r>
            <a:rPr lang="en-US"/>
            <a:t>Also 9 HCSW</a:t>
          </a:r>
        </a:p>
      </dgm:t>
    </dgm:pt>
    <dgm:pt modelId="{3F187070-C070-406A-ABBA-83B00211C30B}" type="parTrans" cxnId="{120012A8-93ED-49F1-99D2-B7A7ABE79B18}">
      <dgm:prSet/>
      <dgm:spPr/>
      <dgm:t>
        <a:bodyPr/>
        <a:lstStyle/>
        <a:p>
          <a:endParaRPr lang="en-US"/>
        </a:p>
      </dgm:t>
    </dgm:pt>
    <dgm:pt modelId="{8EFCE9A6-3A69-4DA9-8A2F-216941C50A8F}" type="sibTrans" cxnId="{120012A8-93ED-49F1-99D2-B7A7ABE79B18}">
      <dgm:prSet/>
      <dgm:spPr/>
      <dgm:t>
        <a:bodyPr/>
        <a:lstStyle/>
        <a:p>
          <a:endParaRPr lang="en-US"/>
        </a:p>
      </dgm:t>
    </dgm:pt>
    <dgm:pt modelId="{18E2B97A-016D-42A2-A053-5F5EBA2942D0}">
      <dgm:prSet/>
      <dgm:spPr/>
      <dgm:t>
        <a:bodyPr/>
        <a:lstStyle/>
        <a:p>
          <a:r>
            <a:rPr lang="en-US" dirty="0"/>
            <a:t>2 HBs now have 7 day ACT funded (previously none)</a:t>
          </a:r>
        </a:p>
      </dgm:t>
    </dgm:pt>
    <dgm:pt modelId="{68D64FE2-A6C0-4811-BF77-CB0BF42FE7BA}" type="parTrans" cxnId="{A1143AF4-E499-4326-B810-FBE183B26920}">
      <dgm:prSet/>
      <dgm:spPr/>
      <dgm:t>
        <a:bodyPr/>
        <a:lstStyle/>
        <a:p>
          <a:endParaRPr lang="en-US"/>
        </a:p>
      </dgm:t>
    </dgm:pt>
    <dgm:pt modelId="{7CF6EBCE-6710-4AA5-B7D9-FA3ACB738865}" type="sibTrans" cxnId="{A1143AF4-E499-4326-B810-FBE183B26920}">
      <dgm:prSet/>
      <dgm:spPr/>
      <dgm:t>
        <a:bodyPr/>
        <a:lstStyle/>
        <a:p>
          <a:endParaRPr lang="en-US"/>
        </a:p>
      </dgm:t>
    </dgm:pt>
    <dgm:pt modelId="{CFD6D302-4860-4C95-BDC2-E58331CD42C7}">
      <dgm:prSet/>
      <dgm:spPr/>
      <dgm:t>
        <a:bodyPr/>
        <a:lstStyle/>
        <a:p>
          <a:r>
            <a:rPr lang="en-US" dirty="0"/>
            <a:t>National ACT Working Group well established</a:t>
          </a:r>
        </a:p>
      </dgm:t>
    </dgm:pt>
    <dgm:pt modelId="{A0B7D3E7-0735-4AF8-8070-77FA1B810E82}" type="parTrans" cxnId="{2DC7390F-3DDA-4085-88AE-1CD46C762AEE}">
      <dgm:prSet/>
      <dgm:spPr/>
      <dgm:t>
        <a:bodyPr/>
        <a:lstStyle/>
        <a:p>
          <a:endParaRPr lang="en-US"/>
        </a:p>
      </dgm:t>
    </dgm:pt>
    <dgm:pt modelId="{5137476E-B9A0-446D-9394-C75F3A6BDD9B}" type="sibTrans" cxnId="{2DC7390F-3DDA-4085-88AE-1CD46C762AEE}">
      <dgm:prSet/>
      <dgm:spPr/>
      <dgm:t>
        <a:bodyPr/>
        <a:lstStyle/>
        <a:p>
          <a:endParaRPr lang="en-US"/>
        </a:p>
      </dgm:t>
    </dgm:pt>
    <dgm:pt modelId="{8E40EA67-3A54-43A2-8C78-A56E1376B8A8}">
      <dgm:prSet/>
      <dgm:spPr/>
      <dgm:t>
        <a:bodyPr/>
        <a:lstStyle/>
        <a:p>
          <a:r>
            <a:rPr lang="en-US" dirty="0"/>
            <a:t>Consultant workforce</a:t>
          </a:r>
        </a:p>
      </dgm:t>
    </dgm:pt>
    <dgm:pt modelId="{3EC337C6-C92D-4F2C-B546-8E13249F062E}" type="parTrans" cxnId="{734ABB78-1078-42CE-A54E-224D7FC5EBAF}">
      <dgm:prSet/>
      <dgm:spPr/>
      <dgm:t>
        <a:bodyPr/>
        <a:lstStyle/>
        <a:p>
          <a:endParaRPr lang="en-US"/>
        </a:p>
      </dgm:t>
    </dgm:pt>
    <dgm:pt modelId="{06F11C14-B5E6-45F2-AFA2-D2E43576C5B7}" type="sibTrans" cxnId="{734ABB78-1078-42CE-A54E-224D7FC5EBAF}">
      <dgm:prSet/>
      <dgm:spPr/>
      <dgm:t>
        <a:bodyPr/>
        <a:lstStyle/>
        <a:p>
          <a:endParaRPr lang="en-US"/>
        </a:p>
      </dgm:t>
    </dgm:pt>
    <dgm:pt modelId="{5CC19FF5-A1B3-417D-A8A7-ED35E2B63ECC}">
      <dgm:prSet/>
      <dgm:spPr/>
      <dgm:t>
        <a:bodyPr/>
        <a:lstStyle/>
        <a:p>
          <a:r>
            <a:rPr lang="en-US" dirty="0"/>
            <a:t>In 2014 only 3.5 WTE now 15 (need 28-30)</a:t>
          </a:r>
        </a:p>
      </dgm:t>
    </dgm:pt>
    <dgm:pt modelId="{762F50BE-E550-4299-932F-1D225DE02A56}" type="parTrans" cxnId="{CEA32901-A0D1-4B2B-8CCD-02EDB6AE0FEA}">
      <dgm:prSet/>
      <dgm:spPr/>
      <dgm:t>
        <a:bodyPr/>
        <a:lstStyle/>
        <a:p>
          <a:endParaRPr lang="en-US"/>
        </a:p>
      </dgm:t>
    </dgm:pt>
    <dgm:pt modelId="{BCC0D0C2-1752-4559-B290-F98B36F95293}" type="sibTrans" cxnId="{CEA32901-A0D1-4B2B-8CCD-02EDB6AE0FEA}">
      <dgm:prSet/>
      <dgm:spPr/>
      <dgm:t>
        <a:bodyPr/>
        <a:lstStyle/>
        <a:p>
          <a:endParaRPr lang="en-US"/>
        </a:p>
      </dgm:t>
    </dgm:pt>
    <dgm:pt modelId="{6A2195EC-727B-40F6-A2F0-575001F23907}">
      <dgm:prSet/>
      <dgm:spPr/>
      <dgm:t>
        <a:bodyPr/>
        <a:lstStyle/>
        <a:p>
          <a:r>
            <a:rPr lang="en-US" dirty="0"/>
            <a:t>Nursing Workforce</a:t>
          </a:r>
        </a:p>
      </dgm:t>
    </dgm:pt>
    <dgm:pt modelId="{7A224971-8342-40C7-BA7B-61EBD5B835C6}" type="parTrans" cxnId="{6871955C-2420-4C3A-90D9-CD1104AF03E6}">
      <dgm:prSet/>
      <dgm:spPr/>
      <dgm:t>
        <a:bodyPr/>
        <a:lstStyle/>
        <a:p>
          <a:endParaRPr lang="en-US"/>
        </a:p>
      </dgm:t>
    </dgm:pt>
    <dgm:pt modelId="{6259B714-8208-4D0B-9C8F-1E76DB43EF88}" type="sibTrans" cxnId="{6871955C-2420-4C3A-90D9-CD1104AF03E6}">
      <dgm:prSet/>
      <dgm:spPr/>
      <dgm:t>
        <a:bodyPr/>
        <a:lstStyle/>
        <a:p>
          <a:endParaRPr lang="en-US"/>
        </a:p>
      </dgm:t>
    </dgm:pt>
    <dgm:pt modelId="{3BCE8D9C-01F0-4AA6-B6C6-13ADB8769E53}">
      <dgm:prSet/>
      <dgm:spPr/>
      <dgm:t>
        <a:bodyPr/>
        <a:lstStyle/>
        <a:p>
          <a:r>
            <a:rPr lang="en-US" dirty="0"/>
            <a:t>30 CNS’</a:t>
          </a:r>
        </a:p>
      </dgm:t>
    </dgm:pt>
    <dgm:pt modelId="{401747AE-C91A-4186-B322-B70C5C73B7DF}" type="parTrans" cxnId="{5D01E7E2-C43D-4C4D-AB09-1EBD7E618531}">
      <dgm:prSet/>
      <dgm:spPr/>
      <dgm:t>
        <a:bodyPr/>
        <a:lstStyle/>
        <a:p>
          <a:endParaRPr lang="en-US"/>
        </a:p>
      </dgm:t>
    </dgm:pt>
    <dgm:pt modelId="{A9203668-DE10-4D68-82F8-0AB2B16ACFA3}" type="sibTrans" cxnId="{5D01E7E2-C43D-4C4D-AB09-1EBD7E618531}">
      <dgm:prSet/>
      <dgm:spPr/>
      <dgm:t>
        <a:bodyPr/>
        <a:lstStyle/>
        <a:p>
          <a:endParaRPr lang="en-US"/>
        </a:p>
      </dgm:t>
    </dgm:pt>
    <dgm:pt modelId="{890F4714-6830-4CC5-AA07-B72BB312BD47}">
      <dgm:prSet/>
      <dgm:spPr/>
      <dgm:t>
        <a:bodyPr/>
        <a:lstStyle/>
        <a:p>
          <a:r>
            <a:rPr lang="en-US" dirty="0"/>
            <a:t>Diversified over last 5 years</a:t>
          </a:r>
        </a:p>
      </dgm:t>
    </dgm:pt>
    <dgm:pt modelId="{C0A4F17D-3CAF-479A-95EB-330857EF8EF3}" type="parTrans" cxnId="{1A50E464-070A-4C8C-B9DE-9D8AC0E0AED3}">
      <dgm:prSet/>
      <dgm:spPr/>
      <dgm:t>
        <a:bodyPr/>
        <a:lstStyle/>
        <a:p>
          <a:endParaRPr lang="en-US"/>
        </a:p>
      </dgm:t>
    </dgm:pt>
    <dgm:pt modelId="{E8F91956-7CAC-49CF-ABA7-F89854C46CB5}" type="sibTrans" cxnId="{1A50E464-070A-4C8C-B9DE-9D8AC0E0AED3}">
      <dgm:prSet/>
      <dgm:spPr/>
      <dgm:t>
        <a:bodyPr/>
        <a:lstStyle/>
        <a:p>
          <a:endParaRPr lang="en-US"/>
        </a:p>
      </dgm:t>
    </dgm:pt>
    <dgm:pt modelId="{65D34049-DD66-4CBD-A7B7-594A731BE0F8}" type="pres">
      <dgm:prSet presAssocID="{B09E3CF8-D3B3-4E09-8E1D-7AA2F1C2BB2C}" presName="Name0" presStyleCnt="0">
        <dgm:presLayoutVars>
          <dgm:dir/>
          <dgm:animLvl val="lvl"/>
          <dgm:resizeHandles val="exact"/>
        </dgm:presLayoutVars>
      </dgm:prSet>
      <dgm:spPr/>
    </dgm:pt>
    <dgm:pt modelId="{B5A01434-D861-4236-807F-46ABA3FF6DA3}" type="pres">
      <dgm:prSet presAssocID="{45425C28-2554-45A1-B8E0-4E883D3322E9}" presName="linNode" presStyleCnt="0"/>
      <dgm:spPr/>
    </dgm:pt>
    <dgm:pt modelId="{AB6781BB-E459-411F-9C4A-58BD75673D34}" type="pres">
      <dgm:prSet presAssocID="{45425C28-2554-45A1-B8E0-4E883D3322E9}" presName="parentText" presStyleLbl="node1" presStyleIdx="0" presStyleCnt="3">
        <dgm:presLayoutVars>
          <dgm:chMax val="1"/>
          <dgm:bulletEnabled val="1"/>
        </dgm:presLayoutVars>
      </dgm:prSet>
      <dgm:spPr/>
    </dgm:pt>
    <dgm:pt modelId="{018AEEAF-9F34-407A-A483-7A1238847AF5}" type="pres">
      <dgm:prSet presAssocID="{45425C28-2554-45A1-B8E0-4E883D3322E9}" presName="descendantText" presStyleLbl="alignAccFollowNode1" presStyleIdx="0" presStyleCnt="3" custScaleY="150647">
        <dgm:presLayoutVars>
          <dgm:bulletEnabled val="1"/>
        </dgm:presLayoutVars>
      </dgm:prSet>
      <dgm:spPr/>
    </dgm:pt>
    <dgm:pt modelId="{908BC89A-E79C-42A8-88EA-81804D8AD5CC}" type="pres">
      <dgm:prSet presAssocID="{750EA0E5-CC70-42A2-A495-6519FE83528C}" presName="sp" presStyleCnt="0"/>
      <dgm:spPr/>
    </dgm:pt>
    <dgm:pt modelId="{7C70A3B2-B2DD-4DF6-B363-365EAE668605}" type="pres">
      <dgm:prSet presAssocID="{8E40EA67-3A54-43A2-8C78-A56E1376B8A8}" presName="linNode" presStyleCnt="0"/>
      <dgm:spPr/>
    </dgm:pt>
    <dgm:pt modelId="{B46DEAD3-33A2-4D99-9EB0-2C0D815AF27E}" type="pres">
      <dgm:prSet presAssocID="{8E40EA67-3A54-43A2-8C78-A56E1376B8A8}" presName="parentText" presStyleLbl="node1" presStyleIdx="1" presStyleCnt="3">
        <dgm:presLayoutVars>
          <dgm:chMax val="1"/>
          <dgm:bulletEnabled val="1"/>
        </dgm:presLayoutVars>
      </dgm:prSet>
      <dgm:spPr/>
    </dgm:pt>
    <dgm:pt modelId="{E3E35228-FDFA-4B50-AD57-1702DB2EE86C}" type="pres">
      <dgm:prSet presAssocID="{8E40EA67-3A54-43A2-8C78-A56E1376B8A8}" presName="descendantText" presStyleLbl="alignAccFollowNode1" presStyleIdx="1" presStyleCnt="3">
        <dgm:presLayoutVars>
          <dgm:bulletEnabled val="1"/>
        </dgm:presLayoutVars>
      </dgm:prSet>
      <dgm:spPr/>
    </dgm:pt>
    <dgm:pt modelId="{3AAA85B0-F2B3-42D0-A33E-E7F45FA4A90E}" type="pres">
      <dgm:prSet presAssocID="{06F11C14-B5E6-45F2-AFA2-D2E43576C5B7}" presName="sp" presStyleCnt="0"/>
      <dgm:spPr/>
    </dgm:pt>
    <dgm:pt modelId="{F7357294-E759-494A-BB4D-66D7F35D46CC}" type="pres">
      <dgm:prSet presAssocID="{6A2195EC-727B-40F6-A2F0-575001F23907}" presName="linNode" presStyleCnt="0"/>
      <dgm:spPr/>
    </dgm:pt>
    <dgm:pt modelId="{DE86DE14-E124-4F32-B77A-71BE3D23E2A4}" type="pres">
      <dgm:prSet presAssocID="{6A2195EC-727B-40F6-A2F0-575001F23907}" presName="parentText" presStyleLbl="node1" presStyleIdx="2" presStyleCnt="3">
        <dgm:presLayoutVars>
          <dgm:chMax val="1"/>
          <dgm:bulletEnabled val="1"/>
        </dgm:presLayoutVars>
      </dgm:prSet>
      <dgm:spPr/>
    </dgm:pt>
    <dgm:pt modelId="{C8D95596-6580-4EF7-A424-A2C83DA7E7F7}" type="pres">
      <dgm:prSet presAssocID="{6A2195EC-727B-40F6-A2F0-575001F23907}" presName="descendantText" presStyleLbl="alignAccFollowNode1" presStyleIdx="2" presStyleCnt="3">
        <dgm:presLayoutVars>
          <dgm:bulletEnabled val="1"/>
        </dgm:presLayoutVars>
      </dgm:prSet>
      <dgm:spPr/>
    </dgm:pt>
  </dgm:ptLst>
  <dgm:cxnLst>
    <dgm:cxn modelId="{CEA32901-A0D1-4B2B-8CCD-02EDB6AE0FEA}" srcId="{8E40EA67-3A54-43A2-8C78-A56E1376B8A8}" destId="{5CC19FF5-A1B3-417D-A8A7-ED35E2B63ECC}" srcOrd="0" destOrd="0" parTransId="{762F50BE-E550-4299-932F-1D225DE02A56}" sibTransId="{BCC0D0C2-1752-4559-B290-F98B36F95293}"/>
    <dgm:cxn modelId="{AE1D960D-2B65-4A60-8463-7C85F15FE07A}" type="presOf" srcId="{8E40EA67-3A54-43A2-8C78-A56E1376B8A8}" destId="{B46DEAD3-33A2-4D99-9EB0-2C0D815AF27E}" srcOrd="0" destOrd="0" presId="urn:microsoft.com/office/officeart/2005/8/layout/vList5"/>
    <dgm:cxn modelId="{2DC7390F-3DDA-4085-88AE-1CD46C762AEE}" srcId="{45425C28-2554-45A1-B8E0-4E883D3322E9}" destId="{CFD6D302-4860-4C95-BDC2-E58331CD42C7}" srcOrd="2" destOrd="0" parTransId="{A0B7D3E7-0735-4AF8-8070-77FA1B810E82}" sibTransId="{5137476E-B9A0-446D-9394-C75F3A6BDD9B}"/>
    <dgm:cxn modelId="{457F962B-6455-467D-B170-804A0A83AC5E}" type="presOf" srcId="{CFD6D302-4860-4C95-BDC2-E58331CD42C7}" destId="{018AEEAF-9F34-407A-A483-7A1238847AF5}" srcOrd="0" destOrd="3" presId="urn:microsoft.com/office/officeart/2005/8/layout/vList5"/>
    <dgm:cxn modelId="{82FCA32D-F586-4DF7-967A-78FA42A4C2F6}" type="presOf" srcId="{3BCE8D9C-01F0-4AA6-B6C6-13ADB8769E53}" destId="{C8D95596-6580-4EF7-A424-A2C83DA7E7F7}" srcOrd="0" destOrd="0" presId="urn:microsoft.com/office/officeart/2005/8/layout/vList5"/>
    <dgm:cxn modelId="{1B291E5B-296B-481F-96E8-E934F83D873D}" srcId="{B09E3CF8-D3B3-4E09-8E1D-7AA2F1C2BB2C}" destId="{45425C28-2554-45A1-B8E0-4E883D3322E9}" srcOrd="0" destOrd="0" parTransId="{816818AD-80A6-4BBC-A68F-5873E27A016B}" sibTransId="{750EA0E5-CC70-42A2-A495-6519FE83528C}"/>
    <dgm:cxn modelId="{6871955C-2420-4C3A-90D9-CD1104AF03E6}" srcId="{B09E3CF8-D3B3-4E09-8E1D-7AA2F1C2BB2C}" destId="{6A2195EC-727B-40F6-A2F0-575001F23907}" srcOrd="2" destOrd="0" parTransId="{7A224971-8342-40C7-BA7B-61EBD5B835C6}" sibTransId="{6259B714-8208-4D0B-9C8F-1E76DB43EF88}"/>
    <dgm:cxn modelId="{F838235E-8DD3-4174-BF63-BADB69A65979}" type="presOf" srcId="{890F4714-6830-4CC5-AA07-B72BB312BD47}" destId="{C8D95596-6580-4EF7-A424-A2C83DA7E7F7}" srcOrd="0" destOrd="1" presId="urn:microsoft.com/office/officeart/2005/8/layout/vList5"/>
    <dgm:cxn modelId="{1A50E464-070A-4C8C-B9DE-9D8AC0E0AED3}" srcId="{6A2195EC-727B-40F6-A2F0-575001F23907}" destId="{890F4714-6830-4CC5-AA07-B72BB312BD47}" srcOrd="1" destOrd="0" parTransId="{C0A4F17D-3CAF-479A-95EB-330857EF8EF3}" sibTransId="{E8F91956-7CAC-49CF-ABA7-F89854C46CB5}"/>
    <dgm:cxn modelId="{1AB91949-8EA9-45E0-99DE-F805263E7291}" type="presOf" srcId="{6A2195EC-727B-40F6-A2F0-575001F23907}" destId="{DE86DE14-E124-4F32-B77A-71BE3D23E2A4}" srcOrd="0" destOrd="0" presId="urn:microsoft.com/office/officeart/2005/8/layout/vList5"/>
    <dgm:cxn modelId="{3C8CA073-B359-43BF-BE12-6E6657BB9627}" type="presOf" srcId="{5CC19FF5-A1B3-417D-A8A7-ED35E2B63ECC}" destId="{E3E35228-FDFA-4B50-AD57-1702DB2EE86C}" srcOrd="0" destOrd="0" presId="urn:microsoft.com/office/officeart/2005/8/layout/vList5"/>
    <dgm:cxn modelId="{A2E71B54-2C96-46C0-AC02-468443A69111}" type="presOf" srcId="{18E2B97A-016D-42A2-A053-5F5EBA2942D0}" destId="{018AEEAF-9F34-407A-A483-7A1238847AF5}" srcOrd="0" destOrd="2" presId="urn:microsoft.com/office/officeart/2005/8/layout/vList5"/>
    <dgm:cxn modelId="{734ABB78-1078-42CE-A54E-224D7FC5EBAF}" srcId="{B09E3CF8-D3B3-4E09-8E1D-7AA2F1C2BB2C}" destId="{8E40EA67-3A54-43A2-8C78-A56E1376B8A8}" srcOrd="1" destOrd="0" parTransId="{3EC337C6-C92D-4F2C-B546-8E13249F062E}" sibTransId="{06F11C14-B5E6-45F2-AFA2-D2E43576C5B7}"/>
    <dgm:cxn modelId="{CC900F7D-73D3-4A13-BC56-886DD6F69CED}" type="presOf" srcId="{A53DC136-A2A5-4E65-8C17-529D8E9EF5A1}" destId="{018AEEAF-9F34-407A-A483-7A1238847AF5}" srcOrd="0" destOrd="1" presId="urn:microsoft.com/office/officeart/2005/8/layout/vList5"/>
    <dgm:cxn modelId="{CF47BD8F-FB51-45F4-B9E9-4809CE4AA5FE}" type="presOf" srcId="{45425C28-2554-45A1-B8E0-4E883D3322E9}" destId="{AB6781BB-E459-411F-9C4A-58BD75673D34}" srcOrd="0" destOrd="0" presId="urn:microsoft.com/office/officeart/2005/8/layout/vList5"/>
    <dgm:cxn modelId="{1F846B93-27FB-46CC-B3EF-0D1B3AF6432F}" type="presOf" srcId="{B09E3CF8-D3B3-4E09-8E1D-7AA2F1C2BB2C}" destId="{65D34049-DD66-4CBD-A7B7-594A731BE0F8}" srcOrd="0" destOrd="0" presId="urn:microsoft.com/office/officeart/2005/8/layout/vList5"/>
    <dgm:cxn modelId="{120012A8-93ED-49F1-99D2-B7A7ABE79B18}" srcId="{61286940-DD31-4BD5-B16E-68BFFDDCFA35}" destId="{A53DC136-A2A5-4E65-8C17-529D8E9EF5A1}" srcOrd="0" destOrd="0" parTransId="{3F187070-C070-406A-ABBA-83B00211C30B}" sibTransId="{8EFCE9A6-3A69-4DA9-8A2F-216941C50A8F}"/>
    <dgm:cxn modelId="{0A06A3AA-D0BE-4545-9BBE-02CDCE50122C}" type="presOf" srcId="{61286940-DD31-4BD5-B16E-68BFFDDCFA35}" destId="{018AEEAF-9F34-407A-A483-7A1238847AF5}" srcOrd="0" destOrd="0" presId="urn:microsoft.com/office/officeart/2005/8/layout/vList5"/>
    <dgm:cxn modelId="{89C0FDC2-0C3B-4369-B129-9C70B67044DE}" srcId="{45425C28-2554-45A1-B8E0-4E883D3322E9}" destId="{61286940-DD31-4BD5-B16E-68BFFDDCFA35}" srcOrd="0" destOrd="0" parTransId="{CD83AE73-1EDF-4E1B-B6A1-2F18CDFD51DD}" sibTransId="{A5699EA4-EAD5-4374-9A6D-E0E4A05D7E1F}"/>
    <dgm:cxn modelId="{5D01E7E2-C43D-4C4D-AB09-1EBD7E618531}" srcId="{6A2195EC-727B-40F6-A2F0-575001F23907}" destId="{3BCE8D9C-01F0-4AA6-B6C6-13ADB8769E53}" srcOrd="0" destOrd="0" parTransId="{401747AE-C91A-4186-B322-B70C5C73B7DF}" sibTransId="{A9203668-DE10-4D68-82F8-0AB2B16ACFA3}"/>
    <dgm:cxn modelId="{A1143AF4-E499-4326-B810-FBE183B26920}" srcId="{45425C28-2554-45A1-B8E0-4E883D3322E9}" destId="{18E2B97A-016D-42A2-A053-5F5EBA2942D0}" srcOrd="1" destOrd="0" parTransId="{68D64FE2-A6C0-4811-BF77-CB0BF42FE7BA}" sibTransId="{7CF6EBCE-6710-4AA5-B7D9-FA3ACB738865}"/>
    <dgm:cxn modelId="{BA45E520-CBD5-4B6A-BE01-940994CE9104}" type="presParOf" srcId="{65D34049-DD66-4CBD-A7B7-594A731BE0F8}" destId="{B5A01434-D861-4236-807F-46ABA3FF6DA3}" srcOrd="0" destOrd="0" presId="urn:microsoft.com/office/officeart/2005/8/layout/vList5"/>
    <dgm:cxn modelId="{D2E80B4C-6BDB-41FF-B76B-709F5B749C86}" type="presParOf" srcId="{B5A01434-D861-4236-807F-46ABA3FF6DA3}" destId="{AB6781BB-E459-411F-9C4A-58BD75673D34}" srcOrd="0" destOrd="0" presId="urn:microsoft.com/office/officeart/2005/8/layout/vList5"/>
    <dgm:cxn modelId="{AA317EFC-5BE7-490F-9232-56B7ED694C4A}" type="presParOf" srcId="{B5A01434-D861-4236-807F-46ABA3FF6DA3}" destId="{018AEEAF-9F34-407A-A483-7A1238847AF5}" srcOrd="1" destOrd="0" presId="urn:microsoft.com/office/officeart/2005/8/layout/vList5"/>
    <dgm:cxn modelId="{B0020831-6478-421E-9A42-A0DAF1C6A15A}" type="presParOf" srcId="{65D34049-DD66-4CBD-A7B7-594A731BE0F8}" destId="{908BC89A-E79C-42A8-88EA-81804D8AD5CC}" srcOrd="1" destOrd="0" presId="urn:microsoft.com/office/officeart/2005/8/layout/vList5"/>
    <dgm:cxn modelId="{CEAE31D1-7EE0-4764-BCDE-20C5BB9AE45F}" type="presParOf" srcId="{65D34049-DD66-4CBD-A7B7-594A731BE0F8}" destId="{7C70A3B2-B2DD-4DF6-B363-365EAE668605}" srcOrd="2" destOrd="0" presId="urn:microsoft.com/office/officeart/2005/8/layout/vList5"/>
    <dgm:cxn modelId="{DCE6BF32-7EEB-4621-846B-319F34B7E531}" type="presParOf" srcId="{7C70A3B2-B2DD-4DF6-B363-365EAE668605}" destId="{B46DEAD3-33A2-4D99-9EB0-2C0D815AF27E}" srcOrd="0" destOrd="0" presId="urn:microsoft.com/office/officeart/2005/8/layout/vList5"/>
    <dgm:cxn modelId="{82BF9032-1CC7-4ACF-8834-DFDDDF09C21F}" type="presParOf" srcId="{7C70A3B2-B2DD-4DF6-B363-365EAE668605}" destId="{E3E35228-FDFA-4B50-AD57-1702DB2EE86C}" srcOrd="1" destOrd="0" presId="urn:microsoft.com/office/officeart/2005/8/layout/vList5"/>
    <dgm:cxn modelId="{1DF683E9-EE38-4E5C-894E-1EE68A589BCE}" type="presParOf" srcId="{65D34049-DD66-4CBD-A7B7-594A731BE0F8}" destId="{3AAA85B0-F2B3-42D0-A33E-E7F45FA4A90E}" srcOrd="3" destOrd="0" presId="urn:microsoft.com/office/officeart/2005/8/layout/vList5"/>
    <dgm:cxn modelId="{D68CE6F5-77FE-4F3B-AE7C-E8A8A45D978E}" type="presParOf" srcId="{65D34049-DD66-4CBD-A7B7-594A731BE0F8}" destId="{F7357294-E759-494A-BB4D-66D7F35D46CC}" srcOrd="4" destOrd="0" presId="urn:microsoft.com/office/officeart/2005/8/layout/vList5"/>
    <dgm:cxn modelId="{34730CE8-4EE9-48A5-9621-A418E2176A23}" type="presParOf" srcId="{F7357294-E759-494A-BB4D-66D7F35D46CC}" destId="{DE86DE14-E124-4F32-B77A-71BE3D23E2A4}" srcOrd="0" destOrd="0" presId="urn:microsoft.com/office/officeart/2005/8/layout/vList5"/>
    <dgm:cxn modelId="{70F87424-FE41-49B6-9E24-B8A8C79616BC}" type="presParOf" srcId="{F7357294-E759-494A-BB4D-66D7F35D46CC}" destId="{C8D95596-6580-4EF7-A424-A2C83DA7E7F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751862-1172-4EF6-A732-9FDB4ACA4C06}"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E56B87BB-E4C5-4B5C-8B3F-96D0DEDA97A0}">
      <dgm:prSet/>
      <dgm:spPr/>
      <dgm:t>
        <a:bodyPr/>
        <a:lstStyle/>
        <a:p>
          <a:r>
            <a:rPr lang="en-US" dirty="0"/>
            <a:t>Develop</a:t>
          </a:r>
        </a:p>
      </dgm:t>
    </dgm:pt>
    <dgm:pt modelId="{F069E7E4-F42E-4059-8EE6-224A937ABF91}" type="parTrans" cxnId="{2E5C1D7B-A657-4F92-8F16-40E315D8E6DB}">
      <dgm:prSet/>
      <dgm:spPr/>
      <dgm:t>
        <a:bodyPr/>
        <a:lstStyle/>
        <a:p>
          <a:endParaRPr lang="en-US"/>
        </a:p>
      </dgm:t>
    </dgm:pt>
    <dgm:pt modelId="{6A0061A7-95E3-4D8F-8A57-55C92F9F54B5}" type="sibTrans" cxnId="{2E5C1D7B-A657-4F92-8F16-40E315D8E6DB}">
      <dgm:prSet/>
      <dgm:spPr/>
      <dgm:t>
        <a:bodyPr/>
        <a:lstStyle/>
        <a:p>
          <a:endParaRPr lang="en-US"/>
        </a:p>
      </dgm:t>
    </dgm:pt>
    <dgm:pt modelId="{E647D565-FF42-40A4-B1DA-9CF2B01FF702}">
      <dgm:prSet custT="1"/>
      <dgm:spPr/>
      <dgm:t>
        <a:bodyPr/>
        <a:lstStyle/>
        <a:p>
          <a:r>
            <a:rPr lang="en-US" sz="2400" dirty="0"/>
            <a:t>Cirrhosis clinics where patients can have their disease monitored and surveillance ultrasound scans undertaken as appropriate </a:t>
          </a:r>
        </a:p>
      </dgm:t>
    </dgm:pt>
    <dgm:pt modelId="{98CF9B1E-C29E-493C-80F1-6FEED8E68D26}" type="parTrans" cxnId="{4D7F6476-E092-4FE8-BB0A-55B056CA49EC}">
      <dgm:prSet/>
      <dgm:spPr/>
      <dgm:t>
        <a:bodyPr/>
        <a:lstStyle/>
        <a:p>
          <a:endParaRPr lang="en-US"/>
        </a:p>
      </dgm:t>
    </dgm:pt>
    <dgm:pt modelId="{99498AD4-07A6-47EA-A7D5-2F0C627C4A97}" type="sibTrans" cxnId="{4D7F6476-E092-4FE8-BB0A-55B056CA49EC}">
      <dgm:prSet/>
      <dgm:spPr/>
      <dgm:t>
        <a:bodyPr/>
        <a:lstStyle/>
        <a:p>
          <a:endParaRPr lang="en-US"/>
        </a:p>
      </dgm:t>
    </dgm:pt>
    <dgm:pt modelId="{33665EED-09B3-49C9-B40D-7BB5E07A86B3}">
      <dgm:prSet/>
      <dgm:spPr/>
      <dgm:t>
        <a:bodyPr/>
        <a:lstStyle/>
        <a:p>
          <a:r>
            <a:rPr lang="en-US"/>
            <a:t>Develop</a:t>
          </a:r>
        </a:p>
      </dgm:t>
    </dgm:pt>
    <dgm:pt modelId="{C2FC968F-D575-4065-8908-50B017240201}" type="parTrans" cxnId="{4C9AD3CA-D1FF-4A99-B286-82F3AAAE12EE}">
      <dgm:prSet/>
      <dgm:spPr/>
      <dgm:t>
        <a:bodyPr/>
        <a:lstStyle/>
        <a:p>
          <a:endParaRPr lang="en-US"/>
        </a:p>
      </dgm:t>
    </dgm:pt>
    <dgm:pt modelId="{432426F1-D868-4623-BA9C-B40988848C06}" type="sibTrans" cxnId="{4C9AD3CA-D1FF-4A99-B286-82F3AAAE12EE}">
      <dgm:prSet/>
      <dgm:spPr/>
      <dgm:t>
        <a:bodyPr/>
        <a:lstStyle/>
        <a:p>
          <a:endParaRPr lang="en-US"/>
        </a:p>
      </dgm:t>
    </dgm:pt>
    <dgm:pt modelId="{BBEBB2C0-85A7-498E-95AE-E01A42452C44}">
      <dgm:prSet custT="1"/>
      <dgm:spPr/>
      <dgm:t>
        <a:bodyPr/>
        <a:lstStyle/>
        <a:p>
          <a:r>
            <a:rPr lang="en-US" sz="2400" dirty="0"/>
            <a:t>Close links with a regional liver transplant centre and access to outreach clinics with transplant physicians present to facilitate initial assessments and aftercare</a:t>
          </a:r>
        </a:p>
      </dgm:t>
    </dgm:pt>
    <dgm:pt modelId="{68F20127-568A-4BA8-AD7D-05E3DA6DE643}" type="parTrans" cxnId="{98332CEF-E08C-48AD-8BCA-BABC6962FCB4}">
      <dgm:prSet/>
      <dgm:spPr/>
      <dgm:t>
        <a:bodyPr/>
        <a:lstStyle/>
        <a:p>
          <a:endParaRPr lang="en-US"/>
        </a:p>
      </dgm:t>
    </dgm:pt>
    <dgm:pt modelId="{8CBB9516-800B-4B0A-8A74-34F50CBCF2B1}" type="sibTrans" cxnId="{98332CEF-E08C-48AD-8BCA-BABC6962FCB4}">
      <dgm:prSet/>
      <dgm:spPr/>
      <dgm:t>
        <a:bodyPr/>
        <a:lstStyle/>
        <a:p>
          <a:endParaRPr lang="en-US"/>
        </a:p>
      </dgm:t>
    </dgm:pt>
    <dgm:pt modelId="{82A9F171-AEB1-4F7F-908C-D246618E88B6}">
      <dgm:prSet/>
      <dgm:spPr/>
      <dgm:t>
        <a:bodyPr/>
        <a:lstStyle/>
        <a:p>
          <a:r>
            <a:rPr lang="en-US" dirty="0"/>
            <a:t>Develop</a:t>
          </a:r>
        </a:p>
      </dgm:t>
    </dgm:pt>
    <dgm:pt modelId="{67AA7197-0AD4-429F-9067-4EA0A0B0B339}" type="parTrans" cxnId="{C3832BA1-EFEB-49D6-AFFA-BFE889BD1B56}">
      <dgm:prSet/>
      <dgm:spPr/>
      <dgm:t>
        <a:bodyPr/>
        <a:lstStyle/>
        <a:p>
          <a:endParaRPr lang="en-US"/>
        </a:p>
      </dgm:t>
    </dgm:pt>
    <dgm:pt modelId="{8215F602-9054-4FD2-B537-55746905F414}" type="sibTrans" cxnId="{C3832BA1-EFEB-49D6-AFFA-BFE889BD1B56}">
      <dgm:prSet/>
      <dgm:spPr/>
      <dgm:t>
        <a:bodyPr/>
        <a:lstStyle/>
        <a:p>
          <a:endParaRPr lang="en-US"/>
        </a:p>
      </dgm:t>
    </dgm:pt>
    <dgm:pt modelId="{3F09A80D-2404-4D63-98AB-18E0C414EB94}">
      <dgm:prSet custT="1"/>
      <dgm:spPr/>
      <dgm:t>
        <a:bodyPr/>
        <a:lstStyle/>
        <a:p>
          <a:r>
            <a:rPr lang="en-US" sz="2400" dirty="0"/>
            <a:t>Links with the Palliative Care to support the provision of palliative services for patients with chronic liver failure</a:t>
          </a:r>
        </a:p>
      </dgm:t>
    </dgm:pt>
    <dgm:pt modelId="{ADC427DC-A478-4BF4-B525-88E2E95B9DD4}" type="parTrans" cxnId="{B0A80C0A-1728-453C-9820-F4D1816A976F}">
      <dgm:prSet/>
      <dgm:spPr/>
      <dgm:t>
        <a:bodyPr/>
        <a:lstStyle/>
        <a:p>
          <a:endParaRPr lang="en-US"/>
        </a:p>
      </dgm:t>
    </dgm:pt>
    <dgm:pt modelId="{F10171EE-2CA2-4874-A401-8F93D8ECD8F4}" type="sibTrans" cxnId="{B0A80C0A-1728-453C-9820-F4D1816A976F}">
      <dgm:prSet/>
      <dgm:spPr/>
      <dgm:t>
        <a:bodyPr/>
        <a:lstStyle/>
        <a:p>
          <a:endParaRPr lang="en-US"/>
        </a:p>
      </dgm:t>
    </dgm:pt>
    <dgm:pt modelId="{52F08461-14E3-473F-8D8B-8A1F5FE78187}" type="pres">
      <dgm:prSet presAssocID="{E9751862-1172-4EF6-A732-9FDB4ACA4C06}" presName="Name0" presStyleCnt="0">
        <dgm:presLayoutVars>
          <dgm:dir/>
          <dgm:animLvl val="lvl"/>
          <dgm:resizeHandles val="exact"/>
        </dgm:presLayoutVars>
      </dgm:prSet>
      <dgm:spPr/>
    </dgm:pt>
    <dgm:pt modelId="{EF18EA5D-B04C-4C08-B24A-3DBC4AFC90CF}" type="pres">
      <dgm:prSet presAssocID="{E56B87BB-E4C5-4B5C-8B3F-96D0DEDA97A0}" presName="linNode" presStyleCnt="0"/>
      <dgm:spPr/>
    </dgm:pt>
    <dgm:pt modelId="{15B14669-3DDF-4AAC-9F4B-9FBE3FCBA4DB}" type="pres">
      <dgm:prSet presAssocID="{E56B87BB-E4C5-4B5C-8B3F-96D0DEDA97A0}" presName="parentText" presStyleLbl="node1" presStyleIdx="0" presStyleCnt="3">
        <dgm:presLayoutVars>
          <dgm:chMax val="1"/>
          <dgm:bulletEnabled val="1"/>
        </dgm:presLayoutVars>
      </dgm:prSet>
      <dgm:spPr/>
    </dgm:pt>
    <dgm:pt modelId="{5C54C75A-B30B-4D90-B5B1-453A344D1CF2}" type="pres">
      <dgm:prSet presAssocID="{E56B87BB-E4C5-4B5C-8B3F-96D0DEDA97A0}" presName="descendantText" presStyleLbl="alignAccFollowNode1" presStyleIdx="0" presStyleCnt="3">
        <dgm:presLayoutVars>
          <dgm:bulletEnabled val="1"/>
        </dgm:presLayoutVars>
      </dgm:prSet>
      <dgm:spPr/>
    </dgm:pt>
    <dgm:pt modelId="{C196B34E-CBF8-47C8-889D-84B54EADE3A1}" type="pres">
      <dgm:prSet presAssocID="{6A0061A7-95E3-4D8F-8A57-55C92F9F54B5}" presName="sp" presStyleCnt="0"/>
      <dgm:spPr/>
    </dgm:pt>
    <dgm:pt modelId="{46521B22-D313-436F-849B-D9DFB98622AB}" type="pres">
      <dgm:prSet presAssocID="{33665EED-09B3-49C9-B40D-7BB5E07A86B3}" presName="linNode" presStyleCnt="0"/>
      <dgm:spPr/>
    </dgm:pt>
    <dgm:pt modelId="{9EF7C405-D1DE-4BF0-9947-E8C155E98445}" type="pres">
      <dgm:prSet presAssocID="{33665EED-09B3-49C9-B40D-7BB5E07A86B3}" presName="parentText" presStyleLbl="node1" presStyleIdx="1" presStyleCnt="3">
        <dgm:presLayoutVars>
          <dgm:chMax val="1"/>
          <dgm:bulletEnabled val="1"/>
        </dgm:presLayoutVars>
      </dgm:prSet>
      <dgm:spPr/>
    </dgm:pt>
    <dgm:pt modelId="{DF74EE8E-27E2-4F49-A750-011DDBB08849}" type="pres">
      <dgm:prSet presAssocID="{33665EED-09B3-49C9-B40D-7BB5E07A86B3}" presName="descendantText" presStyleLbl="alignAccFollowNode1" presStyleIdx="1" presStyleCnt="3" custScaleY="123679">
        <dgm:presLayoutVars>
          <dgm:bulletEnabled val="1"/>
        </dgm:presLayoutVars>
      </dgm:prSet>
      <dgm:spPr/>
    </dgm:pt>
    <dgm:pt modelId="{7F0E094F-C25D-452F-8DD7-DF0307DF7D46}" type="pres">
      <dgm:prSet presAssocID="{432426F1-D868-4623-BA9C-B40988848C06}" presName="sp" presStyleCnt="0"/>
      <dgm:spPr/>
    </dgm:pt>
    <dgm:pt modelId="{E166ED8E-B7D1-46C0-A624-7A1BF1181835}" type="pres">
      <dgm:prSet presAssocID="{82A9F171-AEB1-4F7F-908C-D246618E88B6}" presName="linNode" presStyleCnt="0"/>
      <dgm:spPr/>
    </dgm:pt>
    <dgm:pt modelId="{F6599EBE-94FE-4F20-8FAB-434F69CC6BD5}" type="pres">
      <dgm:prSet presAssocID="{82A9F171-AEB1-4F7F-908C-D246618E88B6}" presName="parentText" presStyleLbl="node1" presStyleIdx="2" presStyleCnt="3">
        <dgm:presLayoutVars>
          <dgm:chMax val="1"/>
          <dgm:bulletEnabled val="1"/>
        </dgm:presLayoutVars>
      </dgm:prSet>
      <dgm:spPr/>
    </dgm:pt>
    <dgm:pt modelId="{D1D24364-D19A-4369-BA49-A44049B860FD}" type="pres">
      <dgm:prSet presAssocID="{82A9F171-AEB1-4F7F-908C-D246618E88B6}" presName="descendantText" presStyleLbl="alignAccFollowNode1" presStyleIdx="2" presStyleCnt="3" custScaleY="109590">
        <dgm:presLayoutVars>
          <dgm:bulletEnabled val="1"/>
        </dgm:presLayoutVars>
      </dgm:prSet>
      <dgm:spPr/>
    </dgm:pt>
  </dgm:ptLst>
  <dgm:cxnLst>
    <dgm:cxn modelId="{B0A80C0A-1728-453C-9820-F4D1816A976F}" srcId="{82A9F171-AEB1-4F7F-908C-D246618E88B6}" destId="{3F09A80D-2404-4D63-98AB-18E0C414EB94}" srcOrd="0" destOrd="0" parTransId="{ADC427DC-A478-4BF4-B525-88E2E95B9DD4}" sibTransId="{F10171EE-2CA2-4874-A401-8F93D8ECD8F4}"/>
    <dgm:cxn modelId="{A7E1512D-A8EB-48A3-B11B-9BE086CEB8A0}" type="presOf" srcId="{E9751862-1172-4EF6-A732-9FDB4ACA4C06}" destId="{52F08461-14E3-473F-8D8B-8A1F5FE78187}" srcOrd="0" destOrd="0" presId="urn:microsoft.com/office/officeart/2005/8/layout/vList5"/>
    <dgm:cxn modelId="{4D7F6476-E092-4FE8-BB0A-55B056CA49EC}" srcId="{E56B87BB-E4C5-4B5C-8B3F-96D0DEDA97A0}" destId="{E647D565-FF42-40A4-B1DA-9CF2B01FF702}" srcOrd="0" destOrd="0" parTransId="{98CF9B1E-C29E-493C-80F1-6FEED8E68D26}" sibTransId="{99498AD4-07A6-47EA-A7D5-2F0C627C4A97}"/>
    <dgm:cxn modelId="{2E5C1D7B-A657-4F92-8F16-40E315D8E6DB}" srcId="{E9751862-1172-4EF6-A732-9FDB4ACA4C06}" destId="{E56B87BB-E4C5-4B5C-8B3F-96D0DEDA97A0}" srcOrd="0" destOrd="0" parTransId="{F069E7E4-F42E-4059-8EE6-224A937ABF91}" sibTransId="{6A0061A7-95E3-4D8F-8A57-55C92F9F54B5}"/>
    <dgm:cxn modelId="{C3832BA1-EFEB-49D6-AFFA-BFE889BD1B56}" srcId="{E9751862-1172-4EF6-A732-9FDB4ACA4C06}" destId="{82A9F171-AEB1-4F7F-908C-D246618E88B6}" srcOrd="2" destOrd="0" parTransId="{67AA7197-0AD4-429F-9067-4EA0A0B0B339}" sibTransId="{8215F602-9054-4FD2-B537-55746905F414}"/>
    <dgm:cxn modelId="{B3B0B1AC-3ECA-4E3F-A2FF-FFD125028AD5}" type="presOf" srcId="{BBEBB2C0-85A7-498E-95AE-E01A42452C44}" destId="{DF74EE8E-27E2-4F49-A750-011DDBB08849}" srcOrd="0" destOrd="0" presId="urn:microsoft.com/office/officeart/2005/8/layout/vList5"/>
    <dgm:cxn modelId="{EE64CDB8-84D8-47FC-A6ED-6698DFC1F3A9}" type="presOf" srcId="{3F09A80D-2404-4D63-98AB-18E0C414EB94}" destId="{D1D24364-D19A-4369-BA49-A44049B860FD}" srcOrd="0" destOrd="0" presId="urn:microsoft.com/office/officeart/2005/8/layout/vList5"/>
    <dgm:cxn modelId="{4C9AD3CA-D1FF-4A99-B286-82F3AAAE12EE}" srcId="{E9751862-1172-4EF6-A732-9FDB4ACA4C06}" destId="{33665EED-09B3-49C9-B40D-7BB5E07A86B3}" srcOrd="1" destOrd="0" parTransId="{C2FC968F-D575-4065-8908-50B017240201}" sibTransId="{432426F1-D868-4623-BA9C-B40988848C06}"/>
    <dgm:cxn modelId="{8629E2CA-D904-437F-828F-28AAE3AC48BF}" type="presOf" srcId="{E56B87BB-E4C5-4B5C-8B3F-96D0DEDA97A0}" destId="{15B14669-3DDF-4AAC-9F4B-9FBE3FCBA4DB}" srcOrd="0" destOrd="0" presId="urn:microsoft.com/office/officeart/2005/8/layout/vList5"/>
    <dgm:cxn modelId="{F32142D3-0F52-47EB-9CEC-B7AEF93F7FA0}" type="presOf" srcId="{E647D565-FF42-40A4-B1DA-9CF2B01FF702}" destId="{5C54C75A-B30B-4D90-B5B1-453A344D1CF2}" srcOrd="0" destOrd="0" presId="urn:microsoft.com/office/officeart/2005/8/layout/vList5"/>
    <dgm:cxn modelId="{9B436FDC-82CE-4D18-BAAE-1BF4FBA14A1D}" type="presOf" srcId="{33665EED-09B3-49C9-B40D-7BB5E07A86B3}" destId="{9EF7C405-D1DE-4BF0-9947-E8C155E98445}" srcOrd="0" destOrd="0" presId="urn:microsoft.com/office/officeart/2005/8/layout/vList5"/>
    <dgm:cxn modelId="{98332CEF-E08C-48AD-8BCA-BABC6962FCB4}" srcId="{33665EED-09B3-49C9-B40D-7BB5E07A86B3}" destId="{BBEBB2C0-85A7-498E-95AE-E01A42452C44}" srcOrd="0" destOrd="0" parTransId="{68F20127-568A-4BA8-AD7D-05E3DA6DE643}" sibTransId="{8CBB9516-800B-4B0A-8A74-34F50CBCF2B1}"/>
    <dgm:cxn modelId="{B95BD3F2-CB68-4E80-8624-6F2DFC08616A}" type="presOf" srcId="{82A9F171-AEB1-4F7F-908C-D246618E88B6}" destId="{F6599EBE-94FE-4F20-8FAB-434F69CC6BD5}" srcOrd="0" destOrd="0" presId="urn:microsoft.com/office/officeart/2005/8/layout/vList5"/>
    <dgm:cxn modelId="{B4483827-4880-407B-B57D-0BF0A215B4CE}" type="presParOf" srcId="{52F08461-14E3-473F-8D8B-8A1F5FE78187}" destId="{EF18EA5D-B04C-4C08-B24A-3DBC4AFC90CF}" srcOrd="0" destOrd="0" presId="urn:microsoft.com/office/officeart/2005/8/layout/vList5"/>
    <dgm:cxn modelId="{F7022D4F-F30A-4D92-B0C7-877A21F6349F}" type="presParOf" srcId="{EF18EA5D-B04C-4C08-B24A-3DBC4AFC90CF}" destId="{15B14669-3DDF-4AAC-9F4B-9FBE3FCBA4DB}" srcOrd="0" destOrd="0" presId="urn:microsoft.com/office/officeart/2005/8/layout/vList5"/>
    <dgm:cxn modelId="{C03CF83A-725E-4C69-AE30-CF950F2F49E1}" type="presParOf" srcId="{EF18EA5D-B04C-4C08-B24A-3DBC4AFC90CF}" destId="{5C54C75A-B30B-4D90-B5B1-453A344D1CF2}" srcOrd="1" destOrd="0" presId="urn:microsoft.com/office/officeart/2005/8/layout/vList5"/>
    <dgm:cxn modelId="{0947B3E9-79A7-40C8-941A-89E39A3F0619}" type="presParOf" srcId="{52F08461-14E3-473F-8D8B-8A1F5FE78187}" destId="{C196B34E-CBF8-47C8-889D-84B54EADE3A1}" srcOrd="1" destOrd="0" presId="urn:microsoft.com/office/officeart/2005/8/layout/vList5"/>
    <dgm:cxn modelId="{6F4E62E5-E6E7-42F7-8719-B648C643E919}" type="presParOf" srcId="{52F08461-14E3-473F-8D8B-8A1F5FE78187}" destId="{46521B22-D313-436F-849B-D9DFB98622AB}" srcOrd="2" destOrd="0" presId="urn:microsoft.com/office/officeart/2005/8/layout/vList5"/>
    <dgm:cxn modelId="{5323FDF8-D5C6-430F-8BE1-44FBA60B458C}" type="presParOf" srcId="{46521B22-D313-436F-849B-D9DFB98622AB}" destId="{9EF7C405-D1DE-4BF0-9947-E8C155E98445}" srcOrd="0" destOrd="0" presId="urn:microsoft.com/office/officeart/2005/8/layout/vList5"/>
    <dgm:cxn modelId="{567707B4-7DBB-4F97-9251-521EBAE8C626}" type="presParOf" srcId="{46521B22-D313-436F-849B-D9DFB98622AB}" destId="{DF74EE8E-27E2-4F49-A750-011DDBB08849}" srcOrd="1" destOrd="0" presId="urn:microsoft.com/office/officeart/2005/8/layout/vList5"/>
    <dgm:cxn modelId="{29AFDD1A-C4FE-464B-87EC-4C7A44252836}" type="presParOf" srcId="{52F08461-14E3-473F-8D8B-8A1F5FE78187}" destId="{7F0E094F-C25D-452F-8DD7-DF0307DF7D46}" srcOrd="3" destOrd="0" presId="urn:microsoft.com/office/officeart/2005/8/layout/vList5"/>
    <dgm:cxn modelId="{BCCA9B6B-6867-49D7-8BA5-071A830B6672}" type="presParOf" srcId="{52F08461-14E3-473F-8D8B-8A1F5FE78187}" destId="{E166ED8E-B7D1-46C0-A624-7A1BF1181835}" srcOrd="4" destOrd="0" presId="urn:microsoft.com/office/officeart/2005/8/layout/vList5"/>
    <dgm:cxn modelId="{97D80794-392F-49C7-934B-CE3FE3C176BC}" type="presParOf" srcId="{E166ED8E-B7D1-46C0-A624-7A1BF1181835}" destId="{F6599EBE-94FE-4F20-8FAB-434F69CC6BD5}" srcOrd="0" destOrd="0" presId="urn:microsoft.com/office/officeart/2005/8/layout/vList5"/>
    <dgm:cxn modelId="{8C7C135A-BFF8-434A-9654-A5984EBC177C}" type="presParOf" srcId="{E166ED8E-B7D1-46C0-A624-7A1BF1181835}" destId="{D1D24364-D19A-4369-BA49-A44049B860F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806F0-A9A4-4C45-ADFF-3716106F95BA}">
      <dsp:nvSpPr>
        <dsp:cNvPr id="0" name=""/>
        <dsp:cNvSpPr/>
      </dsp:nvSpPr>
      <dsp:spPr>
        <a:xfrm>
          <a:off x="295648" y="1914588"/>
          <a:ext cx="1513876" cy="522160"/>
        </a:xfrm>
        <a:prstGeom prst="homePlate">
          <a:avLst>
            <a:gd name="adj" fmla="val 4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2014</a:t>
          </a:r>
        </a:p>
      </dsp:txBody>
      <dsp:txXfrm>
        <a:off x="295648" y="1914588"/>
        <a:ext cx="1409444" cy="522160"/>
      </dsp:txXfrm>
    </dsp:sp>
    <dsp:sp modelId="{7B149AC7-2FAC-49C1-9781-828169FFF358}">
      <dsp:nvSpPr>
        <dsp:cNvPr id="0" name=""/>
        <dsp:cNvSpPr/>
      </dsp:nvSpPr>
      <dsp:spPr>
        <a:xfrm>
          <a:off x="1283" y="0"/>
          <a:ext cx="2102606"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kern="1200" dirty="0"/>
            <a:t>Commissioned by Dr Ruth Hussey, CMO for Wales 2014</a:t>
          </a:r>
        </a:p>
      </dsp:txBody>
      <dsp:txXfrm>
        <a:off x="1283" y="0"/>
        <a:ext cx="2102606" cy="1392428"/>
      </dsp:txXfrm>
    </dsp:sp>
    <dsp:sp modelId="{759766A8-6B83-4371-B841-3860B823860B}">
      <dsp:nvSpPr>
        <dsp:cNvPr id="0" name=""/>
        <dsp:cNvSpPr/>
      </dsp:nvSpPr>
      <dsp:spPr>
        <a:xfrm>
          <a:off x="1809525" y="2175669"/>
          <a:ext cx="588729" cy="0"/>
        </a:xfrm>
        <a:custGeom>
          <a:avLst/>
          <a:gdLst/>
          <a:ahLst/>
          <a:cxnLst/>
          <a:rect l="0" t="0" r="0" b="0"/>
          <a:pathLst>
            <a:path>
              <a:moveTo>
                <a:pt x="0" y="0"/>
              </a:moveTo>
              <a:lnTo>
                <a:pt x="588729" y="0"/>
              </a:lnTo>
            </a:path>
          </a:pathLst>
        </a:custGeom>
        <a:no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4959891A-CB8D-487A-83B4-2BD9295D32D1}">
      <dsp:nvSpPr>
        <dsp:cNvPr id="0" name=""/>
        <dsp:cNvSpPr/>
      </dsp:nvSpPr>
      <dsp:spPr>
        <a:xfrm>
          <a:off x="1052586" y="1479454"/>
          <a:ext cx="0" cy="435133"/>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633C8545-8508-4164-8C4B-DADB6564C0AA}">
      <dsp:nvSpPr>
        <dsp:cNvPr id="0" name=""/>
        <dsp:cNvSpPr/>
      </dsp:nvSpPr>
      <dsp:spPr>
        <a:xfrm>
          <a:off x="1009073" y="1392428"/>
          <a:ext cx="87026" cy="87026"/>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15C94C0D-0D74-4B9C-B114-6BB5F0290D8B}">
      <dsp:nvSpPr>
        <dsp:cNvPr id="0" name=""/>
        <dsp:cNvSpPr/>
      </dsp:nvSpPr>
      <dsp:spPr>
        <a:xfrm>
          <a:off x="2398255" y="1914588"/>
          <a:ext cx="1513876" cy="522160"/>
        </a:xfrm>
        <a:prstGeom prst="hexagon">
          <a:avLst>
            <a:gd name="adj" fmla="val 40000"/>
            <a:gd name="vf" fmla="val 11547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early 2015</a:t>
          </a:r>
        </a:p>
      </dsp:txBody>
      <dsp:txXfrm>
        <a:off x="2594033" y="1982115"/>
        <a:ext cx="1122320" cy="387106"/>
      </dsp:txXfrm>
    </dsp:sp>
    <dsp:sp modelId="{AC7A7B3E-9FA6-4601-85FB-837CEC08D81D}">
      <dsp:nvSpPr>
        <dsp:cNvPr id="0" name=""/>
        <dsp:cNvSpPr/>
      </dsp:nvSpPr>
      <dsp:spPr>
        <a:xfrm>
          <a:off x="2103890" y="2958909"/>
          <a:ext cx="2102606"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kern="1200" dirty="0"/>
            <a:t>Delivery plan went out for consultation early 2015</a:t>
          </a:r>
        </a:p>
      </dsp:txBody>
      <dsp:txXfrm>
        <a:off x="2103890" y="2958909"/>
        <a:ext cx="2102606" cy="1392428"/>
      </dsp:txXfrm>
    </dsp:sp>
    <dsp:sp modelId="{387C15A4-DED3-42A9-80ED-8F08D266374C}">
      <dsp:nvSpPr>
        <dsp:cNvPr id="0" name=""/>
        <dsp:cNvSpPr/>
      </dsp:nvSpPr>
      <dsp:spPr>
        <a:xfrm>
          <a:off x="3912131" y="2175669"/>
          <a:ext cx="588729" cy="0"/>
        </a:xfrm>
        <a:custGeom>
          <a:avLst/>
          <a:gdLst/>
          <a:ahLst/>
          <a:cxnLst/>
          <a:rect l="0" t="0" r="0" b="0"/>
          <a:pathLst>
            <a:path>
              <a:moveTo>
                <a:pt x="0" y="0"/>
              </a:moveTo>
              <a:lnTo>
                <a:pt x="588729" y="0"/>
              </a:lnTo>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D2F78EE-F156-495E-8C2D-D2BA9995B09E}">
      <dsp:nvSpPr>
        <dsp:cNvPr id="0" name=""/>
        <dsp:cNvSpPr/>
      </dsp:nvSpPr>
      <dsp:spPr>
        <a:xfrm>
          <a:off x="3155193" y="2436749"/>
          <a:ext cx="0" cy="435133"/>
        </a:xfrm>
        <a:prstGeom prst="line">
          <a:avLst/>
        </a:prstGeom>
        <a:noFill/>
        <a:ln w="12700" cap="flat" cmpd="sng" algn="ctr">
          <a:solidFill>
            <a:schemeClr val="accent3">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A5DD69ED-1B8A-41B4-A4BD-819313988A6C}">
      <dsp:nvSpPr>
        <dsp:cNvPr id="0" name=""/>
        <dsp:cNvSpPr/>
      </dsp:nvSpPr>
      <dsp:spPr>
        <a:xfrm>
          <a:off x="3111680" y="2871883"/>
          <a:ext cx="87026" cy="87026"/>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48DAC5B-88F7-4BA1-971B-692380B15804}">
      <dsp:nvSpPr>
        <dsp:cNvPr id="0" name=""/>
        <dsp:cNvSpPr/>
      </dsp:nvSpPr>
      <dsp:spPr>
        <a:xfrm>
          <a:off x="4500861" y="1914588"/>
          <a:ext cx="1513876" cy="522160"/>
        </a:xfrm>
        <a:prstGeom prst="hexagon">
          <a:avLst>
            <a:gd name="adj" fmla="val 40000"/>
            <a:gd name="vf" fmla="val 11547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summer 2015</a:t>
          </a:r>
        </a:p>
      </dsp:txBody>
      <dsp:txXfrm>
        <a:off x="4696639" y="1982115"/>
        <a:ext cx="1122320" cy="387106"/>
      </dsp:txXfrm>
    </dsp:sp>
    <dsp:sp modelId="{DA411D37-157E-4007-A690-37F1C9FECE76}">
      <dsp:nvSpPr>
        <dsp:cNvPr id="0" name=""/>
        <dsp:cNvSpPr/>
      </dsp:nvSpPr>
      <dsp:spPr>
        <a:xfrm>
          <a:off x="4206496" y="0"/>
          <a:ext cx="2102606"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kern="1200" dirty="0"/>
            <a:t>Plan published summer 2015</a:t>
          </a:r>
        </a:p>
      </dsp:txBody>
      <dsp:txXfrm>
        <a:off x="4206496" y="0"/>
        <a:ext cx="2102606" cy="1392428"/>
      </dsp:txXfrm>
    </dsp:sp>
    <dsp:sp modelId="{332295E3-E16A-4DF6-BB1A-65AC89A198A5}">
      <dsp:nvSpPr>
        <dsp:cNvPr id="0" name=""/>
        <dsp:cNvSpPr/>
      </dsp:nvSpPr>
      <dsp:spPr>
        <a:xfrm>
          <a:off x="6014738" y="2175669"/>
          <a:ext cx="588729" cy="0"/>
        </a:xfrm>
        <a:custGeom>
          <a:avLst/>
          <a:gdLst/>
          <a:ahLst/>
          <a:cxnLst/>
          <a:rect l="0" t="0" r="0" b="0"/>
          <a:pathLst>
            <a:path>
              <a:moveTo>
                <a:pt x="0" y="0"/>
              </a:moveTo>
              <a:lnTo>
                <a:pt x="588729" y="0"/>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5133ADD8-6D0C-4911-A0EA-EAC83E6E6D61}">
      <dsp:nvSpPr>
        <dsp:cNvPr id="0" name=""/>
        <dsp:cNvSpPr/>
      </dsp:nvSpPr>
      <dsp:spPr>
        <a:xfrm>
          <a:off x="5257800" y="1479454"/>
          <a:ext cx="0" cy="435133"/>
        </a:xfrm>
        <a:prstGeom prst="line">
          <a:avLst/>
        </a:prstGeom>
        <a:noFill/>
        <a:ln w="12700" cap="flat" cmpd="sng" algn="ctr">
          <a:solidFill>
            <a:schemeClr val="accent4">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C3054DF-3BC8-4236-ABFD-D006AD584217}">
      <dsp:nvSpPr>
        <dsp:cNvPr id="0" name=""/>
        <dsp:cNvSpPr/>
      </dsp:nvSpPr>
      <dsp:spPr>
        <a:xfrm>
          <a:off x="5214286" y="1392428"/>
          <a:ext cx="87026" cy="8702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92F460C-B81E-4EF8-A7A0-5EDEAD4DEB2B}">
      <dsp:nvSpPr>
        <dsp:cNvPr id="0" name=""/>
        <dsp:cNvSpPr/>
      </dsp:nvSpPr>
      <dsp:spPr>
        <a:xfrm>
          <a:off x="6603468" y="1914588"/>
          <a:ext cx="1513876" cy="522160"/>
        </a:xfrm>
        <a:prstGeom prst="hexagon">
          <a:avLst>
            <a:gd name="adj" fmla="val 40000"/>
            <a:gd name="vf" fmla="val 11547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Oct. 2015</a:t>
          </a:r>
        </a:p>
      </dsp:txBody>
      <dsp:txXfrm>
        <a:off x="6799246" y="1982115"/>
        <a:ext cx="1122320" cy="387106"/>
      </dsp:txXfrm>
    </dsp:sp>
    <dsp:sp modelId="{08734058-1539-4DB3-BDD6-5A52541DCA08}">
      <dsp:nvSpPr>
        <dsp:cNvPr id="0" name=""/>
        <dsp:cNvSpPr/>
      </dsp:nvSpPr>
      <dsp:spPr>
        <a:xfrm>
          <a:off x="6309103" y="2958909"/>
          <a:ext cx="2102606"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kern="1200" dirty="0"/>
            <a:t>Formal launch October 2015</a:t>
          </a:r>
        </a:p>
      </dsp:txBody>
      <dsp:txXfrm>
        <a:off x="6309103" y="2958909"/>
        <a:ext cx="2102606" cy="1392428"/>
      </dsp:txXfrm>
    </dsp:sp>
    <dsp:sp modelId="{7245A059-4A75-4C32-9498-675A938BFA7F}">
      <dsp:nvSpPr>
        <dsp:cNvPr id="0" name=""/>
        <dsp:cNvSpPr/>
      </dsp:nvSpPr>
      <dsp:spPr>
        <a:xfrm>
          <a:off x="8117344" y="2175669"/>
          <a:ext cx="588729" cy="0"/>
        </a:xfrm>
        <a:custGeom>
          <a:avLst/>
          <a:gdLst/>
          <a:ahLst/>
          <a:cxnLst/>
          <a:rect l="0" t="0" r="0" b="0"/>
          <a:pathLst>
            <a:path>
              <a:moveTo>
                <a:pt x="0" y="0"/>
              </a:moveTo>
              <a:lnTo>
                <a:pt x="588729" y="0"/>
              </a:lnTo>
            </a:path>
          </a:pathLst>
        </a:custGeom>
        <a:no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88576A11-BBA5-4A67-8452-73F7B76E41D0}">
      <dsp:nvSpPr>
        <dsp:cNvPr id="0" name=""/>
        <dsp:cNvSpPr/>
      </dsp:nvSpPr>
      <dsp:spPr>
        <a:xfrm>
          <a:off x="7360406" y="2436749"/>
          <a:ext cx="0" cy="435133"/>
        </a:xfrm>
        <a:prstGeom prst="line">
          <a:avLst/>
        </a:prstGeom>
        <a:noFill/>
        <a:ln w="12700" cap="flat" cmpd="sng" algn="ctr">
          <a:solidFill>
            <a:schemeClr val="accent5">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D8A66A7-03E9-4AAE-9E53-920BBF080F04}">
      <dsp:nvSpPr>
        <dsp:cNvPr id="0" name=""/>
        <dsp:cNvSpPr/>
      </dsp:nvSpPr>
      <dsp:spPr>
        <a:xfrm>
          <a:off x="7316893" y="2871883"/>
          <a:ext cx="87026" cy="87026"/>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44D7ECD-7AE8-49C4-AC9F-41E2868DD566}">
      <dsp:nvSpPr>
        <dsp:cNvPr id="0" name=""/>
        <dsp:cNvSpPr/>
      </dsp:nvSpPr>
      <dsp:spPr>
        <a:xfrm rot="10800000">
          <a:off x="8706074" y="1914588"/>
          <a:ext cx="1513876" cy="522160"/>
        </a:xfrm>
        <a:prstGeom prst="homePlate">
          <a:avLst>
            <a:gd name="adj" fmla="val 4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w="6350" cap="flat" cmpd="sng" algn="ctr">
          <a:solidFill>
            <a:schemeClr val="accent6">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2020</a:t>
          </a:r>
        </a:p>
      </dsp:txBody>
      <dsp:txXfrm rot="10800000">
        <a:off x="8810506" y="1914588"/>
        <a:ext cx="1409444" cy="522160"/>
      </dsp:txXfrm>
    </dsp:sp>
    <dsp:sp modelId="{70C21143-28FF-45AE-B443-B4E6A0ED228E}">
      <dsp:nvSpPr>
        <dsp:cNvPr id="0" name=""/>
        <dsp:cNvSpPr/>
      </dsp:nvSpPr>
      <dsp:spPr>
        <a:xfrm>
          <a:off x="8411709" y="0"/>
          <a:ext cx="2102606"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kern="1200" dirty="0"/>
            <a:t>Originally due to run to 2020</a:t>
          </a:r>
        </a:p>
      </dsp:txBody>
      <dsp:txXfrm>
        <a:off x="8411709" y="0"/>
        <a:ext cx="2102606" cy="1392428"/>
      </dsp:txXfrm>
    </dsp:sp>
    <dsp:sp modelId="{C1030164-E397-4028-AEE5-9674FBDDD82C}">
      <dsp:nvSpPr>
        <dsp:cNvPr id="0" name=""/>
        <dsp:cNvSpPr/>
      </dsp:nvSpPr>
      <dsp:spPr>
        <a:xfrm>
          <a:off x="9463013" y="1479454"/>
          <a:ext cx="0" cy="435133"/>
        </a:xfrm>
        <a:prstGeom prst="line">
          <a:avLst/>
        </a:prstGeom>
        <a:noFill/>
        <a:ln w="12700" cap="flat" cmpd="sng" algn="ctr">
          <a:solidFill>
            <a:schemeClr val="accent6">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0236420F-9727-4011-BF84-270F54E4FECB}">
      <dsp:nvSpPr>
        <dsp:cNvPr id="0" name=""/>
        <dsp:cNvSpPr/>
      </dsp:nvSpPr>
      <dsp:spPr>
        <a:xfrm>
          <a:off x="9419499" y="1392428"/>
          <a:ext cx="87026" cy="87026"/>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906A9-FCDC-4F28-8B61-53F8CB367513}">
      <dsp:nvSpPr>
        <dsp:cNvPr id="0" name=""/>
        <dsp:cNvSpPr/>
      </dsp:nvSpPr>
      <dsp:spPr>
        <a:xfrm>
          <a:off x="0" y="103649"/>
          <a:ext cx="5811128" cy="10342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National Abnormal Liver Blood Test Pathway launched October 2021</a:t>
          </a:r>
        </a:p>
      </dsp:txBody>
      <dsp:txXfrm>
        <a:off x="50489" y="154138"/>
        <a:ext cx="5710150" cy="933302"/>
      </dsp:txXfrm>
    </dsp:sp>
    <dsp:sp modelId="{A5B60545-D6B5-4F3A-AEBE-3C04BFF02E8D}">
      <dsp:nvSpPr>
        <dsp:cNvPr id="0" name=""/>
        <dsp:cNvSpPr/>
      </dsp:nvSpPr>
      <dsp:spPr>
        <a:xfrm>
          <a:off x="0" y="1212809"/>
          <a:ext cx="5811128" cy="1034280"/>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Educational platform in support of pathway to aid dissemination</a:t>
          </a:r>
        </a:p>
      </dsp:txBody>
      <dsp:txXfrm>
        <a:off x="50489" y="1263298"/>
        <a:ext cx="5710150" cy="933302"/>
      </dsp:txXfrm>
    </dsp:sp>
    <dsp:sp modelId="{58373CF6-4BC5-4674-B5FF-A1A9CCC4D2B3}">
      <dsp:nvSpPr>
        <dsp:cNvPr id="0" name=""/>
        <dsp:cNvSpPr/>
      </dsp:nvSpPr>
      <dsp:spPr>
        <a:xfrm>
          <a:off x="0" y="2321969"/>
          <a:ext cx="5811128" cy="103428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Support to Health Boards to build Fibroscan capacity</a:t>
          </a:r>
        </a:p>
      </dsp:txBody>
      <dsp:txXfrm>
        <a:off x="50489" y="2372458"/>
        <a:ext cx="5710150" cy="933302"/>
      </dsp:txXfrm>
    </dsp:sp>
    <dsp:sp modelId="{6FAFBDED-D3C8-4698-88EC-4864139B5D30}">
      <dsp:nvSpPr>
        <dsp:cNvPr id="0" name=""/>
        <dsp:cNvSpPr/>
      </dsp:nvSpPr>
      <dsp:spPr>
        <a:xfrm>
          <a:off x="0" y="3431129"/>
          <a:ext cx="5811128" cy="1034280"/>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No separate NAFLD pathway as yet but foundations laid</a:t>
          </a:r>
        </a:p>
      </dsp:txBody>
      <dsp:txXfrm>
        <a:off x="50489" y="3481618"/>
        <a:ext cx="5710150" cy="933302"/>
      </dsp:txXfrm>
    </dsp:sp>
    <dsp:sp modelId="{7E36F595-53F7-46BF-8F2F-12F77A7CBBA9}">
      <dsp:nvSpPr>
        <dsp:cNvPr id="0" name=""/>
        <dsp:cNvSpPr/>
      </dsp:nvSpPr>
      <dsp:spPr>
        <a:xfrm>
          <a:off x="0" y="4540289"/>
          <a:ext cx="5811128" cy="103428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ACTs developing</a:t>
          </a:r>
        </a:p>
      </dsp:txBody>
      <dsp:txXfrm>
        <a:off x="50489" y="4590778"/>
        <a:ext cx="5710150" cy="9333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A3D57-DC30-4F75-93A1-DAD0C5904004}">
      <dsp:nvSpPr>
        <dsp:cNvPr id="0" name=""/>
        <dsp:cNvSpPr/>
      </dsp:nvSpPr>
      <dsp:spPr>
        <a:xfrm rot="5400000">
          <a:off x="3904587" y="-1613791"/>
          <a:ext cx="1463915" cy="5063022"/>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Develop alcohol care teams, including alcohol liaison nurses</a:t>
          </a:r>
        </a:p>
      </dsp:txBody>
      <dsp:txXfrm rot="-5400000">
        <a:off x="2105034" y="257224"/>
        <a:ext cx="4991560" cy="1320991"/>
      </dsp:txXfrm>
    </dsp:sp>
    <dsp:sp modelId="{46571019-9A88-43C2-A1A8-8D88985F8A57}">
      <dsp:nvSpPr>
        <dsp:cNvPr id="0" name=""/>
        <dsp:cNvSpPr/>
      </dsp:nvSpPr>
      <dsp:spPr>
        <a:xfrm>
          <a:off x="430" y="2772"/>
          <a:ext cx="2104603" cy="182989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marL="0" lvl="0" indent="0" algn="ctr" defTabSz="1689100">
            <a:lnSpc>
              <a:spcPct val="90000"/>
            </a:lnSpc>
            <a:spcBef>
              <a:spcPct val="0"/>
            </a:spcBef>
            <a:spcAft>
              <a:spcPct val="35000"/>
            </a:spcAft>
            <a:buNone/>
          </a:pPr>
          <a:r>
            <a:rPr lang="en-US" sz="3800" kern="1200"/>
            <a:t>Develop</a:t>
          </a:r>
        </a:p>
      </dsp:txBody>
      <dsp:txXfrm>
        <a:off x="89758" y="92100"/>
        <a:ext cx="1925947" cy="1651238"/>
      </dsp:txXfrm>
    </dsp:sp>
    <dsp:sp modelId="{2372591C-4CDC-4993-8BDE-54C0FCF75A7D}">
      <dsp:nvSpPr>
        <dsp:cNvPr id="0" name=""/>
        <dsp:cNvSpPr/>
      </dsp:nvSpPr>
      <dsp:spPr>
        <a:xfrm rot="5400000">
          <a:off x="3730951" y="297046"/>
          <a:ext cx="1791862" cy="5084126"/>
        </a:xfrm>
        <a:prstGeom prst="round2Same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Ensure units admitting patients with liver failure have access to an appropriately trained specialist or are transferred to such a unit</a:t>
          </a:r>
        </a:p>
      </dsp:txBody>
      <dsp:txXfrm rot="-5400000">
        <a:off x="2084820" y="2030649"/>
        <a:ext cx="4996655" cy="1616920"/>
      </dsp:txXfrm>
    </dsp:sp>
    <dsp:sp modelId="{17E6F1F4-642A-4E06-8866-03985516F320}">
      <dsp:nvSpPr>
        <dsp:cNvPr id="0" name=""/>
        <dsp:cNvSpPr/>
      </dsp:nvSpPr>
      <dsp:spPr>
        <a:xfrm>
          <a:off x="430" y="1924162"/>
          <a:ext cx="2084388" cy="1829894"/>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marL="0" lvl="0" indent="0" algn="ctr" defTabSz="1689100">
            <a:lnSpc>
              <a:spcPct val="90000"/>
            </a:lnSpc>
            <a:spcBef>
              <a:spcPct val="0"/>
            </a:spcBef>
            <a:spcAft>
              <a:spcPct val="35000"/>
            </a:spcAft>
            <a:buNone/>
          </a:pPr>
          <a:r>
            <a:rPr lang="en-US" sz="3800" kern="1200"/>
            <a:t>Ensure</a:t>
          </a:r>
        </a:p>
      </dsp:txBody>
      <dsp:txXfrm>
        <a:off x="89758" y="2013490"/>
        <a:ext cx="1905732" cy="1651238"/>
      </dsp:txXfrm>
    </dsp:sp>
    <dsp:sp modelId="{E090ECA6-0131-41AF-B459-63E48B953D1B}">
      <dsp:nvSpPr>
        <dsp:cNvPr id="0" name=""/>
        <dsp:cNvSpPr/>
      </dsp:nvSpPr>
      <dsp:spPr>
        <a:xfrm rot="5400000">
          <a:off x="3830634" y="2261189"/>
          <a:ext cx="1658982" cy="5018499"/>
        </a:xfrm>
        <a:prstGeom prst="round2Same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Work to improve access to day-case liver services availability e.g. liver biopsy and drainage of abdominal fluid</a:t>
          </a:r>
        </a:p>
      </dsp:txBody>
      <dsp:txXfrm rot="-5400000">
        <a:off x="2150876" y="4021933"/>
        <a:ext cx="4937514" cy="1497012"/>
      </dsp:txXfrm>
    </dsp:sp>
    <dsp:sp modelId="{9F215F07-5220-4380-AD83-75DBC68084A6}">
      <dsp:nvSpPr>
        <dsp:cNvPr id="0" name=""/>
        <dsp:cNvSpPr/>
      </dsp:nvSpPr>
      <dsp:spPr>
        <a:xfrm>
          <a:off x="430" y="3845551"/>
          <a:ext cx="2148828" cy="182989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marL="0" lvl="0" indent="0" algn="ctr" defTabSz="1689100">
            <a:lnSpc>
              <a:spcPct val="90000"/>
            </a:lnSpc>
            <a:spcBef>
              <a:spcPct val="0"/>
            </a:spcBef>
            <a:spcAft>
              <a:spcPct val="35000"/>
            </a:spcAft>
            <a:buNone/>
          </a:pPr>
          <a:r>
            <a:rPr lang="en-US" sz="3800" kern="1200"/>
            <a:t>Work</a:t>
          </a:r>
        </a:p>
      </dsp:txBody>
      <dsp:txXfrm>
        <a:off x="89758" y="3934879"/>
        <a:ext cx="1970172" cy="16512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8AEEAF-9F34-407A-A483-7A1238847AF5}">
      <dsp:nvSpPr>
        <dsp:cNvPr id="0" name=""/>
        <dsp:cNvSpPr/>
      </dsp:nvSpPr>
      <dsp:spPr>
        <a:xfrm rot="5400000">
          <a:off x="4929669" y="-1804144"/>
          <a:ext cx="1937914" cy="5551649"/>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Increase in alcohol liaison nurses from 13 to 27</a:t>
          </a:r>
        </a:p>
        <a:p>
          <a:pPr marL="457200" lvl="2" indent="-228600" algn="l" defTabSz="889000">
            <a:lnSpc>
              <a:spcPct val="90000"/>
            </a:lnSpc>
            <a:spcBef>
              <a:spcPct val="0"/>
            </a:spcBef>
            <a:spcAft>
              <a:spcPct val="15000"/>
            </a:spcAft>
            <a:buFont typeface="Courier New" panose="02070309020205020404" pitchFamily="49" charset="0"/>
            <a:buChar char="o"/>
          </a:pPr>
          <a:r>
            <a:rPr lang="en-US" sz="2000" kern="1200"/>
            <a:t>Also 9 HCSW</a:t>
          </a:r>
        </a:p>
        <a:p>
          <a:pPr marL="228600" lvl="1" indent="-228600" algn="l" defTabSz="889000">
            <a:lnSpc>
              <a:spcPct val="90000"/>
            </a:lnSpc>
            <a:spcBef>
              <a:spcPct val="0"/>
            </a:spcBef>
            <a:spcAft>
              <a:spcPct val="15000"/>
            </a:spcAft>
            <a:buChar char="•"/>
          </a:pPr>
          <a:r>
            <a:rPr lang="en-US" sz="2000" kern="1200" dirty="0"/>
            <a:t>2 HBs now have 7 day ACT funded (previously none)</a:t>
          </a:r>
        </a:p>
        <a:p>
          <a:pPr marL="228600" lvl="1" indent="-228600" algn="l" defTabSz="889000">
            <a:lnSpc>
              <a:spcPct val="90000"/>
            </a:lnSpc>
            <a:spcBef>
              <a:spcPct val="0"/>
            </a:spcBef>
            <a:spcAft>
              <a:spcPct val="15000"/>
            </a:spcAft>
            <a:buChar char="•"/>
          </a:pPr>
          <a:r>
            <a:rPr lang="en-US" sz="2000" kern="1200" dirty="0"/>
            <a:t>National ACT Working Group well established</a:t>
          </a:r>
        </a:p>
      </dsp:txBody>
      <dsp:txXfrm rot="-5400000">
        <a:off x="3122802" y="97324"/>
        <a:ext cx="5457048" cy="1748712"/>
      </dsp:txXfrm>
    </dsp:sp>
    <dsp:sp modelId="{AB6781BB-E459-411F-9C4A-58BD75673D34}">
      <dsp:nvSpPr>
        <dsp:cNvPr id="0" name=""/>
        <dsp:cNvSpPr/>
      </dsp:nvSpPr>
      <dsp:spPr>
        <a:xfrm>
          <a:off x="0" y="167683"/>
          <a:ext cx="3122802" cy="160799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dirty="0"/>
            <a:t>Alcohol Support Workforce</a:t>
          </a:r>
        </a:p>
      </dsp:txBody>
      <dsp:txXfrm>
        <a:off x="78496" y="246179"/>
        <a:ext cx="2965810" cy="1451001"/>
      </dsp:txXfrm>
    </dsp:sp>
    <dsp:sp modelId="{E3E35228-FDFA-4B50-AD57-1702DB2EE86C}">
      <dsp:nvSpPr>
        <dsp:cNvPr id="0" name=""/>
        <dsp:cNvSpPr/>
      </dsp:nvSpPr>
      <dsp:spPr>
        <a:xfrm rot="5400000">
          <a:off x="5266967" y="43779"/>
          <a:ext cx="1286394" cy="5562508"/>
        </a:xfrm>
        <a:prstGeom prst="round2Same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In 2014 only 3.5 WTE now 15 (need 28-30)</a:t>
          </a:r>
        </a:p>
      </dsp:txBody>
      <dsp:txXfrm rot="-5400000">
        <a:off x="3128911" y="2244633"/>
        <a:ext cx="5499711" cy="1160800"/>
      </dsp:txXfrm>
    </dsp:sp>
    <dsp:sp modelId="{B46DEAD3-33A2-4D99-9EB0-2C0D815AF27E}">
      <dsp:nvSpPr>
        <dsp:cNvPr id="0" name=""/>
        <dsp:cNvSpPr/>
      </dsp:nvSpPr>
      <dsp:spPr>
        <a:xfrm>
          <a:off x="0" y="2021036"/>
          <a:ext cx="3128910" cy="1607993"/>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dirty="0"/>
            <a:t>Consultant workforce</a:t>
          </a:r>
        </a:p>
      </dsp:txBody>
      <dsp:txXfrm>
        <a:off x="78496" y="2099532"/>
        <a:ext cx="2971918" cy="1451001"/>
      </dsp:txXfrm>
    </dsp:sp>
    <dsp:sp modelId="{C8D95596-6580-4EF7-A424-A2C83DA7E7F7}">
      <dsp:nvSpPr>
        <dsp:cNvPr id="0" name=""/>
        <dsp:cNvSpPr/>
      </dsp:nvSpPr>
      <dsp:spPr>
        <a:xfrm rot="5400000">
          <a:off x="5266967" y="1732171"/>
          <a:ext cx="1286394" cy="5562508"/>
        </a:xfrm>
        <a:prstGeom prst="round2Same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30 CNS’</a:t>
          </a:r>
        </a:p>
        <a:p>
          <a:pPr marL="228600" lvl="1" indent="-228600" algn="l" defTabSz="889000">
            <a:lnSpc>
              <a:spcPct val="90000"/>
            </a:lnSpc>
            <a:spcBef>
              <a:spcPct val="0"/>
            </a:spcBef>
            <a:spcAft>
              <a:spcPct val="15000"/>
            </a:spcAft>
            <a:buChar char="•"/>
          </a:pPr>
          <a:r>
            <a:rPr lang="en-US" sz="2000" kern="1200" dirty="0"/>
            <a:t>Diversified over last 5 years</a:t>
          </a:r>
        </a:p>
      </dsp:txBody>
      <dsp:txXfrm rot="-5400000">
        <a:off x="3128911" y="3933025"/>
        <a:ext cx="5499711" cy="1160800"/>
      </dsp:txXfrm>
    </dsp:sp>
    <dsp:sp modelId="{DE86DE14-E124-4F32-B77A-71BE3D23E2A4}">
      <dsp:nvSpPr>
        <dsp:cNvPr id="0" name=""/>
        <dsp:cNvSpPr/>
      </dsp:nvSpPr>
      <dsp:spPr>
        <a:xfrm>
          <a:off x="0" y="3709429"/>
          <a:ext cx="3128910" cy="1607993"/>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dirty="0"/>
            <a:t>Nursing Workforce</a:t>
          </a:r>
        </a:p>
      </dsp:txBody>
      <dsp:txXfrm>
        <a:off x="78496" y="3787925"/>
        <a:ext cx="2971918" cy="14510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4C75A-B30B-4D90-B5B1-453A344D1CF2}">
      <dsp:nvSpPr>
        <dsp:cNvPr id="0" name=""/>
        <dsp:cNvSpPr/>
      </dsp:nvSpPr>
      <dsp:spPr>
        <a:xfrm rot="5400000">
          <a:off x="4160235" y="-1333557"/>
          <a:ext cx="1593973" cy="4665621"/>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Cirrhosis clinics where patients can have their disease monitored and surveillance ultrasound scans undertaken as appropriate </a:t>
          </a:r>
        </a:p>
      </dsp:txBody>
      <dsp:txXfrm rot="-5400000">
        <a:off x="2624412" y="280077"/>
        <a:ext cx="4587810" cy="1438351"/>
      </dsp:txXfrm>
    </dsp:sp>
    <dsp:sp modelId="{15B14669-3DDF-4AAC-9F4B-9FBE3FCBA4DB}">
      <dsp:nvSpPr>
        <dsp:cNvPr id="0" name=""/>
        <dsp:cNvSpPr/>
      </dsp:nvSpPr>
      <dsp:spPr>
        <a:xfrm>
          <a:off x="0" y="3018"/>
          <a:ext cx="2624411" cy="199246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marL="0" lvl="0" indent="0" algn="ctr" defTabSz="2089150">
            <a:lnSpc>
              <a:spcPct val="90000"/>
            </a:lnSpc>
            <a:spcBef>
              <a:spcPct val="0"/>
            </a:spcBef>
            <a:spcAft>
              <a:spcPct val="35000"/>
            </a:spcAft>
            <a:buNone/>
          </a:pPr>
          <a:r>
            <a:rPr lang="en-US" sz="4700" kern="1200" dirty="0"/>
            <a:t>Develop</a:t>
          </a:r>
        </a:p>
      </dsp:txBody>
      <dsp:txXfrm>
        <a:off x="97264" y="100282"/>
        <a:ext cx="2429883" cy="1797939"/>
      </dsp:txXfrm>
    </dsp:sp>
    <dsp:sp modelId="{DF74EE8E-27E2-4F49-A750-011DDBB08849}">
      <dsp:nvSpPr>
        <dsp:cNvPr id="0" name=""/>
        <dsp:cNvSpPr/>
      </dsp:nvSpPr>
      <dsp:spPr>
        <a:xfrm rot="5400000">
          <a:off x="3971516" y="758532"/>
          <a:ext cx="1971411" cy="4665621"/>
        </a:xfrm>
        <a:prstGeom prst="round2Same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Close links with a regional liver transplant centre and access to outreach clinics with transplant physicians present to facilitate initial assessments and aftercare</a:t>
          </a:r>
        </a:p>
      </dsp:txBody>
      <dsp:txXfrm rot="-5400000">
        <a:off x="2624411" y="2201873"/>
        <a:ext cx="4569385" cy="1778939"/>
      </dsp:txXfrm>
    </dsp:sp>
    <dsp:sp modelId="{9EF7C405-D1DE-4BF0-9947-E8C155E98445}">
      <dsp:nvSpPr>
        <dsp:cNvPr id="0" name=""/>
        <dsp:cNvSpPr/>
      </dsp:nvSpPr>
      <dsp:spPr>
        <a:xfrm>
          <a:off x="0" y="2095109"/>
          <a:ext cx="2624411" cy="1992467"/>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marL="0" lvl="0" indent="0" algn="ctr" defTabSz="2089150">
            <a:lnSpc>
              <a:spcPct val="90000"/>
            </a:lnSpc>
            <a:spcBef>
              <a:spcPct val="0"/>
            </a:spcBef>
            <a:spcAft>
              <a:spcPct val="35000"/>
            </a:spcAft>
            <a:buNone/>
          </a:pPr>
          <a:r>
            <a:rPr lang="en-US" sz="4700" kern="1200"/>
            <a:t>Develop</a:t>
          </a:r>
        </a:p>
      </dsp:txBody>
      <dsp:txXfrm>
        <a:off x="97264" y="2192373"/>
        <a:ext cx="2429883" cy="1797939"/>
      </dsp:txXfrm>
    </dsp:sp>
    <dsp:sp modelId="{D1D24364-D19A-4369-BA49-A44049B860FD}">
      <dsp:nvSpPr>
        <dsp:cNvPr id="0" name=""/>
        <dsp:cNvSpPr/>
      </dsp:nvSpPr>
      <dsp:spPr>
        <a:xfrm rot="5400000">
          <a:off x="4083804" y="2850623"/>
          <a:ext cx="1746836" cy="4665621"/>
        </a:xfrm>
        <a:prstGeom prst="round2Same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Links with the Palliative Care to support the provision of palliative services for patients with chronic liver failure</a:t>
          </a:r>
        </a:p>
      </dsp:txBody>
      <dsp:txXfrm rot="-5400000">
        <a:off x="2624412" y="4395289"/>
        <a:ext cx="4580347" cy="1576288"/>
      </dsp:txXfrm>
    </dsp:sp>
    <dsp:sp modelId="{F6599EBE-94FE-4F20-8FAB-434F69CC6BD5}">
      <dsp:nvSpPr>
        <dsp:cNvPr id="0" name=""/>
        <dsp:cNvSpPr/>
      </dsp:nvSpPr>
      <dsp:spPr>
        <a:xfrm>
          <a:off x="0" y="4187200"/>
          <a:ext cx="2624411" cy="1992467"/>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marL="0" lvl="0" indent="0" algn="ctr" defTabSz="2089150">
            <a:lnSpc>
              <a:spcPct val="90000"/>
            </a:lnSpc>
            <a:spcBef>
              <a:spcPct val="0"/>
            </a:spcBef>
            <a:spcAft>
              <a:spcPct val="35000"/>
            </a:spcAft>
            <a:buNone/>
          </a:pPr>
          <a:r>
            <a:rPr lang="en-US" sz="4700" kern="1200" dirty="0"/>
            <a:t>Develop</a:t>
          </a:r>
        </a:p>
      </dsp:txBody>
      <dsp:txXfrm>
        <a:off x="97264" y="4284464"/>
        <a:ext cx="2429883" cy="1797939"/>
      </dsp:txXfrm>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FBED363-CB1F-4D06-BB63-490FE4EA1342}" type="datetimeFigureOut">
              <a:rPr lang="en-GB" smtClean="0"/>
              <a:t>17/04/2023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1462125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BED363-CB1F-4D06-BB63-490FE4EA1342}" type="datetimeFigureOut">
              <a:rPr lang="en-GB" smtClean="0"/>
              <a:t>17/04/2023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808998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BED363-CB1F-4D06-BB63-490FE4EA1342}" type="datetimeFigureOut">
              <a:rPr lang="en-GB" smtClean="0"/>
              <a:t>17/04/2023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2358598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BED363-CB1F-4D06-BB63-490FE4EA1342}" type="datetimeFigureOut">
              <a:rPr lang="en-GB" smtClean="0"/>
              <a:t>17/04/2023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2658015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BED363-CB1F-4D06-BB63-490FE4EA1342}" type="datetimeFigureOut">
              <a:rPr lang="en-GB" smtClean="0"/>
              <a:t>17/04/2023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103941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BED363-CB1F-4D06-BB63-490FE4EA1342}" type="datetimeFigureOut">
              <a:rPr lang="en-GB" smtClean="0"/>
              <a:t>17/04/2023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255176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BED363-CB1F-4D06-BB63-490FE4EA1342}" type="datetimeFigureOut">
              <a:rPr lang="en-GB" smtClean="0"/>
              <a:t>17/04/2023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1126830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BED363-CB1F-4D06-BB63-490FE4EA1342}" type="datetimeFigureOut">
              <a:rPr lang="en-GB" smtClean="0"/>
              <a:t>17/04/2023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3762673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BED363-CB1F-4D06-BB63-490FE4EA1342}" type="datetimeFigureOut">
              <a:rPr lang="en-GB" smtClean="0"/>
              <a:t>17/04/2023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1674197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BED363-CB1F-4D06-BB63-490FE4EA1342}" type="datetimeFigureOut">
              <a:rPr lang="en-GB" smtClean="0"/>
              <a:t>17/04/2023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3821790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BED363-CB1F-4D06-BB63-490FE4EA1342}" type="datetimeFigureOut">
              <a:rPr lang="en-GB" smtClean="0"/>
              <a:t>17/04/2023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00507B-482F-4A10-8717-3F183F7FACFC}" type="slidenum">
              <a:rPr lang="en-GB" smtClean="0"/>
              <a:t>‹#›</a:t>
            </a:fld>
            <a:endParaRPr lang="en-GB"/>
          </a:p>
        </p:txBody>
      </p:sp>
    </p:spTree>
    <p:extLst>
      <p:ext uri="{BB962C8B-B14F-4D97-AF65-F5344CB8AC3E}">
        <p14:creationId xmlns:p14="http://schemas.microsoft.com/office/powerpoint/2010/main" val="12882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BED363-CB1F-4D06-BB63-490FE4EA1342}" type="datetimeFigureOut">
              <a:rPr lang="en-GB" smtClean="0"/>
              <a:t>17/04/2023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00507B-482F-4A10-8717-3F183F7FACFC}" type="slidenum">
              <a:rPr lang="en-GB" smtClean="0"/>
              <a:t>‹#›</a:t>
            </a:fld>
            <a:endParaRPr lang="en-GB"/>
          </a:p>
        </p:txBody>
      </p:sp>
    </p:spTree>
    <p:extLst>
      <p:ext uri="{BB962C8B-B14F-4D97-AF65-F5344CB8AC3E}">
        <p14:creationId xmlns:p14="http://schemas.microsoft.com/office/powerpoint/2010/main" val="1097506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56">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Freeform: Shape 58">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686834" y="1153572"/>
            <a:ext cx="3200400" cy="4461163"/>
          </a:xfrm>
        </p:spPr>
        <p:txBody>
          <a:bodyPr vert="horz" lIns="91440" tIns="45720" rIns="91440" bIns="45720" rtlCol="0" anchor="ctr">
            <a:normAutofit/>
          </a:bodyPr>
          <a:lstStyle/>
          <a:p>
            <a:pPr algn="l"/>
            <a:r>
              <a:rPr lang="en-US" sz="4400" kern="1200">
                <a:solidFill>
                  <a:srgbClr val="FFFFFF"/>
                </a:solidFill>
                <a:latin typeface="+mj-lt"/>
                <a:ea typeface="+mj-ea"/>
                <a:cs typeface="+mj-cs"/>
              </a:rPr>
              <a:t>LDIG Reflections</a:t>
            </a:r>
          </a:p>
        </p:txBody>
      </p:sp>
      <p:sp>
        <p:nvSpPr>
          <p:cNvPr id="65" name="Arc 6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Subtitle 2"/>
          <p:cNvSpPr>
            <a:spLocks noGrp="1"/>
          </p:cNvSpPr>
          <p:nvPr>
            <p:ph type="subTitle" idx="1"/>
          </p:nvPr>
        </p:nvSpPr>
        <p:spPr>
          <a:xfrm>
            <a:off x="4447308" y="591344"/>
            <a:ext cx="6906491" cy="5585619"/>
          </a:xfrm>
        </p:spPr>
        <p:txBody>
          <a:bodyPr vert="horz" lIns="91440" tIns="45720" rIns="91440" bIns="45720" rtlCol="0" anchor="ctr">
            <a:normAutofit/>
          </a:bodyPr>
          <a:lstStyle/>
          <a:p>
            <a:pPr indent="-228600" algn="l">
              <a:buFont typeface="Arial" panose="020B0604020202020204" pitchFamily="34" charset="0"/>
              <a:buChar char="•"/>
            </a:pPr>
            <a:r>
              <a:rPr lang="en-US" sz="3600" dirty="0"/>
              <a:t>Andrew Yeoman</a:t>
            </a:r>
          </a:p>
          <a:p>
            <a:pPr indent="-228600" algn="l">
              <a:buFont typeface="Arial" panose="020B0604020202020204" pitchFamily="34" charset="0"/>
              <a:buChar char="•"/>
            </a:pPr>
            <a:r>
              <a:rPr lang="en-US" sz="3600" dirty="0"/>
              <a:t>Showcase Event </a:t>
            </a:r>
          </a:p>
          <a:p>
            <a:pPr indent="-228600" algn="l">
              <a:buFont typeface="Arial" panose="020B0604020202020204" pitchFamily="34" charset="0"/>
              <a:buChar char="•"/>
            </a:pPr>
            <a:r>
              <a:rPr lang="en-US" sz="3600" dirty="0"/>
              <a:t>March 14</a:t>
            </a:r>
            <a:r>
              <a:rPr lang="en-US" sz="3600" baseline="30000" dirty="0"/>
              <a:t>th</a:t>
            </a:r>
            <a:r>
              <a:rPr lang="en-US" sz="3600" dirty="0"/>
              <a:t> 2023</a:t>
            </a:r>
          </a:p>
          <a:p>
            <a:pPr indent="-228600" algn="l">
              <a:buFont typeface="Arial" panose="020B0604020202020204" pitchFamily="34" charset="0"/>
              <a:buChar char="•"/>
            </a:pPr>
            <a:endParaRPr lang="en-US" sz="3600" dirty="0"/>
          </a:p>
          <a:p>
            <a:pPr algn="l"/>
            <a:endParaRPr lang="en-US" dirty="0"/>
          </a:p>
        </p:txBody>
      </p:sp>
    </p:spTree>
    <p:extLst>
      <p:ext uri="{BB962C8B-B14F-4D97-AF65-F5344CB8AC3E}">
        <p14:creationId xmlns:p14="http://schemas.microsoft.com/office/powerpoint/2010/main" val="1215693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Freeform: Shape 37">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EF4B24F-5032-BA4D-9FA6-8C74EDF7B1FD}"/>
              </a:ext>
            </a:extLst>
          </p:cNvPr>
          <p:cNvSpPr>
            <a:spLocks noGrp="1"/>
          </p:cNvSpPr>
          <p:nvPr>
            <p:ph type="title"/>
          </p:nvPr>
        </p:nvSpPr>
        <p:spPr>
          <a:xfrm>
            <a:off x="838200" y="401221"/>
            <a:ext cx="10515600" cy="1348065"/>
          </a:xfrm>
        </p:spPr>
        <p:txBody>
          <a:bodyPr>
            <a:normAutofit/>
          </a:bodyPr>
          <a:lstStyle/>
          <a:p>
            <a:r>
              <a:rPr lang="en-US" sz="5400">
                <a:solidFill>
                  <a:srgbClr val="FFFFFF"/>
                </a:solidFill>
              </a:rPr>
              <a:t>Progress</a:t>
            </a:r>
          </a:p>
        </p:txBody>
      </p:sp>
      <p:sp>
        <p:nvSpPr>
          <p:cNvPr id="3" name="Content Placeholder 2">
            <a:extLst>
              <a:ext uri="{FF2B5EF4-FFF2-40B4-BE49-F238E27FC236}">
                <a16:creationId xmlns:a16="http://schemas.microsoft.com/office/drawing/2014/main" id="{3540D30F-E478-ED4C-88D1-BC3C177A3FE7}"/>
              </a:ext>
            </a:extLst>
          </p:cNvPr>
          <p:cNvSpPr>
            <a:spLocks noGrp="1"/>
          </p:cNvSpPr>
          <p:nvPr>
            <p:ph idx="1"/>
          </p:nvPr>
        </p:nvSpPr>
        <p:spPr>
          <a:xfrm>
            <a:off x="838200" y="2586789"/>
            <a:ext cx="10515600" cy="3590174"/>
          </a:xfrm>
        </p:spPr>
        <p:txBody>
          <a:bodyPr>
            <a:normAutofit lnSpcReduction="10000"/>
          </a:bodyPr>
          <a:lstStyle/>
          <a:p>
            <a:r>
              <a:rPr lang="en-US" sz="2400" dirty="0"/>
              <a:t>Work began on cirrhosis eform but stalled due to COVID and requires re-invigorating</a:t>
            </a:r>
          </a:p>
          <a:p>
            <a:endParaRPr lang="en-US" sz="2400" dirty="0"/>
          </a:p>
          <a:p>
            <a:r>
              <a:rPr lang="en-US" sz="2400" dirty="0"/>
              <a:t>Transplant Centre links improved</a:t>
            </a:r>
          </a:p>
          <a:p>
            <a:pPr lvl="1"/>
            <a:r>
              <a:rPr lang="en-US" dirty="0"/>
              <a:t>C&amp;V and AB now have Liver Transplant Outreach Clinics</a:t>
            </a:r>
          </a:p>
          <a:p>
            <a:pPr lvl="1"/>
            <a:r>
              <a:rPr lang="en-US" dirty="0"/>
              <a:t>Plans to increase number</a:t>
            </a:r>
          </a:p>
          <a:p>
            <a:endParaRPr lang="en-US" sz="2400" dirty="0"/>
          </a:p>
          <a:p>
            <a:r>
              <a:rPr lang="en-US" sz="2400" dirty="0"/>
              <a:t>Developing but not maximally so</a:t>
            </a:r>
          </a:p>
          <a:p>
            <a:pPr lvl="1"/>
            <a:r>
              <a:rPr lang="en-US" dirty="0"/>
              <a:t>Variation across HBs still</a:t>
            </a:r>
          </a:p>
          <a:p>
            <a:endParaRPr lang="en-US" sz="2200" dirty="0"/>
          </a:p>
        </p:txBody>
      </p:sp>
    </p:spTree>
    <p:extLst>
      <p:ext uri="{BB962C8B-B14F-4D97-AF65-F5344CB8AC3E}">
        <p14:creationId xmlns:p14="http://schemas.microsoft.com/office/powerpoint/2010/main" val="1376498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838200" y="401221"/>
            <a:ext cx="10515600" cy="1348065"/>
          </a:xfrm>
        </p:spPr>
        <p:txBody>
          <a:bodyPr>
            <a:normAutofit/>
          </a:bodyPr>
          <a:lstStyle/>
          <a:p>
            <a:r>
              <a:rPr lang="en-GB" sz="5400">
                <a:solidFill>
                  <a:srgbClr val="FFFFFF"/>
                </a:solidFill>
              </a:rPr>
              <a:t>General Themes at LDIG Launch</a:t>
            </a:r>
          </a:p>
        </p:txBody>
      </p:sp>
      <p:sp>
        <p:nvSpPr>
          <p:cNvPr id="3" name="Content Placeholder 2"/>
          <p:cNvSpPr>
            <a:spLocks noGrp="1"/>
          </p:cNvSpPr>
          <p:nvPr>
            <p:ph idx="1"/>
          </p:nvPr>
        </p:nvSpPr>
        <p:spPr>
          <a:xfrm>
            <a:off x="327991" y="2586788"/>
            <a:ext cx="11025809" cy="4022733"/>
          </a:xfrm>
        </p:spPr>
        <p:txBody>
          <a:bodyPr>
            <a:normAutofit/>
          </a:bodyPr>
          <a:lstStyle/>
          <a:p>
            <a:r>
              <a:rPr lang="en-GB" dirty="0"/>
              <a:t>Key to success is a radical re-think of how we approach liver disease</a:t>
            </a:r>
          </a:p>
          <a:p>
            <a:r>
              <a:rPr lang="en-GB" dirty="0"/>
              <a:t>Move away from “firefighting” in secondary care to a preventative approach </a:t>
            </a:r>
          </a:p>
          <a:p>
            <a:r>
              <a:rPr lang="en-GB" dirty="0"/>
              <a:t>The patient voice will be crucial in driving change</a:t>
            </a:r>
          </a:p>
          <a:p>
            <a:r>
              <a:rPr lang="en-GB" dirty="0"/>
              <a:t>Cohorting needed to concentrate expertise and build experience</a:t>
            </a:r>
          </a:p>
          <a:p>
            <a:r>
              <a:rPr lang="en-GB" dirty="0"/>
              <a:t>Education of the public, patients as well as staff at all levels are crucial </a:t>
            </a:r>
          </a:p>
          <a:p>
            <a:r>
              <a:rPr lang="en-GB" dirty="0"/>
              <a:t>Improvements in data capture are needed to underpin the entire plan and inform service change/ allow audit of outcomes</a:t>
            </a:r>
          </a:p>
          <a:p>
            <a:endParaRPr lang="en-GB" sz="2200" dirty="0"/>
          </a:p>
        </p:txBody>
      </p:sp>
    </p:spTree>
    <p:extLst>
      <p:ext uri="{BB962C8B-B14F-4D97-AF65-F5344CB8AC3E}">
        <p14:creationId xmlns:p14="http://schemas.microsoft.com/office/powerpoint/2010/main" val="1935369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838200" y="401221"/>
            <a:ext cx="10515600" cy="1348065"/>
          </a:xfrm>
        </p:spPr>
        <p:txBody>
          <a:bodyPr>
            <a:normAutofit/>
          </a:bodyPr>
          <a:lstStyle/>
          <a:p>
            <a:r>
              <a:rPr lang="en-US" sz="5400" dirty="0">
                <a:solidFill>
                  <a:srgbClr val="FFFFFF"/>
                </a:solidFill>
              </a:rPr>
              <a:t>Summary of achievements</a:t>
            </a:r>
            <a:endParaRPr lang="en-GB" sz="5400" dirty="0">
              <a:solidFill>
                <a:srgbClr val="FFFFFF"/>
              </a:solidFill>
            </a:endParaRPr>
          </a:p>
        </p:txBody>
      </p:sp>
      <p:sp>
        <p:nvSpPr>
          <p:cNvPr id="3" name="Content Placeholder 2"/>
          <p:cNvSpPr>
            <a:spLocks noGrp="1"/>
          </p:cNvSpPr>
          <p:nvPr>
            <p:ph idx="1"/>
          </p:nvPr>
        </p:nvSpPr>
        <p:spPr>
          <a:xfrm>
            <a:off x="99391" y="2150507"/>
            <a:ext cx="11254409" cy="4409684"/>
          </a:xfrm>
        </p:spPr>
        <p:txBody>
          <a:bodyPr>
            <a:normAutofit/>
          </a:bodyPr>
          <a:lstStyle/>
          <a:p>
            <a:endParaRPr lang="en-US" sz="1600" dirty="0"/>
          </a:p>
          <a:p>
            <a:r>
              <a:rPr lang="en-US" dirty="0"/>
              <a:t>BBV care</a:t>
            </a:r>
          </a:p>
          <a:p>
            <a:r>
              <a:rPr lang="en-US" dirty="0"/>
              <a:t>Increased number of alcohol liaison nurses/ACTs</a:t>
            </a:r>
          </a:p>
          <a:p>
            <a:r>
              <a:rPr lang="en-US" dirty="0"/>
              <a:t>A national liver blood test pathway</a:t>
            </a:r>
          </a:p>
          <a:p>
            <a:r>
              <a:rPr lang="en-US" dirty="0"/>
              <a:t>A national liver dashboard</a:t>
            </a:r>
          </a:p>
          <a:p>
            <a:r>
              <a:rPr lang="en-US" dirty="0"/>
              <a:t>More patient support groups</a:t>
            </a:r>
          </a:p>
          <a:p>
            <a:r>
              <a:rPr lang="en-US" dirty="0"/>
              <a:t>More community awareness via BLT</a:t>
            </a:r>
          </a:p>
          <a:p>
            <a:r>
              <a:rPr lang="en-US" dirty="0"/>
              <a:t>A funded HCC MDT </a:t>
            </a:r>
          </a:p>
          <a:p>
            <a:r>
              <a:rPr lang="en-US" dirty="0"/>
              <a:t>Stronger workforce</a:t>
            </a:r>
          </a:p>
          <a:p>
            <a:endParaRPr lang="en-US" sz="2400" dirty="0"/>
          </a:p>
          <a:p>
            <a:endParaRPr lang="en-US" sz="2400" dirty="0"/>
          </a:p>
          <a:p>
            <a:endParaRPr lang="en-US" sz="800" dirty="0"/>
          </a:p>
          <a:p>
            <a:endParaRPr lang="en-US" sz="800" dirty="0"/>
          </a:p>
          <a:p>
            <a:endParaRPr lang="en-US" sz="900" dirty="0"/>
          </a:p>
          <a:p>
            <a:endParaRPr lang="en-US" sz="1100" dirty="0"/>
          </a:p>
          <a:p>
            <a:endParaRPr lang="en-US" sz="1600" dirty="0"/>
          </a:p>
          <a:p>
            <a:endParaRPr lang="en-GB" sz="2200" dirty="0"/>
          </a:p>
        </p:txBody>
      </p:sp>
    </p:spTree>
    <p:extLst>
      <p:ext uri="{BB962C8B-B14F-4D97-AF65-F5344CB8AC3E}">
        <p14:creationId xmlns:p14="http://schemas.microsoft.com/office/powerpoint/2010/main" val="188415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255FBCC-B6D4-634B-80B1-A1B9E1D67FDF}"/>
              </a:ext>
            </a:extLst>
          </p:cNvPr>
          <p:cNvSpPr>
            <a:spLocks noGrp="1"/>
          </p:cNvSpPr>
          <p:nvPr>
            <p:ph type="title"/>
          </p:nvPr>
        </p:nvSpPr>
        <p:spPr>
          <a:xfrm>
            <a:off x="838200" y="401221"/>
            <a:ext cx="10515600" cy="1348065"/>
          </a:xfrm>
        </p:spPr>
        <p:txBody>
          <a:bodyPr>
            <a:normAutofit/>
          </a:bodyPr>
          <a:lstStyle/>
          <a:p>
            <a:r>
              <a:rPr lang="en-US" sz="5400">
                <a:solidFill>
                  <a:srgbClr val="FFFFFF"/>
                </a:solidFill>
              </a:rPr>
              <a:t>What have we learnt?</a:t>
            </a:r>
          </a:p>
        </p:txBody>
      </p:sp>
      <p:sp>
        <p:nvSpPr>
          <p:cNvPr id="3" name="Content Placeholder 2">
            <a:extLst>
              <a:ext uri="{FF2B5EF4-FFF2-40B4-BE49-F238E27FC236}">
                <a16:creationId xmlns:a16="http://schemas.microsoft.com/office/drawing/2014/main" id="{1C947A24-1FFA-8B4D-AAFC-2837F5792B0E}"/>
              </a:ext>
            </a:extLst>
          </p:cNvPr>
          <p:cNvSpPr>
            <a:spLocks noGrp="1"/>
          </p:cNvSpPr>
          <p:nvPr>
            <p:ph idx="1"/>
          </p:nvPr>
        </p:nvSpPr>
        <p:spPr>
          <a:xfrm>
            <a:off x="620785" y="2586789"/>
            <a:ext cx="10733015" cy="4074070"/>
          </a:xfrm>
        </p:spPr>
        <p:txBody>
          <a:bodyPr>
            <a:normAutofit/>
          </a:bodyPr>
          <a:lstStyle/>
          <a:p>
            <a:r>
              <a:rPr lang="en-US" dirty="0"/>
              <a:t>Change is hard!</a:t>
            </a:r>
          </a:p>
          <a:p>
            <a:pPr marL="0" indent="0">
              <a:buNone/>
            </a:pPr>
            <a:endParaRPr lang="en-US" dirty="0"/>
          </a:p>
          <a:p>
            <a:r>
              <a:rPr lang="en-US" dirty="0"/>
              <a:t>Ongoing focus on upstream determinants of liver health needed</a:t>
            </a:r>
          </a:p>
          <a:p>
            <a:endParaRPr lang="en-US" dirty="0"/>
          </a:p>
          <a:p>
            <a:r>
              <a:rPr lang="en-US" dirty="0"/>
              <a:t>We can work collaboratively</a:t>
            </a:r>
          </a:p>
          <a:p>
            <a:pPr marL="0" indent="0">
              <a:buNone/>
            </a:pPr>
            <a:endParaRPr lang="en-US" dirty="0"/>
          </a:p>
          <a:p>
            <a:r>
              <a:rPr lang="en-US" dirty="0"/>
              <a:t>The pre-conditions for success exist in progress to date and the NHS structure </a:t>
            </a:r>
          </a:p>
          <a:p>
            <a:pPr marL="0" indent="0">
              <a:buNone/>
            </a:pPr>
            <a:endParaRPr lang="en-US" sz="2400" dirty="0"/>
          </a:p>
          <a:p>
            <a:endParaRPr lang="en-US" sz="2200" dirty="0"/>
          </a:p>
        </p:txBody>
      </p:sp>
    </p:spTree>
    <p:extLst>
      <p:ext uri="{BB962C8B-B14F-4D97-AF65-F5344CB8AC3E}">
        <p14:creationId xmlns:p14="http://schemas.microsoft.com/office/powerpoint/2010/main" val="2210771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FC26403-8085-8F4E-AECF-A62547BF350C}"/>
              </a:ext>
            </a:extLst>
          </p:cNvPr>
          <p:cNvSpPr>
            <a:spLocks noGrp="1"/>
          </p:cNvSpPr>
          <p:nvPr>
            <p:ph type="title"/>
          </p:nvPr>
        </p:nvSpPr>
        <p:spPr>
          <a:xfrm>
            <a:off x="838200" y="401221"/>
            <a:ext cx="10515600" cy="1348065"/>
          </a:xfrm>
        </p:spPr>
        <p:txBody>
          <a:bodyPr>
            <a:normAutofit/>
          </a:bodyPr>
          <a:lstStyle/>
          <a:p>
            <a:r>
              <a:rPr lang="en-US" sz="5400">
                <a:solidFill>
                  <a:srgbClr val="FFFFFF"/>
                </a:solidFill>
              </a:rPr>
              <a:t>Next steps?</a:t>
            </a:r>
          </a:p>
        </p:txBody>
      </p:sp>
      <p:sp>
        <p:nvSpPr>
          <p:cNvPr id="3" name="Content Placeholder 2">
            <a:extLst>
              <a:ext uri="{FF2B5EF4-FFF2-40B4-BE49-F238E27FC236}">
                <a16:creationId xmlns:a16="http://schemas.microsoft.com/office/drawing/2014/main" id="{8DD1341D-D367-8F42-A0FC-9B65A6C88BEC}"/>
              </a:ext>
            </a:extLst>
          </p:cNvPr>
          <p:cNvSpPr>
            <a:spLocks noGrp="1"/>
          </p:cNvSpPr>
          <p:nvPr>
            <p:ph idx="1"/>
          </p:nvPr>
        </p:nvSpPr>
        <p:spPr>
          <a:xfrm>
            <a:off x="243281" y="2445026"/>
            <a:ext cx="11110519" cy="4190665"/>
          </a:xfrm>
        </p:spPr>
        <p:txBody>
          <a:bodyPr>
            <a:noAutofit/>
          </a:bodyPr>
          <a:lstStyle/>
          <a:p>
            <a:r>
              <a:rPr lang="en-US" dirty="0"/>
              <a:t>Strong foundations laid but still much to do</a:t>
            </a:r>
          </a:p>
          <a:p>
            <a:pPr marL="0" indent="0">
              <a:buNone/>
            </a:pPr>
            <a:endParaRPr lang="en-US" sz="800" dirty="0"/>
          </a:p>
          <a:p>
            <a:r>
              <a:rPr lang="en-US" dirty="0"/>
              <a:t>New NHS structure necessitates a different approach </a:t>
            </a:r>
          </a:p>
          <a:p>
            <a:endParaRPr lang="en-US" sz="800" dirty="0"/>
          </a:p>
          <a:p>
            <a:r>
              <a:rPr lang="en-US" dirty="0"/>
              <a:t>Less directly strategic, more pathways focused</a:t>
            </a:r>
          </a:p>
          <a:p>
            <a:endParaRPr lang="en-US" sz="800" dirty="0"/>
          </a:p>
          <a:p>
            <a:r>
              <a:rPr lang="en-US" dirty="0"/>
              <a:t>Need to find the levers to enact strategic change in a more crowded environment </a:t>
            </a:r>
          </a:p>
          <a:p>
            <a:endParaRPr lang="en-US" sz="800" dirty="0"/>
          </a:p>
          <a:p>
            <a:r>
              <a:rPr lang="en-US" dirty="0"/>
              <a:t>Collaboration around regional/national networks</a:t>
            </a:r>
          </a:p>
        </p:txBody>
      </p:sp>
    </p:spTree>
    <p:extLst>
      <p:ext uri="{BB962C8B-B14F-4D97-AF65-F5344CB8AC3E}">
        <p14:creationId xmlns:p14="http://schemas.microsoft.com/office/powerpoint/2010/main" val="2945949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10" descr="ask-question-2-ce96e3e01c85a38a0d39c61cfae6d42c">
            <a:extLst>
              <a:ext uri="{FF2B5EF4-FFF2-40B4-BE49-F238E27FC236}">
                <a16:creationId xmlns:a16="http://schemas.microsoft.com/office/drawing/2014/main" id="{0FCF1B35-27F5-AE70-17D9-BCA80EF29B6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64988" y="1744515"/>
            <a:ext cx="3368969" cy="3368969"/>
          </a:xfrm>
          <a:prstGeom prst="rect">
            <a:avLst/>
          </a:prstGeom>
          <a:noFill/>
          <a:extLst>
            <a:ext uri="{909E8E84-426E-40DD-AFC4-6F175D3DCCD1}">
              <a14:hiddenFill xmlns:a14="http://schemas.microsoft.com/office/drawing/2010/main">
                <a:solidFill>
                  <a:srgbClr val="FFFFFF"/>
                </a:solidFill>
              </a14:hiddenFill>
            </a:ext>
          </a:extLst>
        </p:spPr>
      </p:pic>
      <p:sp>
        <p:nvSpPr>
          <p:cNvPr id="14" name="Freeform: Shape 13">
            <a:extLst>
              <a:ext uri="{FF2B5EF4-FFF2-40B4-BE49-F238E27FC236}">
                <a16:creationId xmlns:a16="http://schemas.microsoft.com/office/drawing/2014/main" id="{15109354-9C5D-4F8C-B0E6-D1043C7BF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C95B153-4576-8AFC-6A2B-E212A9DBA83D}"/>
              </a:ext>
            </a:extLst>
          </p:cNvPr>
          <p:cNvSpPr>
            <a:spLocks noGrp="1"/>
          </p:cNvSpPr>
          <p:nvPr>
            <p:ph type="title"/>
          </p:nvPr>
        </p:nvSpPr>
        <p:spPr>
          <a:xfrm>
            <a:off x="5759354" y="457201"/>
            <a:ext cx="5337270" cy="1835911"/>
          </a:xfrm>
        </p:spPr>
        <p:txBody>
          <a:bodyPr anchor="b">
            <a:normAutofit/>
          </a:bodyPr>
          <a:lstStyle/>
          <a:p>
            <a:r>
              <a:rPr lang="en-GB" sz="5400" b="1" dirty="0">
                <a:solidFill>
                  <a:srgbClr val="FFFFFF"/>
                </a:solidFill>
              </a:rPr>
              <a:t>Questions</a:t>
            </a:r>
          </a:p>
        </p:txBody>
      </p:sp>
      <p:sp>
        <p:nvSpPr>
          <p:cNvPr id="16" name="sketch line">
            <a:extLst>
              <a:ext uri="{FF2B5EF4-FFF2-40B4-BE49-F238E27FC236}">
                <a16:creationId xmlns:a16="http://schemas.microsoft.com/office/drawing/2014/main" id="{49B530FE-A87D-41A0-A920-ADC6539EA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9353" y="2560829"/>
            <a:ext cx="5029200" cy="18288"/>
          </a:xfrm>
          <a:custGeom>
            <a:avLst/>
            <a:gdLst>
              <a:gd name="connsiteX0" fmla="*/ 0 w 5029200"/>
              <a:gd name="connsiteY0" fmla="*/ 0 h 18288"/>
              <a:gd name="connsiteX1" fmla="*/ 528066 w 5029200"/>
              <a:gd name="connsiteY1" fmla="*/ 0 h 18288"/>
              <a:gd name="connsiteX2" fmla="*/ 1207008 w 5029200"/>
              <a:gd name="connsiteY2" fmla="*/ 0 h 18288"/>
              <a:gd name="connsiteX3" fmla="*/ 1785366 w 5029200"/>
              <a:gd name="connsiteY3" fmla="*/ 0 h 18288"/>
              <a:gd name="connsiteX4" fmla="*/ 2313432 w 5029200"/>
              <a:gd name="connsiteY4" fmla="*/ 0 h 18288"/>
              <a:gd name="connsiteX5" fmla="*/ 2992374 w 5029200"/>
              <a:gd name="connsiteY5" fmla="*/ 0 h 18288"/>
              <a:gd name="connsiteX6" fmla="*/ 3621024 w 5029200"/>
              <a:gd name="connsiteY6" fmla="*/ 0 h 18288"/>
              <a:gd name="connsiteX7" fmla="*/ 4249674 w 5029200"/>
              <a:gd name="connsiteY7" fmla="*/ 0 h 18288"/>
              <a:gd name="connsiteX8" fmla="*/ 5029200 w 5029200"/>
              <a:gd name="connsiteY8" fmla="*/ 0 h 18288"/>
              <a:gd name="connsiteX9" fmla="*/ 5029200 w 5029200"/>
              <a:gd name="connsiteY9" fmla="*/ 18288 h 18288"/>
              <a:gd name="connsiteX10" fmla="*/ 4501134 w 5029200"/>
              <a:gd name="connsiteY10" fmla="*/ 18288 h 18288"/>
              <a:gd name="connsiteX11" fmla="*/ 4023360 w 5029200"/>
              <a:gd name="connsiteY11" fmla="*/ 18288 h 18288"/>
              <a:gd name="connsiteX12" fmla="*/ 3344418 w 5029200"/>
              <a:gd name="connsiteY12" fmla="*/ 18288 h 18288"/>
              <a:gd name="connsiteX13" fmla="*/ 2816352 w 5029200"/>
              <a:gd name="connsiteY13" fmla="*/ 18288 h 18288"/>
              <a:gd name="connsiteX14" fmla="*/ 2137410 w 5029200"/>
              <a:gd name="connsiteY14" fmla="*/ 18288 h 18288"/>
              <a:gd name="connsiteX15" fmla="*/ 1408176 w 5029200"/>
              <a:gd name="connsiteY15" fmla="*/ 18288 h 18288"/>
              <a:gd name="connsiteX16" fmla="*/ 829818 w 5029200"/>
              <a:gd name="connsiteY16" fmla="*/ 18288 h 18288"/>
              <a:gd name="connsiteX17" fmla="*/ 0 w 5029200"/>
              <a:gd name="connsiteY17" fmla="*/ 18288 h 18288"/>
              <a:gd name="connsiteX18" fmla="*/ 0 w 5029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29200" h="18288" fill="none" extrusionOk="0">
                <a:moveTo>
                  <a:pt x="0" y="0"/>
                </a:moveTo>
                <a:cubicBezTo>
                  <a:pt x="142937" y="1696"/>
                  <a:pt x="371859" y="12840"/>
                  <a:pt x="528066" y="0"/>
                </a:cubicBezTo>
                <a:cubicBezTo>
                  <a:pt x="684273" y="-12840"/>
                  <a:pt x="928949" y="-5725"/>
                  <a:pt x="1207008" y="0"/>
                </a:cubicBezTo>
                <a:cubicBezTo>
                  <a:pt x="1485067" y="5725"/>
                  <a:pt x="1562886" y="-21331"/>
                  <a:pt x="1785366" y="0"/>
                </a:cubicBezTo>
                <a:cubicBezTo>
                  <a:pt x="2007846" y="21331"/>
                  <a:pt x="2056226" y="25221"/>
                  <a:pt x="2313432" y="0"/>
                </a:cubicBezTo>
                <a:cubicBezTo>
                  <a:pt x="2570638" y="-25221"/>
                  <a:pt x="2732455" y="16294"/>
                  <a:pt x="2992374" y="0"/>
                </a:cubicBezTo>
                <a:cubicBezTo>
                  <a:pt x="3252293" y="-16294"/>
                  <a:pt x="3319267" y="-29774"/>
                  <a:pt x="3621024" y="0"/>
                </a:cubicBezTo>
                <a:cubicBezTo>
                  <a:pt x="3922781" y="29774"/>
                  <a:pt x="3998107" y="-1004"/>
                  <a:pt x="4249674" y="0"/>
                </a:cubicBezTo>
                <a:cubicBezTo>
                  <a:pt x="4501241" y="1004"/>
                  <a:pt x="4792523" y="-4510"/>
                  <a:pt x="5029200" y="0"/>
                </a:cubicBezTo>
                <a:cubicBezTo>
                  <a:pt x="5029730" y="6954"/>
                  <a:pt x="5029934" y="12839"/>
                  <a:pt x="5029200" y="18288"/>
                </a:cubicBezTo>
                <a:cubicBezTo>
                  <a:pt x="4805432" y="23154"/>
                  <a:pt x="4715801" y="17034"/>
                  <a:pt x="4501134" y="18288"/>
                </a:cubicBezTo>
                <a:cubicBezTo>
                  <a:pt x="4286467" y="19542"/>
                  <a:pt x="4193719" y="41701"/>
                  <a:pt x="4023360" y="18288"/>
                </a:cubicBezTo>
                <a:cubicBezTo>
                  <a:pt x="3853001" y="-5125"/>
                  <a:pt x="3676466" y="16909"/>
                  <a:pt x="3344418" y="18288"/>
                </a:cubicBezTo>
                <a:cubicBezTo>
                  <a:pt x="3012370" y="19667"/>
                  <a:pt x="2945824" y="14410"/>
                  <a:pt x="2816352" y="18288"/>
                </a:cubicBezTo>
                <a:cubicBezTo>
                  <a:pt x="2686880" y="22166"/>
                  <a:pt x="2438351" y="13507"/>
                  <a:pt x="2137410" y="18288"/>
                </a:cubicBezTo>
                <a:cubicBezTo>
                  <a:pt x="1836469" y="23069"/>
                  <a:pt x="1581391" y="46111"/>
                  <a:pt x="1408176" y="18288"/>
                </a:cubicBezTo>
                <a:cubicBezTo>
                  <a:pt x="1234961" y="-9535"/>
                  <a:pt x="1040489" y="-7495"/>
                  <a:pt x="829818" y="18288"/>
                </a:cubicBezTo>
                <a:cubicBezTo>
                  <a:pt x="619147" y="44071"/>
                  <a:pt x="238626" y="37568"/>
                  <a:pt x="0" y="18288"/>
                </a:cubicBezTo>
                <a:cubicBezTo>
                  <a:pt x="-570" y="9279"/>
                  <a:pt x="132" y="5100"/>
                  <a:pt x="0" y="0"/>
                </a:cubicBezTo>
                <a:close/>
              </a:path>
              <a:path w="5029200" h="18288" stroke="0" extrusionOk="0">
                <a:moveTo>
                  <a:pt x="0" y="0"/>
                </a:moveTo>
                <a:cubicBezTo>
                  <a:pt x="165412" y="-21137"/>
                  <a:pt x="322344" y="-21985"/>
                  <a:pt x="578358" y="0"/>
                </a:cubicBezTo>
                <a:cubicBezTo>
                  <a:pt x="834372" y="21985"/>
                  <a:pt x="907099" y="-19195"/>
                  <a:pt x="1056132" y="0"/>
                </a:cubicBezTo>
                <a:cubicBezTo>
                  <a:pt x="1205165" y="19195"/>
                  <a:pt x="1612834" y="-24928"/>
                  <a:pt x="1785366" y="0"/>
                </a:cubicBezTo>
                <a:cubicBezTo>
                  <a:pt x="1957898" y="24928"/>
                  <a:pt x="2149044" y="19108"/>
                  <a:pt x="2363724" y="0"/>
                </a:cubicBezTo>
                <a:cubicBezTo>
                  <a:pt x="2578404" y="-19108"/>
                  <a:pt x="2759981" y="-21788"/>
                  <a:pt x="2942082" y="0"/>
                </a:cubicBezTo>
                <a:cubicBezTo>
                  <a:pt x="3124183" y="21788"/>
                  <a:pt x="3482217" y="8836"/>
                  <a:pt x="3671316" y="0"/>
                </a:cubicBezTo>
                <a:cubicBezTo>
                  <a:pt x="3860415" y="-8836"/>
                  <a:pt x="4058665" y="-25048"/>
                  <a:pt x="4199382" y="0"/>
                </a:cubicBezTo>
                <a:cubicBezTo>
                  <a:pt x="4340099" y="25048"/>
                  <a:pt x="4735096" y="-22088"/>
                  <a:pt x="5029200" y="0"/>
                </a:cubicBezTo>
                <a:cubicBezTo>
                  <a:pt x="5028517" y="5414"/>
                  <a:pt x="5028480" y="12510"/>
                  <a:pt x="5029200" y="18288"/>
                </a:cubicBezTo>
                <a:cubicBezTo>
                  <a:pt x="4891577" y="31493"/>
                  <a:pt x="4684146" y="-2509"/>
                  <a:pt x="4501134" y="18288"/>
                </a:cubicBezTo>
                <a:cubicBezTo>
                  <a:pt x="4318122" y="39085"/>
                  <a:pt x="4030703" y="3672"/>
                  <a:pt x="3872484" y="18288"/>
                </a:cubicBezTo>
                <a:cubicBezTo>
                  <a:pt x="3714265" y="32905"/>
                  <a:pt x="3546134" y="7501"/>
                  <a:pt x="3294126" y="18288"/>
                </a:cubicBezTo>
                <a:cubicBezTo>
                  <a:pt x="3042118" y="29075"/>
                  <a:pt x="2912116" y="11153"/>
                  <a:pt x="2564892" y="18288"/>
                </a:cubicBezTo>
                <a:cubicBezTo>
                  <a:pt x="2217668" y="25423"/>
                  <a:pt x="2095118" y="11659"/>
                  <a:pt x="1835658" y="18288"/>
                </a:cubicBezTo>
                <a:cubicBezTo>
                  <a:pt x="1576198" y="24917"/>
                  <a:pt x="1500897" y="19889"/>
                  <a:pt x="1307592" y="18288"/>
                </a:cubicBezTo>
                <a:cubicBezTo>
                  <a:pt x="1114287" y="16687"/>
                  <a:pt x="961527" y="47453"/>
                  <a:pt x="678942" y="18288"/>
                </a:cubicBezTo>
                <a:cubicBezTo>
                  <a:pt x="396357" y="-10877"/>
                  <a:pt x="271066" y="23005"/>
                  <a:pt x="0" y="18288"/>
                </a:cubicBezTo>
                <a:cubicBezTo>
                  <a:pt x="-306" y="11061"/>
                  <a:pt x="-655" y="7751"/>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Content Placeholder 8">
            <a:extLst>
              <a:ext uri="{FF2B5EF4-FFF2-40B4-BE49-F238E27FC236}">
                <a16:creationId xmlns:a16="http://schemas.microsoft.com/office/drawing/2014/main" id="{0FCA2DB4-3FE1-D5A2-F3CC-67F1802B0FCE}"/>
              </a:ext>
            </a:extLst>
          </p:cNvPr>
          <p:cNvSpPr>
            <a:spLocks noGrp="1"/>
          </p:cNvSpPr>
          <p:nvPr>
            <p:ph idx="1"/>
          </p:nvPr>
        </p:nvSpPr>
        <p:spPr>
          <a:xfrm>
            <a:off x="5759354" y="2798064"/>
            <a:ext cx="5461095" cy="3417611"/>
          </a:xfrm>
        </p:spPr>
        <p:txBody>
          <a:bodyPr anchor="t">
            <a:normAutofit/>
          </a:bodyPr>
          <a:lstStyle/>
          <a:p>
            <a:endParaRPr lang="en-US" sz="2200" dirty="0">
              <a:solidFill>
                <a:srgbClr val="FFFFFF"/>
              </a:solidFill>
            </a:endParaRPr>
          </a:p>
        </p:txBody>
      </p:sp>
      <p:sp>
        <p:nvSpPr>
          <p:cNvPr id="4" name="Slide Number Placeholder 3">
            <a:extLst>
              <a:ext uri="{FF2B5EF4-FFF2-40B4-BE49-F238E27FC236}">
                <a16:creationId xmlns:a16="http://schemas.microsoft.com/office/drawing/2014/main" id="{704C7FD0-C3B8-1E34-8CD3-AE6C66D298F3}"/>
              </a:ext>
            </a:extLst>
          </p:cNvPr>
          <p:cNvSpPr>
            <a:spLocks noGrp="1"/>
          </p:cNvSpPr>
          <p:nvPr>
            <p:ph type="sldNum" sz="quarter" idx="12"/>
          </p:nvPr>
        </p:nvSpPr>
        <p:spPr>
          <a:xfrm>
            <a:off x="10058400" y="6356350"/>
            <a:ext cx="1295400" cy="365125"/>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330EA680-D336-4FF7-8B7A-9848BB0A1C32}" type="slidenum">
              <a:rPr kumimoji="0" lang="en-GB" sz="12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15</a:t>
            </a:fld>
            <a:endParaRPr kumimoji="0" lang="en-GB"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138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40435F7-A376-48CE-069C-50F406487DDF}"/>
              </a:ext>
            </a:extLst>
          </p:cNvPr>
          <p:cNvPicPr>
            <a:picLocks noChangeAspect="1"/>
          </p:cNvPicPr>
          <p:nvPr/>
        </p:nvPicPr>
        <p:blipFill rotWithShape="1">
          <a:blip r:embed="rId2">
            <a:duotone>
              <a:schemeClr val="bg2">
                <a:shade val="45000"/>
                <a:satMod val="135000"/>
              </a:schemeClr>
              <a:prstClr val="white"/>
            </a:duotone>
          </a:blip>
          <a:srcRect t="12852" r="9091" b="10540"/>
          <a:stretch/>
        </p:blipFill>
        <p:spPr>
          <a:xfrm>
            <a:off x="20" y="10"/>
            <a:ext cx="12191980" cy="6857990"/>
          </a:xfrm>
          <a:prstGeom prst="rect">
            <a:avLst/>
          </a:prstGeom>
        </p:spPr>
      </p:pic>
      <p:sp>
        <p:nvSpPr>
          <p:cNvPr id="16" name="Rectangle 15">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4770A1-E10E-F24B-BC0B-AEB4493BBB41}"/>
              </a:ext>
            </a:extLst>
          </p:cNvPr>
          <p:cNvSpPr>
            <a:spLocks noGrp="1"/>
          </p:cNvSpPr>
          <p:nvPr>
            <p:ph type="title"/>
          </p:nvPr>
        </p:nvSpPr>
        <p:spPr>
          <a:xfrm>
            <a:off x="838200" y="365125"/>
            <a:ext cx="10515600" cy="1325563"/>
          </a:xfrm>
        </p:spPr>
        <p:txBody>
          <a:bodyPr>
            <a:normAutofit/>
          </a:bodyPr>
          <a:lstStyle/>
          <a:p>
            <a:r>
              <a:rPr lang="en-US" b="1" dirty="0"/>
              <a:t>A Brief History of LDIG</a:t>
            </a:r>
          </a:p>
        </p:txBody>
      </p:sp>
      <p:graphicFrame>
        <p:nvGraphicFramePr>
          <p:cNvPr id="12" name="Content Placeholder 2">
            <a:extLst>
              <a:ext uri="{FF2B5EF4-FFF2-40B4-BE49-F238E27FC236}">
                <a16:creationId xmlns:a16="http://schemas.microsoft.com/office/drawing/2014/main" id="{99663DC1-F90C-1BB5-43FF-52B90874C7C7}"/>
              </a:ext>
            </a:extLst>
          </p:cNvPr>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0262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838200" y="401221"/>
            <a:ext cx="10515600" cy="1348065"/>
          </a:xfrm>
        </p:spPr>
        <p:txBody>
          <a:bodyPr>
            <a:normAutofit/>
          </a:bodyPr>
          <a:lstStyle/>
          <a:p>
            <a:r>
              <a:rPr lang="en-GB" sz="4600">
                <a:solidFill>
                  <a:srgbClr val="FFFFFF"/>
                </a:solidFill>
              </a:rPr>
              <a:t>Challenges for Hepatology Services in Wales</a:t>
            </a:r>
          </a:p>
        </p:txBody>
      </p:sp>
      <p:sp>
        <p:nvSpPr>
          <p:cNvPr id="3" name="Content Placeholder 2"/>
          <p:cNvSpPr>
            <a:spLocks noGrp="1"/>
          </p:cNvSpPr>
          <p:nvPr>
            <p:ph idx="1"/>
          </p:nvPr>
        </p:nvSpPr>
        <p:spPr>
          <a:xfrm>
            <a:off x="304800" y="2586788"/>
            <a:ext cx="11049000" cy="3971029"/>
          </a:xfrm>
        </p:spPr>
        <p:txBody>
          <a:bodyPr>
            <a:normAutofit/>
          </a:bodyPr>
          <a:lstStyle/>
          <a:p>
            <a:r>
              <a:rPr lang="en-GB" sz="2400" dirty="0"/>
              <a:t>Structure of the Liver Disease Delivery Plan</a:t>
            </a:r>
          </a:p>
          <a:p>
            <a:r>
              <a:rPr lang="en-GB" sz="2400" dirty="0"/>
              <a:t>Particular focus on key specific priorities and how these my be realised</a:t>
            </a:r>
          </a:p>
          <a:p>
            <a:r>
              <a:rPr lang="en-GB" sz="2400" dirty="0"/>
              <a:t>General Themes:</a:t>
            </a:r>
          </a:p>
          <a:p>
            <a:pPr lvl="1"/>
            <a:r>
              <a:rPr lang="en-GB" dirty="0"/>
              <a:t>Greater collaboration</a:t>
            </a:r>
          </a:p>
          <a:p>
            <a:pPr lvl="2"/>
            <a:r>
              <a:rPr lang="en-GB" sz="2400" dirty="0"/>
              <a:t>Co-production</a:t>
            </a:r>
          </a:p>
          <a:p>
            <a:pPr lvl="2"/>
            <a:r>
              <a:rPr lang="en-GB" sz="2400" dirty="0"/>
              <a:t>Within HB’s: Between primary and secondary care and 3</a:t>
            </a:r>
            <a:r>
              <a:rPr lang="en-GB" sz="2400" baseline="30000" dirty="0"/>
              <a:t>rd</a:t>
            </a:r>
            <a:r>
              <a:rPr lang="en-GB" sz="2400" dirty="0"/>
              <a:t> sector agencies</a:t>
            </a:r>
          </a:p>
          <a:p>
            <a:pPr lvl="2"/>
            <a:r>
              <a:rPr lang="en-GB" sz="2400" dirty="0"/>
              <a:t>Between HB’s: Provision of highly specialist services </a:t>
            </a:r>
            <a:r>
              <a:rPr lang="en-GB" sz="2400" dirty="0" err="1"/>
              <a:t>inc</a:t>
            </a:r>
            <a:r>
              <a:rPr lang="en-GB" sz="2400" dirty="0"/>
              <a:t> liver surgery</a:t>
            </a:r>
          </a:p>
          <a:p>
            <a:pPr lvl="1"/>
            <a:r>
              <a:rPr lang="en-GB" dirty="0"/>
              <a:t>Improved data capture leading to high quality audit and research</a:t>
            </a:r>
          </a:p>
          <a:p>
            <a:pPr lvl="1"/>
            <a:r>
              <a:rPr lang="en-GB" dirty="0"/>
              <a:t>Education at all levels as to risk of liver disease and its optimal management</a:t>
            </a:r>
          </a:p>
        </p:txBody>
      </p:sp>
    </p:spTree>
    <p:extLst>
      <p:ext uri="{BB962C8B-B14F-4D97-AF65-F5344CB8AC3E}">
        <p14:creationId xmlns:p14="http://schemas.microsoft.com/office/powerpoint/2010/main" val="4088334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838200" y="401221"/>
            <a:ext cx="10515600" cy="1348065"/>
          </a:xfrm>
        </p:spPr>
        <p:txBody>
          <a:bodyPr>
            <a:normAutofit/>
          </a:bodyPr>
          <a:lstStyle/>
          <a:p>
            <a:r>
              <a:rPr lang="en-GB" sz="4200">
                <a:solidFill>
                  <a:srgbClr val="FFFFFF"/>
                </a:solidFill>
              </a:rPr>
              <a:t>Structure of Together for Health Delivery Plans</a:t>
            </a:r>
          </a:p>
        </p:txBody>
      </p:sp>
      <p:sp>
        <p:nvSpPr>
          <p:cNvPr id="3" name="Content Placeholder 2"/>
          <p:cNvSpPr>
            <a:spLocks noGrp="1"/>
          </p:cNvSpPr>
          <p:nvPr>
            <p:ph idx="1"/>
          </p:nvPr>
        </p:nvSpPr>
        <p:spPr>
          <a:xfrm>
            <a:off x="268448" y="2347414"/>
            <a:ext cx="11085352" cy="4372167"/>
          </a:xfrm>
        </p:spPr>
        <p:txBody>
          <a:bodyPr>
            <a:normAutofit fontScale="85000" lnSpcReduction="20000"/>
          </a:bodyPr>
          <a:lstStyle/>
          <a:p>
            <a:pPr marL="0" indent="0">
              <a:buNone/>
            </a:pPr>
            <a:r>
              <a:rPr lang="en-GB" dirty="0"/>
              <a:t>Delivery Themes and Actions</a:t>
            </a:r>
          </a:p>
          <a:p>
            <a:pPr marL="0" indent="0">
              <a:buNone/>
            </a:pPr>
            <a:endParaRPr lang="en-GB" dirty="0"/>
          </a:p>
          <a:p>
            <a:pPr marL="457200" lvl="1" indent="0">
              <a:buNone/>
            </a:pPr>
            <a:r>
              <a:rPr lang="en-GB" sz="2800" dirty="0"/>
              <a:t>1: Preventing liver disease and promoting liver health</a:t>
            </a:r>
          </a:p>
          <a:p>
            <a:pPr marL="457200" lvl="1" indent="0">
              <a:buNone/>
            </a:pPr>
            <a:endParaRPr lang="en-GB" sz="2800" dirty="0"/>
          </a:p>
          <a:p>
            <a:pPr marL="457200" lvl="1" indent="0">
              <a:buNone/>
            </a:pPr>
            <a:r>
              <a:rPr lang="en-GB" sz="2800" dirty="0"/>
              <a:t>2: Timely detection of liver disease</a:t>
            </a:r>
          </a:p>
          <a:p>
            <a:pPr marL="457200" lvl="1" indent="0">
              <a:buNone/>
            </a:pPr>
            <a:endParaRPr lang="en-GB" sz="2800" dirty="0"/>
          </a:p>
          <a:p>
            <a:pPr marL="457200" lvl="1" indent="0">
              <a:buNone/>
            </a:pPr>
            <a:r>
              <a:rPr lang="en-GB" sz="2800" dirty="0"/>
              <a:t>3: Fast and effective care</a:t>
            </a:r>
          </a:p>
          <a:p>
            <a:pPr marL="457200" lvl="1" indent="0">
              <a:buNone/>
            </a:pPr>
            <a:endParaRPr lang="en-GB" sz="2800" dirty="0"/>
          </a:p>
          <a:p>
            <a:pPr marL="457200" lvl="1" indent="0">
              <a:buNone/>
            </a:pPr>
            <a:r>
              <a:rPr lang="en-GB" sz="2800" dirty="0"/>
              <a:t>4: Living with liver disease</a:t>
            </a:r>
          </a:p>
          <a:p>
            <a:pPr marL="457200" lvl="1" indent="0">
              <a:buNone/>
            </a:pPr>
            <a:endParaRPr lang="en-GB" sz="2800" dirty="0"/>
          </a:p>
          <a:p>
            <a:pPr marL="457200" lvl="1" indent="0">
              <a:buNone/>
            </a:pPr>
            <a:r>
              <a:rPr lang="en-GB" sz="2800" dirty="0"/>
              <a:t>5: Improving information</a:t>
            </a:r>
          </a:p>
          <a:p>
            <a:pPr marL="457200" lvl="1" indent="0">
              <a:buNone/>
            </a:pPr>
            <a:endParaRPr lang="en-GB" sz="2800" dirty="0"/>
          </a:p>
          <a:p>
            <a:pPr marL="457200" lvl="1" indent="0">
              <a:buNone/>
            </a:pPr>
            <a:r>
              <a:rPr lang="en-GB" sz="2800" dirty="0"/>
              <a:t>6: Targeting research</a:t>
            </a:r>
          </a:p>
          <a:p>
            <a:endParaRPr lang="en-GB" sz="1400" dirty="0"/>
          </a:p>
        </p:txBody>
      </p:sp>
    </p:spTree>
    <p:extLst>
      <p:ext uri="{BB962C8B-B14F-4D97-AF65-F5344CB8AC3E}">
        <p14:creationId xmlns:p14="http://schemas.microsoft.com/office/powerpoint/2010/main" val="2954422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838200" y="401221"/>
            <a:ext cx="10515600" cy="1348065"/>
          </a:xfrm>
        </p:spPr>
        <p:txBody>
          <a:bodyPr>
            <a:normAutofit/>
          </a:bodyPr>
          <a:lstStyle/>
          <a:p>
            <a:r>
              <a:rPr lang="en-GB" sz="5400">
                <a:solidFill>
                  <a:srgbClr val="FFFFFF"/>
                </a:solidFill>
              </a:rPr>
              <a:t>LDIG Priorities: Timely Detection</a:t>
            </a:r>
          </a:p>
        </p:txBody>
      </p:sp>
      <p:sp>
        <p:nvSpPr>
          <p:cNvPr id="3" name="Content Placeholder 2"/>
          <p:cNvSpPr>
            <a:spLocks noGrp="1"/>
          </p:cNvSpPr>
          <p:nvPr>
            <p:ph idx="1"/>
          </p:nvPr>
        </p:nvSpPr>
        <p:spPr>
          <a:xfrm>
            <a:off x="679508" y="2586789"/>
            <a:ext cx="10674292" cy="4006958"/>
          </a:xfrm>
        </p:spPr>
        <p:txBody>
          <a:bodyPr>
            <a:normAutofit/>
          </a:bodyPr>
          <a:lstStyle/>
          <a:p>
            <a:pPr lvl="0"/>
            <a:r>
              <a:rPr lang="en-GB" sz="2400" dirty="0"/>
              <a:t>Development of  a nationally agreed care pathway for patients with abnormal LFT’s and a national audit to support this</a:t>
            </a:r>
          </a:p>
          <a:p>
            <a:pPr lvl="1"/>
            <a:endParaRPr lang="en-GB" dirty="0"/>
          </a:p>
          <a:p>
            <a:pPr lvl="0"/>
            <a:r>
              <a:rPr lang="en-GB" sz="2400" dirty="0"/>
              <a:t>Develop a nationally agreed care pathway for patients with a fatty liver identified incidentally during liver ultrasound scanning and link with other established appropriate care pathways</a:t>
            </a:r>
          </a:p>
          <a:p>
            <a:pPr lvl="0"/>
            <a:endParaRPr lang="en-GB" sz="2400" dirty="0"/>
          </a:p>
          <a:p>
            <a:pPr lvl="0"/>
            <a:r>
              <a:rPr lang="en-GB" sz="2400" dirty="0"/>
              <a:t>Have in place clear pathways to facilitate appropriate and timely intervention/referral for those identified as having dependency or harmful/hazardous levels of alcohol consumption</a:t>
            </a:r>
          </a:p>
          <a:p>
            <a:endParaRPr lang="en-GB" sz="2200" dirty="0"/>
          </a:p>
        </p:txBody>
      </p:sp>
    </p:spTree>
    <p:extLst>
      <p:ext uri="{BB962C8B-B14F-4D97-AF65-F5344CB8AC3E}">
        <p14:creationId xmlns:p14="http://schemas.microsoft.com/office/powerpoint/2010/main" val="1545704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Freeform: Shape 35">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D371A4B-1172-DD4D-A387-2A31942D19CD}"/>
              </a:ext>
            </a:extLst>
          </p:cNvPr>
          <p:cNvSpPr>
            <a:spLocks noGrp="1"/>
          </p:cNvSpPr>
          <p:nvPr>
            <p:ph type="title"/>
          </p:nvPr>
        </p:nvSpPr>
        <p:spPr>
          <a:xfrm>
            <a:off x="838200" y="673770"/>
            <a:ext cx="3220329" cy="2027227"/>
          </a:xfrm>
        </p:spPr>
        <p:txBody>
          <a:bodyPr anchor="t">
            <a:normAutofit/>
          </a:bodyPr>
          <a:lstStyle/>
          <a:p>
            <a:r>
              <a:rPr lang="en-US" sz="5400">
                <a:solidFill>
                  <a:srgbClr val="FFFFFF"/>
                </a:solidFill>
              </a:rPr>
              <a:t>Progress</a:t>
            </a:r>
          </a:p>
        </p:txBody>
      </p:sp>
      <p:graphicFrame>
        <p:nvGraphicFramePr>
          <p:cNvPr id="12" name="Content Placeholder 2">
            <a:extLst>
              <a:ext uri="{FF2B5EF4-FFF2-40B4-BE49-F238E27FC236}">
                <a16:creationId xmlns:a16="http://schemas.microsoft.com/office/drawing/2014/main" id="{5788C81C-6A61-124E-7A06-096EDEEFBDA6}"/>
              </a:ext>
            </a:extLst>
          </p:cNvPr>
          <p:cNvGraphicFramePr>
            <a:graphicFrameLocks noGrp="1"/>
          </p:cNvGraphicFramePr>
          <p:nvPr>
            <p:ph idx="1"/>
          </p:nvPr>
        </p:nvGraphicFramePr>
        <p:xfrm>
          <a:off x="5542672" y="541606"/>
          <a:ext cx="5811128" cy="5678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2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Freeform: Shape 43">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38200" y="673770"/>
            <a:ext cx="3220329" cy="2027227"/>
          </a:xfrm>
        </p:spPr>
        <p:txBody>
          <a:bodyPr anchor="t">
            <a:normAutofit/>
          </a:bodyPr>
          <a:lstStyle/>
          <a:p>
            <a:r>
              <a:rPr lang="en-GB" sz="3400">
                <a:solidFill>
                  <a:srgbClr val="FFFFFF"/>
                </a:solidFill>
              </a:rPr>
              <a:t>Key LDIG Priorities : Fast and Effective Care</a:t>
            </a:r>
          </a:p>
        </p:txBody>
      </p:sp>
      <p:graphicFrame>
        <p:nvGraphicFramePr>
          <p:cNvPr id="24" name="Content Placeholder 2">
            <a:extLst>
              <a:ext uri="{FF2B5EF4-FFF2-40B4-BE49-F238E27FC236}">
                <a16:creationId xmlns:a16="http://schemas.microsoft.com/office/drawing/2014/main" id="{30EEADDD-DC53-45D1-B738-47D6EDFD518E}"/>
              </a:ext>
            </a:extLst>
          </p:cNvPr>
          <p:cNvGraphicFramePr/>
          <p:nvPr/>
        </p:nvGraphicFramePr>
        <p:xfrm>
          <a:off x="4896728" y="541606"/>
          <a:ext cx="7169376" cy="5678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2164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reeform: Shape 29">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DA4D1-D2A9-F942-B08C-940D09312B40}"/>
              </a:ext>
            </a:extLst>
          </p:cNvPr>
          <p:cNvSpPr>
            <a:spLocks noGrp="1"/>
          </p:cNvSpPr>
          <p:nvPr>
            <p:ph type="title"/>
          </p:nvPr>
        </p:nvSpPr>
        <p:spPr>
          <a:xfrm>
            <a:off x="838200" y="673770"/>
            <a:ext cx="3220329" cy="2027227"/>
          </a:xfrm>
        </p:spPr>
        <p:txBody>
          <a:bodyPr anchor="t">
            <a:normAutofit/>
          </a:bodyPr>
          <a:lstStyle/>
          <a:p>
            <a:r>
              <a:rPr lang="en-US" sz="5400">
                <a:solidFill>
                  <a:srgbClr val="FFFFFF"/>
                </a:solidFill>
              </a:rPr>
              <a:t>Progress</a:t>
            </a:r>
          </a:p>
        </p:txBody>
      </p:sp>
      <p:graphicFrame>
        <p:nvGraphicFramePr>
          <p:cNvPr id="5" name="Content Placeholder 2">
            <a:extLst>
              <a:ext uri="{FF2B5EF4-FFF2-40B4-BE49-F238E27FC236}">
                <a16:creationId xmlns:a16="http://schemas.microsoft.com/office/drawing/2014/main" id="{EDF90F0E-4C7D-C353-A886-4EF4F87C6418}"/>
              </a:ext>
            </a:extLst>
          </p:cNvPr>
          <p:cNvGraphicFramePr>
            <a:graphicFrameLocks noGrp="1"/>
          </p:cNvGraphicFramePr>
          <p:nvPr>
            <p:ph idx="1"/>
          </p:nvPr>
        </p:nvGraphicFramePr>
        <p:xfrm>
          <a:off x="3380508" y="1311564"/>
          <a:ext cx="8691419" cy="53201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8732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Freeform: Shape 35">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38200" y="673770"/>
            <a:ext cx="3220329" cy="2027227"/>
          </a:xfrm>
        </p:spPr>
        <p:txBody>
          <a:bodyPr anchor="t">
            <a:normAutofit/>
          </a:bodyPr>
          <a:lstStyle/>
          <a:p>
            <a:r>
              <a:rPr lang="en-GB" sz="3800">
                <a:solidFill>
                  <a:srgbClr val="FFFFFF"/>
                </a:solidFill>
              </a:rPr>
              <a:t>LDIG Priorities: Living with Liver Disease</a:t>
            </a:r>
          </a:p>
        </p:txBody>
      </p:sp>
      <p:graphicFrame>
        <p:nvGraphicFramePr>
          <p:cNvPr id="30" name="Content Placeholder 2">
            <a:extLst>
              <a:ext uri="{FF2B5EF4-FFF2-40B4-BE49-F238E27FC236}">
                <a16:creationId xmlns:a16="http://schemas.microsoft.com/office/drawing/2014/main" id="{D77039E0-FBA1-1A3F-8418-F8ECF769C2AC}"/>
              </a:ext>
            </a:extLst>
          </p:cNvPr>
          <p:cNvGraphicFramePr/>
          <p:nvPr/>
        </p:nvGraphicFramePr>
        <p:xfrm>
          <a:off x="4597167" y="528506"/>
          <a:ext cx="7290033" cy="6182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4867024"/>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8D855AC3-2105-4852-B560-8E2341AA5B06}"/>
</file>

<file path=customXml/itemProps2.xml><?xml version="1.0" encoding="utf-8"?>
<ds:datastoreItem xmlns:ds="http://schemas.openxmlformats.org/officeDocument/2006/customXml" ds:itemID="{CFF8CA6A-2791-48B2-905B-D8C3E3419067}"/>
</file>

<file path=customXml/itemProps3.xml><?xml version="1.0" encoding="utf-8"?>
<ds:datastoreItem xmlns:ds="http://schemas.openxmlformats.org/officeDocument/2006/customXml" ds:itemID="{9C3D14C6-D747-491D-8054-0300DAE94425}"/>
</file>

<file path=docProps/app.xml><?xml version="1.0" encoding="utf-8"?>
<Properties xmlns="http://schemas.openxmlformats.org/officeDocument/2006/extended-properties" xmlns:vt="http://schemas.openxmlformats.org/officeDocument/2006/docPropsVTypes">
  <TotalTime>81</TotalTime>
  <Words>725</Words>
  <Application>Microsoft Office PowerPoint</Application>
  <PresentationFormat>Widescreen</PresentationFormat>
  <Paragraphs>128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Courier New</vt:lpstr>
      <vt:lpstr>1_Office Theme</vt:lpstr>
      <vt:lpstr>LDIG Reflections</vt:lpstr>
      <vt:lpstr>A Brief History of LDIG</vt:lpstr>
      <vt:lpstr>Challenges for Hepatology Services in Wales</vt:lpstr>
      <vt:lpstr>Structure of Together for Health Delivery Plans</vt:lpstr>
      <vt:lpstr>LDIG Priorities: Timely Detection</vt:lpstr>
      <vt:lpstr>Progress</vt:lpstr>
      <vt:lpstr>Key LDIG Priorities : Fast and Effective Care</vt:lpstr>
      <vt:lpstr>Progress</vt:lpstr>
      <vt:lpstr>LDIG Priorities: Living with Liver Disease</vt:lpstr>
      <vt:lpstr>Progress</vt:lpstr>
      <vt:lpstr>General Themes at LDIG Launch</vt:lpstr>
      <vt:lpstr>Summary of achievements</vt:lpstr>
      <vt:lpstr>What have we learnt?</vt:lpstr>
      <vt:lpstr>Next steps?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LDIG Reflections</dc:title>
  <dc:creator>Kristina Kunsteinaite (NHS Executive)</dc:creator>
  <cp:lastModifiedBy>Kristina Kunsteinaite (NHS Executive)</cp:lastModifiedBy>
  <cp:revision>1</cp:revision>
  <dcterms:created xsi:type="dcterms:W3CDTF">2023-04-17T08:28:58Z</dcterms:created>
  <dcterms:modified xsi:type="dcterms:W3CDTF">2023-04-17T09:50:34Z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