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370" r:id="rId2"/>
    <p:sldId id="371" r:id="rId3"/>
    <p:sldId id="372" r:id="rId4"/>
    <p:sldId id="373" r:id="rId5"/>
    <p:sldId id="374" r:id="rId6"/>
    <p:sldId id="375" r:id="rId7"/>
    <p:sldId id="376" r:id="rId8"/>
    <p:sldId id="377" r:id="rId9"/>
    <p:sldId id="378" r:id="rId10"/>
    <p:sldId id="379" r:id="rId11"/>
    <p:sldId id="380" r:id="rId12"/>
    <p:sldId id="381" r:id="rId13"/>
    <p:sldId id="382" r:id="rId14"/>
    <p:sldId id="383" r:id="rId15"/>
    <p:sldId id="384" r:id="rId16"/>
    <p:sldId id="385" r:id="rId17"/>
    <p:sldId id="386" r:id="rId18"/>
    <p:sldId id="38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44F866-427A-424E-97D3-9AE0CD0847CA}" type="datetimeFigureOut">
              <a:rPr lang="en-GB" smtClean="0"/>
              <a:t>17/04/2023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44BF47-FCCF-4076-A69D-964093D37622}" type="slidenum">
              <a:rPr lang="en-GB" smtClean="0"/>
              <a:t>‹#›</a:t>
            </a:fld>
            <a:endParaRPr lang="en-GB"/>
          </a:p>
        </p:txBody>
      </p:sp>
    </p:spTree>
    <p:extLst>
      <p:ext uri="{BB962C8B-B14F-4D97-AF65-F5344CB8AC3E}">
        <p14:creationId xmlns:p14="http://schemas.microsoft.com/office/powerpoint/2010/main" val="1257036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image</a:t>
            </a:r>
            <a:endParaRPr dirty="0"/>
          </a:p>
          <a:p>
            <a:r>
              <a:rPr b="0" dirty="0"/>
              <a:t>No alt text provided</a:t>
            </a:r>
            <a:endParaRPr dirty="0"/>
          </a:p>
          <a:p>
            <a:endParaRPr dirty="0"/>
          </a:p>
          <a:p>
            <a:r>
              <a:rPr b="1" dirty="0"/>
              <a:t>image</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image</a:t>
            </a:r>
            <a:endParaRPr dirty="0"/>
          </a:p>
          <a:p>
            <a:r>
              <a:rPr b="0" dirty="0"/>
              <a:t>No alt text provided</a:t>
            </a:r>
            <a:endParaRPr dirty="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image</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image</a:t>
            </a:r>
            <a:endParaRPr dirty="0"/>
          </a:p>
          <a:p>
            <a:r>
              <a:rPr b="0" dirty="0"/>
              <a:t>No alt text provided</a:t>
            </a:r>
            <a:endParaRPr dirty="0"/>
          </a:p>
          <a:p>
            <a:endParaRPr dirty="0"/>
          </a:p>
          <a:p>
            <a:r>
              <a:rPr b="1" dirty="0"/>
              <a:t>Incidence of patients over time by health board</a:t>
            </a:r>
            <a:endParaRPr dirty="0"/>
          </a:p>
          <a:p>
            <a:r>
              <a:rPr b="0" dirty="0"/>
              <a:t>No alt text provided</a:t>
            </a:r>
            <a:endParaRPr dirty="0"/>
          </a:p>
          <a:p>
            <a:endParaRPr dirty="0"/>
          </a:p>
          <a:p>
            <a:r>
              <a:rPr b="1" dirty="0"/>
              <a:t>Current prevalence of  fatty liver disease</a:t>
            </a:r>
            <a:endParaRPr dirty="0"/>
          </a:p>
          <a:p>
            <a:r>
              <a:rPr b="0" dirty="0"/>
              <a:t>No alt text provided</a:t>
            </a:r>
            <a:endParaRPr dirty="0"/>
          </a:p>
          <a:p>
            <a:endParaRPr dirty="0"/>
          </a:p>
          <a:p>
            <a:r>
              <a:rPr b="1" dirty="0"/>
              <a:t>Current stage for patients with Fatty Liver Disease as Aetiology diagnosis</a:t>
            </a:r>
            <a:endParaRPr dirty="0"/>
          </a:p>
          <a:p>
            <a:r>
              <a:rPr b="0" dirty="0"/>
              <a:t>No alt text provided</a:t>
            </a:r>
            <a:endParaRPr dirty="0"/>
          </a:p>
          <a:p>
            <a:endParaRPr dirty="0"/>
          </a:p>
          <a:p>
            <a:r>
              <a:rPr b="1" dirty="0"/>
              <a:t>Diagnosis Year</a:t>
            </a:r>
            <a:endParaRPr dirty="0"/>
          </a:p>
          <a:p>
            <a:r>
              <a:rPr b="0" dirty="0"/>
              <a:t>No alt text provided</a:t>
            </a:r>
            <a:endParaRPr dirty="0"/>
          </a:p>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image</a:t>
            </a:r>
            <a:endParaRPr dirty="0"/>
          </a:p>
          <a:p>
            <a:r>
              <a:rPr b="0" dirty="0"/>
              <a:t>No alt text provided</a:t>
            </a:r>
            <a:endParaRPr dirty="0"/>
          </a:p>
          <a:p>
            <a:endParaRPr dirty="0"/>
          </a:p>
          <a:p>
            <a:r>
              <a:rPr b="1" dirty="0"/>
              <a:t>image</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Age Groups</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Patient Sex</a:t>
            </a:r>
            <a:endParaRPr dirty="0"/>
          </a:p>
          <a:p>
            <a:r>
              <a:rPr b="0" dirty="0"/>
              <a:t>No alt text provided</a:t>
            </a:r>
            <a:endParaRPr dirty="0"/>
          </a:p>
          <a:p>
            <a:endParaRPr dirty="0"/>
          </a:p>
          <a:p>
            <a:r>
              <a:rPr b="1" dirty="0"/>
              <a:t>Percentage of liver patients admitted to hospital with COVID</a:t>
            </a:r>
            <a:endParaRPr dirty="0"/>
          </a:p>
          <a:p>
            <a:r>
              <a:rPr b="0" dirty="0"/>
              <a:t>No alt text provided</a:t>
            </a:r>
            <a:endParaRPr dirty="0"/>
          </a:p>
          <a:p>
            <a:endParaRPr dirty="0"/>
          </a:p>
          <a:p>
            <a:r>
              <a:rPr b="1" dirty="0"/>
              <a:t>Percentage of all patients admitted to hospital with COVID</a:t>
            </a:r>
            <a:endParaRPr dirty="0"/>
          </a:p>
          <a:p>
            <a:r>
              <a:rPr b="0" dirty="0"/>
              <a:t>No alt text provided</a:t>
            </a:r>
            <a:endParaRPr dirty="0"/>
          </a:p>
          <a:p>
            <a:endParaRPr dirty="0"/>
          </a:p>
          <a:p>
            <a:r>
              <a:rPr b="1" dirty="0"/>
              <a:t>Percentage of liver patients who died due to COVID</a:t>
            </a:r>
            <a:endParaRPr dirty="0"/>
          </a:p>
          <a:p>
            <a:r>
              <a:rPr b="0" dirty="0"/>
              <a:t>No alt text provided</a:t>
            </a:r>
            <a:endParaRPr dirty="0"/>
          </a:p>
          <a:p>
            <a:endParaRPr dirty="0"/>
          </a:p>
          <a:p>
            <a:r>
              <a:rPr b="1" dirty="0"/>
              <a:t>Percentage of all patients who died due to COVID</a:t>
            </a:r>
            <a:endParaRPr dirty="0"/>
          </a:p>
          <a:p>
            <a:r>
              <a:rPr b="0" dirty="0"/>
              <a:t>No alt text provided</a:t>
            </a:r>
            <a:endParaRPr dirty="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60E52-22AE-3BD8-1591-B6937D42C6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A253297-875B-EDDB-7FC8-758CC5FD5A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B2201BF-1DF6-1DFA-B7FA-F95C8C34905C}"/>
              </a:ext>
            </a:extLst>
          </p:cNvPr>
          <p:cNvSpPr>
            <a:spLocks noGrp="1"/>
          </p:cNvSpPr>
          <p:nvPr>
            <p:ph type="dt" sz="half" idx="10"/>
          </p:nvPr>
        </p:nvSpPr>
        <p:spPr/>
        <p:txBody>
          <a:bodyPr/>
          <a:lstStyle/>
          <a:p>
            <a:fld id="{0286CA61-D072-42A2-8EA4-FE35C1CE5DFF}" type="datetimeFigureOut">
              <a:rPr lang="en-GB" smtClean="0"/>
              <a:t>17/04/2023</a:t>
            </a:fld>
            <a:endParaRPr lang="en-GB"/>
          </a:p>
        </p:txBody>
      </p:sp>
      <p:sp>
        <p:nvSpPr>
          <p:cNvPr id="5" name="Footer Placeholder 4">
            <a:extLst>
              <a:ext uri="{FF2B5EF4-FFF2-40B4-BE49-F238E27FC236}">
                <a16:creationId xmlns:a16="http://schemas.microsoft.com/office/drawing/2014/main" id="{B2CAB47B-9C8A-4C26-CA3E-E4711E5F9F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98B7B5-90BC-E0DB-60EF-304598554960}"/>
              </a:ext>
            </a:extLst>
          </p:cNvPr>
          <p:cNvSpPr>
            <a:spLocks noGrp="1"/>
          </p:cNvSpPr>
          <p:nvPr>
            <p:ph type="sldNum" sz="quarter" idx="12"/>
          </p:nvPr>
        </p:nvSpPr>
        <p:spPr/>
        <p:txBody>
          <a:bodyPr/>
          <a:lstStyle/>
          <a:p>
            <a:fld id="{5C2A387A-58EA-46F1-BBF7-CF3F9A72F3AD}" type="slidenum">
              <a:rPr lang="en-GB" smtClean="0"/>
              <a:t>‹#›</a:t>
            </a:fld>
            <a:endParaRPr lang="en-GB"/>
          </a:p>
        </p:txBody>
      </p:sp>
    </p:spTree>
    <p:extLst>
      <p:ext uri="{BB962C8B-B14F-4D97-AF65-F5344CB8AC3E}">
        <p14:creationId xmlns:p14="http://schemas.microsoft.com/office/powerpoint/2010/main" val="1670581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E13BF-6C89-FE1B-BBA7-599FE86C223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50BD90-B55B-C6BA-4A4B-2D8D5C8791B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548DBC-0689-DB48-DB4C-DFC3571ACDA8}"/>
              </a:ext>
            </a:extLst>
          </p:cNvPr>
          <p:cNvSpPr>
            <a:spLocks noGrp="1"/>
          </p:cNvSpPr>
          <p:nvPr>
            <p:ph type="dt" sz="half" idx="10"/>
          </p:nvPr>
        </p:nvSpPr>
        <p:spPr/>
        <p:txBody>
          <a:bodyPr/>
          <a:lstStyle/>
          <a:p>
            <a:fld id="{0286CA61-D072-42A2-8EA4-FE35C1CE5DFF}" type="datetimeFigureOut">
              <a:rPr lang="en-GB" smtClean="0"/>
              <a:t>17/04/2023</a:t>
            </a:fld>
            <a:endParaRPr lang="en-GB"/>
          </a:p>
        </p:txBody>
      </p:sp>
      <p:sp>
        <p:nvSpPr>
          <p:cNvPr id="5" name="Footer Placeholder 4">
            <a:extLst>
              <a:ext uri="{FF2B5EF4-FFF2-40B4-BE49-F238E27FC236}">
                <a16:creationId xmlns:a16="http://schemas.microsoft.com/office/drawing/2014/main" id="{5B4EC94D-472C-FAB2-3ADD-0A21A078B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8DB5BA2-A166-90F0-88B4-ADF57999B636}"/>
              </a:ext>
            </a:extLst>
          </p:cNvPr>
          <p:cNvSpPr>
            <a:spLocks noGrp="1"/>
          </p:cNvSpPr>
          <p:nvPr>
            <p:ph type="sldNum" sz="quarter" idx="12"/>
          </p:nvPr>
        </p:nvSpPr>
        <p:spPr/>
        <p:txBody>
          <a:bodyPr/>
          <a:lstStyle/>
          <a:p>
            <a:fld id="{5C2A387A-58EA-46F1-BBF7-CF3F9A72F3AD}" type="slidenum">
              <a:rPr lang="en-GB" smtClean="0"/>
              <a:t>‹#›</a:t>
            </a:fld>
            <a:endParaRPr lang="en-GB"/>
          </a:p>
        </p:txBody>
      </p:sp>
    </p:spTree>
    <p:extLst>
      <p:ext uri="{BB962C8B-B14F-4D97-AF65-F5344CB8AC3E}">
        <p14:creationId xmlns:p14="http://schemas.microsoft.com/office/powerpoint/2010/main" val="98795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5D8CAD-AEB2-0424-CB80-6F5C928ED64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6AEFECE-9320-5CA1-336B-2C14C1A1C1B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87E5F8-CF0D-2710-B145-C9FB568D320E}"/>
              </a:ext>
            </a:extLst>
          </p:cNvPr>
          <p:cNvSpPr>
            <a:spLocks noGrp="1"/>
          </p:cNvSpPr>
          <p:nvPr>
            <p:ph type="dt" sz="half" idx="10"/>
          </p:nvPr>
        </p:nvSpPr>
        <p:spPr/>
        <p:txBody>
          <a:bodyPr/>
          <a:lstStyle/>
          <a:p>
            <a:fld id="{0286CA61-D072-42A2-8EA4-FE35C1CE5DFF}" type="datetimeFigureOut">
              <a:rPr lang="en-GB" smtClean="0"/>
              <a:t>17/04/2023</a:t>
            </a:fld>
            <a:endParaRPr lang="en-GB"/>
          </a:p>
        </p:txBody>
      </p:sp>
      <p:sp>
        <p:nvSpPr>
          <p:cNvPr id="5" name="Footer Placeholder 4">
            <a:extLst>
              <a:ext uri="{FF2B5EF4-FFF2-40B4-BE49-F238E27FC236}">
                <a16:creationId xmlns:a16="http://schemas.microsoft.com/office/drawing/2014/main" id="{0FC0EB0C-C1A5-CBF6-F8C2-336F4C92480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8A9CC9B-1B99-BFAD-15E7-1E2F914A6BB0}"/>
              </a:ext>
            </a:extLst>
          </p:cNvPr>
          <p:cNvSpPr>
            <a:spLocks noGrp="1"/>
          </p:cNvSpPr>
          <p:nvPr>
            <p:ph type="sldNum" sz="quarter" idx="12"/>
          </p:nvPr>
        </p:nvSpPr>
        <p:spPr/>
        <p:txBody>
          <a:bodyPr/>
          <a:lstStyle/>
          <a:p>
            <a:fld id="{5C2A387A-58EA-46F1-BBF7-CF3F9A72F3AD}" type="slidenum">
              <a:rPr lang="en-GB" smtClean="0"/>
              <a:t>‹#›</a:t>
            </a:fld>
            <a:endParaRPr lang="en-GB"/>
          </a:p>
        </p:txBody>
      </p:sp>
    </p:spTree>
    <p:extLst>
      <p:ext uri="{BB962C8B-B14F-4D97-AF65-F5344CB8AC3E}">
        <p14:creationId xmlns:p14="http://schemas.microsoft.com/office/powerpoint/2010/main" val="3048972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EAE0A-2452-43D4-F299-A871251EA95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6DBB873-4835-0D68-7934-FD2555FC02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56B987C-E6AA-3CFA-7C04-87BCF47F7712}"/>
              </a:ext>
            </a:extLst>
          </p:cNvPr>
          <p:cNvSpPr>
            <a:spLocks noGrp="1"/>
          </p:cNvSpPr>
          <p:nvPr>
            <p:ph type="dt" sz="half" idx="10"/>
          </p:nvPr>
        </p:nvSpPr>
        <p:spPr/>
        <p:txBody>
          <a:bodyPr/>
          <a:lstStyle/>
          <a:p>
            <a:fld id="{0286CA61-D072-42A2-8EA4-FE35C1CE5DFF}" type="datetimeFigureOut">
              <a:rPr lang="en-GB" smtClean="0"/>
              <a:t>17/04/2023</a:t>
            </a:fld>
            <a:endParaRPr lang="en-GB"/>
          </a:p>
        </p:txBody>
      </p:sp>
      <p:sp>
        <p:nvSpPr>
          <p:cNvPr id="5" name="Footer Placeholder 4">
            <a:extLst>
              <a:ext uri="{FF2B5EF4-FFF2-40B4-BE49-F238E27FC236}">
                <a16:creationId xmlns:a16="http://schemas.microsoft.com/office/drawing/2014/main" id="{CB5E0283-B693-AEA7-38AC-7950DF2DB7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4E144C-E8C8-5359-F610-126E70FF55F2}"/>
              </a:ext>
            </a:extLst>
          </p:cNvPr>
          <p:cNvSpPr>
            <a:spLocks noGrp="1"/>
          </p:cNvSpPr>
          <p:nvPr>
            <p:ph type="sldNum" sz="quarter" idx="12"/>
          </p:nvPr>
        </p:nvSpPr>
        <p:spPr/>
        <p:txBody>
          <a:bodyPr/>
          <a:lstStyle/>
          <a:p>
            <a:fld id="{5C2A387A-58EA-46F1-BBF7-CF3F9A72F3AD}" type="slidenum">
              <a:rPr lang="en-GB" smtClean="0"/>
              <a:t>‹#›</a:t>
            </a:fld>
            <a:endParaRPr lang="en-GB"/>
          </a:p>
        </p:txBody>
      </p:sp>
    </p:spTree>
    <p:extLst>
      <p:ext uri="{BB962C8B-B14F-4D97-AF65-F5344CB8AC3E}">
        <p14:creationId xmlns:p14="http://schemas.microsoft.com/office/powerpoint/2010/main" val="333861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36208-FC86-2079-BE34-C74C103FDC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A350170-961B-3AAE-46DD-C1C3F45969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B9D22DB-7469-A421-053E-8B57E43C4E9E}"/>
              </a:ext>
            </a:extLst>
          </p:cNvPr>
          <p:cNvSpPr>
            <a:spLocks noGrp="1"/>
          </p:cNvSpPr>
          <p:nvPr>
            <p:ph type="dt" sz="half" idx="10"/>
          </p:nvPr>
        </p:nvSpPr>
        <p:spPr/>
        <p:txBody>
          <a:bodyPr/>
          <a:lstStyle/>
          <a:p>
            <a:fld id="{0286CA61-D072-42A2-8EA4-FE35C1CE5DFF}" type="datetimeFigureOut">
              <a:rPr lang="en-GB" smtClean="0"/>
              <a:t>17/04/2023</a:t>
            </a:fld>
            <a:endParaRPr lang="en-GB"/>
          </a:p>
        </p:txBody>
      </p:sp>
      <p:sp>
        <p:nvSpPr>
          <p:cNvPr id="5" name="Footer Placeholder 4">
            <a:extLst>
              <a:ext uri="{FF2B5EF4-FFF2-40B4-BE49-F238E27FC236}">
                <a16:creationId xmlns:a16="http://schemas.microsoft.com/office/drawing/2014/main" id="{13F1BFF5-A431-7F6C-06DA-958BD486335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494601-C6D0-AE87-28EA-2202792F17B8}"/>
              </a:ext>
            </a:extLst>
          </p:cNvPr>
          <p:cNvSpPr>
            <a:spLocks noGrp="1"/>
          </p:cNvSpPr>
          <p:nvPr>
            <p:ph type="sldNum" sz="quarter" idx="12"/>
          </p:nvPr>
        </p:nvSpPr>
        <p:spPr/>
        <p:txBody>
          <a:bodyPr/>
          <a:lstStyle/>
          <a:p>
            <a:fld id="{5C2A387A-58EA-46F1-BBF7-CF3F9A72F3AD}" type="slidenum">
              <a:rPr lang="en-GB" smtClean="0"/>
              <a:t>‹#›</a:t>
            </a:fld>
            <a:endParaRPr lang="en-GB"/>
          </a:p>
        </p:txBody>
      </p:sp>
    </p:spTree>
    <p:extLst>
      <p:ext uri="{BB962C8B-B14F-4D97-AF65-F5344CB8AC3E}">
        <p14:creationId xmlns:p14="http://schemas.microsoft.com/office/powerpoint/2010/main" val="315253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BF4A3-1552-ECB3-3728-ACABE2FBF19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80DC8A-C937-A5CE-BFCF-21E5858079B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FED2D31-55B3-D620-7A1F-20BC520D6B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1D55A1A-5B91-CE79-C5EB-3D52CD91D618}"/>
              </a:ext>
            </a:extLst>
          </p:cNvPr>
          <p:cNvSpPr>
            <a:spLocks noGrp="1"/>
          </p:cNvSpPr>
          <p:nvPr>
            <p:ph type="dt" sz="half" idx="10"/>
          </p:nvPr>
        </p:nvSpPr>
        <p:spPr/>
        <p:txBody>
          <a:bodyPr/>
          <a:lstStyle/>
          <a:p>
            <a:fld id="{0286CA61-D072-42A2-8EA4-FE35C1CE5DFF}" type="datetimeFigureOut">
              <a:rPr lang="en-GB" smtClean="0"/>
              <a:t>17/04/2023</a:t>
            </a:fld>
            <a:endParaRPr lang="en-GB"/>
          </a:p>
        </p:txBody>
      </p:sp>
      <p:sp>
        <p:nvSpPr>
          <p:cNvPr id="6" name="Footer Placeholder 5">
            <a:extLst>
              <a:ext uri="{FF2B5EF4-FFF2-40B4-BE49-F238E27FC236}">
                <a16:creationId xmlns:a16="http://schemas.microsoft.com/office/drawing/2014/main" id="{8DD77FF1-45D7-0309-FE44-403707C0968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59F2E4-0196-77EE-A486-DD1A8E8E1677}"/>
              </a:ext>
            </a:extLst>
          </p:cNvPr>
          <p:cNvSpPr>
            <a:spLocks noGrp="1"/>
          </p:cNvSpPr>
          <p:nvPr>
            <p:ph type="sldNum" sz="quarter" idx="12"/>
          </p:nvPr>
        </p:nvSpPr>
        <p:spPr/>
        <p:txBody>
          <a:bodyPr/>
          <a:lstStyle/>
          <a:p>
            <a:fld id="{5C2A387A-58EA-46F1-BBF7-CF3F9A72F3AD}" type="slidenum">
              <a:rPr lang="en-GB" smtClean="0"/>
              <a:t>‹#›</a:t>
            </a:fld>
            <a:endParaRPr lang="en-GB"/>
          </a:p>
        </p:txBody>
      </p:sp>
    </p:spTree>
    <p:extLst>
      <p:ext uri="{BB962C8B-B14F-4D97-AF65-F5344CB8AC3E}">
        <p14:creationId xmlns:p14="http://schemas.microsoft.com/office/powerpoint/2010/main" val="1208526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4CC3C-61EA-EDAF-7FC9-69412F24FAD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D8FA309-085E-EBBB-560B-EBD018C0C4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F63A2A3-B7C4-6A3A-B129-116E8D452EA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5CE043A-9EA3-95BD-1BFE-5AE570B458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8292B7B-C5BD-B4DB-3C80-DA8B413F32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A6302A7-853C-2CAD-3C99-11D0708FC572}"/>
              </a:ext>
            </a:extLst>
          </p:cNvPr>
          <p:cNvSpPr>
            <a:spLocks noGrp="1"/>
          </p:cNvSpPr>
          <p:nvPr>
            <p:ph type="dt" sz="half" idx="10"/>
          </p:nvPr>
        </p:nvSpPr>
        <p:spPr/>
        <p:txBody>
          <a:bodyPr/>
          <a:lstStyle/>
          <a:p>
            <a:fld id="{0286CA61-D072-42A2-8EA4-FE35C1CE5DFF}" type="datetimeFigureOut">
              <a:rPr lang="en-GB" smtClean="0"/>
              <a:t>17/04/2023</a:t>
            </a:fld>
            <a:endParaRPr lang="en-GB"/>
          </a:p>
        </p:txBody>
      </p:sp>
      <p:sp>
        <p:nvSpPr>
          <p:cNvPr id="8" name="Footer Placeholder 7">
            <a:extLst>
              <a:ext uri="{FF2B5EF4-FFF2-40B4-BE49-F238E27FC236}">
                <a16:creationId xmlns:a16="http://schemas.microsoft.com/office/drawing/2014/main" id="{F4CF7DA7-DE38-AD6A-18EA-72E2EA5021D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1533AEB-F1A6-430F-634F-B62E412C91E7}"/>
              </a:ext>
            </a:extLst>
          </p:cNvPr>
          <p:cNvSpPr>
            <a:spLocks noGrp="1"/>
          </p:cNvSpPr>
          <p:nvPr>
            <p:ph type="sldNum" sz="quarter" idx="12"/>
          </p:nvPr>
        </p:nvSpPr>
        <p:spPr/>
        <p:txBody>
          <a:bodyPr/>
          <a:lstStyle/>
          <a:p>
            <a:fld id="{5C2A387A-58EA-46F1-BBF7-CF3F9A72F3AD}" type="slidenum">
              <a:rPr lang="en-GB" smtClean="0"/>
              <a:t>‹#›</a:t>
            </a:fld>
            <a:endParaRPr lang="en-GB"/>
          </a:p>
        </p:txBody>
      </p:sp>
    </p:spTree>
    <p:extLst>
      <p:ext uri="{BB962C8B-B14F-4D97-AF65-F5344CB8AC3E}">
        <p14:creationId xmlns:p14="http://schemas.microsoft.com/office/powerpoint/2010/main" val="1788012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A4A27-9B1D-9F28-C9CC-1ED2AE37943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0068B9F-DE33-525A-BCD6-7432E5B7FDC8}"/>
              </a:ext>
            </a:extLst>
          </p:cNvPr>
          <p:cNvSpPr>
            <a:spLocks noGrp="1"/>
          </p:cNvSpPr>
          <p:nvPr>
            <p:ph type="dt" sz="half" idx="10"/>
          </p:nvPr>
        </p:nvSpPr>
        <p:spPr/>
        <p:txBody>
          <a:bodyPr/>
          <a:lstStyle/>
          <a:p>
            <a:fld id="{0286CA61-D072-42A2-8EA4-FE35C1CE5DFF}" type="datetimeFigureOut">
              <a:rPr lang="en-GB" smtClean="0"/>
              <a:t>17/04/2023</a:t>
            </a:fld>
            <a:endParaRPr lang="en-GB"/>
          </a:p>
        </p:txBody>
      </p:sp>
      <p:sp>
        <p:nvSpPr>
          <p:cNvPr id="4" name="Footer Placeholder 3">
            <a:extLst>
              <a:ext uri="{FF2B5EF4-FFF2-40B4-BE49-F238E27FC236}">
                <a16:creationId xmlns:a16="http://schemas.microsoft.com/office/drawing/2014/main" id="{35889D3C-F0DF-3E9F-740E-7ABE102FFA1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3FD742B-940E-502C-91DE-B88132663A78}"/>
              </a:ext>
            </a:extLst>
          </p:cNvPr>
          <p:cNvSpPr>
            <a:spLocks noGrp="1"/>
          </p:cNvSpPr>
          <p:nvPr>
            <p:ph type="sldNum" sz="quarter" idx="12"/>
          </p:nvPr>
        </p:nvSpPr>
        <p:spPr/>
        <p:txBody>
          <a:bodyPr/>
          <a:lstStyle/>
          <a:p>
            <a:fld id="{5C2A387A-58EA-46F1-BBF7-CF3F9A72F3AD}" type="slidenum">
              <a:rPr lang="en-GB" smtClean="0"/>
              <a:t>‹#›</a:t>
            </a:fld>
            <a:endParaRPr lang="en-GB"/>
          </a:p>
        </p:txBody>
      </p:sp>
    </p:spTree>
    <p:extLst>
      <p:ext uri="{BB962C8B-B14F-4D97-AF65-F5344CB8AC3E}">
        <p14:creationId xmlns:p14="http://schemas.microsoft.com/office/powerpoint/2010/main" val="4022670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D6EABE-12FD-4ABE-66DD-9A243FC18109}"/>
              </a:ext>
            </a:extLst>
          </p:cNvPr>
          <p:cNvSpPr>
            <a:spLocks noGrp="1"/>
          </p:cNvSpPr>
          <p:nvPr>
            <p:ph type="dt" sz="half" idx="10"/>
          </p:nvPr>
        </p:nvSpPr>
        <p:spPr/>
        <p:txBody>
          <a:bodyPr/>
          <a:lstStyle/>
          <a:p>
            <a:fld id="{0286CA61-D072-42A2-8EA4-FE35C1CE5DFF}" type="datetimeFigureOut">
              <a:rPr lang="en-GB" smtClean="0"/>
              <a:t>17/04/2023</a:t>
            </a:fld>
            <a:endParaRPr lang="en-GB"/>
          </a:p>
        </p:txBody>
      </p:sp>
      <p:sp>
        <p:nvSpPr>
          <p:cNvPr id="3" name="Footer Placeholder 2">
            <a:extLst>
              <a:ext uri="{FF2B5EF4-FFF2-40B4-BE49-F238E27FC236}">
                <a16:creationId xmlns:a16="http://schemas.microsoft.com/office/drawing/2014/main" id="{0742AAB7-DFE4-BCBA-F00E-AD3A74CB86A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6C50498-39C0-000B-EC77-252E13230333}"/>
              </a:ext>
            </a:extLst>
          </p:cNvPr>
          <p:cNvSpPr>
            <a:spLocks noGrp="1"/>
          </p:cNvSpPr>
          <p:nvPr>
            <p:ph type="sldNum" sz="quarter" idx="12"/>
          </p:nvPr>
        </p:nvSpPr>
        <p:spPr/>
        <p:txBody>
          <a:bodyPr/>
          <a:lstStyle/>
          <a:p>
            <a:fld id="{5C2A387A-58EA-46F1-BBF7-CF3F9A72F3AD}" type="slidenum">
              <a:rPr lang="en-GB" smtClean="0"/>
              <a:t>‹#›</a:t>
            </a:fld>
            <a:endParaRPr lang="en-GB"/>
          </a:p>
        </p:txBody>
      </p:sp>
    </p:spTree>
    <p:extLst>
      <p:ext uri="{BB962C8B-B14F-4D97-AF65-F5344CB8AC3E}">
        <p14:creationId xmlns:p14="http://schemas.microsoft.com/office/powerpoint/2010/main" val="2114963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45295-8D17-CFF5-E4C3-96FE5AB69F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373CACE-69F1-B0FE-952A-E10A87F35A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9CCE55-70C9-5A3C-15C3-06660D9BAB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43FDF5-77A7-846B-C38F-E913699E8FD8}"/>
              </a:ext>
            </a:extLst>
          </p:cNvPr>
          <p:cNvSpPr>
            <a:spLocks noGrp="1"/>
          </p:cNvSpPr>
          <p:nvPr>
            <p:ph type="dt" sz="half" idx="10"/>
          </p:nvPr>
        </p:nvSpPr>
        <p:spPr/>
        <p:txBody>
          <a:bodyPr/>
          <a:lstStyle/>
          <a:p>
            <a:fld id="{0286CA61-D072-42A2-8EA4-FE35C1CE5DFF}" type="datetimeFigureOut">
              <a:rPr lang="en-GB" smtClean="0"/>
              <a:t>17/04/2023</a:t>
            </a:fld>
            <a:endParaRPr lang="en-GB"/>
          </a:p>
        </p:txBody>
      </p:sp>
      <p:sp>
        <p:nvSpPr>
          <p:cNvPr id="6" name="Footer Placeholder 5">
            <a:extLst>
              <a:ext uri="{FF2B5EF4-FFF2-40B4-BE49-F238E27FC236}">
                <a16:creationId xmlns:a16="http://schemas.microsoft.com/office/drawing/2014/main" id="{2C688C5B-EAF6-740F-1B1C-983E940E184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470CD1-44FB-CF74-F1FC-8116719D64FE}"/>
              </a:ext>
            </a:extLst>
          </p:cNvPr>
          <p:cNvSpPr>
            <a:spLocks noGrp="1"/>
          </p:cNvSpPr>
          <p:nvPr>
            <p:ph type="sldNum" sz="quarter" idx="12"/>
          </p:nvPr>
        </p:nvSpPr>
        <p:spPr/>
        <p:txBody>
          <a:bodyPr/>
          <a:lstStyle/>
          <a:p>
            <a:fld id="{5C2A387A-58EA-46F1-BBF7-CF3F9A72F3AD}" type="slidenum">
              <a:rPr lang="en-GB" smtClean="0"/>
              <a:t>‹#›</a:t>
            </a:fld>
            <a:endParaRPr lang="en-GB"/>
          </a:p>
        </p:txBody>
      </p:sp>
    </p:spTree>
    <p:extLst>
      <p:ext uri="{BB962C8B-B14F-4D97-AF65-F5344CB8AC3E}">
        <p14:creationId xmlns:p14="http://schemas.microsoft.com/office/powerpoint/2010/main" val="1713180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186C1-13F2-FF7E-E527-05389542D1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6CDF2C6-8C7B-151E-1D33-A5F93EA094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A82739E-133E-A7A0-46F6-16A0BCCF30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71C187-9D51-BAB4-3080-389E636C4474}"/>
              </a:ext>
            </a:extLst>
          </p:cNvPr>
          <p:cNvSpPr>
            <a:spLocks noGrp="1"/>
          </p:cNvSpPr>
          <p:nvPr>
            <p:ph type="dt" sz="half" idx="10"/>
          </p:nvPr>
        </p:nvSpPr>
        <p:spPr/>
        <p:txBody>
          <a:bodyPr/>
          <a:lstStyle/>
          <a:p>
            <a:fld id="{0286CA61-D072-42A2-8EA4-FE35C1CE5DFF}" type="datetimeFigureOut">
              <a:rPr lang="en-GB" smtClean="0"/>
              <a:t>17/04/2023</a:t>
            </a:fld>
            <a:endParaRPr lang="en-GB"/>
          </a:p>
        </p:txBody>
      </p:sp>
      <p:sp>
        <p:nvSpPr>
          <p:cNvPr id="6" name="Footer Placeholder 5">
            <a:extLst>
              <a:ext uri="{FF2B5EF4-FFF2-40B4-BE49-F238E27FC236}">
                <a16:creationId xmlns:a16="http://schemas.microsoft.com/office/drawing/2014/main" id="{28734575-1E80-9DDA-A9AF-0600D94211C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8261BAF-98C2-8BA7-CCD2-65E4B3152324}"/>
              </a:ext>
            </a:extLst>
          </p:cNvPr>
          <p:cNvSpPr>
            <a:spLocks noGrp="1"/>
          </p:cNvSpPr>
          <p:nvPr>
            <p:ph type="sldNum" sz="quarter" idx="12"/>
          </p:nvPr>
        </p:nvSpPr>
        <p:spPr/>
        <p:txBody>
          <a:bodyPr/>
          <a:lstStyle/>
          <a:p>
            <a:fld id="{5C2A387A-58EA-46F1-BBF7-CF3F9A72F3AD}" type="slidenum">
              <a:rPr lang="en-GB" smtClean="0"/>
              <a:t>‹#›</a:t>
            </a:fld>
            <a:endParaRPr lang="en-GB"/>
          </a:p>
        </p:txBody>
      </p:sp>
    </p:spTree>
    <p:extLst>
      <p:ext uri="{BB962C8B-B14F-4D97-AF65-F5344CB8AC3E}">
        <p14:creationId xmlns:p14="http://schemas.microsoft.com/office/powerpoint/2010/main" val="4107487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D99750-94AB-313E-C96A-EC0CFD3219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316AA2B-53FA-C319-0723-17C0D22FDE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6658D8-6348-C027-DC3B-83CF3929F4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86CA61-D072-42A2-8EA4-FE35C1CE5DFF}" type="datetimeFigureOut">
              <a:rPr lang="en-GB" smtClean="0"/>
              <a:t>17/04/2023</a:t>
            </a:fld>
            <a:endParaRPr lang="en-GB"/>
          </a:p>
        </p:txBody>
      </p:sp>
      <p:sp>
        <p:nvSpPr>
          <p:cNvPr id="5" name="Footer Placeholder 4">
            <a:extLst>
              <a:ext uri="{FF2B5EF4-FFF2-40B4-BE49-F238E27FC236}">
                <a16:creationId xmlns:a16="http://schemas.microsoft.com/office/drawing/2014/main" id="{FFEE147D-EF39-1E3A-8D41-6760B72222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6DF427B-8F41-BFE2-56C8-C4AD550FF9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2A387A-58EA-46F1-BBF7-CF3F9A72F3AD}" type="slidenum">
              <a:rPr lang="en-GB" smtClean="0"/>
              <a:t>‹#›</a:t>
            </a:fld>
            <a:endParaRPr lang="en-GB"/>
          </a:p>
        </p:txBody>
      </p:sp>
    </p:spTree>
    <p:extLst>
      <p:ext uri="{BB962C8B-B14F-4D97-AF65-F5344CB8AC3E}">
        <p14:creationId xmlns:p14="http://schemas.microsoft.com/office/powerpoint/2010/main" val="2013628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app.powerbi.com/groups/me/reports/945456e6-25a7-4f47-a0b5-5659620e089b/?pbi_source=PowerPoint"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tif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mailto:Thomas.Pembroke@wales.nhs.uk" TargetMode="Externa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emf"/><Relationship Id="rId1" Type="http://schemas.openxmlformats.org/officeDocument/2006/relationships/slideLayout" Target="../slideLayouts/slideLayout2.xml"/><Relationship Id="rId5" Type="http://schemas.openxmlformats.org/officeDocument/2006/relationships/image" Target="../media/image9.tiff"/><Relationship Id="rId4" Type="http://schemas.openxmlformats.org/officeDocument/2006/relationships/image" Target="../media/image8.tiff"/></Relationships>
</file>

<file path=ppt/slides/_rels/slide8.xml.rels><?xml version="1.0" encoding="UTF-8" standalone="yes"?>
<Relationships xmlns="http://schemas.openxmlformats.org/package/2006/relationships"><Relationship Id="rId3" Type="http://schemas.openxmlformats.org/officeDocument/2006/relationships/hyperlink" Target="https://app.powerbi.com/groups/me/reports/945456e6-25a7-4f47-a0b5-5659620e089b/?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hyperlink" Target="https://app.powerbi.com/groups/me/reports/945456e6-25a7-4f47-a0b5-5659620e089b/?pbi_source=PowerPoint"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61388-BBED-E41D-63F3-4172DD41D414}"/>
              </a:ext>
            </a:extLst>
          </p:cNvPr>
          <p:cNvSpPr>
            <a:spLocks noGrp="1"/>
          </p:cNvSpPr>
          <p:nvPr>
            <p:ph type="title"/>
          </p:nvPr>
        </p:nvSpPr>
        <p:spPr>
          <a:xfrm>
            <a:off x="838200" y="365125"/>
            <a:ext cx="10515600" cy="6492875"/>
          </a:xfrm>
        </p:spPr>
        <p:txBody>
          <a:bodyPr>
            <a:normAutofit fontScale="90000"/>
          </a:bodyPr>
          <a:lstStyle/>
          <a:p>
            <a:pPr algn="ctr"/>
            <a:r>
              <a:rPr lang="en-US" sz="3100" dirty="0"/>
              <a:t>Liver disease implementation group show case </a:t>
            </a:r>
            <a:br>
              <a:rPr lang="en-US" sz="3100" dirty="0"/>
            </a:br>
            <a:r>
              <a:rPr lang="en-US" sz="3100" dirty="0"/>
              <a:t>14</a:t>
            </a:r>
            <a:r>
              <a:rPr lang="en-US" sz="3100" baseline="30000" dirty="0"/>
              <a:t>th</a:t>
            </a:r>
            <a:r>
              <a:rPr lang="en-US" sz="3100" dirty="0"/>
              <a:t> March 2023</a:t>
            </a:r>
            <a:br>
              <a:rPr lang="en-US" dirty="0"/>
            </a:br>
            <a:br>
              <a:rPr lang="en-US" dirty="0"/>
            </a:br>
            <a:r>
              <a:rPr lang="en-US" dirty="0"/>
              <a:t>Reflections on </a:t>
            </a:r>
            <a:br>
              <a:rPr lang="en-US" dirty="0"/>
            </a:br>
            <a:r>
              <a:rPr lang="en-US" dirty="0"/>
              <a:t>the liver registry &amp; </a:t>
            </a:r>
            <a:br>
              <a:rPr lang="en-US" dirty="0"/>
            </a:br>
            <a:r>
              <a:rPr lang="en-US" dirty="0"/>
              <a:t>hepatocellular carcinoma service </a:t>
            </a:r>
            <a:br>
              <a:rPr lang="en-US" dirty="0"/>
            </a:br>
            <a:r>
              <a:rPr lang="en-US" dirty="0"/>
              <a:t>development</a:t>
            </a:r>
            <a:br>
              <a:rPr lang="en-US" dirty="0"/>
            </a:br>
            <a:br>
              <a:rPr lang="en-US" dirty="0"/>
            </a:br>
            <a:r>
              <a:rPr lang="en-US" sz="2200" dirty="0"/>
              <a:t>Dr Tom Pembroke</a:t>
            </a:r>
            <a:br>
              <a:rPr lang="en-US" sz="2200" dirty="0"/>
            </a:br>
            <a:r>
              <a:rPr lang="en-US" sz="2200" dirty="0"/>
              <a:t>Consultant Hepatologist</a:t>
            </a:r>
            <a:br>
              <a:rPr lang="en-US" sz="2200" dirty="0"/>
            </a:br>
            <a:r>
              <a:rPr lang="en-US" sz="2200" dirty="0"/>
              <a:t>University Hospital of Wales</a:t>
            </a:r>
            <a:br>
              <a:rPr lang="en-US" sz="2200" dirty="0"/>
            </a:br>
            <a:br>
              <a:rPr lang="en-US" sz="2200" dirty="0"/>
            </a:br>
            <a:r>
              <a:rPr lang="en-US" sz="2200" dirty="0"/>
              <a:t>Hon Senior Research Fellow </a:t>
            </a:r>
            <a:br>
              <a:rPr lang="en-US" sz="2200" dirty="0"/>
            </a:br>
            <a:r>
              <a:rPr lang="en-US" sz="2200" dirty="0"/>
              <a:t>Cardiff University</a:t>
            </a:r>
            <a:br>
              <a:rPr lang="en-US" sz="2200" dirty="0"/>
            </a:br>
            <a:endParaRPr lang="en-US" sz="2200" dirty="0"/>
          </a:p>
        </p:txBody>
      </p:sp>
    </p:spTree>
    <p:extLst>
      <p:ext uri="{BB962C8B-B14F-4D97-AF65-F5344CB8AC3E}">
        <p14:creationId xmlns:p14="http://schemas.microsoft.com/office/powerpoint/2010/main" val="833893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image ,image ,textbox ,Age Groups ,actionButton ,Patient Sex ,Percentage of liver patients admitted to hospital with COVID ,Percentage of all patients admitted to hospital with COVID ,Percentage of liver patients who died due to COVID ,Percentage of all patients who died due to COVID. Please refer to the notes on this slide for details">
            <a:hlinkClick r:id="rId3"/>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25" y="0"/>
            <a:ext cx="12077700" cy="6858000"/>
          </a:xfrm>
          <a:prstGeom prst="rect">
            <a:avLst/>
          </a:prstGeom>
          <a:noFill/>
        </p:spPr>
      </p:pic>
      <p:sp>
        <p:nvSpPr>
          <p:cNvPr id="4" name="Title" hidden="1"/>
          <p:cNvSpPr>
            <a:spLocks noGrp="1"/>
          </p:cNvSpPr>
          <p:nvPr>
            <p:ph type="title"/>
          </p:nvPr>
        </p:nvSpPr>
        <p:spPr/>
        <p:txBody>
          <a:bodyPr/>
          <a:lstStyle/>
          <a:p>
            <a:r>
              <a:t>COVID vaccines comparison</a:t>
            </a:r>
          </a:p>
        </p:txBody>
      </p:sp>
      <p:sp>
        <p:nvSpPr>
          <p:cNvPr id="2" name="TextBox 1">
            <a:extLst>
              <a:ext uri="{FF2B5EF4-FFF2-40B4-BE49-F238E27FC236}">
                <a16:creationId xmlns:a16="http://schemas.microsoft.com/office/drawing/2014/main" id="{3F94F040-F755-1A9D-281B-51A0D98A41E1}"/>
              </a:ext>
            </a:extLst>
          </p:cNvPr>
          <p:cNvSpPr txBox="1"/>
          <p:nvPr/>
        </p:nvSpPr>
        <p:spPr>
          <a:xfrm>
            <a:off x="0" y="4133589"/>
            <a:ext cx="2145074" cy="369332"/>
          </a:xfrm>
          <a:prstGeom prst="rect">
            <a:avLst/>
          </a:prstGeom>
          <a:noFill/>
        </p:spPr>
        <p:txBody>
          <a:bodyPr wrap="none" rtlCol="0">
            <a:spAutoFit/>
          </a:bodyPr>
          <a:lstStyle/>
          <a:p>
            <a:r>
              <a:rPr lang="en-US" dirty="0">
                <a:solidFill>
                  <a:srgbClr val="FF0000"/>
                </a:solidFill>
              </a:rPr>
              <a:t>INDIVIDUALS &gt;50YRS</a:t>
            </a:r>
          </a:p>
        </p:txBody>
      </p:sp>
    </p:spTree>
    <p:extLst>
      <p:ext uri="{BB962C8B-B14F-4D97-AF65-F5344CB8AC3E}">
        <p14:creationId xmlns:p14="http://schemas.microsoft.com/office/powerpoint/2010/main" val="4129863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3758C-DEA9-D942-902C-38879B1EBCAD}"/>
              </a:ext>
            </a:extLst>
          </p:cNvPr>
          <p:cNvSpPr>
            <a:spLocks noGrp="1"/>
          </p:cNvSpPr>
          <p:nvPr>
            <p:ph type="title"/>
          </p:nvPr>
        </p:nvSpPr>
        <p:spPr>
          <a:xfrm>
            <a:off x="838200" y="365126"/>
            <a:ext cx="10515600" cy="706438"/>
          </a:xfrm>
        </p:spPr>
        <p:txBody>
          <a:bodyPr anchor="ctr">
            <a:normAutofit/>
          </a:bodyPr>
          <a:lstStyle/>
          <a:p>
            <a:pPr algn="l"/>
            <a:r>
              <a:rPr lang="en-US" sz="3200" dirty="0"/>
              <a:t>Ongoing work </a:t>
            </a:r>
          </a:p>
        </p:txBody>
      </p:sp>
      <p:sp>
        <p:nvSpPr>
          <p:cNvPr id="8" name="Content Placeholder 7">
            <a:extLst>
              <a:ext uri="{FF2B5EF4-FFF2-40B4-BE49-F238E27FC236}">
                <a16:creationId xmlns:a16="http://schemas.microsoft.com/office/drawing/2014/main" id="{C3D0ACE5-6A8E-914F-A08A-7FEB69964865}"/>
              </a:ext>
            </a:extLst>
          </p:cNvPr>
          <p:cNvSpPr>
            <a:spLocks noGrp="1"/>
          </p:cNvSpPr>
          <p:nvPr>
            <p:ph idx="1"/>
          </p:nvPr>
        </p:nvSpPr>
        <p:spPr>
          <a:xfrm>
            <a:off x="221798" y="1775604"/>
            <a:ext cx="7431605" cy="2834109"/>
          </a:xfrm>
        </p:spPr>
        <p:txBody>
          <a:bodyPr>
            <a:normAutofit/>
          </a:bodyPr>
          <a:lstStyle/>
          <a:p>
            <a:pPr marL="0" indent="0">
              <a:buNone/>
            </a:pPr>
            <a:endParaRPr lang="en-US" sz="2000" dirty="0"/>
          </a:p>
          <a:p>
            <a:pPr marL="0" indent="0">
              <a:buNone/>
            </a:pPr>
            <a:r>
              <a:rPr lang="en-US" sz="2000" dirty="0"/>
              <a:t>Formed basis for NIHR grant to develop Liver Research Cymru network £100,000 2023-4</a:t>
            </a:r>
          </a:p>
          <a:p>
            <a:pPr marL="0" indent="0">
              <a:buNone/>
            </a:pPr>
            <a:endParaRPr lang="en-US" sz="2000" dirty="0"/>
          </a:p>
          <a:p>
            <a:pPr marL="0" indent="0">
              <a:buNone/>
            </a:pPr>
            <a:r>
              <a:rPr lang="en-US" sz="2000" dirty="0"/>
              <a:t>Liver Registry contributed to building business cases for HCC regional, Alcohol care teams (CTM) and hepatology service (CAV) </a:t>
            </a:r>
          </a:p>
          <a:p>
            <a:endParaRPr lang="en-US" sz="2000" dirty="0"/>
          </a:p>
          <a:p>
            <a:endParaRPr lang="en-US" sz="2000" dirty="0"/>
          </a:p>
        </p:txBody>
      </p:sp>
      <p:cxnSp>
        <p:nvCxnSpPr>
          <p:cNvPr id="6" name="Straight Connector 5">
            <a:extLst>
              <a:ext uri="{FF2B5EF4-FFF2-40B4-BE49-F238E27FC236}">
                <a16:creationId xmlns:a16="http://schemas.microsoft.com/office/drawing/2014/main" id="{6C03F1BE-9EFD-B643-B2AF-A1C4FE563289}"/>
              </a:ext>
            </a:extLst>
          </p:cNvPr>
          <p:cNvCxnSpPr>
            <a:cxnSpLocks/>
          </p:cNvCxnSpPr>
          <p:nvPr/>
        </p:nvCxnSpPr>
        <p:spPr>
          <a:xfrm>
            <a:off x="178728" y="1071563"/>
            <a:ext cx="9151010" cy="0"/>
          </a:xfrm>
          <a:prstGeom prst="line">
            <a:avLst/>
          </a:prstGeom>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4F4EFB58-FF57-40B5-97C9-9324D63FB43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53403" y="1909776"/>
            <a:ext cx="4538597" cy="2565763"/>
          </a:xfrm>
          <a:prstGeom prst="rect">
            <a:avLst/>
          </a:prstGeom>
        </p:spPr>
      </p:pic>
      <p:pic>
        <p:nvPicPr>
          <p:cNvPr id="1026" name="Picture 2">
            <a:extLst>
              <a:ext uri="{FF2B5EF4-FFF2-40B4-BE49-F238E27FC236}">
                <a16:creationId xmlns:a16="http://schemas.microsoft.com/office/drawing/2014/main" id="{AE3EF67C-B12B-5508-03C8-AF18E364683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30822"/>
          <a:stretch/>
        </p:blipFill>
        <p:spPr bwMode="auto">
          <a:xfrm>
            <a:off x="1255892" y="5008149"/>
            <a:ext cx="6996682" cy="879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8930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F5F014-2FA7-C44B-9880-A7B0526A2430}"/>
              </a:ext>
            </a:extLst>
          </p:cNvPr>
          <p:cNvSpPr>
            <a:spLocks noGrp="1"/>
          </p:cNvSpPr>
          <p:nvPr>
            <p:ph idx="1"/>
          </p:nvPr>
        </p:nvSpPr>
        <p:spPr>
          <a:xfrm>
            <a:off x="359229" y="2026361"/>
            <a:ext cx="7014029" cy="4831639"/>
          </a:xfrm>
        </p:spPr>
        <p:txBody>
          <a:bodyPr>
            <a:normAutofit/>
          </a:bodyPr>
          <a:lstStyle/>
          <a:p>
            <a:pPr marL="0" indent="0">
              <a:buNone/>
            </a:pPr>
            <a:endParaRPr lang="en-US" sz="2000" dirty="0"/>
          </a:p>
          <a:p>
            <a:pPr marL="0" indent="0">
              <a:buNone/>
            </a:pPr>
            <a:r>
              <a:rPr lang="en-US" sz="2000" dirty="0"/>
              <a:t>UK 6100 cases pa</a:t>
            </a:r>
          </a:p>
          <a:p>
            <a:pPr marL="0" indent="0">
              <a:buNone/>
            </a:pPr>
            <a:r>
              <a:rPr lang="en-US" sz="2000" dirty="0"/>
              <a:t>18</a:t>
            </a:r>
            <a:r>
              <a:rPr lang="en-US" sz="2000" baseline="30000" dirty="0"/>
              <a:t>th</a:t>
            </a:r>
            <a:r>
              <a:rPr lang="en-US" sz="2000" dirty="0"/>
              <a:t> most common cancer 2% of all cancers</a:t>
            </a:r>
          </a:p>
          <a:p>
            <a:pPr marL="0" indent="0">
              <a:buNone/>
            </a:pPr>
            <a:r>
              <a:rPr lang="en-US" sz="2000" dirty="0"/>
              <a:t>Rapid growth</a:t>
            </a:r>
          </a:p>
          <a:p>
            <a:pPr marL="0" indent="0">
              <a:buNone/>
            </a:pPr>
            <a:endParaRPr lang="en-US" sz="2000" dirty="0"/>
          </a:p>
          <a:p>
            <a:pPr marL="0" indent="0">
              <a:buNone/>
            </a:pPr>
            <a:r>
              <a:rPr lang="en-US" sz="2000" dirty="0"/>
              <a:t>Wales</a:t>
            </a:r>
          </a:p>
          <a:p>
            <a:pPr marL="0" indent="0">
              <a:buNone/>
            </a:pPr>
            <a:r>
              <a:rPr lang="en-US" sz="2000" dirty="0"/>
              <a:t>280 cases pa </a:t>
            </a:r>
          </a:p>
          <a:p>
            <a:pPr marL="0" indent="0">
              <a:buNone/>
            </a:pPr>
            <a:r>
              <a:rPr lang="en-US" sz="2000" dirty="0"/>
              <a:t>Rapid increase in incidence</a:t>
            </a:r>
          </a:p>
        </p:txBody>
      </p:sp>
      <p:sp>
        <p:nvSpPr>
          <p:cNvPr id="7" name="Title 1">
            <a:extLst>
              <a:ext uri="{FF2B5EF4-FFF2-40B4-BE49-F238E27FC236}">
                <a16:creationId xmlns:a16="http://schemas.microsoft.com/office/drawing/2014/main" id="{17FDF629-C38E-CDA8-EA95-17CDA637A8F3}"/>
              </a:ext>
            </a:extLst>
          </p:cNvPr>
          <p:cNvSpPr txBox="1">
            <a:spLocks/>
          </p:cNvSpPr>
          <p:nvPr/>
        </p:nvSpPr>
        <p:spPr>
          <a:xfrm>
            <a:off x="990600" y="27078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HCC service</a:t>
            </a:r>
          </a:p>
        </p:txBody>
      </p:sp>
      <p:pic>
        <p:nvPicPr>
          <p:cNvPr id="8" name="Picture 7" descr="Chart, scatter chart&#10;&#10;Description automatically generated">
            <a:extLst>
              <a:ext uri="{FF2B5EF4-FFF2-40B4-BE49-F238E27FC236}">
                <a16:creationId xmlns:a16="http://schemas.microsoft.com/office/drawing/2014/main" id="{C15FCE8D-C695-FB32-AB89-FA165FFD4036}"/>
              </a:ext>
            </a:extLst>
          </p:cNvPr>
          <p:cNvPicPr/>
          <p:nvPr/>
        </p:nvPicPr>
        <p:blipFill>
          <a:blip r:embed="rId2">
            <a:extLst>
              <a:ext uri="{28A0092B-C50C-407E-A947-70E740481C1C}">
                <a14:useLocalDpi xmlns:a14="http://schemas.microsoft.com/office/drawing/2010/main"/>
              </a:ext>
            </a:extLst>
          </a:blip>
          <a:stretch>
            <a:fillRect/>
          </a:stretch>
        </p:blipFill>
        <p:spPr>
          <a:xfrm>
            <a:off x="5177971" y="1411514"/>
            <a:ext cx="7014029" cy="4365172"/>
          </a:xfrm>
          <a:prstGeom prst="rect">
            <a:avLst/>
          </a:prstGeom>
        </p:spPr>
      </p:pic>
    </p:spTree>
    <p:extLst>
      <p:ext uri="{BB962C8B-B14F-4D97-AF65-F5344CB8AC3E}">
        <p14:creationId xmlns:p14="http://schemas.microsoft.com/office/powerpoint/2010/main" val="2969944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11F7A-DAB1-4D4F-93B6-DBD6D9F6C867}"/>
              </a:ext>
            </a:extLst>
          </p:cNvPr>
          <p:cNvSpPr>
            <a:spLocks noGrp="1"/>
          </p:cNvSpPr>
          <p:nvPr>
            <p:ph type="title"/>
          </p:nvPr>
        </p:nvSpPr>
        <p:spPr>
          <a:xfrm>
            <a:off x="296639" y="444"/>
            <a:ext cx="11916797" cy="704193"/>
          </a:xfrm>
        </p:spPr>
        <p:txBody>
          <a:bodyPr>
            <a:normAutofit fontScale="90000"/>
          </a:bodyPr>
          <a:lstStyle/>
          <a:p>
            <a:r>
              <a:rPr lang="en-US" sz="2400" dirty="0"/>
              <a:t>Flow through the MDT Jan 2017-July 2019 683 patients discussed, 212 received active treatment</a:t>
            </a:r>
          </a:p>
        </p:txBody>
      </p:sp>
      <p:sp>
        <p:nvSpPr>
          <p:cNvPr id="4" name="Rounded Rectangle 3">
            <a:extLst>
              <a:ext uri="{FF2B5EF4-FFF2-40B4-BE49-F238E27FC236}">
                <a16:creationId xmlns:a16="http://schemas.microsoft.com/office/drawing/2014/main" id="{E6DC5A12-75CF-154E-99D7-E0798F5548F6}"/>
              </a:ext>
            </a:extLst>
          </p:cNvPr>
          <p:cNvSpPr/>
          <p:nvPr/>
        </p:nvSpPr>
        <p:spPr>
          <a:xfrm>
            <a:off x="2687609" y="1175980"/>
            <a:ext cx="1471449" cy="662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j-lt"/>
              </a:rPr>
              <a:t>New patients</a:t>
            </a:r>
          </a:p>
          <a:p>
            <a:pPr algn="ctr"/>
            <a:r>
              <a:rPr lang="en-US" dirty="0">
                <a:latin typeface="+mj-lt"/>
              </a:rPr>
              <a:t>370</a:t>
            </a:r>
          </a:p>
        </p:txBody>
      </p:sp>
      <p:sp>
        <p:nvSpPr>
          <p:cNvPr id="5" name="Rounded Rectangle 4">
            <a:extLst>
              <a:ext uri="{FF2B5EF4-FFF2-40B4-BE49-F238E27FC236}">
                <a16:creationId xmlns:a16="http://schemas.microsoft.com/office/drawing/2014/main" id="{ECB142C3-3B44-9441-958B-CC5B63037B05}"/>
              </a:ext>
            </a:extLst>
          </p:cNvPr>
          <p:cNvSpPr/>
          <p:nvPr/>
        </p:nvSpPr>
        <p:spPr>
          <a:xfrm>
            <a:off x="7297219" y="1069318"/>
            <a:ext cx="1471449" cy="7700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j-lt"/>
              </a:rPr>
              <a:t>Follow up discussions 313</a:t>
            </a:r>
          </a:p>
        </p:txBody>
      </p:sp>
      <p:sp>
        <p:nvSpPr>
          <p:cNvPr id="8" name="TextBox 7">
            <a:extLst>
              <a:ext uri="{FF2B5EF4-FFF2-40B4-BE49-F238E27FC236}">
                <a16:creationId xmlns:a16="http://schemas.microsoft.com/office/drawing/2014/main" id="{EBBB6999-97AC-D44B-AA84-F1C2E013A0D1}"/>
              </a:ext>
            </a:extLst>
          </p:cNvPr>
          <p:cNvSpPr txBox="1"/>
          <p:nvPr/>
        </p:nvSpPr>
        <p:spPr>
          <a:xfrm>
            <a:off x="4611695" y="1075672"/>
            <a:ext cx="2278572" cy="923330"/>
          </a:xfrm>
          <a:prstGeom prst="rect">
            <a:avLst/>
          </a:prstGeom>
          <a:noFill/>
        </p:spPr>
        <p:txBody>
          <a:bodyPr wrap="none" rtlCol="0">
            <a:spAutoFit/>
          </a:bodyPr>
          <a:lstStyle/>
          <a:p>
            <a:pPr algn="ctr"/>
            <a:r>
              <a:rPr lang="en-US" dirty="0">
                <a:latin typeface="+mj-lt"/>
              </a:rPr>
              <a:t>Time from </a:t>
            </a:r>
            <a:r>
              <a:rPr lang="en-US" dirty="0" err="1">
                <a:latin typeface="+mj-lt"/>
              </a:rPr>
              <a:t>PoS</a:t>
            </a:r>
            <a:r>
              <a:rPr lang="en-US" dirty="0">
                <a:latin typeface="+mj-lt"/>
              </a:rPr>
              <a:t> to MDT</a:t>
            </a:r>
          </a:p>
          <a:p>
            <a:pPr algn="ctr"/>
            <a:r>
              <a:rPr lang="en-US" dirty="0">
                <a:latin typeface="+mj-lt"/>
              </a:rPr>
              <a:t>Mean -23 days </a:t>
            </a:r>
          </a:p>
          <a:p>
            <a:pPr algn="ctr"/>
            <a:r>
              <a:rPr lang="en-US" dirty="0">
                <a:solidFill>
                  <a:srgbClr val="FF0000"/>
                </a:solidFill>
                <a:latin typeface="+mj-lt"/>
              </a:rPr>
              <a:t>59% by day 21</a:t>
            </a:r>
          </a:p>
        </p:txBody>
      </p:sp>
      <p:cxnSp>
        <p:nvCxnSpPr>
          <p:cNvPr id="13" name="Curved Connector 12">
            <a:extLst>
              <a:ext uri="{FF2B5EF4-FFF2-40B4-BE49-F238E27FC236}">
                <a16:creationId xmlns:a16="http://schemas.microsoft.com/office/drawing/2014/main" id="{8D0080AC-DA44-0947-B461-B775510BA3D6}"/>
              </a:ext>
            </a:extLst>
          </p:cNvPr>
          <p:cNvCxnSpPr>
            <a:cxnSpLocks/>
          </p:cNvCxnSpPr>
          <p:nvPr/>
        </p:nvCxnSpPr>
        <p:spPr>
          <a:xfrm flipV="1">
            <a:off x="5258061" y="3145223"/>
            <a:ext cx="867104" cy="493985"/>
          </a:xfrm>
          <a:prstGeom prst="curvedConnector4">
            <a:avLst>
              <a:gd name="adj1" fmla="val -217272"/>
              <a:gd name="adj2" fmla="val 146277"/>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Rounded Rectangle 26">
            <a:extLst>
              <a:ext uri="{FF2B5EF4-FFF2-40B4-BE49-F238E27FC236}">
                <a16:creationId xmlns:a16="http://schemas.microsoft.com/office/drawing/2014/main" id="{35574FF8-4422-9948-8CFF-1B071A35E833}"/>
              </a:ext>
            </a:extLst>
          </p:cNvPr>
          <p:cNvSpPr/>
          <p:nvPr/>
        </p:nvSpPr>
        <p:spPr>
          <a:xfrm>
            <a:off x="5228896" y="2935015"/>
            <a:ext cx="1734207" cy="7041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j-lt"/>
              </a:rPr>
              <a:t>MDT</a:t>
            </a:r>
          </a:p>
        </p:txBody>
      </p:sp>
      <p:sp>
        <p:nvSpPr>
          <p:cNvPr id="32" name="TextBox 31">
            <a:extLst>
              <a:ext uri="{FF2B5EF4-FFF2-40B4-BE49-F238E27FC236}">
                <a16:creationId xmlns:a16="http://schemas.microsoft.com/office/drawing/2014/main" id="{8F71379A-E48E-7E44-A8FE-108CF143588B}"/>
              </a:ext>
            </a:extLst>
          </p:cNvPr>
          <p:cNvSpPr txBox="1"/>
          <p:nvPr/>
        </p:nvSpPr>
        <p:spPr>
          <a:xfrm>
            <a:off x="4681996" y="4792331"/>
            <a:ext cx="974434" cy="369332"/>
          </a:xfrm>
          <a:prstGeom prst="rect">
            <a:avLst/>
          </a:prstGeom>
          <a:noFill/>
        </p:spPr>
        <p:txBody>
          <a:bodyPr wrap="none" rtlCol="0">
            <a:spAutoFit/>
          </a:bodyPr>
          <a:lstStyle/>
          <a:p>
            <a:r>
              <a:rPr lang="en-US" dirty="0">
                <a:latin typeface="+mj-lt"/>
              </a:rPr>
              <a:t>Ablation</a:t>
            </a:r>
          </a:p>
        </p:txBody>
      </p:sp>
      <p:sp>
        <p:nvSpPr>
          <p:cNvPr id="33" name="TextBox 32">
            <a:extLst>
              <a:ext uri="{FF2B5EF4-FFF2-40B4-BE49-F238E27FC236}">
                <a16:creationId xmlns:a16="http://schemas.microsoft.com/office/drawing/2014/main" id="{4A3F439A-4FFA-3543-936C-27928C9608E5}"/>
              </a:ext>
            </a:extLst>
          </p:cNvPr>
          <p:cNvSpPr txBox="1"/>
          <p:nvPr/>
        </p:nvSpPr>
        <p:spPr>
          <a:xfrm>
            <a:off x="6125165" y="4797569"/>
            <a:ext cx="650499" cy="369332"/>
          </a:xfrm>
          <a:prstGeom prst="rect">
            <a:avLst/>
          </a:prstGeom>
          <a:noFill/>
        </p:spPr>
        <p:txBody>
          <a:bodyPr wrap="none" rtlCol="0">
            <a:spAutoFit/>
          </a:bodyPr>
          <a:lstStyle/>
          <a:p>
            <a:r>
              <a:rPr lang="en-US" dirty="0">
                <a:latin typeface="+mj-lt"/>
              </a:rPr>
              <a:t>SBRT</a:t>
            </a:r>
          </a:p>
        </p:txBody>
      </p:sp>
      <p:sp>
        <p:nvSpPr>
          <p:cNvPr id="34" name="TextBox 33">
            <a:extLst>
              <a:ext uri="{FF2B5EF4-FFF2-40B4-BE49-F238E27FC236}">
                <a16:creationId xmlns:a16="http://schemas.microsoft.com/office/drawing/2014/main" id="{A9FFB81B-E612-4B45-A720-B028D30EE730}"/>
              </a:ext>
            </a:extLst>
          </p:cNvPr>
          <p:cNvSpPr txBox="1"/>
          <p:nvPr/>
        </p:nvSpPr>
        <p:spPr>
          <a:xfrm>
            <a:off x="3089344" y="4792331"/>
            <a:ext cx="1097545" cy="369332"/>
          </a:xfrm>
          <a:prstGeom prst="rect">
            <a:avLst/>
          </a:prstGeom>
          <a:noFill/>
        </p:spPr>
        <p:txBody>
          <a:bodyPr wrap="none" rtlCol="0">
            <a:spAutoFit/>
          </a:bodyPr>
          <a:lstStyle/>
          <a:p>
            <a:r>
              <a:rPr lang="en-US" dirty="0">
                <a:latin typeface="+mj-lt"/>
              </a:rPr>
              <a:t>Resection</a:t>
            </a:r>
          </a:p>
        </p:txBody>
      </p:sp>
      <p:sp>
        <p:nvSpPr>
          <p:cNvPr id="35" name="TextBox 34">
            <a:extLst>
              <a:ext uri="{FF2B5EF4-FFF2-40B4-BE49-F238E27FC236}">
                <a16:creationId xmlns:a16="http://schemas.microsoft.com/office/drawing/2014/main" id="{F7984846-C871-AC4D-A55C-6A8A0BEB0059}"/>
              </a:ext>
            </a:extLst>
          </p:cNvPr>
          <p:cNvSpPr txBox="1"/>
          <p:nvPr/>
        </p:nvSpPr>
        <p:spPr>
          <a:xfrm>
            <a:off x="7342990" y="4798616"/>
            <a:ext cx="645882" cy="369332"/>
          </a:xfrm>
          <a:prstGeom prst="rect">
            <a:avLst/>
          </a:prstGeom>
          <a:noFill/>
        </p:spPr>
        <p:txBody>
          <a:bodyPr wrap="none" rtlCol="0">
            <a:spAutoFit/>
          </a:bodyPr>
          <a:lstStyle/>
          <a:p>
            <a:r>
              <a:rPr lang="en-US" dirty="0">
                <a:latin typeface="+mj-lt"/>
              </a:rPr>
              <a:t>TACE</a:t>
            </a:r>
          </a:p>
        </p:txBody>
      </p:sp>
      <p:sp>
        <p:nvSpPr>
          <p:cNvPr id="36" name="TextBox 35">
            <a:extLst>
              <a:ext uri="{FF2B5EF4-FFF2-40B4-BE49-F238E27FC236}">
                <a16:creationId xmlns:a16="http://schemas.microsoft.com/office/drawing/2014/main" id="{35A2C6F8-98FC-8C4F-B42A-8C39B6D26A52}"/>
              </a:ext>
            </a:extLst>
          </p:cNvPr>
          <p:cNvSpPr txBox="1"/>
          <p:nvPr/>
        </p:nvSpPr>
        <p:spPr>
          <a:xfrm>
            <a:off x="9921765" y="4800711"/>
            <a:ext cx="2098523" cy="369332"/>
          </a:xfrm>
          <a:prstGeom prst="rect">
            <a:avLst/>
          </a:prstGeom>
          <a:noFill/>
        </p:spPr>
        <p:txBody>
          <a:bodyPr wrap="none" rtlCol="0">
            <a:spAutoFit/>
          </a:bodyPr>
          <a:lstStyle/>
          <a:p>
            <a:r>
              <a:rPr lang="en-US" dirty="0">
                <a:latin typeface="+mj-lt"/>
              </a:rPr>
              <a:t>Best supportive care</a:t>
            </a:r>
          </a:p>
        </p:txBody>
      </p:sp>
      <p:sp>
        <p:nvSpPr>
          <p:cNvPr id="37" name="TextBox 36">
            <a:extLst>
              <a:ext uri="{FF2B5EF4-FFF2-40B4-BE49-F238E27FC236}">
                <a16:creationId xmlns:a16="http://schemas.microsoft.com/office/drawing/2014/main" id="{2D0EDFC6-DEB3-7F44-81B8-C70D1D8B0DD6}"/>
              </a:ext>
            </a:extLst>
          </p:cNvPr>
          <p:cNvSpPr txBox="1"/>
          <p:nvPr/>
        </p:nvSpPr>
        <p:spPr>
          <a:xfrm>
            <a:off x="8428442" y="4800711"/>
            <a:ext cx="1073692" cy="369332"/>
          </a:xfrm>
          <a:prstGeom prst="rect">
            <a:avLst/>
          </a:prstGeom>
          <a:noFill/>
        </p:spPr>
        <p:txBody>
          <a:bodyPr wrap="none" rtlCol="0">
            <a:spAutoFit/>
          </a:bodyPr>
          <a:lstStyle/>
          <a:p>
            <a:r>
              <a:rPr lang="en-US" dirty="0">
                <a:latin typeface="+mj-lt"/>
              </a:rPr>
              <a:t>Sorafenib</a:t>
            </a:r>
          </a:p>
        </p:txBody>
      </p:sp>
      <p:cxnSp>
        <p:nvCxnSpPr>
          <p:cNvPr id="39" name="Straight Arrow Connector 38">
            <a:extLst>
              <a:ext uri="{FF2B5EF4-FFF2-40B4-BE49-F238E27FC236}">
                <a16:creationId xmlns:a16="http://schemas.microsoft.com/office/drawing/2014/main" id="{54DA78AA-D740-D845-8751-F2836A7EA51F}"/>
              </a:ext>
            </a:extLst>
          </p:cNvPr>
          <p:cNvCxnSpPr>
            <a:stCxn id="27" idx="2"/>
            <a:endCxn id="34" idx="0"/>
          </p:cNvCxnSpPr>
          <p:nvPr/>
        </p:nvCxnSpPr>
        <p:spPr>
          <a:xfrm flipH="1">
            <a:off x="3638117" y="3639208"/>
            <a:ext cx="2457883" cy="11531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1FC4AD85-875E-CE41-A2FB-D581AA5F1299}"/>
              </a:ext>
            </a:extLst>
          </p:cNvPr>
          <p:cNvCxnSpPr>
            <a:cxnSpLocks/>
            <a:stCxn id="27" idx="2"/>
            <a:endCxn id="32" idx="0"/>
          </p:cNvCxnSpPr>
          <p:nvPr/>
        </p:nvCxnSpPr>
        <p:spPr>
          <a:xfrm flipH="1">
            <a:off x="5169213" y="3639208"/>
            <a:ext cx="926787" cy="11531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8F648226-A0BC-734F-A760-ACB9F0198632}"/>
              </a:ext>
            </a:extLst>
          </p:cNvPr>
          <p:cNvCxnSpPr>
            <a:cxnSpLocks/>
            <a:stCxn id="27" idx="2"/>
            <a:endCxn id="33" idx="0"/>
          </p:cNvCxnSpPr>
          <p:nvPr/>
        </p:nvCxnSpPr>
        <p:spPr>
          <a:xfrm>
            <a:off x="6096000" y="3639208"/>
            <a:ext cx="354415" cy="1158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26356DD4-64DD-A54D-B461-8F87C6DE9C09}"/>
              </a:ext>
            </a:extLst>
          </p:cNvPr>
          <p:cNvCxnSpPr>
            <a:cxnSpLocks/>
            <a:stCxn id="27" idx="2"/>
            <a:endCxn id="35" idx="0"/>
          </p:cNvCxnSpPr>
          <p:nvPr/>
        </p:nvCxnSpPr>
        <p:spPr>
          <a:xfrm>
            <a:off x="6096000" y="3639208"/>
            <a:ext cx="1569931" cy="1159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3BA02AD3-AB6C-4C47-B17C-3B0739D18724}"/>
              </a:ext>
            </a:extLst>
          </p:cNvPr>
          <p:cNvCxnSpPr>
            <a:cxnSpLocks/>
            <a:stCxn id="27" idx="2"/>
            <a:endCxn id="37" idx="0"/>
          </p:cNvCxnSpPr>
          <p:nvPr/>
        </p:nvCxnSpPr>
        <p:spPr>
          <a:xfrm>
            <a:off x="6096000" y="3639208"/>
            <a:ext cx="2869288" cy="11615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84D6AC3-F39B-E143-B6D9-1AF690F15AFD}"/>
              </a:ext>
            </a:extLst>
          </p:cNvPr>
          <p:cNvCxnSpPr>
            <a:cxnSpLocks/>
            <a:stCxn id="27" idx="2"/>
            <a:endCxn id="36" idx="0"/>
          </p:cNvCxnSpPr>
          <p:nvPr/>
        </p:nvCxnSpPr>
        <p:spPr>
          <a:xfrm>
            <a:off x="6096000" y="3639208"/>
            <a:ext cx="4875027" cy="11615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EACA3E50-246A-C544-8E22-D1F73378E0E4}"/>
              </a:ext>
            </a:extLst>
          </p:cNvPr>
          <p:cNvSpPr txBox="1"/>
          <p:nvPr/>
        </p:nvSpPr>
        <p:spPr>
          <a:xfrm>
            <a:off x="1880244" y="4788254"/>
            <a:ext cx="1149610" cy="369332"/>
          </a:xfrm>
          <a:prstGeom prst="rect">
            <a:avLst/>
          </a:prstGeom>
          <a:noFill/>
        </p:spPr>
        <p:txBody>
          <a:bodyPr wrap="none" rtlCol="0">
            <a:spAutoFit/>
          </a:bodyPr>
          <a:lstStyle/>
          <a:p>
            <a:r>
              <a:rPr lang="en-US" dirty="0">
                <a:latin typeface="+mj-lt"/>
              </a:rPr>
              <a:t>Transplant</a:t>
            </a:r>
          </a:p>
        </p:txBody>
      </p:sp>
      <p:cxnSp>
        <p:nvCxnSpPr>
          <p:cNvPr id="56" name="Straight Arrow Connector 55">
            <a:extLst>
              <a:ext uri="{FF2B5EF4-FFF2-40B4-BE49-F238E27FC236}">
                <a16:creationId xmlns:a16="http://schemas.microsoft.com/office/drawing/2014/main" id="{C9AF4715-C348-F649-999C-4AC63E718578}"/>
              </a:ext>
            </a:extLst>
          </p:cNvPr>
          <p:cNvCxnSpPr>
            <a:cxnSpLocks/>
            <a:stCxn id="27" idx="2"/>
            <a:endCxn id="55" idx="0"/>
          </p:cNvCxnSpPr>
          <p:nvPr/>
        </p:nvCxnSpPr>
        <p:spPr>
          <a:xfrm flipH="1">
            <a:off x="2455049" y="3639208"/>
            <a:ext cx="3640951" cy="11490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Left Brace 75">
            <a:extLst>
              <a:ext uri="{FF2B5EF4-FFF2-40B4-BE49-F238E27FC236}">
                <a16:creationId xmlns:a16="http://schemas.microsoft.com/office/drawing/2014/main" id="{DFEA3083-8B58-6E43-9895-6784A74EC273}"/>
              </a:ext>
            </a:extLst>
          </p:cNvPr>
          <p:cNvSpPr/>
          <p:nvPr/>
        </p:nvSpPr>
        <p:spPr>
          <a:xfrm rot="16200000">
            <a:off x="4326813" y="3471619"/>
            <a:ext cx="176232" cy="451467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j-lt"/>
            </a:endParaRPr>
          </a:p>
        </p:txBody>
      </p:sp>
      <p:sp>
        <p:nvSpPr>
          <p:cNvPr id="77" name="TextBox 76">
            <a:extLst>
              <a:ext uri="{FF2B5EF4-FFF2-40B4-BE49-F238E27FC236}">
                <a16:creationId xmlns:a16="http://schemas.microsoft.com/office/drawing/2014/main" id="{AD6B3CAF-5064-9B43-AE41-31435DFFA725}"/>
              </a:ext>
            </a:extLst>
          </p:cNvPr>
          <p:cNvSpPr txBox="1"/>
          <p:nvPr/>
        </p:nvSpPr>
        <p:spPr>
          <a:xfrm>
            <a:off x="291129" y="2637645"/>
            <a:ext cx="3123163" cy="1200329"/>
          </a:xfrm>
          <a:prstGeom prst="rect">
            <a:avLst/>
          </a:prstGeom>
          <a:noFill/>
        </p:spPr>
        <p:txBody>
          <a:bodyPr wrap="none" rtlCol="0">
            <a:spAutoFit/>
          </a:bodyPr>
          <a:lstStyle/>
          <a:p>
            <a:pPr algn="ctr"/>
            <a:r>
              <a:rPr lang="en-US" dirty="0">
                <a:latin typeface="+mj-lt"/>
              </a:rPr>
              <a:t>Additional information required</a:t>
            </a:r>
          </a:p>
          <a:p>
            <a:pPr algn="ctr"/>
            <a:r>
              <a:rPr lang="en-US" dirty="0">
                <a:latin typeface="+mj-lt"/>
              </a:rPr>
              <a:t>Biopsy 32 – 4.7%</a:t>
            </a:r>
          </a:p>
          <a:p>
            <a:pPr algn="ctr"/>
            <a:r>
              <a:rPr lang="en-US" dirty="0">
                <a:latin typeface="+mj-lt"/>
              </a:rPr>
              <a:t>Imaging 77- 11.2%</a:t>
            </a:r>
          </a:p>
          <a:p>
            <a:pPr algn="ctr"/>
            <a:r>
              <a:rPr lang="en-US" dirty="0">
                <a:latin typeface="+mj-lt"/>
              </a:rPr>
              <a:t>Clinic review 15 –  2.2%</a:t>
            </a:r>
          </a:p>
        </p:txBody>
      </p:sp>
      <p:grpSp>
        <p:nvGrpSpPr>
          <p:cNvPr id="91" name="Group 90">
            <a:extLst>
              <a:ext uri="{FF2B5EF4-FFF2-40B4-BE49-F238E27FC236}">
                <a16:creationId xmlns:a16="http://schemas.microsoft.com/office/drawing/2014/main" id="{81B970BD-D5E9-164A-AEC3-B1794EC1DAF6}"/>
              </a:ext>
            </a:extLst>
          </p:cNvPr>
          <p:cNvGrpSpPr/>
          <p:nvPr/>
        </p:nvGrpSpPr>
        <p:grpSpPr>
          <a:xfrm>
            <a:off x="3423333" y="1838132"/>
            <a:ext cx="4609611" cy="1096883"/>
            <a:chOff x="3423333" y="1838132"/>
            <a:chExt cx="4609611" cy="1096883"/>
          </a:xfrm>
        </p:grpSpPr>
        <p:cxnSp>
          <p:nvCxnSpPr>
            <p:cNvPr id="79" name="Straight Arrow Connector 78">
              <a:extLst>
                <a:ext uri="{FF2B5EF4-FFF2-40B4-BE49-F238E27FC236}">
                  <a16:creationId xmlns:a16="http://schemas.microsoft.com/office/drawing/2014/main" id="{981B94B3-3BA0-E94F-BD9E-853B497AC199}"/>
                </a:ext>
              </a:extLst>
            </p:cNvPr>
            <p:cNvCxnSpPr>
              <a:endCxn id="27" idx="0"/>
            </p:cNvCxnSpPr>
            <p:nvPr/>
          </p:nvCxnSpPr>
          <p:spPr>
            <a:xfrm>
              <a:off x="6095999" y="2312276"/>
              <a:ext cx="1" cy="6227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69EA2F03-6652-C64B-861E-9B13B10654ED}"/>
                </a:ext>
              </a:extLst>
            </p:cNvPr>
            <p:cNvCxnSpPr>
              <a:cxnSpLocks/>
            </p:cNvCxnSpPr>
            <p:nvPr/>
          </p:nvCxnSpPr>
          <p:spPr>
            <a:xfrm>
              <a:off x="3423333" y="2312276"/>
              <a:ext cx="46096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90D5183A-26DF-8540-967C-9C572C006A16}"/>
                </a:ext>
              </a:extLst>
            </p:cNvPr>
            <p:cNvCxnSpPr>
              <a:cxnSpLocks/>
              <a:stCxn id="5" idx="2"/>
            </p:cNvCxnSpPr>
            <p:nvPr/>
          </p:nvCxnSpPr>
          <p:spPr>
            <a:xfrm>
              <a:off x="8032944" y="1839345"/>
              <a:ext cx="0" cy="472931"/>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B8118BAB-2F14-A44B-AD8C-F76B7D5B0D63}"/>
                </a:ext>
              </a:extLst>
            </p:cNvPr>
            <p:cNvCxnSpPr>
              <a:cxnSpLocks/>
              <a:endCxn id="4" idx="2"/>
            </p:cNvCxnSpPr>
            <p:nvPr/>
          </p:nvCxnSpPr>
          <p:spPr>
            <a:xfrm flipV="1">
              <a:off x="3423333" y="1838132"/>
              <a:ext cx="1" cy="474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93" name="TextBox 92">
            <a:extLst>
              <a:ext uri="{FF2B5EF4-FFF2-40B4-BE49-F238E27FC236}">
                <a16:creationId xmlns:a16="http://schemas.microsoft.com/office/drawing/2014/main" id="{82342CBF-D1CE-4B4E-89F5-FB93396AC20C}"/>
              </a:ext>
            </a:extLst>
          </p:cNvPr>
          <p:cNvSpPr txBox="1"/>
          <p:nvPr/>
        </p:nvSpPr>
        <p:spPr>
          <a:xfrm>
            <a:off x="3721213" y="5742996"/>
            <a:ext cx="1387431" cy="369332"/>
          </a:xfrm>
          <a:prstGeom prst="rect">
            <a:avLst/>
          </a:prstGeom>
          <a:noFill/>
        </p:spPr>
        <p:txBody>
          <a:bodyPr wrap="none" rtlCol="0">
            <a:spAutoFit/>
          </a:bodyPr>
          <a:lstStyle/>
          <a:p>
            <a:r>
              <a:rPr lang="en-US" dirty="0"/>
              <a:t>23% curative</a:t>
            </a:r>
          </a:p>
        </p:txBody>
      </p:sp>
      <p:sp>
        <p:nvSpPr>
          <p:cNvPr id="94" name="TextBox 93">
            <a:extLst>
              <a:ext uri="{FF2B5EF4-FFF2-40B4-BE49-F238E27FC236}">
                <a16:creationId xmlns:a16="http://schemas.microsoft.com/office/drawing/2014/main" id="{EF56A1BF-BA2E-404E-9C2A-AA5D427C00AE}"/>
              </a:ext>
            </a:extLst>
          </p:cNvPr>
          <p:cNvSpPr txBox="1"/>
          <p:nvPr/>
        </p:nvSpPr>
        <p:spPr>
          <a:xfrm>
            <a:off x="7354233" y="5119853"/>
            <a:ext cx="825867" cy="646331"/>
          </a:xfrm>
          <a:prstGeom prst="rect">
            <a:avLst/>
          </a:prstGeom>
          <a:noFill/>
        </p:spPr>
        <p:txBody>
          <a:bodyPr wrap="none" rtlCol="0">
            <a:spAutoFit/>
          </a:bodyPr>
          <a:lstStyle/>
          <a:p>
            <a:pPr algn="ctr"/>
            <a:r>
              <a:rPr lang="en-US" dirty="0"/>
              <a:t>n= 104</a:t>
            </a:r>
          </a:p>
          <a:p>
            <a:pPr algn="ctr"/>
            <a:r>
              <a:rPr lang="en-US" dirty="0"/>
              <a:t>31.7%</a:t>
            </a:r>
          </a:p>
        </p:txBody>
      </p:sp>
      <p:sp>
        <p:nvSpPr>
          <p:cNvPr id="95" name="TextBox 94">
            <a:extLst>
              <a:ext uri="{FF2B5EF4-FFF2-40B4-BE49-F238E27FC236}">
                <a16:creationId xmlns:a16="http://schemas.microsoft.com/office/drawing/2014/main" id="{D2449F19-9557-A643-9E04-E21EEF231CE6}"/>
              </a:ext>
            </a:extLst>
          </p:cNvPr>
          <p:cNvSpPr txBox="1"/>
          <p:nvPr/>
        </p:nvSpPr>
        <p:spPr>
          <a:xfrm>
            <a:off x="8794742" y="5119853"/>
            <a:ext cx="655949" cy="646331"/>
          </a:xfrm>
          <a:prstGeom prst="rect">
            <a:avLst/>
          </a:prstGeom>
          <a:noFill/>
        </p:spPr>
        <p:txBody>
          <a:bodyPr wrap="none" rtlCol="0">
            <a:spAutoFit/>
          </a:bodyPr>
          <a:lstStyle/>
          <a:p>
            <a:pPr algn="ctr"/>
            <a:r>
              <a:rPr lang="en-US" dirty="0"/>
              <a:t>n=26</a:t>
            </a:r>
          </a:p>
          <a:p>
            <a:pPr algn="ctr"/>
            <a:r>
              <a:rPr lang="en-US" dirty="0"/>
              <a:t>7%</a:t>
            </a:r>
          </a:p>
        </p:txBody>
      </p:sp>
      <p:sp>
        <p:nvSpPr>
          <p:cNvPr id="96" name="TextBox 95">
            <a:extLst>
              <a:ext uri="{FF2B5EF4-FFF2-40B4-BE49-F238E27FC236}">
                <a16:creationId xmlns:a16="http://schemas.microsoft.com/office/drawing/2014/main" id="{8F04706D-EC48-A349-AE4B-8D440862BA04}"/>
              </a:ext>
            </a:extLst>
          </p:cNvPr>
          <p:cNvSpPr txBox="1"/>
          <p:nvPr/>
        </p:nvSpPr>
        <p:spPr>
          <a:xfrm>
            <a:off x="10937364" y="5119853"/>
            <a:ext cx="772969" cy="646331"/>
          </a:xfrm>
          <a:prstGeom prst="rect">
            <a:avLst/>
          </a:prstGeom>
          <a:noFill/>
        </p:spPr>
        <p:txBody>
          <a:bodyPr wrap="none" rtlCol="0">
            <a:spAutoFit/>
          </a:bodyPr>
          <a:lstStyle/>
          <a:p>
            <a:pPr algn="ctr"/>
            <a:r>
              <a:rPr lang="en-US" dirty="0"/>
              <a:t>n=121</a:t>
            </a:r>
          </a:p>
          <a:p>
            <a:pPr algn="ctr"/>
            <a:r>
              <a:rPr lang="en-US" dirty="0"/>
              <a:t>37%</a:t>
            </a:r>
          </a:p>
        </p:txBody>
      </p:sp>
      <p:sp>
        <p:nvSpPr>
          <p:cNvPr id="98" name="TextBox 97">
            <a:extLst>
              <a:ext uri="{FF2B5EF4-FFF2-40B4-BE49-F238E27FC236}">
                <a16:creationId xmlns:a16="http://schemas.microsoft.com/office/drawing/2014/main" id="{5AD2617B-D56B-AA48-8F3D-97A73A69446A}"/>
              </a:ext>
            </a:extLst>
          </p:cNvPr>
          <p:cNvSpPr txBox="1"/>
          <p:nvPr/>
        </p:nvSpPr>
        <p:spPr>
          <a:xfrm>
            <a:off x="2256621" y="5119853"/>
            <a:ext cx="538930" cy="646331"/>
          </a:xfrm>
          <a:prstGeom prst="rect">
            <a:avLst/>
          </a:prstGeom>
          <a:noFill/>
        </p:spPr>
        <p:txBody>
          <a:bodyPr wrap="none" rtlCol="0">
            <a:spAutoFit/>
          </a:bodyPr>
          <a:lstStyle/>
          <a:p>
            <a:pPr algn="ctr"/>
            <a:r>
              <a:rPr lang="en-US" dirty="0"/>
              <a:t>n=7</a:t>
            </a:r>
          </a:p>
          <a:p>
            <a:pPr algn="ctr"/>
            <a:r>
              <a:rPr lang="en-US" dirty="0"/>
              <a:t>2%</a:t>
            </a:r>
          </a:p>
        </p:txBody>
      </p:sp>
      <p:sp>
        <p:nvSpPr>
          <p:cNvPr id="99" name="TextBox 98">
            <a:extLst>
              <a:ext uri="{FF2B5EF4-FFF2-40B4-BE49-F238E27FC236}">
                <a16:creationId xmlns:a16="http://schemas.microsoft.com/office/drawing/2014/main" id="{A3E39232-F4C5-6446-A2BE-17003DF75B26}"/>
              </a:ext>
            </a:extLst>
          </p:cNvPr>
          <p:cNvSpPr txBox="1"/>
          <p:nvPr/>
        </p:nvSpPr>
        <p:spPr>
          <a:xfrm>
            <a:off x="3362769" y="5119853"/>
            <a:ext cx="708848" cy="646331"/>
          </a:xfrm>
          <a:prstGeom prst="rect">
            <a:avLst/>
          </a:prstGeom>
          <a:noFill/>
        </p:spPr>
        <p:txBody>
          <a:bodyPr wrap="none" rtlCol="0">
            <a:spAutoFit/>
          </a:bodyPr>
          <a:lstStyle/>
          <a:p>
            <a:pPr algn="ctr"/>
            <a:r>
              <a:rPr lang="en-US" dirty="0"/>
              <a:t>n= 34</a:t>
            </a:r>
          </a:p>
          <a:p>
            <a:pPr algn="ctr"/>
            <a:r>
              <a:rPr lang="en-US" dirty="0"/>
              <a:t>10%</a:t>
            </a:r>
          </a:p>
        </p:txBody>
      </p:sp>
      <p:sp>
        <p:nvSpPr>
          <p:cNvPr id="100" name="TextBox 99">
            <a:extLst>
              <a:ext uri="{FF2B5EF4-FFF2-40B4-BE49-F238E27FC236}">
                <a16:creationId xmlns:a16="http://schemas.microsoft.com/office/drawing/2014/main" id="{4983AA75-B67F-544F-93CD-39BFD9B6D6BC}"/>
              </a:ext>
            </a:extLst>
          </p:cNvPr>
          <p:cNvSpPr txBox="1"/>
          <p:nvPr/>
        </p:nvSpPr>
        <p:spPr>
          <a:xfrm>
            <a:off x="4901431" y="5119853"/>
            <a:ext cx="758541" cy="646331"/>
          </a:xfrm>
          <a:prstGeom prst="rect">
            <a:avLst/>
          </a:prstGeom>
          <a:noFill/>
        </p:spPr>
        <p:txBody>
          <a:bodyPr wrap="none" rtlCol="0">
            <a:spAutoFit/>
          </a:bodyPr>
          <a:lstStyle/>
          <a:p>
            <a:pPr algn="ctr"/>
            <a:r>
              <a:rPr lang="en-US" dirty="0"/>
              <a:t>n=36</a:t>
            </a:r>
          </a:p>
          <a:p>
            <a:pPr algn="ctr"/>
            <a:r>
              <a:rPr lang="en-US" dirty="0"/>
              <a:t>10.9%</a:t>
            </a:r>
          </a:p>
        </p:txBody>
      </p:sp>
      <p:sp>
        <p:nvSpPr>
          <p:cNvPr id="101" name="TextBox 100">
            <a:extLst>
              <a:ext uri="{FF2B5EF4-FFF2-40B4-BE49-F238E27FC236}">
                <a16:creationId xmlns:a16="http://schemas.microsoft.com/office/drawing/2014/main" id="{ED702A40-8B1E-7B4F-920B-F29F66609AAC}"/>
              </a:ext>
            </a:extLst>
          </p:cNvPr>
          <p:cNvSpPr txBox="1"/>
          <p:nvPr/>
        </p:nvSpPr>
        <p:spPr>
          <a:xfrm>
            <a:off x="6227190" y="5119853"/>
            <a:ext cx="538930" cy="646331"/>
          </a:xfrm>
          <a:prstGeom prst="rect">
            <a:avLst/>
          </a:prstGeom>
          <a:noFill/>
        </p:spPr>
        <p:txBody>
          <a:bodyPr wrap="none" rtlCol="0">
            <a:spAutoFit/>
          </a:bodyPr>
          <a:lstStyle/>
          <a:p>
            <a:pPr algn="ctr"/>
            <a:r>
              <a:rPr lang="en-US" dirty="0"/>
              <a:t>n=2</a:t>
            </a:r>
          </a:p>
          <a:p>
            <a:pPr algn="ctr"/>
            <a:r>
              <a:rPr lang="en-US" dirty="0"/>
              <a:t>1%</a:t>
            </a:r>
          </a:p>
        </p:txBody>
      </p:sp>
      <p:sp>
        <p:nvSpPr>
          <p:cNvPr id="102" name="TextBox 101">
            <a:extLst>
              <a:ext uri="{FF2B5EF4-FFF2-40B4-BE49-F238E27FC236}">
                <a16:creationId xmlns:a16="http://schemas.microsoft.com/office/drawing/2014/main" id="{D1806CB3-568F-844E-B2E1-0C174340492A}"/>
              </a:ext>
            </a:extLst>
          </p:cNvPr>
          <p:cNvSpPr txBox="1"/>
          <p:nvPr/>
        </p:nvSpPr>
        <p:spPr>
          <a:xfrm>
            <a:off x="143816" y="5157586"/>
            <a:ext cx="1557349" cy="646331"/>
          </a:xfrm>
          <a:prstGeom prst="rect">
            <a:avLst/>
          </a:prstGeom>
          <a:noFill/>
        </p:spPr>
        <p:txBody>
          <a:bodyPr wrap="none" rtlCol="0">
            <a:spAutoFit/>
          </a:bodyPr>
          <a:lstStyle/>
          <a:p>
            <a:r>
              <a:rPr lang="en-US" dirty="0"/>
              <a:t>Proportion of </a:t>
            </a:r>
          </a:p>
          <a:p>
            <a:r>
              <a:rPr lang="en-US" dirty="0"/>
              <a:t>Treated or BSC</a:t>
            </a:r>
          </a:p>
        </p:txBody>
      </p:sp>
      <p:cxnSp>
        <p:nvCxnSpPr>
          <p:cNvPr id="108" name="Curved Connector 107">
            <a:extLst>
              <a:ext uri="{FF2B5EF4-FFF2-40B4-BE49-F238E27FC236}">
                <a16:creationId xmlns:a16="http://schemas.microsoft.com/office/drawing/2014/main" id="{652A8A02-2BE4-2244-9F06-FC8AF35030F8}"/>
              </a:ext>
            </a:extLst>
          </p:cNvPr>
          <p:cNvCxnSpPr>
            <a:cxnSpLocks/>
            <a:stCxn id="5" idx="3"/>
          </p:cNvCxnSpPr>
          <p:nvPr/>
        </p:nvCxnSpPr>
        <p:spPr>
          <a:xfrm flipH="1">
            <a:off x="6775664" y="1454332"/>
            <a:ext cx="1993004" cy="1815543"/>
          </a:xfrm>
          <a:prstGeom prst="curvedConnector3">
            <a:avLst>
              <a:gd name="adj1" fmla="val -17205"/>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3DD9FE9B-1179-2A48-9B91-B979C8CDED21}"/>
              </a:ext>
            </a:extLst>
          </p:cNvPr>
          <p:cNvSpPr txBox="1"/>
          <p:nvPr/>
        </p:nvSpPr>
        <p:spPr>
          <a:xfrm>
            <a:off x="9092287" y="1985564"/>
            <a:ext cx="3079561" cy="369332"/>
          </a:xfrm>
          <a:prstGeom prst="rect">
            <a:avLst/>
          </a:prstGeom>
          <a:noFill/>
        </p:spPr>
        <p:txBody>
          <a:bodyPr wrap="none" rtlCol="0">
            <a:spAutoFit/>
          </a:bodyPr>
          <a:lstStyle/>
          <a:p>
            <a:r>
              <a:rPr lang="en-US" dirty="0"/>
              <a:t>Further surveillance 137 – 20%</a:t>
            </a:r>
          </a:p>
        </p:txBody>
      </p:sp>
      <p:sp>
        <p:nvSpPr>
          <p:cNvPr id="120" name="TextBox 119">
            <a:extLst>
              <a:ext uri="{FF2B5EF4-FFF2-40B4-BE49-F238E27FC236}">
                <a16:creationId xmlns:a16="http://schemas.microsoft.com/office/drawing/2014/main" id="{005BC7F5-2848-254B-95FB-7EF0CB112684}"/>
              </a:ext>
            </a:extLst>
          </p:cNvPr>
          <p:cNvSpPr txBox="1"/>
          <p:nvPr/>
        </p:nvSpPr>
        <p:spPr>
          <a:xfrm>
            <a:off x="8271602" y="6331546"/>
            <a:ext cx="3650798" cy="369332"/>
          </a:xfrm>
          <a:prstGeom prst="rect">
            <a:avLst/>
          </a:prstGeom>
          <a:noFill/>
        </p:spPr>
        <p:txBody>
          <a:bodyPr wrap="square" rtlCol="0">
            <a:spAutoFit/>
          </a:bodyPr>
          <a:lstStyle/>
          <a:p>
            <a:r>
              <a:rPr lang="en-US" dirty="0">
                <a:solidFill>
                  <a:srgbClr val="FF0000"/>
                </a:solidFill>
              </a:rPr>
              <a:t>46% definitive treatment by day 62</a:t>
            </a:r>
          </a:p>
        </p:txBody>
      </p:sp>
    </p:spTree>
    <p:extLst>
      <p:ext uri="{BB962C8B-B14F-4D97-AF65-F5344CB8AC3E}">
        <p14:creationId xmlns:p14="http://schemas.microsoft.com/office/powerpoint/2010/main" val="4214787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18F14-9FBA-3147-BBAD-C11C6A968951}"/>
              </a:ext>
            </a:extLst>
          </p:cNvPr>
          <p:cNvSpPr>
            <a:spLocks noGrp="1"/>
          </p:cNvSpPr>
          <p:nvPr>
            <p:ph type="title"/>
          </p:nvPr>
        </p:nvSpPr>
        <p:spPr>
          <a:xfrm>
            <a:off x="301172" y="32062"/>
            <a:ext cx="10515600" cy="1325563"/>
          </a:xfrm>
        </p:spPr>
        <p:txBody>
          <a:bodyPr>
            <a:normAutofit/>
          </a:bodyPr>
          <a:lstStyle/>
          <a:p>
            <a:r>
              <a:rPr lang="en-US" sz="2800" dirty="0"/>
              <a:t>National Optimal Cancer pathway HCC</a:t>
            </a:r>
          </a:p>
        </p:txBody>
      </p:sp>
      <p:pic>
        <p:nvPicPr>
          <p:cNvPr id="5" name="Picture 4">
            <a:extLst>
              <a:ext uri="{FF2B5EF4-FFF2-40B4-BE49-F238E27FC236}">
                <a16:creationId xmlns:a16="http://schemas.microsoft.com/office/drawing/2014/main" id="{26BFF440-C115-2E48-8F60-4F3D7485C87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96000" y="0"/>
            <a:ext cx="5036457" cy="6900042"/>
          </a:xfrm>
          <a:prstGeom prst="rect">
            <a:avLst/>
          </a:prstGeom>
        </p:spPr>
      </p:pic>
      <p:sp>
        <p:nvSpPr>
          <p:cNvPr id="6" name="TextBox 5">
            <a:extLst>
              <a:ext uri="{FF2B5EF4-FFF2-40B4-BE49-F238E27FC236}">
                <a16:creationId xmlns:a16="http://schemas.microsoft.com/office/drawing/2014/main" id="{C0C0706C-A9F2-B54E-9C2C-7B4BF9BCE74B}"/>
              </a:ext>
            </a:extLst>
          </p:cNvPr>
          <p:cNvSpPr txBox="1"/>
          <p:nvPr/>
        </p:nvSpPr>
        <p:spPr>
          <a:xfrm>
            <a:off x="301172" y="1038311"/>
            <a:ext cx="5488234" cy="3693319"/>
          </a:xfrm>
          <a:prstGeom prst="rect">
            <a:avLst/>
          </a:prstGeom>
          <a:noFill/>
        </p:spPr>
        <p:txBody>
          <a:bodyPr wrap="none" rtlCol="0">
            <a:spAutoFit/>
          </a:bodyPr>
          <a:lstStyle/>
          <a:p>
            <a:r>
              <a:rPr lang="en-US" dirty="0"/>
              <a:t>From point of suspicion to MDT 21 days</a:t>
            </a:r>
          </a:p>
          <a:p>
            <a:r>
              <a:rPr lang="en-US" dirty="0" err="1"/>
              <a:t>PoS</a:t>
            </a:r>
            <a:r>
              <a:rPr lang="en-US" dirty="0"/>
              <a:t> to first definite treatment &lt;62 days</a:t>
            </a:r>
          </a:p>
          <a:p>
            <a:endParaRPr lang="en-US" dirty="0"/>
          </a:p>
          <a:p>
            <a:r>
              <a:rPr lang="en-US" dirty="0"/>
              <a:t>Suggests routes of investigation and referral to HCC MDT</a:t>
            </a:r>
          </a:p>
          <a:p>
            <a:endParaRPr lang="en-US" dirty="0"/>
          </a:p>
          <a:p>
            <a:endParaRPr lang="en-US" dirty="0"/>
          </a:p>
          <a:p>
            <a:r>
              <a:rPr lang="en-US" sz="1800" b="1" dirty="0"/>
              <a:t>Novel therapies</a:t>
            </a:r>
            <a:br>
              <a:rPr lang="en-US" sz="1800" dirty="0"/>
            </a:br>
            <a:br>
              <a:rPr lang="en-US" sz="1800" dirty="0"/>
            </a:br>
            <a:r>
              <a:rPr lang="en-US" sz="1800" dirty="0"/>
              <a:t>- Immunotherapies</a:t>
            </a:r>
            <a:br>
              <a:rPr lang="en-US" sz="1800" dirty="0"/>
            </a:br>
            <a:br>
              <a:rPr lang="en-US" sz="1800" dirty="0"/>
            </a:br>
            <a:r>
              <a:rPr lang="en-US" sz="1800" dirty="0"/>
              <a:t>- Stereotactic Ablative Radiotherapy</a:t>
            </a:r>
            <a:br>
              <a:rPr lang="en-US" sz="1800" dirty="0"/>
            </a:br>
            <a:br>
              <a:rPr lang="en-US" sz="1800" dirty="0"/>
            </a:br>
            <a:r>
              <a:rPr lang="en-US" sz="1800" dirty="0"/>
              <a:t>- Selective Internal Radiotherapy treatments</a:t>
            </a:r>
            <a:endParaRPr lang="en-US" dirty="0"/>
          </a:p>
        </p:txBody>
      </p:sp>
      <p:pic>
        <p:nvPicPr>
          <p:cNvPr id="3" name="Picture 2" descr="Image">
            <a:extLst>
              <a:ext uri="{FF2B5EF4-FFF2-40B4-BE49-F238E27FC236}">
                <a16:creationId xmlns:a16="http://schemas.microsoft.com/office/drawing/2014/main" id="{6CEE49FC-AF8F-D85E-F12C-D9A5D9B673D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7184" y="4731630"/>
            <a:ext cx="5988816" cy="2737488"/>
          </a:xfrm>
          <a:prstGeom prst="rect">
            <a:avLst/>
          </a:prstGeom>
        </p:spPr>
      </p:pic>
    </p:spTree>
    <p:extLst>
      <p:ext uri="{BB962C8B-B14F-4D97-AF65-F5344CB8AC3E}">
        <p14:creationId xmlns:p14="http://schemas.microsoft.com/office/powerpoint/2010/main" val="3512765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2EB09-D995-1F65-7FE0-5857BDEDD7C2}"/>
              </a:ext>
            </a:extLst>
          </p:cNvPr>
          <p:cNvSpPr>
            <a:spLocks noGrp="1"/>
          </p:cNvSpPr>
          <p:nvPr>
            <p:ph type="title"/>
          </p:nvPr>
        </p:nvSpPr>
        <p:spPr/>
        <p:txBody>
          <a:bodyPr/>
          <a:lstStyle/>
          <a:p>
            <a:r>
              <a:rPr lang="en-US" b="1" dirty="0"/>
              <a:t>Service development</a:t>
            </a:r>
          </a:p>
        </p:txBody>
      </p:sp>
      <p:sp>
        <p:nvSpPr>
          <p:cNvPr id="3" name="Content Placeholder 2">
            <a:extLst>
              <a:ext uri="{FF2B5EF4-FFF2-40B4-BE49-F238E27FC236}">
                <a16:creationId xmlns:a16="http://schemas.microsoft.com/office/drawing/2014/main" id="{1ADEED06-4133-4E6E-DAC8-A3F3B64A34CC}"/>
              </a:ext>
            </a:extLst>
          </p:cNvPr>
          <p:cNvSpPr>
            <a:spLocks noGrp="1"/>
          </p:cNvSpPr>
          <p:nvPr>
            <p:ph sz="half" idx="1"/>
          </p:nvPr>
        </p:nvSpPr>
        <p:spPr/>
        <p:txBody>
          <a:bodyPr>
            <a:normAutofit lnSpcReduction="10000"/>
          </a:bodyPr>
          <a:lstStyle/>
          <a:p>
            <a:r>
              <a:rPr lang="en-US" sz="2400" dirty="0"/>
              <a:t>2015</a:t>
            </a:r>
          </a:p>
          <a:p>
            <a:endParaRPr lang="en-US" sz="2400" dirty="0"/>
          </a:p>
          <a:p>
            <a:pPr marL="0" indent="0">
              <a:buNone/>
            </a:pPr>
            <a:r>
              <a:rPr lang="en-US" sz="2400" dirty="0"/>
              <a:t>MDT meeting good will</a:t>
            </a:r>
          </a:p>
          <a:p>
            <a:pPr marL="0" indent="0">
              <a:buNone/>
            </a:pPr>
            <a:r>
              <a:rPr lang="en-US" sz="2400" dirty="0"/>
              <a:t>1 radiology session</a:t>
            </a:r>
          </a:p>
          <a:p>
            <a:pPr marL="0" indent="0">
              <a:buNone/>
            </a:pPr>
            <a:r>
              <a:rPr lang="en-US" sz="2400" dirty="0"/>
              <a:t>Surgery funding centrally (10%) patients</a:t>
            </a:r>
          </a:p>
        </p:txBody>
      </p:sp>
      <p:sp>
        <p:nvSpPr>
          <p:cNvPr id="4" name="Content Placeholder 3">
            <a:extLst>
              <a:ext uri="{FF2B5EF4-FFF2-40B4-BE49-F238E27FC236}">
                <a16:creationId xmlns:a16="http://schemas.microsoft.com/office/drawing/2014/main" id="{67EDE65A-E709-DF9F-9907-8BFCF388F8DC}"/>
              </a:ext>
            </a:extLst>
          </p:cNvPr>
          <p:cNvSpPr>
            <a:spLocks noGrp="1"/>
          </p:cNvSpPr>
          <p:nvPr>
            <p:ph sz="half" idx="2"/>
          </p:nvPr>
        </p:nvSpPr>
        <p:spPr/>
        <p:txBody>
          <a:bodyPr>
            <a:normAutofit lnSpcReduction="10000"/>
          </a:bodyPr>
          <a:lstStyle/>
          <a:p>
            <a:r>
              <a:rPr lang="en-US" sz="2400" dirty="0">
                <a:solidFill>
                  <a:srgbClr val="FF0000"/>
                </a:solidFill>
              </a:rPr>
              <a:t>WHSCC funding 2022 </a:t>
            </a:r>
          </a:p>
          <a:p>
            <a:pPr marL="0" indent="0">
              <a:buNone/>
            </a:pPr>
            <a:r>
              <a:rPr lang="en-US" sz="2400" b="1" dirty="0">
                <a:solidFill>
                  <a:srgbClr val="FF0000"/>
                </a:solidFill>
              </a:rPr>
              <a:t>£360,000</a:t>
            </a:r>
          </a:p>
          <a:p>
            <a:endParaRPr lang="en-US" sz="2400" dirty="0"/>
          </a:p>
          <a:p>
            <a:pPr marL="0" indent="0">
              <a:buNone/>
            </a:pPr>
            <a:r>
              <a:rPr lang="en-US" sz="2400" dirty="0"/>
              <a:t>2x HCC CNS full time east and west base</a:t>
            </a:r>
          </a:p>
          <a:p>
            <a:pPr marL="0" indent="0">
              <a:buNone/>
            </a:pPr>
            <a:r>
              <a:rPr lang="en-US" sz="2400" dirty="0" err="1"/>
              <a:t>Centralised</a:t>
            </a:r>
            <a:r>
              <a:rPr lang="en-US" sz="2400" dirty="0"/>
              <a:t> clinic Cardiff</a:t>
            </a:r>
          </a:p>
          <a:p>
            <a:pPr marL="0" indent="0">
              <a:buNone/>
            </a:pPr>
            <a:r>
              <a:rPr lang="en-US" sz="2400" dirty="0"/>
              <a:t>	Drs Fi Yousuf &amp; Dai Samuel</a:t>
            </a:r>
          </a:p>
          <a:p>
            <a:pPr marL="0" indent="0">
              <a:buNone/>
            </a:pPr>
            <a:r>
              <a:rPr lang="en-US" sz="2400" dirty="0"/>
              <a:t>Governance structure for clinic</a:t>
            </a:r>
          </a:p>
          <a:p>
            <a:pPr marL="0" indent="0">
              <a:buNone/>
            </a:pPr>
            <a:r>
              <a:rPr lang="en-US" sz="2400" dirty="0" err="1"/>
              <a:t>Recognised</a:t>
            </a:r>
            <a:r>
              <a:rPr lang="en-US" sz="2400" dirty="0"/>
              <a:t> MDT</a:t>
            </a:r>
          </a:p>
          <a:p>
            <a:pPr marL="0" indent="0">
              <a:buNone/>
            </a:pPr>
            <a:r>
              <a:rPr lang="en-US" sz="2400" dirty="0"/>
              <a:t>Oncology / diagnostic and interventional radiology time</a:t>
            </a:r>
          </a:p>
          <a:p>
            <a:pPr marL="0" indent="0">
              <a:buNone/>
            </a:pPr>
            <a:endParaRPr lang="en-US" sz="2400" dirty="0"/>
          </a:p>
        </p:txBody>
      </p:sp>
    </p:spTree>
    <p:extLst>
      <p:ext uri="{BB962C8B-B14F-4D97-AF65-F5344CB8AC3E}">
        <p14:creationId xmlns:p14="http://schemas.microsoft.com/office/powerpoint/2010/main" val="8185113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3758C-DEA9-D942-902C-38879B1EBCAD}"/>
              </a:ext>
            </a:extLst>
          </p:cNvPr>
          <p:cNvSpPr>
            <a:spLocks noGrp="1"/>
          </p:cNvSpPr>
          <p:nvPr>
            <p:ph type="title"/>
          </p:nvPr>
        </p:nvSpPr>
        <p:spPr>
          <a:xfrm>
            <a:off x="578757" y="44583"/>
            <a:ext cx="11034486" cy="1325563"/>
          </a:xfrm>
        </p:spPr>
        <p:txBody>
          <a:bodyPr anchor="ctr">
            <a:normAutofit/>
          </a:bodyPr>
          <a:lstStyle/>
          <a:p>
            <a:pPr algn="ctr"/>
            <a:r>
              <a:rPr lang="en-US" sz="2800" b="1" dirty="0"/>
              <a:t>Developing services inside and outside LDIG reflections</a:t>
            </a:r>
          </a:p>
        </p:txBody>
      </p:sp>
      <p:sp>
        <p:nvSpPr>
          <p:cNvPr id="3" name="Content Placeholder 2">
            <a:extLst>
              <a:ext uri="{FF2B5EF4-FFF2-40B4-BE49-F238E27FC236}">
                <a16:creationId xmlns:a16="http://schemas.microsoft.com/office/drawing/2014/main" id="{A5981381-2139-9FAA-31EC-DF73E2AD8FD4}"/>
              </a:ext>
            </a:extLst>
          </p:cNvPr>
          <p:cNvSpPr>
            <a:spLocks noGrp="1"/>
          </p:cNvSpPr>
          <p:nvPr>
            <p:ph sz="half" idx="1"/>
          </p:nvPr>
        </p:nvSpPr>
        <p:spPr>
          <a:xfrm>
            <a:off x="286657" y="1253331"/>
            <a:ext cx="5461000" cy="4351338"/>
          </a:xfrm>
        </p:spPr>
        <p:txBody>
          <a:bodyPr>
            <a:normAutofit/>
          </a:bodyPr>
          <a:lstStyle/>
          <a:p>
            <a:r>
              <a:rPr lang="en-US" sz="2000" dirty="0"/>
              <a:t>Liver registry</a:t>
            </a:r>
          </a:p>
          <a:p>
            <a:pPr marL="0" indent="0">
              <a:buNone/>
            </a:pPr>
            <a:endParaRPr lang="en-US" sz="2000" dirty="0"/>
          </a:p>
          <a:p>
            <a:pPr marL="0" indent="0">
              <a:buNone/>
            </a:pPr>
            <a:r>
              <a:rPr lang="en-US" sz="2000" dirty="0"/>
              <a:t>Public health leaning </a:t>
            </a:r>
          </a:p>
          <a:p>
            <a:pPr marL="0" indent="0">
              <a:buNone/>
            </a:pPr>
            <a:r>
              <a:rPr lang="en-US" sz="2000" dirty="0"/>
              <a:t>Indirect patient benefit</a:t>
            </a:r>
          </a:p>
          <a:p>
            <a:pPr lvl="1">
              <a:buFont typeface="Wingdings" pitchFamily="2" charset="2"/>
              <a:buChar char="à"/>
            </a:pPr>
            <a:r>
              <a:rPr lang="en-US" sz="2000" dirty="0"/>
              <a:t>Service development</a:t>
            </a:r>
          </a:p>
          <a:p>
            <a:pPr marL="0" indent="0">
              <a:buNone/>
            </a:pPr>
            <a:r>
              <a:rPr lang="en-US" sz="2000" dirty="0"/>
              <a:t>Research development</a:t>
            </a:r>
          </a:p>
        </p:txBody>
      </p:sp>
      <p:sp>
        <p:nvSpPr>
          <p:cNvPr id="4" name="Content Placeholder 3">
            <a:extLst>
              <a:ext uri="{FF2B5EF4-FFF2-40B4-BE49-F238E27FC236}">
                <a16:creationId xmlns:a16="http://schemas.microsoft.com/office/drawing/2014/main" id="{77067035-D089-6630-FD0A-E55EE93CA0E5}"/>
              </a:ext>
            </a:extLst>
          </p:cNvPr>
          <p:cNvSpPr>
            <a:spLocks noGrp="1"/>
          </p:cNvSpPr>
          <p:nvPr>
            <p:ph sz="half" idx="2"/>
          </p:nvPr>
        </p:nvSpPr>
        <p:spPr>
          <a:xfrm>
            <a:off x="5468257" y="1253331"/>
            <a:ext cx="6723743" cy="4351338"/>
          </a:xfrm>
        </p:spPr>
        <p:txBody>
          <a:bodyPr>
            <a:normAutofit/>
          </a:bodyPr>
          <a:lstStyle/>
          <a:p>
            <a:r>
              <a:rPr lang="en-US" sz="2000" dirty="0"/>
              <a:t>HCC service</a:t>
            </a:r>
          </a:p>
          <a:p>
            <a:pPr marL="0" indent="0">
              <a:buNone/>
            </a:pPr>
            <a:endParaRPr lang="en-US" sz="2000" dirty="0"/>
          </a:p>
          <a:p>
            <a:pPr marL="0" indent="0">
              <a:buNone/>
            </a:pPr>
            <a:r>
              <a:rPr lang="en-US" sz="2000" dirty="0"/>
              <a:t>Secondary care</a:t>
            </a:r>
          </a:p>
          <a:p>
            <a:pPr marL="0" indent="0">
              <a:buNone/>
            </a:pPr>
            <a:r>
              <a:rPr lang="en-US" sz="2000" dirty="0"/>
              <a:t>Service provision</a:t>
            </a:r>
          </a:p>
          <a:p>
            <a:pPr marL="0" indent="0">
              <a:buNone/>
            </a:pPr>
            <a:r>
              <a:rPr lang="en-US" sz="2000" dirty="0"/>
              <a:t>Setting standards</a:t>
            </a:r>
          </a:p>
          <a:p>
            <a:pPr marL="0" indent="0">
              <a:buNone/>
            </a:pPr>
            <a:r>
              <a:rPr lang="en-US" sz="2000" dirty="0"/>
              <a:t>Research delivery/opportunities</a:t>
            </a:r>
          </a:p>
        </p:txBody>
      </p:sp>
      <p:sp>
        <p:nvSpPr>
          <p:cNvPr id="5" name="TextBox 4">
            <a:extLst>
              <a:ext uri="{FF2B5EF4-FFF2-40B4-BE49-F238E27FC236}">
                <a16:creationId xmlns:a16="http://schemas.microsoft.com/office/drawing/2014/main" id="{005B63B2-43EB-5393-D946-8F08A821E046}"/>
              </a:ext>
            </a:extLst>
          </p:cNvPr>
          <p:cNvSpPr txBox="1"/>
          <p:nvPr/>
        </p:nvSpPr>
        <p:spPr>
          <a:xfrm>
            <a:off x="286657" y="4106184"/>
            <a:ext cx="12308114" cy="2554545"/>
          </a:xfrm>
          <a:prstGeom prst="rect">
            <a:avLst/>
          </a:prstGeom>
          <a:noFill/>
        </p:spPr>
        <p:txBody>
          <a:bodyPr wrap="square" rtlCol="0">
            <a:spAutoFit/>
          </a:bodyPr>
          <a:lstStyle/>
          <a:p>
            <a:r>
              <a:rPr lang="en-US" sz="2000" b="1" dirty="0"/>
              <a:t>Shift from disease implementation groups to networks</a:t>
            </a:r>
          </a:p>
          <a:p>
            <a:endParaRPr lang="en-US" sz="2000" b="1" dirty="0"/>
          </a:p>
          <a:p>
            <a:r>
              <a:rPr lang="en-US" sz="2000" dirty="0"/>
              <a:t>Not within public health</a:t>
            </a:r>
          </a:p>
          <a:p>
            <a:r>
              <a:rPr lang="en-US" sz="2000" dirty="0"/>
              <a:t>Blood borne viruses (hepatitis B &amp;C) under infectious disease</a:t>
            </a:r>
          </a:p>
          <a:p>
            <a:r>
              <a:rPr lang="en-US" sz="2000" dirty="0"/>
              <a:t>Opportunity to </a:t>
            </a:r>
          </a:p>
          <a:p>
            <a:r>
              <a:rPr lang="en-US" sz="2000" dirty="0"/>
              <a:t>	Strengthen services for individuals identified by early detection</a:t>
            </a:r>
          </a:p>
          <a:p>
            <a:r>
              <a:rPr lang="en-US" sz="2000" dirty="0"/>
              <a:t>	Build clinical networks and regional services for those with most advanced disease</a:t>
            </a:r>
          </a:p>
          <a:p>
            <a:r>
              <a:rPr lang="en-US" sz="2000" dirty="0"/>
              <a:t>	Continue to spread best practice &amp; develop best solutions to challenges in Wales for Wales</a:t>
            </a:r>
          </a:p>
        </p:txBody>
      </p:sp>
    </p:spTree>
    <p:extLst>
      <p:ext uri="{BB962C8B-B14F-4D97-AF65-F5344CB8AC3E}">
        <p14:creationId xmlns:p14="http://schemas.microsoft.com/office/powerpoint/2010/main" val="2899109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C6AAFEA-3752-045F-C549-882827CDECF6}"/>
              </a:ext>
            </a:extLst>
          </p:cNvPr>
          <p:cNvSpPr>
            <a:spLocks noGrp="1"/>
          </p:cNvSpPr>
          <p:nvPr>
            <p:ph sz="half" idx="2"/>
          </p:nvPr>
        </p:nvSpPr>
        <p:spPr>
          <a:xfrm>
            <a:off x="7097486" y="4354286"/>
            <a:ext cx="5214257" cy="2503714"/>
          </a:xfrm>
        </p:spPr>
        <p:txBody>
          <a:bodyPr>
            <a:normAutofit lnSpcReduction="10000"/>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hlinkClick r:id="rId2"/>
              </a:rPr>
              <a:t>Thomas.Pembroke@wales.nhs.uk</a:t>
            </a:r>
            <a:endParaRPr lang="en-US" dirty="0"/>
          </a:p>
          <a:p>
            <a:pPr marL="0" indent="0">
              <a:buNone/>
            </a:pPr>
            <a:endParaRPr lang="en-US" dirty="0"/>
          </a:p>
        </p:txBody>
      </p:sp>
      <p:pic>
        <p:nvPicPr>
          <p:cNvPr id="11" name="Picture 10">
            <a:extLst>
              <a:ext uri="{FF2B5EF4-FFF2-40B4-BE49-F238E27FC236}">
                <a16:creationId xmlns:a16="http://schemas.microsoft.com/office/drawing/2014/main" id="{EA22956E-3BF9-DE1C-714C-F7656D6380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214" y="0"/>
            <a:ext cx="10939272" cy="6187370"/>
          </a:xfrm>
          <a:prstGeom prst="rect">
            <a:avLst/>
          </a:prstGeom>
        </p:spPr>
      </p:pic>
      <p:pic>
        <p:nvPicPr>
          <p:cNvPr id="14" name="Picture 2">
            <a:extLst>
              <a:ext uri="{FF2B5EF4-FFF2-40B4-BE49-F238E27FC236}">
                <a16:creationId xmlns:a16="http://schemas.microsoft.com/office/drawing/2014/main" id="{26246701-7205-1EC1-6449-20636F6B0B67}"/>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30822"/>
          <a:stretch/>
        </p:blipFill>
        <p:spPr bwMode="auto">
          <a:xfrm>
            <a:off x="5418989" y="5340165"/>
            <a:ext cx="3356993" cy="422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8461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5B153-4576-8AFC-6A2B-E212A9DBA83D}"/>
              </a:ext>
            </a:extLst>
          </p:cNvPr>
          <p:cNvSpPr>
            <a:spLocks noGrp="1"/>
          </p:cNvSpPr>
          <p:nvPr>
            <p:ph type="title"/>
          </p:nvPr>
        </p:nvSpPr>
        <p:spPr/>
        <p:txBody>
          <a:bodyPr>
            <a:normAutofit/>
          </a:bodyPr>
          <a:lstStyle/>
          <a:p>
            <a:pPr algn="ctr"/>
            <a:r>
              <a:rPr lang="en-GB" sz="4800" b="1" dirty="0"/>
              <a:t>Questions</a:t>
            </a:r>
          </a:p>
        </p:txBody>
      </p:sp>
      <p:sp>
        <p:nvSpPr>
          <p:cNvPr id="4" name="Slide Number Placeholder 3">
            <a:extLst>
              <a:ext uri="{FF2B5EF4-FFF2-40B4-BE49-F238E27FC236}">
                <a16:creationId xmlns:a16="http://schemas.microsoft.com/office/drawing/2014/main" id="{704C7FD0-C3B8-1E34-8CD3-AE6C66D298F3}"/>
              </a:ext>
            </a:extLst>
          </p:cNvPr>
          <p:cNvSpPr>
            <a:spLocks noGrp="1"/>
          </p:cNvSpPr>
          <p:nvPr>
            <p:ph type="sldNum" sz="quarter" idx="12"/>
          </p:nvPr>
        </p:nvSpPr>
        <p:spPr/>
        <p:txBody>
          <a:bodyPr/>
          <a:lstStyle/>
          <a:p>
            <a:fld id="{330EA680-D336-4FF7-8B7A-9848BB0A1C32}" type="slidenum">
              <a:rPr lang="en-GB" smtClean="0"/>
              <a:t>18</a:t>
            </a:fld>
            <a:endParaRPr lang="en-GB"/>
          </a:p>
        </p:txBody>
      </p:sp>
      <p:pic>
        <p:nvPicPr>
          <p:cNvPr id="5" name="Picture 10" descr="ask-question-2-ce96e3e01c85a38a0d39c61cfae6d42c">
            <a:extLst>
              <a:ext uri="{FF2B5EF4-FFF2-40B4-BE49-F238E27FC236}">
                <a16:creationId xmlns:a16="http://schemas.microsoft.com/office/drawing/2014/main" id="{0FCF1B35-27F5-AE70-17D9-BCA80EF29B6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20331" y="1825625"/>
            <a:ext cx="4351338"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20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3758C-DEA9-D942-902C-38879B1EBCAD}"/>
              </a:ext>
            </a:extLst>
          </p:cNvPr>
          <p:cNvSpPr>
            <a:spLocks noGrp="1"/>
          </p:cNvSpPr>
          <p:nvPr>
            <p:ph type="title"/>
          </p:nvPr>
        </p:nvSpPr>
        <p:spPr/>
        <p:txBody>
          <a:bodyPr anchor="ctr">
            <a:normAutofit/>
          </a:bodyPr>
          <a:lstStyle/>
          <a:p>
            <a:pPr algn="ctr"/>
            <a:r>
              <a:rPr lang="en-US" sz="3200" b="1" dirty="0"/>
              <a:t>Developing services inside and outside LDIG</a:t>
            </a:r>
          </a:p>
        </p:txBody>
      </p:sp>
      <p:sp>
        <p:nvSpPr>
          <p:cNvPr id="3" name="Content Placeholder 2">
            <a:extLst>
              <a:ext uri="{FF2B5EF4-FFF2-40B4-BE49-F238E27FC236}">
                <a16:creationId xmlns:a16="http://schemas.microsoft.com/office/drawing/2014/main" id="{A5981381-2139-9FAA-31EC-DF73E2AD8FD4}"/>
              </a:ext>
            </a:extLst>
          </p:cNvPr>
          <p:cNvSpPr>
            <a:spLocks noGrp="1"/>
          </p:cNvSpPr>
          <p:nvPr>
            <p:ph sz="half" idx="1"/>
          </p:nvPr>
        </p:nvSpPr>
        <p:spPr>
          <a:xfrm>
            <a:off x="838200" y="1690688"/>
            <a:ext cx="5181600" cy="4351338"/>
          </a:xfrm>
        </p:spPr>
        <p:txBody>
          <a:bodyPr>
            <a:normAutofit/>
          </a:bodyPr>
          <a:lstStyle/>
          <a:p>
            <a:r>
              <a:rPr lang="en-US" dirty="0"/>
              <a:t>Liver registry</a:t>
            </a:r>
          </a:p>
          <a:p>
            <a:pPr marL="0" indent="0">
              <a:buNone/>
            </a:pPr>
            <a:endParaRPr lang="en-US" dirty="0"/>
          </a:p>
          <a:p>
            <a:pPr marL="0" indent="0">
              <a:buNone/>
            </a:pPr>
            <a:r>
              <a:rPr lang="en-US" dirty="0"/>
              <a:t>LDIG funded NWIS support</a:t>
            </a:r>
          </a:p>
          <a:p>
            <a:pPr marL="0" indent="0">
              <a:buNone/>
            </a:pPr>
            <a:r>
              <a:rPr lang="en-US" dirty="0"/>
              <a:t>Hepatologist lead TP/ AG</a:t>
            </a:r>
          </a:p>
          <a:p>
            <a:pPr marL="0" indent="0">
              <a:buNone/>
            </a:pPr>
            <a:endParaRPr lang="en-US" sz="2000" dirty="0"/>
          </a:p>
        </p:txBody>
      </p:sp>
      <p:sp>
        <p:nvSpPr>
          <p:cNvPr id="4" name="Content Placeholder 3">
            <a:extLst>
              <a:ext uri="{FF2B5EF4-FFF2-40B4-BE49-F238E27FC236}">
                <a16:creationId xmlns:a16="http://schemas.microsoft.com/office/drawing/2014/main" id="{77067035-D089-6630-FD0A-E55EE93CA0E5}"/>
              </a:ext>
            </a:extLst>
          </p:cNvPr>
          <p:cNvSpPr>
            <a:spLocks noGrp="1"/>
          </p:cNvSpPr>
          <p:nvPr>
            <p:ph sz="half" idx="2"/>
          </p:nvPr>
        </p:nvSpPr>
        <p:spPr>
          <a:xfrm>
            <a:off x="6172202" y="1690688"/>
            <a:ext cx="5181600" cy="4351338"/>
          </a:xfrm>
        </p:spPr>
        <p:txBody>
          <a:bodyPr>
            <a:normAutofit/>
          </a:bodyPr>
          <a:lstStyle/>
          <a:p>
            <a:r>
              <a:rPr lang="en-US" dirty="0"/>
              <a:t>HCC service</a:t>
            </a:r>
          </a:p>
          <a:p>
            <a:endParaRPr lang="en-US" dirty="0"/>
          </a:p>
          <a:p>
            <a:pPr marL="0" indent="0">
              <a:buNone/>
            </a:pPr>
            <a:r>
              <a:rPr lang="en-US" dirty="0"/>
              <a:t>Hepatology lead funding for recognition and restructuring of an ad hoc service at risk</a:t>
            </a:r>
          </a:p>
        </p:txBody>
      </p:sp>
    </p:spTree>
    <p:extLst>
      <p:ext uri="{BB962C8B-B14F-4D97-AF65-F5344CB8AC3E}">
        <p14:creationId xmlns:p14="http://schemas.microsoft.com/office/powerpoint/2010/main" val="3703165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3758C-DEA9-D942-902C-38879B1EBCAD}"/>
              </a:ext>
            </a:extLst>
          </p:cNvPr>
          <p:cNvSpPr>
            <a:spLocks noGrp="1"/>
          </p:cNvSpPr>
          <p:nvPr>
            <p:ph type="title"/>
          </p:nvPr>
        </p:nvSpPr>
        <p:spPr>
          <a:xfrm>
            <a:off x="838200" y="365126"/>
            <a:ext cx="10515600" cy="706438"/>
          </a:xfrm>
        </p:spPr>
        <p:txBody>
          <a:bodyPr anchor="ctr">
            <a:normAutofit/>
          </a:bodyPr>
          <a:lstStyle/>
          <a:p>
            <a:pPr algn="l"/>
            <a:r>
              <a:rPr lang="en-US" sz="3200" b="1" dirty="0"/>
              <a:t>Background &amp; aim </a:t>
            </a:r>
          </a:p>
        </p:txBody>
      </p:sp>
      <p:sp>
        <p:nvSpPr>
          <p:cNvPr id="8" name="Content Placeholder 7">
            <a:extLst>
              <a:ext uri="{FF2B5EF4-FFF2-40B4-BE49-F238E27FC236}">
                <a16:creationId xmlns:a16="http://schemas.microsoft.com/office/drawing/2014/main" id="{C3D0ACE5-6A8E-914F-A08A-7FEB69964865}"/>
              </a:ext>
            </a:extLst>
          </p:cNvPr>
          <p:cNvSpPr>
            <a:spLocks noGrp="1"/>
          </p:cNvSpPr>
          <p:nvPr>
            <p:ph idx="1"/>
          </p:nvPr>
        </p:nvSpPr>
        <p:spPr>
          <a:xfrm>
            <a:off x="178728" y="1160781"/>
            <a:ext cx="10515600" cy="5725804"/>
          </a:xfrm>
        </p:spPr>
        <p:txBody>
          <a:bodyPr>
            <a:normAutofit/>
          </a:bodyPr>
          <a:lstStyle/>
          <a:p>
            <a:pPr marL="0" indent="0">
              <a:buNone/>
            </a:pPr>
            <a:r>
              <a:rPr lang="en-US" sz="1900" dirty="0"/>
              <a:t>Wales has a population of 3.1 million</a:t>
            </a:r>
          </a:p>
          <a:p>
            <a:pPr marL="0" indent="0">
              <a:buNone/>
            </a:pPr>
            <a:r>
              <a:rPr lang="en-US" sz="1900" dirty="0"/>
              <a:t>Known challenges of excess alcohol consumption and obesity</a:t>
            </a:r>
          </a:p>
          <a:p>
            <a:pPr marL="0" indent="0">
              <a:buNone/>
            </a:pPr>
            <a:endParaRPr lang="en-US" sz="1900" dirty="0"/>
          </a:p>
          <a:p>
            <a:pPr marL="0" indent="0">
              <a:buNone/>
            </a:pPr>
            <a:r>
              <a:rPr lang="en-US" sz="1900" dirty="0"/>
              <a:t>2015 Liver Disease Delivery Plan :</a:t>
            </a:r>
          </a:p>
          <a:p>
            <a:pPr lvl="3">
              <a:buFont typeface="Courier New" panose="02070309020205020404" pitchFamily="49" charset="0"/>
              <a:buChar char="o"/>
            </a:pPr>
            <a:r>
              <a:rPr lang="en-US" sz="1900" dirty="0"/>
              <a:t>Assess population need and plan delivery</a:t>
            </a:r>
          </a:p>
          <a:p>
            <a:pPr lvl="3">
              <a:buFont typeface="Courier New" panose="02070309020205020404" pitchFamily="49" charset="0"/>
              <a:buChar char="o"/>
            </a:pPr>
            <a:r>
              <a:rPr lang="en-US" sz="1900" dirty="0"/>
              <a:t>Reduce burden of liver disease</a:t>
            </a:r>
          </a:p>
          <a:p>
            <a:pPr lvl="3">
              <a:buFont typeface="Courier New" panose="02070309020205020404" pitchFamily="49" charset="0"/>
              <a:buChar char="o"/>
            </a:pPr>
            <a:r>
              <a:rPr lang="en-US" sz="1900" dirty="0"/>
              <a:t>Deliver liver disease services to the highest standard</a:t>
            </a:r>
          </a:p>
          <a:p>
            <a:pPr lvl="3">
              <a:buFont typeface="Courier New" panose="02070309020205020404" pitchFamily="49" charset="0"/>
              <a:buChar char="o"/>
            </a:pPr>
            <a:r>
              <a:rPr lang="en-US" sz="1900" dirty="0"/>
              <a:t>Demonstrate improved outcomes</a:t>
            </a:r>
          </a:p>
          <a:p>
            <a:pPr marL="0" indent="0">
              <a:buNone/>
            </a:pPr>
            <a:endParaRPr lang="en-US" sz="1900" dirty="0"/>
          </a:p>
          <a:p>
            <a:pPr marL="0" indent="0">
              <a:buNone/>
            </a:pPr>
            <a:r>
              <a:rPr lang="en-US" sz="1900" dirty="0"/>
              <a:t>The majority of epidemiological studies are based on mortality data limiting our </a:t>
            </a:r>
          </a:p>
          <a:p>
            <a:pPr marL="0" indent="0">
              <a:buNone/>
            </a:pPr>
            <a:r>
              <a:rPr lang="en-US" sz="1900" dirty="0"/>
              <a:t>understanding of liver related morbidity on a population scale</a:t>
            </a:r>
          </a:p>
          <a:p>
            <a:pPr marL="0" indent="0">
              <a:buNone/>
            </a:pPr>
            <a:endParaRPr lang="en-US" sz="1900" dirty="0"/>
          </a:p>
          <a:p>
            <a:pPr marL="0" indent="0">
              <a:buNone/>
            </a:pPr>
            <a:r>
              <a:rPr lang="en-US" sz="1900" dirty="0"/>
              <a:t>		</a:t>
            </a:r>
            <a:r>
              <a:rPr lang="en-US" sz="1900" b="1" dirty="0"/>
              <a:t>AIM: Establish a liver disease registry to understand the burden and </a:t>
            </a:r>
          </a:p>
          <a:p>
            <a:pPr marL="0" indent="0">
              <a:buNone/>
            </a:pPr>
            <a:r>
              <a:rPr lang="en-US" sz="1900" b="1" dirty="0"/>
              <a:t>		progression of liver disease in Wales</a:t>
            </a:r>
          </a:p>
          <a:p>
            <a:pPr marL="0" indent="0">
              <a:buNone/>
            </a:pPr>
            <a:endParaRPr lang="en-US" sz="2000" dirty="0"/>
          </a:p>
          <a:p>
            <a:pPr marL="0" indent="0">
              <a:buNone/>
            </a:pPr>
            <a:endParaRPr lang="en-US" sz="2000" dirty="0"/>
          </a:p>
        </p:txBody>
      </p:sp>
      <p:cxnSp>
        <p:nvCxnSpPr>
          <p:cNvPr id="6" name="Straight Connector 5">
            <a:extLst>
              <a:ext uri="{FF2B5EF4-FFF2-40B4-BE49-F238E27FC236}">
                <a16:creationId xmlns:a16="http://schemas.microsoft.com/office/drawing/2014/main" id="{6C03F1BE-9EFD-B643-B2AF-A1C4FE563289}"/>
              </a:ext>
            </a:extLst>
          </p:cNvPr>
          <p:cNvCxnSpPr>
            <a:cxnSpLocks/>
          </p:cNvCxnSpPr>
          <p:nvPr/>
        </p:nvCxnSpPr>
        <p:spPr>
          <a:xfrm>
            <a:off x="178728" y="1071563"/>
            <a:ext cx="9151010" cy="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58719338-A646-8F49-A37A-FAA071F1ECFE}"/>
              </a:ext>
            </a:extLst>
          </p:cNvPr>
          <p:cNvPicPr>
            <a:picLocks noChangeAspect="1"/>
          </p:cNvPicPr>
          <p:nvPr/>
        </p:nvPicPr>
        <p:blipFill>
          <a:blip r:embed="rId2"/>
          <a:stretch>
            <a:fillRect/>
          </a:stretch>
        </p:blipFill>
        <p:spPr>
          <a:xfrm>
            <a:off x="8357882" y="60632"/>
            <a:ext cx="3834119" cy="5425761"/>
          </a:xfrm>
          <a:prstGeom prst="rect">
            <a:avLst/>
          </a:prstGeom>
        </p:spPr>
      </p:pic>
    </p:spTree>
    <p:extLst>
      <p:ext uri="{BB962C8B-B14F-4D97-AF65-F5344CB8AC3E}">
        <p14:creationId xmlns:p14="http://schemas.microsoft.com/office/powerpoint/2010/main" val="4078112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3758C-DEA9-D942-902C-38879B1EBCAD}"/>
              </a:ext>
            </a:extLst>
          </p:cNvPr>
          <p:cNvSpPr>
            <a:spLocks noGrp="1"/>
          </p:cNvSpPr>
          <p:nvPr>
            <p:ph type="title"/>
          </p:nvPr>
        </p:nvSpPr>
        <p:spPr>
          <a:xfrm>
            <a:off x="838200" y="365126"/>
            <a:ext cx="10515600" cy="706438"/>
          </a:xfrm>
        </p:spPr>
        <p:txBody>
          <a:bodyPr anchor="ctr">
            <a:normAutofit/>
          </a:bodyPr>
          <a:lstStyle/>
          <a:p>
            <a:pPr algn="l"/>
            <a:r>
              <a:rPr lang="en-US" sz="3200" dirty="0"/>
              <a:t>Method</a:t>
            </a:r>
          </a:p>
        </p:txBody>
      </p:sp>
      <p:sp>
        <p:nvSpPr>
          <p:cNvPr id="8" name="Content Placeholder 7">
            <a:extLst>
              <a:ext uri="{FF2B5EF4-FFF2-40B4-BE49-F238E27FC236}">
                <a16:creationId xmlns:a16="http://schemas.microsoft.com/office/drawing/2014/main" id="{C3D0ACE5-6A8E-914F-A08A-7FEB69964865}"/>
              </a:ext>
            </a:extLst>
          </p:cNvPr>
          <p:cNvSpPr>
            <a:spLocks noGrp="1"/>
          </p:cNvSpPr>
          <p:nvPr>
            <p:ph idx="1"/>
          </p:nvPr>
        </p:nvSpPr>
        <p:spPr>
          <a:xfrm>
            <a:off x="400050" y="1149125"/>
            <a:ext cx="11791950" cy="4872036"/>
          </a:xfrm>
        </p:spPr>
        <p:txBody>
          <a:bodyPr/>
          <a:lstStyle/>
          <a:p>
            <a:pPr marL="0" indent="0">
              <a:buNone/>
            </a:pPr>
            <a:r>
              <a:rPr lang="en-US" sz="1800" dirty="0"/>
              <a:t>Registry populated by ICD10 code liver disease diagnoses 1999-2019 for Welsh residents from:</a:t>
            </a:r>
          </a:p>
          <a:p>
            <a:pPr lvl="1"/>
            <a:r>
              <a:rPr lang="en-US" sz="1800" dirty="0"/>
              <a:t>Inpatient and Day Case activity - NHS Wales Informatics Service Patient Episode Database </a:t>
            </a:r>
          </a:p>
          <a:p>
            <a:pPr lvl="1"/>
            <a:r>
              <a:rPr lang="en-US" sz="1800" dirty="0"/>
              <a:t>Mortality Data - Office for National Statistics </a:t>
            </a:r>
          </a:p>
          <a:p>
            <a:pPr marL="457200" lvl="1" indent="0">
              <a:buNone/>
            </a:pPr>
            <a:endParaRPr lang="en-US" sz="1800" dirty="0"/>
          </a:p>
          <a:p>
            <a:pPr marL="0" indent="0">
              <a:buNone/>
            </a:pPr>
            <a:r>
              <a:rPr lang="en-US" sz="1800" dirty="0"/>
              <a:t>Defined hierarchy of liver diseases and step wise progression of liver disease in individuals</a:t>
            </a:r>
          </a:p>
          <a:p>
            <a:pPr marL="0" indent="0">
              <a:buNone/>
            </a:pPr>
            <a:r>
              <a:rPr lang="en-US" sz="1800" dirty="0"/>
              <a:t>Individual level pseudo-anonymized data linkage</a:t>
            </a:r>
          </a:p>
          <a:p>
            <a:pPr marL="0" indent="0">
              <a:buNone/>
            </a:pPr>
            <a:endParaRPr lang="en-US" sz="2000" dirty="0"/>
          </a:p>
        </p:txBody>
      </p:sp>
      <p:cxnSp>
        <p:nvCxnSpPr>
          <p:cNvPr id="6" name="Straight Connector 5">
            <a:extLst>
              <a:ext uri="{FF2B5EF4-FFF2-40B4-BE49-F238E27FC236}">
                <a16:creationId xmlns:a16="http://schemas.microsoft.com/office/drawing/2014/main" id="{6C03F1BE-9EFD-B643-B2AF-A1C4FE563289}"/>
              </a:ext>
            </a:extLst>
          </p:cNvPr>
          <p:cNvCxnSpPr>
            <a:cxnSpLocks/>
          </p:cNvCxnSpPr>
          <p:nvPr/>
        </p:nvCxnSpPr>
        <p:spPr>
          <a:xfrm>
            <a:off x="178728" y="1071563"/>
            <a:ext cx="915101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8FE6017A-039B-424F-BC41-7266D762C0E9}"/>
              </a:ext>
            </a:extLst>
          </p:cNvPr>
          <p:cNvGrpSpPr/>
          <p:nvPr/>
        </p:nvGrpSpPr>
        <p:grpSpPr>
          <a:xfrm>
            <a:off x="1560543" y="3564331"/>
            <a:ext cx="9510039" cy="3222242"/>
            <a:chOff x="1795641" y="1011855"/>
            <a:chExt cx="8664694" cy="2792506"/>
          </a:xfrm>
        </p:grpSpPr>
        <p:sp>
          <p:nvSpPr>
            <p:cNvPr id="9" name="Rectangle 8">
              <a:extLst>
                <a:ext uri="{FF2B5EF4-FFF2-40B4-BE49-F238E27FC236}">
                  <a16:creationId xmlns:a16="http://schemas.microsoft.com/office/drawing/2014/main" id="{EE756BCC-37FB-B74E-BCB8-018A1A973EF3}"/>
                </a:ext>
              </a:extLst>
            </p:cNvPr>
            <p:cNvSpPr/>
            <p:nvPr/>
          </p:nvSpPr>
          <p:spPr>
            <a:xfrm>
              <a:off x="6952463" y="1778938"/>
              <a:ext cx="1509319" cy="358083"/>
            </a:xfrm>
            <a:prstGeom prst="rect">
              <a:avLst/>
            </a:prstGeom>
            <a:ln>
              <a:solidFill>
                <a:srgbClr val="0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cs typeface="Helvetica"/>
                </a:rPr>
                <a:t>4. </a:t>
              </a:r>
              <a:r>
                <a:rPr lang="en-US" sz="1400" b="1" dirty="0">
                  <a:cs typeface="Helvetica"/>
                </a:rPr>
                <a:t>Decompensation / liver failure</a:t>
              </a:r>
            </a:p>
          </p:txBody>
        </p:sp>
        <p:sp>
          <p:nvSpPr>
            <p:cNvPr id="10" name="Rectangle 9">
              <a:extLst>
                <a:ext uri="{FF2B5EF4-FFF2-40B4-BE49-F238E27FC236}">
                  <a16:creationId xmlns:a16="http://schemas.microsoft.com/office/drawing/2014/main" id="{E11DEE18-230D-1E49-B2A9-8A5CF2FBBCB2}"/>
                </a:ext>
              </a:extLst>
            </p:cNvPr>
            <p:cNvSpPr/>
            <p:nvPr/>
          </p:nvSpPr>
          <p:spPr>
            <a:xfrm>
              <a:off x="1795641" y="1011855"/>
              <a:ext cx="1847522" cy="2792506"/>
            </a:xfrm>
            <a:prstGeom prst="rect">
              <a:avLst/>
            </a:prstGeom>
            <a:ln>
              <a:solidFill>
                <a:srgbClr val="000000"/>
              </a:solidFill>
            </a:ln>
          </p:spPr>
          <p:style>
            <a:lnRef idx="2">
              <a:schemeClr val="accent6"/>
            </a:lnRef>
            <a:fillRef idx="1">
              <a:schemeClr val="lt1"/>
            </a:fillRef>
            <a:effectRef idx="0">
              <a:schemeClr val="accent6"/>
            </a:effectRef>
            <a:fontRef idx="minor">
              <a:schemeClr val="dk1"/>
            </a:fontRef>
          </p:style>
          <p:txBody>
            <a:bodyPr rtlCol="0" anchor="ctr"/>
            <a:lstStyle/>
            <a:p>
              <a:pPr marL="228600" indent="-228600" algn="ctr">
                <a:buAutoNum type="arabicPeriod"/>
              </a:pPr>
              <a:r>
                <a:rPr lang="en-US" sz="1400" b="1" dirty="0" err="1">
                  <a:cs typeface="Helvetica"/>
                </a:rPr>
                <a:t>Aetiology</a:t>
              </a:r>
              <a:endParaRPr lang="en-US" sz="1400" b="1" dirty="0">
                <a:cs typeface="Helvetica"/>
              </a:endParaRPr>
            </a:p>
            <a:p>
              <a:pPr algn="ctr"/>
              <a:endParaRPr lang="en-US" sz="1200" b="1" dirty="0">
                <a:cs typeface="Helvetica"/>
              </a:endParaRPr>
            </a:p>
            <a:p>
              <a:pPr algn="ctr"/>
              <a:r>
                <a:rPr lang="en-US" sz="1200" dirty="0"/>
                <a:t>1:   Fatty liver disease                       ALD</a:t>
              </a:r>
            </a:p>
            <a:p>
              <a:pPr algn="ctr"/>
              <a:r>
                <a:rPr lang="en-US" sz="1200" dirty="0"/>
                <a:t>HBV</a:t>
              </a:r>
            </a:p>
            <a:p>
              <a:pPr algn="ctr"/>
              <a:r>
                <a:rPr lang="en-US" sz="1200" dirty="0"/>
                <a:t>HCV</a:t>
              </a:r>
            </a:p>
            <a:p>
              <a:pPr algn="ctr"/>
              <a:r>
                <a:rPr lang="en-US" sz="1200" dirty="0"/>
                <a:t>HH &amp; Metabolic</a:t>
              </a:r>
            </a:p>
            <a:p>
              <a:pPr algn="ctr"/>
              <a:r>
                <a:rPr lang="en-US" sz="1200" dirty="0"/>
                <a:t>Autoimmune liver disease</a:t>
              </a:r>
            </a:p>
            <a:p>
              <a:pPr algn="ctr"/>
              <a:endParaRPr lang="en-US" sz="1200" dirty="0"/>
            </a:p>
            <a:p>
              <a:pPr algn="ctr"/>
              <a:r>
                <a:rPr lang="en-US" sz="1200" dirty="0"/>
                <a:t>ALD combined</a:t>
              </a:r>
            </a:p>
            <a:p>
              <a:pPr algn="ctr"/>
              <a:r>
                <a:rPr lang="en-US" sz="1200" dirty="0"/>
                <a:t>Non-ALD combined</a:t>
              </a:r>
            </a:p>
            <a:p>
              <a:pPr algn="ctr"/>
              <a:endParaRPr lang="en-US" sz="1200" dirty="0">
                <a:cs typeface="Helvetica"/>
              </a:endParaRPr>
            </a:p>
            <a:p>
              <a:r>
                <a:rPr lang="en-US" sz="1200" dirty="0">
                  <a:cs typeface="Helvetica"/>
                </a:rPr>
                <a:t>2:   Hepatitis not specified</a:t>
              </a:r>
            </a:p>
            <a:p>
              <a:pPr algn="ctr"/>
              <a:r>
                <a:rPr lang="en-US" sz="1200" dirty="0">
                  <a:cs typeface="Helvetica"/>
                </a:rPr>
                <a:t>Toxic liver disease</a:t>
              </a:r>
            </a:p>
            <a:p>
              <a:pPr algn="ctr"/>
              <a:r>
                <a:rPr lang="en-US" sz="1200" dirty="0">
                  <a:cs typeface="Helvetica"/>
                </a:rPr>
                <a:t>Congestive hepatopathy</a:t>
              </a:r>
            </a:p>
            <a:p>
              <a:pPr algn="ctr"/>
              <a:endParaRPr lang="en-US" sz="1200" dirty="0">
                <a:cs typeface="Helvetica"/>
              </a:endParaRPr>
            </a:p>
            <a:p>
              <a:r>
                <a:rPr lang="en-US" sz="1200" dirty="0">
                  <a:cs typeface="Helvetica"/>
                </a:rPr>
                <a:t>3:      Miscellaneous</a:t>
              </a:r>
            </a:p>
          </p:txBody>
        </p:sp>
        <p:sp>
          <p:nvSpPr>
            <p:cNvPr id="11" name="Rectangle 10">
              <a:extLst>
                <a:ext uri="{FF2B5EF4-FFF2-40B4-BE49-F238E27FC236}">
                  <a16:creationId xmlns:a16="http://schemas.microsoft.com/office/drawing/2014/main" id="{769F26F5-0F5B-6740-A409-A4410C8028C9}"/>
                </a:ext>
              </a:extLst>
            </p:cNvPr>
            <p:cNvSpPr/>
            <p:nvPr/>
          </p:nvSpPr>
          <p:spPr>
            <a:xfrm>
              <a:off x="4301520" y="2233656"/>
              <a:ext cx="1034022" cy="240707"/>
            </a:xfrm>
            <a:prstGeom prst="rect">
              <a:avLst/>
            </a:prstGeom>
            <a:no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2. </a:t>
              </a:r>
              <a:r>
                <a:rPr lang="en-US" sz="1400" b="1" dirty="0">
                  <a:solidFill>
                    <a:schemeClr val="tx1"/>
                  </a:solidFill>
                </a:rPr>
                <a:t>Cirrhosis</a:t>
              </a:r>
              <a:endParaRPr lang="en-US" sz="1400" dirty="0">
                <a:solidFill>
                  <a:schemeClr val="tx1"/>
                </a:solidFill>
              </a:endParaRPr>
            </a:p>
          </p:txBody>
        </p:sp>
        <p:sp>
          <p:nvSpPr>
            <p:cNvPr id="12" name="Rectangle 11">
              <a:extLst>
                <a:ext uri="{FF2B5EF4-FFF2-40B4-BE49-F238E27FC236}">
                  <a16:creationId xmlns:a16="http://schemas.microsoft.com/office/drawing/2014/main" id="{02444C8D-B1DE-2B46-BA14-D86409984E23}"/>
                </a:ext>
              </a:extLst>
            </p:cNvPr>
            <p:cNvSpPr/>
            <p:nvPr/>
          </p:nvSpPr>
          <p:spPr>
            <a:xfrm>
              <a:off x="5433049" y="1323762"/>
              <a:ext cx="1212569" cy="348486"/>
            </a:xfrm>
            <a:prstGeom prst="rect">
              <a:avLst/>
            </a:prstGeom>
            <a:no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3. </a:t>
              </a:r>
              <a:r>
                <a:rPr lang="en-US" sz="1400" b="1" dirty="0">
                  <a:solidFill>
                    <a:schemeClr val="tx1"/>
                  </a:solidFill>
                </a:rPr>
                <a:t>Portal hypertension</a:t>
              </a:r>
            </a:p>
          </p:txBody>
        </p:sp>
        <p:sp>
          <p:nvSpPr>
            <p:cNvPr id="13" name="Rectangle 12">
              <a:extLst>
                <a:ext uri="{FF2B5EF4-FFF2-40B4-BE49-F238E27FC236}">
                  <a16:creationId xmlns:a16="http://schemas.microsoft.com/office/drawing/2014/main" id="{816E0958-E574-F64B-AFE7-D43C5AB267A6}"/>
                </a:ext>
              </a:extLst>
            </p:cNvPr>
            <p:cNvSpPr/>
            <p:nvPr/>
          </p:nvSpPr>
          <p:spPr>
            <a:xfrm>
              <a:off x="8792756" y="2609047"/>
              <a:ext cx="693837" cy="340702"/>
            </a:xfrm>
            <a:prstGeom prst="rect">
              <a:avLst/>
            </a:prstGeom>
            <a:ln>
              <a:solidFill>
                <a:srgbClr val="0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cs typeface="Helvetica"/>
                </a:rPr>
                <a:t>5. </a:t>
              </a:r>
              <a:r>
                <a:rPr lang="en-US" sz="1400" b="1" dirty="0">
                  <a:cs typeface="Helvetica"/>
                </a:rPr>
                <a:t>HCC</a:t>
              </a:r>
            </a:p>
          </p:txBody>
        </p:sp>
        <p:sp>
          <p:nvSpPr>
            <p:cNvPr id="14" name="Right Arrow 13">
              <a:extLst>
                <a:ext uri="{FF2B5EF4-FFF2-40B4-BE49-F238E27FC236}">
                  <a16:creationId xmlns:a16="http://schemas.microsoft.com/office/drawing/2014/main" id="{5DE9E706-AE4A-9448-98F7-B5C5D4B3FA72}"/>
                </a:ext>
              </a:extLst>
            </p:cNvPr>
            <p:cNvSpPr/>
            <p:nvPr/>
          </p:nvSpPr>
          <p:spPr>
            <a:xfrm rot="882394">
              <a:off x="5423297" y="2356341"/>
              <a:ext cx="3304708" cy="176823"/>
            </a:xfrm>
            <a:prstGeom prst="rightArrow">
              <a:avLst>
                <a:gd name="adj1" fmla="val 65454"/>
                <a:gd name="adj2" fmla="val 50000"/>
              </a:avLst>
            </a:prstGeom>
            <a:solidFill>
              <a:srgbClr val="0000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cs typeface="Helvetica"/>
              </a:endParaRPr>
            </a:p>
          </p:txBody>
        </p:sp>
        <p:sp>
          <p:nvSpPr>
            <p:cNvPr id="15" name="Right Arrow 14">
              <a:extLst>
                <a:ext uri="{FF2B5EF4-FFF2-40B4-BE49-F238E27FC236}">
                  <a16:creationId xmlns:a16="http://schemas.microsoft.com/office/drawing/2014/main" id="{0E40FBD4-DFDF-CD45-9DF5-21A9550A2EFB}"/>
                </a:ext>
              </a:extLst>
            </p:cNvPr>
            <p:cNvSpPr/>
            <p:nvPr/>
          </p:nvSpPr>
          <p:spPr>
            <a:xfrm>
              <a:off x="3721794" y="1756201"/>
              <a:ext cx="3187706" cy="404484"/>
            </a:xfrm>
            <a:prstGeom prst="rightArrow">
              <a:avLst>
                <a:gd name="adj1" fmla="val 65454"/>
                <a:gd name="adj2" fmla="val 50000"/>
              </a:avLst>
            </a:prstGeom>
            <a:solidFill>
              <a:srgbClr val="000000"/>
            </a:solidFill>
            <a:ln/>
          </p:spPr>
          <p:style>
            <a:lnRef idx="1">
              <a:schemeClr val="dk1"/>
            </a:lnRef>
            <a:fillRef idx="3">
              <a:schemeClr val="dk1"/>
            </a:fillRef>
            <a:effectRef idx="2">
              <a:schemeClr val="dk1"/>
            </a:effectRef>
            <a:fontRef idx="minor">
              <a:schemeClr val="lt1"/>
            </a:fontRef>
          </p:style>
          <p:txBody>
            <a:bodyPr rtlCol="0" anchor="ctr"/>
            <a:lstStyle/>
            <a:p>
              <a:pPr algn="ctr"/>
              <a:r>
                <a:rPr lang="en-US" sz="1200" dirty="0">
                  <a:cs typeface="Helvetica"/>
                </a:rPr>
                <a:t>Months to years </a:t>
              </a:r>
            </a:p>
          </p:txBody>
        </p:sp>
        <p:sp>
          <p:nvSpPr>
            <p:cNvPr id="16" name="Right Arrow 15">
              <a:extLst>
                <a:ext uri="{FF2B5EF4-FFF2-40B4-BE49-F238E27FC236}">
                  <a16:creationId xmlns:a16="http://schemas.microsoft.com/office/drawing/2014/main" id="{EF1C5EEF-FD4E-234D-A364-D5F8B8831D7E}"/>
                </a:ext>
              </a:extLst>
            </p:cNvPr>
            <p:cNvSpPr/>
            <p:nvPr/>
          </p:nvSpPr>
          <p:spPr>
            <a:xfrm>
              <a:off x="8555816" y="1708444"/>
              <a:ext cx="1167719" cy="396530"/>
            </a:xfrm>
            <a:prstGeom prst="rightArrow">
              <a:avLst>
                <a:gd name="adj1" fmla="val 65454"/>
                <a:gd name="adj2" fmla="val 50000"/>
              </a:avLst>
            </a:prstGeom>
            <a:solidFill>
              <a:srgbClr val="0000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cs typeface="Helvetica"/>
              </a:endParaRPr>
            </a:p>
          </p:txBody>
        </p:sp>
        <p:sp>
          <p:nvSpPr>
            <p:cNvPr id="17" name="Rectangle 16">
              <a:extLst>
                <a:ext uri="{FF2B5EF4-FFF2-40B4-BE49-F238E27FC236}">
                  <a16:creationId xmlns:a16="http://schemas.microsoft.com/office/drawing/2014/main" id="{D6672983-BFC7-C247-AC8E-2BCC53AADC1E}"/>
                </a:ext>
              </a:extLst>
            </p:cNvPr>
            <p:cNvSpPr/>
            <p:nvPr/>
          </p:nvSpPr>
          <p:spPr>
            <a:xfrm>
              <a:off x="9766498" y="1736358"/>
              <a:ext cx="693837" cy="340702"/>
            </a:xfrm>
            <a:prstGeom prst="rect">
              <a:avLst/>
            </a:prstGeom>
            <a:ln>
              <a:solidFill>
                <a:srgbClr val="0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cs typeface="Helvetica"/>
                </a:rPr>
                <a:t>6. </a:t>
              </a:r>
              <a:r>
                <a:rPr lang="en-US" sz="1400" b="1" dirty="0">
                  <a:cs typeface="Helvetica"/>
                </a:rPr>
                <a:t>Death</a:t>
              </a:r>
            </a:p>
          </p:txBody>
        </p:sp>
        <p:sp>
          <p:nvSpPr>
            <p:cNvPr id="26" name="Right Arrow 25">
              <a:extLst>
                <a:ext uri="{FF2B5EF4-FFF2-40B4-BE49-F238E27FC236}">
                  <a16:creationId xmlns:a16="http://schemas.microsoft.com/office/drawing/2014/main" id="{DD7AA4A8-1998-2649-9EC9-FFC9310B867A}"/>
                </a:ext>
              </a:extLst>
            </p:cNvPr>
            <p:cNvSpPr/>
            <p:nvPr/>
          </p:nvSpPr>
          <p:spPr>
            <a:xfrm rot="19327128">
              <a:off x="9517452" y="2232328"/>
              <a:ext cx="328525" cy="163302"/>
            </a:xfrm>
            <a:prstGeom prst="rightArrow">
              <a:avLst>
                <a:gd name="adj1" fmla="val 65454"/>
                <a:gd name="adj2" fmla="val 50000"/>
              </a:avLst>
            </a:prstGeom>
            <a:solidFill>
              <a:srgbClr val="0000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cs typeface="Helvetica"/>
              </a:endParaRPr>
            </a:p>
          </p:txBody>
        </p:sp>
        <p:grpSp>
          <p:nvGrpSpPr>
            <p:cNvPr id="21" name="Group 20">
              <a:extLst>
                <a:ext uri="{FF2B5EF4-FFF2-40B4-BE49-F238E27FC236}">
                  <a16:creationId xmlns:a16="http://schemas.microsoft.com/office/drawing/2014/main" id="{892D2319-C4E1-1A45-BA9B-42A02B0D2613}"/>
                </a:ext>
              </a:extLst>
            </p:cNvPr>
            <p:cNvGrpSpPr/>
            <p:nvPr/>
          </p:nvGrpSpPr>
          <p:grpSpPr>
            <a:xfrm rot="15123047" flipH="1">
              <a:off x="8384870" y="2234393"/>
              <a:ext cx="434612" cy="237294"/>
              <a:chOff x="6306732" y="1299644"/>
              <a:chExt cx="981133" cy="535693"/>
            </a:xfrm>
          </p:grpSpPr>
          <p:sp>
            <p:nvSpPr>
              <p:cNvPr id="24" name="Right Arrow 23">
                <a:extLst>
                  <a:ext uri="{FF2B5EF4-FFF2-40B4-BE49-F238E27FC236}">
                    <a16:creationId xmlns:a16="http://schemas.microsoft.com/office/drawing/2014/main" id="{C8FA0258-8B81-EC4C-992E-362832D5C5A6}"/>
                  </a:ext>
                </a:extLst>
              </p:cNvPr>
              <p:cNvSpPr/>
              <p:nvPr/>
            </p:nvSpPr>
            <p:spPr>
              <a:xfrm rot="12850175">
                <a:off x="6306732" y="1299644"/>
                <a:ext cx="741642" cy="368656"/>
              </a:xfrm>
              <a:prstGeom prst="rightArrow">
                <a:avLst>
                  <a:gd name="adj1" fmla="val 65454"/>
                  <a:gd name="adj2" fmla="val 50000"/>
                </a:avLst>
              </a:prstGeom>
              <a:solidFill>
                <a:srgbClr val="0000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cs typeface="Helvetica"/>
                </a:endParaRPr>
              </a:p>
            </p:txBody>
          </p:sp>
          <p:sp>
            <p:nvSpPr>
              <p:cNvPr id="25" name="Right Arrow 24">
                <a:extLst>
                  <a:ext uri="{FF2B5EF4-FFF2-40B4-BE49-F238E27FC236}">
                    <a16:creationId xmlns:a16="http://schemas.microsoft.com/office/drawing/2014/main" id="{092C1DBA-B761-9D4F-9D67-770D27368218}"/>
                  </a:ext>
                </a:extLst>
              </p:cNvPr>
              <p:cNvSpPr/>
              <p:nvPr/>
            </p:nvSpPr>
            <p:spPr>
              <a:xfrm rot="2050175">
                <a:off x="6546220" y="1466681"/>
                <a:ext cx="741645" cy="368656"/>
              </a:xfrm>
              <a:prstGeom prst="rightArrow">
                <a:avLst>
                  <a:gd name="adj1" fmla="val 65454"/>
                  <a:gd name="adj2" fmla="val 50000"/>
                </a:avLst>
              </a:prstGeom>
              <a:solidFill>
                <a:srgbClr val="0000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sz="1200" dirty="0">
                  <a:cs typeface="Helvetica"/>
                </a:endParaRPr>
              </a:p>
            </p:txBody>
          </p:sp>
        </p:grpSp>
      </p:grpSp>
      <p:sp>
        <p:nvSpPr>
          <p:cNvPr id="3" name="TextBox 2">
            <a:extLst>
              <a:ext uri="{FF2B5EF4-FFF2-40B4-BE49-F238E27FC236}">
                <a16:creationId xmlns:a16="http://schemas.microsoft.com/office/drawing/2014/main" id="{560B3898-9285-8642-8D3B-F910A026E9E0}"/>
              </a:ext>
            </a:extLst>
          </p:cNvPr>
          <p:cNvSpPr txBox="1"/>
          <p:nvPr/>
        </p:nvSpPr>
        <p:spPr>
          <a:xfrm>
            <a:off x="6096000" y="6419043"/>
            <a:ext cx="1544654" cy="307777"/>
          </a:xfrm>
          <a:prstGeom prst="rect">
            <a:avLst/>
          </a:prstGeom>
          <a:noFill/>
        </p:spPr>
        <p:txBody>
          <a:bodyPr wrap="none" rtlCol="0">
            <a:spAutoFit/>
          </a:bodyPr>
          <a:lstStyle/>
          <a:p>
            <a:r>
              <a:rPr lang="en-US" sz="1400" baseline="30000" dirty="0"/>
              <a:t>1 </a:t>
            </a:r>
            <a:r>
              <a:rPr lang="en-US" sz="1400" dirty="0" err="1"/>
              <a:t>Pimpin</a:t>
            </a:r>
            <a:r>
              <a:rPr lang="en-US" sz="1400" dirty="0"/>
              <a:t> et al 2018</a:t>
            </a:r>
            <a:endParaRPr lang="en-US" sz="1400" baseline="30000" dirty="0"/>
          </a:p>
        </p:txBody>
      </p:sp>
      <p:cxnSp>
        <p:nvCxnSpPr>
          <p:cNvPr id="28" name="Straight Connector 27">
            <a:extLst>
              <a:ext uri="{FF2B5EF4-FFF2-40B4-BE49-F238E27FC236}">
                <a16:creationId xmlns:a16="http://schemas.microsoft.com/office/drawing/2014/main" id="{7F9DF45D-24F6-BA40-87FB-A303510DDF06}"/>
              </a:ext>
            </a:extLst>
          </p:cNvPr>
          <p:cNvCxnSpPr/>
          <p:nvPr/>
        </p:nvCxnSpPr>
        <p:spPr>
          <a:xfrm>
            <a:off x="1560543" y="5776818"/>
            <a:ext cx="20277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5BA5255-5246-B649-819F-2ACF53297B99}"/>
              </a:ext>
            </a:extLst>
          </p:cNvPr>
          <p:cNvCxnSpPr/>
          <p:nvPr/>
        </p:nvCxnSpPr>
        <p:spPr>
          <a:xfrm>
            <a:off x="1560543" y="6476195"/>
            <a:ext cx="20277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7189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3758C-DEA9-D942-902C-38879B1EBCAD}"/>
              </a:ext>
            </a:extLst>
          </p:cNvPr>
          <p:cNvSpPr>
            <a:spLocks noGrp="1"/>
          </p:cNvSpPr>
          <p:nvPr>
            <p:ph type="title"/>
          </p:nvPr>
        </p:nvSpPr>
        <p:spPr>
          <a:xfrm>
            <a:off x="838200" y="365126"/>
            <a:ext cx="10875718" cy="706438"/>
          </a:xfrm>
        </p:spPr>
        <p:txBody>
          <a:bodyPr anchor="ctr">
            <a:normAutofit/>
          </a:bodyPr>
          <a:lstStyle/>
          <a:p>
            <a:pPr algn="l"/>
            <a:r>
              <a:rPr lang="en-US" sz="3200" dirty="0"/>
              <a:t>Results – Liver disease diagnoses in Wales 1999-2019</a:t>
            </a:r>
          </a:p>
        </p:txBody>
      </p:sp>
      <p:sp>
        <p:nvSpPr>
          <p:cNvPr id="8" name="Content Placeholder 7">
            <a:extLst>
              <a:ext uri="{FF2B5EF4-FFF2-40B4-BE49-F238E27FC236}">
                <a16:creationId xmlns:a16="http://schemas.microsoft.com/office/drawing/2014/main" id="{C3D0ACE5-6A8E-914F-A08A-7FEB69964865}"/>
              </a:ext>
            </a:extLst>
          </p:cNvPr>
          <p:cNvSpPr>
            <a:spLocks noGrp="1"/>
          </p:cNvSpPr>
          <p:nvPr>
            <p:ph idx="1"/>
          </p:nvPr>
        </p:nvSpPr>
        <p:spPr>
          <a:xfrm>
            <a:off x="50192" y="1202665"/>
            <a:ext cx="2856981" cy="760112"/>
          </a:xfrm>
        </p:spPr>
        <p:txBody>
          <a:bodyPr>
            <a:noAutofit/>
          </a:bodyPr>
          <a:lstStyle/>
          <a:p>
            <a:pPr marL="0" indent="0" algn="ctr">
              <a:buNone/>
            </a:pPr>
            <a:r>
              <a:rPr lang="en-US" sz="1800" dirty="0"/>
              <a:t>69,290 individuals had an </a:t>
            </a:r>
          </a:p>
          <a:p>
            <a:pPr marL="0" indent="0" algn="ctr">
              <a:buNone/>
            </a:pPr>
            <a:r>
              <a:rPr lang="en-US" sz="1800" dirty="0"/>
              <a:t>index liver disease diagnosis</a:t>
            </a:r>
          </a:p>
          <a:p>
            <a:pPr marL="0" indent="0" algn="ctr">
              <a:buNone/>
            </a:pPr>
            <a:endParaRPr lang="en-US" sz="1800" dirty="0"/>
          </a:p>
        </p:txBody>
      </p:sp>
      <p:cxnSp>
        <p:nvCxnSpPr>
          <p:cNvPr id="6" name="Straight Connector 5">
            <a:extLst>
              <a:ext uri="{FF2B5EF4-FFF2-40B4-BE49-F238E27FC236}">
                <a16:creationId xmlns:a16="http://schemas.microsoft.com/office/drawing/2014/main" id="{6C03F1BE-9EFD-B643-B2AF-A1C4FE563289}"/>
              </a:ext>
            </a:extLst>
          </p:cNvPr>
          <p:cNvCxnSpPr>
            <a:cxnSpLocks/>
          </p:cNvCxnSpPr>
          <p:nvPr/>
        </p:nvCxnSpPr>
        <p:spPr>
          <a:xfrm>
            <a:off x="178728" y="1071563"/>
            <a:ext cx="9151010" cy="0"/>
          </a:xfrm>
          <a:prstGeom prst="line">
            <a:avLst/>
          </a:prstGeom>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B4866B4D-27DF-A049-8042-CBBC84647EFE}"/>
              </a:ext>
            </a:extLst>
          </p:cNvPr>
          <p:cNvPicPr>
            <a:picLocks noChangeAspect="1"/>
          </p:cNvPicPr>
          <p:nvPr/>
        </p:nvPicPr>
        <p:blipFill>
          <a:blip r:embed="rId2"/>
          <a:stretch>
            <a:fillRect/>
          </a:stretch>
        </p:blipFill>
        <p:spPr>
          <a:xfrm>
            <a:off x="178727" y="1962777"/>
            <a:ext cx="2599913" cy="3485598"/>
          </a:xfrm>
          <a:prstGeom prst="rect">
            <a:avLst/>
          </a:prstGeom>
        </p:spPr>
      </p:pic>
      <p:graphicFrame>
        <p:nvGraphicFramePr>
          <p:cNvPr id="48" name="Content Placeholder 2">
            <a:extLst>
              <a:ext uri="{FF2B5EF4-FFF2-40B4-BE49-F238E27FC236}">
                <a16:creationId xmlns:a16="http://schemas.microsoft.com/office/drawing/2014/main" id="{746E7A22-7AA3-9A48-9B8C-12668ED7EDE4}"/>
              </a:ext>
            </a:extLst>
          </p:cNvPr>
          <p:cNvGraphicFramePr>
            <a:graphicFrameLocks/>
          </p:cNvGraphicFramePr>
          <p:nvPr/>
        </p:nvGraphicFramePr>
        <p:xfrm>
          <a:off x="3874768" y="1202665"/>
          <a:ext cx="3003870" cy="5579110"/>
        </p:xfrm>
        <a:graphic>
          <a:graphicData uri="http://schemas.openxmlformats.org/drawingml/2006/table">
            <a:tbl>
              <a:tblPr firstRow="1" bandRow="1">
                <a:tableStyleId>{0505E3EF-67EA-436B-97B2-0124C06EBD24}</a:tableStyleId>
              </a:tblPr>
              <a:tblGrid>
                <a:gridCol w="1336782">
                  <a:extLst>
                    <a:ext uri="{9D8B030D-6E8A-4147-A177-3AD203B41FA5}">
                      <a16:colId xmlns:a16="http://schemas.microsoft.com/office/drawing/2014/main" val="685424178"/>
                    </a:ext>
                  </a:extLst>
                </a:gridCol>
                <a:gridCol w="793081">
                  <a:extLst>
                    <a:ext uri="{9D8B030D-6E8A-4147-A177-3AD203B41FA5}">
                      <a16:colId xmlns:a16="http://schemas.microsoft.com/office/drawing/2014/main" val="1128453258"/>
                    </a:ext>
                  </a:extLst>
                </a:gridCol>
                <a:gridCol w="874007">
                  <a:extLst>
                    <a:ext uri="{9D8B030D-6E8A-4147-A177-3AD203B41FA5}">
                      <a16:colId xmlns:a16="http://schemas.microsoft.com/office/drawing/2014/main" val="3359287319"/>
                    </a:ext>
                  </a:extLst>
                </a:gridCol>
              </a:tblGrid>
              <a:tr h="370840">
                <a:tc>
                  <a:txBody>
                    <a:bodyPr/>
                    <a:lstStyle/>
                    <a:p>
                      <a:pPr algn="ctr" fontAlgn="b"/>
                      <a:r>
                        <a:rPr lang="en-GB" sz="1600" b="1" i="0" u="none" strike="noStrike" dirty="0">
                          <a:solidFill>
                            <a:srgbClr val="000000"/>
                          </a:solidFill>
                          <a:effectLst/>
                          <a:latin typeface="+mj-lt"/>
                        </a:rPr>
                        <a:t>Aetiology</a:t>
                      </a:r>
                    </a:p>
                  </a:txBody>
                  <a:tcPr marL="9525" marR="9525" marT="9525" marB="0" anchor="b"/>
                </a:tc>
                <a:tc>
                  <a:txBody>
                    <a:bodyPr/>
                    <a:lstStyle/>
                    <a:p>
                      <a:pPr algn="ctr" fontAlgn="b"/>
                      <a:r>
                        <a:rPr lang="en-GB" sz="1600" b="1" i="0" u="none" strike="noStrike" dirty="0">
                          <a:solidFill>
                            <a:srgbClr val="000000"/>
                          </a:solidFill>
                          <a:effectLst/>
                          <a:latin typeface="+mj-lt"/>
                        </a:rPr>
                        <a:t>Number</a:t>
                      </a:r>
                    </a:p>
                  </a:txBody>
                  <a:tcPr marL="9525" marR="9525" marT="9525" marB="0" anchor="b"/>
                </a:tc>
                <a:tc>
                  <a:txBody>
                    <a:bodyPr/>
                    <a:lstStyle/>
                    <a:p>
                      <a:pPr algn="ctr" fontAlgn="b"/>
                      <a:r>
                        <a:rPr lang="en-GB" sz="1600" b="1" i="0" u="none" strike="noStrike" dirty="0">
                          <a:solidFill>
                            <a:srgbClr val="000000"/>
                          </a:solidFill>
                          <a:effectLst/>
                          <a:latin typeface="+mj-lt"/>
                        </a:rPr>
                        <a:t>%</a:t>
                      </a:r>
                    </a:p>
                  </a:txBody>
                  <a:tcPr marL="9525" marR="9525" marT="9525" marB="0" anchor="b"/>
                </a:tc>
                <a:extLst>
                  <a:ext uri="{0D108BD9-81ED-4DB2-BD59-A6C34878D82A}">
                    <a16:rowId xmlns:a16="http://schemas.microsoft.com/office/drawing/2014/main" val="2861673347"/>
                  </a:ext>
                </a:extLst>
              </a:tr>
              <a:tr h="370840">
                <a:tc>
                  <a:txBody>
                    <a:bodyPr/>
                    <a:lstStyle/>
                    <a:p>
                      <a:pPr algn="ctr" fontAlgn="b"/>
                      <a:r>
                        <a:rPr lang="en-GB" sz="1600" b="0" u="none" strike="noStrike" dirty="0">
                          <a:effectLst/>
                          <a:latin typeface="+mj-lt"/>
                        </a:rPr>
                        <a:t>ALD</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b="0" u="none" strike="noStrike" dirty="0">
                          <a:effectLst/>
                          <a:latin typeface="+mj-lt"/>
                        </a:rPr>
                        <a:t>14118</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b="0" i="0" u="none" strike="noStrike" dirty="0">
                          <a:solidFill>
                            <a:srgbClr val="000000"/>
                          </a:solidFill>
                          <a:effectLst/>
                          <a:latin typeface="+mj-lt"/>
                        </a:rPr>
                        <a:t>26.4</a:t>
                      </a:r>
                    </a:p>
                  </a:txBody>
                  <a:tcPr marL="9525" marR="9525" marT="9525" marB="0" anchor="b">
                    <a:noFill/>
                  </a:tcPr>
                </a:tc>
                <a:extLst>
                  <a:ext uri="{0D108BD9-81ED-4DB2-BD59-A6C34878D82A}">
                    <a16:rowId xmlns:a16="http://schemas.microsoft.com/office/drawing/2014/main" val="2898054275"/>
                  </a:ext>
                </a:extLst>
              </a:tr>
              <a:tr h="370840">
                <a:tc>
                  <a:txBody>
                    <a:bodyPr/>
                    <a:lstStyle/>
                    <a:p>
                      <a:pPr algn="ctr" fontAlgn="b"/>
                      <a:r>
                        <a:rPr lang="en-GB" sz="1600" u="none" strike="noStrike" dirty="0">
                          <a:effectLst/>
                          <a:latin typeface="+mj-lt"/>
                        </a:rPr>
                        <a:t>Fatty Liver Disease</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u="none" strike="noStrike" dirty="0">
                          <a:effectLst/>
                          <a:latin typeface="+mj-lt"/>
                        </a:rPr>
                        <a:t>12502</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b="0" i="0" u="none" strike="noStrike">
                          <a:solidFill>
                            <a:srgbClr val="000000"/>
                          </a:solidFill>
                          <a:effectLst/>
                          <a:latin typeface="+mj-lt"/>
                        </a:rPr>
                        <a:t>23.4</a:t>
                      </a:r>
                    </a:p>
                  </a:txBody>
                  <a:tcPr marL="9525" marR="9525" marT="9525" marB="0" anchor="b">
                    <a:noFill/>
                  </a:tcPr>
                </a:tc>
                <a:extLst>
                  <a:ext uri="{0D108BD9-81ED-4DB2-BD59-A6C34878D82A}">
                    <a16:rowId xmlns:a16="http://schemas.microsoft.com/office/drawing/2014/main" val="1478402610"/>
                  </a:ext>
                </a:extLst>
              </a:tr>
              <a:tr h="370840">
                <a:tc>
                  <a:txBody>
                    <a:bodyPr/>
                    <a:lstStyle/>
                    <a:p>
                      <a:pPr algn="ctr" fontAlgn="b"/>
                      <a:r>
                        <a:rPr lang="en-GB" sz="1600" u="none" strike="noStrike" dirty="0">
                          <a:effectLst/>
                          <a:latin typeface="+mj-lt"/>
                        </a:rPr>
                        <a:t>HH/A1AT</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u="none" strike="noStrike">
                          <a:effectLst/>
                          <a:latin typeface="+mj-lt"/>
                        </a:rPr>
                        <a:t>6933</a:t>
                      </a:r>
                      <a:endParaRPr lang="en-GB" sz="1600" b="0" i="0" u="none" strike="noStrike">
                        <a:solidFill>
                          <a:srgbClr val="000000"/>
                        </a:solidFill>
                        <a:effectLst/>
                        <a:latin typeface="+mj-lt"/>
                      </a:endParaRPr>
                    </a:p>
                  </a:txBody>
                  <a:tcPr marL="9525" marR="9525" marT="9525" marB="0" anchor="b">
                    <a:noFill/>
                  </a:tcPr>
                </a:tc>
                <a:tc>
                  <a:txBody>
                    <a:bodyPr/>
                    <a:lstStyle/>
                    <a:p>
                      <a:pPr algn="ctr" fontAlgn="b"/>
                      <a:r>
                        <a:rPr lang="en-GB" sz="1600" b="0" i="0" u="none" strike="noStrike">
                          <a:solidFill>
                            <a:srgbClr val="000000"/>
                          </a:solidFill>
                          <a:effectLst/>
                          <a:latin typeface="+mj-lt"/>
                        </a:rPr>
                        <a:t>13.0</a:t>
                      </a:r>
                    </a:p>
                  </a:txBody>
                  <a:tcPr marL="9525" marR="9525" marT="9525" marB="0" anchor="b">
                    <a:noFill/>
                  </a:tcPr>
                </a:tc>
                <a:extLst>
                  <a:ext uri="{0D108BD9-81ED-4DB2-BD59-A6C34878D82A}">
                    <a16:rowId xmlns:a16="http://schemas.microsoft.com/office/drawing/2014/main" val="808647285"/>
                  </a:ext>
                </a:extLst>
              </a:tr>
              <a:tr h="370840">
                <a:tc>
                  <a:txBody>
                    <a:bodyPr/>
                    <a:lstStyle/>
                    <a:p>
                      <a:pPr algn="ctr" fontAlgn="b"/>
                      <a:r>
                        <a:rPr lang="en-GB" sz="1600" u="none" strike="noStrike" dirty="0">
                          <a:effectLst/>
                          <a:latin typeface="+mj-lt"/>
                        </a:rPr>
                        <a:t>HCV</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u="none" strike="noStrike">
                          <a:effectLst/>
                          <a:latin typeface="+mj-lt"/>
                        </a:rPr>
                        <a:t>2891</a:t>
                      </a:r>
                      <a:endParaRPr lang="en-GB" sz="1600" b="0" i="0" u="none" strike="noStrike">
                        <a:solidFill>
                          <a:srgbClr val="000000"/>
                        </a:solidFill>
                        <a:effectLst/>
                        <a:latin typeface="+mj-lt"/>
                      </a:endParaRPr>
                    </a:p>
                  </a:txBody>
                  <a:tcPr marL="9525" marR="9525" marT="9525" marB="0" anchor="b">
                    <a:noFill/>
                  </a:tcPr>
                </a:tc>
                <a:tc>
                  <a:txBody>
                    <a:bodyPr/>
                    <a:lstStyle/>
                    <a:p>
                      <a:pPr algn="ctr" fontAlgn="b"/>
                      <a:r>
                        <a:rPr lang="en-GB" sz="1600" b="0" i="0" u="none" strike="noStrike">
                          <a:solidFill>
                            <a:srgbClr val="000000"/>
                          </a:solidFill>
                          <a:effectLst/>
                          <a:latin typeface="+mj-lt"/>
                        </a:rPr>
                        <a:t>5.4</a:t>
                      </a:r>
                    </a:p>
                  </a:txBody>
                  <a:tcPr marL="9525" marR="9525" marT="9525" marB="0" anchor="b">
                    <a:noFill/>
                  </a:tcPr>
                </a:tc>
                <a:extLst>
                  <a:ext uri="{0D108BD9-81ED-4DB2-BD59-A6C34878D82A}">
                    <a16:rowId xmlns:a16="http://schemas.microsoft.com/office/drawing/2014/main" val="2712205125"/>
                  </a:ext>
                </a:extLst>
              </a:tr>
              <a:tr h="370840">
                <a:tc>
                  <a:txBody>
                    <a:bodyPr/>
                    <a:lstStyle/>
                    <a:p>
                      <a:pPr algn="ctr" fontAlgn="b"/>
                      <a:r>
                        <a:rPr lang="en-GB" sz="1600" u="none" strike="noStrike" dirty="0">
                          <a:effectLst/>
                          <a:latin typeface="+mj-lt"/>
                        </a:rPr>
                        <a:t>ALD overlap</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u="none" strike="noStrike" dirty="0">
                          <a:effectLst/>
                          <a:latin typeface="+mj-lt"/>
                        </a:rPr>
                        <a:t>2325</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b="0" i="0" u="none" strike="noStrike" dirty="0">
                          <a:solidFill>
                            <a:srgbClr val="000000"/>
                          </a:solidFill>
                          <a:effectLst/>
                          <a:latin typeface="+mj-lt"/>
                        </a:rPr>
                        <a:t>4.4</a:t>
                      </a:r>
                    </a:p>
                  </a:txBody>
                  <a:tcPr marL="9525" marR="9525" marT="9525" marB="0" anchor="b">
                    <a:noFill/>
                  </a:tcPr>
                </a:tc>
                <a:extLst>
                  <a:ext uri="{0D108BD9-81ED-4DB2-BD59-A6C34878D82A}">
                    <a16:rowId xmlns:a16="http://schemas.microsoft.com/office/drawing/2014/main" val="1380603266"/>
                  </a:ext>
                </a:extLst>
              </a:tr>
              <a:tr h="370840">
                <a:tc>
                  <a:txBody>
                    <a:bodyPr/>
                    <a:lstStyle/>
                    <a:p>
                      <a:pPr algn="ctr" fontAlgn="b"/>
                      <a:r>
                        <a:rPr lang="en-GB" sz="1600" u="none" strike="noStrike" dirty="0">
                          <a:effectLst/>
                          <a:latin typeface="+mj-lt"/>
                        </a:rPr>
                        <a:t>Autoimmune liver disease</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u="none" strike="noStrike" dirty="0">
                          <a:effectLst/>
                          <a:latin typeface="+mj-lt"/>
                        </a:rPr>
                        <a:t>2260</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b="0" i="0" u="none" strike="noStrike" dirty="0">
                          <a:solidFill>
                            <a:srgbClr val="000000"/>
                          </a:solidFill>
                          <a:effectLst/>
                          <a:latin typeface="+mj-lt"/>
                        </a:rPr>
                        <a:t>4.2</a:t>
                      </a:r>
                    </a:p>
                  </a:txBody>
                  <a:tcPr marL="9525" marR="9525" marT="9525" marB="0" anchor="b">
                    <a:noFill/>
                  </a:tcPr>
                </a:tc>
                <a:extLst>
                  <a:ext uri="{0D108BD9-81ED-4DB2-BD59-A6C34878D82A}">
                    <a16:rowId xmlns:a16="http://schemas.microsoft.com/office/drawing/2014/main" val="830087974"/>
                  </a:ext>
                </a:extLst>
              </a:tr>
              <a:tr h="370840">
                <a:tc>
                  <a:txBody>
                    <a:bodyPr/>
                    <a:lstStyle/>
                    <a:p>
                      <a:pPr algn="ctr" fontAlgn="b"/>
                      <a:r>
                        <a:rPr lang="en-GB" sz="1600" u="none" strike="noStrike" dirty="0">
                          <a:effectLst/>
                          <a:latin typeface="+mj-lt"/>
                        </a:rPr>
                        <a:t>HBV</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u="none" strike="noStrike" dirty="0">
                          <a:effectLst/>
                          <a:latin typeface="+mj-lt"/>
                        </a:rPr>
                        <a:t>873</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b="0" i="0" u="none" strike="noStrike" dirty="0">
                          <a:solidFill>
                            <a:srgbClr val="000000"/>
                          </a:solidFill>
                          <a:effectLst/>
                          <a:latin typeface="+mj-lt"/>
                        </a:rPr>
                        <a:t>1.6</a:t>
                      </a:r>
                    </a:p>
                  </a:txBody>
                  <a:tcPr marL="9525" marR="9525" marT="9525" marB="0" anchor="b">
                    <a:noFill/>
                  </a:tcPr>
                </a:tc>
                <a:extLst>
                  <a:ext uri="{0D108BD9-81ED-4DB2-BD59-A6C34878D82A}">
                    <a16:rowId xmlns:a16="http://schemas.microsoft.com/office/drawing/2014/main" val="3946757091"/>
                  </a:ext>
                </a:extLst>
              </a:tr>
              <a:tr h="370840">
                <a:tc>
                  <a:txBody>
                    <a:bodyPr/>
                    <a:lstStyle/>
                    <a:p>
                      <a:pPr algn="ctr" fontAlgn="b"/>
                      <a:r>
                        <a:rPr lang="en-GB" sz="1600" u="none" strike="noStrike">
                          <a:effectLst/>
                          <a:latin typeface="+mj-lt"/>
                        </a:rPr>
                        <a:t>Non ALD overlap</a:t>
                      </a:r>
                      <a:endParaRPr lang="en-GB" sz="1600" b="0" i="0" u="none" strike="noStrike">
                        <a:solidFill>
                          <a:srgbClr val="000000"/>
                        </a:solidFill>
                        <a:effectLst/>
                        <a:latin typeface="+mj-lt"/>
                      </a:endParaRPr>
                    </a:p>
                  </a:txBody>
                  <a:tcPr marL="9525" marR="9525" marT="9525" marB="0" anchor="b">
                    <a:noFill/>
                  </a:tcPr>
                </a:tc>
                <a:tc>
                  <a:txBody>
                    <a:bodyPr/>
                    <a:lstStyle/>
                    <a:p>
                      <a:pPr algn="ctr" fontAlgn="b"/>
                      <a:r>
                        <a:rPr lang="en-GB" sz="1600" u="none" strike="noStrike" dirty="0">
                          <a:effectLst/>
                          <a:latin typeface="+mj-lt"/>
                        </a:rPr>
                        <a:t>775</a:t>
                      </a:r>
                      <a:endParaRPr lang="en-GB" sz="1600" b="0" i="0" u="none" strike="noStrike" dirty="0">
                        <a:solidFill>
                          <a:srgbClr val="000000"/>
                        </a:solidFill>
                        <a:effectLst/>
                        <a:latin typeface="+mj-lt"/>
                      </a:endParaRPr>
                    </a:p>
                  </a:txBody>
                  <a:tcPr marL="9525" marR="9525" marT="9525" marB="0" anchor="b">
                    <a:noFill/>
                  </a:tcPr>
                </a:tc>
                <a:tc>
                  <a:txBody>
                    <a:bodyPr/>
                    <a:lstStyle/>
                    <a:p>
                      <a:pPr algn="ctr" fontAlgn="b"/>
                      <a:r>
                        <a:rPr lang="en-GB" sz="1600" b="0" i="0" u="none" strike="noStrike" dirty="0">
                          <a:solidFill>
                            <a:srgbClr val="000000"/>
                          </a:solidFill>
                          <a:effectLst/>
                          <a:latin typeface="+mj-lt"/>
                        </a:rPr>
                        <a:t>1.5</a:t>
                      </a:r>
                    </a:p>
                  </a:txBody>
                  <a:tcPr marL="9525" marR="9525" marT="9525" marB="0" anchor="b">
                    <a:noFill/>
                  </a:tcPr>
                </a:tc>
                <a:extLst>
                  <a:ext uri="{0D108BD9-81ED-4DB2-BD59-A6C34878D82A}">
                    <a16:rowId xmlns:a16="http://schemas.microsoft.com/office/drawing/2014/main" val="1441527509"/>
                  </a:ext>
                </a:extLst>
              </a:tr>
              <a:tr h="370840">
                <a:tc>
                  <a:txBody>
                    <a:bodyPr/>
                    <a:lstStyle/>
                    <a:p>
                      <a:pPr algn="ctr" fontAlgn="b"/>
                      <a:r>
                        <a:rPr lang="en-GB" sz="1600" u="none" strike="noStrike" dirty="0">
                          <a:effectLst/>
                          <a:latin typeface="+mj-lt"/>
                        </a:rPr>
                        <a:t>Hepatitis not specified</a:t>
                      </a:r>
                      <a:endParaRPr lang="en-GB" sz="1600" b="0" i="0" u="none" strike="noStrike" dirty="0">
                        <a:solidFill>
                          <a:srgbClr val="000000"/>
                        </a:solidFill>
                        <a:effectLst/>
                        <a:latin typeface="+mj-lt"/>
                      </a:endParaRPr>
                    </a:p>
                  </a:txBody>
                  <a:tcPr marL="9525" marR="9525" marT="9525" marB="0" anchor="b">
                    <a:solidFill>
                      <a:schemeClr val="bg1">
                        <a:lumMod val="85000"/>
                      </a:schemeClr>
                    </a:solidFill>
                  </a:tcPr>
                </a:tc>
                <a:tc>
                  <a:txBody>
                    <a:bodyPr/>
                    <a:lstStyle/>
                    <a:p>
                      <a:pPr algn="ctr" fontAlgn="b"/>
                      <a:r>
                        <a:rPr lang="en-GB" sz="1600" u="none" strike="noStrike" dirty="0">
                          <a:effectLst/>
                          <a:latin typeface="+mj-lt"/>
                        </a:rPr>
                        <a:t>1865</a:t>
                      </a:r>
                      <a:endParaRPr lang="en-GB" sz="1600" b="0" i="0" u="none" strike="noStrike" dirty="0">
                        <a:solidFill>
                          <a:srgbClr val="000000"/>
                        </a:solidFill>
                        <a:effectLst/>
                        <a:latin typeface="+mj-lt"/>
                      </a:endParaRPr>
                    </a:p>
                  </a:txBody>
                  <a:tcPr marL="9525" marR="9525" marT="9525" marB="0" anchor="b">
                    <a:solidFill>
                      <a:schemeClr val="bg1">
                        <a:lumMod val="85000"/>
                      </a:schemeClr>
                    </a:solidFill>
                  </a:tcPr>
                </a:tc>
                <a:tc>
                  <a:txBody>
                    <a:bodyPr/>
                    <a:lstStyle/>
                    <a:p>
                      <a:pPr algn="ctr" fontAlgn="b"/>
                      <a:r>
                        <a:rPr lang="en-GB" sz="1600" b="0" i="0" u="none" strike="noStrike">
                          <a:solidFill>
                            <a:srgbClr val="000000"/>
                          </a:solidFill>
                          <a:effectLst/>
                          <a:latin typeface="+mj-lt"/>
                        </a:rPr>
                        <a:t>3.5</a:t>
                      </a:r>
                    </a:p>
                  </a:txBody>
                  <a:tcPr marL="9525" marR="9525" marT="9525" marB="0" anchor="b">
                    <a:solidFill>
                      <a:schemeClr val="bg1">
                        <a:lumMod val="85000"/>
                      </a:schemeClr>
                    </a:solidFill>
                  </a:tcPr>
                </a:tc>
                <a:extLst>
                  <a:ext uri="{0D108BD9-81ED-4DB2-BD59-A6C34878D82A}">
                    <a16:rowId xmlns:a16="http://schemas.microsoft.com/office/drawing/2014/main" val="3440823436"/>
                  </a:ext>
                </a:extLst>
              </a:tr>
              <a:tr h="370840">
                <a:tc>
                  <a:txBody>
                    <a:bodyPr/>
                    <a:lstStyle/>
                    <a:p>
                      <a:pPr algn="ctr" fontAlgn="b"/>
                      <a:r>
                        <a:rPr lang="en-GB" sz="1600" u="none" strike="noStrike" dirty="0">
                          <a:effectLst/>
                          <a:latin typeface="+mj-lt"/>
                        </a:rPr>
                        <a:t>Congestive Hepatopathy</a:t>
                      </a:r>
                      <a:endParaRPr lang="en-GB" sz="1600" b="0" i="0" u="none" strike="noStrike" dirty="0">
                        <a:solidFill>
                          <a:srgbClr val="000000"/>
                        </a:solidFill>
                        <a:effectLst/>
                        <a:latin typeface="+mj-lt"/>
                      </a:endParaRPr>
                    </a:p>
                  </a:txBody>
                  <a:tcPr marL="9525" marR="9525" marT="9525" marB="0" anchor="b">
                    <a:solidFill>
                      <a:schemeClr val="bg1">
                        <a:lumMod val="85000"/>
                      </a:schemeClr>
                    </a:solidFill>
                  </a:tcPr>
                </a:tc>
                <a:tc>
                  <a:txBody>
                    <a:bodyPr/>
                    <a:lstStyle/>
                    <a:p>
                      <a:pPr algn="ctr" fontAlgn="b"/>
                      <a:r>
                        <a:rPr lang="en-GB" sz="1600" u="none" strike="noStrike" dirty="0">
                          <a:effectLst/>
                          <a:latin typeface="+mj-lt"/>
                        </a:rPr>
                        <a:t>870</a:t>
                      </a:r>
                      <a:endParaRPr lang="en-GB" sz="1600" b="0" i="0" u="none" strike="noStrike" dirty="0">
                        <a:solidFill>
                          <a:srgbClr val="000000"/>
                        </a:solidFill>
                        <a:effectLst/>
                        <a:latin typeface="+mj-lt"/>
                      </a:endParaRPr>
                    </a:p>
                  </a:txBody>
                  <a:tcPr marL="9525" marR="9525" marT="9525" marB="0" anchor="b">
                    <a:solidFill>
                      <a:schemeClr val="bg1">
                        <a:lumMod val="85000"/>
                      </a:schemeClr>
                    </a:solidFill>
                  </a:tcPr>
                </a:tc>
                <a:tc>
                  <a:txBody>
                    <a:bodyPr/>
                    <a:lstStyle/>
                    <a:p>
                      <a:pPr algn="ctr" fontAlgn="b"/>
                      <a:r>
                        <a:rPr lang="en-GB" sz="1600" b="0" i="0" u="none" strike="noStrike" dirty="0">
                          <a:solidFill>
                            <a:srgbClr val="000000"/>
                          </a:solidFill>
                          <a:effectLst/>
                          <a:latin typeface="+mj-lt"/>
                        </a:rPr>
                        <a:t>1.6</a:t>
                      </a:r>
                    </a:p>
                  </a:txBody>
                  <a:tcPr marL="9525" marR="9525" marT="9525" marB="0" anchor="b">
                    <a:solidFill>
                      <a:schemeClr val="bg1">
                        <a:lumMod val="85000"/>
                      </a:schemeClr>
                    </a:solidFill>
                  </a:tcPr>
                </a:tc>
                <a:extLst>
                  <a:ext uri="{0D108BD9-81ED-4DB2-BD59-A6C34878D82A}">
                    <a16:rowId xmlns:a16="http://schemas.microsoft.com/office/drawing/2014/main" val="4140013264"/>
                  </a:ext>
                </a:extLst>
              </a:tr>
              <a:tr h="370840">
                <a:tc>
                  <a:txBody>
                    <a:bodyPr/>
                    <a:lstStyle/>
                    <a:p>
                      <a:pPr algn="ctr" fontAlgn="b"/>
                      <a:r>
                        <a:rPr lang="en-GB" sz="1600" u="none" strike="noStrike" dirty="0">
                          <a:effectLst/>
                          <a:latin typeface="+mj-lt"/>
                        </a:rPr>
                        <a:t>Toxic liver disease</a:t>
                      </a:r>
                      <a:endParaRPr lang="en-GB" sz="1600" b="0" i="0" u="none" strike="noStrike" dirty="0">
                        <a:solidFill>
                          <a:srgbClr val="000000"/>
                        </a:solidFill>
                        <a:effectLst/>
                        <a:latin typeface="+mj-lt"/>
                      </a:endParaRPr>
                    </a:p>
                  </a:txBody>
                  <a:tcPr marL="9525" marR="9525" marT="9525" marB="0" anchor="b">
                    <a:solidFill>
                      <a:schemeClr val="bg1">
                        <a:lumMod val="85000"/>
                      </a:schemeClr>
                    </a:solidFill>
                  </a:tcPr>
                </a:tc>
                <a:tc>
                  <a:txBody>
                    <a:bodyPr/>
                    <a:lstStyle/>
                    <a:p>
                      <a:pPr algn="ctr" fontAlgn="b"/>
                      <a:r>
                        <a:rPr lang="en-GB" sz="1600" u="none" strike="noStrike" dirty="0">
                          <a:effectLst/>
                          <a:latin typeface="+mj-lt"/>
                        </a:rPr>
                        <a:t>829</a:t>
                      </a:r>
                      <a:endParaRPr lang="en-GB" sz="1600" b="0" i="0" u="none" strike="noStrike" dirty="0">
                        <a:solidFill>
                          <a:srgbClr val="000000"/>
                        </a:solidFill>
                        <a:effectLst/>
                        <a:latin typeface="+mj-lt"/>
                      </a:endParaRPr>
                    </a:p>
                  </a:txBody>
                  <a:tcPr marL="9525" marR="9525" marT="9525" marB="0" anchor="b">
                    <a:solidFill>
                      <a:schemeClr val="bg1">
                        <a:lumMod val="85000"/>
                      </a:schemeClr>
                    </a:solidFill>
                  </a:tcPr>
                </a:tc>
                <a:tc>
                  <a:txBody>
                    <a:bodyPr/>
                    <a:lstStyle/>
                    <a:p>
                      <a:pPr algn="ctr" fontAlgn="b"/>
                      <a:r>
                        <a:rPr lang="en-GB" sz="1600" b="0" i="0" u="none" strike="noStrike" dirty="0">
                          <a:solidFill>
                            <a:srgbClr val="000000"/>
                          </a:solidFill>
                          <a:effectLst/>
                          <a:latin typeface="+mj-lt"/>
                        </a:rPr>
                        <a:t>1.6</a:t>
                      </a:r>
                    </a:p>
                  </a:txBody>
                  <a:tcPr marL="9525" marR="9525" marT="9525" marB="0" anchor="b">
                    <a:solidFill>
                      <a:schemeClr val="bg1">
                        <a:lumMod val="85000"/>
                      </a:schemeClr>
                    </a:solidFill>
                  </a:tcPr>
                </a:tc>
                <a:extLst>
                  <a:ext uri="{0D108BD9-81ED-4DB2-BD59-A6C34878D82A}">
                    <a16:rowId xmlns:a16="http://schemas.microsoft.com/office/drawing/2014/main" val="2884499077"/>
                  </a:ext>
                </a:extLst>
              </a:tr>
              <a:tr h="370840">
                <a:tc>
                  <a:txBody>
                    <a:bodyPr/>
                    <a:lstStyle/>
                    <a:p>
                      <a:pPr algn="ctr" fontAlgn="b"/>
                      <a:r>
                        <a:rPr lang="en-GB" sz="1600" u="none" strike="noStrike" dirty="0">
                          <a:effectLst/>
                          <a:latin typeface="+mj-lt"/>
                        </a:rPr>
                        <a:t>Miscellaneous</a:t>
                      </a:r>
                      <a:endParaRPr lang="en-GB" sz="1600" b="0" i="0" u="none" strike="noStrike" dirty="0">
                        <a:solidFill>
                          <a:srgbClr val="000000"/>
                        </a:solidFill>
                        <a:effectLst/>
                        <a:latin typeface="+mj-lt"/>
                      </a:endParaRPr>
                    </a:p>
                  </a:txBody>
                  <a:tcPr marL="9525" marR="9525" marT="9525" marB="0" anchor="b">
                    <a:solidFill>
                      <a:schemeClr val="bg1">
                        <a:lumMod val="75000"/>
                      </a:schemeClr>
                    </a:solidFill>
                  </a:tcPr>
                </a:tc>
                <a:tc>
                  <a:txBody>
                    <a:bodyPr/>
                    <a:lstStyle/>
                    <a:p>
                      <a:pPr algn="ctr" fontAlgn="b"/>
                      <a:r>
                        <a:rPr lang="en-GB" sz="1600" u="none" strike="noStrike" dirty="0">
                          <a:effectLst/>
                          <a:latin typeface="+mj-lt"/>
                        </a:rPr>
                        <a:t>7184</a:t>
                      </a:r>
                      <a:endParaRPr lang="en-GB" sz="1600" b="0" i="0" u="none" strike="noStrike" dirty="0">
                        <a:solidFill>
                          <a:srgbClr val="000000"/>
                        </a:solidFill>
                        <a:effectLst/>
                        <a:latin typeface="+mj-lt"/>
                      </a:endParaRPr>
                    </a:p>
                  </a:txBody>
                  <a:tcPr marL="9525" marR="9525" marT="9525" marB="0" anchor="b">
                    <a:solidFill>
                      <a:schemeClr val="bg1">
                        <a:lumMod val="75000"/>
                      </a:schemeClr>
                    </a:solidFill>
                  </a:tcPr>
                </a:tc>
                <a:tc>
                  <a:txBody>
                    <a:bodyPr/>
                    <a:lstStyle/>
                    <a:p>
                      <a:pPr algn="ctr" fontAlgn="b"/>
                      <a:r>
                        <a:rPr lang="en-GB" sz="1600" b="0" i="0" u="none" strike="noStrike" dirty="0">
                          <a:solidFill>
                            <a:srgbClr val="000000"/>
                          </a:solidFill>
                          <a:effectLst/>
                          <a:latin typeface="+mj-lt"/>
                        </a:rPr>
                        <a:t>13.4</a:t>
                      </a:r>
                    </a:p>
                  </a:txBody>
                  <a:tcPr marL="9525" marR="9525" marT="9525" marB="0" anchor="b">
                    <a:solidFill>
                      <a:schemeClr val="bg1">
                        <a:lumMod val="75000"/>
                      </a:schemeClr>
                    </a:solidFill>
                  </a:tcPr>
                </a:tc>
                <a:extLst>
                  <a:ext uri="{0D108BD9-81ED-4DB2-BD59-A6C34878D82A}">
                    <a16:rowId xmlns:a16="http://schemas.microsoft.com/office/drawing/2014/main" val="1183998906"/>
                  </a:ext>
                </a:extLst>
              </a:tr>
            </a:tbl>
          </a:graphicData>
        </a:graphic>
      </p:graphicFrame>
      <p:pic>
        <p:nvPicPr>
          <p:cNvPr id="49" name="Picture 48">
            <a:extLst>
              <a:ext uri="{FF2B5EF4-FFF2-40B4-BE49-F238E27FC236}">
                <a16:creationId xmlns:a16="http://schemas.microsoft.com/office/drawing/2014/main" id="{3915728E-06C8-1247-A885-22EC92EB356E}"/>
              </a:ext>
            </a:extLst>
          </p:cNvPr>
          <p:cNvPicPr>
            <a:picLocks noChangeAspect="1"/>
          </p:cNvPicPr>
          <p:nvPr/>
        </p:nvPicPr>
        <p:blipFill>
          <a:blip r:embed="rId3"/>
          <a:stretch>
            <a:fillRect/>
          </a:stretch>
        </p:blipFill>
        <p:spPr>
          <a:xfrm>
            <a:off x="7540930" y="5520002"/>
            <a:ext cx="2310636" cy="1266571"/>
          </a:xfrm>
          <a:prstGeom prst="rect">
            <a:avLst/>
          </a:prstGeom>
        </p:spPr>
      </p:pic>
      <p:sp>
        <p:nvSpPr>
          <p:cNvPr id="50" name="TextBox 49">
            <a:extLst>
              <a:ext uri="{FF2B5EF4-FFF2-40B4-BE49-F238E27FC236}">
                <a16:creationId xmlns:a16="http://schemas.microsoft.com/office/drawing/2014/main" id="{D9D4FBFC-AE51-514C-9913-1F4BA20111C6}"/>
              </a:ext>
            </a:extLst>
          </p:cNvPr>
          <p:cNvSpPr txBox="1"/>
          <p:nvPr/>
        </p:nvSpPr>
        <p:spPr>
          <a:xfrm>
            <a:off x="7777521" y="5102258"/>
            <a:ext cx="2119043" cy="400110"/>
          </a:xfrm>
          <a:prstGeom prst="rect">
            <a:avLst/>
          </a:prstGeom>
          <a:noFill/>
        </p:spPr>
        <p:txBody>
          <a:bodyPr wrap="none" rtlCol="0">
            <a:spAutoFit/>
          </a:bodyPr>
          <a:lstStyle/>
          <a:p>
            <a:pPr algn="ctr"/>
            <a:r>
              <a:rPr lang="en-US" sz="2000" dirty="0"/>
              <a:t>All cause mortality</a:t>
            </a:r>
          </a:p>
        </p:txBody>
      </p:sp>
      <p:grpSp>
        <p:nvGrpSpPr>
          <p:cNvPr id="51" name="Group 50">
            <a:extLst>
              <a:ext uri="{FF2B5EF4-FFF2-40B4-BE49-F238E27FC236}">
                <a16:creationId xmlns:a16="http://schemas.microsoft.com/office/drawing/2014/main" id="{8D5FAD31-864F-1642-93A1-A4CA103F8079}"/>
              </a:ext>
            </a:extLst>
          </p:cNvPr>
          <p:cNvGrpSpPr/>
          <p:nvPr/>
        </p:nvGrpSpPr>
        <p:grpSpPr>
          <a:xfrm>
            <a:off x="7633700" y="1536476"/>
            <a:ext cx="4613704" cy="3511264"/>
            <a:chOff x="992569" y="2153079"/>
            <a:chExt cx="5126924" cy="3802607"/>
          </a:xfrm>
        </p:grpSpPr>
        <p:sp>
          <p:nvSpPr>
            <p:cNvPr id="52" name="TextBox 51">
              <a:extLst>
                <a:ext uri="{FF2B5EF4-FFF2-40B4-BE49-F238E27FC236}">
                  <a16:creationId xmlns:a16="http://schemas.microsoft.com/office/drawing/2014/main" id="{6BCF4245-A7E6-1B4E-B93F-0D9DCB0A9AB7}"/>
                </a:ext>
              </a:extLst>
            </p:cNvPr>
            <p:cNvSpPr txBox="1"/>
            <p:nvPr/>
          </p:nvSpPr>
          <p:spPr>
            <a:xfrm>
              <a:off x="2669416" y="2537877"/>
              <a:ext cx="3406939" cy="400110"/>
            </a:xfrm>
            <a:prstGeom prst="rect">
              <a:avLst/>
            </a:prstGeom>
            <a:noFill/>
          </p:spPr>
          <p:txBody>
            <a:bodyPr wrap="square" rtlCol="0">
              <a:spAutoFit/>
            </a:bodyPr>
            <a:lstStyle/>
            <a:p>
              <a:pPr algn="ctr"/>
              <a:r>
                <a:rPr lang="en-US" sz="2000" dirty="0"/>
                <a:t>Stage of liver disease</a:t>
              </a:r>
            </a:p>
          </p:txBody>
        </p:sp>
        <p:sp>
          <p:nvSpPr>
            <p:cNvPr id="53" name="TextBox 52">
              <a:extLst>
                <a:ext uri="{FF2B5EF4-FFF2-40B4-BE49-F238E27FC236}">
                  <a16:creationId xmlns:a16="http://schemas.microsoft.com/office/drawing/2014/main" id="{F2C70D51-4EEA-4C4F-AAE6-1D986FAB2881}"/>
                </a:ext>
              </a:extLst>
            </p:cNvPr>
            <p:cNvSpPr txBox="1"/>
            <p:nvPr/>
          </p:nvSpPr>
          <p:spPr>
            <a:xfrm>
              <a:off x="2808727" y="3333664"/>
              <a:ext cx="758541" cy="369332"/>
            </a:xfrm>
            <a:prstGeom prst="rect">
              <a:avLst/>
            </a:prstGeom>
            <a:noFill/>
          </p:spPr>
          <p:txBody>
            <a:bodyPr wrap="none" rtlCol="0">
              <a:spAutoFit/>
            </a:bodyPr>
            <a:lstStyle/>
            <a:p>
              <a:r>
                <a:rPr lang="en-US" dirty="0"/>
                <a:t>24.5%</a:t>
              </a:r>
            </a:p>
          </p:txBody>
        </p:sp>
        <p:sp>
          <p:nvSpPr>
            <p:cNvPr id="54" name="TextBox 53">
              <a:extLst>
                <a:ext uri="{FF2B5EF4-FFF2-40B4-BE49-F238E27FC236}">
                  <a16:creationId xmlns:a16="http://schemas.microsoft.com/office/drawing/2014/main" id="{54682C22-8375-1442-AAFF-6B9A1A543E7F}"/>
                </a:ext>
              </a:extLst>
            </p:cNvPr>
            <p:cNvSpPr txBox="1"/>
            <p:nvPr/>
          </p:nvSpPr>
          <p:spPr>
            <a:xfrm>
              <a:off x="3523939" y="3498789"/>
              <a:ext cx="758541" cy="369332"/>
            </a:xfrm>
            <a:prstGeom prst="rect">
              <a:avLst/>
            </a:prstGeom>
            <a:noFill/>
          </p:spPr>
          <p:txBody>
            <a:bodyPr wrap="none" rtlCol="0">
              <a:spAutoFit/>
            </a:bodyPr>
            <a:lstStyle/>
            <a:p>
              <a:r>
                <a:rPr lang="en-US" dirty="0"/>
                <a:t>18.6%</a:t>
              </a:r>
            </a:p>
          </p:txBody>
        </p:sp>
        <p:sp>
          <p:nvSpPr>
            <p:cNvPr id="55" name="TextBox 54">
              <a:extLst>
                <a:ext uri="{FF2B5EF4-FFF2-40B4-BE49-F238E27FC236}">
                  <a16:creationId xmlns:a16="http://schemas.microsoft.com/office/drawing/2014/main" id="{E1021430-2ADA-3F4E-BD58-C381A6714983}"/>
                </a:ext>
              </a:extLst>
            </p:cNvPr>
            <p:cNvSpPr txBox="1"/>
            <p:nvPr/>
          </p:nvSpPr>
          <p:spPr>
            <a:xfrm>
              <a:off x="4329660" y="3663833"/>
              <a:ext cx="583814" cy="369332"/>
            </a:xfrm>
            <a:prstGeom prst="rect">
              <a:avLst/>
            </a:prstGeom>
            <a:noFill/>
          </p:spPr>
          <p:txBody>
            <a:bodyPr wrap="none" rtlCol="0">
              <a:spAutoFit/>
            </a:bodyPr>
            <a:lstStyle/>
            <a:p>
              <a:r>
                <a:rPr lang="en-US" dirty="0"/>
                <a:t>15%</a:t>
              </a:r>
            </a:p>
          </p:txBody>
        </p:sp>
        <p:sp>
          <p:nvSpPr>
            <p:cNvPr id="56" name="TextBox 55">
              <a:extLst>
                <a:ext uri="{FF2B5EF4-FFF2-40B4-BE49-F238E27FC236}">
                  <a16:creationId xmlns:a16="http://schemas.microsoft.com/office/drawing/2014/main" id="{07448C84-6AF3-164E-B0D0-5B6AE3B99F8E}"/>
                </a:ext>
              </a:extLst>
            </p:cNvPr>
            <p:cNvSpPr txBox="1"/>
            <p:nvPr/>
          </p:nvSpPr>
          <p:spPr>
            <a:xfrm>
              <a:off x="5115672" y="3907244"/>
              <a:ext cx="466794" cy="369332"/>
            </a:xfrm>
            <a:prstGeom prst="rect">
              <a:avLst/>
            </a:prstGeom>
            <a:noFill/>
          </p:spPr>
          <p:txBody>
            <a:bodyPr wrap="none" rtlCol="0">
              <a:spAutoFit/>
            </a:bodyPr>
            <a:lstStyle/>
            <a:p>
              <a:r>
                <a:rPr lang="en-US" dirty="0"/>
                <a:t>8%</a:t>
              </a:r>
            </a:p>
          </p:txBody>
        </p:sp>
        <p:sp>
          <p:nvSpPr>
            <p:cNvPr id="57" name="TextBox 56">
              <a:extLst>
                <a:ext uri="{FF2B5EF4-FFF2-40B4-BE49-F238E27FC236}">
                  <a16:creationId xmlns:a16="http://schemas.microsoft.com/office/drawing/2014/main" id="{2BF05CCE-ADF5-A446-B0C1-CCDD8C504846}"/>
                </a:ext>
              </a:extLst>
            </p:cNvPr>
            <p:cNvSpPr txBox="1"/>
            <p:nvPr/>
          </p:nvSpPr>
          <p:spPr>
            <a:xfrm>
              <a:off x="2105674" y="2315200"/>
              <a:ext cx="758541" cy="369332"/>
            </a:xfrm>
            <a:prstGeom prst="rect">
              <a:avLst/>
            </a:prstGeom>
            <a:noFill/>
          </p:spPr>
          <p:txBody>
            <a:bodyPr wrap="none" rtlCol="0">
              <a:spAutoFit/>
            </a:bodyPr>
            <a:lstStyle/>
            <a:p>
              <a:r>
                <a:rPr lang="en-US" dirty="0"/>
                <a:t>61.2%</a:t>
              </a:r>
            </a:p>
          </p:txBody>
        </p:sp>
        <p:sp>
          <p:nvSpPr>
            <p:cNvPr id="58" name="TextBox 57">
              <a:extLst>
                <a:ext uri="{FF2B5EF4-FFF2-40B4-BE49-F238E27FC236}">
                  <a16:creationId xmlns:a16="http://schemas.microsoft.com/office/drawing/2014/main" id="{681F8012-F39C-ED45-9896-8F63B25618D3}"/>
                </a:ext>
              </a:extLst>
            </p:cNvPr>
            <p:cNvSpPr txBox="1"/>
            <p:nvPr/>
          </p:nvSpPr>
          <p:spPr>
            <a:xfrm rot="16200000">
              <a:off x="698578" y="3190519"/>
              <a:ext cx="957313" cy="369332"/>
            </a:xfrm>
            <a:prstGeom prst="rect">
              <a:avLst/>
            </a:prstGeom>
            <a:noFill/>
          </p:spPr>
          <p:txBody>
            <a:bodyPr wrap="none" rtlCol="0">
              <a:spAutoFit/>
            </a:bodyPr>
            <a:lstStyle/>
            <a:p>
              <a:r>
                <a:rPr lang="en-US" dirty="0"/>
                <a:t>Number</a:t>
              </a:r>
            </a:p>
          </p:txBody>
        </p:sp>
        <p:pic>
          <p:nvPicPr>
            <p:cNvPr id="59" name="Picture 58">
              <a:extLst>
                <a:ext uri="{FF2B5EF4-FFF2-40B4-BE49-F238E27FC236}">
                  <a16:creationId xmlns:a16="http://schemas.microsoft.com/office/drawing/2014/main" id="{E64044F4-E1D0-FB4F-9AE0-3EF77FCF94D8}"/>
                </a:ext>
              </a:extLst>
            </p:cNvPr>
            <p:cNvPicPr>
              <a:picLocks noChangeAspect="1"/>
            </p:cNvPicPr>
            <p:nvPr/>
          </p:nvPicPr>
          <p:blipFill>
            <a:blip r:embed="rId4"/>
            <a:stretch>
              <a:fillRect/>
            </a:stretch>
          </p:blipFill>
          <p:spPr>
            <a:xfrm>
              <a:off x="1371576" y="2153079"/>
              <a:ext cx="4747917" cy="3802607"/>
            </a:xfrm>
            <a:prstGeom prst="rect">
              <a:avLst/>
            </a:prstGeom>
          </p:spPr>
        </p:pic>
      </p:grpSp>
    </p:spTree>
    <p:extLst>
      <p:ext uri="{BB962C8B-B14F-4D97-AF65-F5344CB8AC3E}">
        <p14:creationId xmlns:p14="http://schemas.microsoft.com/office/powerpoint/2010/main" val="1194156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3758C-DEA9-D942-902C-38879B1EBCAD}"/>
              </a:ext>
            </a:extLst>
          </p:cNvPr>
          <p:cNvSpPr>
            <a:spLocks noGrp="1"/>
          </p:cNvSpPr>
          <p:nvPr>
            <p:ph type="title"/>
          </p:nvPr>
        </p:nvSpPr>
        <p:spPr>
          <a:xfrm>
            <a:off x="838200" y="365126"/>
            <a:ext cx="10515600" cy="706438"/>
          </a:xfrm>
        </p:spPr>
        <p:txBody>
          <a:bodyPr anchor="ctr">
            <a:normAutofit/>
          </a:bodyPr>
          <a:lstStyle/>
          <a:p>
            <a:r>
              <a:rPr lang="en-US" sz="3200" dirty="0"/>
              <a:t>Results – Changing incidence of liver disease over 20 years</a:t>
            </a:r>
          </a:p>
        </p:txBody>
      </p:sp>
      <p:cxnSp>
        <p:nvCxnSpPr>
          <p:cNvPr id="6" name="Straight Connector 5">
            <a:extLst>
              <a:ext uri="{FF2B5EF4-FFF2-40B4-BE49-F238E27FC236}">
                <a16:creationId xmlns:a16="http://schemas.microsoft.com/office/drawing/2014/main" id="{6C03F1BE-9EFD-B643-B2AF-A1C4FE563289}"/>
              </a:ext>
            </a:extLst>
          </p:cNvPr>
          <p:cNvCxnSpPr>
            <a:cxnSpLocks/>
          </p:cNvCxnSpPr>
          <p:nvPr/>
        </p:nvCxnSpPr>
        <p:spPr>
          <a:xfrm>
            <a:off x="178728" y="1071563"/>
            <a:ext cx="915101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AD57E9DB-8B92-C64D-94FB-4B913CEAD905}"/>
              </a:ext>
            </a:extLst>
          </p:cNvPr>
          <p:cNvPicPr>
            <a:picLocks noChangeAspect="1"/>
          </p:cNvPicPr>
          <p:nvPr/>
        </p:nvPicPr>
        <p:blipFill>
          <a:blip r:embed="rId2"/>
          <a:stretch>
            <a:fillRect/>
          </a:stretch>
        </p:blipFill>
        <p:spPr>
          <a:xfrm>
            <a:off x="1860331" y="1071563"/>
            <a:ext cx="7003667" cy="5436881"/>
          </a:xfrm>
          <a:prstGeom prst="rect">
            <a:avLst/>
          </a:prstGeom>
        </p:spPr>
      </p:pic>
      <p:cxnSp>
        <p:nvCxnSpPr>
          <p:cNvPr id="4" name="Straight Arrow Connector 3">
            <a:extLst>
              <a:ext uri="{FF2B5EF4-FFF2-40B4-BE49-F238E27FC236}">
                <a16:creationId xmlns:a16="http://schemas.microsoft.com/office/drawing/2014/main" id="{581254EF-2B1E-5C40-A32D-26B7ADAD22EF}"/>
              </a:ext>
            </a:extLst>
          </p:cNvPr>
          <p:cNvCxnSpPr>
            <a:cxnSpLocks/>
          </p:cNvCxnSpPr>
          <p:nvPr/>
        </p:nvCxnSpPr>
        <p:spPr>
          <a:xfrm>
            <a:off x="7129462" y="1600200"/>
            <a:ext cx="0"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6942DA0-F310-C043-9DBD-39A6BCFEB12C}"/>
              </a:ext>
            </a:extLst>
          </p:cNvPr>
          <p:cNvCxnSpPr>
            <a:cxnSpLocks/>
          </p:cNvCxnSpPr>
          <p:nvPr/>
        </p:nvCxnSpPr>
        <p:spPr>
          <a:xfrm>
            <a:off x="5667375" y="2057400"/>
            <a:ext cx="0"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8036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3758C-DEA9-D942-902C-38879B1EBCAD}"/>
              </a:ext>
            </a:extLst>
          </p:cNvPr>
          <p:cNvSpPr>
            <a:spLocks noGrp="1"/>
          </p:cNvSpPr>
          <p:nvPr>
            <p:ph type="title"/>
          </p:nvPr>
        </p:nvSpPr>
        <p:spPr>
          <a:xfrm>
            <a:off x="838200" y="365126"/>
            <a:ext cx="10515600" cy="706438"/>
          </a:xfrm>
        </p:spPr>
        <p:txBody>
          <a:bodyPr anchor="ctr">
            <a:normAutofit/>
          </a:bodyPr>
          <a:lstStyle/>
          <a:p>
            <a:r>
              <a:rPr lang="en-US" sz="3200" dirty="0"/>
              <a:t>Results – ALD, Fatty liver disease and HCV in Wales 1999-2019</a:t>
            </a:r>
          </a:p>
        </p:txBody>
      </p:sp>
      <p:cxnSp>
        <p:nvCxnSpPr>
          <p:cNvPr id="6" name="Straight Connector 5">
            <a:extLst>
              <a:ext uri="{FF2B5EF4-FFF2-40B4-BE49-F238E27FC236}">
                <a16:creationId xmlns:a16="http://schemas.microsoft.com/office/drawing/2014/main" id="{6C03F1BE-9EFD-B643-B2AF-A1C4FE563289}"/>
              </a:ext>
            </a:extLst>
          </p:cNvPr>
          <p:cNvCxnSpPr>
            <a:cxnSpLocks/>
          </p:cNvCxnSpPr>
          <p:nvPr/>
        </p:nvCxnSpPr>
        <p:spPr>
          <a:xfrm>
            <a:off x="178728" y="1071563"/>
            <a:ext cx="9151010"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6CD8916-5042-EC43-8819-2F136C1E827D}"/>
              </a:ext>
            </a:extLst>
          </p:cNvPr>
          <p:cNvPicPr>
            <a:picLocks noChangeAspect="1"/>
          </p:cNvPicPr>
          <p:nvPr/>
        </p:nvPicPr>
        <p:blipFill>
          <a:blip r:embed="rId2"/>
          <a:stretch>
            <a:fillRect/>
          </a:stretch>
        </p:blipFill>
        <p:spPr>
          <a:xfrm>
            <a:off x="0" y="1734146"/>
            <a:ext cx="4309397" cy="3389708"/>
          </a:xfrm>
          <a:prstGeom prst="rect">
            <a:avLst/>
          </a:prstGeom>
        </p:spPr>
      </p:pic>
      <p:sp>
        <p:nvSpPr>
          <p:cNvPr id="4" name="TextBox 3">
            <a:extLst>
              <a:ext uri="{FF2B5EF4-FFF2-40B4-BE49-F238E27FC236}">
                <a16:creationId xmlns:a16="http://schemas.microsoft.com/office/drawing/2014/main" id="{517818B4-EA86-A649-AFFC-E75DCEBBBC7E}"/>
              </a:ext>
            </a:extLst>
          </p:cNvPr>
          <p:cNvSpPr txBox="1"/>
          <p:nvPr/>
        </p:nvSpPr>
        <p:spPr>
          <a:xfrm>
            <a:off x="10388856" y="5346022"/>
            <a:ext cx="964944" cy="369332"/>
          </a:xfrm>
          <a:prstGeom prst="rect">
            <a:avLst/>
          </a:prstGeom>
          <a:noFill/>
        </p:spPr>
        <p:txBody>
          <a:bodyPr wrap="none" rtlCol="0">
            <a:spAutoFit/>
          </a:bodyPr>
          <a:lstStyle/>
          <a:p>
            <a:r>
              <a:rPr lang="en-US" dirty="0"/>
              <a:t>10 years</a:t>
            </a:r>
          </a:p>
        </p:txBody>
      </p:sp>
      <p:sp>
        <p:nvSpPr>
          <p:cNvPr id="7" name="TextBox 6">
            <a:extLst>
              <a:ext uri="{FF2B5EF4-FFF2-40B4-BE49-F238E27FC236}">
                <a16:creationId xmlns:a16="http://schemas.microsoft.com/office/drawing/2014/main" id="{09ED329B-57E6-C844-8674-A189B615CCEB}"/>
              </a:ext>
            </a:extLst>
          </p:cNvPr>
          <p:cNvSpPr txBox="1"/>
          <p:nvPr/>
        </p:nvSpPr>
        <p:spPr>
          <a:xfrm>
            <a:off x="9915529" y="1126580"/>
            <a:ext cx="1918089" cy="369332"/>
          </a:xfrm>
          <a:prstGeom prst="rect">
            <a:avLst/>
          </a:prstGeom>
          <a:noFill/>
        </p:spPr>
        <p:txBody>
          <a:bodyPr wrap="none" rtlCol="0">
            <a:spAutoFit/>
          </a:bodyPr>
          <a:lstStyle/>
          <a:p>
            <a:r>
              <a:rPr lang="en-US" dirty="0"/>
              <a:t>Fatty Liver Disease</a:t>
            </a:r>
          </a:p>
        </p:txBody>
      </p:sp>
      <p:sp>
        <p:nvSpPr>
          <p:cNvPr id="12" name="TextBox 11">
            <a:extLst>
              <a:ext uri="{FF2B5EF4-FFF2-40B4-BE49-F238E27FC236}">
                <a16:creationId xmlns:a16="http://schemas.microsoft.com/office/drawing/2014/main" id="{7E86F3F3-E554-224D-B783-9027A354AC9D}"/>
              </a:ext>
            </a:extLst>
          </p:cNvPr>
          <p:cNvSpPr txBox="1"/>
          <p:nvPr/>
        </p:nvSpPr>
        <p:spPr>
          <a:xfrm>
            <a:off x="5902796" y="1141741"/>
            <a:ext cx="558166" cy="369332"/>
          </a:xfrm>
          <a:prstGeom prst="rect">
            <a:avLst/>
          </a:prstGeom>
          <a:noFill/>
        </p:spPr>
        <p:txBody>
          <a:bodyPr wrap="none" rtlCol="0">
            <a:spAutoFit/>
          </a:bodyPr>
          <a:lstStyle/>
          <a:p>
            <a:r>
              <a:rPr lang="en-US" dirty="0"/>
              <a:t>ALD</a:t>
            </a:r>
          </a:p>
        </p:txBody>
      </p:sp>
      <p:pic>
        <p:nvPicPr>
          <p:cNvPr id="13" name="Picture 12">
            <a:extLst>
              <a:ext uri="{FF2B5EF4-FFF2-40B4-BE49-F238E27FC236}">
                <a16:creationId xmlns:a16="http://schemas.microsoft.com/office/drawing/2014/main" id="{DEE89AC6-870E-E748-A69C-C2EA081DB29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613769" y="1681163"/>
            <a:ext cx="1824881" cy="3733800"/>
          </a:xfrm>
          <a:prstGeom prst="rect">
            <a:avLst/>
          </a:prstGeom>
        </p:spPr>
      </p:pic>
      <p:pic>
        <p:nvPicPr>
          <p:cNvPr id="14" name="Picture 13">
            <a:extLst>
              <a:ext uri="{FF2B5EF4-FFF2-40B4-BE49-F238E27FC236}">
                <a16:creationId xmlns:a16="http://schemas.microsoft.com/office/drawing/2014/main" id="{FA8641D9-F29E-1348-B27E-07C6F4D230B4}"/>
              </a:ext>
            </a:extLst>
          </p:cNvPr>
          <p:cNvPicPr>
            <a:picLocks noChangeAspect="1"/>
          </p:cNvPicPr>
          <p:nvPr/>
        </p:nvPicPr>
        <p:blipFill>
          <a:blip r:embed="rId4"/>
          <a:stretch>
            <a:fillRect/>
          </a:stretch>
        </p:blipFill>
        <p:spPr>
          <a:xfrm>
            <a:off x="5254164" y="1681163"/>
            <a:ext cx="1855128" cy="3733800"/>
          </a:xfrm>
          <a:prstGeom prst="rect">
            <a:avLst/>
          </a:prstGeom>
        </p:spPr>
      </p:pic>
      <p:pic>
        <p:nvPicPr>
          <p:cNvPr id="16" name="Picture 15">
            <a:extLst>
              <a:ext uri="{FF2B5EF4-FFF2-40B4-BE49-F238E27FC236}">
                <a16:creationId xmlns:a16="http://schemas.microsoft.com/office/drawing/2014/main" id="{171B91C9-A701-8C4A-84F8-1A5C45756391}"/>
              </a:ext>
            </a:extLst>
          </p:cNvPr>
          <p:cNvPicPr>
            <a:picLocks noChangeAspect="1"/>
          </p:cNvPicPr>
          <p:nvPr/>
        </p:nvPicPr>
        <p:blipFill>
          <a:blip r:embed="rId5"/>
          <a:stretch>
            <a:fillRect/>
          </a:stretch>
        </p:blipFill>
        <p:spPr>
          <a:xfrm>
            <a:off x="9939574" y="1678295"/>
            <a:ext cx="1850647" cy="3733800"/>
          </a:xfrm>
          <a:prstGeom prst="rect">
            <a:avLst/>
          </a:prstGeom>
        </p:spPr>
      </p:pic>
      <p:sp>
        <p:nvSpPr>
          <p:cNvPr id="18" name="TextBox 17">
            <a:extLst>
              <a:ext uri="{FF2B5EF4-FFF2-40B4-BE49-F238E27FC236}">
                <a16:creationId xmlns:a16="http://schemas.microsoft.com/office/drawing/2014/main" id="{12B9C12F-E0BC-0A4D-BB39-4371B3E2BF13}"/>
              </a:ext>
            </a:extLst>
          </p:cNvPr>
          <p:cNvSpPr txBox="1"/>
          <p:nvPr/>
        </p:nvSpPr>
        <p:spPr>
          <a:xfrm>
            <a:off x="5698619" y="5362088"/>
            <a:ext cx="964944" cy="369332"/>
          </a:xfrm>
          <a:prstGeom prst="rect">
            <a:avLst/>
          </a:prstGeom>
          <a:noFill/>
        </p:spPr>
        <p:txBody>
          <a:bodyPr wrap="none" rtlCol="0">
            <a:spAutoFit/>
          </a:bodyPr>
          <a:lstStyle/>
          <a:p>
            <a:r>
              <a:rPr lang="en-US" dirty="0"/>
              <a:t>10 years</a:t>
            </a:r>
          </a:p>
        </p:txBody>
      </p:sp>
      <p:sp>
        <p:nvSpPr>
          <p:cNvPr id="19" name="TextBox 18">
            <a:extLst>
              <a:ext uri="{FF2B5EF4-FFF2-40B4-BE49-F238E27FC236}">
                <a16:creationId xmlns:a16="http://schemas.microsoft.com/office/drawing/2014/main" id="{39402949-7848-3E42-8B81-2A90218E5CE7}"/>
              </a:ext>
            </a:extLst>
          </p:cNvPr>
          <p:cNvSpPr txBox="1"/>
          <p:nvPr/>
        </p:nvSpPr>
        <p:spPr>
          <a:xfrm>
            <a:off x="8067434" y="5412095"/>
            <a:ext cx="964944" cy="369332"/>
          </a:xfrm>
          <a:prstGeom prst="rect">
            <a:avLst/>
          </a:prstGeom>
          <a:noFill/>
        </p:spPr>
        <p:txBody>
          <a:bodyPr wrap="none" rtlCol="0">
            <a:spAutoFit/>
          </a:bodyPr>
          <a:lstStyle/>
          <a:p>
            <a:r>
              <a:rPr lang="en-US" dirty="0"/>
              <a:t>10 years</a:t>
            </a:r>
          </a:p>
        </p:txBody>
      </p:sp>
      <p:sp>
        <p:nvSpPr>
          <p:cNvPr id="20" name="TextBox 19">
            <a:extLst>
              <a:ext uri="{FF2B5EF4-FFF2-40B4-BE49-F238E27FC236}">
                <a16:creationId xmlns:a16="http://schemas.microsoft.com/office/drawing/2014/main" id="{F69CC371-5418-B14E-AD94-B35F63BF83D9}"/>
              </a:ext>
            </a:extLst>
          </p:cNvPr>
          <p:cNvSpPr txBox="1"/>
          <p:nvPr/>
        </p:nvSpPr>
        <p:spPr>
          <a:xfrm>
            <a:off x="8257999" y="1126580"/>
            <a:ext cx="583814" cy="369332"/>
          </a:xfrm>
          <a:prstGeom prst="rect">
            <a:avLst/>
          </a:prstGeom>
          <a:noFill/>
        </p:spPr>
        <p:txBody>
          <a:bodyPr wrap="none" rtlCol="0">
            <a:spAutoFit/>
          </a:bodyPr>
          <a:lstStyle/>
          <a:p>
            <a:r>
              <a:rPr lang="en-US" dirty="0"/>
              <a:t>HCV</a:t>
            </a:r>
          </a:p>
        </p:txBody>
      </p:sp>
      <p:sp>
        <p:nvSpPr>
          <p:cNvPr id="17" name="TextBox 16">
            <a:extLst>
              <a:ext uri="{FF2B5EF4-FFF2-40B4-BE49-F238E27FC236}">
                <a16:creationId xmlns:a16="http://schemas.microsoft.com/office/drawing/2014/main" id="{D2E150B2-5BFA-294B-A2CE-F9BB45A432EE}"/>
              </a:ext>
            </a:extLst>
          </p:cNvPr>
          <p:cNvSpPr txBox="1"/>
          <p:nvPr/>
        </p:nvSpPr>
        <p:spPr>
          <a:xfrm>
            <a:off x="5088619" y="5797540"/>
            <a:ext cx="2088072" cy="369332"/>
          </a:xfrm>
          <a:prstGeom prst="rect">
            <a:avLst/>
          </a:prstGeom>
          <a:noFill/>
        </p:spPr>
        <p:txBody>
          <a:bodyPr wrap="none" rtlCol="0">
            <a:spAutoFit/>
          </a:bodyPr>
          <a:lstStyle/>
          <a:p>
            <a:r>
              <a:rPr lang="en-US" dirty="0"/>
              <a:t>Alive no progression</a:t>
            </a:r>
          </a:p>
        </p:txBody>
      </p:sp>
      <p:sp>
        <p:nvSpPr>
          <p:cNvPr id="21" name="Rectangle 20">
            <a:extLst>
              <a:ext uri="{FF2B5EF4-FFF2-40B4-BE49-F238E27FC236}">
                <a16:creationId xmlns:a16="http://schemas.microsoft.com/office/drawing/2014/main" id="{CD62621C-C0F8-E045-8629-A2BC46052598}"/>
              </a:ext>
            </a:extLst>
          </p:cNvPr>
          <p:cNvSpPr/>
          <p:nvPr/>
        </p:nvSpPr>
        <p:spPr>
          <a:xfrm>
            <a:off x="4790888" y="5883860"/>
            <a:ext cx="246392" cy="189867"/>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27D8FA21-4CB7-BB45-9866-B313D013DF43}"/>
              </a:ext>
            </a:extLst>
          </p:cNvPr>
          <p:cNvSpPr txBox="1"/>
          <p:nvPr/>
        </p:nvSpPr>
        <p:spPr>
          <a:xfrm>
            <a:off x="5072238" y="6171682"/>
            <a:ext cx="1480855" cy="369332"/>
          </a:xfrm>
          <a:prstGeom prst="rect">
            <a:avLst/>
          </a:prstGeom>
          <a:noFill/>
        </p:spPr>
        <p:txBody>
          <a:bodyPr wrap="none" rtlCol="0">
            <a:spAutoFit/>
          </a:bodyPr>
          <a:lstStyle/>
          <a:p>
            <a:r>
              <a:rPr lang="en-US" dirty="0"/>
              <a:t>Alive cirrhosis</a:t>
            </a:r>
          </a:p>
        </p:txBody>
      </p:sp>
      <p:sp>
        <p:nvSpPr>
          <p:cNvPr id="25" name="Rectangle 24">
            <a:extLst>
              <a:ext uri="{FF2B5EF4-FFF2-40B4-BE49-F238E27FC236}">
                <a16:creationId xmlns:a16="http://schemas.microsoft.com/office/drawing/2014/main" id="{3B1B5E94-6872-CF48-8B67-DF3816C2C621}"/>
              </a:ext>
            </a:extLst>
          </p:cNvPr>
          <p:cNvSpPr/>
          <p:nvPr/>
        </p:nvSpPr>
        <p:spPr>
          <a:xfrm>
            <a:off x="4774507" y="6258002"/>
            <a:ext cx="246392" cy="189867"/>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D7F3A427-2B0E-BF4B-A7A6-8A3CBFAF5CB1}"/>
              </a:ext>
            </a:extLst>
          </p:cNvPr>
          <p:cNvSpPr txBox="1"/>
          <p:nvPr/>
        </p:nvSpPr>
        <p:spPr>
          <a:xfrm>
            <a:off x="5072238" y="6497627"/>
            <a:ext cx="1643335" cy="369332"/>
          </a:xfrm>
          <a:prstGeom prst="rect">
            <a:avLst/>
          </a:prstGeom>
          <a:noFill/>
        </p:spPr>
        <p:txBody>
          <a:bodyPr wrap="none" rtlCol="0">
            <a:spAutoFit/>
          </a:bodyPr>
          <a:lstStyle/>
          <a:p>
            <a:r>
              <a:rPr lang="en-US" dirty="0"/>
              <a:t>Alive Portal </a:t>
            </a:r>
            <a:r>
              <a:rPr lang="en-US" dirty="0" err="1"/>
              <a:t>Htn</a:t>
            </a:r>
            <a:endParaRPr lang="en-US" dirty="0"/>
          </a:p>
        </p:txBody>
      </p:sp>
      <p:sp>
        <p:nvSpPr>
          <p:cNvPr id="27" name="Rectangle 26">
            <a:extLst>
              <a:ext uri="{FF2B5EF4-FFF2-40B4-BE49-F238E27FC236}">
                <a16:creationId xmlns:a16="http://schemas.microsoft.com/office/drawing/2014/main" id="{DB44A0E5-AF40-174E-8A6E-2D3F97B8D3AE}"/>
              </a:ext>
            </a:extLst>
          </p:cNvPr>
          <p:cNvSpPr/>
          <p:nvPr/>
        </p:nvSpPr>
        <p:spPr>
          <a:xfrm>
            <a:off x="4774507" y="6583947"/>
            <a:ext cx="246392" cy="189867"/>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1500ECE4-F012-954C-AE72-C07B964C4D71}"/>
              </a:ext>
            </a:extLst>
          </p:cNvPr>
          <p:cNvSpPr txBox="1"/>
          <p:nvPr/>
        </p:nvSpPr>
        <p:spPr>
          <a:xfrm>
            <a:off x="7577114" y="5797540"/>
            <a:ext cx="2284728" cy="369332"/>
          </a:xfrm>
          <a:prstGeom prst="rect">
            <a:avLst/>
          </a:prstGeom>
          <a:noFill/>
        </p:spPr>
        <p:txBody>
          <a:bodyPr wrap="none" rtlCol="0">
            <a:spAutoFit/>
          </a:bodyPr>
          <a:lstStyle/>
          <a:p>
            <a:r>
              <a:rPr lang="en-US" dirty="0"/>
              <a:t>Alive Decompensation</a:t>
            </a:r>
          </a:p>
        </p:txBody>
      </p:sp>
      <p:sp>
        <p:nvSpPr>
          <p:cNvPr id="29" name="Rectangle 28">
            <a:extLst>
              <a:ext uri="{FF2B5EF4-FFF2-40B4-BE49-F238E27FC236}">
                <a16:creationId xmlns:a16="http://schemas.microsoft.com/office/drawing/2014/main" id="{DB21CB54-B953-0B44-AFD0-6CE815365046}"/>
              </a:ext>
            </a:extLst>
          </p:cNvPr>
          <p:cNvSpPr/>
          <p:nvPr/>
        </p:nvSpPr>
        <p:spPr>
          <a:xfrm>
            <a:off x="7279383" y="5883860"/>
            <a:ext cx="246392" cy="189867"/>
          </a:xfrm>
          <a:prstGeom prst="rect">
            <a:avLst/>
          </a:prstGeom>
          <a:solidFill>
            <a:srgbClr val="F8DEF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A605E8CC-8BE7-3142-B809-7633E7B8FD8A}"/>
              </a:ext>
            </a:extLst>
          </p:cNvPr>
          <p:cNvSpPr txBox="1"/>
          <p:nvPr/>
        </p:nvSpPr>
        <p:spPr>
          <a:xfrm>
            <a:off x="7573611" y="6164004"/>
            <a:ext cx="1084912" cy="369332"/>
          </a:xfrm>
          <a:prstGeom prst="rect">
            <a:avLst/>
          </a:prstGeom>
          <a:noFill/>
        </p:spPr>
        <p:txBody>
          <a:bodyPr wrap="none" rtlCol="0">
            <a:spAutoFit/>
          </a:bodyPr>
          <a:lstStyle/>
          <a:p>
            <a:r>
              <a:rPr lang="en-US" dirty="0"/>
              <a:t>Alive HCC</a:t>
            </a:r>
          </a:p>
        </p:txBody>
      </p:sp>
      <p:sp>
        <p:nvSpPr>
          <p:cNvPr id="31" name="Rectangle 30">
            <a:extLst>
              <a:ext uri="{FF2B5EF4-FFF2-40B4-BE49-F238E27FC236}">
                <a16:creationId xmlns:a16="http://schemas.microsoft.com/office/drawing/2014/main" id="{65230388-64D5-6A4C-93EB-2634026F9672}"/>
              </a:ext>
            </a:extLst>
          </p:cNvPr>
          <p:cNvSpPr/>
          <p:nvPr/>
        </p:nvSpPr>
        <p:spPr>
          <a:xfrm>
            <a:off x="7275880" y="6250324"/>
            <a:ext cx="246392" cy="189867"/>
          </a:xfrm>
          <a:prstGeom prst="rect">
            <a:avLst/>
          </a:prstGeom>
          <a:solidFill>
            <a:srgbClr val="DE0F4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4456E7BC-EBC4-1841-AF88-A283C6D97C69}"/>
              </a:ext>
            </a:extLst>
          </p:cNvPr>
          <p:cNvSpPr txBox="1"/>
          <p:nvPr/>
        </p:nvSpPr>
        <p:spPr>
          <a:xfrm>
            <a:off x="7573611" y="6500036"/>
            <a:ext cx="2552365" cy="369332"/>
          </a:xfrm>
          <a:prstGeom prst="rect">
            <a:avLst/>
          </a:prstGeom>
          <a:noFill/>
        </p:spPr>
        <p:txBody>
          <a:bodyPr wrap="none" rtlCol="0">
            <a:spAutoFit/>
          </a:bodyPr>
          <a:lstStyle/>
          <a:p>
            <a:r>
              <a:rPr lang="en-US" dirty="0"/>
              <a:t>Died – all cause mortality</a:t>
            </a:r>
          </a:p>
        </p:txBody>
      </p:sp>
      <p:sp>
        <p:nvSpPr>
          <p:cNvPr id="33" name="Rectangle 32">
            <a:extLst>
              <a:ext uri="{FF2B5EF4-FFF2-40B4-BE49-F238E27FC236}">
                <a16:creationId xmlns:a16="http://schemas.microsoft.com/office/drawing/2014/main" id="{8D98A633-9486-384A-9666-F9A3633B1B1A}"/>
              </a:ext>
            </a:extLst>
          </p:cNvPr>
          <p:cNvSpPr/>
          <p:nvPr/>
        </p:nvSpPr>
        <p:spPr>
          <a:xfrm>
            <a:off x="7275880" y="6586356"/>
            <a:ext cx="246392" cy="189867"/>
          </a:xfrm>
          <a:prstGeom prst="rect">
            <a:avLst/>
          </a:prstGeom>
          <a:solidFill>
            <a:srgbClr val="94209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A9FA8AFB-C8B3-AE47-BE36-B9E72BD133A1}"/>
              </a:ext>
            </a:extLst>
          </p:cNvPr>
          <p:cNvSpPr txBox="1"/>
          <p:nvPr/>
        </p:nvSpPr>
        <p:spPr>
          <a:xfrm rot="16200000">
            <a:off x="3020916" y="3360529"/>
            <a:ext cx="3995004" cy="369332"/>
          </a:xfrm>
          <a:prstGeom prst="rect">
            <a:avLst/>
          </a:prstGeom>
          <a:noFill/>
        </p:spPr>
        <p:txBody>
          <a:bodyPr wrap="none" rtlCol="0">
            <a:spAutoFit/>
          </a:bodyPr>
          <a:lstStyle/>
          <a:p>
            <a:r>
              <a:rPr lang="en-US" dirty="0"/>
              <a:t>0	Proportion		1</a:t>
            </a:r>
          </a:p>
        </p:txBody>
      </p:sp>
    </p:spTree>
    <p:extLst>
      <p:ext uri="{BB962C8B-B14F-4D97-AF65-F5344CB8AC3E}">
        <p14:creationId xmlns:p14="http://schemas.microsoft.com/office/powerpoint/2010/main" val="1059417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image ,image ,textbox ,textbox ,image. Please refer to the notes on this slide for details">
            <a:hlinkClick r:id="rId3"/>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25" y="0"/>
            <a:ext cx="12077700" cy="6858000"/>
          </a:xfrm>
          <a:prstGeom prst="rect">
            <a:avLst/>
          </a:prstGeom>
          <a:noFill/>
        </p:spPr>
      </p:pic>
      <p:sp>
        <p:nvSpPr>
          <p:cNvPr id="4" name="Title" hidden="1"/>
          <p:cNvSpPr>
            <a:spLocks noGrp="1"/>
          </p:cNvSpPr>
          <p:nvPr>
            <p:ph type="title"/>
          </p:nvPr>
        </p:nvSpPr>
        <p:spPr/>
        <p:txBody>
          <a:bodyPr/>
          <a:lstStyle/>
          <a:p>
            <a:r>
              <a:t>Cover Page</a:t>
            </a:r>
          </a:p>
        </p:txBody>
      </p:sp>
    </p:spTree>
    <p:extLst>
      <p:ext uri="{BB962C8B-B14F-4D97-AF65-F5344CB8AC3E}">
        <p14:creationId xmlns:p14="http://schemas.microsoft.com/office/powerpoint/2010/main" val="738726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image ,textbox ,actionButton ,image ,Incidence of patients over time by health board ,Current prevalence of  fatty liver disease ,Current stage for patients with Fatty Liver Disease as Aetiology diagnosis ,Diagnosis Year. Please refer to the notes on this slide for details">
            <a:hlinkClick r:id="rId3"/>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25" y="0"/>
            <a:ext cx="12077700" cy="6858000"/>
          </a:xfrm>
          <a:prstGeom prst="rect">
            <a:avLst/>
          </a:prstGeom>
          <a:noFill/>
        </p:spPr>
      </p:pic>
      <p:sp>
        <p:nvSpPr>
          <p:cNvPr id="4" name="Title" hidden="1"/>
          <p:cNvSpPr>
            <a:spLocks noGrp="1"/>
          </p:cNvSpPr>
          <p:nvPr>
            <p:ph type="title"/>
          </p:nvPr>
        </p:nvSpPr>
        <p:spPr/>
        <p:txBody>
          <a:bodyPr/>
          <a:lstStyle/>
          <a:p>
            <a:r>
              <a:t>Fatty Liver disease</a:t>
            </a:r>
          </a:p>
        </p:txBody>
      </p:sp>
    </p:spTree>
    <p:extLst>
      <p:ext uri="{BB962C8B-B14F-4D97-AF65-F5344CB8AC3E}">
        <p14:creationId xmlns:p14="http://schemas.microsoft.com/office/powerpoint/2010/main" val="20140181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Props1.xml><?xml version="1.0" encoding="utf-8"?>
<ds:datastoreItem xmlns:ds="http://schemas.openxmlformats.org/officeDocument/2006/customXml" ds:itemID="{91123063-B91A-45BB-B4EB-B196D3C33011}"/>
</file>

<file path=customXml/itemProps2.xml><?xml version="1.0" encoding="utf-8"?>
<ds:datastoreItem xmlns:ds="http://schemas.openxmlformats.org/officeDocument/2006/customXml" ds:itemID="{13A053EA-9F96-40DF-B63A-28849B518429}"/>
</file>

<file path=customXml/itemProps3.xml><?xml version="1.0" encoding="utf-8"?>
<ds:datastoreItem xmlns:ds="http://schemas.openxmlformats.org/officeDocument/2006/customXml" ds:itemID="{0F4C54A2-7907-4978-A0D5-F89B3150A7C7}"/>
</file>

<file path=docProps/app.xml><?xml version="1.0" encoding="utf-8"?>
<Properties xmlns="http://schemas.openxmlformats.org/officeDocument/2006/extended-properties" xmlns:vt="http://schemas.openxmlformats.org/officeDocument/2006/docPropsVTypes">
  <TotalTime>6</TotalTime>
  <Words>1001</Words>
  <Application>Microsoft Office PowerPoint</Application>
  <PresentationFormat>Widescreen</PresentationFormat>
  <Paragraphs>292</Paragraphs>
  <Slides>18</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Courier New</vt:lpstr>
      <vt:lpstr>Wingdings</vt:lpstr>
      <vt:lpstr>Office Theme</vt:lpstr>
      <vt:lpstr>Liver disease implementation group show case  14th March 2023  Reflections on  the liver registry &amp;  hepatocellular carcinoma service  development  Dr Tom Pembroke Consultant Hepatologist University Hospital of Wales  Hon Senior Research Fellow  Cardiff University </vt:lpstr>
      <vt:lpstr>Developing services inside and outside LDIG</vt:lpstr>
      <vt:lpstr>Background &amp; aim </vt:lpstr>
      <vt:lpstr>Method</vt:lpstr>
      <vt:lpstr>Results – Liver disease diagnoses in Wales 1999-2019</vt:lpstr>
      <vt:lpstr>Results – Changing incidence of liver disease over 20 years</vt:lpstr>
      <vt:lpstr>Results – ALD, Fatty liver disease and HCV in Wales 1999-2019</vt:lpstr>
      <vt:lpstr>Cover Page</vt:lpstr>
      <vt:lpstr>Fatty Liver disease</vt:lpstr>
      <vt:lpstr>COVID vaccines comparison</vt:lpstr>
      <vt:lpstr>Ongoing work </vt:lpstr>
      <vt:lpstr>PowerPoint Presentation</vt:lpstr>
      <vt:lpstr>Flow through the MDT Jan 2017-July 2019 683 patients discussed, 212 received active treatment</vt:lpstr>
      <vt:lpstr>National Optimal Cancer pathway HCC</vt:lpstr>
      <vt:lpstr>Service development</vt:lpstr>
      <vt:lpstr>Developing services inside and outside LDIG reflections</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Liver disease implementation group show case  14th March 2023  Reflections on  the liver registry &amp;  hepatocellular carcinoma service  development  Dr Tom Pembroke Consultant Hepatologist University Hospital of Wales  Hon Senior Research Fellow  Cardiff University </dc:title>
  <dc:creator>Kristina Kunsteinaite (NHS Executive)</dc:creator>
  <cp:lastModifiedBy>Kristina Kunsteinaite (NHS Executive)</cp:lastModifiedBy>
  <cp:revision>1</cp:revision>
  <dcterms:created xsi:type="dcterms:W3CDTF">2023-04-17T09:50:40Z</dcterms:created>
  <dcterms:modified xsi:type="dcterms:W3CDTF">2023-04-17T09:57:33Z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