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4.xml" ContentType="application/vnd.openxmlformats-officedocument.presentationml.slideLayout+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drawing1.xml" ContentType="application/vnd.ms-office.drawingml.diagramDrawing+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5" r:id="rId2"/>
    <p:sldId id="336" r:id="rId3"/>
    <p:sldId id="337" r:id="rId4"/>
    <p:sldId id="339" r:id="rId5"/>
    <p:sldId id="340" r:id="rId6"/>
    <p:sldId id="341" r:id="rId7"/>
    <p:sldId id="342" r:id="rId8"/>
    <p:sldId id="352" r:id="rId9"/>
    <p:sldId id="343" r:id="rId10"/>
    <p:sldId id="353" r:id="rId11"/>
    <p:sldId id="349" r:id="rId12"/>
    <p:sldId id="350" r:id="rId13"/>
    <p:sldId id="338" r:id="rId14"/>
    <p:sldId id="347" r:id="rId15"/>
    <p:sldId id="34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DA8106-6903-4B10-8824-F7C9803EA55F}" type="doc">
      <dgm:prSet loTypeId="urn:microsoft.com/office/officeart/2016/7/layout/VerticalSolidActionList" loCatId="List" qsTypeId="urn:microsoft.com/office/officeart/2005/8/quickstyle/simple1" qsCatId="simple" csTypeId="urn:microsoft.com/office/officeart/2005/8/colors/accent1_2" csCatId="accent1" phldr="1"/>
      <dgm:spPr/>
      <dgm:t>
        <a:bodyPr/>
        <a:lstStyle/>
        <a:p>
          <a:endParaRPr lang="en-US"/>
        </a:p>
      </dgm:t>
    </dgm:pt>
    <dgm:pt modelId="{9177238D-F200-4536-A620-3E05553F5EA2}">
      <dgm:prSet custT="1"/>
      <dgm:spPr/>
      <dgm:t>
        <a:bodyPr/>
        <a:lstStyle/>
        <a:p>
          <a:r>
            <a:rPr lang="en-US" sz="1800" dirty="0"/>
            <a:t>Understand and prioritise</a:t>
          </a:r>
        </a:p>
      </dgm:t>
    </dgm:pt>
    <dgm:pt modelId="{CD654B89-8E5B-4CE2-9800-3947756BCF0A}" type="parTrans" cxnId="{2F25A571-F9D1-46A4-95E8-9432AFED9C25}">
      <dgm:prSet/>
      <dgm:spPr/>
      <dgm:t>
        <a:bodyPr/>
        <a:lstStyle/>
        <a:p>
          <a:endParaRPr lang="en-US" sz="1800"/>
        </a:p>
      </dgm:t>
    </dgm:pt>
    <dgm:pt modelId="{05051826-74E7-4BBF-B97D-C07BBCE0F15B}" type="sibTrans" cxnId="{2F25A571-F9D1-46A4-95E8-9432AFED9C25}">
      <dgm:prSet/>
      <dgm:spPr/>
      <dgm:t>
        <a:bodyPr/>
        <a:lstStyle/>
        <a:p>
          <a:endParaRPr lang="en-US" sz="1800"/>
        </a:p>
      </dgm:t>
    </dgm:pt>
    <dgm:pt modelId="{D3471A03-4F72-44D8-840A-152AC58CDDD4}">
      <dgm:prSet custT="1"/>
      <dgm:spPr/>
      <dgm:t>
        <a:bodyPr/>
        <a:lstStyle/>
        <a:p>
          <a:r>
            <a:rPr lang="en-US" sz="1800" dirty="0"/>
            <a:t>Understand and prioritise user needs for the collation of data sets required to develop our understanding and monitoring of liver disease, its characteristics and risk factors, and geographical variation</a:t>
          </a:r>
        </a:p>
      </dgm:t>
    </dgm:pt>
    <dgm:pt modelId="{79689765-FA4F-493F-A8E4-4E4E31366076}" type="parTrans" cxnId="{92ED616C-B731-45E4-BC54-26F3F16CE358}">
      <dgm:prSet/>
      <dgm:spPr/>
      <dgm:t>
        <a:bodyPr/>
        <a:lstStyle/>
        <a:p>
          <a:endParaRPr lang="en-US" sz="1800"/>
        </a:p>
      </dgm:t>
    </dgm:pt>
    <dgm:pt modelId="{0844F387-1A94-43C4-AA40-8FD787881286}" type="sibTrans" cxnId="{92ED616C-B731-45E4-BC54-26F3F16CE358}">
      <dgm:prSet/>
      <dgm:spPr/>
      <dgm:t>
        <a:bodyPr/>
        <a:lstStyle/>
        <a:p>
          <a:endParaRPr lang="en-US" sz="1800"/>
        </a:p>
      </dgm:t>
    </dgm:pt>
    <dgm:pt modelId="{0A6C938D-16B5-42AB-99F1-CDF1BEB5AB76}">
      <dgm:prSet custT="1"/>
      <dgm:spPr/>
      <dgm:t>
        <a:bodyPr/>
        <a:lstStyle/>
        <a:p>
          <a:r>
            <a:rPr lang="en-US" sz="1800" dirty="0"/>
            <a:t>Develop</a:t>
          </a:r>
        </a:p>
      </dgm:t>
    </dgm:pt>
    <dgm:pt modelId="{058F7A56-F7F0-45B9-A154-29648B5925A7}" type="parTrans" cxnId="{DAE42B22-A149-456A-9B24-1FCBD92B6A8A}">
      <dgm:prSet/>
      <dgm:spPr/>
      <dgm:t>
        <a:bodyPr/>
        <a:lstStyle/>
        <a:p>
          <a:endParaRPr lang="en-US" sz="1800"/>
        </a:p>
      </dgm:t>
    </dgm:pt>
    <dgm:pt modelId="{D5BAC665-3030-43BC-9A36-8F2F4559CC24}" type="sibTrans" cxnId="{DAE42B22-A149-456A-9B24-1FCBD92B6A8A}">
      <dgm:prSet/>
      <dgm:spPr/>
      <dgm:t>
        <a:bodyPr/>
        <a:lstStyle/>
        <a:p>
          <a:endParaRPr lang="en-US" sz="1800"/>
        </a:p>
      </dgm:t>
    </dgm:pt>
    <dgm:pt modelId="{4A18327B-6431-433F-80ED-CA94FDFADC0B}">
      <dgm:prSet custT="1"/>
      <dgm:spPr/>
      <dgm:t>
        <a:bodyPr/>
        <a:lstStyle/>
        <a:p>
          <a:r>
            <a:rPr lang="en-US" sz="1800" dirty="0"/>
            <a:t>Develop a strategic approach to collating and, where appropriate, linking those datasets, aligned with PHW and NHS Wales data and digital strategy, and good practice in service design</a:t>
          </a:r>
        </a:p>
      </dgm:t>
    </dgm:pt>
    <dgm:pt modelId="{E05F2346-5838-467B-A588-96255E870B8B}" type="parTrans" cxnId="{50530EDF-8FEE-49CF-B47B-57AFB804F21C}">
      <dgm:prSet/>
      <dgm:spPr/>
      <dgm:t>
        <a:bodyPr/>
        <a:lstStyle/>
        <a:p>
          <a:endParaRPr lang="en-US" sz="1800"/>
        </a:p>
      </dgm:t>
    </dgm:pt>
    <dgm:pt modelId="{79842AA3-E952-487C-8D2E-F545C83B6158}" type="sibTrans" cxnId="{50530EDF-8FEE-49CF-B47B-57AFB804F21C}">
      <dgm:prSet/>
      <dgm:spPr/>
      <dgm:t>
        <a:bodyPr/>
        <a:lstStyle/>
        <a:p>
          <a:endParaRPr lang="en-US" sz="1800"/>
        </a:p>
      </dgm:t>
    </dgm:pt>
    <dgm:pt modelId="{AA025DF1-F00E-4808-BB1A-9183C58EB8CB}">
      <dgm:prSet custT="1"/>
      <dgm:spPr/>
      <dgm:t>
        <a:bodyPr/>
        <a:lstStyle/>
        <a:p>
          <a:r>
            <a:rPr lang="en-US" sz="1800" dirty="0"/>
            <a:t>Recommend</a:t>
          </a:r>
        </a:p>
      </dgm:t>
    </dgm:pt>
    <dgm:pt modelId="{83E12DBC-7F04-43C2-83C8-5C046AC76015}" type="parTrans" cxnId="{4C68F1D0-4A24-4EE2-BA12-F4922357589C}">
      <dgm:prSet/>
      <dgm:spPr/>
      <dgm:t>
        <a:bodyPr/>
        <a:lstStyle/>
        <a:p>
          <a:endParaRPr lang="en-US" sz="1800"/>
        </a:p>
      </dgm:t>
    </dgm:pt>
    <dgm:pt modelId="{BFDFD4A6-232D-4E4A-8F51-6CD8875D281B}" type="sibTrans" cxnId="{4C68F1D0-4A24-4EE2-BA12-F4922357589C}">
      <dgm:prSet/>
      <dgm:spPr/>
      <dgm:t>
        <a:bodyPr/>
        <a:lstStyle/>
        <a:p>
          <a:endParaRPr lang="en-US" sz="1800"/>
        </a:p>
      </dgm:t>
    </dgm:pt>
    <dgm:pt modelId="{07E58068-BFB2-4C34-9F4E-BF89B1601E92}">
      <dgm:prSet custT="1"/>
      <dgm:spPr/>
      <dgm:t>
        <a:bodyPr/>
        <a:lstStyle/>
        <a:p>
          <a:r>
            <a:rPr lang="en-US" sz="1800" dirty="0"/>
            <a:t>Produce recommendations based on outcomes of the discovery</a:t>
          </a:r>
        </a:p>
      </dgm:t>
    </dgm:pt>
    <dgm:pt modelId="{2EF82651-1E8A-47A3-B761-FF49E70075F3}" type="parTrans" cxnId="{7D114B00-AF8B-4AB4-85DB-614EAA6F9367}">
      <dgm:prSet/>
      <dgm:spPr/>
      <dgm:t>
        <a:bodyPr/>
        <a:lstStyle/>
        <a:p>
          <a:endParaRPr lang="en-US" sz="1800"/>
        </a:p>
      </dgm:t>
    </dgm:pt>
    <dgm:pt modelId="{C01D4DE0-68B9-4C0E-85DC-0FAA4E29A897}" type="sibTrans" cxnId="{7D114B00-AF8B-4AB4-85DB-614EAA6F9367}">
      <dgm:prSet/>
      <dgm:spPr/>
      <dgm:t>
        <a:bodyPr/>
        <a:lstStyle/>
        <a:p>
          <a:endParaRPr lang="en-US" sz="1800"/>
        </a:p>
      </dgm:t>
    </dgm:pt>
    <dgm:pt modelId="{A97F3B87-4AE3-4169-9AD8-0778AEF73840}" type="pres">
      <dgm:prSet presAssocID="{24DA8106-6903-4B10-8824-F7C9803EA55F}" presName="Name0" presStyleCnt="0">
        <dgm:presLayoutVars>
          <dgm:dir/>
          <dgm:animLvl val="lvl"/>
          <dgm:resizeHandles val="exact"/>
        </dgm:presLayoutVars>
      </dgm:prSet>
      <dgm:spPr/>
    </dgm:pt>
    <dgm:pt modelId="{847FE308-1561-4A8F-B5BF-005576B236F2}" type="pres">
      <dgm:prSet presAssocID="{9177238D-F200-4536-A620-3E05553F5EA2}" presName="linNode" presStyleCnt="0"/>
      <dgm:spPr/>
    </dgm:pt>
    <dgm:pt modelId="{83B17467-7C01-4982-B58B-0D35F6213D32}" type="pres">
      <dgm:prSet presAssocID="{9177238D-F200-4536-A620-3E05553F5EA2}" presName="parentText" presStyleLbl="alignNode1" presStyleIdx="0" presStyleCnt="3">
        <dgm:presLayoutVars>
          <dgm:chMax val="1"/>
          <dgm:bulletEnabled/>
        </dgm:presLayoutVars>
      </dgm:prSet>
      <dgm:spPr/>
    </dgm:pt>
    <dgm:pt modelId="{DD91E7D3-CF16-45F6-AC6C-125E870735E5}" type="pres">
      <dgm:prSet presAssocID="{9177238D-F200-4536-A620-3E05553F5EA2}" presName="descendantText" presStyleLbl="alignAccFollowNode1" presStyleIdx="0" presStyleCnt="3">
        <dgm:presLayoutVars>
          <dgm:bulletEnabled/>
        </dgm:presLayoutVars>
      </dgm:prSet>
      <dgm:spPr/>
    </dgm:pt>
    <dgm:pt modelId="{D84C41F6-43BF-4545-BA09-A9BCA8FF7BDD}" type="pres">
      <dgm:prSet presAssocID="{05051826-74E7-4BBF-B97D-C07BBCE0F15B}" presName="sp" presStyleCnt="0"/>
      <dgm:spPr/>
    </dgm:pt>
    <dgm:pt modelId="{ACC50D5F-3FF5-4402-B08B-59731ABE0529}" type="pres">
      <dgm:prSet presAssocID="{0A6C938D-16B5-42AB-99F1-CDF1BEB5AB76}" presName="linNode" presStyleCnt="0"/>
      <dgm:spPr/>
    </dgm:pt>
    <dgm:pt modelId="{74757B6A-6207-4853-B461-E0F5714CB832}" type="pres">
      <dgm:prSet presAssocID="{0A6C938D-16B5-42AB-99F1-CDF1BEB5AB76}" presName="parentText" presStyleLbl="alignNode1" presStyleIdx="1" presStyleCnt="3">
        <dgm:presLayoutVars>
          <dgm:chMax val="1"/>
          <dgm:bulletEnabled/>
        </dgm:presLayoutVars>
      </dgm:prSet>
      <dgm:spPr/>
    </dgm:pt>
    <dgm:pt modelId="{90F00D7B-7D96-44D7-A7D7-84FEB3960019}" type="pres">
      <dgm:prSet presAssocID="{0A6C938D-16B5-42AB-99F1-CDF1BEB5AB76}" presName="descendantText" presStyleLbl="alignAccFollowNode1" presStyleIdx="1" presStyleCnt="3">
        <dgm:presLayoutVars>
          <dgm:bulletEnabled/>
        </dgm:presLayoutVars>
      </dgm:prSet>
      <dgm:spPr/>
    </dgm:pt>
    <dgm:pt modelId="{81EBC8C2-BD92-4157-8FF8-8C3F8FA7456F}" type="pres">
      <dgm:prSet presAssocID="{D5BAC665-3030-43BC-9A36-8F2F4559CC24}" presName="sp" presStyleCnt="0"/>
      <dgm:spPr/>
    </dgm:pt>
    <dgm:pt modelId="{8C56208F-5E2B-4458-AD48-359BCAFD7C4B}" type="pres">
      <dgm:prSet presAssocID="{AA025DF1-F00E-4808-BB1A-9183C58EB8CB}" presName="linNode" presStyleCnt="0"/>
      <dgm:spPr/>
    </dgm:pt>
    <dgm:pt modelId="{5A3BB8F6-D585-4928-9076-3342E710CBB7}" type="pres">
      <dgm:prSet presAssocID="{AA025DF1-F00E-4808-BB1A-9183C58EB8CB}" presName="parentText" presStyleLbl="alignNode1" presStyleIdx="2" presStyleCnt="3">
        <dgm:presLayoutVars>
          <dgm:chMax val="1"/>
          <dgm:bulletEnabled/>
        </dgm:presLayoutVars>
      </dgm:prSet>
      <dgm:spPr/>
    </dgm:pt>
    <dgm:pt modelId="{4487898A-B288-4505-A880-EB8DD7F70076}" type="pres">
      <dgm:prSet presAssocID="{AA025DF1-F00E-4808-BB1A-9183C58EB8CB}" presName="descendantText" presStyleLbl="alignAccFollowNode1" presStyleIdx="2" presStyleCnt="3" custLinFactNeighborX="422">
        <dgm:presLayoutVars>
          <dgm:bulletEnabled/>
        </dgm:presLayoutVars>
      </dgm:prSet>
      <dgm:spPr/>
    </dgm:pt>
  </dgm:ptLst>
  <dgm:cxnLst>
    <dgm:cxn modelId="{7D114B00-AF8B-4AB4-85DB-614EAA6F9367}" srcId="{AA025DF1-F00E-4808-BB1A-9183C58EB8CB}" destId="{07E58068-BFB2-4C34-9F4E-BF89B1601E92}" srcOrd="0" destOrd="0" parTransId="{2EF82651-1E8A-47A3-B761-FF49E70075F3}" sibTransId="{C01D4DE0-68B9-4C0E-85DC-0FAA4E29A897}"/>
    <dgm:cxn modelId="{7B3CC304-E5CF-452B-BE2A-1754CBA2FE70}" type="presOf" srcId="{4A18327B-6431-433F-80ED-CA94FDFADC0B}" destId="{90F00D7B-7D96-44D7-A7D7-84FEB3960019}" srcOrd="0" destOrd="0" presId="urn:microsoft.com/office/officeart/2016/7/layout/VerticalSolidActionList"/>
    <dgm:cxn modelId="{DAE42B22-A149-456A-9B24-1FCBD92B6A8A}" srcId="{24DA8106-6903-4B10-8824-F7C9803EA55F}" destId="{0A6C938D-16B5-42AB-99F1-CDF1BEB5AB76}" srcOrd="1" destOrd="0" parTransId="{058F7A56-F7F0-45B9-A154-29648B5925A7}" sibTransId="{D5BAC665-3030-43BC-9A36-8F2F4559CC24}"/>
    <dgm:cxn modelId="{D54AB432-78BD-41B6-A299-0623269EAE58}" type="presOf" srcId="{24DA8106-6903-4B10-8824-F7C9803EA55F}" destId="{A97F3B87-4AE3-4169-9AD8-0778AEF73840}" srcOrd="0" destOrd="0" presId="urn:microsoft.com/office/officeart/2016/7/layout/VerticalSolidActionList"/>
    <dgm:cxn modelId="{8E8CE95C-B792-4C2B-9DF8-B52B4ACE7108}" type="presOf" srcId="{07E58068-BFB2-4C34-9F4E-BF89B1601E92}" destId="{4487898A-B288-4505-A880-EB8DD7F70076}" srcOrd="0" destOrd="0" presId="urn:microsoft.com/office/officeart/2016/7/layout/VerticalSolidActionList"/>
    <dgm:cxn modelId="{92ED616C-B731-45E4-BC54-26F3F16CE358}" srcId="{9177238D-F200-4536-A620-3E05553F5EA2}" destId="{D3471A03-4F72-44D8-840A-152AC58CDDD4}" srcOrd="0" destOrd="0" parTransId="{79689765-FA4F-493F-A8E4-4E4E31366076}" sibTransId="{0844F387-1A94-43C4-AA40-8FD787881286}"/>
    <dgm:cxn modelId="{89895070-13C1-403A-B7C2-8AD459FCD859}" type="presOf" srcId="{9177238D-F200-4536-A620-3E05553F5EA2}" destId="{83B17467-7C01-4982-B58B-0D35F6213D32}" srcOrd="0" destOrd="0" presId="urn:microsoft.com/office/officeart/2016/7/layout/VerticalSolidActionList"/>
    <dgm:cxn modelId="{2F25A571-F9D1-46A4-95E8-9432AFED9C25}" srcId="{24DA8106-6903-4B10-8824-F7C9803EA55F}" destId="{9177238D-F200-4536-A620-3E05553F5EA2}" srcOrd="0" destOrd="0" parTransId="{CD654B89-8E5B-4CE2-9800-3947756BCF0A}" sibTransId="{05051826-74E7-4BBF-B97D-C07BBCE0F15B}"/>
    <dgm:cxn modelId="{381BF6A3-D9FD-4FAF-BFC7-075713A32B98}" type="presOf" srcId="{0A6C938D-16B5-42AB-99F1-CDF1BEB5AB76}" destId="{74757B6A-6207-4853-B461-E0F5714CB832}" srcOrd="0" destOrd="0" presId="urn:microsoft.com/office/officeart/2016/7/layout/VerticalSolidActionList"/>
    <dgm:cxn modelId="{DD30E7BB-DCE2-4320-8F5B-9DD6625DF9D4}" type="presOf" srcId="{AA025DF1-F00E-4808-BB1A-9183C58EB8CB}" destId="{5A3BB8F6-D585-4928-9076-3342E710CBB7}" srcOrd="0" destOrd="0" presId="urn:microsoft.com/office/officeart/2016/7/layout/VerticalSolidActionList"/>
    <dgm:cxn modelId="{4C68F1D0-4A24-4EE2-BA12-F4922357589C}" srcId="{24DA8106-6903-4B10-8824-F7C9803EA55F}" destId="{AA025DF1-F00E-4808-BB1A-9183C58EB8CB}" srcOrd="2" destOrd="0" parTransId="{83E12DBC-7F04-43C2-83C8-5C046AC76015}" sibTransId="{BFDFD4A6-232D-4E4A-8F51-6CD8875D281B}"/>
    <dgm:cxn modelId="{50530EDF-8FEE-49CF-B47B-57AFB804F21C}" srcId="{0A6C938D-16B5-42AB-99F1-CDF1BEB5AB76}" destId="{4A18327B-6431-433F-80ED-CA94FDFADC0B}" srcOrd="0" destOrd="0" parTransId="{E05F2346-5838-467B-A588-96255E870B8B}" sibTransId="{79842AA3-E952-487C-8D2E-F545C83B6158}"/>
    <dgm:cxn modelId="{7E14EDF4-518E-4589-A4A0-620D141F3280}" type="presOf" srcId="{D3471A03-4F72-44D8-840A-152AC58CDDD4}" destId="{DD91E7D3-CF16-45F6-AC6C-125E870735E5}" srcOrd="0" destOrd="0" presId="urn:microsoft.com/office/officeart/2016/7/layout/VerticalSolidActionList"/>
    <dgm:cxn modelId="{E9FD1908-3E93-48DD-8819-69066F54D2D6}" type="presParOf" srcId="{A97F3B87-4AE3-4169-9AD8-0778AEF73840}" destId="{847FE308-1561-4A8F-B5BF-005576B236F2}" srcOrd="0" destOrd="0" presId="urn:microsoft.com/office/officeart/2016/7/layout/VerticalSolidActionList"/>
    <dgm:cxn modelId="{C6C2C3F3-0016-41CC-9D9D-832B8385E19C}" type="presParOf" srcId="{847FE308-1561-4A8F-B5BF-005576B236F2}" destId="{83B17467-7C01-4982-B58B-0D35F6213D32}" srcOrd="0" destOrd="0" presId="urn:microsoft.com/office/officeart/2016/7/layout/VerticalSolidActionList"/>
    <dgm:cxn modelId="{451BA9B8-1BD6-4588-A70E-EB43A4FA3265}" type="presParOf" srcId="{847FE308-1561-4A8F-B5BF-005576B236F2}" destId="{DD91E7D3-CF16-45F6-AC6C-125E870735E5}" srcOrd="1" destOrd="0" presId="urn:microsoft.com/office/officeart/2016/7/layout/VerticalSolidActionList"/>
    <dgm:cxn modelId="{1E3E9A56-16F6-4F78-9737-928F1929919B}" type="presParOf" srcId="{A97F3B87-4AE3-4169-9AD8-0778AEF73840}" destId="{D84C41F6-43BF-4545-BA09-A9BCA8FF7BDD}" srcOrd="1" destOrd="0" presId="urn:microsoft.com/office/officeart/2016/7/layout/VerticalSolidActionList"/>
    <dgm:cxn modelId="{8BCC0FF8-1528-453C-BEE3-B1B8A5EEA654}" type="presParOf" srcId="{A97F3B87-4AE3-4169-9AD8-0778AEF73840}" destId="{ACC50D5F-3FF5-4402-B08B-59731ABE0529}" srcOrd="2" destOrd="0" presId="urn:microsoft.com/office/officeart/2016/7/layout/VerticalSolidActionList"/>
    <dgm:cxn modelId="{A76670B2-A205-4F1E-BB56-C8E8239B4210}" type="presParOf" srcId="{ACC50D5F-3FF5-4402-B08B-59731ABE0529}" destId="{74757B6A-6207-4853-B461-E0F5714CB832}" srcOrd="0" destOrd="0" presId="urn:microsoft.com/office/officeart/2016/7/layout/VerticalSolidActionList"/>
    <dgm:cxn modelId="{1ECC0A0D-9A11-446C-BE4E-44FB93CB1356}" type="presParOf" srcId="{ACC50D5F-3FF5-4402-B08B-59731ABE0529}" destId="{90F00D7B-7D96-44D7-A7D7-84FEB3960019}" srcOrd="1" destOrd="0" presId="urn:microsoft.com/office/officeart/2016/7/layout/VerticalSolidActionList"/>
    <dgm:cxn modelId="{77A255D3-27D6-4875-8315-A2044BEFF5A2}" type="presParOf" srcId="{A97F3B87-4AE3-4169-9AD8-0778AEF73840}" destId="{81EBC8C2-BD92-4157-8FF8-8C3F8FA7456F}" srcOrd="3" destOrd="0" presId="urn:microsoft.com/office/officeart/2016/7/layout/VerticalSolidActionList"/>
    <dgm:cxn modelId="{1A99F602-9750-4AA8-94E1-245EBDBD5DC9}" type="presParOf" srcId="{A97F3B87-4AE3-4169-9AD8-0778AEF73840}" destId="{8C56208F-5E2B-4458-AD48-359BCAFD7C4B}" srcOrd="4" destOrd="0" presId="urn:microsoft.com/office/officeart/2016/7/layout/VerticalSolidActionList"/>
    <dgm:cxn modelId="{B84689FD-E7BA-4EF8-96C4-9E1A2E622658}" type="presParOf" srcId="{8C56208F-5E2B-4458-AD48-359BCAFD7C4B}" destId="{5A3BB8F6-D585-4928-9076-3342E710CBB7}" srcOrd="0" destOrd="0" presId="urn:microsoft.com/office/officeart/2016/7/layout/VerticalSolidActionList"/>
    <dgm:cxn modelId="{29148CE9-6959-46BA-9567-0C2083C425CC}" type="presParOf" srcId="{8C56208F-5E2B-4458-AD48-359BCAFD7C4B}" destId="{4487898A-B288-4505-A880-EB8DD7F70076}" srcOrd="1" destOrd="0" presId="urn:microsoft.com/office/officeart/2016/7/layout/VerticalSolid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91E7D3-CF16-45F6-AC6C-125E870735E5}">
      <dsp:nvSpPr>
        <dsp:cNvPr id="0" name=""/>
        <dsp:cNvSpPr/>
      </dsp:nvSpPr>
      <dsp:spPr>
        <a:xfrm>
          <a:off x="2107559" y="1228"/>
          <a:ext cx="8430236" cy="125920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0" tIns="319837" rIns="163570" bIns="319837" numCol="1" spcCol="1270" anchor="ctr" anchorCtr="0">
          <a:noAutofit/>
        </a:bodyPr>
        <a:lstStyle/>
        <a:p>
          <a:pPr marL="0" lvl="0" indent="0" algn="l" defTabSz="800100">
            <a:lnSpc>
              <a:spcPct val="90000"/>
            </a:lnSpc>
            <a:spcBef>
              <a:spcPct val="0"/>
            </a:spcBef>
            <a:spcAft>
              <a:spcPct val="35000"/>
            </a:spcAft>
            <a:buNone/>
          </a:pPr>
          <a:r>
            <a:rPr lang="en-US" sz="1800" kern="1200" dirty="0"/>
            <a:t>Understand and prioritise user needs for the collation of data sets required to develop our understanding and monitoring of liver disease, its characteristics and risk factors, and geographical variation</a:t>
          </a:r>
        </a:p>
      </dsp:txBody>
      <dsp:txXfrm>
        <a:off x="2107559" y="1228"/>
        <a:ext cx="8430236" cy="1259201"/>
      </dsp:txXfrm>
    </dsp:sp>
    <dsp:sp modelId="{83B17467-7C01-4982-B58B-0D35F6213D32}">
      <dsp:nvSpPr>
        <dsp:cNvPr id="0" name=""/>
        <dsp:cNvSpPr/>
      </dsp:nvSpPr>
      <dsp:spPr>
        <a:xfrm>
          <a:off x="0" y="1228"/>
          <a:ext cx="2107559" cy="125920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525" tIns="124381" rIns="111525" bIns="124381" numCol="1" spcCol="1270" anchor="ctr" anchorCtr="0">
          <a:noAutofit/>
        </a:bodyPr>
        <a:lstStyle/>
        <a:p>
          <a:pPr marL="0" lvl="0" indent="0" algn="ctr" defTabSz="800100">
            <a:lnSpc>
              <a:spcPct val="90000"/>
            </a:lnSpc>
            <a:spcBef>
              <a:spcPct val="0"/>
            </a:spcBef>
            <a:spcAft>
              <a:spcPct val="35000"/>
            </a:spcAft>
            <a:buNone/>
          </a:pPr>
          <a:r>
            <a:rPr lang="en-US" sz="1800" kern="1200" dirty="0"/>
            <a:t>Understand and prioritise</a:t>
          </a:r>
        </a:p>
      </dsp:txBody>
      <dsp:txXfrm>
        <a:off x="0" y="1228"/>
        <a:ext cx="2107559" cy="1259201"/>
      </dsp:txXfrm>
    </dsp:sp>
    <dsp:sp modelId="{90F00D7B-7D96-44D7-A7D7-84FEB3960019}">
      <dsp:nvSpPr>
        <dsp:cNvPr id="0" name=""/>
        <dsp:cNvSpPr/>
      </dsp:nvSpPr>
      <dsp:spPr>
        <a:xfrm>
          <a:off x="2107559" y="1335982"/>
          <a:ext cx="8430236" cy="125920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0" tIns="319837" rIns="163570" bIns="319837" numCol="1" spcCol="1270" anchor="ctr" anchorCtr="0">
          <a:noAutofit/>
        </a:bodyPr>
        <a:lstStyle/>
        <a:p>
          <a:pPr marL="0" lvl="0" indent="0" algn="l" defTabSz="800100">
            <a:lnSpc>
              <a:spcPct val="90000"/>
            </a:lnSpc>
            <a:spcBef>
              <a:spcPct val="0"/>
            </a:spcBef>
            <a:spcAft>
              <a:spcPct val="35000"/>
            </a:spcAft>
            <a:buNone/>
          </a:pPr>
          <a:r>
            <a:rPr lang="en-US" sz="1800" kern="1200" dirty="0"/>
            <a:t>Develop a strategic approach to collating and, where appropriate, linking those datasets, aligned with PHW and NHS Wales data and digital strategy, and good practice in service design</a:t>
          </a:r>
        </a:p>
      </dsp:txBody>
      <dsp:txXfrm>
        <a:off x="2107559" y="1335982"/>
        <a:ext cx="8430236" cy="1259201"/>
      </dsp:txXfrm>
    </dsp:sp>
    <dsp:sp modelId="{74757B6A-6207-4853-B461-E0F5714CB832}">
      <dsp:nvSpPr>
        <dsp:cNvPr id="0" name=""/>
        <dsp:cNvSpPr/>
      </dsp:nvSpPr>
      <dsp:spPr>
        <a:xfrm>
          <a:off x="0" y="1335982"/>
          <a:ext cx="2107559" cy="125920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525" tIns="124381" rIns="111525" bIns="124381" numCol="1" spcCol="1270" anchor="ctr" anchorCtr="0">
          <a:noAutofit/>
        </a:bodyPr>
        <a:lstStyle/>
        <a:p>
          <a:pPr marL="0" lvl="0" indent="0" algn="ctr" defTabSz="800100">
            <a:lnSpc>
              <a:spcPct val="90000"/>
            </a:lnSpc>
            <a:spcBef>
              <a:spcPct val="0"/>
            </a:spcBef>
            <a:spcAft>
              <a:spcPct val="35000"/>
            </a:spcAft>
            <a:buNone/>
          </a:pPr>
          <a:r>
            <a:rPr lang="en-US" sz="1800" kern="1200" dirty="0"/>
            <a:t>Develop</a:t>
          </a:r>
        </a:p>
      </dsp:txBody>
      <dsp:txXfrm>
        <a:off x="0" y="1335982"/>
        <a:ext cx="2107559" cy="1259201"/>
      </dsp:txXfrm>
    </dsp:sp>
    <dsp:sp modelId="{4487898A-B288-4505-A880-EB8DD7F70076}">
      <dsp:nvSpPr>
        <dsp:cNvPr id="0" name=""/>
        <dsp:cNvSpPr/>
      </dsp:nvSpPr>
      <dsp:spPr>
        <a:xfrm>
          <a:off x="2107559" y="2670735"/>
          <a:ext cx="8430236" cy="125920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0" tIns="319837" rIns="163570" bIns="319837" numCol="1" spcCol="1270" anchor="ctr" anchorCtr="0">
          <a:noAutofit/>
        </a:bodyPr>
        <a:lstStyle/>
        <a:p>
          <a:pPr marL="0" lvl="0" indent="0" algn="l" defTabSz="800100">
            <a:lnSpc>
              <a:spcPct val="90000"/>
            </a:lnSpc>
            <a:spcBef>
              <a:spcPct val="0"/>
            </a:spcBef>
            <a:spcAft>
              <a:spcPct val="35000"/>
            </a:spcAft>
            <a:buNone/>
          </a:pPr>
          <a:r>
            <a:rPr lang="en-US" sz="1800" kern="1200" dirty="0"/>
            <a:t>Produce recommendations based on outcomes of the discovery</a:t>
          </a:r>
        </a:p>
      </dsp:txBody>
      <dsp:txXfrm>
        <a:off x="2107559" y="2670735"/>
        <a:ext cx="8430236" cy="1259201"/>
      </dsp:txXfrm>
    </dsp:sp>
    <dsp:sp modelId="{5A3BB8F6-D585-4928-9076-3342E710CBB7}">
      <dsp:nvSpPr>
        <dsp:cNvPr id="0" name=""/>
        <dsp:cNvSpPr/>
      </dsp:nvSpPr>
      <dsp:spPr>
        <a:xfrm>
          <a:off x="0" y="2670735"/>
          <a:ext cx="2107559" cy="125920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525" tIns="124381" rIns="111525" bIns="124381" numCol="1" spcCol="1270" anchor="ctr" anchorCtr="0">
          <a:noAutofit/>
        </a:bodyPr>
        <a:lstStyle/>
        <a:p>
          <a:pPr marL="0" lvl="0" indent="0" algn="ctr" defTabSz="800100">
            <a:lnSpc>
              <a:spcPct val="90000"/>
            </a:lnSpc>
            <a:spcBef>
              <a:spcPct val="0"/>
            </a:spcBef>
            <a:spcAft>
              <a:spcPct val="35000"/>
            </a:spcAft>
            <a:buNone/>
          </a:pPr>
          <a:r>
            <a:rPr lang="en-US" sz="1800" kern="1200" dirty="0"/>
            <a:t>Recommend</a:t>
          </a:r>
        </a:p>
      </dsp:txBody>
      <dsp:txXfrm>
        <a:off x="0" y="2670735"/>
        <a:ext cx="2107559" cy="1259201"/>
      </dsp:txXfrm>
    </dsp:sp>
  </dsp:spTree>
</dsp:drawing>
</file>

<file path=ppt/diagrams/layout1.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7A215-E32C-8273-74DE-357E67A89E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B1CC665-ABF2-AA1C-1594-D7F0BD731A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B06DD41-122D-F5E8-37D5-B99F260B57E2}"/>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5" name="Footer Placeholder 4">
            <a:extLst>
              <a:ext uri="{FF2B5EF4-FFF2-40B4-BE49-F238E27FC236}">
                <a16:creationId xmlns:a16="http://schemas.microsoft.com/office/drawing/2014/main" id="{59305940-E2B1-0143-6DF1-5DFE0594E3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28CEC7-C64A-B6F5-CA5B-2F79BC3A1CAF}"/>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41619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690F8-194B-3524-16DD-A7EB8E9470F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60B2A25-4CF2-E272-350A-06175DFEB9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FCE87D-4761-65B1-28A1-11A97299A234}"/>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5" name="Footer Placeholder 4">
            <a:extLst>
              <a:ext uri="{FF2B5EF4-FFF2-40B4-BE49-F238E27FC236}">
                <a16:creationId xmlns:a16="http://schemas.microsoft.com/office/drawing/2014/main" id="{263648E0-FB2A-B7CF-9FAC-E1F1FE7853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60B351-C057-EE8C-8025-F559F922BBC9}"/>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3604508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4717FD-42CF-68E9-7807-1C220EF2B9C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DE6B2AE-4955-C91A-4CAE-4D88EFE60E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0E35F2-8DC8-924D-5989-8B345C14533C}"/>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5" name="Footer Placeholder 4">
            <a:extLst>
              <a:ext uri="{FF2B5EF4-FFF2-40B4-BE49-F238E27FC236}">
                <a16:creationId xmlns:a16="http://schemas.microsoft.com/office/drawing/2014/main" id="{00461951-CBC3-570B-3360-E44DD3C419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AB7CC4-DF46-D135-6251-AE4CE2D1A889}"/>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432431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a:t>Presented By: Insert Name</a:t>
            </a:r>
          </a:p>
        </p:txBody>
      </p:sp>
    </p:spTree>
    <p:extLst>
      <p:ext uri="{BB962C8B-B14F-4D97-AF65-F5344CB8AC3E}">
        <p14:creationId xmlns:p14="http://schemas.microsoft.com/office/powerpoint/2010/main" val="1173348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4055254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632318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4114472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3044631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a:t>Chapter/Slide Title</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ext uri="{BB962C8B-B14F-4D97-AF65-F5344CB8AC3E}">
        <p14:creationId xmlns:p14="http://schemas.microsoft.com/office/powerpoint/2010/main" val="717720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E6EE8-A326-3838-C789-8D493AF160E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3E85C82-2D10-2E83-0CA3-8B19A19C0F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1E4238-6DE2-2E1C-C1C1-77236ED72CD7}"/>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5" name="Footer Placeholder 4">
            <a:extLst>
              <a:ext uri="{FF2B5EF4-FFF2-40B4-BE49-F238E27FC236}">
                <a16:creationId xmlns:a16="http://schemas.microsoft.com/office/drawing/2014/main" id="{06F290CA-FC47-F5DA-3A92-E244DA0D0A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907999-1B13-E61B-82E9-5C04E7B0BD05}"/>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3040670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7165D-83F4-BDE0-9CA4-77DF8C6B43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E0C6E61-C862-0620-702D-E2C81F070A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5749BD-A910-ECB8-2019-4109E5300434}"/>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5" name="Footer Placeholder 4">
            <a:extLst>
              <a:ext uri="{FF2B5EF4-FFF2-40B4-BE49-F238E27FC236}">
                <a16:creationId xmlns:a16="http://schemas.microsoft.com/office/drawing/2014/main" id="{5473AE28-D810-6749-B222-A492209ADD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67D43B-BCCF-D921-4817-1B38AAD4FFB4}"/>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608687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43EB7-E455-F0B1-F8F7-F6169034A5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44409B5-34DD-E74B-8650-C04D3E6EA1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CB134E0-E081-EFFB-D4C5-50A9B714CB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7AC3F0A-27F1-53B4-9131-EE6B95639E47}"/>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6" name="Footer Placeholder 5">
            <a:extLst>
              <a:ext uri="{FF2B5EF4-FFF2-40B4-BE49-F238E27FC236}">
                <a16:creationId xmlns:a16="http://schemas.microsoft.com/office/drawing/2014/main" id="{173FC8BF-D654-8DB5-407B-8D09D2C4B0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329A4F-B3F9-83CC-6A73-B75370EDE2F3}"/>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1349095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B6186-1083-D2C9-9535-28E1EBF1570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799824-363F-CFD3-B449-DD8C709444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0C682D-08B9-F49F-EA33-DF2E624F5F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BCDDCB-A7CA-6825-2269-BB968CF638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7A935A-9AAE-176E-2A7A-6873B22080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1FCE5A-EF3F-74FB-11D0-D0C790CB3F31}"/>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8" name="Footer Placeholder 7">
            <a:extLst>
              <a:ext uri="{FF2B5EF4-FFF2-40B4-BE49-F238E27FC236}">
                <a16:creationId xmlns:a16="http://schemas.microsoft.com/office/drawing/2014/main" id="{2928993D-33CD-30B8-8AE2-2804157376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B1385CA-3C38-1B34-B2C9-074E26320EBB}"/>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1448533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928F3-4EC9-BF16-DA09-540201C182B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1983A8-97ED-2051-B2A6-D1EDE2EF1149}"/>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4" name="Footer Placeholder 3">
            <a:extLst>
              <a:ext uri="{FF2B5EF4-FFF2-40B4-BE49-F238E27FC236}">
                <a16:creationId xmlns:a16="http://schemas.microsoft.com/office/drawing/2014/main" id="{7D1E8D1A-53E9-AE40-11F6-5B1FAA3E80A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27ECDE-5E1D-F8FD-881D-C3360C64881B}"/>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3828278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E078EE-518C-BE16-5CC1-3F8EF3B80E6F}"/>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3" name="Footer Placeholder 2">
            <a:extLst>
              <a:ext uri="{FF2B5EF4-FFF2-40B4-BE49-F238E27FC236}">
                <a16:creationId xmlns:a16="http://schemas.microsoft.com/office/drawing/2014/main" id="{485307BA-E1C4-5BB5-18DD-F60D13F6942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CD7F253-6B7F-CEC5-18ED-C8C01CA6D708}"/>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1187246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7EEE0-EFA8-E8F7-AE2B-D07CB3DB74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44356B-171D-6167-58B6-5F35A3381E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743A497-A9EF-D15F-A80A-508C0D4839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A2B2B8-C3B0-2659-FB80-8B30A7D9CB13}"/>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6" name="Footer Placeholder 5">
            <a:extLst>
              <a:ext uri="{FF2B5EF4-FFF2-40B4-BE49-F238E27FC236}">
                <a16:creationId xmlns:a16="http://schemas.microsoft.com/office/drawing/2014/main" id="{40F4253B-826C-92C5-9F69-DE527AEFF4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E013D1-FDBA-7E4F-F8DA-1A1248781B82}"/>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3498688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C8E84-160C-585D-A762-FB0B4EE2F1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8EFE2AC-93A3-85F9-F3A8-E3CF0E5AFE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948D958-D2DF-E73C-DF97-D677614D2D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007BCD-BD0E-EAD6-45C2-B4D23FB213AD}"/>
              </a:ext>
            </a:extLst>
          </p:cNvPr>
          <p:cNvSpPr>
            <a:spLocks noGrp="1"/>
          </p:cNvSpPr>
          <p:nvPr>
            <p:ph type="dt" sz="half" idx="10"/>
          </p:nvPr>
        </p:nvSpPr>
        <p:spPr/>
        <p:txBody>
          <a:bodyPr/>
          <a:lstStyle/>
          <a:p>
            <a:fld id="{CBDF89FF-C2A4-4623-B43C-A100E3D07CD6}" type="datetimeFigureOut">
              <a:rPr lang="en-GB" smtClean="0"/>
              <a:t>17/04/2023</a:t>
            </a:fld>
            <a:endParaRPr lang="en-GB"/>
          </a:p>
        </p:txBody>
      </p:sp>
      <p:sp>
        <p:nvSpPr>
          <p:cNvPr id="6" name="Footer Placeholder 5">
            <a:extLst>
              <a:ext uri="{FF2B5EF4-FFF2-40B4-BE49-F238E27FC236}">
                <a16:creationId xmlns:a16="http://schemas.microsoft.com/office/drawing/2014/main" id="{E115E1DB-76DF-30F4-9E1C-71CCFE6EE1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002B94-56CB-1F13-134B-BD0E14E5ECD7}"/>
              </a:ext>
            </a:extLst>
          </p:cNvPr>
          <p:cNvSpPr>
            <a:spLocks noGrp="1"/>
          </p:cNvSpPr>
          <p:nvPr>
            <p:ph type="sldNum" sz="quarter" idx="12"/>
          </p:nvPr>
        </p:nvSpPr>
        <p:spPr/>
        <p:txBody>
          <a:bodyPr/>
          <a:lstStyle/>
          <a:p>
            <a:fld id="{B2B2B031-BD0F-4DA4-99A6-311B4DF5A5C5}" type="slidenum">
              <a:rPr lang="en-GB" smtClean="0"/>
              <a:t>‹#›</a:t>
            </a:fld>
            <a:endParaRPr lang="en-GB"/>
          </a:p>
        </p:txBody>
      </p:sp>
    </p:spTree>
    <p:extLst>
      <p:ext uri="{BB962C8B-B14F-4D97-AF65-F5344CB8AC3E}">
        <p14:creationId xmlns:p14="http://schemas.microsoft.com/office/powerpoint/2010/main" val="4190618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2F2F59D-2A42-4DD2-7484-5192EA0B06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5F11691-ED9B-165B-BA4B-2A9E7A611B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8CEA56-EF4B-A297-8B95-F247EA8B3B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DF89FF-C2A4-4623-B43C-A100E3D07CD6}" type="datetimeFigureOut">
              <a:rPr lang="en-GB" smtClean="0"/>
              <a:t>17/04/2023</a:t>
            </a:fld>
            <a:endParaRPr lang="en-GB"/>
          </a:p>
        </p:txBody>
      </p:sp>
      <p:sp>
        <p:nvSpPr>
          <p:cNvPr id="5" name="Footer Placeholder 4">
            <a:extLst>
              <a:ext uri="{FF2B5EF4-FFF2-40B4-BE49-F238E27FC236}">
                <a16:creationId xmlns:a16="http://schemas.microsoft.com/office/drawing/2014/main" id="{E1787A59-F3F0-3677-FD4D-64B03FB4D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17CDADA-9D18-A0DE-E6A1-7BE6A6B9CB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B2B031-BD0F-4DA4-99A6-311B4DF5A5C5}" type="slidenum">
              <a:rPr lang="en-GB" smtClean="0"/>
              <a:t>‹#›</a:t>
            </a:fld>
            <a:endParaRPr lang="en-GB"/>
          </a:p>
        </p:txBody>
      </p:sp>
    </p:spTree>
    <p:extLst>
      <p:ext uri="{BB962C8B-B14F-4D97-AF65-F5344CB8AC3E}">
        <p14:creationId xmlns:p14="http://schemas.microsoft.com/office/powerpoint/2010/main" val="3923879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3F7E0-9469-391C-32E3-2E4EB31A6FC1}"/>
              </a:ext>
            </a:extLst>
          </p:cNvPr>
          <p:cNvSpPr>
            <a:spLocks noGrp="1"/>
          </p:cNvSpPr>
          <p:nvPr>
            <p:ph type="title"/>
          </p:nvPr>
        </p:nvSpPr>
        <p:spPr/>
        <p:txBody>
          <a:bodyPr>
            <a:normAutofit/>
          </a:bodyPr>
          <a:lstStyle/>
          <a:p>
            <a:r>
              <a:rPr lang="en-GB" sz="2400" dirty="0"/>
              <a:t>Collation of Additional Data Relevant to Liver Disease - discovery</a:t>
            </a:r>
          </a:p>
        </p:txBody>
      </p:sp>
      <p:sp>
        <p:nvSpPr>
          <p:cNvPr id="3" name="Content Placeholder 2">
            <a:extLst>
              <a:ext uri="{FF2B5EF4-FFF2-40B4-BE49-F238E27FC236}">
                <a16:creationId xmlns:a16="http://schemas.microsoft.com/office/drawing/2014/main" id="{0C340610-7A01-FFBB-86C2-F038303C66DD}"/>
              </a:ext>
            </a:extLst>
          </p:cNvPr>
          <p:cNvSpPr>
            <a:spLocks noGrp="1"/>
          </p:cNvSpPr>
          <p:nvPr>
            <p:ph sz="quarter" idx="14"/>
          </p:nvPr>
        </p:nvSpPr>
        <p:spPr/>
        <p:txBody>
          <a:bodyPr/>
          <a:lstStyle/>
          <a:p>
            <a:r>
              <a:rPr lang="en-GB" dirty="0"/>
              <a:t>14 March 2023</a:t>
            </a:r>
          </a:p>
        </p:txBody>
      </p:sp>
      <p:sp>
        <p:nvSpPr>
          <p:cNvPr id="4" name="Text Placeholder 3">
            <a:extLst>
              <a:ext uri="{FF2B5EF4-FFF2-40B4-BE49-F238E27FC236}">
                <a16:creationId xmlns:a16="http://schemas.microsoft.com/office/drawing/2014/main" id="{0D3657EC-0805-4ED8-EFFF-84EF51489305}"/>
              </a:ext>
            </a:extLst>
          </p:cNvPr>
          <p:cNvSpPr>
            <a:spLocks noGrp="1"/>
          </p:cNvSpPr>
          <p:nvPr>
            <p:ph type="body" sz="quarter" idx="15"/>
          </p:nvPr>
        </p:nvSpPr>
        <p:spPr/>
        <p:txBody>
          <a:bodyPr>
            <a:normAutofit lnSpcReduction="10000"/>
          </a:bodyPr>
          <a:lstStyle/>
          <a:p>
            <a:r>
              <a:rPr lang="en-GB" dirty="0"/>
              <a:t>Saheed Busari, Louisa Nolan, Jane Salmon, Andrea Pace</a:t>
            </a:r>
          </a:p>
        </p:txBody>
      </p:sp>
    </p:spTree>
    <p:extLst>
      <p:ext uri="{BB962C8B-B14F-4D97-AF65-F5344CB8AC3E}">
        <p14:creationId xmlns:p14="http://schemas.microsoft.com/office/powerpoint/2010/main" val="1915904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06727F5-E914-11D9-AC05-CA1768A11BDC}"/>
              </a:ext>
            </a:extLst>
          </p:cNvPr>
          <p:cNvSpPr>
            <a:spLocks noGrp="1"/>
          </p:cNvSpPr>
          <p:nvPr>
            <p:ph sz="quarter" idx="10"/>
          </p:nvPr>
        </p:nvSpPr>
        <p:spPr>
          <a:xfrm>
            <a:off x="348491" y="6294968"/>
            <a:ext cx="3597275" cy="793038"/>
          </a:xfrm>
        </p:spPr>
        <p:txBody>
          <a:bodyPr vert="horz" lIns="0" tIns="0" rIns="0" bIns="0" rtlCol="0" anchor="t">
            <a:spAutoFit/>
          </a:bodyPr>
          <a:lstStyle/>
          <a:p>
            <a:r>
              <a:rPr lang="en-GB">
                <a:latin typeface="Ubuntu"/>
              </a:rPr>
              <a:t>Collation of Additional Data Relevant to Liver Disease</a:t>
            </a:r>
            <a:endParaRPr lang="en-GB" b="0">
              <a:latin typeface="Ubuntu"/>
            </a:endParaRPr>
          </a:p>
          <a:p>
            <a:endParaRPr lang="en-GB"/>
          </a:p>
        </p:txBody>
      </p:sp>
      <p:sp>
        <p:nvSpPr>
          <p:cNvPr id="8" name="Content Placeholder 7">
            <a:extLst>
              <a:ext uri="{FF2B5EF4-FFF2-40B4-BE49-F238E27FC236}">
                <a16:creationId xmlns:a16="http://schemas.microsoft.com/office/drawing/2014/main" id="{20D11496-D19E-6AC3-B2EC-D0B6C0081371}"/>
              </a:ext>
            </a:extLst>
          </p:cNvPr>
          <p:cNvSpPr>
            <a:spLocks noGrp="1"/>
          </p:cNvSpPr>
          <p:nvPr>
            <p:ph sz="quarter" idx="14"/>
          </p:nvPr>
        </p:nvSpPr>
        <p:spPr>
          <a:xfrm>
            <a:off x="715963" y="2230644"/>
            <a:ext cx="10760075" cy="2605842"/>
          </a:xfrm>
        </p:spPr>
        <p:txBody>
          <a:bodyPr/>
          <a:lstStyle/>
          <a:p>
            <a:pPr marL="457200" indent="-457200">
              <a:buFont typeface="+mj-lt"/>
              <a:buAutoNum type="arabicPeriod"/>
            </a:pPr>
            <a:r>
              <a:rPr lang="en-GB" sz="2000" dirty="0"/>
              <a:t>Incorporate the WNDSM data into the liver disease registry and dashboard</a:t>
            </a:r>
          </a:p>
          <a:p>
            <a:pPr marL="457200" indent="-457200">
              <a:buFont typeface="+mj-lt"/>
              <a:buAutoNum type="arabicPeriod"/>
            </a:pPr>
            <a:r>
              <a:rPr lang="en-GB" sz="2000" dirty="0"/>
              <a:t>Network the </a:t>
            </a:r>
            <a:r>
              <a:rPr lang="en-GB" sz="2000" dirty="0" err="1"/>
              <a:t>Fibroscan</a:t>
            </a:r>
            <a:r>
              <a:rPr lang="en-GB" sz="2000" dirty="0"/>
              <a:t> units -&gt;WCP -&gt; liver disease registry and dashboard</a:t>
            </a:r>
          </a:p>
          <a:p>
            <a:pPr lvl="1"/>
            <a:r>
              <a:rPr lang="en-GB" sz="2000" dirty="0"/>
              <a:t>requires buy-in and resources from Health Boards’ IT</a:t>
            </a:r>
          </a:p>
          <a:p>
            <a:pPr lvl="1"/>
            <a:r>
              <a:rPr lang="en-GB" sz="2000" dirty="0"/>
              <a:t>requires some additional funding</a:t>
            </a:r>
          </a:p>
          <a:p>
            <a:pPr marL="514350" indent="-514350">
              <a:buFont typeface="+mj-lt"/>
              <a:buAutoNum type="arabicPeriod"/>
            </a:pPr>
            <a:r>
              <a:rPr lang="en-GB" sz="2000" dirty="0"/>
              <a:t>Consider linking the liver disease register to the cancer register under PHW strategic register development</a:t>
            </a:r>
          </a:p>
          <a:p>
            <a:endParaRPr lang="en-GB" sz="2000" dirty="0"/>
          </a:p>
        </p:txBody>
      </p:sp>
      <p:sp>
        <p:nvSpPr>
          <p:cNvPr id="9" name="Text Placeholder 8">
            <a:extLst>
              <a:ext uri="{FF2B5EF4-FFF2-40B4-BE49-F238E27FC236}">
                <a16:creationId xmlns:a16="http://schemas.microsoft.com/office/drawing/2014/main" id="{B56363DE-1BEC-5F7A-2A4C-4B3CEB1785F6}"/>
              </a:ext>
            </a:extLst>
          </p:cNvPr>
          <p:cNvSpPr>
            <a:spLocks noGrp="1"/>
          </p:cNvSpPr>
          <p:nvPr>
            <p:ph type="body" sz="quarter" idx="15"/>
          </p:nvPr>
        </p:nvSpPr>
        <p:spPr/>
        <p:txBody>
          <a:bodyPr/>
          <a:lstStyle/>
          <a:p>
            <a:r>
              <a:rPr lang="en-GB"/>
              <a:t>Recommendations</a:t>
            </a:r>
          </a:p>
        </p:txBody>
      </p:sp>
    </p:spTree>
    <p:extLst>
      <p:ext uri="{BB962C8B-B14F-4D97-AF65-F5344CB8AC3E}">
        <p14:creationId xmlns:p14="http://schemas.microsoft.com/office/powerpoint/2010/main" val="3436474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6DFBB7-101F-F02D-D670-47B34CDE1D48}"/>
              </a:ext>
            </a:extLst>
          </p:cNvPr>
          <p:cNvSpPr>
            <a:spLocks noGrp="1"/>
          </p:cNvSpPr>
          <p:nvPr>
            <p:ph sz="quarter" idx="10"/>
          </p:nvPr>
        </p:nvSpPr>
        <p:spPr>
          <a:xfrm>
            <a:off x="348491" y="6294968"/>
            <a:ext cx="3597275" cy="443198"/>
          </a:xfrm>
        </p:spPr>
        <p:txBody>
          <a:bodyPr/>
          <a:lstStyle/>
          <a:p>
            <a:r>
              <a:rPr lang="en-GB"/>
              <a:t>Collation of Additional Data Relevant to Liver Disease</a:t>
            </a:r>
          </a:p>
        </p:txBody>
      </p:sp>
      <p:sp>
        <p:nvSpPr>
          <p:cNvPr id="5" name="Text Placeholder 4">
            <a:extLst>
              <a:ext uri="{FF2B5EF4-FFF2-40B4-BE49-F238E27FC236}">
                <a16:creationId xmlns:a16="http://schemas.microsoft.com/office/drawing/2014/main" id="{88769EE6-290A-34B2-A1D6-3025572E6B6D}"/>
              </a:ext>
            </a:extLst>
          </p:cNvPr>
          <p:cNvSpPr>
            <a:spLocks noGrp="1"/>
          </p:cNvSpPr>
          <p:nvPr>
            <p:ph type="body" sz="quarter" idx="15"/>
          </p:nvPr>
        </p:nvSpPr>
        <p:spPr/>
        <p:txBody>
          <a:bodyPr>
            <a:noAutofit/>
          </a:bodyPr>
          <a:lstStyle/>
          <a:p>
            <a:pPr algn="ctr"/>
            <a:r>
              <a:rPr lang="en-GB" sz="3400"/>
              <a:t>Questions?</a:t>
            </a:r>
          </a:p>
        </p:txBody>
      </p:sp>
      <p:pic>
        <p:nvPicPr>
          <p:cNvPr id="1034" name="Picture 10" descr="ask-question-2-ce96e3e01c85a38a0d39c61cfae6d42c">
            <a:extLst>
              <a:ext uri="{FF2B5EF4-FFF2-40B4-BE49-F238E27FC236}">
                <a16:creationId xmlns:a16="http://schemas.microsoft.com/office/drawing/2014/main" id="{573C8335-CC2A-9CD9-C1CA-9F6428B0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6267" y="1854693"/>
            <a:ext cx="3748226" cy="3748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7180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69E63DD-BC2E-4F93-78A1-1572895151A5}"/>
              </a:ext>
            </a:extLst>
          </p:cNvPr>
          <p:cNvSpPr>
            <a:spLocks noGrp="1"/>
          </p:cNvSpPr>
          <p:nvPr>
            <p:ph type="title"/>
          </p:nvPr>
        </p:nvSpPr>
        <p:spPr/>
        <p:txBody>
          <a:bodyPr/>
          <a:lstStyle/>
          <a:p>
            <a:r>
              <a:rPr lang="en-GB"/>
              <a:t>Annex</a:t>
            </a:r>
          </a:p>
        </p:txBody>
      </p:sp>
    </p:spTree>
    <p:extLst>
      <p:ext uri="{BB962C8B-B14F-4D97-AF65-F5344CB8AC3E}">
        <p14:creationId xmlns:p14="http://schemas.microsoft.com/office/powerpoint/2010/main" val="472237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6DFBB7-101F-F02D-D670-47B34CDE1D48}"/>
              </a:ext>
            </a:extLst>
          </p:cNvPr>
          <p:cNvSpPr>
            <a:spLocks noGrp="1"/>
          </p:cNvSpPr>
          <p:nvPr>
            <p:ph sz="quarter" idx="10"/>
          </p:nvPr>
        </p:nvSpPr>
        <p:spPr>
          <a:xfrm>
            <a:off x="348491" y="6294968"/>
            <a:ext cx="3597275" cy="443198"/>
          </a:xfrm>
        </p:spPr>
        <p:txBody>
          <a:bodyPr/>
          <a:lstStyle/>
          <a:p>
            <a:r>
              <a:rPr lang="en-GB"/>
              <a:t>Collation of Additional Data Relevant to Liver Disease</a:t>
            </a:r>
          </a:p>
        </p:txBody>
      </p:sp>
      <p:sp>
        <p:nvSpPr>
          <p:cNvPr id="5" name="Text Placeholder 4">
            <a:extLst>
              <a:ext uri="{FF2B5EF4-FFF2-40B4-BE49-F238E27FC236}">
                <a16:creationId xmlns:a16="http://schemas.microsoft.com/office/drawing/2014/main" id="{88769EE6-290A-34B2-A1D6-3025572E6B6D}"/>
              </a:ext>
            </a:extLst>
          </p:cNvPr>
          <p:cNvSpPr>
            <a:spLocks noGrp="1"/>
          </p:cNvSpPr>
          <p:nvPr>
            <p:ph type="body" sz="quarter" idx="15"/>
          </p:nvPr>
        </p:nvSpPr>
        <p:spPr/>
        <p:txBody>
          <a:bodyPr>
            <a:noAutofit/>
          </a:bodyPr>
          <a:lstStyle/>
          <a:p>
            <a:pPr algn="ctr"/>
            <a:r>
              <a:rPr lang="en-GB" sz="3400" err="1"/>
              <a:t>Fibroscan</a:t>
            </a:r>
            <a:r>
              <a:rPr lang="en-GB" sz="3400"/>
              <a:t> Devices - Current State</a:t>
            </a:r>
          </a:p>
        </p:txBody>
      </p:sp>
      <p:pic>
        <p:nvPicPr>
          <p:cNvPr id="9" name="Picture 8">
            <a:extLst>
              <a:ext uri="{FF2B5EF4-FFF2-40B4-BE49-F238E27FC236}">
                <a16:creationId xmlns:a16="http://schemas.microsoft.com/office/drawing/2014/main" id="{DA1C639E-676A-F113-FFCD-2893139E2E93}"/>
              </a:ext>
            </a:extLst>
          </p:cNvPr>
          <p:cNvPicPr>
            <a:picLocks noChangeAspect="1"/>
          </p:cNvPicPr>
          <p:nvPr/>
        </p:nvPicPr>
        <p:blipFill>
          <a:blip r:embed="rId2"/>
          <a:stretch>
            <a:fillRect/>
          </a:stretch>
        </p:blipFill>
        <p:spPr>
          <a:xfrm>
            <a:off x="348491" y="1771472"/>
            <a:ext cx="11471446" cy="3861785"/>
          </a:xfrm>
          <a:prstGeom prst="rect">
            <a:avLst/>
          </a:prstGeom>
        </p:spPr>
      </p:pic>
    </p:spTree>
    <p:extLst>
      <p:ext uri="{BB962C8B-B14F-4D97-AF65-F5344CB8AC3E}">
        <p14:creationId xmlns:p14="http://schemas.microsoft.com/office/powerpoint/2010/main" val="108011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6DFBB7-101F-F02D-D670-47B34CDE1D48}"/>
              </a:ext>
            </a:extLst>
          </p:cNvPr>
          <p:cNvSpPr>
            <a:spLocks noGrp="1"/>
          </p:cNvSpPr>
          <p:nvPr>
            <p:ph sz="quarter" idx="10"/>
          </p:nvPr>
        </p:nvSpPr>
        <p:spPr>
          <a:xfrm>
            <a:off x="348491" y="6294968"/>
            <a:ext cx="3597275" cy="443198"/>
          </a:xfrm>
        </p:spPr>
        <p:txBody>
          <a:bodyPr/>
          <a:lstStyle/>
          <a:p>
            <a:r>
              <a:rPr lang="en-GB"/>
              <a:t>Collation of Additional Data Relevant to Liver Disease</a:t>
            </a:r>
          </a:p>
        </p:txBody>
      </p:sp>
      <p:sp>
        <p:nvSpPr>
          <p:cNvPr id="5" name="Text Placeholder 4">
            <a:extLst>
              <a:ext uri="{FF2B5EF4-FFF2-40B4-BE49-F238E27FC236}">
                <a16:creationId xmlns:a16="http://schemas.microsoft.com/office/drawing/2014/main" id="{88769EE6-290A-34B2-A1D6-3025572E6B6D}"/>
              </a:ext>
            </a:extLst>
          </p:cNvPr>
          <p:cNvSpPr>
            <a:spLocks noGrp="1"/>
          </p:cNvSpPr>
          <p:nvPr>
            <p:ph type="body" sz="quarter" idx="15"/>
          </p:nvPr>
        </p:nvSpPr>
        <p:spPr>
          <a:xfrm>
            <a:off x="715962" y="272334"/>
            <a:ext cx="10760075" cy="393542"/>
          </a:xfrm>
        </p:spPr>
        <p:txBody>
          <a:bodyPr/>
          <a:lstStyle/>
          <a:p>
            <a:pPr algn="ctr"/>
            <a:r>
              <a:rPr lang="en-GB" err="1"/>
              <a:t>Fibroscan</a:t>
            </a:r>
            <a:r>
              <a:rPr lang="en-GB"/>
              <a:t> Devices - Future State (Option 1 – Preferred Option)</a:t>
            </a:r>
          </a:p>
        </p:txBody>
      </p:sp>
      <p:pic>
        <p:nvPicPr>
          <p:cNvPr id="15" name="Picture 14">
            <a:extLst>
              <a:ext uri="{FF2B5EF4-FFF2-40B4-BE49-F238E27FC236}">
                <a16:creationId xmlns:a16="http://schemas.microsoft.com/office/drawing/2014/main" id="{FF920E11-ED51-0E98-C294-11157F50B8E5}"/>
              </a:ext>
            </a:extLst>
          </p:cNvPr>
          <p:cNvPicPr>
            <a:picLocks noChangeAspect="1"/>
          </p:cNvPicPr>
          <p:nvPr/>
        </p:nvPicPr>
        <p:blipFill>
          <a:blip r:embed="rId2"/>
          <a:stretch>
            <a:fillRect/>
          </a:stretch>
        </p:blipFill>
        <p:spPr>
          <a:xfrm>
            <a:off x="612562" y="751337"/>
            <a:ext cx="10952255" cy="5195522"/>
          </a:xfrm>
          <a:prstGeom prst="rect">
            <a:avLst/>
          </a:prstGeom>
        </p:spPr>
      </p:pic>
    </p:spTree>
    <p:extLst>
      <p:ext uri="{BB962C8B-B14F-4D97-AF65-F5344CB8AC3E}">
        <p14:creationId xmlns:p14="http://schemas.microsoft.com/office/powerpoint/2010/main" val="3875541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6DFBB7-101F-F02D-D670-47B34CDE1D48}"/>
              </a:ext>
            </a:extLst>
          </p:cNvPr>
          <p:cNvSpPr>
            <a:spLocks noGrp="1"/>
          </p:cNvSpPr>
          <p:nvPr>
            <p:ph sz="quarter" idx="10"/>
          </p:nvPr>
        </p:nvSpPr>
        <p:spPr>
          <a:xfrm>
            <a:off x="348491" y="6294968"/>
            <a:ext cx="3597275" cy="443198"/>
          </a:xfrm>
        </p:spPr>
        <p:txBody>
          <a:bodyPr/>
          <a:lstStyle/>
          <a:p>
            <a:r>
              <a:rPr lang="en-GB"/>
              <a:t>Collation of Additional Data Relevant to Liver Disease</a:t>
            </a:r>
          </a:p>
        </p:txBody>
      </p:sp>
      <p:sp>
        <p:nvSpPr>
          <p:cNvPr id="5" name="Text Placeholder 4">
            <a:extLst>
              <a:ext uri="{FF2B5EF4-FFF2-40B4-BE49-F238E27FC236}">
                <a16:creationId xmlns:a16="http://schemas.microsoft.com/office/drawing/2014/main" id="{88769EE6-290A-34B2-A1D6-3025572E6B6D}"/>
              </a:ext>
            </a:extLst>
          </p:cNvPr>
          <p:cNvSpPr>
            <a:spLocks noGrp="1"/>
          </p:cNvSpPr>
          <p:nvPr>
            <p:ph type="body" sz="quarter" idx="15"/>
          </p:nvPr>
        </p:nvSpPr>
        <p:spPr>
          <a:xfrm>
            <a:off x="715962" y="369633"/>
            <a:ext cx="10760075" cy="393542"/>
          </a:xfrm>
        </p:spPr>
        <p:txBody>
          <a:bodyPr/>
          <a:lstStyle/>
          <a:p>
            <a:pPr algn="ctr"/>
            <a:r>
              <a:rPr lang="en-GB" err="1"/>
              <a:t>Fibroscan</a:t>
            </a:r>
            <a:r>
              <a:rPr lang="en-GB"/>
              <a:t> Devices - Future State (Option 2)</a:t>
            </a:r>
          </a:p>
        </p:txBody>
      </p:sp>
      <p:pic>
        <p:nvPicPr>
          <p:cNvPr id="8" name="Picture 7">
            <a:extLst>
              <a:ext uri="{FF2B5EF4-FFF2-40B4-BE49-F238E27FC236}">
                <a16:creationId xmlns:a16="http://schemas.microsoft.com/office/drawing/2014/main" id="{AF8B5440-41D9-582F-D9FD-7794D69F7D25}"/>
              </a:ext>
            </a:extLst>
          </p:cNvPr>
          <p:cNvPicPr>
            <a:picLocks noChangeAspect="1"/>
          </p:cNvPicPr>
          <p:nvPr/>
        </p:nvPicPr>
        <p:blipFill>
          <a:blip r:embed="rId2"/>
          <a:stretch>
            <a:fillRect/>
          </a:stretch>
        </p:blipFill>
        <p:spPr>
          <a:xfrm>
            <a:off x="737563" y="858762"/>
            <a:ext cx="10716871" cy="5140475"/>
          </a:xfrm>
          <a:prstGeom prst="rect">
            <a:avLst/>
          </a:prstGeom>
        </p:spPr>
      </p:pic>
    </p:spTree>
    <p:extLst>
      <p:ext uri="{BB962C8B-B14F-4D97-AF65-F5344CB8AC3E}">
        <p14:creationId xmlns:p14="http://schemas.microsoft.com/office/powerpoint/2010/main" val="2168918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EBA0463-AE7E-D5A1-4F2D-E8265D83D06F}"/>
              </a:ext>
            </a:extLst>
          </p:cNvPr>
          <p:cNvSpPr>
            <a:spLocks noGrp="1"/>
          </p:cNvSpPr>
          <p:nvPr>
            <p:ph sz="quarter" idx="10"/>
          </p:nvPr>
        </p:nvSpPr>
        <p:spPr/>
        <p:txBody>
          <a:bodyPr/>
          <a:lstStyle/>
          <a:p>
            <a:endParaRPr lang="en-GB"/>
          </a:p>
        </p:txBody>
      </p:sp>
      <p:sp>
        <p:nvSpPr>
          <p:cNvPr id="7" name="Text Placeholder 6">
            <a:extLst>
              <a:ext uri="{FF2B5EF4-FFF2-40B4-BE49-F238E27FC236}">
                <a16:creationId xmlns:a16="http://schemas.microsoft.com/office/drawing/2014/main" id="{1BC6301C-73BD-A44F-BC8A-569FB8B9DC48}"/>
              </a:ext>
            </a:extLst>
          </p:cNvPr>
          <p:cNvSpPr>
            <a:spLocks noGrp="1"/>
          </p:cNvSpPr>
          <p:nvPr>
            <p:ph type="body" sz="quarter" idx="15"/>
          </p:nvPr>
        </p:nvSpPr>
        <p:spPr/>
        <p:txBody>
          <a:bodyPr/>
          <a:lstStyle/>
          <a:p>
            <a:r>
              <a:rPr lang="en-GB" dirty="0"/>
              <a:t>High level project goals for the discovery project</a:t>
            </a:r>
          </a:p>
        </p:txBody>
      </p:sp>
      <p:graphicFrame>
        <p:nvGraphicFramePr>
          <p:cNvPr id="14" name="Content Placeholder 2">
            <a:extLst>
              <a:ext uri="{FF2B5EF4-FFF2-40B4-BE49-F238E27FC236}">
                <a16:creationId xmlns:a16="http://schemas.microsoft.com/office/drawing/2014/main" id="{25925964-D3CD-7D6C-5D8B-7FF43BA50EC2}"/>
              </a:ext>
            </a:extLst>
          </p:cNvPr>
          <p:cNvGraphicFramePr/>
          <p:nvPr/>
        </p:nvGraphicFramePr>
        <p:xfrm>
          <a:off x="715963" y="1559227"/>
          <a:ext cx="10537795" cy="3931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785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0578744-0229-7A5F-D2E0-7EBFEF589A29}"/>
              </a:ext>
            </a:extLst>
          </p:cNvPr>
          <p:cNvSpPr>
            <a:spLocks noGrp="1"/>
          </p:cNvSpPr>
          <p:nvPr>
            <p:ph sz="quarter" idx="10"/>
          </p:nvPr>
        </p:nvSpPr>
        <p:spPr/>
        <p:txBody>
          <a:bodyPr/>
          <a:lstStyle/>
          <a:p>
            <a:endParaRPr lang="en-GB" dirty="0"/>
          </a:p>
        </p:txBody>
      </p:sp>
      <p:sp>
        <p:nvSpPr>
          <p:cNvPr id="8" name="Text Placeholder 7">
            <a:extLst>
              <a:ext uri="{FF2B5EF4-FFF2-40B4-BE49-F238E27FC236}">
                <a16:creationId xmlns:a16="http://schemas.microsoft.com/office/drawing/2014/main" id="{FEF09855-0B2A-0EAA-0F18-57A596F7939E}"/>
              </a:ext>
            </a:extLst>
          </p:cNvPr>
          <p:cNvSpPr>
            <a:spLocks noGrp="1"/>
          </p:cNvSpPr>
          <p:nvPr>
            <p:ph type="body" sz="quarter" idx="15"/>
          </p:nvPr>
        </p:nvSpPr>
        <p:spPr/>
        <p:txBody>
          <a:bodyPr/>
          <a:lstStyle/>
          <a:p>
            <a:pPr algn="l"/>
            <a:r>
              <a:rPr lang="en-GB" dirty="0"/>
              <a:t>Project outline</a:t>
            </a:r>
          </a:p>
        </p:txBody>
      </p:sp>
      <p:sp>
        <p:nvSpPr>
          <p:cNvPr id="11" name="Content Placeholder 2">
            <a:extLst>
              <a:ext uri="{FF2B5EF4-FFF2-40B4-BE49-F238E27FC236}">
                <a16:creationId xmlns:a16="http://schemas.microsoft.com/office/drawing/2014/main" id="{F6E9FA7B-9E1F-6944-7CF6-F79BC5FCFB2D}"/>
              </a:ext>
            </a:extLst>
          </p:cNvPr>
          <p:cNvSpPr txBox="1">
            <a:spLocks/>
          </p:cNvSpPr>
          <p:nvPr/>
        </p:nvSpPr>
        <p:spPr>
          <a:xfrm>
            <a:off x="715963" y="1771293"/>
            <a:ext cx="10050011" cy="29427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Identify potential additional datasets to support liver disease analysis and monitoring</a:t>
            </a:r>
          </a:p>
          <a:p>
            <a:r>
              <a:rPr lang="en-GB" sz="2000" dirty="0"/>
              <a:t>Recruit business analyst – Saheed Busari</a:t>
            </a:r>
          </a:p>
          <a:p>
            <a:r>
              <a:rPr lang="en-GB" sz="2000" dirty="0"/>
              <a:t>Prioritise datasets for exploration with stakeholders – liver disease and public health specialists</a:t>
            </a:r>
          </a:p>
          <a:p>
            <a:r>
              <a:rPr lang="en-GB" sz="2000" dirty="0"/>
              <a:t>Create data dictionaries</a:t>
            </a:r>
          </a:p>
          <a:p>
            <a:r>
              <a:rPr lang="en-GB" sz="2000" dirty="0"/>
              <a:t>Work with stakeholders to create process maps, options and recommendations for adding the data to the liver disease register and dashboard, in line with digital and data strategy and good practice</a:t>
            </a:r>
          </a:p>
          <a:p>
            <a:endParaRPr lang="en-GB" dirty="0"/>
          </a:p>
        </p:txBody>
      </p:sp>
    </p:spTree>
    <p:extLst>
      <p:ext uri="{BB962C8B-B14F-4D97-AF65-F5344CB8AC3E}">
        <p14:creationId xmlns:p14="http://schemas.microsoft.com/office/powerpoint/2010/main" val="3019554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DA0933-BAA2-1FFA-4D9B-4D6C3261849C}"/>
              </a:ext>
            </a:extLst>
          </p:cNvPr>
          <p:cNvSpPr>
            <a:spLocks noGrp="1"/>
          </p:cNvSpPr>
          <p:nvPr>
            <p:ph sz="quarter" idx="10"/>
          </p:nvPr>
        </p:nvSpPr>
        <p:spPr/>
        <p:txBody>
          <a:bodyPr/>
          <a:lstStyle/>
          <a:p>
            <a:endParaRPr lang="en-GB"/>
          </a:p>
        </p:txBody>
      </p:sp>
      <p:sp>
        <p:nvSpPr>
          <p:cNvPr id="4" name="Text Placeholder 3">
            <a:extLst>
              <a:ext uri="{FF2B5EF4-FFF2-40B4-BE49-F238E27FC236}">
                <a16:creationId xmlns:a16="http://schemas.microsoft.com/office/drawing/2014/main" id="{BFD340E2-69A0-55E4-2C99-3B2BB86BA390}"/>
              </a:ext>
            </a:extLst>
          </p:cNvPr>
          <p:cNvSpPr>
            <a:spLocks noGrp="1"/>
          </p:cNvSpPr>
          <p:nvPr>
            <p:ph type="body" sz="quarter" idx="15"/>
          </p:nvPr>
        </p:nvSpPr>
        <p:spPr>
          <a:xfrm>
            <a:off x="178581" y="98954"/>
            <a:ext cx="10760075" cy="393542"/>
          </a:xfrm>
        </p:spPr>
        <p:txBody>
          <a:bodyPr>
            <a:normAutofit/>
          </a:bodyPr>
          <a:lstStyle/>
          <a:p>
            <a:pPr algn="l"/>
            <a:r>
              <a:rPr lang="en-GB" sz="1600"/>
              <a:t>Summary of data considered for further investigation</a:t>
            </a:r>
          </a:p>
        </p:txBody>
      </p:sp>
      <p:graphicFrame>
        <p:nvGraphicFramePr>
          <p:cNvPr id="6" name="Table 5">
            <a:extLst>
              <a:ext uri="{FF2B5EF4-FFF2-40B4-BE49-F238E27FC236}">
                <a16:creationId xmlns:a16="http://schemas.microsoft.com/office/drawing/2014/main" id="{85C099FB-FF76-718A-627B-6D3896D1017D}"/>
              </a:ext>
            </a:extLst>
          </p:cNvPr>
          <p:cNvGraphicFramePr>
            <a:graphicFrameLocks noGrp="1"/>
          </p:cNvGraphicFramePr>
          <p:nvPr/>
        </p:nvGraphicFramePr>
        <p:xfrm>
          <a:off x="178581" y="341433"/>
          <a:ext cx="11834838" cy="6372532"/>
        </p:xfrm>
        <a:graphic>
          <a:graphicData uri="http://schemas.openxmlformats.org/drawingml/2006/table">
            <a:tbl>
              <a:tblPr firstRow="1" firstCol="1" bandRow="1"/>
              <a:tblGrid>
                <a:gridCol w="2202808">
                  <a:extLst>
                    <a:ext uri="{9D8B030D-6E8A-4147-A177-3AD203B41FA5}">
                      <a16:colId xmlns:a16="http://schemas.microsoft.com/office/drawing/2014/main" val="600217008"/>
                    </a:ext>
                  </a:extLst>
                </a:gridCol>
                <a:gridCol w="9632030">
                  <a:extLst>
                    <a:ext uri="{9D8B030D-6E8A-4147-A177-3AD203B41FA5}">
                      <a16:colId xmlns:a16="http://schemas.microsoft.com/office/drawing/2014/main" val="4244093518"/>
                    </a:ext>
                  </a:extLst>
                </a:gridCol>
              </a:tblGrid>
              <a:tr h="46921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dirty="0">
                          <a:effectLst/>
                          <a:latin typeface="+mn-lt"/>
                        </a:rPr>
                        <a:t>Datasets</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dirty="0">
                          <a:effectLst/>
                          <a:latin typeface="+mn-lt"/>
                        </a:rPr>
                        <a:t>Comments and feedback</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884058092"/>
                  </a:ext>
                </a:extLst>
              </a:tr>
              <a:tr h="20532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dirty="0">
                          <a:effectLst/>
                          <a:latin typeface="+mn-lt"/>
                        </a:rPr>
                        <a:t>ONS deaths</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solidFill>
                            <a:schemeClr val="bg1"/>
                          </a:solidFill>
                          <a:effectLst/>
                          <a:latin typeface="+mn-lt"/>
                        </a:rPr>
                        <a:t>Already in liver disease registry</a:t>
                      </a:r>
                      <a:endParaRPr lang="en-GB" sz="1100" dirty="0">
                        <a:solidFill>
                          <a:schemeClr val="bg1"/>
                        </a:solidFill>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75000"/>
                      </a:srgbClr>
                    </a:solidFill>
                  </a:tcPr>
                </a:tc>
                <a:extLst>
                  <a:ext uri="{0D108BD9-81ED-4DB2-BD59-A6C34878D82A}">
                    <a16:rowId xmlns:a16="http://schemas.microsoft.com/office/drawing/2014/main" val="4282649040"/>
                  </a:ext>
                </a:extLst>
              </a:tr>
              <a:tr h="17138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PEDW admissions</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a:solidFill>
                            <a:schemeClr val="bg1"/>
                          </a:solidFill>
                          <a:effectLst/>
                          <a:latin typeface="+mn-lt"/>
                        </a:rPr>
                        <a:t>Already in liver disease registry</a:t>
                      </a:r>
                      <a:endParaRPr lang="en-GB" sz="1100">
                        <a:solidFill>
                          <a:schemeClr val="bg1"/>
                        </a:solidFill>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75000"/>
                      </a:srgbClr>
                    </a:solidFill>
                  </a:tcPr>
                </a:tc>
                <a:extLst>
                  <a:ext uri="{0D108BD9-81ED-4DB2-BD59-A6C34878D82A}">
                    <a16:rowId xmlns:a16="http://schemas.microsoft.com/office/drawing/2014/main" val="2516158666"/>
                  </a:ext>
                </a:extLst>
              </a:tr>
              <a:tr h="20947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Day case activity</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a:solidFill>
                            <a:schemeClr val="bg1"/>
                          </a:solidFill>
                          <a:effectLst/>
                          <a:latin typeface="+mn-lt"/>
                        </a:rPr>
                        <a:t>Already in liver disease registry</a:t>
                      </a:r>
                      <a:endParaRPr lang="en-GB" sz="1100">
                        <a:solidFill>
                          <a:schemeClr val="bg1"/>
                        </a:solidFill>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75000"/>
                      </a:srgbClr>
                    </a:solidFill>
                  </a:tcPr>
                </a:tc>
                <a:extLst>
                  <a:ext uri="{0D108BD9-81ED-4DB2-BD59-A6C34878D82A}">
                    <a16:rowId xmlns:a16="http://schemas.microsoft.com/office/drawing/2014/main" val="1151129399"/>
                  </a:ext>
                </a:extLst>
              </a:tr>
              <a:tr h="20869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Transplant data</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rPr>
                        <a:t>small numbers, low priority at present</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46178084"/>
                  </a:ext>
                </a:extLst>
              </a:tr>
              <a:tr h="37133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Cancer registry data</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en-GB" sz="1100" dirty="0">
                          <a:effectLst/>
                          <a:latin typeface="+mn-lt"/>
                        </a:rPr>
                        <a:t>PHW data - </a:t>
                      </a:r>
                      <a:r>
                        <a:rPr lang="en-GB" sz="1100" dirty="0">
                          <a:effectLst/>
                          <a:latin typeface="+mn-lt"/>
                          <a:cs typeface="Times New Roman" panose="02020603050405020304" pitchFamily="18" charset="0"/>
                        </a:rPr>
                        <a:t>h</a:t>
                      </a:r>
                      <a:r>
                        <a:rPr lang="en-GB" sz="1100" dirty="0">
                          <a:effectLst/>
                          <a:latin typeface="+mn-lt"/>
                          <a:ea typeface="Calibri" panose="020F0502020204030204" pitchFamily="34" charset="0"/>
                          <a:cs typeface="Times New Roman" panose="02020603050405020304" pitchFamily="18" charset="0"/>
                        </a:rPr>
                        <a:t>ow much does this change the dataset? Unclear how much extra information this would provide</a:t>
                      </a:r>
                    </a:p>
                    <a:p>
                      <a:pPr>
                        <a:lnSpc>
                          <a:spcPct val="100000"/>
                        </a:lnSpc>
                        <a:spcAft>
                          <a:spcPts val="300"/>
                        </a:spcAft>
                      </a:pPr>
                      <a:r>
                        <a:rPr lang="en-GB" sz="1100" dirty="0">
                          <a:effectLst/>
                          <a:latin typeface="+mn-lt"/>
                          <a:ea typeface="Calibri" panose="020F0502020204030204" pitchFamily="34" charset="0"/>
                          <a:cs typeface="Times New Roman" panose="02020603050405020304" pitchFamily="18" charset="0"/>
                        </a:rPr>
                        <a:t>Compare the 2, understand differences, medium priority</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1077812485"/>
                  </a:ext>
                </a:extLst>
              </a:tr>
              <a:tr h="29411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Outpatient activity</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rPr>
                        <a:t> to be picked up in the associated SAIL project</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extLst>
                  <a:ext uri="{0D108BD9-81ED-4DB2-BD59-A6C34878D82A}">
                    <a16:rowId xmlns:a16="http://schemas.microsoft.com/office/drawing/2014/main" val="3953771108"/>
                  </a:ext>
                </a:extLst>
              </a:tr>
              <a:tr h="41483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Fibroscan data</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en-GB" sz="1100" dirty="0">
                          <a:effectLst/>
                          <a:latin typeface="+mn-lt"/>
                          <a:ea typeface="Calibri" panose="020F0502020204030204" pitchFamily="34" charset="0"/>
                          <a:cs typeface="Times New Roman" panose="02020603050405020304" pitchFamily="18" charset="0"/>
                        </a:rPr>
                        <a:t>Would add granularity, early understanding, &amp; risk factors for lower rate population – significant new information</a:t>
                      </a:r>
                    </a:p>
                    <a:p>
                      <a:pPr>
                        <a:lnSpc>
                          <a:spcPct val="100000"/>
                        </a:lnSpc>
                        <a:spcAft>
                          <a:spcPts val="300"/>
                        </a:spcAft>
                      </a:pPr>
                      <a:r>
                        <a:rPr lang="en-GB" sz="1100" dirty="0">
                          <a:effectLst/>
                          <a:latin typeface="+mn-lt"/>
                          <a:ea typeface="Calibri" panose="020F0502020204030204" pitchFamily="34" charset="0"/>
                          <a:cs typeface="Times New Roman" panose="02020603050405020304" pitchFamily="18" charset="0"/>
                        </a:rPr>
                        <a:t>Not currently easily available, requires work to understand how best to bring in and make the data available, high priority </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2117414728"/>
                  </a:ext>
                </a:extLst>
              </a:tr>
              <a:tr h="44389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ea typeface="Calibri" panose="020F0502020204030204" pitchFamily="34" charset="0"/>
                          <a:cs typeface="Times New Roman" panose="02020603050405020304" pitchFamily="18" charset="0"/>
                        </a:rPr>
                        <a:t>Welsh Results Reports Service</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en-GB" sz="1100">
                          <a:effectLst/>
                          <a:latin typeface="+mn-lt"/>
                          <a:ea typeface="Calibri" panose="020F0502020204030204" pitchFamily="34" charset="0"/>
                          <a:cs typeface="Times New Roman" panose="02020603050405020304" pitchFamily="18" charset="0"/>
                        </a:rPr>
                        <a:t>Pathology data, lots of free text</a:t>
                      </a:r>
                    </a:p>
                    <a:p>
                      <a:pPr>
                        <a:lnSpc>
                          <a:spcPct val="100000"/>
                        </a:lnSpc>
                        <a:spcAft>
                          <a:spcPts val="300"/>
                        </a:spcAft>
                      </a:pPr>
                      <a:r>
                        <a:rPr lang="en-GB" sz="1100">
                          <a:effectLst/>
                          <a:latin typeface="+mn-lt"/>
                          <a:ea typeface="Calibri" panose="020F0502020204030204" pitchFamily="34" charset="0"/>
                          <a:cs typeface="Times New Roman" panose="02020603050405020304" pitchFamily="18" charset="0"/>
                        </a:rPr>
                        <a:t>Potential for a separate natural language processing project to better understand and use this</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846748635"/>
                  </a:ext>
                </a:extLst>
              </a:tr>
              <a:tr h="21099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Biochemistry blood test data</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rPr>
                        <a:t>Park for now – CDSC have done some initial work</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extLst>
                  <a:ext uri="{0D108BD9-81ED-4DB2-BD59-A6C34878D82A}">
                    <a16:rowId xmlns:a16="http://schemas.microsoft.com/office/drawing/2014/main" val="550897951"/>
                  </a:ext>
                </a:extLst>
              </a:tr>
              <a:tr h="254791">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Primary care data</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en-GB" sz="1100">
                          <a:effectLst/>
                          <a:latin typeface="+mn-lt"/>
                        </a:rPr>
                        <a:t>to be picked up in the associated SAIL project</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extLst>
                  <a:ext uri="{0D108BD9-81ED-4DB2-BD59-A6C34878D82A}">
                    <a16:rowId xmlns:a16="http://schemas.microsoft.com/office/drawing/2014/main" val="1941595285"/>
                  </a:ext>
                </a:extLst>
              </a:tr>
              <a:tr h="46674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Alcohol services data </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0000"/>
                        </a:lnSpc>
                        <a:spcAft>
                          <a:spcPts val="300"/>
                        </a:spcAft>
                      </a:pPr>
                      <a:r>
                        <a:rPr lang="en-GB" sz="1100" kern="1200" dirty="0">
                          <a:solidFill>
                            <a:schemeClr val="dk1"/>
                          </a:solidFill>
                          <a:effectLst/>
                          <a:latin typeface="+mn-lt"/>
                          <a:cs typeface="Times New Roman" panose="02020603050405020304" pitchFamily="18" charset="0"/>
                        </a:rPr>
                        <a:t>all individuals who have contacted specialist substance misuse service</a:t>
                      </a:r>
                    </a:p>
                    <a:p>
                      <a:pPr marL="0" algn="l" defTabSz="914400" rtl="0" eaLnBrk="1" latinLnBrk="0" hangingPunct="1">
                        <a:lnSpc>
                          <a:spcPct val="100000"/>
                        </a:lnSpc>
                        <a:spcAft>
                          <a:spcPts val="300"/>
                        </a:spcAft>
                      </a:pPr>
                      <a:r>
                        <a:rPr lang="en-GB" sz="1100" kern="1200" dirty="0">
                          <a:solidFill>
                            <a:schemeClr val="dk1"/>
                          </a:solidFill>
                          <a:effectLst/>
                          <a:latin typeface="+mn-lt"/>
                          <a:ea typeface="Calibri" panose="020F0502020204030204" pitchFamily="34" charset="0"/>
                          <a:cs typeface="Times New Roman" panose="02020603050405020304" pitchFamily="18" charset="0"/>
                        </a:rPr>
                        <a:t>Alcohol detoxification</a:t>
                      </a:r>
                      <a:r>
                        <a:rPr lang="en-GB" sz="1100" dirty="0">
                          <a:effectLst/>
                          <a:latin typeface="+mn-lt"/>
                          <a:ea typeface="Calibri" panose="020F0502020204030204" pitchFamily="34" charset="0"/>
                          <a:cs typeface="Times New Roman" panose="02020603050405020304" pitchFamily="18" charset="0"/>
                        </a:rPr>
                        <a:t>, community &amp; inpatient, clinical data via health boards, medium priority</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1265599345"/>
                  </a:ext>
                </a:extLst>
              </a:tr>
              <a:tr h="42846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ea typeface="Calibri" panose="020F0502020204030204" pitchFamily="34" charset="0"/>
                          <a:cs typeface="Times New Roman" panose="02020603050405020304" pitchFamily="18" charset="0"/>
                        </a:rPr>
                        <a:t>Welsh National Database for Substance Misuse</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en-GB" sz="1100" dirty="0">
                          <a:effectLst/>
                          <a:latin typeface="+mn-lt"/>
                          <a:ea typeface="Calibri" panose="020F0502020204030204" pitchFamily="34" charset="0"/>
                          <a:cs typeface="Times New Roman" panose="02020603050405020304" pitchFamily="18" charset="0"/>
                        </a:rPr>
                        <a:t>Drugs &amp; alcohol, referrals, treatments, outcomes, high priority, clinical teams in health services &amp; alcohol teams, medium priority</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966581546"/>
                  </a:ext>
                </a:extLst>
              </a:tr>
              <a:tr h="27612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ea typeface="Calibri" panose="020F0502020204030204" pitchFamily="34" charset="0"/>
                          <a:cs typeface="Times New Roman" panose="02020603050405020304" pitchFamily="18" charset="0"/>
                        </a:rPr>
                        <a:t>Harm reduction database</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ea typeface="Calibri" panose="020F0502020204030204" pitchFamily="34" charset="0"/>
                          <a:cs typeface="Times New Roman" panose="02020603050405020304" pitchFamily="18" charset="0"/>
                        </a:rPr>
                        <a:t>PHW accessing screening blood born viruses, risk factor data, low priority</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726123123"/>
                  </a:ext>
                </a:extLst>
              </a:tr>
              <a:tr h="21899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Antenatal testing hep b infection</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rPr>
                        <a:t>low priority</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091342015"/>
                  </a:ext>
                </a:extLst>
              </a:tr>
              <a:tr h="38508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Weight mx services</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en-GB" sz="1100" dirty="0">
                          <a:effectLst/>
                          <a:latin typeface="+mn-lt"/>
                          <a:ea typeface="Calibri" panose="020F0502020204030204" pitchFamily="34" charset="0"/>
                          <a:cs typeface="Times New Roman" panose="02020603050405020304" pitchFamily="18" charset="0"/>
                        </a:rPr>
                        <a:t>Could map childhood obesity with liver disease prevalence, eps fatty liver disease, although we would be comparing different age cohorts</a:t>
                      </a:r>
                    </a:p>
                    <a:p>
                      <a:pPr>
                        <a:lnSpc>
                          <a:spcPct val="100000"/>
                        </a:lnSpc>
                        <a:spcAft>
                          <a:spcPts val="300"/>
                        </a:spcAft>
                      </a:pPr>
                      <a:r>
                        <a:rPr lang="en-GB" sz="1100" dirty="0">
                          <a:effectLst/>
                          <a:latin typeface="+mn-lt"/>
                          <a:ea typeface="Calibri" panose="020F0502020204030204" pitchFamily="34" charset="0"/>
                          <a:cs typeface="Times New Roman" panose="02020603050405020304" pitchFamily="18" charset="0"/>
                        </a:rPr>
                        <a:t>medium to low priority</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660344592"/>
                  </a:ext>
                </a:extLst>
              </a:tr>
              <a:tr h="23803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ea typeface="Calibri" panose="020F0502020204030204" pitchFamily="34" charset="0"/>
                          <a:cs typeface="Times New Roman" panose="02020603050405020304" pitchFamily="18" charset="0"/>
                        </a:rPr>
                        <a:t>Critical care</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ea typeface="Calibri" panose="020F0502020204030204" pitchFamily="34" charset="0"/>
                          <a:cs typeface="Times New Roman" panose="02020603050405020304" pitchFamily="18" charset="0"/>
                        </a:rPr>
                        <a:t>DHCW data warehouse, could link to APC – admitted patient care (PEDW), question on quality of coding</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035744770"/>
                  </a:ext>
                </a:extLst>
              </a:tr>
              <a:tr h="21300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ea typeface="Calibri" panose="020F0502020204030204" pitchFamily="34" charset="0"/>
                          <a:cs typeface="Times New Roman" panose="02020603050405020304" pitchFamily="18" charset="0"/>
                        </a:rPr>
                        <a:t>WAST</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0000"/>
                        </a:lnSpc>
                        <a:spcAft>
                          <a:spcPts val="300"/>
                        </a:spcAft>
                      </a:pPr>
                      <a:r>
                        <a:rPr lang="en-GB" sz="1100" kern="1200" dirty="0">
                          <a:solidFill>
                            <a:schemeClr val="dk1"/>
                          </a:solidFill>
                          <a:effectLst/>
                          <a:latin typeface="+mn-lt"/>
                          <a:ea typeface="Calibri" panose="020F0502020204030204" pitchFamily="34" charset="0"/>
                          <a:cs typeface="Times New Roman" panose="02020603050405020304" pitchFamily="18" charset="0"/>
                        </a:rPr>
                        <a:t>Free text in call outs e.g. on streets – can link WAST to ED to PEDW, WAST is in data warehouse. Would need to match on id &amp; dates to admissions data, low priority</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42185715"/>
                  </a:ext>
                </a:extLst>
              </a:tr>
              <a:tr h="42995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Sales data e.g. places licenced to sell alcohol / population</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0000"/>
                        </a:lnSpc>
                        <a:spcAft>
                          <a:spcPts val="300"/>
                        </a:spcAft>
                      </a:pPr>
                      <a:r>
                        <a:rPr lang="en-GB" sz="1100" kern="1200" dirty="0">
                          <a:solidFill>
                            <a:schemeClr val="dk1"/>
                          </a:solidFill>
                          <a:effectLst/>
                          <a:latin typeface="+mn-lt"/>
                          <a:cs typeface="Times New Roman" panose="02020603050405020304" pitchFamily="18" charset="0"/>
                        </a:rPr>
                        <a:t>Kantar, loyalty cards – volume as well as locations</a:t>
                      </a:r>
                    </a:p>
                    <a:p>
                      <a:pPr marL="0" algn="l" defTabSz="914400" rtl="0" eaLnBrk="1" latinLnBrk="0" hangingPunct="1">
                        <a:lnSpc>
                          <a:spcPct val="100000"/>
                        </a:lnSpc>
                        <a:spcAft>
                          <a:spcPts val="300"/>
                        </a:spcAft>
                      </a:pPr>
                      <a:r>
                        <a:rPr lang="en-GB" sz="1100" kern="1200" dirty="0">
                          <a:solidFill>
                            <a:schemeClr val="dk1"/>
                          </a:solidFill>
                          <a:effectLst/>
                          <a:latin typeface="+mn-lt"/>
                          <a:ea typeface="Calibri" panose="020F0502020204030204" pitchFamily="34" charset="0"/>
                          <a:cs typeface="Times New Roman" panose="02020603050405020304" pitchFamily="18" charset="0"/>
                        </a:rPr>
                        <a:t>Map liver disease </a:t>
                      </a:r>
                      <a:r>
                        <a:rPr lang="en-GB" sz="1100" dirty="0">
                          <a:effectLst/>
                          <a:latin typeface="+mn-lt"/>
                          <a:ea typeface="Calibri" panose="020F0502020204030204" pitchFamily="34" charset="0"/>
                          <a:cs typeface="Times New Roman" panose="02020603050405020304" pitchFamily="18" charset="0"/>
                        </a:rPr>
                        <a:t>&amp; alcohol licences – LAs, did some work a while back, black market? Minimum unit pricing team have done work on this</a:t>
                      </a: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2532129632"/>
                  </a:ext>
                </a:extLst>
              </a:tr>
              <a:tr h="21034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Census data e.g ethnicity</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rPr>
                        <a:t> SAIL</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20000"/>
                        <a:lumOff val="80000"/>
                      </a:srgbClr>
                    </a:solidFill>
                  </a:tcPr>
                </a:tc>
                <a:extLst>
                  <a:ext uri="{0D108BD9-81ED-4DB2-BD59-A6C34878D82A}">
                    <a16:rowId xmlns:a16="http://schemas.microsoft.com/office/drawing/2014/main" val="2885650720"/>
                  </a:ext>
                </a:extLst>
              </a:tr>
              <a:tr h="24960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7000"/>
                        </a:lnSpc>
                        <a:spcAft>
                          <a:spcPts val="800"/>
                        </a:spcAft>
                      </a:pPr>
                      <a:r>
                        <a:rPr lang="en-GB" sz="1100">
                          <a:effectLst/>
                          <a:latin typeface="+mn-lt"/>
                        </a:rPr>
                        <a:t>Other data sets??</a:t>
                      </a:r>
                      <a:endParaRPr lang="en-GB" sz="110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en-GB" sz="1100" dirty="0">
                          <a:effectLst/>
                          <a:latin typeface="+mn-lt"/>
                        </a:rPr>
                        <a:t> WIMD – already in dashboard</a:t>
                      </a:r>
                      <a:endParaRPr lang="en-GB" sz="1100" dirty="0">
                        <a:effectLst/>
                        <a:latin typeface="+mn-lt"/>
                        <a:ea typeface="Calibri" panose="020F0502020204030204" pitchFamily="34" charset="0"/>
                        <a:cs typeface="Times New Roman" panose="02020603050405020304" pitchFamily="18" charset="0"/>
                      </a:endParaRPr>
                    </a:p>
                  </a:txBody>
                  <a:tcPr marL="45166" marR="45166"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076123087"/>
                  </a:ext>
                </a:extLst>
              </a:tr>
            </a:tbl>
          </a:graphicData>
        </a:graphic>
      </p:graphicFrame>
    </p:spTree>
    <p:extLst>
      <p:ext uri="{BB962C8B-B14F-4D97-AF65-F5344CB8AC3E}">
        <p14:creationId xmlns:p14="http://schemas.microsoft.com/office/powerpoint/2010/main" val="4203457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86239F6-AD9F-488B-87E2-15A46F39E78C}"/>
              </a:ext>
            </a:extLst>
          </p:cNvPr>
          <p:cNvSpPr>
            <a:spLocks noGrp="1"/>
          </p:cNvSpPr>
          <p:nvPr>
            <p:ph sz="quarter" idx="10"/>
          </p:nvPr>
        </p:nvSpPr>
        <p:spPr/>
        <p:txBody>
          <a:bodyPr/>
          <a:lstStyle/>
          <a:p>
            <a:endParaRPr lang="en-GB"/>
          </a:p>
        </p:txBody>
      </p:sp>
      <p:sp>
        <p:nvSpPr>
          <p:cNvPr id="9" name="Text Placeholder 8">
            <a:extLst>
              <a:ext uri="{FF2B5EF4-FFF2-40B4-BE49-F238E27FC236}">
                <a16:creationId xmlns:a16="http://schemas.microsoft.com/office/drawing/2014/main" id="{345A207A-BBE6-8D35-3C6A-341CEC0D09CC}"/>
              </a:ext>
            </a:extLst>
          </p:cNvPr>
          <p:cNvSpPr>
            <a:spLocks noGrp="1"/>
          </p:cNvSpPr>
          <p:nvPr>
            <p:ph type="body" sz="quarter" idx="15"/>
          </p:nvPr>
        </p:nvSpPr>
        <p:spPr>
          <a:xfrm>
            <a:off x="715962" y="587419"/>
            <a:ext cx="10760075" cy="393542"/>
          </a:xfrm>
        </p:spPr>
        <p:txBody>
          <a:bodyPr/>
          <a:lstStyle/>
          <a:p>
            <a:pPr algn="l"/>
            <a:r>
              <a:rPr lang="en-GB" sz="2800" dirty="0"/>
              <a:t>Datasets selected for further investigation</a:t>
            </a:r>
          </a:p>
          <a:p>
            <a:pPr algn="l"/>
            <a:endParaRPr lang="en-GB" dirty="0"/>
          </a:p>
        </p:txBody>
      </p:sp>
      <p:sp>
        <p:nvSpPr>
          <p:cNvPr id="11" name="Content Placeholder 3">
            <a:extLst>
              <a:ext uri="{FF2B5EF4-FFF2-40B4-BE49-F238E27FC236}">
                <a16:creationId xmlns:a16="http://schemas.microsoft.com/office/drawing/2014/main" id="{06403D27-3D44-8D47-5200-0C7158436BE8}"/>
              </a:ext>
            </a:extLst>
          </p:cNvPr>
          <p:cNvSpPr txBox="1">
            <a:spLocks/>
          </p:cNvSpPr>
          <p:nvPr/>
        </p:nvSpPr>
        <p:spPr>
          <a:xfrm>
            <a:off x="715962" y="1108731"/>
            <a:ext cx="9919487" cy="46405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err="1">
                <a:solidFill>
                  <a:srgbClr val="E03882"/>
                </a:solidFill>
                <a:latin typeface="Ubuntu" charset="0"/>
              </a:rPr>
              <a:t>Echosens</a:t>
            </a:r>
            <a:r>
              <a:rPr lang="en-GB" sz="1800" dirty="0">
                <a:solidFill>
                  <a:srgbClr val="E03882"/>
                </a:solidFill>
                <a:latin typeface="Ubuntu" charset="0"/>
              </a:rPr>
              <a:t>’ </a:t>
            </a:r>
            <a:r>
              <a:rPr lang="en-GB" sz="1800" dirty="0" err="1">
                <a:solidFill>
                  <a:srgbClr val="E03882"/>
                </a:solidFill>
                <a:latin typeface="Ubuntu" charset="0"/>
              </a:rPr>
              <a:t>Fibroscan</a:t>
            </a:r>
            <a:endParaRPr lang="en-GB" sz="1800" dirty="0">
              <a:solidFill>
                <a:srgbClr val="E03882"/>
              </a:solidFill>
              <a:latin typeface="Ubuntu" charset="0"/>
            </a:endParaRPr>
          </a:p>
          <a:p>
            <a:pPr lvl="1"/>
            <a:r>
              <a:rPr lang="en-GB" sz="1600" dirty="0"/>
              <a:t>Data from liver disease scanners,  14 standalone units across Welsh Health Boards</a:t>
            </a:r>
          </a:p>
          <a:p>
            <a:pPr lvl="1"/>
            <a:r>
              <a:rPr lang="en-GB" sz="1600" dirty="0"/>
              <a:t>Benefits:</a:t>
            </a:r>
          </a:p>
          <a:p>
            <a:pPr lvl="2"/>
            <a:r>
              <a:rPr lang="en-GB" sz="1600" dirty="0"/>
              <a:t>Public health - increased granularity, earlier indicators, and information on lower-risk populations, some weight information</a:t>
            </a:r>
          </a:p>
          <a:p>
            <a:pPr lvl="2"/>
            <a:r>
              <a:rPr lang="en-GB" sz="1600" dirty="0"/>
              <a:t>Clinical – better access for clinicians to  patient scan records</a:t>
            </a:r>
          </a:p>
          <a:p>
            <a:pPr lvl="2"/>
            <a:r>
              <a:rPr lang="en-GB" sz="1600" dirty="0"/>
              <a:t>Standardisation of care – understand variation by location</a:t>
            </a:r>
          </a:p>
          <a:p>
            <a:pPr lvl="2"/>
            <a:r>
              <a:rPr lang="en-GB" sz="1600" dirty="0"/>
              <a:t>Research – understand prevalence and risk factors of liver disease in Wales, identify trends and patterns in liver disease, effectiveness of different treatment, and inform policy decisions.</a:t>
            </a:r>
          </a:p>
          <a:p>
            <a:pPr lvl="1"/>
            <a:r>
              <a:rPr lang="en-GB" sz="1600" dirty="0"/>
              <a:t>Not currently collated centrally (anywhere in Europe!)</a:t>
            </a:r>
          </a:p>
          <a:p>
            <a:pPr marL="0" indent="0">
              <a:buNone/>
            </a:pPr>
            <a:r>
              <a:rPr lang="en-GB" sz="1800" dirty="0">
                <a:solidFill>
                  <a:srgbClr val="E03882"/>
                </a:solidFill>
                <a:latin typeface="Ubuntu" charset="0"/>
              </a:rPr>
              <a:t>Welsh National Database for Substance Misuse (WNDSM)</a:t>
            </a:r>
          </a:p>
          <a:p>
            <a:pPr lvl="1"/>
            <a:r>
              <a:rPr lang="en-GB" sz="1600" dirty="0"/>
              <a:t>Data from adults and children presenting for substance misuse treatment in Wales</a:t>
            </a:r>
          </a:p>
          <a:p>
            <a:pPr lvl="1"/>
            <a:r>
              <a:rPr lang="en-GB" sz="1600" dirty="0"/>
              <a:t>Captures client, referral, assessment, treatment and discharge details</a:t>
            </a:r>
          </a:p>
          <a:p>
            <a:pPr lvl="1"/>
            <a:r>
              <a:rPr lang="en-GB" sz="1600" dirty="0"/>
              <a:t>Can be linked to other data to understand impact of substance mis-use on liver disease</a:t>
            </a:r>
          </a:p>
          <a:p>
            <a:pPr marL="0" indent="0">
              <a:buNone/>
            </a:pPr>
            <a:r>
              <a:rPr lang="en-GB" sz="1800" dirty="0">
                <a:solidFill>
                  <a:srgbClr val="E03882"/>
                </a:solidFill>
                <a:latin typeface="Ubuntu" charset="0"/>
              </a:rPr>
              <a:t>Cancer Registry data</a:t>
            </a:r>
          </a:p>
          <a:p>
            <a:pPr lvl="1"/>
            <a:r>
              <a:rPr lang="en-GB" sz="1600" dirty="0"/>
              <a:t>Out of scope – consider under PHW’s registers strategic development work</a:t>
            </a:r>
          </a:p>
          <a:p>
            <a:pPr marL="457200" lvl="1" indent="0">
              <a:buFont typeface="Arial" panose="020B0604020202020204" pitchFamily="34" charset="0"/>
              <a:buNone/>
            </a:pPr>
            <a:endParaRPr lang="en-GB" sz="1400" dirty="0"/>
          </a:p>
        </p:txBody>
      </p:sp>
    </p:spTree>
    <p:extLst>
      <p:ext uri="{BB962C8B-B14F-4D97-AF65-F5344CB8AC3E}">
        <p14:creationId xmlns:p14="http://schemas.microsoft.com/office/powerpoint/2010/main" val="41539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7DDD21-2AEC-7189-D5B7-1A6F7B63B740}"/>
              </a:ext>
            </a:extLst>
          </p:cNvPr>
          <p:cNvSpPr>
            <a:spLocks noGrp="1"/>
          </p:cNvSpPr>
          <p:nvPr>
            <p:ph sz="quarter" idx="10"/>
          </p:nvPr>
        </p:nvSpPr>
        <p:spPr/>
        <p:txBody>
          <a:bodyPr/>
          <a:lstStyle/>
          <a:p>
            <a:endParaRPr lang="en-GB"/>
          </a:p>
        </p:txBody>
      </p:sp>
      <p:sp>
        <p:nvSpPr>
          <p:cNvPr id="4" name="Content Placeholder 3">
            <a:extLst>
              <a:ext uri="{FF2B5EF4-FFF2-40B4-BE49-F238E27FC236}">
                <a16:creationId xmlns:a16="http://schemas.microsoft.com/office/drawing/2014/main" id="{128216C7-6C7E-6881-5758-670B056F3C56}"/>
              </a:ext>
            </a:extLst>
          </p:cNvPr>
          <p:cNvSpPr>
            <a:spLocks noGrp="1"/>
          </p:cNvSpPr>
          <p:nvPr>
            <p:ph sz="quarter" idx="17"/>
          </p:nvPr>
        </p:nvSpPr>
        <p:spPr>
          <a:xfrm>
            <a:off x="715962" y="2298610"/>
            <a:ext cx="5022227" cy="2364750"/>
          </a:xfrm>
        </p:spPr>
        <p:txBody>
          <a:bodyPr/>
          <a:lstStyle/>
          <a:p>
            <a:r>
              <a:rPr lang="en-GB" sz="1600">
                <a:solidFill>
                  <a:schemeClr val="tx1"/>
                </a:solidFill>
                <a:latin typeface="+mn-lt"/>
                <a:ea typeface="+mn-ea"/>
                <a:cs typeface="+mn-cs"/>
              </a:rPr>
              <a:t>Data available from 2005, improved quality from 2014</a:t>
            </a:r>
          </a:p>
          <a:p>
            <a:r>
              <a:rPr lang="en-GB" sz="1600">
                <a:solidFill>
                  <a:schemeClr val="tx1"/>
                </a:solidFill>
                <a:latin typeface="+mn-lt"/>
                <a:ea typeface="+mn-ea"/>
                <a:cs typeface="+mn-cs"/>
              </a:rPr>
              <a:t>Pseudonymised ID for linking</a:t>
            </a:r>
          </a:p>
          <a:p>
            <a:r>
              <a:rPr lang="en-GB" sz="1600">
                <a:solidFill>
                  <a:schemeClr val="tx1"/>
                </a:solidFill>
                <a:latin typeface="+mn-lt"/>
                <a:ea typeface="+mn-ea"/>
                <a:cs typeface="+mn-cs"/>
              </a:rPr>
              <a:t>Monthly input from WG agencies</a:t>
            </a:r>
          </a:p>
          <a:p>
            <a:r>
              <a:rPr lang="en-GB" sz="1600">
                <a:solidFill>
                  <a:schemeClr val="tx1"/>
                </a:solidFill>
                <a:latin typeface="+mn-lt"/>
                <a:ea typeface="+mn-ea"/>
                <a:cs typeface="+mn-cs"/>
              </a:rPr>
              <a:t>Data dictionary available</a:t>
            </a:r>
          </a:p>
          <a:p>
            <a:r>
              <a:rPr lang="en-GB" sz="1600">
                <a:solidFill>
                  <a:schemeClr val="tx1"/>
                </a:solidFill>
                <a:latin typeface="+mn-lt"/>
                <a:ea typeface="+mn-ea"/>
                <a:cs typeface="+mn-cs"/>
              </a:rPr>
              <a:t>Data sharing subject to agreement via spreadsheet</a:t>
            </a:r>
          </a:p>
          <a:p>
            <a:r>
              <a:rPr lang="en-GB" sz="1600">
                <a:solidFill>
                  <a:schemeClr val="tx1"/>
                </a:solidFill>
                <a:latin typeface="+mn-lt"/>
                <a:ea typeface="+mn-ea"/>
                <a:cs typeface="+mn-cs"/>
              </a:rPr>
              <a:t>Relatively straightforward to link and to add to register / dashboard</a:t>
            </a:r>
          </a:p>
        </p:txBody>
      </p:sp>
      <p:sp>
        <p:nvSpPr>
          <p:cNvPr id="5" name="Text Placeholder 4">
            <a:extLst>
              <a:ext uri="{FF2B5EF4-FFF2-40B4-BE49-F238E27FC236}">
                <a16:creationId xmlns:a16="http://schemas.microsoft.com/office/drawing/2014/main" id="{5E6B1CFE-BA85-0BFF-6C2C-1935C3C67661}"/>
              </a:ext>
            </a:extLst>
          </p:cNvPr>
          <p:cNvSpPr>
            <a:spLocks noGrp="1"/>
          </p:cNvSpPr>
          <p:nvPr>
            <p:ph type="body" sz="quarter" idx="15"/>
          </p:nvPr>
        </p:nvSpPr>
        <p:spPr/>
        <p:txBody>
          <a:bodyPr/>
          <a:lstStyle/>
          <a:p>
            <a:r>
              <a:rPr lang="en-GB"/>
              <a:t>Findings </a:t>
            </a:r>
          </a:p>
        </p:txBody>
      </p:sp>
      <p:sp>
        <p:nvSpPr>
          <p:cNvPr id="6" name="Text Placeholder 5">
            <a:extLst>
              <a:ext uri="{FF2B5EF4-FFF2-40B4-BE49-F238E27FC236}">
                <a16:creationId xmlns:a16="http://schemas.microsoft.com/office/drawing/2014/main" id="{18882178-6A47-6228-76F8-BB7ECCD305BA}"/>
              </a:ext>
            </a:extLst>
          </p:cNvPr>
          <p:cNvSpPr>
            <a:spLocks noGrp="1"/>
          </p:cNvSpPr>
          <p:nvPr>
            <p:ph type="body" sz="quarter" idx="18"/>
          </p:nvPr>
        </p:nvSpPr>
        <p:spPr>
          <a:xfrm>
            <a:off x="715963" y="1209088"/>
            <a:ext cx="10760075" cy="393542"/>
          </a:xfrm>
        </p:spPr>
        <p:txBody>
          <a:bodyPr>
            <a:normAutofit/>
          </a:bodyPr>
          <a:lstStyle/>
          <a:p>
            <a:r>
              <a:rPr lang="en-GB" sz="2000"/>
              <a:t>Welsh National Database for Substance Misuse</a:t>
            </a:r>
          </a:p>
        </p:txBody>
      </p:sp>
      <p:pic>
        <p:nvPicPr>
          <p:cNvPr id="1028" name="Picture 4">
            <a:extLst>
              <a:ext uri="{FF2B5EF4-FFF2-40B4-BE49-F238E27FC236}">
                <a16:creationId xmlns:a16="http://schemas.microsoft.com/office/drawing/2014/main" id="{24987DFF-776C-6A5B-7C32-FFC887F597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3024" y="2095500"/>
            <a:ext cx="5772150" cy="2667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89F95C3-DA9A-9128-E424-A4A093B9B06D}"/>
              </a:ext>
            </a:extLst>
          </p:cNvPr>
          <p:cNvSpPr txBox="1"/>
          <p:nvPr/>
        </p:nvSpPr>
        <p:spPr>
          <a:xfrm>
            <a:off x="7279689" y="4762500"/>
            <a:ext cx="4525485" cy="307777"/>
          </a:xfrm>
          <a:prstGeom prst="rect">
            <a:avLst/>
          </a:prstGeom>
          <a:noFill/>
        </p:spPr>
        <p:txBody>
          <a:bodyPr wrap="square" rtlCol="0">
            <a:spAutoFit/>
          </a:bodyPr>
          <a:lstStyle/>
          <a:p>
            <a:pPr algn="r"/>
            <a:r>
              <a:rPr lang="en-GB" sz="1400"/>
              <a:t>client journey in a substance misuse agency</a:t>
            </a:r>
          </a:p>
        </p:txBody>
      </p:sp>
    </p:spTree>
    <p:extLst>
      <p:ext uri="{BB962C8B-B14F-4D97-AF65-F5344CB8AC3E}">
        <p14:creationId xmlns:p14="http://schemas.microsoft.com/office/powerpoint/2010/main" val="1535539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7DDD21-2AEC-7189-D5B7-1A6F7B63B740}"/>
              </a:ext>
            </a:extLst>
          </p:cNvPr>
          <p:cNvSpPr>
            <a:spLocks noGrp="1"/>
          </p:cNvSpPr>
          <p:nvPr>
            <p:ph sz="quarter" idx="10"/>
          </p:nvPr>
        </p:nvSpPr>
        <p:spPr/>
        <p:txBody>
          <a:bodyPr/>
          <a:lstStyle/>
          <a:p>
            <a:endParaRPr lang="en-GB"/>
          </a:p>
        </p:txBody>
      </p:sp>
      <p:sp>
        <p:nvSpPr>
          <p:cNvPr id="4" name="Content Placeholder 3">
            <a:extLst>
              <a:ext uri="{FF2B5EF4-FFF2-40B4-BE49-F238E27FC236}">
                <a16:creationId xmlns:a16="http://schemas.microsoft.com/office/drawing/2014/main" id="{128216C7-6C7E-6881-5758-670B056F3C56}"/>
              </a:ext>
            </a:extLst>
          </p:cNvPr>
          <p:cNvSpPr>
            <a:spLocks noGrp="1"/>
          </p:cNvSpPr>
          <p:nvPr>
            <p:ph sz="quarter" idx="17"/>
          </p:nvPr>
        </p:nvSpPr>
        <p:spPr>
          <a:xfrm>
            <a:off x="715963" y="1936776"/>
            <a:ext cx="7569622" cy="4296048"/>
          </a:xfrm>
        </p:spPr>
        <p:txBody>
          <a:bodyPr/>
          <a:lstStyle/>
          <a:p>
            <a:r>
              <a:rPr lang="en-GB" sz="1600" dirty="0">
                <a:solidFill>
                  <a:schemeClr val="tx1"/>
                </a:solidFill>
                <a:latin typeface="+mn-lt"/>
                <a:ea typeface="+mn-ea"/>
                <a:cs typeface="+mn-cs"/>
              </a:rPr>
              <a:t>14 standalone units across Wales</a:t>
            </a:r>
          </a:p>
          <a:p>
            <a:r>
              <a:rPr lang="en-GB" sz="1600" dirty="0">
                <a:solidFill>
                  <a:schemeClr val="tx1"/>
                </a:solidFill>
                <a:latin typeface="+mn-lt"/>
                <a:ea typeface="+mn-ea"/>
                <a:cs typeface="+mn-cs"/>
              </a:rPr>
              <a:t>Data:</a:t>
            </a:r>
          </a:p>
          <a:p>
            <a:pPr lvl="1"/>
            <a:r>
              <a:rPr lang="en-GB" sz="1600" dirty="0">
                <a:solidFill>
                  <a:schemeClr val="tx1"/>
                </a:solidFill>
                <a:latin typeface="+mn-lt"/>
                <a:ea typeface="+mn-ea"/>
                <a:cs typeface="+mn-cs"/>
              </a:rPr>
              <a:t>scan results</a:t>
            </a:r>
          </a:p>
          <a:p>
            <a:pPr lvl="1"/>
            <a:r>
              <a:rPr lang="en-GB" sz="1600" dirty="0">
                <a:solidFill>
                  <a:schemeClr val="tx1"/>
                </a:solidFill>
                <a:latin typeface="+mn-lt"/>
                <a:ea typeface="+mn-ea"/>
                <a:cs typeface="+mn-cs"/>
              </a:rPr>
              <a:t>patient data including BMI sometimes, administrative data</a:t>
            </a:r>
          </a:p>
          <a:p>
            <a:r>
              <a:rPr lang="en-GB" sz="1600" dirty="0">
                <a:solidFill>
                  <a:schemeClr val="tx1"/>
                </a:solidFill>
                <a:latin typeface="+mn-lt"/>
                <a:ea typeface="+mn-ea"/>
                <a:cs typeface="+mn-cs"/>
              </a:rPr>
              <a:t>Data could be ingested to Welsh Clinical Portal (subject to quality checks)</a:t>
            </a:r>
          </a:p>
          <a:p>
            <a:r>
              <a:rPr lang="en-GB" sz="1600" dirty="0">
                <a:solidFill>
                  <a:schemeClr val="tx1"/>
                </a:solidFill>
                <a:latin typeface="+mn-lt"/>
                <a:ea typeface="+mn-ea"/>
                <a:cs typeface="+mn-cs"/>
              </a:rPr>
              <a:t>From there, can be incorporated into the liver disease registry and dashboard</a:t>
            </a:r>
          </a:p>
          <a:p>
            <a:r>
              <a:rPr lang="en-GB" sz="1600" dirty="0">
                <a:solidFill>
                  <a:schemeClr val="tx1"/>
                </a:solidFill>
                <a:latin typeface="+mn-lt"/>
                <a:ea typeface="+mn-ea"/>
                <a:cs typeface="+mn-cs"/>
              </a:rPr>
              <a:t>Requirements:</a:t>
            </a:r>
          </a:p>
          <a:p>
            <a:pPr lvl="1"/>
            <a:r>
              <a:rPr lang="en-GB" sz="1600" dirty="0">
                <a:solidFill>
                  <a:schemeClr val="tx1"/>
                </a:solidFill>
                <a:latin typeface="+mn-lt"/>
                <a:ea typeface="+mn-ea"/>
                <a:cs typeface="+mn-cs"/>
              </a:rPr>
              <a:t>networked</a:t>
            </a:r>
          </a:p>
          <a:p>
            <a:pPr lvl="1"/>
            <a:r>
              <a:rPr lang="en-GB" sz="1600" dirty="0">
                <a:solidFill>
                  <a:schemeClr val="tx1"/>
                </a:solidFill>
                <a:latin typeface="+mn-lt"/>
                <a:ea typeface="+mn-ea"/>
                <a:cs typeface="+mn-cs"/>
              </a:rPr>
              <a:t>Windows 10 + servers</a:t>
            </a:r>
          </a:p>
          <a:p>
            <a:pPr lvl="1"/>
            <a:r>
              <a:rPr lang="en-GB" sz="1600" dirty="0">
                <a:solidFill>
                  <a:schemeClr val="tx1"/>
                </a:solidFill>
                <a:latin typeface="+mn-lt"/>
                <a:ea typeface="+mn-ea"/>
                <a:cs typeface="+mn-cs"/>
              </a:rPr>
              <a:t>Gateway installed</a:t>
            </a:r>
          </a:p>
          <a:p>
            <a:r>
              <a:rPr lang="en-GB" sz="1600" dirty="0" err="1">
                <a:solidFill>
                  <a:schemeClr val="tx1"/>
                </a:solidFill>
                <a:latin typeface="+mn-lt"/>
                <a:ea typeface="+mn-ea"/>
                <a:cs typeface="+mn-cs"/>
              </a:rPr>
              <a:t>Echosens</a:t>
            </a:r>
            <a:r>
              <a:rPr lang="en-GB" sz="1600" dirty="0">
                <a:solidFill>
                  <a:schemeClr val="tx1"/>
                </a:solidFill>
                <a:latin typeface="+mn-lt"/>
                <a:ea typeface="+mn-ea"/>
                <a:cs typeface="+mn-cs"/>
              </a:rPr>
              <a:t> interested in partnering on this project as a European first</a:t>
            </a:r>
          </a:p>
          <a:p>
            <a:r>
              <a:rPr lang="en-GB" sz="1600" dirty="0">
                <a:solidFill>
                  <a:schemeClr val="tx1"/>
                </a:solidFill>
                <a:latin typeface="+mn-lt"/>
                <a:ea typeface="+mn-ea"/>
                <a:cs typeface="+mn-cs"/>
              </a:rPr>
              <a:t>Would carry out their part of the work at cost</a:t>
            </a:r>
          </a:p>
          <a:p>
            <a:endParaRPr lang="en-GB" sz="1600" dirty="0">
              <a:solidFill>
                <a:schemeClr val="tx1"/>
              </a:solidFill>
              <a:latin typeface="+mn-lt"/>
              <a:ea typeface="+mn-ea"/>
              <a:cs typeface="+mn-cs"/>
            </a:endParaRPr>
          </a:p>
        </p:txBody>
      </p:sp>
      <p:sp>
        <p:nvSpPr>
          <p:cNvPr id="5" name="Text Placeholder 4">
            <a:extLst>
              <a:ext uri="{FF2B5EF4-FFF2-40B4-BE49-F238E27FC236}">
                <a16:creationId xmlns:a16="http://schemas.microsoft.com/office/drawing/2014/main" id="{5E6B1CFE-BA85-0BFF-6C2C-1935C3C67661}"/>
              </a:ext>
            </a:extLst>
          </p:cNvPr>
          <p:cNvSpPr>
            <a:spLocks noGrp="1"/>
          </p:cNvSpPr>
          <p:nvPr>
            <p:ph type="body" sz="quarter" idx="15"/>
          </p:nvPr>
        </p:nvSpPr>
        <p:spPr/>
        <p:txBody>
          <a:bodyPr/>
          <a:lstStyle/>
          <a:p>
            <a:r>
              <a:rPr lang="en-GB"/>
              <a:t>Findings </a:t>
            </a:r>
          </a:p>
        </p:txBody>
      </p:sp>
      <p:sp>
        <p:nvSpPr>
          <p:cNvPr id="6" name="Text Placeholder 5">
            <a:extLst>
              <a:ext uri="{FF2B5EF4-FFF2-40B4-BE49-F238E27FC236}">
                <a16:creationId xmlns:a16="http://schemas.microsoft.com/office/drawing/2014/main" id="{18882178-6A47-6228-76F8-BB7ECCD305BA}"/>
              </a:ext>
            </a:extLst>
          </p:cNvPr>
          <p:cNvSpPr>
            <a:spLocks noGrp="1"/>
          </p:cNvSpPr>
          <p:nvPr>
            <p:ph type="body" sz="quarter" idx="18"/>
          </p:nvPr>
        </p:nvSpPr>
        <p:spPr>
          <a:xfrm>
            <a:off x="715963" y="1209088"/>
            <a:ext cx="10760075" cy="393542"/>
          </a:xfrm>
        </p:spPr>
        <p:txBody>
          <a:bodyPr>
            <a:normAutofit/>
          </a:bodyPr>
          <a:lstStyle/>
          <a:p>
            <a:r>
              <a:rPr lang="en-GB" sz="2000" err="1"/>
              <a:t>Fibroscan</a:t>
            </a:r>
            <a:endParaRPr lang="en-GB" sz="2000"/>
          </a:p>
        </p:txBody>
      </p:sp>
      <p:pic>
        <p:nvPicPr>
          <p:cNvPr id="2" name="Picture 1">
            <a:extLst>
              <a:ext uri="{FF2B5EF4-FFF2-40B4-BE49-F238E27FC236}">
                <a16:creationId xmlns:a16="http://schemas.microsoft.com/office/drawing/2014/main" id="{4F418192-D341-817C-8888-9982C28F1063}"/>
              </a:ext>
            </a:extLst>
          </p:cNvPr>
          <p:cNvPicPr>
            <a:picLocks noChangeAspect="1"/>
          </p:cNvPicPr>
          <p:nvPr/>
        </p:nvPicPr>
        <p:blipFill>
          <a:blip r:embed="rId2"/>
          <a:stretch>
            <a:fillRect/>
          </a:stretch>
        </p:blipFill>
        <p:spPr>
          <a:xfrm>
            <a:off x="7306322" y="401714"/>
            <a:ext cx="4413589" cy="2558194"/>
          </a:xfrm>
          <a:prstGeom prst="rect">
            <a:avLst/>
          </a:prstGeom>
        </p:spPr>
      </p:pic>
    </p:spTree>
    <p:extLst>
      <p:ext uri="{BB962C8B-B14F-4D97-AF65-F5344CB8AC3E}">
        <p14:creationId xmlns:p14="http://schemas.microsoft.com/office/powerpoint/2010/main" val="2471031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71AD17-4506-692C-6124-BF69522A7BDD}"/>
              </a:ext>
            </a:extLst>
          </p:cNvPr>
          <p:cNvSpPr>
            <a:spLocks noGrp="1"/>
          </p:cNvSpPr>
          <p:nvPr>
            <p:ph sz="quarter" idx="10"/>
          </p:nvPr>
        </p:nvSpPr>
        <p:spPr/>
        <p:txBody>
          <a:bodyPr/>
          <a:lstStyle/>
          <a:p>
            <a:endParaRPr lang="en-GB"/>
          </a:p>
        </p:txBody>
      </p:sp>
      <p:sp>
        <p:nvSpPr>
          <p:cNvPr id="6" name="Text Placeholder 4">
            <a:extLst>
              <a:ext uri="{FF2B5EF4-FFF2-40B4-BE49-F238E27FC236}">
                <a16:creationId xmlns:a16="http://schemas.microsoft.com/office/drawing/2014/main" id="{154AED51-1219-8D93-D038-F4BBEC7537F6}"/>
              </a:ext>
            </a:extLst>
          </p:cNvPr>
          <p:cNvSpPr>
            <a:spLocks noGrp="1"/>
          </p:cNvSpPr>
          <p:nvPr>
            <p:ph type="body" sz="quarter" idx="15"/>
          </p:nvPr>
        </p:nvSpPr>
        <p:spPr>
          <a:xfrm>
            <a:off x="565041" y="144662"/>
            <a:ext cx="10760075" cy="393542"/>
          </a:xfrm>
        </p:spPr>
        <p:txBody>
          <a:bodyPr>
            <a:noAutofit/>
          </a:bodyPr>
          <a:lstStyle/>
          <a:p>
            <a:pPr algn="ctr"/>
            <a:r>
              <a:rPr lang="en-GB" sz="3400" err="1"/>
              <a:t>Fibroscan</a:t>
            </a:r>
            <a:r>
              <a:rPr lang="en-GB" sz="3400"/>
              <a:t> devices - current status and location</a:t>
            </a:r>
          </a:p>
        </p:txBody>
      </p:sp>
      <p:sp>
        <p:nvSpPr>
          <p:cNvPr id="9" name="TextBox 8">
            <a:extLst>
              <a:ext uri="{FF2B5EF4-FFF2-40B4-BE49-F238E27FC236}">
                <a16:creationId xmlns:a16="http://schemas.microsoft.com/office/drawing/2014/main" id="{4FFFEA42-94B9-B9B9-D11B-E6C6CF730360}"/>
              </a:ext>
            </a:extLst>
          </p:cNvPr>
          <p:cNvSpPr txBox="1"/>
          <p:nvPr/>
        </p:nvSpPr>
        <p:spPr>
          <a:xfrm>
            <a:off x="177554" y="1269506"/>
            <a:ext cx="1402672" cy="646331"/>
          </a:xfrm>
          <a:prstGeom prst="rect">
            <a:avLst/>
          </a:prstGeom>
          <a:solidFill>
            <a:schemeClr val="accent2">
              <a:lumMod val="20000"/>
              <a:lumOff val="80000"/>
            </a:schemeClr>
          </a:solidFill>
        </p:spPr>
        <p:txBody>
          <a:bodyPr wrap="square" rtlCol="0">
            <a:spAutoFit/>
          </a:bodyPr>
          <a:lstStyle/>
          <a:p>
            <a:pPr algn="ctr"/>
            <a:r>
              <a:rPr lang="en-GB"/>
              <a:t>can be networked</a:t>
            </a:r>
          </a:p>
        </p:txBody>
      </p:sp>
      <p:sp>
        <p:nvSpPr>
          <p:cNvPr id="10" name="TextBox 9">
            <a:extLst>
              <a:ext uri="{FF2B5EF4-FFF2-40B4-BE49-F238E27FC236}">
                <a16:creationId xmlns:a16="http://schemas.microsoft.com/office/drawing/2014/main" id="{E3F61F31-8890-5E65-548A-AADB29E76762}"/>
              </a:ext>
            </a:extLst>
          </p:cNvPr>
          <p:cNvSpPr txBox="1"/>
          <p:nvPr/>
        </p:nvSpPr>
        <p:spPr>
          <a:xfrm>
            <a:off x="177554" y="2299146"/>
            <a:ext cx="1402672" cy="646331"/>
          </a:xfrm>
          <a:prstGeom prst="rect">
            <a:avLst/>
          </a:prstGeom>
          <a:solidFill>
            <a:schemeClr val="accent5">
              <a:lumMod val="20000"/>
              <a:lumOff val="80000"/>
            </a:schemeClr>
          </a:solidFill>
        </p:spPr>
        <p:txBody>
          <a:bodyPr wrap="square" rtlCol="0">
            <a:spAutoFit/>
          </a:bodyPr>
          <a:lstStyle/>
          <a:p>
            <a:pPr algn="ctr"/>
            <a:r>
              <a:rPr lang="en-GB"/>
              <a:t>cannot be networked</a:t>
            </a:r>
          </a:p>
        </p:txBody>
      </p:sp>
      <p:sp>
        <p:nvSpPr>
          <p:cNvPr id="11" name="TextBox 10">
            <a:extLst>
              <a:ext uri="{FF2B5EF4-FFF2-40B4-BE49-F238E27FC236}">
                <a16:creationId xmlns:a16="http://schemas.microsoft.com/office/drawing/2014/main" id="{A0CF5744-D086-3F32-C79B-C4401ADDC0DF}"/>
              </a:ext>
            </a:extLst>
          </p:cNvPr>
          <p:cNvSpPr txBox="1"/>
          <p:nvPr/>
        </p:nvSpPr>
        <p:spPr>
          <a:xfrm>
            <a:off x="177554" y="3256392"/>
            <a:ext cx="1402672" cy="646331"/>
          </a:xfrm>
          <a:prstGeom prst="rect">
            <a:avLst/>
          </a:prstGeom>
          <a:solidFill>
            <a:schemeClr val="accent3">
              <a:lumMod val="20000"/>
              <a:lumOff val="80000"/>
            </a:schemeClr>
          </a:solidFill>
        </p:spPr>
        <p:txBody>
          <a:bodyPr wrap="square" rtlCol="0">
            <a:spAutoFit/>
          </a:bodyPr>
          <a:lstStyle/>
          <a:p>
            <a:pPr algn="ctr"/>
            <a:r>
              <a:rPr lang="en-GB"/>
              <a:t>warehoused</a:t>
            </a:r>
          </a:p>
          <a:p>
            <a:pPr algn="ctr"/>
            <a:endParaRPr lang="en-GB"/>
          </a:p>
        </p:txBody>
      </p:sp>
      <p:sp>
        <p:nvSpPr>
          <p:cNvPr id="12" name="TextBox 11">
            <a:extLst>
              <a:ext uri="{FF2B5EF4-FFF2-40B4-BE49-F238E27FC236}">
                <a16:creationId xmlns:a16="http://schemas.microsoft.com/office/drawing/2014/main" id="{964E9BB2-E971-5FCB-2C28-D54A69FD1A63}"/>
              </a:ext>
            </a:extLst>
          </p:cNvPr>
          <p:cNvSpPr txBox="1"/>
          <p:nvPr/>
        </p:nvSpPr>
        <p:spPr>
          <a:xfrm>
            <a:off x="177554" y="4260860"/>
            <a:ext cx="1402672" cy="646331"/>
          </a:xfrm>
          <a:prstGeom prst="rect">
            <a:avLst/>
          </a:prstGeom>
          <a:solidFill>
            <a:schemeClr val="bg1">
              <a:lumMod val="95000"/>
            </a:schemeClr>
          </a:solidFill>
        </p:spPr>
        <p:txBody>
          <a:bodyPr wrap="square" rtlCol="0">
            <a:spAutoFit/>
          </a:bodyPr>
          <a:lstStyle/>
          <a:p>
            <a:pPr algn="ctr"/>
            <a:r>
              <a:rPr lang="en-GB"/>
              <a:t>scrapped</a:t>
            </a:r>
          </a:p>
          <a:p>
            <a:pPr algn="ctr"/>
            <a:endParaRPr lang="en-GB"/>
          </a:p>
        </p:txBody>
      </p:sp>
      <p:sp>
        <p:nvSpPr>
          <p:cNvPr id="13" name="TextBox 12">
            <a:extLst>
              <a:ext uri="{FF2B5EF4-FFF2-40B4-BE49-F238E27FC236}">
                <a16:creationId xmlns:a16="http://schemas.microsoft.com/office/drawing/2014/main" id="{0B7C0889-C66F-36AE-15CD-39BC8AA41DE2}"/>
              </a:ext>
            </a:extLst>
          </p:cNvPr>
          <p:cNvSpPr txBox="1"/>
          <p:nvPr/>
        </p:nvSpPr>
        <p:spPr>
          <a:xfrm>
            <a:off x="177554" y="5235798"/>
            <a:ext cx="1402672" cy="646331"/>
          </a:xfrm>
          <a:prstGeom prst="rect">
            <a:avLst/>
          </a:prstGeom>
          <a:solidFill>
            <a:schemeClr val="bg1">
              <a:lumMod val="95000"/>
            </a:schemeClr>
          </a:solidFill>
        </p:spPr>
        <p:txBody>
          <a:bodyPr wrap="square" rtlCol="0">
            <a:spAutoFit/>
          </a:bodyPr>
          <a:lstStyle/>
          <a:p>
            <a:pPr algn="ctr"/>
            <a:r>
              <a:rPr lang="en-GB"/>
              <a:t>returned</a:t>
            </a:r>
          </a:p>
          <a:p>
            <a:pPr algn="ctr"/>
            <a:endParaRPr lang="en-GB"/>
          </a:p>
        </p:txBody>
      </p:sp>
      <p:sp>
        <p:nvSpPr>
          <p:cNvPr id="14" name="TextBox 13">
            <a:extLst>
              <a:ext uri="{FF2B5EF4-FFF2-40B4-BE49-F238E27FC236}">
                <a16:creationId xmlns:a16="http://schemas.microsoft.com/office/drawing/2014/main" id="{3AB05F8D-FD52-085D-1F38-A461F2CC30AF}"/>
              </a:ext>
            </a:extLst>
          </p:cNvPr>
          <p:cNvSpPr txBox="1"/>
          <p:nvPr/>
        </p:nvSpPr>
        <p:spPr>
          <a:xfrm>
            <a:off x="1704511" y="732596"/>
            <a:ext cx="2121764" cy="276999"/>
          </a:xfrm>
          <a:prstGeom prst="rect">
            <a:avLst/>
          </a:prstGeom>
          <a:solidFill>
            <a:schemeClr val="accent1"/>
          </a:solidFill>
        </p:spPr>
        <p:txBody>
          <a:bodyPr wrap="square" rtlCol="0">
            <a:spAutoFit/>
          </a:bodyPr>
          <a:lstStyle/>
          <a:p>
            <a:pPr algn="ctr"/>
            <a:r>
              <a:rPr lang="en-GB" sz="1200">
                <a:solidFill>
                  <a:schemeClr val="bg1"/>
                </a:solidFill>
              </a:rPr>
              <a:t>Aneurin Bevan UHB</a:t>
            </a:r>
          </a:p>
        </p:txBody>
      </p:sp>
      <p:sp>
        <p:nvSpPr>
          <p:cNvPr id="15" name="TextBox 14">
            <a:extLst>
              <a:ext uri="{FF2B5EF4-FFF2-40B4-BE49-F238E27FC236}">
                <a16:creationId xmlns:a16="http://schemas.microsoft.com/office/drawing/2014/main" id="{9ED320C8-AE44-A046-5738-C7E9B048D20D}"/>
              </a:ext>
            </a:extLst>
          </p:cNvPr>
          <p:cNvSpPr txBox="1"/>
          <p:nvPr/>
        </p:nvSpPr>
        <p:spPr>
          <a:xfrm>
            <a:off x="4200615" y="733920"/>
            <a:ext cx="2262328" cy="276999"/>
          </a:xfrm>
          <a:prstGeom prst="rect">
            <a:avLst/>
          </a:prstGeom>
          <a:solidFill>
            <a:schemeClr val="accent1"/>
          </a:solidFill>
        </p:spPr>
        <p:txBody>
          <a:bodyPr wrap="square" rtlCol="0">
            <a:spAutoFit/>
          </a:bodyPr>
          <a:lstStyle/>
          <a:p>
            <a:pPr algn="ctr"/>
            <a:r>
              <a:rPr lang="en-GB" sz="1200">
                <a:solidFill>
                  <a:schemeClr val="bg1"/>
                </a:solidFill>
              </a:rPr>
              <a:t>Betsi Cadwalladr UHB</a:t>
            </a:r>
          </a:p>
        </p:txBody>
      </p:sp>
      <p:sp>
        <p:nvSpPr>
          <p:cNvPr id="16" name="TextBox 15">
            <a:extLst>
              <a:ext uri="{FF2B5EF4-FFF2-40B4-BE49-F238E27FC236}">
                <a16:creationId xmlns:a16="http://schemas.microsoft.com/office/drawing/2014/main" id="{295D3AB0-CBE5-F0B5-E356-25E26295F2E6}"/>
              </a:ext>
            </a:extLst>
          </p:cNvPr>
          <p:cNvSpPr txBox="1"/>
          <p:nvPr/>
        </p:nvSpPr>
        <p:spPr>
          <a:xfrm>
            <a:off x="6974888" y="729965"/>
            <a:ext cx="1978243" cy="276999"/>
          </a:xfrm>
          <a:prstGeom prst="rect">
            <a:avLst/>
          </a:prstGeom>
          <a:solidFill>
            <a:schemeClr val="accent1"/>
          </a:solidFill>
        </p:spPr>
        <p:txBody>
          <a:bodyPr wrap="square" rtlCol="0">
            <a:spAutoFit/>
          </a:bodyPr>
          <a:lstStyle/>
          <a:p>
            <a:pPr algn="ctr"/>
            <a:r>
              <a:rPr lang="en-GB" sz="1200">
                <a:solidFill>
                  <a:schemeClr val="bg1"/>
                </a:solidFill>
              </a:rPr>
              <a:t>Swansea Bay UHB</a:t>
            </a:r>
          </a:p>
        </p:txBody>
      </p:sp>
      <p:sp>
        <p:nvSpPr>
          <p:cNvPr id="17" name="TextBox 16">
            <a:extLst>
              <a:ext uri="{FF2B5EF4-FFF2-40B4-BE49-F238E27FC236}">
                <a16:creationId xmlns:a16="http://schemas.microsoft.com/office/drawing/2014/main" id="{FF45D67C-4A2B-8C07-B66C-8F7CB0EA2C77}"/>
              </a:ext>
            </a:extLst>
          </p:cNvPr>
          <p:cNvSpPr txBox="1"/>
          <p:nvPr/>
        </p:nvSpPr>
        <p:spPr>
          <a:xfrm>
            <a:off x="9126077" y="724495"/>
            <a:ext cx="1361412" cy="276999"/>
          </a:xfrm>
          <a:prstGeom prst="rect">
            <a:avLst/>
          </a:prstGeom>
          <a:solidFill>
            <a:schemeClr val="accent1"/>
          </a:solidFill>
        </p:spPr>
        <p:txBody>
          <a:bodyPr wrap="square" rtlCol="0">
            <a:spAutoFit/>
          </a:bodyPr>
          <a:lstStyle/>
          <a:p>
            <a:pPr algn="ctr"/>
            <a:r>
              <a:rPr lang="en-GB" sz="1200">
                <a:solidFill>
                  <a:schemeClr val="bg1"/>
                </a:solidFill>
              </a:rPr>
              <a:t>Hywel Dda UHB</a:t>
            </a:r>
          </a:p>
        </p:txBody>
      </p:sp>
      <p:sp>
        <p:nvSpPr>
          <p:cNvPr id="18" name="TextBox 17">
            <a:extLst>
              <a:ext uri="{FF2B5EF4-FFF2-40B4-BE49-F238E27FC236}">
                <a16:creationId xmlns:a16="http://schemas.microsoft.com/office/drawing/2014/main" id="{57A4BB3B-3F3C-6834-E4A3-FE2566B69AA9}"/>
              </a:ext>
            </a:extLst>
          </p:cNvPr>
          <p:cNvSpPr txBox="1"/>
          <p:nvPr/>
        </p:nvSpPr>
        <p:spPr>
          <a:xfrm>
            <a:off x="10644409" y="716837"/>
            <a:ext cx="1361413" cy="276999"/>
          </a:xfrm>
          <a:prstGeom prst="rect">
            <a:avLst/>
          </a:prstGeom>
          <a:solidFill>
            <a:schemeClr val="accent1"/>
          </a:solidFill>
        </p:spPr>
        <p:txBody>
          <a:bodyPr wrap="square" rtlCol="0">
            <a:spAutoFit/>
          </a:bodyPr>
          <a:lstStyle/>
          <a:p>
            <a:pPr algn="ctr"/>
            <a:r>
              <a:rPr lang="en-GB" sz="1200">
                <a:solidFill>
                  <a:schemeClr val="bg1"/>
                </a:solidFill>
              </a:rPr>
              <a:t>Cardiff &amp; Vale UHB</a:t>
            </a:r>
          </a:p>
        </p:txBody>
      </p:sp>
      <p:pic>
        <p:nvPicPr>
          <p:cNvPr id="20" name="Picture 19">
            <a:extLst>
              <a:ext uri="{FF2B5EF4-FFF2-40B4-BE49-F238E27FC236}">
                <a16:creationId xmlns:a16="http://schemas.microsoft.com/office/drawing/2014/main" id="{CA85D28A-10AF-7945-E93A-C1CDF156CD0F}"/>
              </a:ext>
            </a:extLst>
          </p:cNvPr>
          <p:cNvPicPr>
            <a:picLocks noChangeAspect="1"/>
          </p:cNvPicPr>
          <p:nvPr/>
        </p:nvPicPr>
        <p:blipFill>
          <a:blip r:embed="rId2"/>
          <a:stretch>
            <a:fillRect/>
          </a:stretch>
        </p:blipFill>
        <p:spPr>
          <a:xfrm>
            <a:off x="1580226" y="1020087"/>
            <a:ext cx="10287319" cy="5076039"/>
          </a:xfrm>
          <a:prstGeom prst="rect">
            <a:avLst/>
          </a:prstGeom>
        </p:spPr>
      </p:pic>
    </p:spTree>
    <p:extLst>
      <p:ext uri="{BB962C8B-B14F-4D97-AF65-F5344CB8AC3E}">
        <p14:creationId xmlns:p14="http://schemas.microsoft.com/office/powerpoint/2010/main" val="4136439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6DFBB7-101F-F02D-D670-47B34CDE1D48}"/>
              </a:ext>
            </a:extLst>
          </p:cNvPr>
          <p:cNvSpPr>
            <a:spLocks noGrp="1"/>
          </p:cNvSpPr>
          <p:nvPr>
            <p:ph sz="quarter" idx="10"/>
          </p:nvPr>
        </p:nvSpPr>
        <p:spPr>
          <a:xfrm>
            <a:off x="348491" y="6294968"/>
            <a:ext cx="3597275" cy="443198"/>
          </a:xfrm>
        </p:spPr>
        <p:txBody>
          <a:bodyPr/>
          <a:lstStyle/>
          <a:p>
            <a:r>
              <a:rPr lang="en-GB"/>
              <a:t>Collation of Additional Data Relevant to Liver Disease</a:t>
            </a:r>
          </a:p>
        </p:txBody>
      </p:sp>
      <p:sp>
        <p:nvSpPr>
          <p:cNvPr id="5" name="Text Placeholder 4">
            <a:extLst>
              <a:ext uri="{FF2B5EF4-FFF2-40B4-BE49-F238E27FC236}">
                <a16:creationId xmlns:a16="http://schemas.microsoft.com/office/drawing/2014/main" id="{88769EE6-290A-34B2-A1D6-3025572E6B6D}"/>
              </a:ext>
            </a:extLst>
          </p:cNvPr>
          <p:cNvSpPr>
            <a:spLocks noGrp="1"/>
          </p:cNvSpPr>
          <p:nvPr>
            <p:ph type="body" sz="quarter" idx="15"/>
          </p:nvPr>
        </p:nvSpPr>
        <p:spPr>
          <a:xfrm>
            <a:off x="733368" y="169490"/>
            <a:ext cx="10760075" cy="393542"/>
          </a:xfrm>
        </p:spPr>
        <p:txBody>
          <a:bodyPr>
            <a:noAutofit/>
          </a:bodyPr>
          <a:lstStyle/>
          <a:p>
            <a:pPr algn="ctr"/>
            <a:r>
              <a:rPr lang="en-GB" sz="3400" dirty="0" err="1"/>
              <a:t>Fibroscan</a:t>
            </a:r>
            <a:r>
              <a:rPr lang="en-GB" sz="3400" dirty="0"/>
              <a:t> options</a:t>
            </a:r>
          </a:p>
        </p:txBody>
      </p:sp>
      <p:graphicFrame>
        <p:nvGraphicFramePr>
          <p:cNvPr id="8" name="Table 8">
            <a:extLst>
              <a:ext uri="{FF2B5EF4-FFF2-40B4-BE49-F238E27FC236}">
                <a16:creationId xmlns:a16="http://schemas.microsoft.com/office/drawing/2014/main" id="{A5A17FDF-D24C-951A-0A12-A93301CC82C7}"/>
              </a:ext>
            </a:extLst>
          </p:cNvPr>
          <p:cNvGraphicFramePr>
            <a:graphicFrameLocks noGrp="1"/>
          </p:cNvGraphicFramePr>
          <p:nvPr>
            <p:ph sz="quarter" idx="17"/>
          </p:nvPr>
        </p:nvGraphicFramePr>
        <p:xfrm>
          <a:off x="331084" y="772127"/>
          <a:ext cx="11529831" cy="5361843"/>
        </p:xfrm>
        <a:graphic>
          <a:graphicData uri="http://schemas.openxmlformats.org/drawingml/2006/table">
            <a:tbl>
              <a:tblPr firstRow="1" bandRow="1">
                <a:tableStyleId>{0505E3EF-67EA-436B-97B2-0124C06EBD24}</a:tableStyleId>
              </a:tblPr>
              <a:tblGrid>
                <a:gridCol w="842815">
                  <a:extLst>
                    <a:ext uri="{9D8B030D-6E8A-4147-A177-3AD203B41FA5}">
                      <a16:colId xmlns:a16="http://schemas.microsoft.com/office/drawing/2014/main" val="3071205564"/>
                    </a:ext>
                  </a:extLst>
                </a:gridCol>
                <a:gridCol w="3167052">
                  <a:extLst>
                    <a:ext uri="{9D8B030D-6E8A-4147-A177-3AD203B41FA5}">
                      <a16:colId xmlns:a16="http://schemas.microsoft.com/office/drawing/2014/main" val="484980025"/>
                    </a:ext>
                  </a:extLst>
                </a:gridCol>
                <a:gridCol w="4014443">
                  <a:extLst>
                    <a:ext uri="{9D8B030D-6E8A-4147-A177-3AD203B41FA5}">
                      <a16:colId xmlns:a16="http://schemas.microsoft.com/office/drawing/2014/main" val="3328654047"/>
                    </a:ext>
                  </a:extLst>
                </a:gridCol>
                <a:gridCol w="3505521">
                  <a:extLst>
                    <a:ext uri="{9D8B030D-6E8A-4147-A177-3AD203B41FA5}">
                      <a16:colId xmlns:a16="http://schemas.microsoft.com/office/drawing/2014/main" val="1651563779"/>
                    </a:ext>
                  </a:extLst>
                </a:gridCol>
              </a:tblGrid>
              <a:tr h="350725">
                <a:tc>
                  <a:txBody>
                    <a:bodyPr/>
                    <a:lstStyle/>
                    <a:p>
                      <a:r>
                        <a:rPr lang="en-GB" sz="1200" b="1"/>
                        <a:t>Option </a:t>
                      </a:r>
                    </a:p>
                  </a:txBody>
                  <a:tcPr/>
                </a:tc>
                <a:tc>
                  <a:txBody>
                    <a:bodyPr/>
                    <a:lstStyle/>
                    <a:p>
                      <a:pPr algn="ctr"/>
                      <a:r>
                        <a:rPr lang="en-GB" sz="1200" b="1"/>
                        <a:t>Options</a:t>
                      </a:r>
                    </a:p>
                  </a:txBody>
                  <a:tcPr/>
                </a:tc>
                <a:tc>
                  <a:txBody>
                    <a:bodyPr/>
                    <a:lstStyle/>
                    <a:p>
                      <a:pPr algn="ctr"/>
                      <a:r>
                        <a:rPr lang="en-GB" sz="1200" b="1" dirty="0"/>
                        <a:t>Benefits</a:t>
                      </a:r>
                    </a:p>
                  </a:txBody>
                  <a:tcPr/>
                </a:tc>
                <a:tc>
                  <a:txBody>
                    <a:bodyPr/>
                    <a:lstStyle/>
                    <a:p>
                      <a:pPr algn="ctr"/>
                      <a:r>
                        <a:rPr lang="en-GB" sz="1200" b="1"/>
                        <a:t>Challenges</a:t>
                      </a:r>
                    </a:p>
                  </a:txBody>
                  <a:tcPr/>
                </a:tc>
                <a:extLst>
                  <a:ext uri="{0D108BD9-81ED-4DB2-BD59-A6C34878D82A}">
                    <a16:rowId xmlns:a16="http://schemas.microsoft.com/office/drawing/2014/main" val="3973441470"/>
                  </a:ext>
                </a:extLst>
              </a:tr>
              <a:tr h="1881162">
                <a:tc>
                  <a:txBody>
                    <a:bodyPr/>
                    <a:lstStyle/>
                    <a:p>
                      <a:r>
                        <a:rPr lang="en-GB" sz="1200" b="0"/>
                        <a:t>1</a:t>
                      </a:r>
                    </a:p>
                  </a:txBody>
                  <a:tcPr/>
                </a:tc>
                <a:tc>
                  <a:txBody>
                    <a:bodyPr/>
                    <a:lstStyle/>
                    <a:p>
                      <a:r>
                        <a:rPr lang="en-GB" sz="1200" b="0" dirty="0"/>
                        <a:t>integrate </a:t>
                      </a:r>
                      <a:r>
                        <a:rPr lang="en-GB" sz="1200" b="0" dirty="0" err="1"/>
                        <a:t>Fibroscan</a:t>
                      </a:r>
                      <a:r>
                        <a:rPr lang="en-GB" sz="1200" b="0" dirty="0"/>
                        <a:t> devices via a gateway integration, data flow into the Welsh Clinical Portal (WCP) and Liver Disease Dashboard</a:t>
                      </a:r>
                    </a:p>
                  </a:txBody>
                  <a:tcPr/>
                </a:tc>
                <a:tc>
                  <a:txBody>
                    <a:bodyPr/>
                    <a:lstStyle/>
                    <a:p>
                      <a:pPr marL="285750" indent="-285750">
                        <a:buFont typeface="Arial" panose="020B0604020202020204" pitchFamily="34" charset="0"/>
                        <a:buChar char="•"/>
                      </a:pPr>
                      <a:r>
                        <a:rPr lang="en-GB" sz="1200" b="0" dirty="0"/>
                        <a:t>once implemented, low / no effort for real-time updates</a:t>
                      </a:r>
                    </a:p>
                    <a:p>
                      <a:pPr marL="285750" indent="-285750">
                        <a:buFont typeface="Arial" panose="020B0604020202020204" pitchFamily="34" charset="0"/>
                        <a:buChar char="•"/>
                      </a:pPr>
                      <a:r>
                        <a:rPr lang="en-GB" sz="1200" b="0" dirty="0" err="1"/>
                        <a:t>Echosens</a:t>
                      </a:r>
                      <a:r>
                        <a:rPr lang="en-GB" sz="1200" b="0" dirty="0"/>
                        <a:t> would carry out gateway installation at cost (~3 week’s work) as central collation of data would be a first for them</a:t>
                      </a:r>
                    </a:p>
                    <a:p>
                      <a:pPr marL="285750" indent="-285750">
                        <a:buFont typeface="Arial" panose="020B0604020202020204" pitchFamily="34" charset="0"/>
                        <a:buChar char="•"/>
                      </a:pPr>
                      <a:r>
                        <a:rPr lang="en-GB" sz="1200" b="0" dirty="0"/>
                        <a:t>would improve demographic data quality via networked validation &amp; monitoring</a:t>
                      </a:r>
                    </a:p>
                    <a:p>
                      <a:pPr marL="285750" indent="-285750">
                        <a:buFont typeface="Arial" panose="020B0604020202020204" pitchFamily="34" charset="0"/>
                        <a:buChar char="•"/>
                      </a:pPr>
                      <a:r>
                        <a:rPr lang="en-GB" sz="1200" b="0" dirty="0"/>
                        <a:t>supported by DHCW</a:t>
                      </a:r>
                    </a:p>
                    <a:p>
                      <a:pPr marL="285750" indent="-285750">
                        <a:buFont typeface="Arial" panose="020B0604020202020204" pitchFamily="34" charset="0"/>
                        <a:buChar char="•"/>
                      </a:pPr>
                      <a:r>
                        <a:rPr lang="en-GB" sz="1200" b="0" dirty="0"/>
                        <a:t>strategic </a:t>
                      </a:r>
                      <a:r>
                        <a:rPr lang="en-GB" sz="1200" b="0"/>
                        <a:t>and sustainable</a:t>
                      </a:r>
                      <a:endParaRPr lang="en-GB" sz="1200" b="0" dirty="0"/>
                    </a:p>
                  </a:txBody>
                  <a:tcPr/>
                </a:tc>
                <a:tc>
                  <a:txBody>
                    <a:bodyPr/>
                    <a:lstStyle/>
                    <a:p>
                      <a:pPr marL="171450" indent="-171450">
                        <a:buFont typeface="Arial" panose="020B0604020202020204" pitchFamily="34" charset="0"/>
                        <a:buChar char="•"/>
                      </a:pPr>
                      <a:r>
                        <a:rPr lang="en-GB" sz="1200" b="0" dirty="0"/>
                        <a:t>requires Windows 10 servers </a:t>
                      </a:r>
                    </a:p>
                    <a:p>
                      <a:pPr marL="171450" indent="-171450">
                        <a:buFont typeface="Arial" panose="020B0604020202020204" pitchFamily="34" charset="0"/>
                        <a:buChar char="•"/>
                      </a:pPr>
                      <a:r>
                        <a:rPr lang="en-GB" sz="1200" b="0" dirty="0"/>
                        <a:t>security and networking assessment required by all Health Boards with devices – resource implications for HB IT teams</a:t>
                      </a:r>
                    </a:p>
                  </a:txBody>
                  <a:tcPr/>
                </a:tc>
                <a:extLst>
                  <a:ext uri="{0D108BD9-81ED-4DB2-BD59-A6C34878D82A}">
                    <a16:rowId xmlns:a16="http://schemas.microsoft.com/office/drawing/2014/main" val="1618326385"/>
                  </a:ext>
                </a:extLst>
              </a:tr>
              <a:tr h="1881162">
                <a:tc>
                  <a:txBody>
                    <a:bodyPr/>
                    <a:lstStyle/>
                    <a:p>
                      <a:r>
                        <a:rPr lang="en-GB" sz="1200"/>
                        <a:t>2</a:t>
                      </a:r>
                    </a:p>
                  </a:txBody>
                  <a:tcPr/>
                </a:tc>
                <a:tc>
                  <a:txBody>
                    <a:bodyPr/>
                    <a:lstStyle/>
                    <a:p>
                      <a:r>
                        <a:rPr lang="en-GB" sz="1200" dirty="0"/>
                        <a:t>download </a:t>
                      </a:r>
                      <a:r>
                        <a:rPr lang="en-GB" sz="1200" dirty="0" err="1"/>
                        <a:t>Fibroscan</a:t>
                      </a:r>
                      <a:r>
                        <a:rPr lang="en-GB" sz="1200" dirty="0"/>
                        <a:t> data onto USB and import into the WCP</a:t>
                      </a:r>
                    </a:p>
                  </a:txBody>
                  <a:tcPr/>
                </a:tc>
                <a:tc>
                  <a:txBody>
                    <a:bodyPr/>
                    <a:lstStyle/>
                    <a:p>
                      <a:pPr marL="171450" indent="-171450">
                        <a:buFont typeface="Arial" panose="020B0604020202020204" pitchFamily="34" charset="0"/>
                        <a:buChar char="•"/>
                      </a:pPr>
                      <a:r>
                        <a:rPr lang="en-GB" sz="1200" dirty="0"/>
                        <a:t>low-tech solution with no need for significant IT involvement</a:t>
                      </a:r>
                    </a:p>
                    <a:p>
                      <a:endParaRPr lang="en-GB" sz="1200" dirty="0"/>
                    </a:p>
                  </a:txBody>
                  <a:tcPr/>
                </a:tc>
                <a:tc>
                  <a:txBody>
                    <a:bodyPr/>
                    <a:lstStyle/>
                    <a:p>
                      <a:pPr marL="171450" indent="-171450">
                        <a:buFont typeface="Arial" panose="020B0604020202020204" pitchFamily="34" charset="0"/>
                        <a:buChar char="•"/>
                      </a:pPr>
                      <a:r>
                        <a:rPr lang="en-GB" sz="1200" dirty="0"/>
                        <a:t>requires committed resource to carry out task on a regular basis – not sustainable or strategic</a:t>
                      </a:r>
                    </a:p>
                    <a:p>
                      <a:pPr marL="171450" indent="-171450">
                        <a:buFont typeface="Arial" panose="020B0604020202020204" pitchFamily="34" charset="0"/>
                        <a:buChar char="•"/>
                      </a:pPr>
                      <a:r>
                        <a:rPr lang="en-GB" sz="1200" dirty="0"/>
                        <a:t>lag between data collection and ingest into WCP reduces clinical benefits</a:t>
                      </a:r>
                    </a:p>
                    <a:p>
                      <a:pPr marL="171450" indent="-171450">
                        <a:buFont typeface="Arial" panose="020B0604020202020204" pitchFamily="34" charset="0"/>
                        <a:buChar char="•"/>
                      </a:pPr>
                      <a:r>
                        <a:rPr lang="en-GB" sz="1200" dirty="0"/>
                        <a:t>not clear if HL7 standard can be loaded on a USB</a:t>
                      </a:r>
                    </a:p>
                    <a:p>
                      <a:pPr marL="171450" indent="-171450">
                        <a:buFont typeface="Arial" panose="020B0604020202020204" pitchFamily="34" charset="0"/>
                        <a:buChar char="•"/>
                      </a:pPr>
                      <a:r>
                        <a:rPr lang="en-GB" sz="1200" dirty="0"/>
                        <a:t>no benefits from networked data validation</a:t>
                      </a:r>
                    </a:p>
                  </a:txBody>
                  <a:tcPr/>
                </a:tc>
                <a:extLst>
                  <a:ext uri="{0D108BD9-81ED-4DB2-BD59-A6C34878D82A}">
                    <a16:rowId xmlns:a16="http://schemas.microsoft.com/office/drawing/2014/main" val="2877282263"/>
                  </a:ext>
                </a:extLst>
              </a:tr>
              <a:tr h="860871">
                <a:tc>
                  <a:txBody>
                    <a:bodyPr/>
                    <a:lstStyle/>
                    <a:p>
                      <a:r>
                        <a:rPr lang="en-GB" sz="1200"/>
                        <a:t>3</a:t>
                      </a:r>
                    </a:p>
                  </a:txBody>
                  <a:tcPr/>
                </a:tc>
                <a:tc>
                  <a:txBody>
                    <a:bodyPr/>
                    <a:lstStyle/>
                    <a:p>
                      <a:r>
                        <a:rPr lang="en-GB" sz="1200"/>
                        <a:t>one-off download of historical </a:t>
                      </a:r>
                      <a:r>
                        <a:rPr lang="en-GB" sz="1200" err="1"/>
                        <a:t>Fibroscan</a:t>
                      </a:r>
                      <a:r>
                        <a:rPr lang="en-GB" sz="1200"/>
                        <a:t> data into bespoke database for analysis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least resource requirement except do nothing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would allow historical analysis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no benefits from ongoing monitoring or timely use by clinicians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not strategic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no benefits from networked data validation</a:t>
                      </a:r>
                    </a:p>
                  </a:txBody>
                  <a:tcPr/>
                </a:tc>
                <a:extLst>
                  <a:ext uri="{0D108BD9-81ED-4DB2-BD59-A6C34878D82A}">
                    <a16:rowId xmlns:a16="http://schemas.microsoft.com/office/drawing/2014/main" val="1929771263"/>
                  </a:ext>
                </a:extLst>
              </a:tr>
              <a:tr h="387923">
                <a:tc>
                  <a:txBody>
                    <a:bodyPr/>
                    <a:lstStyle/>
                    <a:p>
                      <a:r>
                        <a:rPr lang="en-GB" sz="1200"/>
                        <a:t>4</a:t>
                      </a:r>
                    </a:p>
                  </a:txBody>
                  <a:tcPr/>
                </a:tc>
                <a:tc>
                  <a:txBody>
                    <a:bodyPr/>
                    <a:lstStyle/>
                    <a:p>
                      <a:r>
                        <a:rPr lang="en-GB" sz="1200"/>
                        <a:t>do nothing</a:t>
                      </a:r>
                    </a:p>
                  </a:txBody>
                  <a:tcPr/>
                </a:tc>
                <a:tc>
                  <a:txBody>
                    <a:bodyPr/>
                    <a:lstStyle/>
                    <a:p>
                      <a:pPr marL="171450" indent="-171450">
                        <a:buFont typeface="Arial" panose="020B0604020202020204" pitchFamily="34" charset="0"/>
                        <a:buChar char="•"/>
                      </a:pPr>
                      <a:r>
                        <a:rPr lang="en-GB" sz="1200" dirty="0"/>
                        <a:t>zero resource implications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no data benefits</a:t>
                      </a:r>
                    </a:p>
                  </a:txBody>
                  <a:tcPr/>
                </a:tc>
                <a:extLst>
                  <a:ext uri="{0D108BD9-81ED-4DB2-BD59-A6C34878D82A}">
                    <a16:rowId xmlns:a16="http://schemas.microsoft.com/office/drawing/2014/main" val="1325249812"/>
                  </a:ext>
                </a:extLst>
              </a:tr>
            </a:tbl>
          </a:graphicData>
        </a:graphic>
      </p:graphicFrame>
    </p:spTree>
    <p:extLst>
      <p:ext uri="{BB962C8B-B14F-4D97-AF65-F5344CB8AC3E}">
        <p14:creationId xmlns:p14="http://schemas.microsoft.com/office/powerpoint/2010/main" val="36582550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43AA2FCE-2445-4965-A07F-57338F39E653}"/>
</file>

<file path=customXml/itemProps2.xml><?xml version="1.0" encoding="utf-8"?>
<ds:datastoreItem xmlns:ds="http://schemas.openxmlformats.org/officeDocument/2006/customXml" ds:itemID="{E1C8B558-4535-4042-B9A6-0651C660DD56}"/>
</file>

<file path=customXml/itemProps3.xml><?xml version="1.0" encoding="utf-8"?>
<ds:datastoreItem xmlns:ds="http://schemas.openxmlformats.org/officeDocument/2006/customXml" ds:itemID="{6D650669-4C5A-4E5C-A95F-8417CAC114C3}"/>
</file>

<file path=docProps/app.xml><?xml version="1.0" encoding="utf-8"?>
<Properties xmlns="http://schemas.openxmlformats.org/officeDocument/2006/extended-properties" xmlns:vt="http://schemas.openxmlformats.org/officeDocument/2006/docPropsVTypes">
  <TotalTime>2</TotalTime>
  <Words>1259</Words>
  <Application>Microsoft Office PowerPoint</Application>
  <PresentationFormat>Widescreen</PresentationFormat>
  <Paragraphs>163</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Courier New</vt:lpstr>
      <vt:lpstr>Ubuntu</vt:lpstr>
      <vt:lpstr>Ubuntu Light</vt:lpstr>
      <vt:lpstr>Verdana</vt:lpstr>
      <vt:lpstr>Office Theme</vt:lpstr>
      <vt:lpstr>Collation of Additional Data Relevant to Liver Disease - discovery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Annex</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Collation of Additional Data Relevant to Liver Disease - discovery</dc:title>
  <dc:creator>Kristina Kunsteinaite (NHS Executive)</dc:creator>
  <cp:lastModifiedBy>Kristina Kunsteinaite (NHS Executive)</cp:lastModifiedBy>
  <cp:revision>1</cp:revision>
  <dcterms:created xsi:type="dcterms:W3CDTF">2023-04-17T09:59:03Z</dcterms:created>
  <dcterms:modified xsi:type="dcterms:W3CDTF">2023-04-17T10:01:39Z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