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320" r:id="rId5"/>
    <p:sldId id="343" r:id="rId6"/>
    <p:sldId id="340" r:id="rId7"/>
    <p:sldId id="344" r:id="rId8"/>
    <p:sldId id="346" r:id="rId9"/>
    <p:sldId id="347" r:id="rId10"/>
    <p:sldId id="345" r:id="rId11"/>
    <p:sldId id="348" r:id="rId12"/>
    <p:sldId id="33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8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FE8589-0958-4DD9-B420-46D2386281B5}" v="76" dt="2024-02-27T09:06:21.1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EDFAB2-2C7B-4D67-A5BE-9838F249B6B1}" type="datetimeFigureOut">
              <a:rPr lang="en-GB" smtClean="0"/>
              <a:t>01/03/2024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E435A-1340-4EDD-B185-657B12B2782E}" type="slidenum">
              <a:rPr lang="en-GB" smtClean="0"/>
              <a:t>‹#›</a:t>
            </a:fld>
            <a:endParaRPr lang="en-GB" dirty="0"/>
          </a:p>
        </p:txBody>
      </p:sp>
    </p:spTree>
    <p:extLst>
      <p:ext uri="{BB962C8B-B14F-4D97-AF65-F5344CB8AC3E}">
        <p14:creationId xmlns:p14="http://schemas.microsoft.com/office/powerpoint/2010/main" val="2839932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Importantly the patient journey needed to be followed through all aspects of care, importantly to have a voice in the newly formed advisory groups, co production being key.</a:t>
            </a:r>
          </a:p>
          <a:p>
            <a:r>
              <a:rPr lang="en-GB" dirty="0"/>
              <a:t>Including all health professionals from specialist to non specialist palliative care roles.  </a:t>
            </a:r>
          </a:p>
          <a:p>
            <a:r>
              <a:rPr lang="en-GB" dirty="0"/>
              <a:t>Cross cutting themes are important and will weave through all work undertaken.</a:t>
            </a:r>
          </a:p>
          <a:p>
            <a:r>
              <a:rPr lang="en-GB" dirty="0"/>
              <a:t>The aim is to encompass the full age range, young people, smaller in number but clearly huge in terms of the impact of their illnesses and their needs. </a:t>
            </a:r>
          </a:p>
          <a:p>
            <a:r>
              <a:rPr lang="en-GB" dirty="0"/>
              <a:t>It also encompasses importantly not only work in the statutory sector but the significant work done by a number of voluntary sector organizations, local independent organizations, larger national charities and other third sector organizations who do important work in research, education and policy.</a:t>
            </a:r>
          </a:p>
          <a:p>
            <a:endParaRPr lang="en-GB" dirty="0"/>
          </a:p>
        </p:txBody>
      </p:sp>
      <p:sp>
        <p:nvSpPr>
          <p:cNvPr id="4" name="Slide Number Placeholder 3"/>
          <p:cNvSpPr>
            <a:spLocks noGrp="1"/>
          </p:cNvSpPr>
          <p:nvPr>
            <p:ph type="sldNum" sz="quarter" idx="5"/>
          </p:nvPr>
        </p:nvSpPr>
        <p:spPr/>
        <p:txBody>
          <a:bodyPr/>
          <a:lstStyle/>
          <a:p>
            <a:fld id="{6DC78571-F49C-4D1A-940E-64E0F00BC4C8}" type="slidenum">
              <a:rPr lang="en-GB" smtClean="0"/>
              <a:t>1</a:t>
            </a:fld>
            <a:endParaRPr lang="en-GB" dirty="0"/>
          </a:p>
        </p:txBody>
      </p:sp>
    </p:spTree>
    <p:extLst>
      <p:ext uri="{BB962C8B-B14F-4D97-AF65-F5344CB8AC3E}">
        <p14:creationId xmlns:p14="http://schemas.microsoft.com/office/powerpoint/2010/main" val="2867674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Children with palliative care needs present with a unique array of complex and diverse conditions, leading to illness trajectories that are notoriously difficult to predict. The conditions present with varying prognoses of days to many years, thus resulting in children potentially needing complex support for most of their life. </a:t>
            </a:r>
            <a:endParaRPr lang="en-GB" dirty="0"/>
          </a:p>
        </p:txBody>
      </p:sp>
      <p:sp>
        <p:nvSpPr>
          <p:cNvPr id="4" name="Slide Number Placeholder 3"/>
          <p:cNvSpPr>
            <a:spLocks noGrp="1"/>
          </p:cNvSpPr>
          <p:nvPr>
            <p:ph type="sldNum" sz="quarter" idx="5"/>
          </p:nvPr>
        </p:nvSpPr>
        <p:spPr/>
        <p:txBody>
          <a:bodyPr/>
          <a:lstStyle/>
          <a:p>
            <a:fld id="{509E435A-1340-4EDD-B185-657B12B2782E}" type="slidenum">
              <a:rPr lang="en-GB" smtClean="0"/>
              <a:t>4</a:t>
            </a:fld>
            <a:endParaRPr lang="en-GB" dirty="0"/>
          </a:p>
        </p:txBody>
      </p:sp>
    </p:spTree>
    <p:extLst>
      <p:ext uri="{BB962C8B-B14F-4D97-AF65-F5344CB8AC3E}">
        <p14:creationId xmlns:p14="http://schemas.microsoft.com/office/powerpoint/2010/main" val="3589325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409D7F-E7CE-640F-430D-BD2FFC8D1F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08BA51-451D-9595-35F6-349958C434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A44CBC-3D01-8C8D-4192-91382E2FFBFA}"/>
              </a:ext>
            </a:extLst>
          </p:cNvPr>
          <p:cNvSpPr>
            <a:spLocks noGrp="1"/>
          </p:cNvSpPr>
          <p:nvPr>
            <p:ph type="body" idx="1"/>
          </p:nvPr>
        </p:nvSpPr>
        <p:spPr/>
        <p:txBody>
          <a:bodyPr/>
          <a:lstStyle/>
          <a:p>
            <a:r>
              <a:rPr lang="en-GB" dirty="0"/>
              <a:t>Further 700 young adults under 25</a:t>
            </a:r>
          </a:p>
          <a:p>
            <a:endParaRPr lang="en-GB" dirty="0"/>
          </a:p>
          <a:p>
            <a:r>
              <a:rPr lang="en-GB" dirty="0"/>
              <a:t>Further 11% increase predicted by 2030</a:t>
            </a:r>
          </a:p>
        </p:txBody>
      </p:sp>
      <p:sp>
        <p:nvSpPr>
          <p:cNvPr id="4" name="Slide Number Placeholder 3">
            <a:extLst>
              <a:ext uri="{FF2B5EF4-FFF2-40B4-BE49-F238E27FC236}">
                <a16:creationId xmlns:a16="http://schemas.microsoft.com/office/drawing/2014/main" id="{A583C5DC-6527-88AC-50D5-383FDFAC4EEF}"/>
              </a:ext>
            </a:extLst>
          </p:cNvPr>
          <p:cNvSpPr>
            <a:spLocks noGrp="1"/>
          </p:cNvSpPr>
          <p:nvPr>
            <p:ph type="sldNum" sz="quarter" idx="5"/>
          </p:nvPr>
        </p:nvSpPr>
        <p:spPr/>
        <p:txBody>
          <a:bodyPr/>
          <a:lstStyle/>
          <a:p>
            <a:fld id="{509E435A-1340-4EDD-B185-657B12B2782E}" type="slidenum">
              <a:rPr lang="en-GB" smtClean="0"/>
              <a:t>5</a:t>
            </a:fld>
            <a:endParaRPr lang="en-GB" dirty="0"/>
          </a:p>
        </p:txBody>
      </p:sp>
    </p:spTree>
    <p:extLst>
      <p:ext uri="{BB962C8B-B14F-4D97-AF65-F5344CB8AC3E}">
        <p14:creationId xmlns:p14="http://schemas.microsoft.com/office/powerpoint/2010/main" val="3481563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Total of 463 registered with a provider of palliative care ( 12.5%)  but this hides regional differences.</a:t>
            </a:r>
          </a:p>
        </p:txBody>
      </p:sp>
      <p:sp>
        <p:nvSpPr>
          <p:cNvPr id="4" name="Slide Number Placeholder 3"/>
          <p:cNvSpPr>
            <a:spLocks noGrp="1"/>
          </p:cNvSpPr>
          <p:nvPr>
            <p:ph type="sldNum" sz="quarter" idx="5"/>
          </p:nvPr>
        </p:nvSpPr>
        <p:spPr/>
        <p:txBody>
          <a:bodyPr/>
          <a:lstStyle/>
          <a:p>
            <a:fld id="{509E435A-1340-4EDD-B185-657B12B2782E}" type="slidenum">
              <a:rPr lang="en-GB" smtClean="0"/>
              <a:t>6</a:t>
            </a:fld>
            <a:endParaRPr lang="en-GB" dirty="0"/>
          </a:p>
        </p:txBody>
      </p:sp>
    </p:spTree>
    <p:extLst>
      <p:ext uri="{BB962C8B-B14F-4D97-AF65-F5344CB8AC3E}">
        <p14:creationId xmlns:p14="http://schemas.microsoft.com/office/powerpoint/2010/main" val="2820819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5DB2D-8525-9172-A4B6-CC527438AF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F67DC4-BF55-171E-8A63-F7D2B79418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2945D0-7EE7-EFF9-7B63-7701AA21E7F5}"/>
              </a:ext>
            </a:extLst>
          </p:cNvPr>
          <p:cNvSpPr>
            <a:spLocks noGrp="1"/>
          </p:cNvSpPr>
          <p:nvPr>
            <p:ph type="body" idx="1"/>
          </p:nvPr>
        </p:nvSpPr>
        <p:spPr/>
        <p:txBody>
          <a:bodyPr/>
          <a:lstStyle/>
          <a:p>
            <a:r>
              <a:rPr lang="en-GB" dirty="0"/>
              <a:t>Family Voices – limited voices of children and families that are registered with children’s hospices – no data on the needs of the </a:t>
            </a:r>
            <a:r>
              <a:rPr lang="en-GB"/>
              <a:t>majority that are not</a:t>
            </a:r>
            <a:endParaRPr lang="en-GB" dirty="0"/>
          </a:p>
        </p:txBody>
      </p:sp>
      <p:sp>
        <p:nvSpPr>
          <p:cNvPr id="4" name="Slide Number Placeholder 3">
            <a:extLst>
              <a:ext uri="{FF2B5EF4-FFF2-40B4-BE49-F238E27FC236}">
                <a16:creationId xmlns:a16="http://schemas.microsoft.com/office/drawing/2014/main" id="{A55F5727-D936-5DC1-8137-E98310E02C38}"/>
              </a:ext>
            </a:extLst>
          </p:cNvPr>
          <p:cNvSpPr>
            <a:spLocks noGrp="1"/>
          </p:cNvSpPr>
          <p:nvPr>
            <p:ph type="sldNum" sz="quarter" idx="5"/>
          </p:nvPr>
        </p:nvSpPr>
        <p:spPr/>
        <p:txBody>
          <a:bodyPr/>
          <a:lstStyle/>
          <a:p>
            <a:fld id="{509E435A-1340-4EDD-B185-657B12B2782E}" type="slidenum">
              <a:rPr lang="en-GB" smtClean="0"/>
              <a:t>7</a:t>
            </a:fld>
            <a:endParaRPr lang="en-GB" dirty="0"/>
          </a:p>
        </p:txBody>
      </p:sp>
    </p:spTree>
    <p:extLst>
      <p:ext uri="{BB962C8B-B14F-4D97-AF65-F5344CB8AC3E}">
        <p14:creationId xmlns:p14="http://schemas.microsoft.com/office/powerpoint/2010/main" val="2586919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hour, 2 hour and over travel times by road</a:t>
            </a:r>
          </a:p>
        </p:txBody>
      </p:sp>
      <p:sp>
        <p:nvSpPr>
          <p:cNvPr id="4" name="Slide Number Placeholder 3"/>
          <p:cNvSpPr>
            <a:spLocks noGrp="1"/>
          </p:cNvSpPr>
          <p:nvPr>
            <p:ph type="sldNum" sz="quarter" idx="5"/>
          </p:nvPr>
        </p:nvSpPr>
        <p:spPr/>
        <p:txBody>
          <a:bodyPr/>
          <a:lstStyle/>
          <a:p>
            <a:fld id="{509E435A-1340-4EDD-B185-657B12B2782E}" type="slidenum">
              <a:rPr lang="en-GB" smtClean="0"/>
              <a:t>8</a:t>
            </a:fld>
            <a:endParaRPr lang="en-GB" dirty="0"/>
          </a:p>
        </p:txBody>
      </p:sp>
    </p:spTree>
    <p:extLst>
      <p:ext uri="{BB962C8B-B14F-4D97-AF65-F5344CB8AC3E}">
        <p14:creationId xmlns:p14="http://schemas.microsoft.com/office/powerpoint/2010/main" val="1181366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205D9-990B-F0B9-5B6A-CE85C5A04F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8E4A26E-2491-FEEC-B870-A5A8265FAD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0AEA128-03FC-A234-5DD6-961E96999B07}"/>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5" name="Footer Placeholder 4">
            <a:extLst>
              <a:ext uri="{FF2B5EF4-FFF2-40B4-BE49-F238E27FC236}">
                <a16:creationId xmlns:a16="http://schemas.microsoft.com/office/drawing/2014/main" id="{6517FEBF-A013-E5A2-A81C-15211E370CC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71D28BA-077D-4837-66C2-F21A3C29AC2F}"/>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1234271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9D849-9053-92ED-20C9-048556A4D86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F0AFE1-F61E-A13D-74F2-3DBA659780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62E3BC-731C-3001-FF9C-24E00A892889}"/>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5" name="Footer Placeholder 4">
            <a:extLst>
              <a:ext uri="{FF2B5EF4-FFF2-40B4-BE49-F238E27FC236}">
                <a16:creationId xmlns:a16="http://schemas.microsoft.com/office/drawing/2014/main" id="{2C6DB46E-026A-A84F-7F49-6AE5BD73BD1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4888133-C7BD-ED4F-46C1-1ECE6E5C7BC0}"/>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417624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554305-0FE4-B57B-8489-84045B701C7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E6A4F21-D493-A974-F935-CAE0479665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CD7E24-4E3A-F91A-D8FF-DE8CFD6D01DF}"/>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5" name="Footer Placeholder 4">
            <a:extLst>
              <a:ext uri="{FF2B5EF4-FFF2-40B4-BE49-F238E27FC236}">
                <a16:creationId xmlns:a16="http://schemas.microsoft.com/office/drawing/2014/main" id="{65C2C038-2C06-B2D0-86C9-68BA9F10741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609B81F-E107-97F2-EE41-C883ED2A74C3}"/>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3452381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 Column Text Slide">
    <p:spTree>
      <p:nvGrpSpPr>
        <p:cNvPr id="1" name=""/>
        <p:cNvGrpSpPr/>
        <p:nvPr/>
      </p:nvGrpSpPr>
      <p:grpSpPr>
        <a:xfrm>
          <a:off x="0" y="0"/>
          <a:ext cx="0" cy="0"/>
          <a:chOff x="0" y="0"/>
          <a:chExt cx="0" cy="0"/>
        </a:xfrm>
      </p:grpSpPr>
      <p:sp>
        <p:nvSpPr>
          <p:cNvPr id="3" name="Rectangle 2"/>
          <p:cNvSpPr/>
          <p:nvPr userDrawn="1"/>
        </p:nvSpPr>
        <p:spPr>
          <a:xfrm>
            <a:off x="0" y="5953541"/>
            <a:ext cx="12192000" cy="904461"/>
          </a:xfrm>
          <a:prstGeom prst="rect">
            <a:avLst/>
          </a:prstGeom>
          <a:gradFill>
            <a:gsLst>
              <a:gs pos="10000">
                <a:srgbClr val="324F82"/>
              </a:gs>
              <a:gs pos="100000">
                <a:srgbClr val="28B8CE"/>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dirty="0"/>
          </a:p>
        </p:txBody>
      </p:sp>
      <p:sp>
        <p:nvSpPr>
          <p:cNvPr id="21" name="Content Placeholder 5"/>
          <p:cNvSpPr>
            <a:spLocks noGrp="1"/>
          </p:cNvSpPr>
          <p:nvPr>
            <p:ph sz="quarter" idx="10" hasCustomPrompt="1"/>
          </p:nvPr>
        </p:nvSpPr>
        <p:spPr>
          <a:xfrm>
            <a:off x="348491" y="6294970"/>
            <a:ext cx="3597275" cy="180049"/>
          </a:xfrm>
          <a:prstGeom prst="rect">
            <a:avLst/>
          </a:prstGeom>
        </p:spPr>
        <p:txBody>
          <a:bodyPr lIns="0" tIns="0" rIns="0" bIns="0">
            <a:spAutoFit/>
          </a:bodyPr>
          <a:lstStyle>
            <a:lvl1pPr marL="0" indent="0">
              <a:buNone/>
              <a:defRPr sz="1300" b="1" i="0">
                <a:solidFill>
                  <a:schemeClr val="bg1"/>
                </a:solidFill>
                <a:latin typeface="Ubuntu" charset="0"/>
                <a:ea typeface="Ubuntu" charset="0"/>
                <a:cs typeface="Ubuntu" charset="0"/>
              </a:defRPr>
            </a:lvl1pPr>
          </a:lstStyle>
          <a:p>
            <a:pPr lvl="0"/>
            <a:r>
              <a:rPr lang="en-US"/>
              <a:t>Insert Document Title</a:t>
            </a:r>
          </a:p>
        </p:txBody>
      </p:sp>
      <p:sp>
        <p:nvSpPr>
          <p:cNvPr id="22" name="TextBox 21"/>
          <p:cNvSpPr txBox="1"/>
          <p:nvPr userDrawn="1"/>
        </p:nvSpPr>
        <p:spPr>
          <a:xfrm>
            <a:off x="-1123121" y="-1838739"/>
            <a:ext cx="184731" cy="317459"/>
          </a:xfrm>
          <a:prstGeom prst="rect">
            <a:avLst/>
          </a:prstGeom>
          <a:noFill/>
        </p:spPr>
        <p:txBody>
          <a:bodyPr wrap="none" rtlCol="0">
            <a:spAutoFit/>
          </a:bodyPr>
          <a:lstStyle/>
          <a:p>
            <a:endParaRPr lang="en-US" sz="1463" dirty="0"/>
          </a:p>
        </p:txBody>
      </p:sp>
      <p:sp>
        <p:nvSpPr>
          <p:cNvPr id="10" name="Content Placeholder 17"/>
          <p:cNvSpPr>
            <a:spLocks noGrp="1"/>
          </p:cNvSpPr>
          <p:nvPr>
            <p:ph sz="quarter" idx="14" hasCustomPrompt="1"/>
          </p:nvPr>
        </p:nvSpPr>
        <p:spPr>
          <a:xfrm>
            <a:off x="715964" y="2230646"/>
            <a:ext cx="10760075" cy="1724575"/>
          </a:xfrm>
          <a:prstGeom prst="rect">
            <a:avLst/>
          </a:prstGeom>
        </p:spPr>
        <p:txBody>
          <a:bodyPr lIns="0" tIns="0" rIns="0" bIns="0">
            <a:spAutoFit/>
          </a:bodyPr>
          <a:lstStyle>
            <a:lvl1pPr marL="232172" marR="0" indent="-232172" algn="l" defTabSz="742950" rtl="0" eaLnBrk="1" fontAlgn="auto" latinLnBrk="0" hangingPunct="1">
              <a:lnSpc>
                <a:spcPct val="100000"/>
              </a:lnSpc>
              <a:spcBef>
                <a:spcPts val="813"/>
              </a:spcBef>
              <a:spcAft>
                <a:spcPts val="0"/>
              </a:spcAft>
              <a:buClrTx/>
              <a:buSzTx/>
              <a:buFont typeface="Arial" charset="0"/>
              <a:buChar char="•"/>
              <a:tabLst/>
              <a:defRPr sz="1950" b="0" i="0" baseline="0">
                <a:solidFill>
                  <a:srgbClr val="324F82"/>
                </a:solidFill>
                <a:latin typeface="Verdana" charset="0"/>
                <a:ea typeface="Verdana" charset="0"/>
                <a:cs typeface="Verdana" charset="0"/>
              </a:defRPr>
            </a:lvl1pPr>
            <a:lvl2pPr marL="603647" indent="-232172">
              <a:buFont typeface="Courier New" charset="0"/>
              <a:buChar char="o"/>
              <a:defRPr sz="1463" b="0" i="0">
                <a:solidFill>
                  <a:srgbClr val="324F82"/>
                </a:solidFill>
                <a:latin typeface="Verdana" charset="0"/>
                <a:ea typeface="Verdana" charset="0"/>
                <a:cs typeface="Verdana" charset="0"/>
              </a:defRPr>
            </a:lvl2pPr>
            <a:lvl3pPr marL="975122" indent="-232172">
              <a:buFont typeface="Arial" charset="0"/>
              <a:buChar char="•"/>
              <a:defRPr sz="1300" b="0" i="0">
                <a:solidFill>
                  <a:srgbClr val="324F82"/>
                </a:solidFill>
                <a:latin typeface="Verdana" charset="0"/>
                <a:ea typeface="Verdana" charset="0"/>
                <a:cs typeface="Verdana" charset="0"/>
              </a:defRPr>
            </a:lvl3pPr>
            <a:lvl4pPr marL="1114425" indent="0">
              <a:buNone/>
              <a:defRPr sz="1138" b="0" i="0">
                <a:latin typeface="Verdana" charset="0"/>
                <a:ea typeface="Verdana" charset="0"/>
                <a:cs typeface="Verdana" charset="0"/>
              </a:defRPr>
            </a:lvl4pPr>
            <a:lvl5pPr marL="1485900" indent="0">
              <a:buNone/>
              <a:defRPr sz="1138" b="0" i="0">
                <a:latin typeface="Verdana" charset="0"/>
                <a:ea typeface="Verdana" charset="0"/>
                <a:cs typeface="Verdana" charset="0"/>
              </a:defRPr>
            </a:lvl5pPr>
          </a:lstStyle>
          <a:p>
            <a:pPr lvl="0"/>
            <a:r>
              <a:rPr lang="en-US"/>
              <a:t>Bullet Point Bullet Point</a:t>
            </a:r>
          </a:p>
          <a:p>
            <a:pPr lvl="1"/>
            <a:r>
              <a:rPr lang="en-US"/>
              <a:t>Bullet Point Bullet Point</a:t>
            </a:r>
          </a:p>
          <a:p>
            <a:pPr lvl="2"/>
            <a:r>
              <a:rPr lang="en-US"/>
              <a:t>Bullet Point Bullet Point</a:t>
            </a:r>
          </a:p>
          <a:p>
            <a:pPr lvl="0"/>
            <a:r>
              <a:rPr lang="en-US"/>
              <a:t>Bullet Point Bullet Point</a:t>
            </a:r>
          </a:p>
          <a:p>
            <a:pPr lvl="1"/>
            <a:r>
              <a:rPr lang="en-US"/>
              <a:t>Bullet Point Bullet Point</a:t>
            </a:r>
          </a:p>
          <a:p>
            <a:pPr lvl="2"/>
            <a:r>
              <a:rPr lang="en-US"/>
              <a:t>Bullet Point Bullet Point</a:t>
            </a:r>
          </a:p>
        </p:txBody>
      </p:sp>
      <p:sp>
        <p:nvSpPr>
          <p:cNvPr id="12" name="Text Placeholder 4"/>
          <p:cNvSpPr>
            <a:spLocks noGrp="1"/>
          </p:cNvSpPr>
          <p:nvPr>
            <p:ph type="body" sz="quarter" idx="15" hasCustomPrompt="1"/>
          </p:nvPr>
        </p:nvSpPr>
        <p:spPr>
          <a:xfrm>
            <a:off x="715964" y="716218"/>
            <a:ext cx="10760075" cy="393542"/>
          </a:xfrm>
          <a:prstGeom prst="rect">
            <a:avLst/>
          </a:prstGeom>
        </p:spPr>
        <p:txBody>
          <a:bodyPr lIns="0" tIns="0" rIns="0" bIns="0"/>
          <a:lstStyle>
            <a:lvl1pPr marL="0" indent="0">
              <a:buNone/>
              <a:defRPr b="1" i="0">
                <a:solidFill>
                  <a:srgbClr val="324F82"/>
                </a:solidFill>
                <a:latin typeface="Ubuntu" charset="0"/>
                <a:ea typeface="Ubuntu" charset="0"/>
                <a:cs typeface="Ubuntu" charset="0"/>
              </a:defRPr>
            </a:lvl1pPr>
          </a:lstStyle>
          <a:p>
            <a:pPr lvl="0"/>
            <a:r>
              <a:rPr lang="en-US"/>
              <a:t>1 Column Text Slide Heading</a:t>
            </a:r>
          </a:p>
        </p:txBody>
      </p:sp>
      <p:sp>
        <p:nvSpPr>
          <p:cNvPr id="17" name="Text Placeholder 4"/>
          <p:cNvSpPr>
            <a:spLocks noGrp="1"/>
          </p:cNvSpPr>
          <p:nvPr>
            <p:ph type="body" sz="quarter" idx="16" hasCustomPrompt="1"/>
          </p:nvPr>
        </p:nvSpPr>
        <p:spPr>
          <a:xfrm>
            <a:off x="715964" y="1158975"/>
            <a:ext cx="10760075" cy="393542"/>
          </a:xfrm>
          <a:prstGeom prst="rect">
            <a:avLst/>
          </a:prstGeom>
        </p:spPr>
        <p:txBody>
          <a:bodyPr lIns="0" tIns="0" rIns="0" bIns="0"/>
          <a:lstStyle>
            <a:lvl1pPr marL="0" indent="0">
              <a:buNone/>
              <a:defRPr b="0" i="0">
                <a:solidFill>
                  <a:srgbClr val="E03882"/>
                </a:solidFill>
                <a:latin typeface="Ubuntu" charset="0"/>
                <a:ea typeface="Ubuntu" charset="0"/>
                <a:cs typeface="Ubuntu" charset="0"/>
              </a:defRPr>
            </a:lvl1pPr>
          </a:lstStyle>
          <a:p>
            <a:pPr lvl="0"/>
            <a:r>
              <a:rPr lang="en-US"/>
              <a:t>Slide Subheading</a:t>
            </a:r>
          </a:p>
        </p:txBody>
      </p:sp>
      <p:pic>
        <p:nvPicPr>
          <p:cNvPr id="9" name="Picture 8" descr="Text&#10;&#10;Description automatically generated with medium confidence">
            <a:extLst>
              <a:ext uri="{FF2B5EF4-FFF2-40B4-BE49-F238E27FC236}">
                <a16:creationId xmlns:a16="http://schemas.microsoft.com/office/drawing/2014/main" id="{AD4C934B-FC93-4C90-AEA0-A25CCE87CD89}"/>
              </a:ext>
            </a:extLst>
          </p:cNvPr>
          <p:cNvPicPr>
            <a:picLocks noChangeAspect="1"/>
          </p:cNvPicPr>
          <p:nvPr userDrawn="1"/>
        </p:nvPicPr>
        <p:blipFill>
          <a:blip r:embed="rId2"/>
          <a:stretch>
            <a:fillRect/>
          </a:stretch>
        </p:blipFill>
        <p:spPr>
          <a:xfrm>
            <a:off x="8777539" y="6083591"/>
            <a:ext cx="3186551" cy="655935"/>
          </a:xfrm>
          <a:prstGeom prst="rect">
            <a:avLst/>
          </a:prstGeom>
        </p:spPr>
      </p:pic>
    </p:spTree>
    <p:extLst>
      <p:ext uri="{BB962C8B-B14F-4D97-AF65-F5344CB8AC3E}">
        <p14:creationId xmlns:p14="http://schemas.microsoft.com/office/powerpoint/2010/main" val="1272104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1A779-A711-9FBB-6226-92BF221B0C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B8FBFB4-8B16-747F-0B6D-D12400313F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351C505-6FB8-1D68-8BC0-677EBA7B32C7}"/>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5" name="Footer Placeholder 4">
            <a:extLst>
              <a:ext uri="{FF2B5EF4-FFF2-40B4-BE49-F238E27FC236}">
                <a16:creationId xmlns:a16="http://schemas.microsoft.com/office/drawing/2014/main" id="{188A2C7C-C7CA-ADC8-54A0-D057774787F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1FDEB74-21BF-9C43-9B83-51E19405404C}"/>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3994609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88CFF-2B1A-AEBC-239C-8414A6A38BB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5034F67-E3B9-0CAA-3FFA-0B760C9146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7C8ECB-23A3-74F5-71EC-9B00964C73ED}"/>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5" name="Footer Placeholder 4">
            <a:extLst>
              <a:ext uri="{FF2B5EF4-FFF2-40B4-BE49-F238E27FC236}">
                <a16:creationId xmlns:a16="http://schemas.microsoft.com/office/drawing/2014/main" id="{74258EF6-27B4-9469-A3E2-B0C71DFC5A4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A0F45A2-FB02-AEE2-EDC1-9DA65FE032E2}"/>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48686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0809C-7B69-FE6D-C79A-23F44DF002F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BF22FF-2BBB-949C-8DE5-00EC40777B6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E84C2D0-9AA5-6B48-3DA4-3827FD2EAF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6470D78-68AB-8F01-ED91-4D56A08DD010}"/>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6" name="Footer Placeholder 5">
            <a:extLst>
              <a:ext uri="{FF2B5EF4-FFF2-40B4-BE49-F238E27FC236}">
                <a16:creationId xmlns:a16="http://schemas.microsoft.com/office/drawing/2014/main" id="{248849F6-04F8-EFAC-CDAD-32B80F4D9DDE}"/>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4B0089FE-9248-037B-4384-B2CD4D73C433}"/>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801206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81794-20A1-E6B0-1762-29BC14D05A6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4C95CAC-6A17-6257-980C-B600D4AD86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5E520AA-EB44-6B6E-6F96-159DF38B11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A6A81F-A78F-97DC-320E-5AD81562A1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BBC941-A59F-081E-1490-2CFA915C334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CF943F8-FD0C-488B-9B91-1F4CB478931D}"/>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8" name="Footer Placeholder 7">
            <a:extLst>
              <a:ext uri="{FF2B5EF4-FFF2-40B4-BE49-F238E27FC236}">
                <a16:creationId xmlns:a16="http://schemas.microsoft.com/office/drawing/2014/main" id="{A355658F-1C3B-CA08-F589-556C4755709F}"/>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C4BF568E-3AC8-86B5-72EA-4104CDC822A7}"/>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2448149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76D12-5B22-1CD8-AF36-D3BBC4122BC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6D0B94A-E0BB-D006-D879-3E5071E2BD69}"/>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4" name="Footer Placeholder 3">
            <a:extLst>
              <a:ext uri="{FF2B5EF4-FFF2-40B4-BE49-F238E27FC236}">
                <a16:creationId xmlns:a16="http://schemas.microsoft.com/office/drawing/2014/main" id="{60B817E1-FC63-C61B-2BDD-8C7531791C8C}"/>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A6683086-4BBF-A27E-D9DC-B541DB231ECA}"/>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2166902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F6D073-CA26-DF46-9E89-29AE83E23803}"/>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3" name="Footer Placeholder 2">
            <a:extLst>
              <a:ext uri="{FF2B5EF4-FFF2-40B4-BE49-F238E27FC236}">
                <a16:creationId xmlns:a16="http://schemas.microsoft.com/office/drawing/2014/main" id="{4FE8F191-6A01-07AC-DD92-2851276B7156}"/>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3A0FAF0A-C437-64B2-E4CF-70CDD34AE036}"/>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4137619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B91E7-97E4-6CE4-16D5-1C7749FACA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E9197B-5459-0FC6-0714-27ABC70321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658AA19-685C-23DB-98E8-0F2A1897D9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E8F9EF-B3BC-C27B-010E-361CD085AB8A}"/>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6" name="Footer Placeholder 5">
            <a:extLst>
              <a:ext uri="{FF2B5EF4-FFF2-40B4-BE49-F238E27FC236}">
                <a16:creationId xmlns:a16="http://schemas.microsoft.com/office/drawing/2014/main" id="{6543731C-5BE9-4243-53E2-146C6895DFE2}"/>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6D06D69F-841D-313D-FF74-B27EC4B86541}"/>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2157562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95212-5006-1580-4163-AA1D62984B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17C2527-5F3A-E3E6-32F8-627F4F3DF4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39A92EB7-15BF-DBDC-F3B6-0E2CE5F23B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92E89F-8ACB-C6E1-3471-A8FB90D4DC4E}"/>
              </a:ext>
            </a:extLst>
          </p:cNvPr>
          <p:cNvSpPr>
            <a:spLocks noGrp="1"/>
          </p:cNvSpPr>
          <p:nvPr>
            <p:ph type="dt" sz="half" idx="10"/>
          </p:nvPr>
        </p:nvSpPr>
        <p:spPr/>
        <p:txBody>
          <a:bodyPr/>
          <a:lstStyle/>
          <a:p>
            <a:fld id="{9E83E484-02FE-4A32-880F-73A8F29D5CAF}" type="datetimeFigureOut">
              <a:rPr lang="en-GB" smtClean="0"/>
              <a:t>01/03/2024</a:t>
            </a:fld>
            <a:endParaRPr lang="en-GB" dirty="0"/>
          </a:p>
        </p:txBody>
      </p:sp>
      <p:sp>
        <p:nvSpPr>
          <p:cNvPr id="6" name="Footer Placeholder 5">
            <a:extLst>
              <a:ext uri="{FF2B5EF4-FFF2-40B4-BE49-F238E27FC236}">
                <a16:creationId xmlns:a16="http://schemas.microsoft.com/office/drawing/2014/main" id="{C52640E8-8AB7-6A62-2A58-10BD80EE45A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F9E72C7D-DC17-807C-0A6E-5619C3CDF0E1}"/>
              </a:ext>
            </a:extLst>
          </p:cNvPr>
          <p:cNvSpPr>
            <a:spLocks noGrp="1"/>
          </p:cNvSpPr>
          <p:nvPr>
            <p:ph type="sldNum" sz="quarter" idx="12"/>
          </p:nvPr>
        </p:nvSpPr>
        <p:spPr/>
        <p:txBody>
          <a:bodyPr/>
          <a:lstStyle/>
          <a:p>
            <a:fld id="{005E39C1-B646-4B01-A302-31945FB97B92}" type="slidenum">
              <a:rPr lang="en-GB" smtClean="0"/>
              <a:t>‹#›</a:t>
            </a:fld>
            <a:endParaRPr lang="en-GB" dirty="0"/>
          </a:p>
        </p:txBody>
      </p:sp>
    </p:spTree>
    <p:extLst>
      <p:ext uri="{BB962C8B-B14F-4D97-AF65-F5344CB8AC3E}">
        <p14:creationId xmlns:p14="http://schemas.microsoft.com/office/powerpoint/2010/main" val="33728278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44FAEE-89E1-D6A5-B7DE-492F1FE0AA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630608D-5F5D-773B-B7FE-3A38B405A7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AB7458-2B91-30DD-4FAE-E881CB760C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3E484-02FE-4A32-880F-73A8F29D5CAF}" type="datetimeFigureOut">
              <a:rPr lang="en-GB" smtClean="0"/>
              <a:t>01/03/2024</a:t>
            </a:fld>
            <a:endParaRPr lang="en-GB" dirty="0"/>
          </a:p>
        </p:txBody>
      </p:sp>
      <p:sp>
        <p:nvSpPr>
          <p:cNvPr id="5" name="Footer Placeholder 4">
            <a:extLst>
              <a:ext uri="{FF2B5EF4-FFF2-40B4-BE49-F238E27FC236}">
                <a16:creationId xmlns:a16="http://schemas.microsoft.com/office/drawing/2014/main" id="{3ACA9E88-168C-0E8A-57FC-9655FF4869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54C2A63B-991F-96B0-D218-49B4859A63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5E39C1-B646-4B01-A302-31945FB97B92}" type="slidenum">
              <a:rPr lang="en-GB" smtClean="0"/>
              <a:t>‹#›</a:t>
            </a:fld>
            <a:endParaRPr lang="en-GB" dirty="0"/>
          </a:p>
        </p:txBody>
      </p:sp>
    </p:spTree>
    <p:extLst>
      <p:ext uri="{BB962C8B-B14F-4D97-AF65-F5344CB8AC3E}">
        <p14:creationId xmlns:p14="http://schemas.microsoft.com/office/powerpoint/2010/main" val="2044785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BF497DD-15DE-521B-17A1-A287069F042F}"/>
              </a:ext>
            </a:extLst>
          </p:cNvPr>
          <p:cNvPicPr>
            <a:picLocks noChangeAspect="1"/>
          </p:cNvPicPr>
          <p:nvPr/>
        </p:nvPicPr>
        <p:blipFill>
          <a:blip r:embed="rId3"/>
          <a:stretch>
            <a:fillRect/>
          </a:stretch>
        </p:blipFill>
        <p:spPr>
          <a:xfrm>
            <a:off x="2275337" y="662645"/>
            <a:ext cx="6057005" cy="1531737"/>
          </a:xfrm>
          <a:prstGeom prst="rect">
            <a:avLst/>
          </a:prstGeom>
        </p:spPr>
      </p:pic>
      <p:sp>
        <p:nvSpPr>
          <p:cNvPr id="2" name="TextBox 1">
            <a:extLst>
              <a:ext uri="{FF2B5EF4-FFF2-40B4-BE49-F238E27FC236}">
                <a16:creationId xmlns:a16="http://schemas.microsoft.com/office/drawing/2014/main" id="{4C47E04D-D88E-ED03-B3C4-DECE73881CDD}"/>
              </a:ext>
            </a:extLst>
          </p:cNvPr>
          <p:cNvSpPr txBox="1"/>
          <p:nvPr/>
        </p:nvSpPr>
        <p:spPr>
          <a:xfrm>
            <a:off x="1098282" y="3013501"/>
            <a:ext cx="10306032" cy="830997"/>
          </a:xfrm>
          <a:prstGeom prst="rect">
            <a:avLst/>
          </a:prstGeom>
          <a:noFill/>
        </p:spPr>
        <p:txBody>
          <a:bodyPr wrap="square" rtlCol="0">
            <a:spAutoFit/>
          </a:bodyPr>
          <a:lstStyle/>
          <a:p>
            <a:r>
              <a:rPr lang="en-GB" sz="4800" dirty="0">
                <a:solidFill>
                  <a:schemeClr val="accent1">
                    <a:lumMod val="50000"/>
                  </a:schemeClr>
                </a:solidFill>
              </a:rPr>
              <a:t>Children &amp; Young People Advisory Group</a:t>
            </a:r>
          </a:p>
        </p:txBody>
      </p:sp>
      <p:sp>
        <p:nvSpPr>
          <p:cNvPr id="3" name="TextBox 2">
            <a:extLst>
              <a:ext uri="{FF2B5EF4-FFF2-40B4-BE49-F238E27FC236}">
                <a16:creationId xmlns:a16="http://schemas.microsoft.com/office/drawing/2014/main" id="{9E316D96-5974-45B6-9DC2-69F484D08676}"/>
              </a:ext>
            </a:extLst>
          </p:cNvPr>
          <p:cNvSpPr txBox="1"/>
          <p:nvPr/>
        </p:nvSpPr>
        <p:spPr>
          <a:xfrm>
            <a:off x="667821" y="4962417"/>
            <a:ext cx="6678203" cy="646331"/>
          </a:xfrm>
          <a:prstGeom prst="rect">
            <a:avLst/>
          </a:prstGeom>
          <a:noFill/>
        </p:spPr>
        <p:txBody>
          <a:bodyPr wrap="square" rtlCol="0">
            <a:spAutoFit/>
          </a:bodyPr>
          <a:lstStyle/>
          <a:p>
            <a:r>
              <a:rPr lang="en-GB" b="1" dirty="0">
                <a:solidFill>
                  <a:schemeClr val="accent1">
                    <a:lumMod val="50000"/>
                  </a:schemeClr>
                </a:solidFill>
              </a:rPr>
              <a:t>Chair: Andy Goldsmith </a:t>
            </a:r>
          </a:p>
          <a:p>
            <a:r>
              <a:rPr lang="en-GB" sz="1800" b="1" dirty="0">
                <a:solidFill>
                  <a:schemeClr val="accent1">
                    <a:lumMod val="50000"/>
                  </a:schemeClr>
                </a:solidFill>
                <a:effectLst/>
                <a:latin typeface="Calibri" panose="020F0502020204030204" pitchFamily="34" charset="0"/>
                <a:ea typeface="Calibri" panose="020F0502020204030204" pitchFamily="34" charset="0"/>
              </a:rPr>
              <a:t>Chief Executive, Hope House Children's Hospices </a:t>
            </a:r>
            <a:endParaRPr lang="en-GB" dirty="0">
              <a:solidFill>
                <a:schemeClr val="accent1">
                  <a:lumMod val="50000"/>
                </a:schemeClr>
              </a:solidFill>
            </a:endParaRPr>
          </a:p>
        </p:txBody>
      </p:sp>
    </p:spTree>
    <p:extLst>
      <p:ext uri="{BB962C8B-B14F-4D97-AF65-F5344CB8AC3E}">
        <p14:creationId xmlns:p14="http://schemas.microsoft.com/office/powerpoint/2010/main" val="3374949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4B4D9D-E111-4E2B-3BEC-3C114EC14DD1}"/>
              </a:ext>
            </a:extLst>
          </p:cNvPr>
          <p:cNvSpPr>
            <a:spLocks noGrp="1"/>
          </p:cNvSpPr>
          <p:nvPr>
            <p:ph sz="quarter" idx="10"/>
          </p:nvPr>
        </p:nvSpPr>
        <p:spPr>
          <a:xfrm>
            <a:off x="348491" y="6294970"/>
            <a:ext cx="3597275" cy="488339"/>
          </a:xfrm>
        </p:spPr>
        <p:txBody>
          <a:bodyPr/>
          <a:lstStyle/>
          <a:p>
            <a:r>
              <a:rPr lang="en-GB" dirty="0"/>
              <a:t>Children &amp; Young People Advisory Group</a:t>
            </a:r>
          </a:p>
          <a:p>
            <a:endParaRPr lang="en-GB" dirty="0"/>
          </a:p>
        </p:txBody>
      </p:sp>
      <p:sp>
        <p:nvSpPr>
          <p:cNvPr id="3" name="Content Placeholder 2">
            <a:extLst>
              <a:ext uri="{FF2B5EF4-FFF2-40B4-BE49-F238E27FC236}">
                <a16:creationId xmlns:a16="http://schemas.microsoft.com/office/drawing/2014/main" id="{DD7FF337-EA19-DCCB-CCC8-17B5053F6E15}"/>
              </a:ext>
            </a:extLst>
          </p:cNvPr>
          <p:cNvSpPr>
            <a:spLocks noGrp="1"/>
          </p:cNvSpPr>
          <p:nvPr>
            <p:ph sz="quarter" idx="14"/>
          </p:nvPr>
        </p:nvSpPr>
        <p:spPr>
          <a:xfrm>
            <a:off x="715964" y="1680822"/>
            <a:ext cx="10760075" cy="4485843"/>
          </a:xfrm>
        </p:spPr>
        <p:txBody>
          <a:bodyPr/>
          <a:lstStyle/>
          <a:p>
            <a:r>
              <a:rPr lang="en-GB" sz="1600" kern="0" dirty="0">
                <a:solidFill>
                  <a:schemeClr val="tx2"/>
                </a:solidFill>
                <a:latin typeface="Verdana" panose="020B0604030504040204" pitchFamily="34" charset="0"/>
                <a:ea typeface="Verdana" panose="020B0604030504040204" pitchFamily="34" charset="0"/>
              </a:rPr>
              <a:t>Allied Health Professionals</a:t>
            </a:r>
          </a:p>
          <a:p>
            <a:r>
              <a:rPr lang="en-GB" sz="1600" kern="0" dirty="0">
                <a:solidFill>
                  <a:schemeClr val="tx2"/>
                </a:solidFill>
                <a:latin typeface="Verdana" panose="020B0604030504040204" pitchFamily="34" charset="0"/>
                <a:ea typeface="Verdana" panose="020B0604030504040204" pitchFamily="34" charset="0"/>
              </a:rPr>
              <a:t>Bereavement Support charity</a:t>
            </a:r>
          </a:p>
          <a:p>
            <a:r>
              <a:rPr lang="en-GB" sz="1600" dirty="0">
                <a:solidFill>
                  <a:schemeClr val="tx2"/>
                </a:solidFill>
                <a:latin typeface="Verdana" panose="020B0604030504040204" pitchFamily="34" charset="0"/>
                <a:ea typeface="Verdana" panose="020B0604030504040204" pitchFamily="34" charset="0"/>
              </a:rPr>
              <a:t>Children’s Hospices</a:t>
            </a:r>
          </a:p>
          <a:p>
            <a:r>
              <a:rPr lang="en-GB" sz="1600" dirty="0">
                <a:solidFill>
                  <a:schemeClr val="tx2"/>
                </a:solidFill>
                <a:latin typeface="Verdana" panose="020B0604030504040204" pitchFamily="34" charset="0"/>
                <a:ea typeface="Verdana" panose="020B0604030504040204" pitchFamily="34" charset="0"/>
              </a:rPr>
              <a:t>Children’s Public Health</a:t>
            </a:r>
          </a:p>
          <a:p>
            <a:r>
              <a:rPr lang="en-GB" sz="1600" kern="0" dirty="0">
                <a:solidFill>
                  <a:schemeClr val="tx2"/>
                </a:solidFill>
                <a:latin typeface="Verdana" panose="020B0604030504040204" pitchFamily="34" charset="0"/>
                <a:ea typeface="Verdana" panose="020B0604030504040204" pitchFamily="34" charset="0"/>
              </a:rPr>
              <a:t>Children's Nursing</a:t>
            </a:r>
          </a:p>
          <a:p>
            <a:r>
              <a:rPr lang="en-GB" sz="1600" kern="0" dirty="0">
                <a:solidFill>
                  <a:schemeClr val="tx2"/>
                </a:solidFill>
                <a:latin typeface="Verdana" panose="020B0604030504040204" pitchFamily="34" charset="0"/>
                <a:ea typeface="Verdana" panose="020B0604030504040204" pitchFamily="34" charset="0"/>
              </a:rPr>
              <a:t>Clinical Psychologist</a:t>
            </a:r>
          </a:p>
          <a:p>
            <a:r>
              <a:rPr lang="en-GB" sz="1600" kern="0" dirty="0">
                <a:solidFill>
                  <a:schemeClr val="tx2"/>
                </a:solidFill>
                <a:latin typeface="Verdana" panose="020B0604030504040204" pitchFamily="34" charset="0"/>
                <a:ea typeface="Verdana" panose="020B0604030504040204" pitchFamily="34" charset="0"/>
              </a:rPr>
              <a:t>Compassionate Cymru</a:t>
            </a:r>
          </a:p>
          <a:p>
            <a:r>
              <a:rPr lang="en-GB" sz="1600" kern="0" dirty="0">
                <a:solidFill>
                  <a:schemeClr val="tx2"/>
                </a:solidFill>
                <a:latin typeface="Verdana" panose="020B0604030504040204" pitchFamily="34" charset="0"/>
                <a:ea typeface="Verdana" panose="020B0604030504040204" pitchFamily="34" charset="0"/>
              </a:rPr>
              <a:t>NEST (Mental Health and Wellbeing Support)</a:t>
            </a:r>
          </a:p>
          <a:p>
            <a:r>
              <a:rPr lang="en-GB" sz="1600" dirty="0">
                <a:solidFill>
                  <a:schemeClr val="tx2"/>
                </a:solidFill>
                <a:latin typeface="Verdana" panose="020B0604030504040204" pitchFamily="34" charset="0"/>
                <a:ea typeface="Verdana" panose="020B0604030504040204" pitchFamily="34" charset="0"/>
              </a:rPr>
              <a:t>Neonatal consultants</a:t>
            </a:r>
          </a:p>
          <a:p>
            <a:r>
              <a:rPr lang="en-GB" sz="1600" kern="0" dirty="0">
                <a:solidFill>
                  <a:schemeClr val="tx2"/>
                </a:solidFill>
                <a:latin typeface="Verdana" panose="020B0604030504040204" pitchFamily="34" charset="0"/>
                <a:ea typeface="Verdana" panose="020B0604030504040204" pitchFamily="34" charset="0"/>
              </a:rPr>
              <a:t>Palliative Care Nurse leads</a:t>
            </a:r>
            <a:endParaRPr lang="en-GB" sz="1600" dirty="0">
              <a:solidFill>
                <a:schemeClr val="tx2"/>
              </a:solidFill>
              <a:latin typeface="Verdana" panose="020B0604030504040204" pitchFamily="34" charset="0"/>
              <a:ea typeface="Verdana" panose="020B0604030504040204" pitchFamily="34" charset="0"/>
            </a:endParaRPr>
          </a:p>
          <a:p>
            <a:r>
              <a:rPr lang="en-GB" sz="1600" kern="0" dirty="0">
                <a:solidFill>
                  <a:schemeClr val="tx2"/>
                </a:solidFill>
                <a:latin typeface="Verdana" panose="020B0604030504040204" pitchFamily="34" charset="0"/>
                <a:ea typeface="Verdana" panose="020B0604030504040204" pitchFamily="34" charset="0"/>
              </a:rPr>
              <a:t>Social Care</a:t>
            </a:r>
          </a:p>
          <a:p>
            <a:r>
              <a:rPr lang="en-GB" sz="1600" kern="0" dirty="0">
                <a:solidFill>
                  <a:schemeClr val="tx2"/>
                </a:solidFill>
                <a:latin typeface="Verdana" panose="020B0604030504040204" pitchFamily="34" charset="0"/>
                <a:ea typeface="Verdana" panose="020B0604030504040204" pitchFamily="34" charset="0"/>
              </a:rPr>
              <a:t>Special Schools</a:t>
            </a:r>
            <a:endParaRPr lang="en-GB" sz="1600" dirty="0">
              <a:solidFill>
                <a:schemeClr val="tx2"/>
              </a:solidFill>
              <a:latin typeface="Verdana" panose="020B0604030504040204" pitchFamily="34" charset="0"/>
              <a:ea typeface="Verdana" panose="020B0604030504040204" pitchFamily="34" charset="0"/>
            </a:endParaRPr>
          </a:p>
          <a:p>
            <a:endParaRPr lang="en-GB" dirty="0"/>
          </a:p>
        </p:txBody>
      </p:sp>
      <p:sp>
        <p:nvSpPr>
          <p:cNvPr id="4" name="Text Placeholder 3">
            <a:extLst>
              <a:ext uri="{FF2B5EF4-FFF2-40B4-BE49-F238E27FC236}">
                <a16:creationId xmlns:a16="http://schemas.microsoft.com/office/drawing/2014/main" id="{653953DB-C9DA-76A6-FB21-AC194ECE1BDA}"/>
              </a:ext>
            </a:extLst>
          </p:cNvPr>
          <p:cNvSpPr>
            <a:spLocks noGrp="1"/>
          </p:cNvSpPr>
          <p:nvPr>
            <p:ph type="body" sz="quarter" idx="15"/>
          </p:nvPr>
        </p:nvSpPr>
        <p:spPr/>
        <p:txBody>
          <a:bodyPr/>
          <a:lstStyle/>
          <a:p>
            <a:r>
              <a:rPr lang="en-GB" dirty="0"/>
              <a:t>Membership of the group</a:t>
            </a:r>
          </a:p>
        </p:txBody>
      </p:sp>
      <p:sp>
        <p:nvSpPr>
          <p:cNvPr id="5" name="Text Placeholder 4">
            <a:extLst>
              <a:ext uri="{FF2B5EF4-FFF2-40B4-BE49-F238E27FC236}">
                <a16:creationId xmlns:a16="http://schemas.microsoft.com/office/drawing/2014/main" id="{9D38472D-B68A-8680-4298-243B3773F4A1}"/>
              </a:ext>
            </a:extLst>
          </p:cNvPr>
          <p:cNvSpPr>
            <a:spLocks noGrp="1"/>
          </p:cNvSpPr>
          <p:nvPr>
            <p:ph type="body" sz="quarter" idx="16"/>
          </p:nvPr>
        </p:nvSpPr>
        <p:spPr/>
        <p:txBody>
          <a:bodyPr/>
          <a:lstStyle/>
          <a:p>
            <a:r>
              <a:rPr lang="en-GB" dirty="0"/>
              <a:t>Broad multi disciplinary membership representing</a:t>
            </a:r>
          </a:p>
        </p:txBody>
      </p:sp>
    </p:spTree>
    <p:extLst>
      <p:ext uri="{BB962C8B-B14F-4D97-AF65-F5344CB8AC3E}">
        <p14:creationId xmlns:p14="http://schemas.microsoft.com/office/powerpoint/2010/main" val="3839289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2E96C-BE7A-98B6-9305-2FF73DB5D82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D3C363-DB54-61A4-674B-312A4019B70C}"/>
              </a:ext>
            </a:extLst>
          </p:cNvPr>
          <p:cNvSpPr>
            <a:spLocks noGrp="1"/>
          </p:cNvSpPr>
          <p:nvPr>
            <p:ph sz="quarter" idx="10"/>
          </p:nvPr>
        </p:nvSpPr>
        <p:spPr>
          <a:xfrm>
            <a:off x="348491" y="6294970"/>
            <a:ext cx="3597275" cy="488339"/>
          </a:xfrm>
        </p:spPr>
        <p:txBody>
          <a:bodyPr/>
          <a:lstStyle/>
          <a:p>
            <a:r>
              <a:rPr lang="en-GB" dirty="0"/>
              <a:t>Children &amp; Young People Advisory Group</a:t>
            </a:r>
          </a:p>
          <a:p>
            <a:endParaRPr lang="en-GB" dirty="0"/>
          </a:p>
        </p:txBody>
      </p:sp>
      <p:sp>
        <p:nvSpPr>
          <p:cNvPr id="3" name="Content Placeholder 2">
            <a:extLst>
              <a:ext uri="{FF2B5EF4-FFF2-40B4-BE49-F238E27FC236}">
                <a16:creationId xmlns:a16="http://schemas.microsoft.com/office/drawing/2014/main" id="{922CE05D-126E-3302-86C2-625653A65C89}"/>
              </a:ext>
            </a:extLst>
          </p:cNvPr>
          <p:cNvSpPr>
            <a:spLocks noGrp="1"/>
          </p:cNvSpPr>
          <p:nvPr>
            <p:ph sz="quarter" idx="14"/>
          </p:nvPr>
        </p:nvSpPr>
        <p:spPr>
          <a:xfrm>
            <a:off x="715964" y="1601732"/>
            <a:ext cx="10760075" cy="3785652"/>
          </a:xfrm>
        </p:spPr>
        <p:txBody>
          <a:bodyPr/>
          <a:lstStyle/>
          <a:p>
            <a:pPr marL="457200" indent="-457200">
              <a:spcBef>
                <a:spcPts val="600"/>
              </a:spcBef>
              <a:spcAft>
                <a:spcPts val="600"/>
              </a:spcAft>
              <a:buFont typeface="+mj-lt"/>
              <a:buAutoNum type="alphaLcParenR"/>
            </a:pPr>
            <a:r>
              <a:rPr lang="en-GB" dirty="0"/>
              <a:t>Define what is (or should be) the </a:t>
            </a:r>
            <a:r>
              <a:rPr lang="en-GB" b="1" dirty="0"/>
              <a:t>Wrap Around Care </a:t>
            </a:r>
            <a:r>
              <a:rPr lang="en-GB" dirty="0"/>
              <a:t>offer for children with life threatening conditions in Wales?</a:t>
            </a:r>
          </a:p>
          <a:p>
            <a:pPr marL="457200" indent="-457200">
              <a:spcBef>
                <a:spcPts val="600"/>
              </a:spcBef>
              <a:spcAft>
                <a:spcPts val="600"/>
              </a:spcAft>
              <a:buFont typeface="+mj-lt"/>
              <a:buAutoNum type="alphaLcParenR"/>
            </a:pPr>
            <a:r>
              <a:rPr lang="en-GB" dirty="0"/>
              <a:t>Determine the priority for this offer from children with a life threatening condition and their families?</a:t>
            </a:r>
          </a:p>
          <a:p>
            <a:pPr marL="457200" indent="-457200">
              <a:spcBef>
                <a:spcPts val="600"/>
              </a:spcBef>
              <a:spcAft>
                <a:spcPts val="600"/>
              </a:spcAft>
              <a:buFont typeface="+mj-lt"/>
              <a:buAutoNum type="alphaLcParenR"/>
            </a:pPr>
            <a:r>
              <a:rPr lang="en-GB" dirty="0"/>
              <a:t>Assess the adequacy of </a:t>
            </a:r>
            <a:r>
              <a:rPr lang="en-GB" b="1" dirty="0"/>
              <a:t>Wrap Around Care </a:t>
            </a:r>
            <a:r>
              <a:rPr lang="en-GB" dirty="0"/>
              <a:t>across Wales</a:t>
            </a:r>
          </a:p>
          <a:p>
            <a:pPr marL="457200" indent="-457200">
              <a:spcBef>
                <a:spcPts val="600"/>
              </a:spcBef>
              <a:spcAft>
                <a:spcPts val="600"/>
              </a:spcAft>
              <a:buFont typeface="+mj-lt"/>
              <a:buAutoNum type="alphaLcParenR"/>
            </a:pPr>
            <a:r>
              <a:rPr lang="en-GB" dirty="0"/>
              <a:t>Determine how the offer can be best delivered in Wales</a:t>
            </a:r>
          </a:p>
          <a:p>
            <a:pPr lvl="1">
              <a:spcBef>
                <a:spcPts val="600"/>
              </a:spcBef>
              <a:spcAft>
                <a:spcPts val="600"/>
              </a:spcAft>
            </a:pPr>
            <a:r>
              <a:rPr lang="en-GB" dirty="0"/>
              <a:t>Closer to home</a:t>
            </a:r>
          </a:p>
          <a:p>
            <a:pPr lvl="1">
              <a:spcBef>
                <a:spcPts val="600"/>
              </a:spcBef>
              <a:spcAft>
                <a:spcPts val="600"/>
              </a:spcAft>
            </a:pPr>
            <a:r>
              <a:rPr lang="en-GB" dirty="0"/>
              <a:t>Most efficiently</a:t>
            </a:r>
          </a:p>
          <a:p>
            <a:pPr lvl="1">
              <a:spcBef>
                <a:spcPts val="600"/>
              </a:spcBef>
              <a:spcAft>
                <a:spcPts val="600"/>
              </a:spcAft>
            </a:pPr>
            <a:r>
              <a:rPr lang="en-GB" dirty="0"/>
              <a:t>Utilising existing support, services and wider community</a:t>
            </a:r>
          </a:p>
          <a:p>
            <a:pPr marL="457200" indent="-457200">
              <a:spcBef>
                <a:spcPts val="600"/>
              </a:spcBef>
              <a:spcAft>
                <a:spcPts val="600"/>
              </a:spcAft>
              <a:buFont typeface="+mj-lt"/>
              <a:buAutoNum type="alphaLcParenR"/>
            </a:pPr>
            <a:r>
              <a:rPr lang="en-GB" dirty="0"/>
              <a:t>Feed into the Service Specification --- December 2024</a:t>
            </a:r>
          </a:p>
        </p:txBody>
      </p:sp>
      <p:sp>
        <p:nvSpPr>
          <p:cNvPr id="4" name="Text Placeholder 3">
            <a:extLst>
              <a:ext uri="{FF2B5EF4-FFF2-40B4-BE49-F238E27FC236}">
                <a16:creationId xmlns:a16="http://schemas.microsoft.com/office/drawing/2014/main" id="{4ADC9A23-F1A0-8F0B-71D2-58E9379F6702}"/>
              </a:ext>
            </a:extLst>
          </p:cNvPr>
          <p:cNvSpPr>
            <a:spLocks noGrp="1"/>
          </p:cNvSpPr>
          <p:nvPr>
            <p:ph type="body" sz="quarter" idx="15"/>
          </p:nvPr>
        </p:nvSpPr>
        <p:spPr/>
        <p:txBody>
          <a:bodyPr/>
          <a:lstStyle/>
          <a:p>
            <a:r>
              <a:rPr lang="en-GB" dirty="0"/>
              <a:t>Group’s current focus</a:t>
            </a:r>
          </a:p>
        </p:txBody>
      </p:sp>
      <p:sp>
        <p:nvSpPr>
          <p:cNvPr id="5" name="Text Placeholder 4">
            <a:extLst>
              <a:ext uri="{FF2B5EF4-FFF2-40B4-BE49-F238E27FC236}">
                <a16:creationId xmlns:a16="http://schemas.microsoft.com/office/drawing/2014/main" id="{A345DFF6-C12F-7C3A-857D-D30185C2D0DF}"/>
              </a:ext>
            </a:extLst>
          </p:cNvPr>
          <p:cNvSpPr>
            <a:spLocks noGrp="1"/>
          </p:cNvSpPr>
          <p:nvPr>
            <p:ph type="body" sz="quarter" idx="16"/>
          </p:nvPr>
        </p:nvSpPr>
        <p:spPr/>
        <p:txBody>
          <a:bodyPr>
            <a:normAutofit/>
          </a:bodyPr>
          <a:lstStyle/>
          <a:p>
            <a:r>
              <a:rPr lang="en-GB" sz="2400" dirty="0">
                <a:latin typeface="Verdana" panose="020B0604030504040204" pitchFamily="34" charset="0"/>
                <a:ea typeface="Verdana" panose="020B0604030504040204" pitchFamily="34" charset="0"/>
              </a:rPr>
              <a:t>Areas of work</a:t>
            </a:r>
          </a:p>
        </p:txBody>
      </p:sp>
    </p:spTree>
    <p:extLst>
      <p:ext uri="{BB962C8B-B14F-4D97-AF65-F5344CB8AC3E}">
        <p14:creationId xmlns:p14="http://schemas.microsoft.com/office/powerpoint/2010/main" val="1593081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D1558-87DF-4102-DDCE-5B4F16F5C494}"/>
            </a:ext>
          </a:extLst>
        </p:cNvPr>
        <p:cNvGrpSpPr/>
        <p:nvPr/>
      </p:nvGrpSpPr>
      <p:grpSpPr>
        <a:xfrm>
          <a:off x="0" y="0"/>
          <a:ext cx="0" cy="0"/>
          <a:chOff x="0" y="0"/>
          <a:chExt cx="0" cy="0"/>
        </a:xfrm>
      </p:grpSpPr>
      <p:pic>
        <p:nvPicPr>
          <p:cNvPr id="3" name="Picture 2" descr="Diagram&#10;&#10;Description automatically generated with medium confidence">
            <a:extLst>
              <a:ext uri="{FF2B5EF4-FFF2-40B4-BE49-F238E27FC236}">
                <a16:creationId xmlns:a16="http://schemas.microsoft.com/office/drawing/2014/main" id="{841DFA80-26DB-CD82-6A92-A0961B0C5C07}"/>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3155431" y="3988963"/>
            <a:ext cx="4657725" cy="1600200"/>
          </a:xfrm>
          <a:prstGeom prst="rect">
            <a:avLst/>
          </a:prstGeom>
        </p:spPr>
      </p:pic>
      <p:sp>
        <p:nvSpPr>
          <p:cNvPr id="2" name="Content Placeholder 1">
            <a:extLst>
              <a:ext uri="{FF2B5EF4-FFF2-40B4-BE49-F238E27FC236}">
                <a16:creationId xmlns:a16="http://schemas.microsoft.com/office/drawing/2014/main" id="{B2902D17-A85F-5062-367B-33942562CBE7}"/>
              </a:ext>
            </a:extLst>
          </p:cNvPr>
          <p:cNvSpPr>
            <a:spLocks noGrp="1"/>
          </p:cNvSpPr>
          <p:nvPr>
            <p:ph sz="quarter" idx="10"/>
          </p:nvPr>
        </p:nvSpPr>
        <p:spPr/>
        <p:txBody>
          <a:bodyPr/>
          <a:lstStyle/>
          <a:p>
            <a:r>
              <a:rPr lang="en-GB" dirty="0"/>
              <a:t>Children &amp; Young People Advisory Group</a:t>
            </a:r>
          </a:p>
        </p:txBody>
      </p:sp>
      <p:sp>
        <p:nvSpPr>
          <p:cNvPr id="4" name="Text Placeholder 3">
            <a:extLst>
              <a:ext uri="{FF2B5EF4-FFF2-40B4-BE49-F238E27FC236}">
                <a16:creationId xmlns:a16="http://schemas.microsoft.com/office/drawing/2014/main" id="{6E4DB6EC-521E-1EF4-AE61-54B8F2EB6928}"/>
              </a:ext>
            </a:extLst>
          </p:cNvPr>
          <p:cNvSpPr>
            <a:spLocks noGrp="1"/>
          </p:cNvSpPr>
          <p:nvPr>
            <p:ph type="body" sz="quarter" idx="15"/>
          </p:nvPr>
        </p:nvSpPr>
        <p:spPr>
          <a:xfrm>
            <a:off x="715962" y="328847"/>
            <a:ext cx="10760075" cy="393542"/>
          </a:xfrm>
        </p:spPr>
        <p:txBody>
          <a:bodyPr/>
          <a:lstStyle/>
          <a:p>
            <a:r>
              <a:rPr lang="en-GB" b="1" dirty="0"/>
              <a:t>Wrap Around Care</a:t>
            </a:r>
          </a:p>
          <a:p>
            <a:endParaRPr lang="en-GB" dirty="0"/>
          </a:p>
        </p:txBody>
      </p:sp>
      <p:sp>
        <p:nvSpPr>
          <p:cNvPr id="11" name="TextBox 10">
            <a:extLst>
              <a:ext uri="{FF2B5EF4-FFF2-40B4-BE49-F238E27FC236}">
                <a16:creationId xmlns:a16="http://schemas.microsoft.com/office/drawing/2014/main" id="{C019A354-47FF-ADA1-A864-B588CF78CADB}"/>
              </a:ext>
            </a:extLst>
          </p:cNvPr>
          <p:cNvSpPr txBox="1"/>
          <p:nvPr/>
        </p:nvSpPr>
        <p:spPr>
          <a:xfrm>
            <a:off x="564349" y="672486"/>
            <a:ext cx="10631740" cy="5918608"/>
          </a:xfrm>
          <a:prstGeom prst="rect">
            <a:avLst/>
          </a:prstGeom>
          <a:noFill/>
        </p:spPr>
        <p:txBody>
          <a:bodyPr wrap="square" rtlCol="0">
            <a:spAutoFit/>
          </a:bodyPr>
          <a:lstStyle/>
          <a:p>
            <a:pPr>
              <a:lnSpc>
                <a:spcPct val="107000"/>
              </a:lnSpc>
              <a:spcAft>
                <a:spcPts val="800"/>
              </a:spcAft>
              <a:tabLst>
                <a:tab pos="5490845" algn="l"/>
              </a:tabLst>
            </a:pP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GB" i="1"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Palliative care for children and young people with life-limiting conditions is an </a:t>
            </a:r>
            <a:r>
              <a:rPr lang="en-GB" b="1" i="1"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active and total approach to care</a:t>
            </a:r>
            <a:r>
              <a:rPr lang="en-GB" i="1"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 embracing physical, emotional, social and spiritual elements. It focuses on </a:t>
            </a:r>
            <a:r>
              <a:rPr lang="en-GB" b="1" i="1"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enhancement of quality of life </a:t>
            </a:r>
            <a:r>
              <a:rPr lang="en-GB" i="1"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for the child and support for the family and includes the management of distressing symptoms, </a:t>
            </a:r>
            <a:r>
              <a:rPr lang="en-GB" b="1" i="1"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provision of respite and care through death and bereavement</a:t>
            </a:r>
            <a:r>
              <a:rPr lang="en-GB" i="1"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a:t>
            </a:r>
            <a:endParaRPr lang="en-GB" dirty="0">
              <a:solidFill>
                <a:schemeClr val="accent1">
                  <a:lumMod val="50000"/>
                </a:schemeClr>
              </a:solidFill>
              <a:effectLst/>
              <a:latin typeface="Verdana" panose="020B0604030504040204" pitchFamily="34" charset="0"/>
              <a:ea typeface="Verdana" panose="020B0604030504040204" pitchFamily="34" charset="0"/>
              <a:cs typeface="Arial" panose="020B0604020202020204" pitchFamily="34" charset="0"/>
            </a:endParaRPr>
          </a:p>
          <a:p>
            <a:pPr algn="r">
              <a:lnSpc>
                <a:spcPct val="107000"/>
              </a:lnSpc>
              <a:spcAft>
                <a:spcPts val="800"/>
              </a:spcAft>
              <a:tabLst>
                <a:tab pos="5490845" algn="l"/>
              </a:tabLst>
            </a:pPr>
            <a:r>
              <a:rPr lang="en-GB" sz="1400" i="1" dirty="0">
                <a:solidFill>
                  <a:schemeClr val="accent1">
                    <a:lumMod val="50000"/>
                  </a:schemeClr>
                </a:solidFill>
                <a:effectLst/>
                <a:latin typeface="Verdana" panose="020B0604030504040204" pitchFamily="34" charset="0"/>
                <a:ea typeface="Verdana" panose="020B0604030504040204" pitchFamily="34" charset="0"/>
                <a:cs typeface="Calibri" panose="020F0502020204030204" pitchFamily="34" charset="0"/>
              </a:rPr>
              <a:t>ACT and the Royal College of Paediatrics and Child Health (RCPCH), 1993</a:t>
            </a:r>
            <a:endParaRPr lang="en-GB" sz="1400" dirty="0">
              <a:solidFill>
                <a:schemeClr val="accent1">
                  <a:lumMod val="50000"/>
                </a:schemeClr>
              </a:solidFill>
              <a:effectLst/>
              <a:latin typeface="Verdana" panose="020B0604030504040204" pitchFamily="34" charset="0"/>
              <a:ea typeface="Verdana" panose="020B0604030504040204" pitchFamily="34" charset="0"/>
              <a:cs typeface="Arial" panose="020B0604020202020204" pitchFamily="34" charset="0"/>
            </a:endParaRPr>
          </a:p>
          <a:p>
            <a:endParaRPr lang="en-US" sz="1600" dirty="0">
              <a:solidFill>
                <a:schemeClr val="accent1">
                  <a:lumMod val="50000"/>
                </a:schemeClr>
              </a:solidFill>
              <a:latin typeface="Verdana" panose="020B0604030504040204" pitchFamily="34" charset="0"/>
              <a:ea typeface="Verdana" panose="020B0604030504040204" pitchFamily="34" charset="0"/>
            </a:endParaRPr>
          </a:p>
          <a:p>
            <a:r>
              <a:rPr lang="en-US" dirty="0">
                <a:solidFill>
                  <a:schemeClr val="accent1">
                    <a:lumMod val="50000"/>
                  </a:schemeClr>
                </a:solidFill>
                <a:latin typeface="Verdana" panose="020B0604030504040204" pitchFamily="34" charset="0"/>
                <a:ea typeface="Verdana" panose="020B0604030504040204" pitchFamily="34" charset="0"/>
              </a:rPr>
              <a:t>Children with palliative care needs present with a unique array of complex and diverse conditions, leading to illness trajectories that are notoriously difficult to predict. The conditions present with varying prognoses of days to many years, </a:t>
            </a:r>
            <a:r>
              <a:rPr lang="en-US" b="1" dirty="0">
                <a:solidFill>
                  <a:schemeClr val="accent1">
                    <a:lumMod val="50000"/>
                  </a:schemeClr>
                </a:solidFill>
                <a:latin typeface="Verdana" panose="020B0604030504040204" pitchFamily="34" charset="0"/>
                <a:ea typeface="Verdana" panose="020B0604030504040204" pitchFamily="34" charset="0"/>
              </a:rPr>
              <a:t>thus resulting in children potentially needing complex support for most of their life</a:t>
            </a:r>
            <a:r>
              <a:rPr lang="en-US" dirty="0">
                <a:solidFill>
                  <a:schemeClr val="accent1">
                    <a:lumMod val="50000"/>
                  </a:schemeClr>
                </a:solidFill>
                <a:latin typeface="Verdana" panose="020B0604030504040204" pitchFamily="34" charset="0"/>
                <a:ea typeface="Verdana" panose="020B0604030504040204" pitchFamily="34" charset="0"/>
              </a:rPr>
              <a:t>. </a:t>
            </a:r>
            <a:r>
              <a:rPr lang="en-GB" dirty="0">
                <a:solidFill>
                  <a:schemeClr val="accent1">
                    <a:lumMod val="50000"/>
                  </a:schemeClr>
                </a:solidFill>
                <a:effectLst/>
                <a:latin typeface="Verdana" panose="020B0604030504040204" pitchFamily="34" charset="0"/>
                <a:ea typeface="Verdana" panose="020B0604030504040204" pitchFamily="34" charset="0"/>
                <a:cs typeface="Arial" panose="020B0604020202020204" pitchFamily="34" charset="0"/>
              </a:rPr>
              <a:t>The intensity of palliative care support can change at different stages of the illness trajectory.</a:t>
            </a:r>
          </a:p>
          <a:p>
            <a:endParaRPr lang="en-GB" sz="1600" dirty="0">
              <a:solidFill>
                <a:schemeClr val="accent1">
                  <a:lumMod val="50000"/>
                </a:schemeClr>
              </a:solidFill>
              <a:latin typeface="Verdana" panose="020B0604030504040204" pitchFamily="34" charset="0"/>
              <a:ea typeface="Verdana" panose="020B0604030504040204" pitchFamily="34" charset="0"/>
              <a:cs typeface="Arial" panose="020B0604020202020204" pitchFamily="34" charset="0"/>
            </a:endParaRPr>
          </a:p>
          <a:p>
            <a:endParaRPr lang="en-GB" sz="1600" dirty="0">
              <a:solidFill>
                <a:schemeClr val="accent1">
                  <a:lumMod val="50000"/>
                </a:schemeClr>
              </a:solidFill>
              <a:effectLst/>
              <a:latin typeface="Verdana" panose="020B0604030504040204" pitchFamily="34" charset="0"/>
              <a:ea typeface="Verdana" panose="020B0604030504040204" pitchFamily="34" charset="0"/>
              <a:cs typeface="Arial" panose="020B0604020202020204" pitchFamily="34" charset="0"/>
            </a:endParaRPr>
          </a:p>
          <a:p>
            <a:endParaRPr lang="en-GB" sz="1600" dirty="0">
              <a:solidFill>
                <a:schemeClr val="accent1">
                  <a:lumMod val="50000"/>
                </a:schemeClr>
              </a:solidFill>
              <a:latin typeface="Verdana" panose="020B0604030504040204" pitchFamily="34" charset="0"/>
              <a:ea typeface="Verdana" panose="020B0604030504040204" pitchFamily="34" charset="0"/>
              <a:cs typeface="Arial" panose="020B0604020202020204" pitchFamily="34" charset="0"/>
            </a:endParaRPr>
          </a:p>
          <a:p>
            <a:endParaRPr lang="en-US" sz="1600" dirty="0">
              <a:solidFill>
                <a:schemeClr val="accent1">
                  <a:lumMod val="50000"/>
                </a:schemeClr>
              </a:solidFill>
              <a:latin typeface="Verdana" panose="020B0604030504040204" pitchFamily="34" charset="0"/>
              <a:ea typeface="Verdana" panose="020B0604030504040204" pitchFamily="34" charset="0"/>
            </a:endParaRPr>
          </a:p>
          <a:p>
            <a:pPr algn="r"/>
            <a:endParaRPr lang="en-US" sz="1600" i="1" dirty="0">
              <a:solidFill>
                <a:schemeClr val="accent1">
                  <a:lumMod val="50000"/>
                </a:schemeClr>
              </a:solidFill>
              <a:latin typeface="Verdana" panose="020B0604030504040204" pitchFamily="34" charset="0"/>
              <a:ea typeface="Verdana" panose="020B0604030504040204" pitchFamily="34" charset="0"/>
            </a:endParaRPr>
          </a:p>
          <a:p>
            <a:pPr algn="r"/>
            <a:r>
              <a:rPr lang="en-US" sz="1600" i="1" dirty="0">
                <a:solidFill>
                  <a:schemeClr val="accent1">
                    <a:lumMod val="50000"/>
                  </a:schemeClr>
                </a:solidFill>
                <a:latin typeface="Verdana" panose="020B0604030504040204" pitchFamily="34" charset="0"/>
                <a:ea typeface="Verdana" panose="020B0604030504040204" pitchFamily="34" charset="0"/>
              </a:rPr>
              <a:t>Taken from the NHS Wales End of Life Care Implementation Group, Review of Specialist Palliative Care Services in Wales 2010- 2021 </a:t>
            </a:r>
          </a:p>
          <a:p>
            <a:endParaRPr lang="en-US" dirty="0"/>
          </a:p>
          <a:p>
            <a:endParaRPr lang="en-GB" dirty="0"/>
          </a:p>
        </p:txBody>
      </p:sp>
    </p:spTree>
    <p:extLst>
      <p:ext uri="{BB962C8B-B14F-4D97-AF65-F5344CB8AC3E}">
        <p14:creationId xmlns:p14="http://schemas.microsoft.com/office/powerpoint/2010/main" val="300349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1">
                                            <p:txEl>
                                              <p:pRg st="0" end="0"/>
                                            </p:txEl>
                                          </p:spTgt>
                                        </p:tgtEl>
                                      </p:cBhvr>
                                    </p:animEffect>
                                    <p:set>
                                      <p:cBhvr>
                                        <p:cTn id="7" dur="1" fill="hold">
                                          <p:stCondLst>
                                            <p:cond delay="499"/>
                                          </p:stCondLst>
                                        </p:cTn>
                                        <p:tgtEl>
                                          <p:spTgt spid="11">
                                            <p:txEl>
                                              <p:pRg st="0" end="0"/>
                                            </p:txEl>
                                          </p:spTgt>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11">
                                            <p:txEl>
                                              <p:pRg st="1" end="1"/>
                                            </p:txEl>
                                          </p:spTgt>
                                        </p:tgtEl>
                                      </p:cBhvr>
                                    </p:animEffect>
                                    <p:set>
                                      <p:cBhvr>
                                        <p:cTn id="10" dur="1" fill="hold">
                                          <p:stCondLst>
                                            <p:cond delay="499"/>
                                          </p:stCondLst>
                                        </p:cTn>
                                        <p:tgtEl>
                                          <p:spTgt spid="11">
                                            <p:txEl>
                                              <p:pRg st="1" end="1"/>
                                            </p:txEl>
                                          </p:spTgt>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animEffect transition="in" filter="fade">
                                      <p:cBhvr>
                                        <p:cTn id="13" dur="500"/>
                                        <p:tgtEl>
                                          <p:spTgt spid="11">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9" end="9"/>
                                            </p:txEl>
                                          </p:spTgt>
                                        </p:tgtEl>
                                        <p:attrNameLst>
                                          <p:attrName>style.visibility</p:attrName>
                                        </p:attrNameLst>
                                      </p:cBhvr>
                                      <p:to>
                                        <p:strVal val="visible"/>
                                      </p:to>
                                    </p:set>
                                    <p:animEffect transition="in" filter="fade">
                                      <p:cBhvr>
                                        <p:cTn id="16" dur="500"/>
                                        <p:tgtEl>
                                          <p:spTgt spid="11">
                                            <p:txEl>
                                              <p:pRg st="9" end="9"/>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B389C-2955-83A7-75D5-99F9682245D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B561C84-CEF6-394D-5801-8CCE442BDA0F}"/>
              </a:ext>
            </a:extLst>
          </p:cNvPr>
          <p:cNvSpPr>
            <a:spLocks noGrp="1"/>
          </p:cNvSpPr>
          <p:nvPr>
            <p:ph sz="quarter" idx="10"/>
          </p:nvPr>
        </p:nvSpPr>
        <p:spPr/>
        <p:txBody>
          <a:bodyPr/>
          <a:lstStyle/>
          <a:p>
            <a:r>
              <a:rPr lang="en-GB" dirty="0"/>
              <a:t>Children &amp; Young People Advisory Group</a:t>
            </a:r>
          </a:p>
        </p:txBody>
      </p:sp>
      <p:sp>
        <p:nvSpPr>
          <p:cNvPr id="4" name="Text Placeholder 3">
            <a:extLst>
              <a:ext uri="{FF2B5EF4-FFF2-40B4-BE49-F238E27FC236}">
                <a16:creationId xmlns:a16="http://schemas.microsoft.com/office/drawing/2014/main" id="{ED237733-D1DD-5CBE-3A3C-2C8569F632B7}"/>
              </a:ext>
            </a:extLst>
          </p:cNvPr>
          <p:cNvSpPr>
            <a:spLocks noGrp="1"/>
          </p:cNvSpPr>
          <p:nvPr>
            <p:ph type="body" sz="quarter" idx="15"/>
          </p:nvPr>
        </p:nvSpPr>
        <p:spPr/>
        <p:txBody>
          <a:bodyPr>
            <a:normAutofit fontScale="92500"/>
          </a:bodyPr>
          <a:lstStyle/>
          <a:p>
            <a:r>
              <a:rPr lang="en-GB" b="1" dirty="0"/>
              <a:t>Number of children with a life threatening condition is increasing</a:t>
            </a:r>
            <a:endParaRPr lang="en-GB" dirty="0"/>
          </a:p>
        </p:txBody>
      </p:sp>
      <p:sp>
        <p:nvSpPr>
          <p:cNvPr id="11" name="TextBox 10">
            <a:extLst>
              <a:ext uri="{FF2B5EF4-FFF2-40B4-BE49-F238E27FC236}">
                <a16:creationId xmlns:a16="http://schemas.microsoft.com/office/drawing/2014/main" id="{B87E93CB-F77C-566D-7CF9-50A0AB01C931}"/>
              </a:ext>
            </a:extLst>
          </p:cNvPr>
          <p:cNvSpPr txBox="1"/>
          <p:nvPr/>
        </p:nvSpPr>
        <p:spPr>
          <a:xfrm>
            <a:off x="715964" y="1685832"/>
            <a:ext cx="3597275" cy="3970318"/>
          </a:xfrm>
          <a:prstGeom prst="rect">
            <a:avLst/>
          </a:prstGeom>
          <a:noFill/>
        </p:spPr>
        <p:txBody>
          <a:bodyPr wrap="square" rtlCol="0">
            <a:spAutoFit/>
          </a:bodyPr>
          <a:lstStyle/>
          <a:p>
            <a:pPr defTabSz="649224">
              <a:spcAft>
                <a:spcPts val="600"/>
              </a:spcAft>
            </a:pPr>
            <a:r>
              <a:rPr lang="en-GB" sz="2000" kern="1200" dirty="0">
                <a:solidFill>
                  <a:schemeClr val="accent1">
                    <a:lumMod val="50000"/>
                  </a:schemeClr>
                </a:solidFill>
                <a:latin typeface="Verdana" panose="020B0604030504040204" pitchFamily="34" charset="0"/>
                <a:ea typeface="Verdana" panose="020B0604030504040204" pitchFamily="34" charset="0"/>
              </a:rPr>
              <a:t>3655 babies and children with a life threatening condition in Wales in 2019.</a:t>
            </a:r>
          </a:p>
          <a:p>
            <a:pPr defTabSz="649224">
              <a:spcAft>
                <a:spcPts val="600"/>
              </a:spcAft>
            </a:pPr>
            <a:endParaRPr lang="en-GB" sz="2000" kern="1200" dirty="0">
              <a:solidFill>
                <a:schemeClr val="accent1">
                  <a:lumMod val="50000"/>
                </a:schemeClr>
              </a:solidFill>
              <a:latin typeface="Verdana" panose="020B0604030504040204" pitchFamily="34" charset="0"/>
              <a:ea typeface="Verdana" panose="020B0604030504040204" pitchFamily="34" charset="0"/>
            </a:endParaRPr>
          </a:p>
          <a:p>
            <a:pPr defTabSz="649224">
              <a:spcAft>
                <a:spcPts val="600"/>
              </a:spcAft>
            </a:pPr>
            <a:r>
              <a:rPr lang="en-GB" sz="2000" b="1" kern="1200" dirty="0">
                <a:solidFill>
                  <a:schemeClr val="accent1">
                    <a:lumMod val="50000"/>
                  </a:schemeClr>
                </a:solidFill>
                <a:latin typeface="Verdana" panose="020B0604030504040204" pitchFamily="34" charset="0"/>
                <a:ea typeface="Verdana" panose="020B0604030504040204" pitchFamily="34" charset="0"/>
              </a:rPr>
              <a:t>Number has increased by almost a quarter since 2009</a:t>
            </a:r>
          </a:p>
          <a:p>
            <a:pPr defTabSz="649224">
              <a:spcAft>
                <a:spcPts val="600"/>
              </a:spcAft>
            </a:pPr>
            <a:endParaRPr lang="en-GB" sz="1800" kern="1200" dirty="0">
              <a:solidFill>
                <a:schemeClr val="tx1"/>
              </a:solidFill>
              <a:latin typeface="+mn-lt"/>
              <a:ea typeface="+mn-ea"/>
              <a:cs typeface="+mn-cs"/>
            </a:endParaRPr>
          </a:p>
          <a:p>
            <a:endParaRPr lang="en-US" dirty="0"/>
          </a:p>
          <a:p>
            <a:endParaRPr lang="en-US" dirty="0"/>
          </a:p>
          <a:p>
            <a:endParaRPr lang="en-GB" dirty="0"/>
          </a:p>
        </p:txBody>
      </p:sp>
      <p:pic>
        <p:nvPicPr>
          <p:cNvPr id="3" name="Picture 2">
            <a:extLst>
              <a:ext uri="{FF2B5EF4-FFF2-40B4-BE49-F238E27FC236}">
                <a16:creationId xmlns:a16="http://schemas.microsoft.com/office/drawing/2014/main" id="{6EBCD2A3-6816-328E-0D36-6D2DCD275F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7438" y="1478524"/>
            <a:ext cx="6582649" cy="4388258"/>
          </a:xfrm>
          <a:prstGeom prst="rect">
            <a:avLst/>
          </a:prstGeom>
        </p:spPr>
      </p:pic>
    </p:spTree>
    <p:extLst>
      <p:ext uri="{BB962C8B-B14F-4D97-AF65-F5344CB8AC3E}">
        <p14:creationId xmlns:p14="http://schemas.microsoft.com/office/powerpoint/2010/main" val="3065408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C6D297-57D5-5444-0364-36647695A913}"/>
              </a:ext>
            </a:extLst>
          </p:cNvPr>
          <p:cNvSpPr>
            <a:spLocks noGrp="1"/>
          </p:cNvSpPr>
          <p:nvPr>
            <p:ph sz="quarter" idx="14"/>
          </p:nvPr>
        </p:nvSpPr>
        <p:spPr>
          <a:xfrm>
            <a:off x="715964" y="1298199"/>
            <a:ext cx="5995732" cy="3275256"/>
          </a:xfrm>
        </p:spPr>
        <p:txBody>
          <a:bodyPr/>
          <a:lstStyle/>
          <a:p>
            <a:r>
              <a:rPr lang="en-US" sz="2000" dirty="0">
                <a:solidFill>
                  <a:schemeClr val="accent1">
                    <a:lumMod val="50000"/>
                  </a:schemeClr>
                </a:solidFill>
              </a:rPr>
              <a:t>404 Children registered with T</a:t>
            </a:r>
            <a:r>
              <a:rPr kumimoji="0" lang="en-US"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ŷ</a:t>
            </a:r>
            <a:r>
              <a:rPr lang="en-US" sz="2000" dirty="0">
                <a:solidFill>
                  <a:schemeClr val="accent1">
                    <a:lumMod val="50000"/>
                  </a:schemeClr>
                </a:solidFill>
              </a:rPr>
              <a:t> Hafan or Hope House/T</a:t>
            </a:r>
            <a:r>
              <a:rPr kumimoji="0" lang="en-US" sz="2000" b="0" i="0" u="none" strike="noStrike" kern="1200" cap="none" spc="0" normalizeH="0" baseline="0" noProof="0" dirty="0">
                <a:ln>
                  <a:noFill/>
                </a:ln>
                <a:solidFill>
                  <a:schemeClr val="accent1">
                    <a:lumMod val="50000"/>
                  </a:schemeClr>
                </a:solidFill>
                <a:effectLst/>
                <a:uLnTx/>
                <a:uFillTx/>
                <a:latin typeface="Calibri" panose="020F0502020204030204"/>
                <a:ea typeface="+mn-ea"/>
                <a:cs typeface="+mn-cs"/>
              </a:rPr>
              <a:t>ŷ</a:t>
            </a:r>
            <a:r>
              <a:rPr lang="en-US" sz="2000" dirty="0">
                <a:solidFill>
                  <a:schemeClr val="accent1">
                    <a:lumMod val="50000"/>
                  </a:schemeClr>
                </a:solidFill>
              </a:rPr>
              <a:t> Gobaith </a:t>
            </a:r>
            <a:r>
              <a:rPr lang="en-US" sz="2000" b="1" dirty="0">
                <a:solidFill>
                  <a:schemeClr val="accent1">
                    <a:lumMod val="50000"/>
                  </a:schemeClr>
                </a:solidFill>
              </a:rPr>
              <a:t>Children’s Hospices</a:t>
            </a:r>
          </a:p>
          <a:p>
            <a:r>
              <a:rPr lang="en-US" sz="2000" dirty="0">
                <a:solidFill>
                  <a:schemeClr val="accent1">
                    <a:lumMod val="50000"/>
                  </a:schemeClr>
                </a:solidFill>
              </a:rPr>
              <a:t>Further 59 registered with the All Wales Specialist Managed Clinical Network.</a:t>
            </a: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GB" dirty="0">
              <a:solidFill>
                <a:schemeClr val="tx1"/>
              </a:solidFill>
            </a:endParaRPr>
          </a:p>
        </p:txBody>
      </p:sp>
      <p:sp>
        <p:nvSpPr>
          <p:cNvPr id="4" name="Text Placeholder 3">
            <a:extLst>
              <a:ext uri="{FF2B5EF4-FFF2-40B4-BE49-F238E27FC236}">
                <a16:creationId xmlns:a16="http://schemas.microsoft.com/office/drawing/2014/main" id="{266D5404-B26F-FBA8-5353-717E588D0EAC}"/>
              </a:ext>
            </a:extLst>
          </p:cNvPr>
          <p:cNvSpPr>
            <a:spLocks noGrp="1"/>
          </p:cNvSpPr>
          <p:nvPr>
            <p:ph type="body" sz="quarter" idx="15"/>
          </p:nvPr>
        </p:nvSpPr>
        <p:spPr/>
        <p:txBody>
          <a:bodyPr/>
          <a:lstStyle/>
          <a:p>
            <a:r>
              <a:rPr lang="en-GB" dirty="0"/>
              <a:t>Children are resident throughout Wales</a:t>
            </a:r>
          </a:p>
        </p:txBody>
      </p:sp>
      <p:pic>
        <p:nvPicPr>
          <p:cNvPr id="6" name="Content Placeholder 6">
            <a:extLst>
              <a:ext uri="{FF2B5EF4-FFF2-40B4-BE49-F238E27FC236}">
                <a16:creationId xmlns:a16="http://schemas.microsoft.com/office/drawing/2014/main" id="{9EE96CEC-D0A1-BF3C-FCF3-D14BFCE0C8C5}"/>
              </a:ext>
            </a:extLst>
          </p:cNvPr>
          <p:cNvPicPr>
            <a:picLocks noChangeAspect="1"/>
          </p:cNvPicPr>
          <p:nvPr/>
        </p:nvPicPr>
        <p:blipFill rotWithShape="1">
          <a:blip r:embed="rId3"/>
          <a:srcRect t="761" r="1" b="1"/>
          <a:stretch/>
        </p:blipFill>
        <p:spPr>
          <a:xfrm>
            <a:off x="7470648" y="1298199"/>
            <a:ext cx="3700272" cy="4533487"/>
          </a:xfrm>
          <a:prstGeom prst="rect">
            <a:avLst/>
          </a:prstGeom>
        </p:spPr>
      </p:pic>
      <p:sp>
        <p:nvSpPr>
          <p:cNvPr id="9" name="Content Placeholder 8">
            <a:extLst>
              <a:ext uri="{FF2B5EF4-FFF2-40B4-BE49-F238E27FC236}">
                <a16:creationId xmlns:a16="http://schemas.microsoft.com/office/drawing/2014/main" id="{BE079253-8A8A-3D17-4929-831CDF4BBEDE}"/>
              </a:ext>
            </a:extLst>
          </p:cNvPr>
          <p:cNvSpPr>
            <a:spLocks noGrp="1"/>
          </p:cNvSpPr>
          <p:nvPr>
            <p:ph sz="quarter" idx="10"/>
          </p:nvPr>
        </p:nvSpPr>
        <p:spPr>
          <a:xfrm>
            <a:off x="348491" y="6294971"/>
            <a:ext cx="3597275" cy="189830"/>
          </a:xfrm>
        </p:spPr>
        <p:txBody>
          <a:bodyPr/>
          <a:lstStyle/>
          <a:p>
            <a:r>
              <a:rPr lang="en-GB" sz="1400" dirty="0"/>
              <a:t>Children &amp; Young People Advisory Group</a:t>
            </a:r>
          </a:p>
          <a:p>
            <a:endParaRPr lang="en-GB" dirty="0"/>
          </a:p>
        </p:txBody>
      </p:sp>
      <p:pic>
        <p:nvPicPr>
          <p:cNvPr id="11" name="Picture 10">
            <a:extLst>
              <a:ext uri="{FF2B5EF4-FFF2-40B4-BE49-F238E27FC236}">
                <a16:creationId xmlns:a16="http://schemas.microsoft.com/office/drawing/2014/main" id="{9583ABF3-0961-4E15-A5B1-D5E5221F3B6C}"/>
              </a:ext>
            </a:extLst>
          </p:cNvPr>
          <p:cNvPicPr>
            <a:picLocks noChangeAspect="1"/>
          </p:cNvPicPr>
          <p:nvPr/>
        </p:nvPicPr>
        <p:blipFill>
          <a:blip r:embed="rId4"/>
          <a:stretch>
            <a:fillRect/>
          </a:stretch>
        </p:blipFill>
        <p:spPr>
          <a:xfrm>
            <a:off x="1021080" y="3209544"/>
            <a:ext cx="5928216" cy="2350257"/>
          </a:xfrm>
          <a:prstGeom prst="rect">
            <a:avLst/>
          </a:prstGeom>
        </p:spPr>
      </p:pic>
    </p:spTree>
    <p:extLst>
      <p:ext uri="{BB962C8B-B14F-4D97-AF65-F5344CB8AC3E}">
        <p14:creationId xmlns:p14="http://schemas.microsoft.com/office/powerpoint/2010/main" val="427473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CEE357-4AA0-AFEA-1D8D-78598264D30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4CAD817-3089-513B-5E0C-4F6C134C946A}"/>
              </a:ext>
            </a:extLst>
          </p:cNvPr>
          <p:cNvSpPr>
            <a:spLocks noGrp="1"/>
          </p:cNvSpPr>
          <p:nvPr>
            <p:ph sz="quarter" idx="10"/>
          </p:nvPr>
        </p:nvSpPr>
        <p:spPr/>
        <p:txBody>
          <a:bodyPr/>
          <a:lstStyle/>
          <a:p>
            <a:r>
              <a:rPr lang="en-GB" dirty="0"/>
              <a:t>Children &amp; Young People Advisory Group</a:t>
            </a:r>
          </a:p>
        </p:txBody>
      </p:sp>
      <p:sp>
        <p:nvSpPr>
          <p:cNvPr id="4" name="Text Placeholder 3">
            <a:extLst>
              <a:ext uri="{FF2B5EF4-FFF2-40B4-BE49-F238E27FC236}">
                <a16:creationId xmlns:a16="http://schemas.microsoft.com/office/drawing/2014/main" id="{0E8A8C3A-4D89-E7D8-DB68-00254CED6B86}"/>
              </a:ext>
            </a:extLst>
          </p:cNvPr>
          <p:cNvSpPr>
            <a:spLocks noGrp="1"/>
          </p:cNvSpPr>
          <p:nvPr>
            <p:ph type="body" sz="quarter" idx="15"/>
          </p:nvPr>
        </p:nvSpPr>
        <p:spPr/>
        <p:txBody>
          <a:bodyPr/>
          <a:lstStyle/>
          <a:p>
            <a:r>
              <a:rPr lang="en-GB" b="1" dirty="0"/>
              <a:t>What Matters most?</a:t>
            </a:r>
            <a:endParaRPr lang="en-GB" dirty="0"/>
          </a:p>
        </p:txBody>
      </p:sp>
      <p:graphicFrame>
        <p:nvGraphicFramePr>
          <p:cNvPr id="3" name="Object 2">
            <a:extLst>
              <a:ext uri="{FF2B5EF4-FFF2-40B4-BE49-F238E27FC236}">
                <a16:creationId xmlns:a16="http://schemas.microsoft.com/office/drawing/2014/main" id="{31068B6F-3257-3D4A-4FAA-AD6B06234E10}"/>
              </a:ext>
            </a:extLst>
          </p:cNvPr>
          <p:cNvGraphicFramePr>
            <a:graphicFrameLocks noChangeAspect="1"/>
          </p:cNvGraphicFramePr>
          <p:nvPr>
            <p:extLst>
              <p:ext uri="{D42A27DB-BD31-4B8C-83A1-F6EECF244321}">
                <p14:modId xmlns:p14="http://schemas.microsoft.com/office/powerpoint/2010/main" val="3705512769"/>
              </p:ext>
            </p:extLst>
          </p:nvPr>
        </p:nvGraphicFramePr>
        <p:xfrm>
          <a:off x="1481327" y="1042183"/>
          <a:ext cx="6620637" cy="4773633"/>
        </p:xfrm>
        <a:graphic>
          <a:graphicData uri="http://schemas.openxmlformats.org/presentationml/2006/ole">
            <mc:AlternateContent xmlns:mc="http://schemas.openxmlformats.org/markup-compatibility/2006">
              <mc:Choice xmlns:v="urn:schemas-microsoft-com:vml" Requires="v">
                <p:oleObj name="Acrobat Document" r:id="rId3" imgW="9524646" imgH="6865353" progId="Acrobat.Document.DC">
                  <p:embed/>
                </p:oleObj>
              </mc:Choice>
              <mc:Fallback>
                <p:oleObj name="Acrobat Document" r:id="rId3" imgW="9524646" imgH="6865353" progId="Acrobat.Document.DC">
                  <p:embed/>
                  <p:pic>
                    <p:nvPicPr>
                      <p:cNvPr id="3" name="Object 2">
                        <a:extLst>
                          <a:ext uri="{FF2B5EF4-FFF2-40B4-BE49-F238E27FC236}">
                            <a16:creationId xmlns:a16="http://schemas.microsoft.com/office/drawing/2014/main" id="{31068B6F-3257-3D4A-4FAA-AD6B06234E10}"/>
                          </a:ext>
                        </a:extLst>
                      </p:cNvPr>
                      <p:cNvPicPr/>
                      <p:nvPr/>
                    </p:nvPicPr>
                    <p:blipFill>
                      <a:blip r:embed="rId4"/>
                      <a:stretch>
                        <a:fillRect/>
                      </a:stretch>
                    </p:blipFill>
                    <p:spPr>
                      <a:xfrm>
                        <a:off x="1481327" y="1042183"/>
                        <a:ext cx="6620637" cy="4773633"/>
                      </a:xfrm>
                      <a:prstGeom prst="rect">
                        <a:avLst/>
                      </a:prstGeom>
                    </p:spPr>
                  </p:pic>
                </p:oleObj>
              </mc:Fallback>
            </mc:AlternateContent>
          </a:graphicData>
        </a:graphic>
      </p:graphicFrame>
      <p:sp>
        <p:nvSpPr>
          <p:cNvPr id="5" name="Oval 4">
            <a:extLst>
              <a:ext uri="{FF2B5EF4-FFF2-40B4-BE49-F238E27FC236}">
                <a16:creationId xmlns:a16="http://schemas.microsoft.com/office/drawing/2014/main" id="{FB5B883E-2DE9-5CCC-BE22-FD3676B5EF7D}"/>
              </a:ext>
            </a:extLst>
          </p:cNvPr>
          <p:cNvSpPr/>
          <p:nvPr/>
        </p:nvSpPr>
        <p:spPr>
          <a:xfrm>
            <a:off x="1481327" y="1943977"/>
            <a:ext cx="3090672" cy="1758387"/>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Oval 5">
            <a:extLst>
              <a:ext uri="{FF2B5EF4-FFF2-40B4-BE49-F238E27FC236}">
                <a16:creationId xmlns:a16="http://schemas.microsoft.com/office/drawing/2014/main" id="{94F30F40-D322-AFF6-BA97-9ABC4CD83F24}"/>
              </a:ext>
            </a:extLst>
          </p:cNvPr>
          <p:cNvSpPr/>
          <p:nvPr/>
        </p:nvSpPr>
        <p:spPr>
          <a:xfrm>
            <a:off x="1701800" y="3638550"/>
            <a:ext cx="1619250" cy="1015999"/>
          </a:xfrm>
          <a:prstGeom prst="ellipse">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372083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DC34F80-31F1-D907-8946-D35D84CBBD7E}"/>
              </a:ext>
            </a:extLst>
          </p:cNvPr>
          <p:cNvSpPr>
            <a:spLocks noGrp="1"/>
          </p:cNvSpPr>
          <p:nvPr>
            <p:ph type="body" sz="quarter" idx="15"/>
          </p:nvPr>
        </p:nvSpPr>
        <p:spPr/>
        <p:txBody>
          <a:bodyPr/>
          <a:lstStyle/>
          <a:p>
            <a:r>
              <a:rPr lang="en-GB" dirty="0"/>
              <a:t>Distance to access services is a real barrier</a:t>
            </a:r>
          </a:p>
        </p:txBody>
      </p:sp>
      <p:sp>
        <p:nvSpPr>
          <p:cNvPr id="5" name="Text Placeholder 4">
            <a:extLst>
              <a:ext uri="{FF2B5EF4-FFF2-40B4-BE49-F238E27FC236}">
                <a16:creationId xmlns:a16="http://schemas.microsoft.com/office/drawing/2014/main" id="{2936E835-1024-FAF0-9FC0-5B41B7DB8698}"/>
              </a:ext>
            </a:extLst>
          </p:cNvPr>
          <p:cNvSpPr>
            <a:spLocks noGrp="1"/>
          </p:cNvSpPr>
          <p:nvPr>
            <p:ph type="body" sz="quarter" idx="16"/>
          </p:nvPr>
        </p:nvSpPr>
        <p:spPr/>
        <p:txBody>
          <a:bodyPr>
            <a:normAutofit/>
          </a:bodyPr>
          <a:lstStyle/>
          <a:p>
            <a:r>
              <a:rPr lang="en-GB" sz="2400" dirty="0">
                <a:latin typeface="Verdana" panose="020B0604030504040204" pitchFamily="34" charset="0"/>
                <a:ea typeface="Verdana" panose="020B0604030504040204" pitchFamily="34" charset="0"/>
              </a:rPr>
              <a:t>92% families experience financial hardship</a:t>
            </a:r>
          </a:p>
        </p:txBody>
      </p:sp>
      <p:graphicFrame>
        <p:nvGraphicFramePr>
          <p:cNvPr id="7" name="Content Placeholder 6">
            <a:extLst>
              <a:ext uri="{FF2B5EF4-FFF2-40B4-BE49-F238E27FC236}">
                <a16:creationId xmlns:a16="http://schemas.microsoft.com/office/drawing/2014/main" id="{7C3542DE-A75E-DAB9-0094-BAB47B789370}"/>
              </a:ext>
            </a:extLst>
          </p:cNvPr>
          <p:cNvGraphicFramePr>
            <a:graphicFrameLocks noGrp="1" noChangeAspect="1"/>
          </p:cNvGraphicFramePr>
          <p:nvPr>
            <p:ph sz="quarter" idx="14"/>
            <p:extLst>
              <p:ext uri="{D42A27DB-BD31-4B8C-83A1-F6EECF244321}">
                <p14:modId xmlns:p14="http://schemas.microsoft.com/office/powerpoint/2010/main" val="3019931520"/>
              </p:ext>
            </p:extLst>
          </p:nvPr>
        </p:nvGraphicFramePr>
        <p:xfrm>
          <a:off x="3803904" y="1647452"/>
          <a:ext cx="2990088" cy="4241102"/>
        </p:xfrm>
        <a:graphic>
          <a:graphicData uri="http://schemas.openxmlformats.org/presentationml/2006/ole">
            <mc:AlternateContent xmlns:mc="http://schemas.openxmlformats.org/markup-compatibility/2006">
              <mc:Choice xmlns:v="urn:schemas-microsoft-com:vml" Requires="v">
                <p:oleObj name="Acrobat Document" r:id="rId3" imgW="4503101" imgH="6370304" progId="Acrobat.Document.DC">
                  <p:embed/>
                </p:oleObj>
              </mc:Choice>
              <mc:Fallback>
                <p:oleObj name="Acrobat Document" r:id="rId3" imgW="4503101" imgH="6370304" progId="Acrobat.Document.DC">
                  <p:embed/>
                  <p:pic>
                    <p:nvPicPr>
                      <p:cNvPr id="7" name="Content Placeholder 6">
                        <a:extLst>
                          <a:ext uri="{FF2B5EF4-FFF2-40B4-BE49-F238E27FC236}">
                            <a16:creationId xmlns:a16="http://schemas.microsoft.com/office/drawing/2014/main" id="{7C3542DE-A75E-DAB9-0094-BAB47B789370}"/>
                          </a:ext>
                        </a:extLst>
                      </p:cNvPr>
                      <p:cNvPicPr/>
                      <p:nvPr/>
                    </p:nvPicPr>
                    <p:blipFill>
                      <a:blip r:embed="rId4"/>
                      <a:stretch>
                        <a:fillRect/>
                      </a:stretch>
                    </p:blipFill>
                    <p:spPr>
                      <a:xfrm>
                        <a:off x="3803904" y="1647452"/>
                        <a:ext cx="2990088" cy="4241102"/>
                      </a:xfrm>
                      <a:prstGeom prst="rect">
                        <a:avLst/>
                      </a:prstGeom>
                    </p:spPr>
                  </p:pic>
                </p:oleObj>
              </mc:Fallback>
            </mc:AlternateContent>
          </a:graphicData>
        </a:graphic>
      </p:graphicFrame>
      <p:sp>
        <p:nvSpPr>
          <p:cNvPr id="9" name="Content Placeholder 8">
            <a:extLst>
              <a:ext uri="{FF2B5EF4-FFF2-40B4-BE49-F238E27FC236}">
                <a16:creationId xmlns:a16="http://schemas.microsoft.com/office/drawing/2014/main" id="{8AE8BC6D-E834-7987-03AD-4A374C89A7A8}"/>
              </a:ext>
            </a:extLst>
          </p:cNvPr>
          <p:cNvSpPr>
            <a:spLocks noGrp="1"/>
          </p:cNvSpPr>
          <p:nvPr>
            <p:ph sz="quarter" idx="10"/>
          </p:nvPr>
        </p:nvSpPr>
        <p:spPr>
          <a:xfrm>
            <a:off x="348491" y="6294971"/>
            <a:ext cx="3597275" cy="502189"/>
          </a:xfrm>
        </p:spPr>
        <p:txBody>
          <a:bodyPr/>
          <a:lstStyle/>
          <a:p>
            <a:r>
              <a:rPr lang="en-GB" sz="1400" dirty="0"/>
              <a:t>Children &amp; Young People Advisory Group</a:t>
            </a:r>
          </a:p>
          <a:p>
            <a:endParaRPr lang="en-GB" dirty="0"/>
          </a:p>
        </p:txBody>
      </p:sp>
    </p:spTree>
    <p:extLst>
      <p:ext uri="{BB962C8B-B14F-4D97-AF65-F5344CB8AC3E}">
        <p14:creationId xmlns:p14="http://schemas.microsoft.com/office/powerpoint/2010/main" val="4248032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98C01C-F592-4354-9D86-36F2FCFB2C07}"/>
              </a:ext>
            </a:extLst>
          </p:cNvPr>
          <p:cNvSpPr>
            <a:spLocks noGrp="1"/>
          </p:cNvSpPr>
          <p:nvPr>
            <p:ph sz="quarter" idx="10"/>
          </p:nvPr>
        </p:nvSpPr>
        <p:spPr/>
        <p:txBody>
          <a:bodyPr/>
          <a:lstStyle/>
          <a:p>
            <a:r>
              <a:rPr lang="en-GB" dirty="0"/>
              <a:t>Children &amp; Young People Advisory Group</a:t>
            </a:r>
          </a:p>
        </p:txBody>
      </p:sp>
      <p:sp>
        <p:nvSpPr>
          <p:cNvPr id="4" name="Text Placeholder 3">
            <a:extLst>
              <a:ext uri="{FF2B5EF4-FFF2-40B4-BE49-F238E27FC236}">
                <a16:creationId xmlns:a16="http://schemas.microsoft.com/office/drawing/2014/main" id="{A6558B16-935B-101F-5B61-FC59C315648B}"/>
              </a:ext>
            </a:extLst>
          </p:cNvPr>
          <p:cNvSpPr>
            <a:spLocks noGrp="1"/>
          </p:cNvSpPr>
          <p:nvPr>
            <p:ph type="body" sz="quarter" idx="15"/>
          </p:nvPr>
        </p:nvSpPr>
        <p:spPr/>
        <p:txBody>
          <a:bodyPr/>
          <a:lstStyle/>
          <a:p>
            <a:r>
              <a:rPr lang="en-GB" dirty="0"/>
              <a:t>Children &amp; Young People Advisory Group</a:t>
            </a:r>
          </a:p>
        </p:txBody>
      </p:sp>
      <p:sp>
        <p:nvSpPr>
          <p:cNvPr id="5" name="Text Placeholder 4">
            <a:extLst>
              <a:ext uri="{FF2B5EF4-FFF2-40B4-BE49-F238E27FC236}">
                <a16:creationId xmlns:a16="http://schemas.microsoft.com/office/drawing/2014/main" id="{150396DC-3BB5-F6C0-FE14-2517F1D3EC20}"/>
              </a:ext>
            </a:extLst>
          </p:cNvPr>
          <p:cNvSpPr>
            <a:spLocks noGrp="1"/>
          </p:cNvSpPr>
          <p:nvPr>
            <p:ph type="body" sz="quarter" idx="16"/>
          </p:nvPr>
        </p:nvSpPr>
        <p:spPr/>
        <p:txBody>
          <a:bodyPr/>
          <a:lstStyle/>
          <a:p>
            <a:r>
              <a:rPr lang="en-GB" dirty="0"/>
              <a:t>Question</a:t>
            </a:r>
          </a:p>
        </p:txBody>
      </p:sp>
      <p:sp>
        <p:nvSpPr>
          <p:cNvPr id="7" name="TextBox 6">
            <a:extLst>
              <a:ext uri="{FF2B5EF4-FFF2-40B4-BE49-F238E27FC236}">
                <a16:creationId xmlns:a16="http://schemas.microsoft.com/office/drawing/2014/main" id="{7B65437B-9776-4B31-10B6-E1FB4A6116CA}"/>
              </a:ext>
            </a:extLst>
          </p:cNvPr>
          <p:cNvSpPr txBox="1"/>
          <p:nvPr/>
        </p:nvSpPr>
        <p:spPr>
          <a:xfrm>
            <a:off x="665251" y="1665105"/>
            <a:ext cx="10403139" cy="1815882"/>
          </a:xfrm>
          <a:prstGeom prst="rect">
            <a:avLst/>
          </a:prstGeom>
          <a:noFill/>
        </p:spPr>
        <p:txBody>
          <a:bodyPr wrap="square" rtlCol="0">
            <a:spAutoFit/>
          </a:bodyPr>
          <a:lstStyle/>
          <a:p>
            <a:r>
              <a:rPr lang="en-GB" sz="2800" i="1" dirty="0">
                <a:solidFill>
                  <a:schemeClr val="accent1">
                    <a:lumMod val="50000"/>
                  </a:schemeClr>
                </a:solidFill>
                <a:latin typeface="Verdana" panose="020B0604030504040204" pitchFamily="34" charset="0"/>
                <a:ea typeface="Verdana" panose="020B0604030504040204" pitchFamily="34" charset="0"/>
              </a:rPr>
              <a:t>How do we remove barriers to accessing overnight short breaks for children and respite for </a:t>
            </a:r>
            <a:r>
              <a:rPr lang="en-GB" sz="2800" i="1">
                <a:solidFill>
                  <a:schemeClr val="accent1">
                    <a:lumMod val="50000"/>
                  </a:schemeClr>
                </a:solidFill>
                <a:latin typeface="Verdana" panose="020B0604030504040204" pitchFamily="34" charset="0"/>
                <a:ea typeface="Verdana" panose="020B0604030504040204" pitchFamily="34" charset="0"/>
              </a:rPr>
              <a:t>their families?</a:t>
            </a:r>
            <a:endParaRPr lang="en-GB" sz="2800" i="1" dirty="0">
              <a:solidFill>
                <a:schemeClr val="accent1">
                  <a:lumMod val="50000"/>
                </a:schemeClr>
              </a:solidFill>
              <a:latin typeface="Verdana" panose="020B0604030504040204" pitchFamily="34" charset="0"/>
              <a:ea typeface="Verdana" panose="020B0604030504040204" pitchFamily="34" charset="0"/>
            </a:endParaRPr>
          </a:p>
          <a:p>
            <a:endParaRPr lang="en-GB" sz="2800" i="1" dirty="0">
              <a:solidFill>
                <a:schemeClr val="accent1">
                  <a:lumMod val="50000"/>
                </a:schemeClr>
              </a:solidFill>
              <a:latin typeface="Verdana" panose="020B0604030504040204" pitchFamily="34" charset="0"/>
              <a:ea typeface="Verdana" panose="020B0604030504040204" pitchFamily="34" charset="0"/>
            </a:endParaRPr>
          </a:p>
          <a:p>
            <a:r>
              <a:rPr lang="en-GB" sz="2800" i="1" dirty="0">
                <a:solidFill>
                  <a:schemeClr val="accent1">
                    <a:lumMod val="50000"/>
                  </a:schemeClr>
                </a:solidFill>
                <a:latin typeface="Verdana" panose="020B0604030504040204" pitchFamily="34" charset="0"/>
                <a:ea typeface="Verdana" panose="020B0604030504040204" pitchFamily="34" charset="0"/>
              </a:rPr>
              <a:t>What organisations are best placed to do this?</a:t>
            </a:r>
          </a:p>
        </p:txBody>
      </p:sp>
      <p:sp>
        <p:nvSpPr>
          <p:cNvPr id="8" name="TextBox 7">
            <a:extLst>
              <a:ext uri="{FF2B5EF4-FFF2-40B4-BE49-F238E27FC236}">
                <a16:creationId xmlns:a16="http://schemas.microsoft.com/office/drawing/2014/main" id="{C1E6B9E4-378C-2108-0265-400772965D4F}"/>
              </a:ext>
            </a:extLst>
          </p:cNvPr>
          <p:cNvSpPr txBox="1"/>
          <p:nvPr/>
        </p:nvSpPr>
        <p:spPr>
          <a:xfrm>
            <a:off x="623479" y="3760033"/>
            <a:ext cx="10861497" cy="1938992"/>
          </a:xfrm>
          <a:prstGeom prst="rect">
            <a:avLst/>
          </a:prstGeom>
          <a:noFill/>
        </p:spPr>
        <p:txBody>
          <a:bodyPr wrap="square" rtlCol="0">
            <a:spAutoFit/>
          </a:bodyPr>
          <a:lstStyle/>
          <a:p>
            <a:r>
              <a:rPr lang="en-GB" sz="2400" dirty="0">
                <a:solidFill>
                  <a:srgbClr val="E03882"/>
                </a:solidFill>
                <a:latin typeface="Verdana" panose="020B0604030504040204" pitchFamily="34" charset="0"/>
                <a:ea typeface="Verdana" panose="020B0604030504040204" pitchFamily="34" charset="0"/>
              </a:rPr>
              <a:t>Please consider the questions in your groups, feel free to use the flip charts/post-its on each table to capture your ideas.</a:t>
            </a:r>
          </a:p>
          <a:p>
            <a:r>
              <a:rPr lang="en-GB" sz="2400" dirty="0">
                <a:solidFill>
                  <a:srgbClr val="E03882"/>
                </a:solidFill>
                <a:latin typeface="Verdana" panose="020B0604030504040204" pitchFamily="34" charset="0"/>
                <a:ea typeface="Verdana" panose="020B0604030504040204" pitchFamily="34" charset="0"/>
              </a:rPr>
              <a:t> </a:t>
            </a:r>
          </a:p>
          <a:p>
            <a:r>
              <a:rPr lang="en-GB" sz="2400" dirty="0">
                <a:solidFill>
                  <a:srgbClr val="E03882"/>
                </a:solidFill>
                <a:latin typeface="Verdana" panose="020B0604030504040204" pitchFamily="34" charset="0"/>
                <a:ea typeface="Verdana" panose="020B0604030504040204" pitchFamily="34" charset="0"/>
              </a:rPr>
              <a:t>20 minutes have been allocated for the discussion.</a:t>
            </a:r>
          </a:p>
          <a:p>
            <a:r>
              <a:rPr lang="en-GB" sz="2400" dirty="0">
                <a:solidFill>
                  <a:srgbClr val="E03882"/>
                </a:solidFill>
                <a:latin typeface="Verdana" panose="020B0604030504040204" pitchFamily="34" charset="0"/>
                <a:ea typeface="Verdana" panose="020B0604030504040204" pitchFamily="34" charset="0"/>
              </a:rPr>
              <a:t>Thank you for your support.</a:t>
            </a:r>
          </a:p>
        </p:txBody>
      </p:sp>
    </p:spTree>
    <p:extLst>
      <p:ext uri="{BB962C8B-B14F-4D97-AF65-F5344CB8AC3E}">
        <p14:creationId xmlns:p14="http://schemas.microsoft.com/office/powerpoint/2010/main" val="31270547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35c783e-4045-466f-af27-d27e6975bccc">
      <Terms xmlns="http://schemas.microsoft.com/office/infopath/2007/PartnerControls"/>
    </lcf76f155ced4ddcb4097134ff3c332f>
    <SharedWithUsers xmlns="4c3a92ee-7d0c-4d45-92fc-32b2307a25cc">
      <UserInfo>
        <DisplayName>Lisa Wooler (NHS Executive)</DisplayName>
        <AccountId>6</AccountId>
        <AccountType/>
      </UserInfo>
      <UserInfo>
        <DisplayName>Idris Baker (Swansea Bay UHB - Ty Olwen)</DisplayName>
        <AccountId>20</AccountId>
        <AccountType/>
      </UserInfo>
      <UserInfo>
        <DisplayName>Maria Parry (NHS Executive)</DisplayName>
        <AccountId>8</AccountId>
        <AccountType/>
      </UserInfo>
      <UserInfo>
        <DisplayName>Joanne Oliver (NHS Executive)</DisplayName>
        <AccountId>26</AccountId>
        <AccountType/>
      </UserInfo>
      <UserInfo>
        <DisplayName>Kristina Kunsteinaite (NHS Executive)</DisplayName>
        <AccountId>12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D5D15EEED8A44A8889BC2630130E83" ma:contentTypeVersion="13" ma:contentTypeDescription="Create a new document." ma:contentTypeScope="" ma:versionID="c82dfa4d6ee5c01ca46b1b1dc0b48cd5">
  <xsd:schema xmlns:xsd="http://www.w3.org/2001/XMLSchema" xmlns:xs="http://www.w3.org/2001/XMLSchema" xmlns:p="http://schemas.microsoft.com/office/2006/metadata/properties" xmlns:ns2="735c783e-4045-466f-af27-d27e6975bccc" xmlns:ns3="4c3a92ee-7d0c-4d45-92fc-32b2307a25cc" targetNamespace="http://schemas.microsoft.com/office/2006/metadata/properties" ma:root="true" ma:fieldsID="96423df05a0c1ad35359dc9268dc910b" ns2:_="" ns3:_="">
    <xsd:import namespace="735c783e-4045-466f-af27-d27e6975bccc"/>
    <xsd:import namespace="4c3a92ee-7d0c-4d45-92fc-32b2307a25c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2:MediaServiceOCR" minOccurs="0"/>
                <xsd:element ref="ns2:MediaServiceGenerationTime" minOccurs="0"/>
                <xsd:element ref="ns2:MediaServiceEventHashCode" minOccurs="0"/>
                <xsd:element ref="ns2:MediaServiceObjectDetectorVersions"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5c783e-4045-466f-af27-d27e6975bc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3a92ee-7d0c-4d45-92fc-32b2307a25c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B6A8AC-958D-4650-A1B7-2E184540E601}">
  <ds:schemaRefs>
    <ds:schemaRef ds:uri="http://purl.org/dc/dcmitype/"/>
    <ds:schemaRef ds:uri="http://schemas.microsoft.com/office/infopath/2007/PartnerControls"/>
    <ds:schemaRef ds:uri="http://purl.org/dc/elements/1.1/"/>
    <ds:schemaRef ds:uri="http://schemas.microsoft.com/office/2006/metadata/properties"/>
    <ds:schemaRef ds:uri="4c3a92ee-7d0c-4d45-92fc-32b2307a25cc"/>
    <ds:schemaRef ds:uri="http://purl.org/dc/terms/"/>
    <ds:schemaRef ds:uri="http://schemas.openxmlformats.org/package/2006/metadata/core-properties"/>
    <ds:schemaRef ds:uri="http://schemas.microsoft.com/office/2006/documentManagement/types"/>
    <ds:schemaRef ds:uri="735c783e-4045-466f-af27-d27e6975bccc"/>
    <ds:schemaRef ds:uri="http://www.w3.org/XML/1998/namespace"/>
  </ds:schemaRefs>
</ds:datastoreItem>
</file>

<file path=customXml/itemProps2.xml><?xml version="1.0" encoding="utf-8"?>
<ds:datastoreItem xmlns:ds="http://schemas.openxmlformats.org/officeDocument/2006/customXml" ds:itemID="{87593052-5E48-4BC8-92D2-F6D2FD634E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5c783e-4045-466f-af27-d27e6975bccc"/>
    <ds:schemaRef ds:uri="4c3a92ee-7d0c-4d45-92fc-32b2307a25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BF8952D-E690-4673-8D13-1411F6836F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601</TotalTime>
  <Words>787</Words>
  <Application>Microsoft Office PowerPoint</Application>
  <PresentationFormat>Widescreen</PresentationFormat>
  <Paragraphs>87</Paragraphs>
  <Slides>9</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7" baseType="lpstr">
      <vt:lpstr>Arial</vt:lpstr>
      <vt:lpstr>Calibri</vt:lpstr>
      <vt:lpstr>Calibri Light</vt:lpstr>
      <vt:lpstr>Courier New</vt:lpstr>
      <vt:lpstr>Ubuntu</vt:lpstr>
      <vt:lpstr>Verdana</vt:lpstr>
      <vt:lpstr>Office Theme</vt:lpstr>
      <vt:lpstr>Acrobat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Parry (NHS Executive)</dc:creator>
  <cp:lastModifiedBy>Kristina Kunsteinaite (NHS Executive)</cp:lastModifiedBy>
  <cp:revision>91</cp:revision>
  <dcterms:created xsi:type="dcterms:W3CDTF">2023-11-23T12:07:30Z</dcterms:created>
  <dcterms:modified xsi:type="dcterms:W3CDTF">2024-03-01T09:10:36Z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0x0101009FD5D15EEED8A44A8889BC2630130E83</vt:lpwstr>
  </property>
  <property fmtid="{D5CDD505-2E9C-101B-9397-08002B2CF9AE}" pid="3" name="MediaServiceImageTags">
    <vt:lpwstr/>
  </property>
</Properties>
</file>