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320" r:id="rId5"/>
    <p:sldId id="343" r:id="rId6"/>
    <p:sldId id="340" r:id="rId7"/>
    <p:sldId id="344" r:id="rId8"/>
    <p:sldId id="339" r:id="rId9"/>
    <p:sldId id="34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38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816"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EDFAB2-2C7B-4D67-A5BE-9838F249B6B1}" type="datetimeFigureOut">
              <a:rPr lang="en-GB" smtClean="0"/>
              <a:t>29/02/2024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E435A-1340-4EDD-B185-657B12B2782E}" type="slidenum">
              <a:rPr lang="en-GB" smtClean="0"/>
              <a:t>‹#›</a:t>
            </a:fld>
            <a:endParaRPr lang="en-GB"/>
          </a:p>
        </p:txBody>
      </p:sp>
    </p:spTree>
    <p:extLst>
      <p:ext uri="{BB962C8B-B14F-4D97-AF65-F5344CB8AC3E}">
        <p14:creationId xmlns:p14="http://schemas.microsoft.com/office/powerpoint/2010/main" val="2839932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DC78571-F49C-4D1A-940E-64E0F00BC4C8}" type="slidenum">
              <a:rPr lang="en-GB" smtClean="0"/>
              <a:t>1</a:t>
            </a:fld>
            <a:endParaRPr lang="en-GB"/>
          </a:p>
        </p:txBody>
      </p:sp>
    </p:spTree>
    <p:extLst>
      <p:ext uri="{BB962C8B-B14F-4D97-AF65-F5344CB8AC3E}">
        <p14:creationId xmlns:p14="http://schemas.microsoft.com/office/powerpoint/2010/main" val="2867674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205D9-990B-F0B9-5B6A-CE85C5A04F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8E4A26E-2491-FEEC-B870-A5A8265FAD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0AEA128-03FC-A234-5DD6-961E96999B07}"/>
              </a:ext>
            </a:extLst>
          </p:cNvPr>
          <p:cNvSpPr>
            <a:spLocks noGrp="1"/>
          </p:cNvSpPr>
          <p:nvPr>
            <p:ph type="dt" sz="half" idx="10"/>
          </p:nvPr>
        </p:nvSpPr>
        <p:spPr/>
        <p:txBody>
          <a:bodyPr/>
          <a:lstStyle/>
          <a:p>
            <a:fld id="{9E83E484-02FE-4A32-880F-73A8F29D5CAF}" type="datetimeFigureOut">
              <a:rPr lang="en-GB" smtClean="0"/>
              <a:t>29/02/2024</a:t>
            </a:fld>
            <a:endParaRPr lang="en-GB"/>
          </a:p>
        </p:txBody>
      </p:sp>
      <p:sp>
        <p:nvSpPr>
          <p:cNvPr id="5" name="Footer Placeholder 4">
            <a:extLst>
              <a:ext uri="{FF2B5EF4-FFF2-40B4-BE49-F238E27FC236}">
                <a16:creationId xmlns:a16="http://schemas.microsoft.com/office/drawing/2014/main" id="{6517FEBF-A013-E5A2-A81C-15211E370C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1D28BA-077D-4837-66C2-F21A3C29AC2F}"/>
              </a:ext>
            </a:extLst>
          </p:cNvPr>
          <p:cNvSpPr>
            <a:spLocks noGrp="1"/>
          </p:cNvSpPr>
          <p:nvPr>
            <p:ph type="sldNum" sz="quarter" idx="12"/>
          </p:nvPr>
        </p:nvSpPr>
        <p:spPr/>
        <p:txBody>
          <a:bodyPr/>
          <a:lstStyle/>
          <a:p>
            <a:fld id="{005E39C1-B646-4B01-A302-31945FB97B92}" type="slidenum">
              <a:rPr lang="en-GB" smtClean="0"/>
              <a:t>‹#›</a:t>
            </a:fld>
            <a:endParaRPr lang="en-GB"/>
          </a:p>
        </p:txBody>
      </p:sp>
    </p:spTree>
    <p:extLst>
      <p:ext uri="{BB962C8B-B14F-4D97-AF65-F5344CB8AC3E}">
        <p14:creationId xmlns:p14="http://schemas.microsoft.com/office/powerpoint/2010/main" val="1234271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9D849-9053-92ED-20C9-048556A4D86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F0AFE1-F61E-A13D-74F2-3DBA659780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62E3BC-731C-3001-FF9C-24E00A892889}"/>
              </a:ext>
            </a:extLst>
          </p:cNvPr>
          <p:cNvSpPr>
            <a:spLocks noGrp="1"/>
          </p:cNvSpPr>
          <p:nvPr>
            <p:ph type="dt" sz="half" idx="10"/>
          </p:nvPr>
        </p:nvSpPr>
        <p:spPr/>
        <p:txBody>
          <a:bodyPr/>
          <a:lstStyle/>
          <a:p>
            <a:fld id="{9E83E484-02FE-4A32-880F-73A8F29D5CAF}" type="datetimeFigureOut">
              <a:rPr lang="en-GB" smtClean="0"/>
              <a:t>29/02/2024</a:t>
            </a:fld>
            <a:endParaRPr lang="en-GB"/>
          </a:p>
        </p:txBody>
      </p:sp>
      <p:sp>
        <p:nvSpPr>
          <p:cNvPr id="5" name="Footer Placeholder 4">
            <a:extLst>
              <a:ext uri="{FF2B5EF4-FFF2-40B4-BE49-F238E27FC236}">
                <a16:creationId xmlns:a16="http://schemas.microsoft.com/office/drawing/2014/main" id="{2C6DB46E-026A-A84F-7F49-6AE5BD73BD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4888133-C7BD-ED4F-46C1-1ECE6E5C7BC0}"/>
              </a:ext>
            </a:extLst>
          </p:cNvPr>
          <p:cNvSpPr>
            <a:spLocks noGrp="1"/>
          </p:cNvSpPr>
          <p:nvPr>
            <p:ph type="sldNum" sz="quarter" idx="12"/>
          </p:nvPr>
        </p:nvSpPr>
        <p:spPr/>
        <p:txBody>
          <a:bodyPr/>
          <a:lstStyle/>
          <a:p>
            <a:fld id="{005E39C1-B646-4B01-A302-31945FB97B92}" type="slidenum">
              <a:rPr lang="en-GB" smtClean="0"/>
              <a:t>‹#›</a:t>
            </a:fld>
            <a:endParaRPr lang="en-GB"/>
          </a:p>
        </p:txBody>
      </p:sp>
    </p:spTree>
    <p:extLst>
      <p:ext uri="{BB962C8B-B14F-4D97-AF65-F5344CB8AC3E}">
        <p14:creationId xmlns:p14="http://schemas.microsoft.com/office/powerpoint/2010/main" val="4176246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554305-0FE4-B57B-8489-84045B701C7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E6A4F21-D493-A974-F935-CAE0479665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CD7E24-4E3A-F91A-D8FF-DE8CFD6D01DF}"/>
              </a:ext>
            </a:extLst>
          </p:cNvPr>
          <p:cNvSpPr>
            <a:spLocks noGrp="1"/>
          </p:cNvSpPr>
          <p:nvPr>
            <p:ph type="dt" sz="half" idx="10"/>
          </p:nvPr>
        </p:nvSpPr>
        <p:spPr/>
        <p:txBody>
          <a:bodyPr/>
          <a:lstStyle/>
          <a:p>
            <a:fld id="{9E83E484-02FE-4A32-880F-73A8F29D5CAF}" type="datetimeFigureOut">
              <a:rPr lang="en-GB" smtClean="0"/>
              <a:t>29/02/2024</a:t>
            </a:fld>
            <a:endParaRPr lang="en-GB"/>
          </a:p>
        </p:txBody>
      </p:sp>
      <p:sp>
        <p:nvSpPr>
          <p:cNvPr id="5" name="Footer Placeholder 4">
            <a:extLst>
              <a:ext uri="{FF2B5EF4-FFF2-40B4-BE49-F238E27FC236}">
                <a16:creationId xmlns:a16="http://schemas.microsoft.com/office/drawing/2014/main" id="{65C2C038-2C06-B2D0-86C9-68BA9F1074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609B81F-E107-97F2-EE41-C883ED2A74C3}"/>
              </a:ext>
            </a:extLst>
          </p:cNvPr>
          <p:cNvSpPr>
            <a:spLocks noGrp="1"/>
          </p:cNvSpPr>
          <p:nvPr>
            <p:ph type="sldNum" sz="quarter" idx="12"/>
          </p:nvPr>
        </p:nvSpPr>
        <p:spPr/>
        <p:txBody>
          <a:bodyPr/>
          <a:lstStyle/>
          <a:p>
            <a:fld id="{005E39C1-B646-4B01-A302-31945FB97B92}" type="slidenum">
              <a:rPr lang="en-GB" smtClean="0"/>
              <a:t>‹#›</a:t>
            </a:fld>
            <a:endParaRPr lang="en-GB"/>
          </a:p>
        </p:txBody>
      </p:sp>
    </p:spTree>
    <p:extLst>
      <p:ext uri="{BB962C8B-B14F-4D97-AF65-F5344CB8AC3E}">
        <p14:creationId xmlns:p14="http://schemas.microsoft.com/office/powerpoint/2010/main" val="3452381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41"/>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p>
        </p:txBody>
      </p:sp>
      <p:sp>
        <p:nvSpPr>
          <p:cNvPr id="21" name="Content Placeholder 5"/>
          <p:cNvSpPr>
            <a:spLocks noGrp="1"/>
          </p:cNvSpPr>
          <p:nvPr>
            <p:ph sz="quarter" idx="10" hasCustomPrompt="1"/>
          </p:nvPr>
        </p:nvSpPr>
        <p:spPr>
          <a:xfrm>
            <a:off x="348491" y="6294970"/>
            <a:ext cx="3597275" cy="180049"/>
          </a:xfrm>
          <a:prstGeom prst="rect">
            <a:avLst/>
          </a:prstGeom>
        </p:spPr>
        <p:txBody>
          <a:bodyPr lIns="0" tIns="0" rIns="0" bIns="0">
            <a:spAutoFit/>
          </a:bodyPr>
          <a:lstStyle>
            <a:lvl1pPr marL="0" indent="0">
              <a:buNone/>
              <a:defRPr sz="1300" b="1" i="0">
                <a:solidFill>
                  <a:schemeClr val="bg1"/>
                </a:solidFill>
                <a:latin typeface="Ubuntu" charset="0"/>
                <a:ea typeface="Ubuntu" charset="0"/>
                <a:cs typeface="Ubuntu" charset="0"/>
              </a:defRPr>
            </a:lvl1pPr>
          </a:lstStyle>
          <a:p>
            <a:pPr lvl="0"/>
            <a:r>
              <a:rPr lang="en-US"/>
              <a:t>Insert Document Title</a:t>
            </a:r>
          </a:p>
        </p:txBody>
      </p:sp>
      <p:sp>
        <p:nvSpPr>
          <p:cNvPr id="22" name="TextBox 21"/>
          <p:cNvSpPr txBox="1"/>
          <p:nvPr userDrawn="1"/>
        </p:nvSpPr>
        <p:spPr>
          <a:xfrm>
            <a:off x="-1123121" y="-1838739"/>
            <a:ext cx="184731" cy="317459"/>
          </a:xfrm>
          <a:prstGeom prst="rect">
            <a:avLst/>
          </a:prstGeom>
          <a:noFill/>
        </p:spPr>
        <p:txBody>
          <a:bodyPr wrap="none" rtlCol="0">
            <a:spAutoFit/>
          </a:bodyPr>
          <a:lstStyle/>
          <a:p>
            <a:endParaRPr lang="en-US" sz="1463"/>
          </a:p>
        </p:txBody>
      </p:sp>
      <p:sp>
        <p:nvSpPr>
          <p:cNvPr id="10" name="Content Placeholder 17"/>
          <p:cNvSpPr>
            <a:spLocks noGrp="1"/>
          </p:cNvSpPr>
          <p:nvPr>
            <p:ph sz="quarter" idx="14" hasCustomPrompt="1"/>
          </p:nvPr>
        </p:nvSpPr>
        <p:spPr>
          <a:xfrm>
            <a:off x="715964" y="2230646"/>
            <a:ext cx="10760075" cy="1724575"/>
          </a:xfrm>
          <a:prstGeom prst="rect">
            <a:avLst/>
          </a:prstGeom>
        </p:spPr>
        <p:txBody>
          <a:bodyPr lIns="0" tIns="0" rIns="0" bIns="0">
            <a:spAutoFit/>
          </a:bodyPr>
          <a:lstStyle>
            <a:lvl1pPr marL="232172" marR="0" indent="-232172" algn="l" defTabSz="742950" rtl="0" eaLnBrk="1" fontAlgn="auto" latinLnBrk="0" hangingPunct="1">
              <a:lnSpc>
                <a:spcPct val="100000"/>
              </a:lnSpc>
              <a:spcBef>
                <a:spcPts val="813"/>
              </a:spcBef>
              <a:spcAft>
                <a:spcPts val="0"/>
              </a:spcAft>
              <a:buClrTx/>
              <a:buSzTx/>
              <a:buFont typeface="Arial" charset="0"/>
              <a:buChar char="•"/>
              <a:tabLst/>
              <a:defRPr sz="1950" b="0" i="0" baseline="0">
                <a:solidFill>
                  <a:srgbClr val="324F82"/>
                </a:solidFill>
                <a:latin typeface="Verdana" charset="0"/>
                <a:ea typeface="Verdana" charset="0"/>
                <a:cs typeface="Verdana" charset="0"/>
              </a:defRPr>
            </a:lvl1pPr>
            <a:lvl2pPr marL="603647" indent="-232172">
              <a:buFont typeface="Courier New" charset="0"/>
              <a:buChar char="o"/>
              <a:defRPr sz="1463" b="0" i="0">
                <a:solidFill>
                  <a:srgbClr val="324F82"/>
                </a:solidFill>
                <a:latin typeface="Verdana" charset="0"/>
                <a:ea typeface="Verdana" charset="0"/>
                <a:cs typeface="Verdana" charset="0"/>
              </a:defRPr>
            </a:lvl2pPr>
            <a:lvl3pPr marL="975122" indent="-232172">
              <a:buFont typeface="Arial" charset="0"/>
              <a:buChar char="•"/>
              <a:defRPr sz="1300" b="0" i="0">
                <a:solidFill>
                  <a:srgbClr val="324F82"/>
                </a:solidFill>
                <a:latin typeface="Verdana" charset="0"/>
                <a:ea typeface="Verdana" charset="0"/>
                <a:cs typeface="Verdana" charset="0"/>
              </a:defRPr>
            </a:lvl3pPr>
            <a:lvl4pPr marL="1114425" indent="0">
              <a:buNone/>
              <a:defRPr sz="1138" b="0" i="0">
                <a:latin typeface="Verdana" charset="0"/>
                <a:ea typeface="Verdana" charset="0"/>
                <a:cs typeface="Verdana" charset="0"/>
              </a:defRPr>
            </a:lvl4pPr>
            <a:lvl5pPr marL="1485900" indent="0">
              <a:buNone/>
              <a:defRPr sz="1138"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2" name="Text Placeholder 4"/>
          <p:cNvSpPr>
            <a:spLocks noGrp="1"/>
          </p:cNvSpPr>
          <p:nvPr>
            <p:ph type="body" sz="quarter" idx="15" hasCustomPrompt="1"/>
          </p:nvPr>
        </p:nvSpPr>
        <p:spPr>
          <a:xfrm>
            <a:off x="715964"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a:t>1 Column Text Slide Heading</a:t>
            </a:r>
          </a:p>
        </p:txBody>
      </p:sp>
      <p:sp>
        <p:nvSpPr>
          <p:cNvPr id="17" name="Text Placeholder 4"/>
          <p:cNvSpPr>
            <a:spLocks noGrp="1"/>
          </p:cNvSpPr>
          <p:nvPr>
            <p:ph type="body" sz="quarter" idx="16" hasCustomPrompt="1"/>
          </p:nvPr>
        </p:nvSpPr>
        <p:spPr>
          <a:xfrm>
            <a:off x="715964"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a:t>Slide Subheading</a:t>
            </a:r>
          </a:p>
        </p:txBody>
      </p:sp>
      <p:pic>
        <p:nvPicPr>
          <p:cNvPr id="9" name="Picture 8" descr="Text&#10;&#10;Description automatically generated with medium confidence">
            <a:extLst>
              <a:ext uri="{FF2B5EF4-FFF2-40B4-BE49-F238E27FC236}">
                <a16:creationId xmlns:a16="http://schemas.microsoft.com/office/drawing/2014/main" id="{AD4C934B-FC93-4C90-AEA0-A25CCE87CD89}"/>
              </a:ext>
            </a:extLst>
          </p:cNvPr>
          <p:cNvPicPr>
            <a:picLocks noChangeAspect="1"/>
          </p:cNvPicPr>
          <p:nvPr userDrawn="1"/>
        </p:nvPicPr>
        <p:blipFill>
          <a:blip r:embed="rId2"/>
          <a:stretch>
            <a:fillRect/>
          </a:stretch>
        </p:blipFill>
        <p:spPr>
          <a:xfrm>
            <a:off x="8777539" y="6083591"/>
            <a:ext cx="3186551" cy="655935"/>
          </a:xfrm>
          <a:prstGeom prst="rect">
            <a:avLst/>
          </a:prstGeom>
        </p:spPr>
      </p:pic>
    </p:spTree>
    <p:extLst>
      <p:ext uri="{BB962C8B-B14F-4D97-AF65-F5344CB8AC3E}">
        <p14:creationId xmlns:p14="http://schemas.microsoft.com/office/powerpoint/2010/main" val="1272104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1A779-A711-9FBB-6226-92BF221B0C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B8FBFB4-8B16-747F-0B6D-D12400313F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351C505-6FB8-1D68-8BC0-677EBA7B32C7}"/>
              </a:ext>
            </a:extLst>
          </p:cNvPr>
          <p:cNvSpPr>
            <a:spLocks noGrp="1"/>
          </p:cNvSpPr>
          <p:nvPr>
            <p:ph type="dt" sz="half" idx="10"/>
          </p:nvPr>
        </p:nvSpPr>
        <p:spPr/>
        <p:txBody>
          <a:bodyPr/>
          <a:lstStyle/>
          <a:p>
            <a:fld id="{9E83E484-02FE-4A32-880F-73A8F29D5CAF}" type="datetimeFigureOut">
              <a:rPr lang="en-GB" smtClean="0"/>
              <a:t>29/02/2024</a:t>
            </a:fld>
            <a:endParaRPr lang="en-GB"/>
          </a:p>
        </p:txBody>
      </p:sp>
      <p:sp>
        <p:nvSpPr>
          <p:cNvPr id="5" name="Footer Placeholder 4">
            <a:extLst>
              <a:ext uri="{FF2B5EF4-FFF2-40B4-BE49-F238E27FC236}">
                <a16:creationId xmlns:a16="http://schemas.microsoft.com/office/drawing/2014/main" id="{188A2C7C-C7CA-ADC8-54A0-D057774787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FDEB74-21BF-9C43-9B83-51E19405404C}"/>
              </a:ext>
            </a:extLst>
          </p:cNvPr>
          <p:cNvSpPr>
            <a:spLocks noGrp="1"/>
          </p:cNvSpPr>
          <p:nvPr>
            <p:ph type="sldNum" sz="quarter" idx="12"/>
          </p:nvPr>
        </p:nvSpPr>
        <p:spPr/>
        <p:txBody>
          <a:bodyPr/>
          <a:lstStyle/>
          <a:p>
            <a:fld id="{005E39C1-B646-4B01-A302-31945FB97B92}" type="slidenum">
              <a:rPr lang="en-GB" smtClean="0"/>
              <a:t>‹#›</a:t>
            </a:fld>
            <a:endParaRPr lang="en-GB"/>
          </a:p>
        </p:txBody>
      </p:sp>
    </p:spTree>
    <p:extLst>
      <p:ext uri="{BB962C8B-B14F-4D97-AF65-F5344CB8AC3E}">
        <p14:creationId xmlns:p14="http://schemas.microsoft.com/office/powerpoint/2010/main" val="3994609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88CFF-2B1A-AEBC-239C-8414A6A38BB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5034F67-E3B9-0CAA-3FFA-0B760C9146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27C8ECB-23A3-74F5-71EC-9B00964C73ED}"/>
              </a:ext>
            </a:extLst>
          </p:cNvPr>
          <p:cNvSpPr>
            <a:spLocks noGrp="1"/>
          </p:cNvSpPr>
          <p:nvPr>
            <p:ph type="dt" sz="half" idx="10"/>
          </p:nvPr>
        </p:nvSpPr>
        <p:spPr/>
        <p:txBody>
          <a:bodyPr/>
          <a:lstStyle/>
          <a:p>
            <a:fld id="{9E83E484-02FE-4A32-880F-73A8F29D5CAF}" type="datetimeFigureOut">
              <a:rPr lang="en-GB" smtClean="0"/>
              <a:t>29/02/2024</a:t>
            </a:fld>
            <a:endParaRPr lang="en-GB"/>
          </a:p>
        </p:txBody>
      </p:sp>
      <p:sp>
        <p:nvSpPr>
          <p:cNvPr id="5" name="Footer Placeholder 4">
            <a:extLst>
              <a:ext uri="{FF2B5EF4-FFF2-40B4-BE49-F238E27FC236}">
                <a16:creationId xmlns:a16="http://schemas.microsoft.com/office/drawing/2014/main" id="{74258EF6-27B4-9469-A3E2-B0C71DFC5A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A0F45A2-FB02-AEE2-EDC1-9DA65FE032E2}"/>
              </a:ext>
            </a:extLst>
          </p:cNvPr>
          <p:cNvSpPr>
            <a:spLocks noGrp="1"/>
          </p:cNvSpPr>
          <p:nvPr>
            <p:ph type="sldNum" sz="quarter" idx="12"/>
          </p:nvPr>
        </p:nvSpPr>
        <p:spPr/>
        <p:txBody>
          <a:bodyPr/>
          <a:lstStyle/>
          <a:p>
            <a:fld id="{005E39C1-B646-4B01-A302-31945FB97B92}" type="slidenum">
              <a:rPr lang="en-GB" smtClean="0"/>
              <a:t>‹#›</a:t>
            </a:fld>
            <a:endParaRPr lang="en-GB"/>
          </a:p>
        </p:txBody>
      </p:sp>
    </p:spTree>
    <p:extLst>
      <p:ext uri="{BB962C8B-B14F-4D97-AF65-F5344CB8AC3E}">
        <p14:creationId xmlns:p14="http://schemas.microsoft.com/office/powerpoint/2010/main" val="486861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0809C-7B69-FE6D-C79A-23F44DF002F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9BF22FF-2BBB-949C-8DE5-00EC40777B6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E84C2D0-9AA5-6B48-3DA4-3827FD2EAFF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6470D78-68AB-8F01-ED91-4D56A08DD010}"/>
              </a:ext>
            </a:extLst>
          </p:cNvPr>
          <p:cNvSpPr>
            <a:spLocks noGrp="1"/>
          </p:cNvSpPr>
          <p:nvPr>
            <p:ph type="dt" sz="half" idx="10"/>
          </p:nvPr>
        </p:nvSpPr>
        <p:spPr/>
        <p:txBody>
          <a:bodyPr/>
          <a:lstStyle/>
          <a:p>
            <a:fld id="{9E83E484-02FE-4A32-880F-73A8F29D5CAF}" type="datetimeFigureOut">
              <a:rPr lang="en-GB" smtClean="0"/>
              <a:t>29/02/2024</a:t>
            </a:fld>
            <a:endParaRPr lang="en-GB"/>
          </a:p>
        </p:txBody>
      </p:sp>
      <p:sp>
        <p:nvSpPr>
          <p:cNvPr id="6" name="Footer Placeholder 5">
            <a:extLst>
              <a:ext uri="{FF2B5EF4-FFF2-40B4-BE49-F238E27FC236}">
                <a16:creationId xmlns:a16="http://schemas.microsoft.com/office/drawing/2014/main" id="{248849F6-04F8-EFAC-CDAD-32B80F4D9DD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B0089FE-9248-037B-4384-B2CD4D73C433}"/>
              </a:ext>
            </a:extLst>
          </p:cNvPr>
          <p:cNvSpPr>
            <a:spLocks noGrp="1"/>
          </p:cNvSpPr>
          <p:nvPr>
            <p:ph type="sldNum" sz="quarter" idx="12"/>
          </p:nvPr>
        </p:nvSpPr>
        <p:spPr/>
        <p:txBody>
          <a:bodyPr/>
          <a:lstStyle/>
          <a:p>
            <a:fld id="{005E39C1-B646-4B01-A302-31945FB97B92}" type="slidenum">
              <a:rPr lang="en-GB" smtClean="0"/>
              <a:t>‹#›</a:t>
            </a:fld>
            <a:endParaRPr lang="en-GB"/>
          </a:p>
        </p:txBody>
      </p:sp>
    </p:spTree>
    <p:extLst>
      <p:ext uri="{BB962C8B-B14F-4D97-AF65-F5344CB8AC3E}">
        <p14:creationId xmlns:p14="http://schemas.microsoft.com/office/powerpoint/2010/main" val="801206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81794-20A1-E6B0-1762-29BC14D05A6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4C95CAC-6A17-6257-980C-B600D4AD86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5E520AA-EB44-6B6E-6F96-159DF38B11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A6A81F-A78F-97DC-320E-5AD81562A1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BBC941-A59F-081E-1490-2CFA915C334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CF943F8-FD0C-488B-9B91-1F4CB478931D}"/>
              </a:ext>
            </a:extLst>
          </p:cNvPr>
          <p:cNvSpPr>
            <a:spLocks noGrp="1"/>
          </p:cNvSpPr>
          <p:nvPr>
            <p:ph type="dt" sz="half" idx="10"/>
          </p:nvPr>
        </p:nvSpPr>
        <p:spPr/>
        <p:txBody>
          <a:bodyPr/>
          <a:lstStyle/>
          <a:p>
            <a:fld id="{9E83E484-02FE-4A32-880F-73A8F29D5CAF}" type="datetimeFigureOut">
              <a:rPr lang="en-GB" smtClean="0"/>
              <a:t>29/02/2024</a:t>
            </a:fld>
            <a:endParaRPr lang="en-GB"/>
          </a:p>
        </p:txBody>
      </p:sp>
      <p:sp>
        <p:nvSpPr>
          <p:cNvPr id="8" name="Footer Placeholder 7">
            <a:extLst>
              <a:ext uri="{FF2B5EF4-FFF2-40B4-BE49-F238E27FC236}">
                <a16:creationId xmlns:a16="http://schemas.microsoft.com/office/drawing/2014/main" id="{A355658F-1C3B-CA08-F589-556C4755709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BF568E-3AC8-86B5-72EA-4104CDC822A7}"/>
              </a:ext>
            </a:extLst>
          </p:cNvPr>
          <p:cNvSpPr>
            <a:spLocks noGrp="1"/>
          </p:cNvSpPr>
          <p:nvPr>
            <p:ph type="sldNum" sz="quarter" idx="12"/>
          </p:nvPr>
        </p:nvSpPr>
        <p:spPr/>
        <p:txBody>
          <a:bodyPr/>
          <a:lstStyle/>
          <a:p>
            <a:fld id="{005E39C1-B646-4B01-A302-31945FB97B92}" type="slidenum">
              <a:rPr lang="en-GB" smtClean="0"/>
              <a:t>‹#›</a:t>
            </a:fld>
            <a:endParaRPr lang="en-GB"/>
          </a:p>
        </p:txBody>
      </p:sp>
    </p:spTree>
    <p:extLst>
      <p:ext uri="{BB962C8B-B14F-4D97-AF65-F5344CB8AC3E}">
        <p14:creationId xmlns:p14="http://schemas.microsoft.com/office/powerpoint/2010/main" val="2448149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76D12-5B22-1CD8-AF36-D3BBC4122BC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6D0B94A-E0BB-D006-D879-3E5071E2BD69}"/>
              </a:ext>
            </a:extLst>
          </p:cNvPr>
          <p:cNvSpPr>
            <a:spLocks noGrp="1"/>
          </p:cNvSpPr>
          <p:nvPr>
            <p:ph type="dt" sz="half" idx="10"/>
          </p:nvPr>
        </p:nvSpPr>
        <p:spPr/>
        <p:txBody>
          <a:bodyPr/>
          <a:lstStyle/>
          <a:p>
            <a:fld id="{9E83E484-02FE-4A32-880F-73A8F29D5CAF}" type="datetimeFigureOut">
              <a:rPr lang="en-GB" smtClean="0"/>
              <a:t>29/02/2024</a:t>
            </a:fld>
            <a:endParaRPr lang="en-GB"/>
          </a:p>
        </p:txBody>
      </p:sp>
      <p:sp>
        <p:nvSpPr>
          <p:cNvPr id="4" name="Footer Placeholder 3">
            <a:extLst>
              <a:ext uri="{FF2B5EF4-FFF2-40B4-BE49-F238E27FC236}">
                <a16:creationId xmlns:a16="http://schemas.microsoft.com/office/drawing/2014/main" id="{60B817E1-FC63-C61B-2BDD-8C7531791C8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6683086-4BBF-A27E-D9DC-B541DB231ECA}"/>
              </a:ext>
            </a:extLst>
          </p:cNvPr>
          <p:cNvSpPr>
            <a:spLocks noGrp="1"/>
          </p:cNvSpPr>
          <p:nvPr>
            <p:ph type="sldNum" sz="quarter" idx="12"/>
          </p:nvPr>
        </p:nvSpPr>
        <p:spPr/>
        <p:txBody>
          <a:bodyPr/>
          <a:lstStyle/>
          <a:p>
            <a:fld id="{005E39C1-B646-4B01-A302-31945FB97B92}" type="slidenum">
              <a:rPr lang="en-GB" smtClean="0"/>
              <a:t>‹#›</a:t>
            </a:fld>
            <a:endParaRPr lang="en-GB"/>
          </a:p>
        </p:txBody>
      </p:sp>
    </p:spTree>
    <p:extLst>
      <p:ext uri="{BB962C8B-B14F-4D97-AF65-F5344CB8AC3E}">
        <p14:creationId xmlns:p14="http://schemas.microsoft.com/office/powerpoint/2010/main" val="2166902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F6D073-CA26-DF46-9E89-29AE83E23803}"/>
              </a:ext>
            </a:extLst>
          </p:cNvPr>
          <p:cNvSpPr>
            <a:spLocks noGrp="1"/>
          </p:cNvSpPr>
          <p:nvPr>
            <p:ph type="dt" sz="half" idx="10"/>
          </p:nvPr>
        </p:nvSpPr>
        <p:spPr/>
        <p:txBody>
          <a:bodyPr/>
          <a:lstStyle/>
          <a:p>
            <a:fld id="{9E83E484-02FE-4A32-880F-73A8F29D5CAF}" type="datetimeFigureOut">
              <a:rPr lang="en-GB" smtClean="0"/>
              <a:t>29/02/2024</a:t>
            </a:fld>
            <a:endParaRPr lang="en-GB"/>
          </a:p>
        </p:txBody>
      </p:sp>
      <p:sp>
        <p:nvSpPr>
          <p:cNvPr id="3" name="Footer Placeholder 2">
            <a:extLst>
              <a:ext uri="{FF2B5EF4-FFF2-40B4-BE49-F238E27FC236}">
                <a16:creationId xmlns:a16="http://schemas.microsoft.com/office/drawing/2014/main" id="{4FE8F191-6A01-07AC-DD92-2851276B715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A0FAF0A-C437-64B2-E4CF-70CDD34AE036}"/>
              </a:ext>
            </a:extLst>
          </p:cNvPr>
          <p:cNvSpPr>
            <a:spLocks noGrp="1"/>
          </p:cNvSpPr>
          <p:nvPr>
            <p:ph type="sldNum" sz="quarter" idx="12"/>
          </p:nvPr>
        </p:nvSpPr>
        <p:spPr/>
        <p:txBody>
          <a:bodyPr/>
          <a:lstStyle/>
          <a:p>
            <a:fld id="{005E39C1-B646-4B01-A302-31945FB97B92}" type="slidenum">
              <a:rPr lang="en-GB" smtClean="0"/>
              <a:t>‹#›</a:t>
            </a:fld>
            <a:endParaRPr lang="en-GB"/>
          </a:p>
        </p:txBody>
      </p:sp>
    </p:spTree>
    <p:extLst>
      <p:ext uri="{BB962C8B-B14F-4D97-AF65-F5344CB8AC3E}">
        <p14:creationId xmlns:p14="http://schemas.microsoft.com/office/powerpoint/2010/main" val="4137619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91E7-97E4-6CE4-16D5-1C7749FACA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E9197B-5459-0FC6-0714-27ABC70321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658AA19-685C-23DB-98E8-0F2A1897D9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E8F9EF-B3BC-C27B-010E-361CD085AB8A}"/>
              </a:ext>
            </a:extLst>
          </p:cNvPr>
          <p:cNvSpPr>
            <a:spLocks noGrp="1"/>
          </p:cNvSpPr>
          <p:nvPr>
            <p:ph type="dt" sz="half" idx="10"/>
          </p:nvPr>
        </p:nvSpPr>
        <p:spPr/>
        <p:txBody>
          <a:bodyPr/>
          <a:lstStyle/>
          <a:p>
            <a:fld id="{9E83E484-02FE-4A32-880F-73A8F29D5CAF}" type="datetimeFigureOut">
              <a:rPr lang="en-GB" smtClean="0"/>
              <a:t>29/02/2024</a:t>
            </a:fld>
            <a:endParaRPr lang="en-GB"/>
          </a:p>
        </p:txBody>
      </p:sp>
      <p:sp>
        <p:nvSpPr>
          <p:cNvPr id="6" name="Footer Placeholder 5">
            <a:extLst>
              <a:ext uri="{FF2B5EF4-FFF2-40B4-BE49-F238E27FC236}">
                <a16:creationId xmlns:a16="http://schemas.microsoft.com/office/drawing/2014/main" id="{6543731C-5BE9-4243-53E2-146C6895DF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06D69F-841D-313D-FF74-B27EC4B86541}"/>
              </a:ext>
            </a:extLst>
          </p:cNvPr>
          <p:cNvSpPr>
            <a:spLocks noGrp="1"/>
          </p:cNvSpPr>
          <p:nvPr>
            <p:ph type="sldNum" sz="quarter" idx="12"/>
          </p:nvPr>
        </p:nvSpPr>
        <p:spPr/>
        <p:txBody>
          <a:bodyPr/>
          <a:lstStyle/>
          <a:p>
            <a:fld id="{005E39C1-B646-4B01-A302-31945FB97B92}" type="slidenum">
              <a:rPr lang="en-GB" smtClean="0"/>
              <a:t>‹#›</a:t>
            </a:fld>
            <a:endParaRPr lang="en-GB"/>
          </a:p>
        </p:txBody>
      </p:sp>
    </p:spTree>
    <p:extLst>
      <p:ext uri="{BB962C8B-B14F-4D97-AF65-F5344CB8AC3E}">
        <p14:creationId xmlns:p14="http://schemas.microsoft.com/office/powerpoint/2010/main" val="2157562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95212-5006-1580-4163-AA1D62984B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17C2527-5F3A-E3E6-32F8-627F4F3DF4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9A92EB7-15BF-DBDC-F3B6-0E2CE5F23B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92E89F-8ACB-C6E1-3471-A8FB90D4DC4E}"/>
              </a:ext>
            </a:extLst>
          </p:cNvPr>
          <p:cNvSpPr>
            <a:spLocks noGrp="1"/>
          </p:cNvSpPr>
          <p:nvPr>
            <p:ph type="dt" sz="half" idx="10"/>
          </p:nvPr>
        </p:nvSpPr>
        <p:spPr/>
        <p:txBody>
          <a:bodyPr/>
          <a:lstStyle/>
          <a:p>
            <a:fld id="{9E83E484-02FE-4A32-880F-73A8F29D5CAF}" type="datetimeFigureOut">
              <a:rPr lang="en-GB" smtClean="0"/>
              <a:t>29/02/2024</a:t>
            </a:fld>
            <a:endParaRPr lang="en-GB"/>
          </a:p>
        </p:txBody>
      </p:sp>
      <p:sp>
        <p:nvSpPr>
          <p:cNvPr id="6" name="Footer Placeholder 5">
            <a:extLst>
              <a:ext uri="{FF2B5EF4-FFF2-40B4-BE49-F238E27FC236}">
                <a16:creationId xmlns:a16="http://schemas.microsoft.com/office/drawing/2014/main" id="{C52640E8-8AB7-6A62-2A58-10BD80EE45A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9E72C7D-DC17-807C-0A6E-5619C3CDF0E1}"/>
              </a:ext>
            </a:extLst>
          </p:cNvPr>
          <p:cNvSpPr>
            <a:spLocks noGrp="1"/>
          </p:cNvSpPr>
          <p:nvPr>
            <p:ph type="sldNum" sz="quarter" idx="12"/>
          </p:nvPr>
        </p:nvSpPr>
        <p:spPr/>
        <p:txBody>
          <a:bodyPr/>
          <a:lstStyle/>
          <a:p>
            <a:fld id="{005E39C1-B646-4B01-A302-31945FB97B92}" type="slidenum">
              <a:rPr lang="en-GB" smtClean="0"/>
              <a:t>‹#›</a:t>
            </a:fld>
            <a:endParaRPr lang="en-GB"/>
          </a:p>
        </p:txBody>
      </p:sp>
    </p:spTree>
    <p:extLst>
      <p:ext uri="{BB962C8B-B14F-4D97-AF65-F5344CB8AC3E}">
        <p14:creationId xmlns:p14="http://schemas.microsoft.com/office/powerpoint/2010/main" val="3372827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44FAEE-89E1-D6A5-B7DE-492F1FE0AA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630608D-5F5D-773B-B7FE-3A38B405A7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AB7458-2B91-30DD-4FAE-E881CB760C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83E484-02FE-4A32-880F-73A8F29D5CAF}" type="datetimeFigureOut">
              <a:rPr lang="en-GB" smtClean="0"/>
              <a:t>29/02/2024</a:t>
            </a:fld>
            <a:endParaRPr lang="en-GB"/>
          </a:p>
        </p:txBody>
      </p:sp>
      <p:sp>
        <p:nvSpPr>
          <p:cNvPr id="5" name="Footer Placeholder 4">
            <a:extLst>
              <a:ext uri="{FF2B5EF4-FFF2-40B4-BE49-F238E27FC236}">
                <a16:creationId xmlns:a16="http://schemas.microsoft.com/office/drawing/2014/main" id="{3ACA9E88-168C-0E8A-57FC-9655FF4869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4C2A63B-991F-96B0-D218-49B4859A63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5E39C1-B646-4B01-A302-31945FB97B92}" type="slidenum">
              <a:rPr lang="en-GB" smtClean="0"/>
              <a:t>‹#›</a:t>
            </a:fld>
            <a:endParaRPr lang="en-GB"/>
          </a:p>
        </p:txBody>
      </p:sp>
    </p:spTree>
    <p:extLst>
      <p:ext uri="{BB962C8B-B14F-4D97-AF65-F5344CB8AC3E}">
        <p14:creationId xmlns:p14="http://schemas.microsoft.com/office/powerpoint/2010/main" val="2044785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BF497DD-15DE-521B-17A1-A287069F042F}"/>
              </a:ext>
            </a:extLst>
          </p:cNvPr>
          <p:cNvPicPr>
            <a:picLocks noChangeAspect="1"/>
          </p:cNvPicPr>
          <p:nvPr/>
        </p:nvPicPr>
        <p:blipFill>
          <a:blip r:embed="rId3"/>
          <a:stretch>
            <a:fillRect/>
          </a:stretch>
        </p:blipFill>
        <p:spPr>
          <a:xfrm>
            <a:off x="2275337" y="662645"/>
            <a:ext cx="6057005" cy="1531737"/>
          </a:xfrm>
          <a:prstGeom prst="rect">
            <a:avLst/>
          </a:prstGeom>
        </p:spPr>
      </p:pic>
      <p:sp>
        <p:nvSpPr>
          <p:cNvPr id="2" name="TextBox 1">
            <a:extLst>
              <a:ext uri="{FF2B5EF4-FFF2-40B4-BE49-F238E27FC236}">
                <a16:creationId xmlns:a16="http://schemas.microsoft.com/office/drawing/2014/main" id="{4C47E04D-D88E-ED03-B3C4-DECE73881CDD}"/>
              </a:ext>
            </a:extLst>
          </p:cNvPr>
          <p:cNvSpPr txBox="1"/>
          <p:nvPr/>
        </p:nvSpPr>
        <p:spPr>
          <a:xfrm>
            <a:off x="1098282" y="3013501"/>
            <a:ext cx="10306032" cy="830997"/>
          </a:xfrm>
          <a:prstGeom prst="rect">
            <a:avLst/>
          </a:prstGeom>
          <a:noFill/>
        </p:spPr>
        <p:txBody>
          <a:bodyPr wrap="square" rtlCol="0">
            <a:spAutoFit/>
          </a:bodyPr>
          <a:lstStyle/>
          <a:p>
            <a:r>
              <a:rPr lang="en-GB" sz="4800" dirty="0">
                <a:solidFill>
                  <a:schemeClr val="accent1">
                    <a:lumMod val="50000"/>
                  </a:schemeClr>
                </a:solidFill>
              </a:rPr>
              <a:t>Support Organisations Advisory Group</a:t>
            </a:r>
          </a:p>
        </p:txBody>
      </p:sp>
      <p:sp>
        <p:nvSpPr>
          <p:cNvPr id="3" name="TextBox 2">
            <a:extLst>
              <a:ext uri="{FF2B5EF4-FFF2-40B4-BE49-F238E27FC236}">
                <a16:creationId xmlns:a16="http://schemas.microsoft.com/office/drawing/2014/main" id="{9E316D96-5974-45B6-9DC2-69F484D08676}"/>
              </a:ext>
            </a:extLst>
          </p:cNvPr>
          <p:cNvSpPr txBox="1"/>
          <p:nvPr/>
        </p:nvSpPr>
        <p:spPr>
          <a:xfrm>
            <a:off x="513709" y="5030147"/>
            <a:ext cx="6678203" cy="646331"/>
          </a:xfrm>
          <a:prstGeom prst="rect">
            <a:avLst/>
          </a:prstGeom>
          <a:noFill/>
        </p:spPr>
        <p:txBody>
          <a:bodyPr wrap="square" rtlCol="0">
            <a:spAutoFit/>
          </a:bodyPr>
          <a:lstStyle/>
          <a:p>
            <a:r>
              <a:rPr lang="en-GB" b="1" dirty="0">
                <a:solidFill>
                  <a:schemeClr val="accent1">
                    <a:lumMod val="50000"/>
                  </a:schemeClr>
                </a:solidFill>
              </a:rPr>
              <a:t>Chair: </a:t>
            </a:r>
            <a:r>
              <a:rPr lang="en-GB" sz="1800" b="1" dirty="0">
                <a:solidFill>
                  <a:srgbClr val="294679"/>
                </a:solidFill>
                <a:effectLst/>
                <a:latin typeface="Calibri" panose="020F0502020204030204" pitchFamily="34" charset="0"/>
                <a:ea typeface="Calibri" panose="020F0502020204030204" pitchFamily="34" charset="0"/>
              </a:rPr>
              <a:t>Chris Dunn </a:t>
            </a:r>
            <a:endParaRPr lang="en-GB" b="1" dirty="0">
              <a:solidFill>
                <a:schemeClr val="accent1">
                  <a:lumMod val="50000"/>
                </a:schemeClr>
              </a:solidFill>
            </a:endParaRPr>
          </a:p>
          <a:p>
            <a:r>
              <a:rPr lang="en-GB" b="1" dirty="0">
                <a:solidFill>
                  <a:schemeClr val="accent1">
                    <a:lumMod val="50000"/>
                  </a:schemeClr>
                </a:solidFill>
              </a:rPr>
              <a:t>Chief Executive Diverse Cymru</a:t>
            </a:r>
          </a:p>
        </p:txBody>
      </p:sp>
    </p:spTree>
    <p:extLst>
      <p:ext uri="{BB962C8B-B14F-4D97-AF65-F5344CB8AC3E}">
        <p14:creationId xmlns:p14="http://schemas.microsoft.com/office/powerpoint/2010/main" val="3374949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4B4D9D-E111-4E2B-3BEC-3C114EC14DD1}"/>
              </a:ext>
            </a:extLst>
          </p:cNvPr>
          <p:cNvSpPr>
            <a:spLocks noGrp="1"/>
          </p:cNvSpPr>
          <p:nvPr>
            <p:ph sz="quarter" idx="10"/>
          </p:nvPr>
        </p:nvSpPr>
        <p:spPr>
          <a:xfrm>
            <a:off x="348491" y="6294970"/>
            <a:ext cx="3597275" cy="502189"/>
          </a:xfrm>
        </p:spPr>
        <p:txBody>
          <a:bodyPr/>
          <a:lstStyle/>
          <a:p>
            <a:r>
              <a:rPr lang="en-GB" sz="1400" dirty="0"/>
              <a:t>Support Organisations Advisory Group</a:t>
            </a:r>
          </a:p>
          <a:p>
            <a:endParaRPr lang="en-GB" dirty="0"/>
          </a:p>
        </p:txBody>
      </p:sp>
      <p:sp>
        <p:nvSpPr>
          <p:cNvPr id="4" name="Text Placeholder 3">
            <a:extLst>
              <a:ext uri="{FF2B5EF4-FFF2-40B4-BE49-F238E27FC236}">
                <a16:creationId xmlns:a16="http://schemas.microsoft.com/office/drawing/2014/main" id="{653953DB-C9DA-76A6-FB21-AC194ECE1BDA}"/>
              </a:ext>
            </a:extLst>
          </p:cNvPr>
          <p:cNvSpPr>
            <a:spLocks noGrp="1"/>
          </p:cNvSpPr>
          <p:nvPr>
            <p:ph type="body" sz="quarter" idx="15"/>
          </p:nvPr>
        </p:nvSpPr>
        <p:spPr/>
        <p:txBody>
          <a:bodyPr/>
          <a:lstStyle/>
          <a:p>
            <a:r>
              <a:rPr lang="en-GB" dirty="0"/>
              <a:t>Membership of the group</a:t>
            </a:r>
          </a:p>
        </p:txBody>
      </p:sp>
      <p:sp>
        <p:nvSpPr>
          <p:cNvPr id="5" name="Text Placeholder 4">
            <a:extLst>
              <a:ext uri="{FF2B5EF4-FFF2-40B4-BE49-F238E27FC236}">
                <a16:creationId xmlns:a16="http://schemas.microsoft.com/office/drawing/2014/main" id="{9D38472D-B68A-8680-4298-243B3773F4A1}"/>
              </a:ext>
            </a:extLst>
          </p:cNvPr>
          <p:cNvSpPr>
            <a:spLocks noGrp="1"/>
          </p:cNvSpPr>
          <p:nvPr>
            <p:ph type="body" sz="quarter" idx="16"/>
          </p:nvPr>
        </p:nvSpPr>
        <p:spPr>
          <a:xfrm>
            <a:off x="715962" y="1145506"/>
            <a:ext cx="10760075" cy="393542"/>
          </a:xfrm>
        </p:spPr>
        <p:txBody>
          <a:bodyPr>
            <a:normAutofit fontScale="85000" lnSpcReduction="10000"/>
          </a:bodyPr>
          <a:lstStyle/>
          <a:p>
            <a:r>
              <a:rPr lang="en-GB" dirty="0"/>
              <a:t>Organisations supporting people with PEOLC needs, their families and carers:</a:t>
            </a:r>
          </a:p>
        </p:txBody>
      </p:sp>
      <p:sp>
        <p:nvSpPr>
          <p:cNvPr id="9" name="Content Placeholder 8">
            <a:extLst>
              <a:ext uri="{FF2B5EF4-FFF2-40B4-BE49-F238E27FC236}">
                <a16:creationId xmlns:a16="http://schemas.microsoft.com/office/drawing/2014/main" id="{8AD47492-20F9-63F9-8322-75F055ED93E0}"/>
              </a:ext>
            </a:extLst>
          </p:cNvPr>
          <p:cNvSpPr>
            <a:spLocks noGrp="1"/>
          </p:cNvSpPr>
          <p:nvPr>
            <p:ph sz="quarter" idx="14"/>
          </p:nvPr>
        </p:nvSpPr>
        <p:spPr>
          <a:xfrm>
            <a:off x="993854" y="1850502"/>
            <a:ext cx="2951912" cy="3821559"/>
          </a:xfrm>
        </p:spPr>
        <p:txBody>
          <a:bodyPr/>
          <a:lstStyle/>
          <a:p>
            <a:r>
              <a:rPr lang="en-GB" dirty="0"/>
              <a:t>Race Equality First</a:t>
            </a:r>
          </a:p>
          <a:p>
            <a:r>
              <a:rPr lang="en-GB" dirty="0"/>
              <a:t>Age Cymru</a:t>
            </a:r>
          </a:p>
          <a:p>
            <a:r>
              <a:rPr lang="en-GB" dirty="0"/>
              <a:t>Welsh Language (</a:t>
            </a:r>
            <a:r>
              <a:rPr lang="en-GB" dirty="0" err="1"/>
              <a:t>Dyscu</a:t>
            </a:r>
            <a:r>
              <a:rPr lang="en-GB" dirty="0"/>
              <a:t>)</a:t>
            </a:r>
          </a:p>
          <a:p>
            <a:r>
              <a:rPr lang="en-GB" dirty="0"/>
              <a:t>Bereavement</a:t>
            </a:r>
          </a:p>
          <a:p>
            <a:r>
              <a:rPr lang="en-GB" dirty="0"/>
              <a:t>Hospice</a:t>
            </a:r>
          </a:p>
          <a:p>
            <a:r>
              <a:rPr lang="en-GB" dirty="0"/>
              <a:t>Transition</a:t>
            </a:r>
          </a:p>
          <a:p>
            <a:r>
              <a:rPr lang="en-GB" dirty="0"/>
              <a:t>Mental Health</a:t>
            </a:r>
          </a:p>
          <a:p>
            <a:r>
              <a:rPr lang="en-GB" dirty="0"/>
              <a:t>LGBTQ+</a:t>
            </a:r>
          </a:p>
          <a:p>
            <a:endParaRPr lang="en-GB" dirty="0"/>
          </a:p>
        </p:txBody>
      </p:sp>
      <p:sp>
        <p:nvSpPr>
          <p:cNvPr id="10" name="Content Placeholder 8">
            <a:extLst>
              <a:ext uri="{FF2B5EF4-FFF2-40B4-BE49-F238E27FC236}">
                <a16:creationId xmlns:a16="http://schemas.microsoft.com/office/drawing/2014/main" id="{00273702-8E1D-6F9D-8D24-D809FF6FFCC5}"/>
              </a:ext>
            </a:extLst>
          </p:cNvPr>
          <p:cNvSpPr txBox="1">
            <a:spLocks/>
          </p:cNvSpPr>
          <p:nvPr/>
        </p:nvSpPr>
        <p:spPr>
          <a:xfrm>
            <a:off x="4620043" y="1850502"/>
            <a:ext cx="3270509" cy="2613536"/>
          </a:xfrm>
          <a:prstGeom prst="rect">
            <a:avLst/>
          </a:prstGeom>
        </p:spPr>
        <p:txBody>
          <a:bodyPr vert="horz" wrap="square" lIns="0" tIns="0" rIns="0" bIns="0" rtlCol="0">
            <a:spAutoFit/>
          </a:bodyPr>
          <a:lstStyle>
            <a:lvl1pPr marL="232172" marR="0" indent="-232172" algn="l" defTabSz="742950" rtl="0" eaLnBrk="1" fontAlgn="auto" latinLnBrk="0" hangingPunct="1">
              <a:lnSpc>
                <a:spcPct val="100000"/>
              </a:lnSpc>
              <a:spcBef>
                <a:spcPts val="813"/>
              </a:spcBef>
              <a:spcAft>
                <a:spcPts val="0"/>
              </a:spcAft>
              <a:buClrTx/>
              <a:buSzTx/>
              <a:buFont typeface="Arial" charset="0"/>
              <a:buChar char="•"/>
              <a:tabLst/>
              <a:defRPr sz="1950" b="0" i="0" kern="1200" baseline="0">
                <a:solidFill>
                  <a:srgbClr val="324F82"/>
                </a:solidFill>
                <a:latin typeface="Verdana" charset="0"/>
                <a:ea typeface="Verdana" charset="0"/>
                <a:cs typeface="Verdana" charset="0"/>
              </a:defRPr>
            </a:lvl1pPr>
            <a:lvl2pPr marL="603647" indent="-232172" algn="l" defTabSz="914400" rtl="0" eaLnBrk="1" latinLnBrk="0" hangingPunct="1">
              <a:lnSpc>
                <a:spcPct val="90000"/>
              </a:lnSpc>
              <a:spcBef>
                <a:spcPts val="500"/>
              </a:spcBef>
              <a:buFont typeface="Courier New" charset="0"/>
              <a:buChar char="o"/>
              <a:defRPr sz="1463" b="0" i="0" kern="1200">
                <a:solidFill>
                  <a:srgbClr val="324F82"/>
                </a:solidFill>
                <a:latin typeface="Verdana" charset="0"/>
                <a:ea typeface="Verdana" charset="0"/>
                <a:cs typeface="Verdana" charset="0"/>
              </a:defRPr>
            </a:lvl2pPr>
            <a:lvl3pPr marL="975122" indent="-232172" algn="l" defTabSz="914400" rtl="0" eaLnBrk="1" latinLnBrk="0" hangingPunct="1">
              <a:lnSpc>
                <a:spcPct val="90000"/>
              </a:lnSpc>
              <a:spcBef>
                <a:spcPts val="500"/>
              </a:spcBef>
              <a:buFont typeface="Arial" charset="0"/>
              <a:buChar char="•"/>
              <a:defRPr sz="1300" b="0" i="0" kern="1200">
                <a:solidFill>
                  <a:srgbClr val="324F82"/>
                </a:solidFill>
                <a:latin typeface="Verdana" charset="0"/>
                <a:ea typeface="Verdana" charset="0"/>
                <a:cs typeface="Verdana" charset="0"/>
              </a:defRPr>
            </a:lvl3pPr>
            <a:lvl4pPr marL="1114425" indent="0" algn="l" defTabSz="914400" rtl="0" eaLnBrk="1" latinLnBrk="0" hangingPunct="1">
              <a:lnSpc>
                <a:spcPct val="90000"/>
              </a:lnSpc>
              <a:spcBef>
                <a:spcPts val="500"/>
              </a:spcBef>
              <a:buFont typeface="Arial" panose="020B0604020202020204" pitchFamily="34" charset="0"/>
              <a:buNone/>
              <a:defRPr sz="1138" b="0" i="0" kern="1200">
                <a:solidFill>
                  <a:schemeClr val="tx1"/>
                </a:solidFill>
                <a:latin typeface="Verdana" charset="0"/>
                <a:ea typeface="Verdana" charset="0"/>
                <a:cs typeface="Verdana" charset="0"/>
              </a:defRPr>
            </a:lvl4pPr>
            <a:lvl5pPr marL="1485900" indent="0" algn="l" defTabSz="914400" rtl="0" eaLnBrk="1" latinLnBrk="0" hangingPunct="1">
              <a:lnSpc>
                <a:spcPct val="90000"/>
              </a:lnSpc>
              <a:spcBef>
                <a:spcPts val="500"/>
              </a:spcBef>
              <a:buFont typeface="Arial" panose="020B0604020202020204" pitchFamily="34" charset="0"/>
              <a:buNone/>
              <a:defRPr sz="1138"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Faith Groups</a:t>
            </a:r>
          </a:p>
          <a:p>
            <a:r>
              <a:rPr lang="en-GB" dirty="0"/>
              <a:t>Carers Wales</a:t>
            </a:r>
          </a:p>
          <a:p>
            <a:r>
              <a:rPr lang="en-GB" dirty="0"/>
              <a:t>Disability Wales </a:t>
            </a:r>
          </a:p>
          <a:p>
            <a:r>
              <a:rPr lang="en-GB" dirty="0"/>
              <a:t>All Wales People First</a:t>
            </a:r>
          </a:p>
          <a:p>
            <a:r>
              <a:rPr lang="en-GB" dirty="0"/>
              <a:t>Health &amp; Social Policy (Age)   </a:t>
            </a:r>
          </a:p>
          <a:p>
            <a:endParaRPr lang="en-GB" dirty="0"/>
          </a:p>
        </p:txBody>
      </p:sp>
      <p:sp>
        <p:nvSpPr>
          <p:cNvPr id="11" name="Content Placeholder 8">
            <a:extLst>
              <a:ext uri="{FF2B5EF4-FFF2-40B4-BE49-F238E27FC236}">
                <a16:creationId xmlns:a16="http://schemas.microsoft.com/office/drawing/2014/main" id="{172E73E6-55B9-4F01-3926-FDA88FC028A6}"/>
              </a:ext>
            </a:extLst>
          </p:cNvPr>
          <p:cNvSpPr txBox="1">
            <a:spLocks/>
          </p:cNvSpPr>
          <p:nvPr/>
        </p:nvSpPr>
        <p:spPr>
          <a:xfrm>
            <a:off x="7749087" y="4624281"/>
            <a:ext cx="3270509" cy="1405513"/>
          </a:xfrm>
          <a:prstGeom prst="rect">
            <a:avLst/>
          </a:prstGeom>
        </p:spPr>
        <p:txBody>
          <a:bodyPr vert="horz" wrap="square" lIns="0" tIns="0" rIns="0" bIns="0" rtlCol="0">
            <a:spAutoFit/>
          </a:bodyPr>
          <a:lstStyle>
            <a:lvl1pPr marL="232172" marR="0" indent="-232172" algn="l" defTabSz="742950" rtl="0" eaLnBrk="1" fontAlgn="auto" latinLnBrk="0" hangingPunct="1">
              <a:lnSpc>
                <a:spcPct val="100000"/>
              </a:lnSpc>
              <a:spcBef>
                <a:spcPts val="813"/>
              </a:spcBef>
              <a:spcAft>
                <a:spcPts val="0"/>
              </a:spcAft>
              <a:buClrTx/>
              <a:buSzTx/>
              <a:buFont typeface="Arial" charset="0"/>
              <a:buChar char="•"/>
              <a:tabLst/>
              <a:defRPr sz="1950" b="0" i="0" kern="1200" baseline="0">
                <a:solidFill>
                  <a:srgbClr val="324F82"/>
                </a:solidFill>
                <a:latin typeface="Verdana" charset="0"/>
                <a:ea typeface="Verdana" charset="0"/>
                <a:cs typeface="Verdana" charset="0"/>
              </a:defRPr>
            </a:lvl1pPr>
            <a:lvl2pPr marL="603647" indent="-232172" algn="l" defTabSz="914400" rtl="0" eaLnBrk="1" latinLnBrk="0" hangingPunct="1">
              <a:lnSpc>
                <a:spcPct val="90000"/>
              </a:lnSpc>
              <a:spcBef>
                <a:spcPts val="500"/>
              </a:spcBef>
              <a:buFont typeface="Courier New" charset="0"/>
              <a:buChar char="o"/>
              <a:defRPr sz="1463" b="0" i="0" kern="1200">
                <a:solidFill>
                  <a:srgbClr val="324F82"/>
                </a:solidFill>
                <a:latin typeface="Verdana" charset="0"/>
                <a:ea typeface="Verdana" charset="0"/>
                <a:cs typeface="Verdana" charset="0"/>
              </a:defRPr>
            </a:lvl2pPr>
            <a:lvl3pPr marL="975122" indent="-232172" algn="l" defTabSz="914400" rtl="0" eaLnBrk="1" latinLnBrk="0" hangingPunct="1">
              <a:lnSpc>
                <a:spcPct val="90000"/>
              </a:lnSpc>
              <a:spcBef>
                <a:spcPts val="500"/>
              </a:spcBef>
              <a:buFont typeface="Arial" charset="0"/>
              <a:buChar char="•"/>
              <a:defRPr sz="1300" b="0" i="0" kern="1200">
                <a:solidFill>
                  <a:srgbClr val="324F82"/>
                </a:solidFill>
                <a:latin typeface="Verdana" charset="0"/>
                <a:ea typeface="Verdana" charset="0"/>
                <a:cs typeface="Verdana" charset="0"/>
              </a:defRPr>
            </a:lvl3pPr>
            <a:lvl4pPr marL="1114425" indent="0" algn="l" defTabSz="914400" rtl="0" eaLnBrk="1" latinLnBrk="0" hangingPunct="1">
              <a:lnSpc>
                <a:spcPct val="90000"/>
              </a:lnSpc>
              <a:spcBef>
                <a:spcPts val="500"/>
              </a:spcBef>
              <a:buFont typeface="Arial" panose="020B0604020202020204" pitchFamily="34" charset="0"/>
              <a:buNone/>
              <a:defRPr sz="1138" b="0" i="0" kern="1200">
                <a:solidFill>
                  <a:schemeClr val="tx1"/>
                </a:solidFill>
                <a:latin typeface="Verdana" charset="0"/>
                <a:ea typeface="Verdana" charset="0"/>
                <a:cs typeface="Verdana" charset="0"/>
              </a:defRPr>
            </a:lvl4pPr>
            <a:lvl5pPr marL="1485900" indent="0" algn="l" defTabSz="914400" rtl="0" eaLnBrk="1" latinLnBrk="0" hangingPunct="1">
              <a:lnSpc>
                <a:spcPct val="90000"/>
              </a:lnSpc>
              <a:spcBef>
                <a:spcPts val="500"/>
              </a:spcBef>
              <a:buFont typeface="Arial" panose="020B0604020202020204" pitchFamily="34" charset="0"/>
              <a:buNone/>
              <a:defRPr sz="1138"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Lots to still get involved……..</a:t>
            </a:r>
          </a:p>
          <a:p>
            <a:endParaRPr lang="en-GB" dirty="0"/>
          </a:p>
          <a:p>
            <a:endParaRPr lang="en-GB" dirty="0"/>
          </a:p>
        </p:txBody>
      </p:sp>
    </p:spTree>
    <p:extLst>
      <p:ext uri="{BB962C8B-B14F-4D97-AF65-F5344CB8AC3E}">
        <p14:creationId xmlns:p14="http://schemas.microsoft.com/office/powerpoint/2010/main" val="3839289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2E96C-BE7A-98B6-9305-2FF73DB5D82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D3C363-DB54-61A4-674B-312A4019B70C}"/>
              </a:ext>
            </a:extLst>
          </p:cNvPr>
          <p:cNvSpPr>
            <a:spLocks noGrp="1"/>
          </p:cNvSpPr>
          <p:nvPr>
            <p:ph sz="quarter" idx="10"/>
          </p:nvPr>
        </p:nvSpPr>
        <p:spPr>
          <a:xfrm>
            <a:off x="348491" y="6294970"/>
            <a:ext cx="3597275" cy="193899"/>
          </a:xfrm>
        </p:spPr>
        <p:txBody>
          <a:bodyPr/>
          <a:lstStyle/>
          <a:p>
            <a:r>
              <a:rPr lang="en-GB" sz="1400" dirty="0"/>
              <a:t>Support Organisations Advisory Group</a:t>
            </a:r>
          </a:p>
        </p:txBody>
      </p:sp>
      <p:sp>
        <p:nvSpPr>
          <p:cNvPr id="3" name="Content Placeholder 2">
            <a:extLst>
              <a:ext uri="{FF2B5EF4-FFF2-40B4-BE49-F238E27FC236}">
                <a16:creationId xmlns:a16="http://schemas.microsoft.com/office/drawing/2014/main" id="{922CE05D-126E-3302-86C2-625653A65C89}"/>
              </a:ext>
            </a:extLst>
          </p:cNvPr>
          <p:cNvSpPr>
            <a:spLocks noGrp="1"/>
          </p:cNvSpPr>
          <p:nvPr>
            <p:ph sz="quarter" idx="14"/>
          </p:nvPr>
        </p:nvSpPr>
        <p:spPr>
          <a:xfrm>
            <a:off x="715964" y="1982071"/>
            <a:ext cx="7708947" cy="2313454"/>
          </a:xfrm>
        </p:spPr>
        <p:txBody>
          <a:bodyPr/>
          <a:lstStyle/>
          <a:p>
            <a:r>
              <a:rPr lang="en-GB" dirty="0"/>
              <a:t>Reducing evidenced inequities</a:t>
            </a:r>
          </a:p>
          <a:p>
            <a:r>
              <a:rPr lang="en-GB" dirty="0"/>
              <a:t>How do we overcome perceptions?</a:t>
            </a:r>
          </a:p>
          <a:p>
            <a:r>
              <a:rPr lang="en-GB" dirty="0"/>
              <a:t>Access &amp; Barriers to services </a:t>
            </a:r>
          </a:p>
          <a:p>
            <a:r>
              <a:rPr lang="en-GB" dirty="0"/>
              <a:t>Cultural competency</a:t>
            </a:r>
          </a:p>
          <a:p>
            <a:r>
              <a:rPr lang="en-GB" dirty="0"/>
              <a:t>Offering advice &amp; support to PEOLC providers</a:t>
            </a:r>
          </a:p>
          <a:p>
            <a:endParaRPr lang="en-GB" dirty="0"/>
          </a:p>
        </p:txBody>
      </p:sp>
      <p:sp>
        <p:nvSpPr>
          <p:cNvPr id="4" name="Text Placeholder 3">
            <a:extLst>
              <a:ext uri="{FF2B5EF4-FFF2-40B4-BE49-F238E27FC236}">
                <a16:creationId xmlns:a16="http://schemas.microsoft.com/office/drawing/2014/main" id="{4ADC9A23-F1A0-8F0B-71D2-58E9379F6702}"/>
              </a:ext>
            </a:extLst>
          </p:cNvPr>
          <p:cNvSpPr>
            <a:spLocks noGrp="1"/>
          </p:cNvSpPr>
          <p:nvPr>
            <p:ph type="body" sz="quarter" idx="15"/>
          </p:nvPr>
        </p:nvSpPr>
        <p:spPr/>
        <p:txBody>
          <a:bodyPr/>
          <a:lstStyle/>
          <a:p>
            <a:r>
              <a:rPr lang="en-GB" dirty="0"/>
              <a:t>Group’s current focus</a:t>
            </a:r>
          </a:p>
        </p:txBody>
      </p:sp>
      <p:sp>
        <p:nvSpPr>
          <p:cNvPr id="5" name="Text Placeholder 4">
            <a:extLst>
              <a:ext uri="{FF2B5EF4-FFF2-40B4-BE49-F238E27FC236}">
                <a16:creationId xmlns:a16="http://schemas.microsoft.com/office/drawing/2014/main" id="{A345DFF6-C12F-7C3A-857D-D30185C2D0DF}"/>
              </a:ext>
            </a:extLst>
          </p:cNvPr>
          <p:cNvSpPr>
            <a:spLocks noGrp="1"/>
          </p:cNvSpPr>
          <p:nvPr>
            <p:ph type="body" sz="quarter" idx="16"/>
          </p:nvPr>
        </p:nvSpPr>
        <p:spPr/>
        <p:txBody>
          <a:bodyPr/>
          <a:lstStyle/>
          <a:p>
            <a:r>
              <a:rPr lang="en-GB" dirty="0"/>
              <a:t>Areas of work</a:t>
            </a:r>
          </a:p>
        </p:txBody>
      </p:sp>
    </p:spTree>
    <p:extLst>
      <p:ext uri="{BB962C8B-B14F-4D97-AF65-F5344CB8AC3E}">
        <p14:creationId xmlns:p14="http://schemas.microsoft.com/office/powerpoint/2010/main" val="1593081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C340F2-D9CF-B361-F94A-D05E3615B0F6}"/>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150DD7-4730-4936-1724-066EB19692BD}"/>
              </a:ext>
            </a:extLst>
          </p:cNvPr>
          <p:cNvSpPr>
            <a:spLocks noGrp="1"/>
          </p:cNvSpPr>
          <p:nvPr>
            <p:ph sz="quarter" idx="10"/>
          </p:nvPr>
        </p:nvSpPr>
        <p:spPr>
          <a:xfrm>
            <a:off x="348491" y="6294970"/>
            <a:ext cx="3597275" cy="193899"/>
          </a:xfrm>
        </p:spPr>
        <p:txBody>
          <a:bodyPr/>
          <a:lstStyle/>
          <a:p>
            <a:r>
              <a:rPr lang="en-GB" sz="1400" dirty="0"/>
              <a:t>Support Organisations Advisory Group</a:t>
            </a:r>
          </a:p>
        </p:txBody>
      </p:sp>
      <p:sp>
        <p:nvSpPr>
          <p:cNvPr id="8" name="TextBox 7">
            <a:extLst>
              <a:ext uri="{FF2B5EF4-FFF2-40B4-BE49-F238E27FC236}">
                <a16:creationId xmlns:a16="http://schemas.microsoft.com/office/drawing/2014/main" id="{0B8E10CE-FC95-0ECE-1407-D01CD31BD4C5}"/>
              </a:ext>
            </a:extLst>
          </p:cNvPr>
          <p:cNvSpPr txBox="1"/>
          <p:nvPr/>
        </p:nvSpPr>
        <p:spPr>
          <a:xfrm>
            <a:off x="150921" y="192972"/>
            <a:ext cx="11372295" cy="6063198"/>
          </a:xfrm>
          <a:prstGeom prst="rect">
            <a:avLst/>
          </a:prstGeom>
          <a:noFill/>
        </p:spPr>
        <p:txBody>
          <a:bodyPr wrap="square" rtlCol="0">
            <a:spAutoFit/>
          </a:bodyPr>
          <a:lstStyle/>
          <a:p>
            <a:r>
              <a:rPr lang="en-GB" sz="2400" dirty="0">
                <a:solidFill>
                  <a:schemeClr val="accent1">
                    <a:lumMod val="75000"/>
                  </a:schemeClr>
                </a:solidFill>
              </a:rPr>
              <a:t>Case Study 1 -</a:t>
            </a:r>
          </a:p>
          <a:p>
            <a:r>
              <a:rPr lang="en-GB" sz="1800" dirty="0">
                <a:solidFill>
                  <a:schemeClr val="accent1">
                    <a:lumMod val="75000"/>
                  </a:schemeClr>
                </a:solidFill>
                <a:effectLst/>
                <a:latin typeface="Calibri" panose="020F0502020204030204" pitchFamily="34" charset="0"/>
                <a:ea typeface="Aptos" panose="020B0004020202020204" pitchFamily="34" charset="0"/>
                <a:cs typeface="Aptos" panose="020B0004020202020204" pitchFamily="34" charset="0"/>
              </a:rPr>
              <a:t> </a:t>
            </a:r>
            <a:endParaRPr lang="en-GB" sz="1800" dirty="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endParaRPr>
          </a:p>
          <a:p>
            <a:r>
              <a:rPr lang="en-GB" sz="2400" dirty="0">
                <a:solidFill>
                  <a:schemeClr val="accent1">
                    <a:lumMod val="75000"/>
                  </a:schemeClr>
                </a:solidFill>
                <a:effectLst/>
                <a:latin typeface="Calibri" panose="020F0502020204030204" pitchFamily="34" charset="0"/>
                <a:ea typeface="Aptos" panose="020B0004020202020204" pitchFamily="34" charset="0"/>
                <a:cs typeface="Aptos" panose="020B0004020202020204" pitchFamily="34" charset="0"/>
              </a:rPr>
              <a:t>You are Bryn, a 67-year-old gay man living in Conwy. You have a long-term partner named Geraint, but you are not married to him. Geraint has recently moved into hospice care for terminal cancer. Because you are not married, you do not qualify as Geraint’s next of kin – instead, the hospice has his sister on file, who is not on good terms with you or Geraint because of her feelings about your sexuality and relationship. You worry about visiting Geraint, making arrangements for during and after Geraint’s death, and whether or not the hospice would be able to contact you in the case of an emergency.</a:t>
            </a:r>
            <a:endParaRPr lang="en-GB" sz="2400" dirty="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endParaRPr>
          </a:p>
          <a:p>
            <a:pPr>
              <a:spcAft>
                <a:spcPts val="800"/>
              </a:spcAft>
            </a:pPr>
            <a:r>
              <a:rPr lang="en-GB" sz="1800" dirty="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rPr>
              <a:t> </a:t>
            </a:r>
          </a:p>
          <a:p>
            <a:pPr>
              <a:spcAft>
                <a:spcPts val="800"/>
              </a:spcAft>
            </a:pPr>
            <a:r>
              <a:rPr lang="en-GB" sz="2000" dirty="0">
                <a:solidFill>
                  <a:schemeClr val="accent1">
                    <a:lumMod val="75000"/>
                  </a:schemeClr>
                </a:solidFill>
                <a:effectLst/>
                <a:latin typeface="Calibri" panose="020F0502020204030204" pitchFamily="34" charset="0"/>
                <a:ea typeface="Aptos" panose="020B0004020202020204" pitchFamily="34" charset="0"/>
                <a:cs typeface="Aptos" panose="020B0004020202020204" pitchFamily="34" charset="0"/>
              </a:rPr>
              <a:t>How do you feel in this situation?</a:t>
            </a:r>
            <a:endParaRPr lang="en-GB" sz="2000" dirty="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endParaRPr>
          </a:p>
          <a:p>
            <a:pPr>
              <a:spcAft>
                <a:spcPts val="800"/>
              </a:spcAft>
            </a:pPr>
            <a:r>
              <a:rPr lang="en-GB" sz="2000" dirty="0">
                <a:solidFill>
                  <a:schemeClr val="accent1">
                    <a:lumMod val="75000"/>
                  </a:schemeClr>
                </a:solidFill>
                <a:effectLst/>
                <a:latin typeface="Calibri" panose="020F0502020204030204" pitchFamily="34" charset="0"/>
                <a:ea typeface="Aptos" panose="020B0004020202020204" pitchFamily="34" charset="0"/>
                <a:cs typeface="Aptos" panose="020B0004020202020204" pitchFamily="34" charset="0"/>
              </a:rPr>
              <a:t>Where can you go for help?</a:t>
            </a:r>
            <a:endParaRPr lang="en-GB" sz="2000" dirty="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endParaRPr>
          </a:p>
          <a:p>
            <a:pPr>
              <a:spcAft>
                <a:spcPts val="800"/>
              </a:spcAft>
            </a:pPr>
            <a:r>
              <a:rPr lang="en-GB" sz="2000" dirty="0">
                <a:solidFill>
                  <a:schemeClr val="accent1">
                    <a:lumMod val="75000"/>
                  </a:schemeClr>
                </a:solidFill>
                <a:effectLst/>
                <a:latin typeface="Calibri" panose="020F0502020204030204" pitchFamily="34" charset="0"/>
                <a:ea typeface="Aptos" panose="020B0004020202020204" pitchFamily="34" charset="0"/>
                <a:cs typeface="Aptos" panose="020B0004020202020204" pitchFamily="34" charset="0"/>
              </a:rPr>
              <a:t>What barriers are in your way of accessing help?</a:t>
            </a:r>
            <a:endParaRPr lang="en-GB" sz="2000" dirty="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endParaRPr>
          </a:p>
          <a:p>
            <a:pPr>
              <a:spcAft>
                <a:spcPts val="800"/>
              </a:spcAft>
            </a:pPr>
            <a:r>
              <a:rPr lang="en-GB" sz="2000" dirty="0">
                <a:solidFill>
                  <a:schemeClr val="accent1">
                    <a:lumMod val="75000"/>
                  </a:schemeClr>
                </a:solidFill>
                <a:effectLst/>
                <a:latin typeface="Calibri" panose="020F0502020204030204" pitchFamily="34" charset="0"/>
                <a:ea typeface="Aptos" panose="020B0004020202020204" pitchFamily="34" charset="0"/>
                <a:cs typeface="Aptos" panose="020B0004020202020204" pitchFamily="34" charset="0"/>
              </a:rPr>
              <a:t>In an ideal world, what support would you receive?</a:t>
            </a:r>
          </a:p>
          <a:p>
            <a:pPr>
              <a:spcAft>
                <a:spcPts val="800"/>
              </a:spcAft>
            </a:pPr>
            <a:endParaRPr lang="en-GB" sz="2000" dirty="0">
              <a:solidFill>
                <a:schemeClr val="accent1">
                  <a:lumMod val="75000"/>
                </a:schemeClr>
              </a:solidFill>
              <a:latin typeface="Calibri" panose="020F0502020204030204" pitchFamily="34" charset="0"/>
              <a:ea typeface="Aptos" panose="020B0004020202020204" pitchFamily="34" charset="0"/>
              <a:cs typeface="Aptos" panose="020B0004020202020204" pitchFamily="34" charset="0"/>
            </a:endParaRPr>
          </a:p>
          <a:p>
            <a:pPr>
              <a:spcAft>
                <a:spcPts val="800"/>
              </a:spcAft>
            </a:pPr>
            <a:endParaRPr lang="en-GB" sz="2000" dirty="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2183582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198C01C-F592-4354-9D86-36F2FCFB2C07}"/>
              </a:ext>
            </a:extLst>
          </p:cNvPr>
          <p:cNvSpPr>
            <a:spLocks noGrp="1"/>
          </p:cNvSpPr>
          <p:nvPr>
            <p:ph sz="quarter" idx="10"/>
          </p:nvPr>
        </p:nvSpPr>
        <p:spPr>
          <a:xfrm>
            <a:off x="348491" y="6294970"/>
            <a:ext cx="3597275" cy="502189"/>
          </a:xfrm>
        </p:spPr>
        <p:txBody>
          <a:bodyPr/>
          <a:lstStyle/>
          <a:p>
            <a:r>
              <a:rPr lang="en-GB" sz="1400" dirty="0"/>
              <a:t>Support Organisations Advisory Group</a:t>
            </a:r>
          </a:p>
          <a:p>
            <a:endParaRPr lang="en-GB" dirty="0"/>
          </a:p>
        </p:txBody>
      </p:sp>
      <p:sp>
        <p:nvSpPr>
          <p:cNvPr id="8" name="TextBox 7">
            <a:extLst>
              <a:ext uri="{FF2B5EF4-FFF2-40B4-BE49-F238E27FC236}">
                <a16:creationId xmlns:a16="http://schemas.microsoft.com/office/drawing/2014/main" id="{C1E6B9E4-378C-2108-0265-400772965D4F}"/>
              </a:ext>
            </a:extLst>
          </p:cNvPr>
          <p:cNvSpPr txBox="1"/>
          <p:nvPr/>
        </p:nvSpPr>
        <p:spPr>
          <a:xfrm>
            <a:off x="150921" y="192972"/>
            <a:ext cx="11372295" cy="5632311"/>
          </a:xfrm>
          <a:prstGeom prst="rect">
            <a:avLst/>
          </a:prstGeom>
          <a:noFill/>
        </p:spPr>
        <p:txBody>
          <a:bodyPr wrap="square" rtlCol="0">
            <a:spAutoFit/>
          </a:bodyPr>
          <a:lstStyle/>
          <a:p>
            <a:r>
              <a:rPr lang="en-GB" sz="2400" dirty="0">
                <a:solidFill>
                  <a:schemeClr val="accent1">
                    <a:lumMod val="75000"/>
                  </a:schemeClr>
                </a:solidFill>
              </a:rPr>
              <a:t>Case Study 2 -</a:t>
            </a:r>
          </a:p>
          <a:p>
            <a:r>
              <a:rPr lang="en-GB" sz="2400" dirty="0">
                <a:solidFill>
                  <a:schemeClr val="accent1">
                    <a:lumMod val="75000"/>
                  </a:schemeClr>
                </a:solidFill>
              </a:rPr>
              <a:t>Jamal is 64 years old and is from Bangladesh, his wife died a few years ago and he speaks limited English and lives alone. He was diagnosed with terminal cancer a few months ago and he is now end of life at home in his community. Jamal is a practising Muslim, and he needs to do his ablution for prayers but is finding it difficult to wash himself, he has requested a male nurse to assist with washing as he is not allowed to be touched by a female as this will break his ablution. He has also said he wants the local Imam to visit him at home.</a:t>
            </a:r>
          </a:p>
          <a:p>
            <a:r>
              <a:rPr lang="en-GB" sz="2400" dirty="0">
                <a:solidFill>
                  <a:schemeClr val="accent1">
                    <a:lumMod val="75000"/>
                  </a:schemeClr>
                </a:solidFill>
              </a:rPr>
              <a:t>Jamal has expressed that when he dies he would like his religious rights for burial adhered too.</a:t>
            </a:r>
          </a:p>
          <a:p>
            <a:endParaRPr lang="en-GB" sz="2400" dirty="0">
              <a:solidFill>
                <a:schemeClr val="accent1">
                  <a:lumMod val="75000"/>
                </a:schemeClr>
              </a:solidFill>
            </a:endParaRPr>
          </a:p>
          <a:p>
            <a:r>
              <a:rPr lang="en-GB" sz="2400" dirty="0">
                <a:solidFill>
                  <a:schemeClr val="accent1">
                    <a:lumMod val="75000"/>
                  </a:schemeClr>
                </a:solidFill>
              </a:rPr>
              <a:t>•How might Jamal be feeling?</a:t>
            </a:r>
          </a:p>
          <a:p>
            <a:r>
              <a:rPr lang="en-GB" sz="2400" dirty="0">
                <a:solidFill>
                  <a:schemeClr val="accent1">
                    <a:lumMod val="75000"/>
                  </a:schemeClr>
                </a:solidFill>
              </a:rPr>
              <a:t>•How can we better support Jamal with his religious practises?</a:t>
            </a:r>
          </a:p>
          <a:p>
            <a:r>
              <a:rPr lang="en-GB" sz="2400" dirty="0">
                <a:solidFill>
                  <a:schemeClr val="accent1">
                    <a:lumMod val="75000"/>
                  </a:schemeClr>
                </a:solidFill>
              </a:rPr>
              <a:t>•What are the risks if we do not?</a:t>
            </a:r>
          </a:p>
          <a:p>
            <a:r>
              <a:rPr lang="en-GB" sz="2400" dirty="0">
                <a:solidFill>
                  <a:schemeClr val="accent1">
                    <a:lumMod val="75000"/>
                  </a:schemeClr>
                </a:solidFill>
              </a:rPr>
              <a:t>•What are the opportunities to develop our services and expertise might we need? </a:t>
            </a:r>
          </a:p>
        </p:txBody>
      </p:sp>
    </p:spTree>
    <p:extLst>
      <p:ext uri="{BB962C8B-B14F-4D97-AF65-F5344CB8AC3E}">
        <p14:creationId xmlns:p14="http://schemas.microsoft.com/office/powerpoint/2010/main" val="3127054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01C3C5-0DAF-4576-FA7F-9DAB1F35392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003C09-C1F9-04D6-9876-8EC9649A028C}"/>
              </a:ext>
            </a:extLst>
          </p:cNvPr>
          <p:cNvSpPr>
            <a:spLocks noGrp="1"/>
          </p:cNvSpPr>
          <p:nvPr>
            <p:ph sz="quarter" idx="10"/>
          </p:nvPr>
        </p:nvSpPr>
        <p:spPr>
          <a:xfrm>
            <a:off x="348491" y="6294970"/>
            <a:ext cx="3597275" cy="502189"/>
          </a:xfrm>
        </p:spPr>
        <p:txBody>
          <a:bodyPr/>
          <a:lstStyle/>
          <a:p>
            <a:r>
              <a:rPr lang="en-GB" sz="1400" dirty="0"/>
              <a:t>Support Organisations Advisory Group</a:t>
            </a:r>
          </a:p>
          <a:p>
            <a:endParaRPr lang="en-GB" dirty="0"/>
          </a:p>
        </p:txBody>
      </p:sp>
      <p:sp>
        <p:nvSpPr>
          <p:cNvPr id="8" name="TextBox 7">
            <a:extLst>
              <a:ext uri="{FF2B5EF4-FFF2-40B4-BE49-F238E27FC236}">
                <a16:creationId xmlns:a16="http://schemas.microsoft.com/office/drawing/2014/main" id="{DBE0E84F-EA42-3E8C-F574-25AE1DD40377}"/>
              </a:ext>
            </a:extLst>
          </p:cNvPr>
          <p:cNvSpPr txBox="1"/>
          <p:nvPr/>
        </p:nvSpPr>
        <p:spPr>
          <a:xfrm>
            <a:off x="177426" y="60841"/>
            <a:ext cx="11325461" cy="5924699"/>
          </a:xfrm>
          <a:prstGeom prst="rect">
            <a:avLst/>
          </a:prstGeom>
          <a:noFill/>
        </p:spPr>
        <p:txBody>
          <a:bodyPr wrap="square" rtlCol="0">
            <a:spAutoFit/>
          </a:bodyPr>
          <a:lstStyle/>
          <a:p>
            <a:pPr algn="ctr"/>
            <a:r>
              <a:rPr lang="en-GB" sz="2200" b="1" dirty="0">
                <a:solidFill>
                  <a:schemeClr val="accent1">
                    <a:lumMod val="75000"/>
                  </a:schemeClr>
                </a:solidFill>
              </a:rPr>
              <a:t>Names by Wendy Cope</a:t>
            </a:r>
          </a:p>
          <a:p>
            <a:r>
              <a:rPr lang="en-GB" sz="2100" dirty="0">
                <a:solidFill>
                  <a:schemeClr val="accent1">
                    <a:lumMod val="75000"/>
                  </a:schemeClr>
                </a:solidFill>
              </a:rPr>
              <a:t>She was Eliza for a few weeks</a:t>
            </a:r>
          </a:p>
          <a:p>
            <a:r>
              <a:rPr lang="en-GB" sz="2100" dirty="0">
                <a:solidFill>
                  <a:schemeClr val="accent1">
                    <a:lumMod val="75000"/>
                  </a:schemeClr>
                </a:solidFill>
              </a:rPr>
              <a:t>when she was a baby –</a:t>
            </a:r>
          </a:p>
          <a:p>
            <a:r>
              <a:rPr lang="en-GB" sz="2100" dirty="0">
                <a:solidFill>
                  <a:schemeClr val="accent1">
                    <a:lumMod val="75000"/>
                  </a:schemeClr>
                </a:solidFill>
              </a:rPr>
              <a:t>Eliza Lily. Soon it changed to Lil.</a:t>
            </a:r>
          </a:p>
          <a:p>
            <a:r>
              <a:rPr lang="en-GB" sz="2100" dirty="0">
                <a:solidFill>
                  <a:schemeClr val="accent1">
                    <a:lumMod val="75000"/>
                  </a:schemeClr>
                </a:solidFill>
              </a:rPr>
              <a:t>Later she was Miss Steward in the baker’s shop</a:t>
            </a:r>
          </a:p>
          <a:p>
            <a:r>
              <a:rPr lang="en-GB" sz="2100" dirty="0">
                <a:solidFill>
                  <a:schemeClr val="accent1">
                    <a:lumMod val="75000"/>
                  </a:schemeClr>
                </a:solidFill>
              </a:rPr>
              <a:t>And then ‘my love’, ‘my darling’, Mother.</a:t>
            </a:r>
          </a:p>
          <a:p>
            <a:r>
              <a:rPr lang="en-GB" sz="2100" dirty="0">
                <a:solidFill>
                  <a:schemeClr val="accent1">
                    <a:lumMod val="75000"/>
                  </a:schemeClr>
                </a:solidFill>
              </a:rPr>
              <a:t>Widowed at thirty, she went back to work</a:t>
            </a:r>
          </a:p>
          <a:p>
            <a:r>
              <a:rPr lang="en-GB" sz="2100" dirty="0">
                <a:solidFill>
                  <a:schemeClr val="accent1">
                    <a:lumMod val="75000"/>
                  </a:schemeClr>
                </a:solidFill>
              </a:rPr>
              <a:t>As Mrs Hand. Her daughter grew up,</a:t>
            </a:r>
          </a:p>
          <a:p>
            <a:r>
              <a:rPr lang="en-GB" sz="2100" dirty="0">
                <a:solidFill>
                  <a:schemeClr val="accent1">
                    <a:lumMod val="75000"/>
                  </a:schemeClr>
                </a:solidFill>
              </a:rPr>
              <a:t>Married and gave birth.</a:t>
            </a:r>
          </a:p>
          <a:p>
            <a:r>
              <a:rPr lang="en-GB" sz="2100" dirty="0">
                <a:solidFill>
                  <a:schemeClr val="accent1">
                    <a:lumMod val="75000"/>
                  </a:schemeClr>
                </a:solidFill>
              </a:rPr>
              <a:t>Now she was Nanna. ‘Everybody</a:t>
            </a:r>
          </a:p>
          <a:p>
            <a:r>
              <a:rPr lang="en-GB" sz="2100" dirty="0">
                <a:solidFill>
                  <a:schemeClr val="accent1">
                    <a:lumMod val="75000"/>
                  </a:schemeClr>
                </a:solidFill>
              </a:rPr>
              <a:t>Calls me Nanna,’ she would say to visitors.</a:t>
            </a:r>
          </a:p>
          <a:p>
            <a:r>
              <a:rPr lang="en-GB" sz="2100" dirty="0">
                <a:solidFill>
                  <a:schemeClr val="accent1">
                    <a:lumMod val="75000"/>
                  </a:schemeClr>
                </a:solidFill>
              </a:rPr>
              <a:t>And so they did – friends, tradesmen, the doctor.</a:t>
            </a:r>
          </a:p>
          <a:p>
            <a:r>
              <a:rPr lang="en-GB" sz="2100" dirty="0">
                <a:solidFill>
                  <a:schemeClr val="accent1">
                    <a:lumMod val="75000"/>
                  </a:schemeClr>
                </a:solidFill>
              </a:rPr>
              <a:t>In the geriatric ward</a:t>
            </a:r>
          </a:p>
          <a:p>
            <a:r>
              <a:rPr lang="en-GB" sz="2100" dirty="0">
                <a:solidFill>
                  <a:schemeClr val="accent1">
                    <a:lumMod val="75000"/>
                  </a:schemeClr>
                </a:solidFill>
              </a:rPr>
              <a:t>They used the patients’ Christian names.</a:t>
            </a:r>
          </a:p>
          <a:p>
            <a:r>
              <a:rPr lang="en-GB" sz="2100" dirty="0">
                <a:solidFill>
                  <a:schemeClr val="accent1">
                    <a:lumMod val="75000"/>
                  </a:schemeClr>
                </a:solidFill>
              </a:rPr>
              <a:t>‘Lil,’ we said, ‘or Nanna,’</a:t>
            </a:r>
          </a:p>
          <a:p>
            <a:r>
              <a:rPr lang="en-GB" sz="2100" dirty="0">
                <a:solidFill>
                  <a:schemeClr val="accent1">
                    <a:lumMod val="75000"/>
                  </a:schemeClr>
                </a:solidFill>
              </a:rPr>
              <a:t>But it wasn’t in her file</a:t>
            </a:r>
          </a:p>
          <a:p>
            <a:r>
              <a:rPr lang="en-GB" sz="2100" dirty="0">
                <a:solidFill>
                  <a:schemeClr val="accent1">
                    <a:lumMod val="75000"/>
                  </a:schemeClr>
                </a:solidFill>
              </a:rPr>
              <a:t>And for those last bewildered weeks</a:t>
            </a:r>
          </a:p>
          <a:p>
            <a:r>
              <a:rPr lang="en-GB" sz="2100" dirty="0">
                <a:solidFill>
                  <a:schemeClr val="accent1">
                    <a:lumMod val="75000"/>
                  </a:schemeClr>
                </a:solidFill>
              </a:rPr>
              <a:t>She was Eliza once again</a:t>
            </a:r>
          </a:p>
        </p:txBody>
      </p:sp>
    </p:spTree>
    <p:extLst>
      <p:ext uri="{BB962C8B-B14F-4D97-AF65-F5344CB8AC3E}">
        <p14:creationId xmlns:p14="http://schemas.microsoft.com/office/powerpoint/2010/main" val="7713258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D9BBF78070343825AC322C150D363" ma:contentTypeVersion="15" ma:contentTypeDescription="Create a new document." ma:contentTypeScope="" ma:versionID="6689c9c0311da50359a741688206bc89">
  <xsd:schema xmlns:xsd="http://www.w3.org/2001/XMLSchema" xmlns:xs="http://www.w3.org/2001/XMLSchema" xmlns:p="http://schemas.microsoft.com/office/2006/metadata/properties" xmlns:ns2="7eacf8fe-a9ce-4374-92f5-581b210b570f" xmlns:ns3="93534921-1956-43a9-9498-463b2729836f" targetNamespace="http://schemas.microsoft.com/office/2006/metadata/properties" ma:root="true" ma:fieldsID="d1f0f227812d739816514db1cdd70324" ns2:_="" ns3:_="">
    <xsd:import namespace="7eacf8fe-a9ce-4374-92f5-581b210b570f"/>
    <xsd:import namespace="93534921-1956-43a9-9498-463b2729836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acf8fe-a9ce-4374-92f5-581b210b57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3534921-1956-43a9-9498-463b2729836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981c35ec-b846-42bc-bcb6-4d9e86c859ed}" ma:internalName="TaxCatchAll" ma:showField="CatchAllData" ma:web="93534921-1956-43a9-9498-463b272983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eacf8fe-a9ce-4374-92f5-581b210b570f">
      <Terms xmlns="http://schemas.microsoft.com/office/infopath/2007/PartnerControls"/>
    </lcf76f155ced4ddcb4097134ff3c332f>
    <SharedWithUsers xmlns="93534921-1956-43a9-9498-463b2729836f">
      <UserInfo>
        <DisplayName>PPA Wales (Team, Private) Owners</DisplayName>
        <AccountId>6</AccountId>
        <AccountType/>
      </UserInfo>
      <UserInfo>
        <DisplayName>SharingLinks.a2b95571-265c-4b10-b5ff-9a10b17adc2c.Flexible.12ae1df8-6a1b-4816-85ff-ac9fa334142f</DisplayName>
        <AccountId>20</AccountId>
        <AccountType/>
      </UserInfo>
      <UserInfo>
        <DisplayName>Everyone except external users</DisplayName>
        <AccountId>8</AccountId>
        <AccountType/>
      </UserInfo>
      <UserInfo>
        <DisplayName>Joan McEwan</DisplayName>
        <AccountId>26</AccountId>
        <AccountType/>
      </UserInfo>
      <UserInfo>
        <DisplayName>Lowri Griffiths</DisplayName>
        <AccountId>12</AccountId>
        <AccountType/>
      </UserInfo>
      <UserInfo>
        <DisplayName>Jon Antoniazzi</DisplayName>
        <AccountId>35</AccountId>
        <AccountType/>
      </UserInfo>
      <UserInfo>
        <DisplayName>Natasha Wynne</DisplayName>
        <AccountId>16</AccountId>
        <AccountType/>
      </UserInfo>
    </SharedWithUsers>
    <TaxCatchAll xmlns="93534921-1956-43a9-9498-463b2729836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844AA0B-5A09-493D-A7BB-0DFA224768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acf8fe-a9ce-4374-92f5-581b210b570f"/>
    <ds:schemaRef ds:uri="93534921-1956-43a9-9498-463b2729836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B6A8AC-958D-4650-A1B7-2E184540E601}">
  <ds:schemaRef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7eacf8fe-a9ce-4374-92f5-581b210b570f"/>
    <ds:schemaRef ds:uri="http://purl.org/dc/terms/"/>
    <ds:schemaRef ds:uri="93534921-1956-43a9-9498-463b2729836f"/>
    <ds:schemaRef ds:uri="http://www.w3.org/XML/1998/namespace"/>
    <ds:schemaRef ds:uri="http://purl.org/dc/dcmitype/"/>
  </ds:schemaRefs>
</ds:datastoreItem>
</file>

<file path=customXml/itemProps3.xml><?xml version="1.0" encoding="utf-8"?>
<ds:datastoreItem xmlns:ds="http://schemas.openxmlformats.org/officeDocument/2006/customXml" ds:itemID="{8BF8952D-E690-4673-8D13-1411F6836F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1775</TotalTime>
  <Words>599</Words>
  <Application>Microsoft Office PowerPoint</Application>
  <PresentationFormat>Widescreen</PresentationFormat>
  <Paragraphs>66</Paragraphs>
  <Slides>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Aptos</vt:lpstr>
      <vt:lpstr>Arial</vt:lpstr>
      <vt:lpstr>Calibri</vt:lpstr>
      <vt:lpstr>Calibri Light</vt:lpstr>
      <vt:lpstr>Courier New</vt:lpstr>
      <vt:lpstr>Ubuntu</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Parry (NHS Executive)</dc:creator>
  <cp:lastModifiedBy>Chris Dunn</cp:lastModifiedBy>
  <cp:revision>99</cp:revision>
  <dcterms:created xsi:type="dcterms:W3CDTF">2023-11-23T12:07:30Z</dcterms:created>
  <dcterms:modified xsi:type="dcterms:W3CDTF">2024-02-29T14:32:46Z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0x010100AB1D9BBF78070343825AC322C150D363</vt:lpwstr>
  </property>
  <property fmtid="{D5CDD505-2E9C-101B-9397-08002B2CF9AE}" pid="3" name="MediaServiceImageTags">
    <vt:lpwstr/>
  </property>
  <property fmtid="{D5CDD505-2E9C-101B-9397-08002B2CF9AE}" pid="4" name="Document_x0020_Type">
    <vt:lpwstr/>
  </property>
  <property fmtid="{D5CDD505-2E9C-101B-9397-08002B2CF9AE}" pid="5" name="Document Type">
    <vt:lpwstr/>
  </property>
</Properties>
</file>