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320" r:id="rId5"/>
    <p:sldId id="343" r:id="rId6"/>
    <p:sldId id="340" r:id="rId7"/>
    <p:sldId id="345" r:id="rId8"/>
    <p:sldId id="33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3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80024" autoAdjust="0"/>
  </p:normalViewPr>
  <p:slideViewPr>
    <p:cSldViewPr snapToGrid="0">
      <p:cViewPr varScale="1">
        <p:scale>
          <a:sx n="67" d="100"/>
          <a:sy n="67" d="100"/>
        </p:scale>
        <p:origin x="6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DFAB2-2C7B-4D67-A5BE-9838F249B6B1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E435A-1340-4EDD-B185-657B12B278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932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C78571-F49C-4D1A-940E-64E0F00BC4C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74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205D9-990B-F0B9-5B6A-CE85C5A04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4A26E-2491-FEEC-B870-A5A8265FAD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EA128-03FC-A234-5DD6-961E96999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7FEBF-A013-E5A2-A81C-15211E370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D28BA-077D-4837-66C2-F21A3C29A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271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9D849-9053-92ED-20C9-048556A4D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F0AFE1-F61E-A13D-74F2-3DBA659780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2E3BC-731C-3001-FF9C-24E00A892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DB46E-026A-A84F-7F49-6AE5BD73B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88133-C7BD-ED4F-46C1-1ECE6E5C7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24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554305-0FE4-B57B-8489-84045B701C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6A4F21-D493-A974-F935-CAE0479665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D7E24-4E3A-F91A-D8FF-DE8CFD6D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2C038-2C06-B2D0-86C9-68BA9F10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9B81F-E107-97F2-EE41-C883ED2A7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381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41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70"/>
            <a:ext cx="3597275" cy="18004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3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1" y="-1838739"/>
            <a:ext cx="184731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63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4" y="2230646"/>
            <a:ext cx="10760075" cy="172457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32172" marR="0" indent="-232172" algn="l" defTabSz="742950" rtl="0" eaLnBrk="1" fontAlgn="auto" latinLnBrk="0" hangingPunct="1">
              <a:lnSpc>
                <a:spcPct val="100000"/>
              </a:lnSpc>
              <a:spcBef>
                <a:spcPts val="813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195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03647" indent="-232172">
              <a:buFont typeface="Courier New" charset="0"/>
              <a:buChar char="o"/>
              <a:defRPr sz="1463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975122" indent="-232172">
              <a:buFont typeface="Arial" charset="0"/>
              <a:buChar char="•"/>
              <a:defRPr sz="13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114425" indent="0">
              <a:buNone/>
              <a:defRPr sz="1138" b="0" i="0">
                <a:latin typeface="Verdana" charset="0"/>
                <a:ea typeface="Verdana" charset="0"/>
                <a:cs typeface="Verdana" charset="0"/>
              </a:defRPr>
            </a:lvl4pPr>
            <a:lvl5pPr marL="1485900" indent="0">
              <a:buNone/>
              <a:defRPr sz="1138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  <a:p>
            <a:pPr lvl="0"/>
            <a:r>
              <a:rPr lang="en-US"/>
              <a:t>Bullet Point Bullet Point</a:t>
            </a:r>
          </a:p>
          <a:p>
            <a:pPr lvl="1"/>
            <a:r>
              <a:rPr lang="en-US"/>
              <a:t>Bullet Point Bullet Point</a:t>
            </a:r>
          </a:p>
          <a:p>
            <a:pPr lvl="2"/>
            <a:r>
              <a:rPr lang="en-US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4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4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/>
              <a:t>Slide Subheading</a:t>
            </a:r>
          </a:p>
        </p:txBody>
      </p:sp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AD4C934B-FC93-4C90-AEA0-A25CCE87CD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77539" y="6083591"/>
            <a:ext cx="3186551" cy="65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10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1A779-A711-9FBB-6226-92BF221B0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FBFB4-8B16-747F-0B6D-D12400313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1C505-6FB8-1D68-8BC0-677EBA7B3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A2C7C-C7CA-ADC8-54A0-D05777478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DEB74-21BF-9C43-9B83-51E19405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60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88CFF-2B1A-AEBC-239C-8414A6A3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34F67-E3B9-0CAA-3FFA-0B760C914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C8ECB-23A3-74F5-71EC-9B00964C7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58EF6-27B4-9469-A3E2-B0C71DFC5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F45A2-FB02-AEE2-EDC1-9DA65FE03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861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0809C-7B69-FE6D-C79A-23F44DF00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F22FF-2BBB-949C-8DE5-00EC40777B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84C2D0-9AA5-6B48-3DA4-3827FD2EA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70D78-68AB-8F01-ED91-4D56A08DD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8849F6-04F8-EFAC-CDAD-32B80F4D9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089FE-9248-037B-4384-B2CD4D73C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206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81794-20A1-E6B0-1762-29BC14D05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95CAC-6A17-6257-980C-B600D4AD8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520AA-EB44-6B6E-6F96-159DF38B1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A6A81F-A78F-97DC-320E-5AD81562A1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BBC941-A59F-081E-1490-2CFA915C33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F943F8-FD0C-488B-9B91-1F4CB4789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55658F-1C3B-CA08-F589-556C47557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BF568E-3AC8-86B5-72EA-4104CDC82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4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76D12-5B22-1CD8-AF36-D3BBC4122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D0B94A-E0BB-D006-D879-3E5071E2B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817E1-FC63-C61B-2BDD-8C753179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83086-4BBF-A27E-D9DC-B541DB231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902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F6D073-CA26-DF46-9E89-29AE83E23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E8F191-6A01-07AC-DD92-2851276B7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FAF0A-C437-64B2-E4CF-70CDD34A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61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B91E7-97E4-6CE4-16D5-1C7749FAC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9197B-5459-0FC6-0714-27ABC7032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8AA19-685C-23DB-98E8-0F2A1897D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8F9EF-B3BC-C27B-010E-361CD085A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43731C-5BE9-4243-53E2-146C6895D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06D69F-841D-313D-FF74-B27EC4B8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562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95212-5006-1580-4163-AA1D62984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7C2527-5F3A-E3E6-32F8-627F4F3DF4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A92EB7-15BF-DBDC-F3B6-0E2CE5F23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2E89F-8ACB-C6E1-3471-A8FB90D4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2640E8-8AB7-6A62-2A58-10BD80EE4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E72C7D-DC17-807C-0A6E-5619C3CDF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82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44FAEE-89E1-D6A5-B7DE-492F1FE0A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0608D-5F5D-773B-B7FE-3A38B405A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B7458-2B91-30DD-4FAE-E881CB760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3E484-02FE-4A32-880F-73A8F29D5CAF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A9E88-168C-0E8A-57FC-9655FF486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2A63B-991F-96B0-D218-49B4859A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E39C1-B646-4B01-A302-31945FB97B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8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F497DD-15DE-521B-17A1-A287069F0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5337" y="662645"/>
            <a:ext cx="6057005" cy="15317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47E04D-D88E-ED03-B3C4-DECE73881CDD}"/>
              </a:ext>
            </a:extLst>
          </p:cNvPr>
          <p:cNvSpPr txBox="1"/>
          <p:nvPr/>
        </p:nvSpPr>
        <p:spPr>
          <a:xfrm>
            <a:off x="1098282" y="3013501"/>
            <a:ext cx="10306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accent1">
                    <a:lumMod val="50000"/>
                  </a:schemeClr>
                </a:solidFill>
              </a:rPr>
              <a:t>Community Services Advisory Group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316D96-5974-45B6-9DC2-69F484D08676}"/>
              </a:ext>
            </a:extLst>
          </p:cNvPr>
          <p:cNvSpPr txBox="1"/>
          <p:nvPr/>
        </p:nvSpPr>
        <p:spPr>
          <a:xfrm>
            <a:off x="667821" y="4962417"/>
            <a:ext cx="8054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Chair: Dr Clifford Jones</a:t>
            </a:r>
          </a:p>
          <a:p>
            <a:r>
              <a:rPr lang="en-GB" sz="1800" b="1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Assistant Medical Director • Primary Care and Community Division, ABUHB</a:t>
            </a: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EOLC Lead, RCGP Wales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949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4B4D9D-E111-4E2B-3BEC-3C114EC14DD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294970"/>
            <a:ext cx="3597275" cy="488339"/>
          </a:xfrm>
        </p:spPr>
        <p:txBody>
          <a:bodyPr/>
          <a:lstStyle/>
          <a:p>
            <a:r>
              <a:rPr lang="en-GB" dirty="0"/>
              <a:t>Community Services Advisory Group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FF337-EA19-DCCB-CCC8-17B5053F6E1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4" y="2230646"/>
            <a:ext cx="10760075" cy="3521477"/>
          </a:xfrm>
        </p:spPr>
        <p:txBody>
          <a:bodyPr/>
          <a:lstStyle/>
          <a:p>
            <a:r>
              <a:rPr lang="en-GB" dirty="0"/>
              <a:t>Community Pharmacy</a:t>
            </a:r>
          </a:p>
          <a:p>
            <a:r>
              <a:rPr lang="en-GB" dirty="0"/>
              <a:t>Community Palliative Care</a:t>
            </a:r>
          </a:p>
          <a:p>
            <a:r>
              <a:rPr lang="en-GB" dirty="0"/>
              <a:t>Care Homes</a:t>
            </a:r>
          </a:p>
          <a:p>
            <a:r>
              <a:rPr lang="en-GB" dirty="0"/>
              <a:t>111</a:t>
            </a:r>
          </a:p>
          <a:p>
            <a:r>
              <a:rPr lang="en-GB" dirty="0"/>
              <a:t>OOH GP</a:t>
            </a:r>
          </a:p>
          <a:p>
            <a:r>
              <a:rPr lang="en-GB" dirty="0"/>
              <a:t>Community Nursing</a:t>
            </a:r>
          </a:p>
          <a:p>
            <a:r>
              <a:rPr lang="en-GB" dirty="0"/>
              <a:t>General Practice</a:t>
            </a:r>
          </a:p>
          <a:p>
            <a:r>
              <a:rPr lang="en-GB" dirty="0"/>
              <a:t>WAST</a:t>
            </a:r>
          </a:p>
          <a:p>
            <a:r>
              <a:rPr lang="en-GB" dirty="0"/>
              <a:t>And various people I’ve forgotten to mention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3953DB-C9DA-76A6-FB21-AC194ECE1BD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Membership of the group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38472D-B68A-8680-4298-243B3773F4A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The “Everything that doesn’t fit somewhere else” Group</a:t>
            </a:r>
          </a:p>
        </p:txBody>
      </p:sp>
    </p:spTree>
    <p:extLst>
      <p:ext uri="{BB962C8B-B14F-4D97-AF65-F5344CB8AC3E}">
        <p14:creationId xmlns:p14="http://schemas.microsoft.com/office/powerpoint/2010/main" val="3839289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2E96C-BE7A-98B6-9305-2FF73DB5D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D3C363-DB54-61A4-674B-312A4019B70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294970"/>
            <a:ext cx="3597275" cy="488339"/>
          </a:xfrm>
        </p:spPr>
        <p:txBody>
          <a:bodyPr/>
          <a:lstStyle/>
          <a:p>
            <a:r>
              <a:rPr lang="en-GB" dirty="0"/>
              <a:t>Community Services Advisory Group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CE05D-126E-3302-86C2-625653A65C8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4" y="2230646"/>
            <a:ext cx="10760075" cy="2313454"/>
          </a:xfrm>
        </p:spPr>
        <p:txBody>
          <a:bodyPr/>
          <a:lstStyle/>
          <a:p>
            <a:r>
              <a:rPr lang="en-GB" dirty="0"/>
              <a:t>Access to Clinical Advice/Specialist Advice</a:t>
            </a:r>
          </a:p>
          <a:p>
            <a:r>
              <a:rPr lang="en-GB" dirty="0"/>
              <a:t>Access to medicines</a:t>
            </a:r>
          </a:p>
          <a:p>
            <a:r>
              <a:rPr lang="en-GB" dirty="0"/>
              <a:t>Communication/Information Sharing</a:t>
            </a:r>
          </a:p>
          <a:p>
            <a:r>
              <a:rPr lang="en-GB" dirty="0"/>
              <a:t>Directory of Services</a:t>
            </a:r>
          </a:p>
          <a:p>
            <a:r>
              <a:rPr lang="en-GB" dirty="0"/>
              <a:t>T&amp;F with Adult SPC group (OOH/Accessing Advice)</a:t>
            </a:r>
          </a:p>
          <a:p>
            <a:r>
              <a:rPr lang="en-GB" dirty="0"/>
              <a:t>Equity of service access  - Geographically and 24/7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DC9A23-F1A0-8F0B-71D2-58E9379F67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Group’s current focus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45DFF6-C12F-7C3A-857D-D30185C2D0D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Areas of work/Themes</a:t>
            </a:r>
          </a:p>
        </p:txBody>
      </p:sp>
    </p:spTree>
    <p:extLst>
      <p:ext uri="{BB962C8B-B14F-4D97-AF65-F5344CB8AC3E}">
        <p14:creationId xmlns:p14="http://schemas.microsoft.com/office/powerpoint/2010/main" val="1593081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14C4C-8E63-EB3D-0C3E-6A61B7EAB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F15D71-FC70-8BEB-56BB-9E13E8D7CF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294970"/>
            <a:ext cx="3597275" cy="488339"/>
          </a:xfrm>
        </p:spPr>
        <p:txBody>
          <a:bodyPr/>
          <a:lstStyle/>
          <a:p>
            <a:r>
              <a:rPr lang="en-GB" dirty="0"/>
              <a:t>Community Services Advisory Group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E7E67-E44C-A62B-48F1-3150B4BC24C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44514" y="3319636"/>
            <a:ext cx="10760075" cy="2108269"/>
          </a:xfrm>
        </p:spPr>
        <p:txBody>
          <a:bodyPr/>
          <a:lstStyle/>
          <a:p>
            <a:r>
              <a:rPr lang="en-GB" dirty="0"/>
              <a:t>What 3 areas of PEOLC in the community should we focus on?</a:t>
            </a:r>
          </a:p>
          <a:p>
            <a:r>
              <a:rPr lang="en-GB" dirty="0"/>
              <a:t>What issue currently has the most negative impact on PEOLC delivery in the community?</a:t>
            </a:r>
          </a:p>
          <a:p>
            <a:r>
              <a:rPr lang="en-GB" dirty="0"/>
              <a:t>Which time of the week needs most focus to ensure appropriate and equitable PEOLC service – Daytime, Weekday Evenings, Weekends, Overnight?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6FBE51-1A5E-DACA-5078-6532B94D48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Priorities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2D08F0-3736-80DC-CDD4-9F6969E25E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Over to you…</a:t>
            </a:r>
          </a:p>
        </p:txBody>
      </p:sp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D6A29672-210B-4A7F-A966-120D252B8E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525" y="480954"/>
            <a:ext cx="27813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76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98C01C-F592-4354-9D86-36F2FCFB2C0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491" y="6294970"/>
            <a:ext cx="3597275" cy="180049"/>
          </a:xfrm>
        </p:spPr>
        <p:txBody>
          <a:bodyPr/>
          <a:lstStyle/>
          <a:p>
            <a:r>
              <a:rPr lang="en-GB" dirty="0"/>
              <a:t>Community Services Advisory Group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558B16-935B-101F-5B61-FC59C31564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Community Services Advisory Group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0396DC-3BB5-F6C0-FE14-2517F1D3EC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65437B-9776-4B31-10B6-E1FB4A6116CA}"/>
              </a:ext>
            </a:extLst>
          </p:cNvPr>
          <p:cNvSpPr txBox="1"/>
          <p:nvPr/>
        </p:nvSpPr>
        <p:spPr>
          <a:xfrm>
            <a:off x="1660666" y="1601732"/>
            <a:ext cx="75720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i="1" dirty="0">
                <a:solidFill>
                  <a:schemeClr val="accent1">
                    <a:lumMod val="50000"/>
                  </a:schemeClr>
                </a:solidFill>
              </a:rPr>
              <a:t>“The one thing I would do to improve palliative care in the community is…”</a:t>
            </a:r>
          </a:p>
          <a:p>
            <a:endParaRPr lang="en-GB" sz="3200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sz="3200" i="1" dirty="0">
                <a:solidFill>
                  <a:schemeClr val="accent1">
                    <a:lumMod val="50000"/>
                  </a:schemeClr>
                </a:solidFill>
              </a:rPr>
              <a:t>“This is an example of good practice that could be replicated…”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E6B9E4-378C-2108-0265-400772965D4F}"/>
              </a:ext>
            </a:extLst>
          </p:cNvPr>
          <p:cNvSpPr txBox="1"/>
          <p:nvPr/>
        </p:nvSpPr>
        <p:spPr>
          <a:xfrm>
            <a:off x="665251" y="4282553"/>
            <a:ext cx="108614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E03882"/>
                </a:solidFill>
              </a:rPr>
              <a:t>Please consider the questions in your groups, feel free to use the flip chart paper/post-it notes on each table to capture your ideas. </a:t>
            </a:r>
          </a:p>
          <a:p>
            <a:r>
              <a:rPr lang="en-GB" sz="2400" dirty="0">
                <a:solidFill>
                  <a:srgbClr val="E03882"/>
                </a:solidFill>
              </a:rPr>
              <a:t>20 minutes have been allocated for the discussion.</a:t>
            </a:r>
          </a:p>
          <a:p>
            <a:r>
              <a:rPr lang="en-GB" sz="2400" dirty="0">
                <a:solidFill>
                  <a:srgbClr val="E03882"/>
                </a:solidFill>
              </a:rPr>
              <a:t>Thank you for your support.</a:t>
            </a:r>
          </a:p>
        </p:txBody>
      </p:sp>
    </p:spTree>
    <p:extLst>
      <p:ext uri="{BB962C8B-B14F-4D97-AF65-F5344CB8AC3E}">
        <p14:creationId xmlns:p14="http://schemas.microsoft.com/office/powerpoint/2010/main" val="3127054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5D15EEED8A44A8889BC2630130E83" ma:contentTypeVersion="13" ma:contentTypeDescription="Create a new document." ma:contentTypeScope="" ma:versionID="c82dfa4d6ee5c01ca46b1b1dc0b48cd5">
  <xsd:schema xmlns:xsd="http://www.w3.org/2001/XMLSchema" xmlns:xs="http://www.w3.org/2001/XMLSchema" xmlns:p="http://schemas.microsoft.com/office/2006/metadata/properties" xmlns:ns2="735c783e-4045-466f-af27-d27e6975bccc" xmlns:ns3="4c3a92ee-7d0c-4d45-92fc-32b2307a25cc" targetNamespace="http://schemas.microsoft.com/office/2006/metadata/properties" ma:root="true" ma:fieldsID="96423df05a0c1ad35359dc9268dc910b" ns2:_="" ns3:_="">
    <xsd:import namespace="735c783e-4045-466f-af27-d27e6975bccc"/>
    <xsd:import namespace="4c3a92ee-7d0c-4d45-92fc-32b2307a25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5c783e-4045-466f-af27-d27e6975bc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3a92ee-7d0c-4d45-92fc-32b2307a25c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35c783e-4045-466f-af27-d27e6975bccc">
      <Terms xmlns="http://schemas.microsoft.com/office/infopath/2007/PartnerControls"/>
    </lcf76f155ced4ddcb4097134ff3c332f>
    <SharedWithUsers xmlns="4c3a92ee-7d0c-4d45-92fc-32b2307a25cc">
      <UserInfo>
        <DisplayName>Lisa Wooler (NHS Executive)</DisplayName>
        <AccountId>6</AccountId>
        <AccountType/>
      </UserInfo>
      <UserInfo>
        <DisplayName>Idris Baker (Swansea Bay UHB - Ty Olwen)</DisplayName>
        <AccountId>20</AccountId>
        <AccountType/>
      </UserInfo>
      <UserInfo>
        <DisplayName>Maria Parry (NHS Executive)</DisplayName>
        <AccountId>8</AccountId>
        <AccountType/>
      </UserInfo>
      <UserInfo>
        <DisplayName>Joanne Oliver (NHS Executive)</DisplayName>
        <AccountId>26</AccountId>
        <AccountType/>
      </UserInfo>
      <UserInfo>
        <DisplayName>Kristina Kunsteinaite (NHS Executive)</DisplayName>
        <AccountId>12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8BF8952D-E690-4673-8D13-1411F6836F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593052-5E48-4BC8-92D2-F6D2FD634E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5c783e-4045-466f-af27-d27e6975bccc"/>
    <ds:schemaRef ds:uri="4c3a92ee-7d0c-4d45-92fc-32b2307a25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3B6A8AC-958D-4650-A1B7-2E184540E601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c3a92ee-7d0c-4d45-92fc-32b2307a25c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735c783e-4045-466f-af27-d27e6975bcc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258</Words>
  <Application>Microsoft Office PowerPoint</Application>
  <PresentationFormat>Widescreen</PresentationFormat>
  <Paragraphs>41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Ubuntu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Parry (NHS Executive)</dc:creator>
  <cp:lastModifiedBy>Kristina Kunsteinaite (NHS Executive)</cp:lastModifiedBy>
  <cp:revision>94</cp:revision>
  <dcterms:created xsi:type="dcterms:W3CDTF">2023-11-23T12:07:30Z</dcterms:created>
  <dcterms:modified xsi:type="dcterms:W3CDTF">2024-02-29T22:58:59Z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0x0101009FD5D15EEED8A44A8889BC2630130E83</vt:lpwstr>
  </property>
  <property fmtid="{D5CDD505-2E9C-101B-9397-08002B2CF9AE}" pid="3" name="MediaServiceImageTags">
    <vt:lpwstr/>
  </property>
</Properties>
</file>