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8" r:id="rId6"/>
    <p:sldId id="259" r:id="rId7"/>
    <p:sldId id="261" r:id="rId8"/>
    <p:sldId id="262" r:id="rId9"/>
    <p:sldId id="263" r:id="rId10"/>
    <p:sldId id="264" r:id="rId11"/>
    <p:sldId id="265" r:id="rId12"/>
    <p:sldId id="267" r:id="rId13"/>
    <p:sldId id="269" r:id="rId14"/>
    <p:sldId id="270" r:id="rId15"/>
    <p:sldId id="275" r:id="rId16"/>
    <p:sldId id="276" r:id="rId17"/>
    <p:sldId id="277" r:id="rId18"/>
    <p:sldId id="271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78" autoAdjust="0"/>
    <p:restoredTop sz="86386" autoAdjust="0"/>
  </p:normalViewPr>
  <p:slideViewPr>
    <p:cSldViewPr snapToGrid="0">
      <p:cViewPr varScale="1">
        <p:scale>
          <a:sx n="82" d="100"/>
          <a:sy n="82" d="100"/>
        </p:scale>
        <p:origin x="60" y="456"/>
      </p:cViewPr>
      <p:guideLst/>
    </p:cSldViewPr>
  </p:slideViewPr>
  <p:outlineViewPr>
    <p:cViewPr>
      <p:scale>
        <a:sx n="33" d="100"/>
        <a:sy n="33" d="100"/>
      </p:scale>
      <p:origin x="0" y="-872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8B8CF-502B-4A29-B328-BC13FF528373}" type="datetimeFigureOut">
              <a:rPr lang="en-GB" smtClean="0"/>
              <a:t>28/02/2024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55A80-E46C-4C98-8FB7-B37E5DCB9E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58070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8B8CF-502B-4A29-B328-BC13FF528373}" type="datetimeFigureOut">
              <a:rPr lang="en-GB" smtClean="0"/>
              <a:t>28/02/2024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55A80-E46C-4C98-8FB7-B37E5DCB9E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13333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8B8CF-502B-4A29-B328-BC13FF528373}" type="datetimeFigureOut">
              <a:rPr lang="en-GB" smtClean="0"/>
              <a:t>28/02/2024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55A80-E46C-4C98-8FB7-B37E5DCB9E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95974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8B8CF-502B-4A29-B328-BC13FF528373}" type="datetimeFigureOut">
              <a:rPr lang="en-GB" smtClean="0"/>
              <a:t>28/02/2024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55A80-E46C-4C98-8FB7-B37E5DCB9E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27124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8B8CF-502B-4A29-B328-BC13FF528373}" type="datetimeFigureOut">
              <a:rPr lang="en-GB" smtClean="0"/>
              <a:t>28/02/2024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55A80-E46C-4C98-8FB7-B37E5DCB9E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49622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8B8CF-502B-4A29-B328-BC13FF528373}" type="datetimeFigureOut">
              <a:rPr lang="en-GB" smtClean="0"/>
              <a:t>28/02/2024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55A80-E46C-4C98-8FB7-B37E5DCB9E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191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8B8CF-502B-4A29-B328-BC13FF528373}" type="datetimeFigureOut">
              <a:rPr lang="en-GB" smtClean="0"/>
              <a:t>28/02/2024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55A80-E46C-4C98-8FB7-B37E5DCB9E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15710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8B8CF-502B-4A29-B328-BC13FF528373}" type="datetimeFigureOut">
              <a:rPr lang="en-GB" smtClean="0"/>
              <a:t>28/02/2024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55A80-E46C-4C98-8FB7-B37E5DCB9E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78156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8B8CF-502B-4A29-B328-BC13FF528373}" type="datetimeFigureOut">
              <a:rPr lang="en-GB" smtClean="0"/>
              <a:t>28/02/2024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55A80-E46C-4C98-8FB7-B37E5DCB9E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80829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8B8CF-502B-4A29-B328-BC13FF528373}" type="datetimeFigureOut">
              <a:rPr lang="en-GB" smtClean="0"/>
              <a:t>28/02/2024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55A80-E46C-4C98-8FB7-B37E5DCB9E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06131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8B8CF-502B-4A29-B328-BC13FF528373}" type="datetimeFigureOut">
              <a:rPr lang="en-GB" smtClean="0"/>
              <a:t>28/02/2024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55A80-E46C-4C98-8FB7-B37E5DCB9E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2607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78B8CF-502B-4A29-B328-BC13FF528373}" type="datetimeFigureOut">
              <a:rPr lang="en-GB" smtClean="0"/>
              <a:t>28/02/2024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855A80-E46C-4C98-8FB7-B37E5DCB9E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3415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idris.baker@wales.nhs.uk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Palliative </a:t>
            </a:r>
            <a:r>
              <a:rPr lang="en-GB" dirty="0" smtClean="0"/>
              <a:t>&amp; end of life care – Future Aspirations for Wales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2021522"/>
          </a:xfrm>
        </p:spPr>
        <p:txBody>
          <a:bodyPr>
            <a:normAutofit/>
          </a:bodyPr>
          <a:lstStyle/>
          <a:p>
            <a:pPr algn="r"/>
            <a:r>
              <a:rPr lang="en-GB" sz="1200" dirty="0" smtClean="0"/>
              <a:t>Dr Idris Baker</a:t>
            </a:r>
          </a:p>
          <a:p>
            <a:pPr algn="r"/>
            <a:r>
              <a:rPr lang="en-GB" sz="1200" dirty="0" smtClean="0"/>
              <a:t>National Clinical Lead</a:t>
            </a:r>
          </a:p>
          <a:p>
            <a:pPr algn="r"/>
            <a:endParaRPr lang="en-GB" sz="1200" dirty="0" smtClean="0"/>
          </a:p>
          <a:p>
            <a:pPr algn="r"/>
            <a:r>
              <a:rPr lang="en-GB" sz="1200" dirty="0" smtClean="0"/>
              <a:t>Cardiff</a:t>
            </a:r>
          </a:p>
          <a:p>
            <a:pPr algn="r"/>
            <a:r>
              <a:rPr lang="en-GB" sz="1200" dirty="0" smtClean="0"/>
              <a:t>1 March 2024</a:t>
            </a:r>
            <a:endParaRPr lang="en-GB" sz="1200" dirty="0" smtClean="0"/>
          </a:p>
          <a:p>
            <a:r>
              <a:rPr lang="en-GB" sz="2600" dirty="0" smtClean="0">
                <a:hlinkClick r:id="rId2"/>
              </a:rPr>
              <a:t>idris.baker@wales.nhs.uk</a:t>
            </a:r>
            <a:endParaRPr lang="en-GB" sz="2600" dirty="0"/>
          </a:p>
        </p:txBody>
      </p:sp>
    </p:spTree>
    <p:extLst>
      <p:ext uri="{BB962C8B-B14F-4D97-AF65-F5344CB8AC3E}">
        <p14:creationId xmlns:p14="http://schemas.microsoft.com/office/powerpoint/2010/main" val="579217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Where next?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Service specification</a:t>
            </a:r>
            <a:r>
              <a:rPr lang="en-GB" baseline="0" dirty="0" smtClean="0"/>
              <a:t> - m</a:t>
            </a:r>
            <a:r>
              <a:rPr lang="en-GB" dirty="0" smtClean="0"/>
              <a:t>ore</a:t>
            </a:r>
            <a:r>
              <a:rPr lang="en-GB" baseline="0" dirty="0" smtClean="0"/>
              <a:t> ‘what?’, maybe some ‘how?’</a:t>
            </a:r>
          </a:p>
          <a:p>
            <a:pPr lvl="0"/>
            <a:r>
              <a:rPr lang="en-GB" dirty="0" smtClean="0"/>
              <a:t>Emphasis</a:t>
            </a:r>
            <a:r>
              <a:rPr lang="en-GB" baseline="0" dirty="0" smtClean="0"/>
              <a:t> on value</a:t>
            </a:r>
          </a:p>
          <a:p>
            <a:pPr lvl="0"/>
            <a:r>
              <a:rPr lang="en-GB" baseline="0" dirty="0" smtClean="0"/>
              <a:t>Emphasis on equity</a:t>
            </a:r>
          </a:p>
          <a:p>
            <a:pPr lvl="0"/>
            <a:r>
              <a:rPr lang="en-GB" baseline="0" dirty="0" smtClean="0"/>
              <a:t>Across statutory &amp; voluntary sectors</a:t>
            </a:r>
          </a:p>
          <a:p>
            <a:pPr lvl="0"/>
            <a:r>
              <a:rPr lang="en-GB" baseline="0" dirty="0" smtClean="0"/>
              <a:t>Across the whole spectrum of complexity &amp; specialisation</a:t>
            </a:r>
          </a:p>
          <a:p>
            <a:pPr lvl="0"/>
            <a:r>
              <a:rPr lang="en-GB" baseline="0" dirty="0" smtClean="0"/>
              <a:t>What </a:t>
            </a:r>
            <a:r>
              <a:rPr lang="en-GB" dirty="0" smtClean="0"/>
              <a:t>are we doing that </a:t>
            </a:r>
            <a:r>
              <a:rPr lang="en-GB" baseline="0" dirty="0" smtClean="0"/>
              <a:t>isn’t working,</a:t>
            </a:r>
            <a:r>
              <a:rPr lang="en-GB" dirty="0" smtClean="0"/>
              <a:t> &amp; what aren’t we doing that would?</a:t>
            </a:r>
            <a:endParaRPr lang="en-GB" baseline="0" dirty="0" smtClean="0"/>
          </a:p>
          <a:p>
            <a:pPr lvl="0"/>
            <a:endParaRPr lang="en-GB" baseline="0" dirty="0" smtClean="0"/>
          </a:p>
          <a:p>
            <a:pPr lvl="0"/>
            <a:r>
              <a:rPr lang="en-GB" u="sng" baseline="0" dirty="0" smtClean="0"/>
              <a:t>All</a:t>
            </a:r>
            <a:r>
              <a:rPr lang="en-GB" u="none" baseline="0" dirty="0" smtClean="0"/>
              <a:t> of you are in the vanguard</a:t>
            </a:r>
            <a:endParaRPr lang="en-GB" u="sng" dirty="0"/>
          </a:p>
        </p:txBody>
      </p:sp>
    </p:spTree>
    <p:extLst>
      <p:ext uri="{BB962C8B-B14F-4D97-AF65-F5344CB8AC3E}">
        <p14:creationId xmlns:p14="http://schemas.microsoft.com/office/powerpoint/2010/main" val="273947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Opportunity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Whole programme pulling together</a:t>
            </a:r>
          </a:p>
          <a:p>
            <a:pPr lvl="1"/>
            <a:r>
              <a:rPr lang="en-GB" dirty="0" smtClean="0"/>
              <a:t>Groups working with shared understanding &amp; shared goals </a:t>
            </a:r>
          </a:p>
          <a:p>
            <a:endParaRPr lang="en-GB" baseline="0" dirty="0" smtClean="0"/>
          </a:p>
          <a:p>
            <a:r>
              <a:rPr lang="en-GB" baseline="0" dirty="0" smtClean="0"/>
              <a:t>And helping the whole health &amp; care system pull together because PEOLC is happening throughout it</a:t>
            </a:r>
          </a:p>
          <a:p>
            <a:pPr lvl="1"/>
            <a:r>
              <a:rPr lang="en-GB" baseline="0" dirty="0" smtClean="0"/>
              <a:t>All functions/networks/programmes of the NHS Wales Executive</a:t>
            </a:r>
          </a:p>
          <a:p>
            <a:pPr lvl="1"/>
            <a:r>
              <a:rPr lang="en-GB" baseline="0" dirty="0" smtClean="0"/>
              <a:t>Health Boards, Trusts, Regional Partnership Boards</a:t>
            </a:r>
          </a:p>
          <a:p>
            <a:pPr lvl="1"/>
            <a:r>
              <a:rPr lang="en-GB" baseline="0" dirty="0" smtClean="0"/>
              <a:t>If we don’t use our reach &amp; influence, we can’t help that wider provision</a:t>
            </a:r>
            <a:endParaRPr lang="en-GB" baseline="0" dirty="0" smtClean="0"/>
          </a:p>
        </p:txBody>
      </p:sp>
    </p:spTree>
    <p:extLst>
      <p:ext uri="{BB962C8B-B14F-4D97-AF65-F5344CB8AC3E}">
        <p14:creationId xmlns:p14="http://schemas.microsoft.com/office/powerpoint/2010/main" val="3328031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Future Aspirations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Timely</a:t>
            </a:r>
            <a:r>
              <a:rPr lang="en-GB" baseline="0" dirty="0" smtClean="0"/>
              <a:t> identification</a:t>
            </a:r>
          </a:p>
          <a:p>
            <a:pPr lvl="1"/>
            <a:r>
              <a:rPr lang="en-GB" dirty="0" smtClean="0"/>
              <a:t>What’s the point being brilliant months later?</a:t>
            </a:r>
          </a:p>
          <a:p>
            <a:pPr lvl="0"/>
            <a:r>
              <a:rPr lang="en-GB" dirty="0" smtClean="0"/>
              <a:t>AFCP</a:t>
            </a:r>
          </a:p>
          <a:p>
            <a:pPr lvl="1"/>
            <a:r>
              <a:rPr lang="en-GB" dirty="0" smtClean="0"/>
              <a:t>What’s the point managing crises well if we don’t help</a:t>
            </a:r>
            <a:r>
              <a:rPr lang="en-GB" baseline="0" dirty="0" smtClean="0"/>
              <a:t> plan ahead?</a:t>
            </a:r>
          </a:p>
          <a:p>
            <a:pPr lvl="0"/>
            <a:r>
              <a:rPr lang="en-GB" dirty="0" smtClean="0"/>
              <a:t>Digitalisation</a:t>
            </a:r>
          </a:p>
          <a:p>
            <a:pPr lvl="1"/>
            <a:r>
              <a:rPr lang="en-GB" dirty="0" smtClean="0"/>
              <a:t>What’s the point</a:t>
            </a:r>
            <a:r>
              <a:rPr lang="en-GB" baseline="0" dirty="0" smtClean="0"/>
              <a:t> recording good care if we don’t share information effectively?</a:t>
            </a:r>
          </a:p>
          <a:p>
            <a:pPr lvl="0"/>
            <a:r>
              <a:rPr lang="en-GB" dirty="0" smtClean="0"/>
              <a:t>Integration</a:t>
            </a:r>
          </a:p>
          <a:p>
            <a:pPr lvl="1"/>
            <a:r>
              <a:rPr lang="en-GB" dirty="0" smtClean="0"/>
              <a:t>What’s the point doing good things in isolation</a:t>
            </a:r>
            <a:r>
              <a:rPr lang="en-GB" baseline="0" dirty="0" smtClean="0"/>
              <a:t> from other people involved with the same patients and groups?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7306203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Future Aspirations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dirty="0" smtClean="0"/>
              <a:t>Equity</a:t>
            </a:r>
          </a:p>
          <a:p>
            <a:pPr lvl="1"/>
            <a:r>
              <a:rPr lang="en-GB" dirty="0" smtClean="0"/>
              <a:t>What’s the point being brilliant</a:t>
            </a:r>
            <a:r>
              <a:rPr lang="en-GB" baseline="0" dirty="0" smtClean="0"/>
              <a:t> for some people and mediocre for others?</a:t>
            </a:r>
          </a:p>
          <a:p>
            <a:pPr lvl="0"/>
            <a:r>
              <a:rPr lang="en-GB" dirty="0" smtClean="0"/>
              <a:t>Value</a:t>
            </a:r>
          </a:p>
          <a:p>
            <a:pPr lvl="1"/>
            <a:r>
              <a:rPr lang="en-GB" dirty="0" smtClean="0"/>
              <a:t>What’s the point in all the investment &amp; all the activity in the world if we can’t capture what it delivers for people?</a:t>
            </a:r>
          </a:p>
          <a:p>
            <a:pPr lvl="0"/>
            <a:r>
              <a:rPr lang="en-GB" dirty="0" smtClean="0"/>
              <a:t>Last days of life</a:t>
            </a:r>
          </a:p>
          <a:p>
            <a:pPr lvl="1"/>
            <a:r>
              <a:rPr lang="en-GB" dirty="0" smtClean="0"/>
              <a:t>What’s the point in getting it right early if we let people down on the last lap?</a:t>
            </a:r>
          </a:p>
          <a:p>
            <a:pPr lvl="0"/>
            <a:r>
              <a:rPr lang="en-GB" dirty="0" smtClean="0"/>
              <a:t>Bereavement</a:t>
            </a:r>
          </a:p>
          <a:p>
            <a:pPr lvl="1"/>
            <a:r>
              <a:rPr lang="en-GB" dirty="0" smtClean="0"/>
              <a:t>What’s the point getting it right for the person</a:t>
            </a:r>
            <a:r>
              <a:rPr lang="en-GB" baseline="0" dirty="0" smtClean="0"/>
              <a:t> who’s died and leaving those who live on unsupported?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287394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Future</a:t>
            </a:r>
            <a:r>
              <a:rPr lang="en-GB" baseline="0" dirty="0" smtClean="0"/>
              <a:t> Aspirations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All of this</a:t>
            </a:r>
            <a:r>
              <a:rPr lang="en-GB" baseline="0" dirty="0" smtClean="0"/>
              <a:t> to benefit all the people who need it</a:t>
            </a:r>
          </a:p>
          <a:p>
            <a:pPr lvl="1"/>
            <a:r>
              <a:rPr lang="en-GB" dirty="0" smtClean="0"/>
              <a:t>35,000 per annum</a:t>
            </a:r>
          </a:p>
          <a:p>
            <a:pPr lvl="1"/>
            <a:r>
              <a:rPr lang="en-GB" dirty="0" smtClean="0"/>
              <a:t>&gt;1% of</a:t>
            </a:r>
            <a:r>
              <a:rPr lang="en-GB" baseline="0" dirty="0" smtClean="0"/>
              <a:t> the population per annum</a:t>
            </a:r>
          </a:p>
          <a:p>
            <a:pPr lvl="1"/>
            <a:r>
              <a:rPr lang="en-GB" baseline="0" dirty="0" smtClean="0"/>
              <a:t>&gt;5% for bereavement care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003042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Future Aspirations?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While </a:t>
            </a:r>
            <a:r>
              <a:rPr lang="en-GB" dirty="0"/>
              <a:t>there's always jam to-morrow</a:t>
            </a:r>
            <a:r>
              <a:rPr lang="en-GB" dirty="0" smtClean="0"/>
              <a:t>,…</a:t>
            </a: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 algn="r">
              <a:buNone/>
            </a:pPr>
            <a:r>
              <a:rPr lang="en-GB" dirty="0" smtClean="0"/>
              <a:t>			</a:t>
            </a:r>
            <a:r>
              <a:rPr lang="en-GB" i="1" dirty="0" smtClean="0"/>
              <a:t>Evolutionary Hymn</a:t>
            </a:r>
            <a:endParaRPr lang="en-GB" dirty="0" smtClean="0"/>
          </a:p>
          <a:p>
            <a:pPr marL="0" indent="0" algn="r">
              <a:buNone/>
            </a:pPr>
            <a:r>
              <a:rPr lang="en-GB" dirty="0" smtClean="0"/>
              <a:t>CS Lewis, 1957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68870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31658" y="213794"/>
            <a:ext cx="4445668" cy="642836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64500" y="128646"/>
            <a:ext cx="5194567" cy="6610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5272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Where have we got to?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Strong </a:t>
            </a:r>
            <a:r>
              <a:rPr lang="en-GB" dirty="0" err="1" smtClean="0"/>
              <a:t>multiprofessional</a:t>
            </a:r>
            <a:r>
              <a:rPr lang="en-GB" dirty="0" smtClean="0"/>
              <a:t> specialist services across Wales for adults &amp; children</a:t>
            </a:r>
          </a:p>
          <a:p>
            <a:r>
              <a:rPr lang="en-GB" dirty="0" smtClean="0"/>
              <a:t>Equity in provision of some degree of 7/7 &amp; 24/7 specialist support</a:t>
            </a:r>
          </a:p>
          <a:p>
            <a:r>
              <a:rPr lang="en-GB" dirty="0" smtClean="0"/>
              <a:t>World class</a:t>
            </a:r>
            <a:r>
              <a:rPr lang="en-GB" baseline="0" dirty="0" smtClean="0"/>
              <a:t> education, training, research engagement</a:t>
            </a:r>
            <a:endParaRPr lang="en-GB" dirty="0" smtClean="0"/>
          </a:p>
          <a:p>
            <a:r>
              <a:rPr lang="en-GB" dirty="0" smtClean="0"/>
              <a:t>Close link between specialists</a:t>
            </a:r>
            <a:r>
              <a:rPr lang="en-GB" baseline="0" dirty="0" smtClean="0"/>
              <a:t> &amp; </a:t>
            </a:r>
            <a:r>
              <a:rPr lang="en-GB" dirty="0" smtClean="0"/>
              <a:t>the non specialist workforce which does most of the palliative care</a:t>
            </a:r>
          </a:p>
          <a:p>
            <a:pPr lvl="1"/>
            <a:r>
              <a:rPr lang="en-GB" dirty="0" smtClean="0"/>
              <a:t>66% of people with some PEOLC need are never referred to a specialist</a:t>
            </a:r>
          </a:p>
          <a:p>
            <a:pPr lvl="1"/>
            <a:r>
              <a:rPr lang="en-GB" dirty="0" smtClean="0"/>
              <a:t>The 34% are referred late</a:t>
            </a:r>
          </a:p>
          <a:p>
            <a:pPr lvl="1"/>
            <a:r>
              <a:rPr lang="en-GB" dirty="0" smtClean="0"/>
              <a:t>Even when there’s specialist</a:t>
            </a:r>
            <a:r>
              <a:rPr lang="en-GB" baseline="0" dirty="0" smtClean="0"/>
              <a:t> support much of their care is undertaken by non specialists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29828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4468" y="269404"/>
            <a:ext cx="10691469" cy="6143428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idx="4294967295"/>
          </p:nvPr>
        </p:nvSpPr>
        <p:spPr>
          <a:xfrm>
            <a:off x="838200" y="1825624"/>
            <a:ext cx="10515600" cy="4830897"/>
          </a:xfrm>
        </p:spPr>
        <p:txBody>
          <a:bodyPr>
            <a:normAutofit fontScale="77500" lnSpcReduction="20000"/>
          </a:bodyPr>
          <a:lstStyle/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sz="1800" dirty="0" smtClean="0"/>
              <a:t>Extract from NHSW Last Year of Life Population Dashboard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3660380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Where have we got to?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Strong </a:t>
            </a:r>
            <a:r>
              <a:rPr lang="en-GB" dirty="0" err="1" smtClean="0"/>
              <a:t>multiprofessional</a:t>
            </a:r>
            <a:r>
              <a:rPr lang="en-GB" dirty="0" smtClean="0"/>
              <a:t> specialist services across Wales for adults &amp; children</a:t>
            </a:r>
          </a:p>
          <a:p>
            <a:r>
              <a:rPr lang="en-GB" dirty="0" smtClean="0"/>
              <a:t>Equity in provision of some degree of 7/7 &amp; 24/7 specialist support</a:t>
            </a:r>
          </a:p>
          <a:p>
            <a:r>
              <a:rPr lang="en-GB" dirty="0" smtClean="0"/>
              <a:t>Close link with the non specialist workforce which does most of the palliative care</a:t>
            </a:r>
          </a:p>
          <a:p>
            <a:pPr lvl="1"/>
            <a:r>
              <a:rPr lang="en-GB" dirty="0" smtClean="0"/>
              <a:t>66% of people with some PEOLC need are never referred to a specialist</a:t>
            </a:r>
          </a:p>
          <a:p>
            <a:pPr lvl="1"/>
            <a:r>
              <a:rPr lang="en-GB" dirty="0" smtClean="0"/>
              <a:t>The 34% are referred late</a:t>
            </a:r>
          </a:p>
          <a:p>
            <a:pPr lvl="1"/>
            <a:r>
              <a:rPr lang="en-GB" dirty="0" smtClean="0"/>
              <a:t>Even with specialist</a:t>
            </a:r>
            <a:r>
              <a:rPr lang="en-GB" baseline="0" dirty="0" smtClean="0"/>
              <a:t> support much of their care is undertaken by non </a:t>
            </a:r>
            <a:r>
              <a:rPr lang="en-GB" baseline="0" dirty="0" smtClean="0"/>
              <a:t>specialists</a:t>
            </a:r>
          </a:p>
          <a:p>
            <a:pPr lvl="0"/>
            <a:r>
              <a:rPr lang="en-GB" dirty="0" smtClean="0"/>
              <a:t>And a</a:t>
            </a:r>
            <a:r>
              <a:rPr lang="en-GB" baseline="0" dirty="0" smtClean="0"/>
              <a:t> Quality Statement which points the way ahead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30676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Where have we got to?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u="sng" dirty="0" smtClean="0"/>
              <a:t>But</a:t>
            </a:r>
            <a:endParaRPr lang="en-GB" u="none" dirty="0" smtClean="0"/>
          </a:p>
          <a:p>
            <a:pPr lvl="1"/>
            <a:r>
              <a:rPr lang="en-GB" u="none" dirty="0" smtClean="0"/>
              <a:t>Persisting inequity</a:t>
            </a:r>
          </a:p>
          <a:p>
            <a:pPr lvl="1"/>
            <a:r>
              <a:rPr lang="en-GB" u="none" dirty="0" smtClean="0"/>
              <a:t>Persisting</a:t>
            </a:r>
            <a:r>
              <a:rPr lang="en-GB" u="none" baseline="0" dirty="0" smtClean="0"/>
              <a:t> concern about funding</a:t>
            </a:r>
          </a:p>
          <a:p>
            <a:pPr lvl="1"/>
            <a:r>
              <a:rPr lang="en-GB" u="none" baseline="0" dirty="0" smtClean="0"/>
              <a:t>Relative dearth of systematic measurement of experience</a:t>
            </a:r>
          </a:p>
          <a:p>
            <a:pPr lvl="1"/>
            <a:r>
              <a:rPr lang="en-GB" u="none" baseline="0" dirty="0" smtClean="0"/>
              <a:t>Near complete dearth of systematic measurement of outcomes</a:t>
            </a:r>
          </a:p>
          <a:p>
            <a:pPr lvl="1"/>
            <a:r>
              <a:rPr lang="en-GB" u="none" baseline="0" dirty="0" smtClean="0"/>
              <a:t>Uncertain timely identification</a:t>
            </a:r>
          </a:p>
          <a:p>
            <a:pPr lvl="1"/>
            <a:r>
              <a:rPr lang="en-GB" u="none" baseline="0" dirty="0" smtClean="0"/>
              <a:t>Uncertain track record on translating research into practice</a:t>
            </a:r>
          </a:p>
          <a:p>
            <a:pPr lvl="1"/>
            <a:r>
              <a:rPr lang="en-GB" u="none" baseline="0" dirty="0" smtClean="0"/>
              <a:t>Pretty much no idea what it all costs</a:t>
            </a:r>
            <a:endParaRPr lang="en-GB" u="none" dirty="0"/>
          </a:p>
        </p:txBody>
      </p:sp>
    </p:spTree>
    <p:extLst>
      <p:ext uri="{BB962C8B-B14F-4D97-AF65-F5344CB8AC3E}">
        <p14:creationId xmlns:p14="http://schemas.microsoft.com/office/powerpoint/2010/main" val="3827611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Where next?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How</a:t>
            </a:r>
            <a:r>
              <a:rPr lang="en-GB" baseline="0" dirty="0" smtClean="0"/>
              <a:t> can we tackle questions of equity, quality, value?</a:t>
            </a:r>
          </a:p>
          <a:p>
            <a:endParaRPr lang="en-GB" baseline="0" dirty="0" smtClean="0"/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1609" y="3869144"/>
            <a:ext cx="8388781" cy="1955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6603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good do we do?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altLang="en-US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Evidence from research</a:t>
            </a:r>
          </a:p>
          <a:p>
            <a:pPr lvl="1"/>
            <a:r>
              <a:rPr lang="en-GB" altLang="en-US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But however good the recipe, you have to follow it</a:t>
            </a:r>
          </a:p>
          <a:p>
            <a:pPr lvl="1"/>
            <a:endParaRPr lang="en-GB" altLang="en-US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GB" altLang="en-US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Evidence from audit &amp; QI</a:t>
            </a:r>
          </a:p>
          <a:p>
            <a:pPr lvl="1"/>
            <a:r>
              <a:rPr lang="en-GB" altLang="en-US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But tends to focus on process not result</a:t>
            </a:r>
          </a:p>
          <a:p>
            <a:pPr lvl="0"/>
            <a:endParaRPr lang="en-GB" altLang="en-US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0"/>
            <a:r>
              <a:rPr lang="en-GB" altLang="en-US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Person centred value based health &amp; care</a:t>
            </a:r>
          </a:p>
          <a:p>
            <a:pPr lvl="1"/>
            <a:r>
              <a:rPr lang="en-GB" altLang="en-US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Focuses on the outputs</a:t>
            </a:r>
          </a:p>
        </p:txBody>
      </p:sp>
    </p:spTree>
    <p:extLst>
      <p:ext uri="{BB962C8B-B14F-4D97-AF65-F5344CB8AC3E}">
        <p14:creationId xmlns:p14="http://schemas.microsoft.com/office/powerpoint/2010/main" val="2348222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good do we do?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altLang="en-US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effect does our care have in reality on patients &amp; families?</a:t>
            </a:r>
          </a:p>
          <a:p>
            <a:endParaRPr lang="en-GB" altLang="en-US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GB" altLang="en-US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Does it offer good value compared with other ways the resources could be used?</a:t>
            </a:r>
          </a:p>
          <a:p>
            <a:pPr lvl="1"/>
            <a:r>
              <a:rPr lang="en-GB" altLang="en-US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HV </a:t>
            </a:r>
            <a:r>
              <a:rPr lang="en-GB" altLang="en-US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vs</a:t>
            </a:r>
            <a:r>
              <a:rPr lang="en-GB" altLang="en-US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OPA </a:t>
            </a:r>
            <a:r>
              <a:rPr lang="en-GB" altLang="en-US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vs</a:t>
            </a:r>
            <a:r>
              <a:rPr lang="en-GB" altLang="en-US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day care…</a:t>
            </a:r>
          </a:p>
          <a:p>
            <a:pPr lvl="1"/>
            <a:r>
              <a:rPr lang="en-GB" altLang="en-US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Skill mix</a:t>
            </a:r>
          </a:p>
          <a:p>
            <a:pPr lvl="1"/>
            <a:r>
              <a:rPr lang="en-GB" altLang="en-US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Prioritisation</a:t>
            </a:r>
          </a:p>
          <a:p>
            <a:pPr lvl="1"/>
            <a:r>
              <a:rPr lang="en-GB" altLang="en-US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Proactive </a:t>
            </a:r>
            <a:r>
              <a:rPr lang="en-GB" altLang="en-US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vs</a:t>
            </a:r>
            <a:r>
              <a:rPr lang="en-GB" altLang="en-US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reactive</a:t>
            </a:r>
          </a:p>
        </p:txBody>
      </p:sp>
    </p:spTree>
    <p:extLst>
      <p:ext uri="{BB962C8B-B14F-4D97-AF65-F5344CB8AC3E}">
        <p14:creationId xmlns:p14="http://schemas.microsoft.com/office/powerpoint/2010/main" val="3180589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2795bbee-07b4-4e79-98d8-0419d9871cad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652E948FA37F943B0514D0A14AFC95A" ma:contentTypeVersion="17" ma:contentTypeDescription="Create a new document." ma:contentTypeScope="" ma:versionID="9f79e82b328f316d2a1d1607ff8d4334">
  <xsd:schema xmlns:xsd="http://www.w3.org/2001/XMLSchema" xmlns:xs="http://www.w3.org/2001/XMLSchema" xmlns:p="http://schemas.microsoft.com/office/2006/metadata/properties" xmlns:ns3="258d5018-feb4-45ec-8043-ac7152467c64" xmlns:ns4="2795bbee-07b4-4e79-98d8-0419d9871cad" targetNamespace="http://schemas.microsoft.com/office/2006/metadata/properties" ma:root="true" ma:fieldsID="aa10df3287afef84fe516c46e5ec11be" ns3:_="" ns4:_="">
    <xsd:import namespace="258d5018-feb4-45ec-8043-ac7152467c64"/>
    <xsd:import namespace="2795bbee-07b4-4e79-98d8-0419d9871cad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KeyPoints" minOccurs="0"/>
                <xsd:element ref="ns4:MediaServiceKeyPoints" minOccurs="0"/>
                <xsd:element ref="ns4:MediaServiceDateTaken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LengthInSeconds" minOccurs="0"/>
                <xsd:element ref="ns4:_activity" minOccurs="0"/>
                <xsd:element ref="ns4:MediaServiceObjectDetectorVersions" minOccurs="0"/>
                <xsd:element ref="ns4:MediaServiceSystemTags" minOccurs="0"/>
                <xsd:element ref="ns4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8d5018-feb4-45ec-8043-ac7152467c64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795bbee-07b4-4e79-98d8-0419d9871ca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_activity" ma:index="21" nillable="true" ma:displayName="_activity" ma:hidden="true" ma:internalName="_activity">
      <xsd:simpleType>
        <xsd:restriction base="dms:Note"/>
      </xsd:simpleType>
    </xsd:element>
    <xsd:element name="MediaServiceObjectDetectorVersions" ma:index="22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ystemTags" ma:index="23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08DA458-8837-4A12-9456-B6184FAF8721}">
  <ds:schemaRefs>
    <ds:schemaRef ds:uri="http://schemas.microsoft.com/office/2006/metadata/properties"/>
    <ds:schemaRef ds:uri="http://schemas.microsoft.com/office/2006/documentManagement/types"/>
    <ds:schemaRef ds:uri="http://purl.org/dc/elements/1.1/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2795bbee-07b4-4e79-98d8-0419d9871cad"/>
    <ds:schemaRef ds:uri="258d5018-feb4-45ec-8043-ac7152467c64"/>
    <ds:schemaRef ds:uri="http://www.w3.org/XML/1998/namespace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9B7C067D-FFAC-49B3-9839-9FBD2BC4D27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4DE51B8-3E9F-47BC-912B-94935946A9D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58d5018-feb4-45ec-8043-ac7152467c64"/>
    <ds:schemaRef ds:uri="2795bbee-07b4-4e79-98d8-0419d9871ca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368</TotalTime>
  <Words>661</Words>
  <Application>Microsoft Office PowerPoint</Application>
  <PresentationFormat>Widescreen</PresentationFormat>
  <Paragraphs>112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Verdana</vt:lpstr>
      <vt:lpstr>Office Theme</vt:lpstr>
      <vt:lpstr>Palliative &amp; end of life care – Future Aspirations for Wales</vt:lpstr>
      <vt:lpstr>PowerPoint Presentation</vt:lpstr>
      <vt:lpstr>Where have we got to?</vt:lpstr>
      <vt:lpstr>PowerPoint Presentation</vt:lpstr>
      <vt:lpstr>Where have we got to?</vt:lpstr>
      <vt:lpstr>Where have we got to?</vt:lpstr>
      <vt:lpstr>Where next?</vt:lpstr>
      <vt:lpstr>What good do we do?</vt:lpstr>
      <vt:lpstr>What good do we do?</vt:lpstr>
      <vt:lpstr>Where next?</vt:lpstr>
      <vt:lpstr>Opportunity</vt:lpstr>
      <vt:lpstr>Future Aspirations</vt:lpstr>
      <vt:lpstr>Future Aspirations</vt:lpstr>
      <vt:lpstr>Future Aspirations</vt:lpstr>
      <vt:lpstr>Future Aspirations?</vt:lpstr>
    </vt:vector>
  </TitlesOfParts>
  <Company>ABMU LHB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Palliative care in Wales – where now, where next?</dc:title>
  <dc:creator>Idris Baker (Swansea Bay UHB - Ty Olwen)</dc:creator>
  <cp:lastModifiedBy>Idris Baker (Swansea Bay UHB - Ty Olwen)</cp:lastModifiedBy>
  <cp:revision>28</cp:revision>
  <dcterms:created xsi:type="dcterms:W3CDTF">2023-09-30T19:18:13Z</dcterms:created>
  <dcterms:modified xsi:type="dcterms:W3CDTF">2024-02-29T01:39:25Z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0x0101006652E948FA37F943B0514D0A14AFC95A</vt:lpwstr>
  </property>
</Properties>
</file>