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5"/>
  </p:notesMasterIdLst>
  <p:sldIdLst>
    <p:sldId id="259" r:id="rId3"/>
    <p:sldId id="277" r:id="rId4"/>
    <p:sldId id="269" r:id="rId5"/>
    <p:sldId id="264" r:id="rId6"/>
    <p:sldId id="266" r:id="rId7"/>
    <p:sldId id="273" r:id="rId8"/>
    <p:sldId id="274" r:id="rId9"/>
    <p:sldId id="268" r:id="rId10"/>
    <p:sldId id="276" r:id="rId11"/>
    <p:sldId id="279" r:id="rId12"/>
    <p:sldId id="280" r:id="rId13"/>
    <p:sldId id="278" r:id="rId14"/>
  </p:sldIdLst>
  <p:sldSz cx="12192000" cy="6858000"/>
  <p:notesSz cx="6800850" cy="9807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slide" Target="slides/slide11.xml" Id="rId13" /><Relationship Type="http://schemas.openxmlformats.org/officeDocument/2006/relationships/theme" Target="theme/theme1.xml" Id="rId18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slide" Target="slides/slide10.xml" Id="rId12" /><Relationship Type="http://schemas.openxmlformats.org/officeDocument/2006/relationships/viewProps" Target="viewProps.xml" Id="rId17" /><Relationship Type="http://schemas.openxmlformats.org/officeDocument/2006/relationships/slideMaster" Target="slideMasters/slideMaster1.xml" Id="rId2" /><Relationship Type="http://schemas.openxmlformats.org/officeDocument/2006/relationships/presProps" Target="presProps.xml" Id="rId16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notesMaster" Target="notesMasters/notesMaster1.xml" Id="rId15" /><Relationship Type="http://schemas.openxmlformats.org/officeDocument/2006/relationships/slide" Target="slides/slide8.xml" Id="rId10" /><Relationship Type="http://schemas.openxmlformats.org/officeDocument/2006/relationships/tableStyles" Target="tableStyles.xml" Id="rId19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slide" Target="slides/slide12.xml" Id="rId14" /><Relationship Type="http://schemas.openxmlformats.org/officeDocument/2006/relationships/customXml" Target="/customXML/item2.xml" Id="Rdd4146dc8c0641ab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20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20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6502B-77B2-4E4A-ABB6-649EC8570426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1225550"/>
            <a:ext cx="5883275" cy="3309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5" y="4719895"/>
            <a:ext cx="5440680" cy="386173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5495"/>
            <a:ext cx="2947035" cy="4920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2241" y="9315495"/>
            <a:ext cx="2947035" cy="4920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D32FF-45FE-484B-AAB3-A9044E411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D32FF-45FE-484B-AAB3-A9044E411D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676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766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807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976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59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815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371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472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627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147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458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points: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The duty applies broadly – Welsh Ministers (new – builds on existing duty of quality), NHS bodies, clinical and non-clinical services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Quality-driven decision-making focus to improve service quality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Maintain a focus on improving outcomes for the population</a:t>
            </a:r>
          </a:p>
          <a:p>
            <a:endParaRPr lang="en-GB" dirty="0"/>
          </a:p>
          <a:p>
            <a:r>
              <a:rPr lang="en-GB" dirty="0"/>
              <a:t>Improve the quality of health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Improve outcomes for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Quality-driven decision-making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Leadership and culture for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Demonstrate improvement and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System-wide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Shared responsibility</a:t>
            </a:r>
          </a:p>
          <a:p>
            <a:endParaRPr lang="en-GB" dirty="0"/>
          </a:p>
          <a:p>
            <a:r>
              <a:rPr lang="en-GB" dirty="0"/>
              <a:t>Strengthen our quality management systems (QMS) – quality planning, quality control, quality improvement, quality assurance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7963A1-DBF8-4019-BF48-508FFA0CD2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691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23159"/>
            <a:ext cx="9144000" cy="1086803"/>
          </a:xfrm>
        </p:spPr>
        <p:txBody>
          <a:bodyPr anchor="b">
            <a:normAutofit/>
          </a:bodyPr>
          <a:lstStyle>
            <a:lvl1pPr algn="ctr">
              <a:defRPr sz="4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67DFC-58A8-4476-917E-D7F36E3BF83B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0CEA-B6E4-4B36-997F-98A93A01189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4" y="0"/>
            <a:ext cx="1438656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9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23159"/>
            <a:ext cx="9144000" cy="1086803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767DFC-58A8-4476-917E-D7F36E3BF83B}" type="datetimeFigureOut">
              <a:rPr lang="en-GB" smtClean="0"/>
              <a:pPr/>
              <a:t>26/02/2024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AF0CEA-B6E4-4B36-997F-98A93A01189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4" y="0"/>
            <a:ext cx="1438656" cy="169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5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67DFC-58A8-4476-917E-D7F36E3BF83B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F0CEA-B6E4-4B36-997F-98A93A0118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0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areth.hewitt@gov.wal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1524000" y="1984102"/>
            <a:ext cx="9144000" cy="1086803"/>
          </a:xfrm>
        </p:spPr>
        <p:txBody>
          <a:bodyPr>
            <a:normAutofit fontScale="90000"/>
          </a:bodyPr>
          <a:lstStyle/>
          <a:p>
            <a:r>
              <a:rPr lang="en-GB"/>
              <a:t>PEOLC </a:t>
            </a:r>
            <a:br>
              <a:rPr lang="en-GB"/>
            </a:br>
            <a:r>
              <a:rPr lang="en-GB"/>
              <a:t>A Welsh Government Perspective</a:t>
            </a:r>
            <a:endParaRPr lang="en-GB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1524000" y="3787095"/>
            <a:ext cx="9144000" cy="1655762"/>
          </a:xfrm>
        </p:spPr>
        <p:txBody>
          <a:bodyPr/>
          <a:lstStyle/>
          <a:p>
            <a:r>
              <a:rPr lang="en-GB"/>
              <a:t>Gareth Hewitt</a:t>
            </a:r>
          </a:p>
          <a:p>
            <a:r>
              <a:rPr lang="en-GB"/>
              <a:t>Head of Clinical Conditions &amp; Pathways</a:t>
            </a:r>
          </a:p>
          <a:p>
            <a:r>
              <a:rPr lang="en-GB"/>
              <a:t>Welsh Government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ACF73D-BBD4-DB80-CEC2-D52052FE3238}"/>
              </a:ext>
            </a:extLst>
          </p:cNvPr>
          <p:cNvSpPr txBox="1"/>
          <p:nvPr/>
        </p:nvSpPr>
        <p:spPr>
          <a:xfrm>
            <a:off x="6610125" y="5789715"/>
            <a:ext cx="521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bg1"/>
                </a:solidFill>
              </a:rPr>
              <a:t>01/03/24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72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FORWARD - REASONS TO BE OPTIMISTIC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PFG Commitments remain;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Programme team continues to be strengthened and includes a range of clinicians/professions;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Structures/Groups in place;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Clear Vision set out in the Quality Statement;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Executive maturing;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leadership;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Hospice/third sector support/engagement.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097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95E6D5-2193-D18D-0B3F-7B8FF54BF530}"/>
              </a:ext>
            </a:extLst>
          </p:cNvPr>
          <p:cNvSpPr txBox="1"/>
          <p:nvPr/>
        </p:nvSpPr>
        <p:spPr>
          <a:xfrm>
            <a:off x="3048778" y="1720840"/>
            <a:ext cx="609755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3600" b="0" i="0" dirty="0">
              <a:solidFill>
                <a:srgbClr val="2C2A29"/>
              </a:solidFill>
              <a:effectLst/>
              <a:latin typeface="helvetica neue"/>
            </a:endParaRPr>
          </a:p>
          <a:p>
            <a:pPr algn="l"/>
            <a:r>
              <a:rPr lang="en-GB" sz="3600" b="0" i="0" dirty="0">
                <a:solidFill>
                  <a:srgbClr val="2C2A29"/>
                </a:solidFill>
                <a:effectLst/>
                <a:latin typeface="helvetica neue"/>
              </a:rPr>
              <a:t>“Do not let what you cannot do interfere with what you can do.” </a:t>
            </a:r>
            <a:r>
              <a:rPr lang="en-GB" sz="3600" b="1" i="0" dirty="0">
                <a:solidFill>
                  <a:srgbClr val="2C2A29"/>
                </a:solidFill>
                <a:effectLst/>
                <a:latin typeface="helvetica neue"/>
              </a:rPr>
              <a:t>~John Wooden</a:t>
            </a:r>
          </a:p>
          <a:p>
            <a:pPr algn="l"/>
            <a:endParaRPr lang="en-GB" sz="3600" b="1" dirty="0">
              <a:solidFill>
                <a:srgbClr val="2C2A29"/>
              </a:solidFill>
              <a:latin typeface="helvetica neue"/>
            </a:endParaRPr>
          </a:p>
          <a:p>
            <a:pPr algn="l"/>
            <a:endParaRPr lang="en-GB" sz="3600" b="0" i="0" dirty="0">
              <a:solidFill>
                <a:srgbClr val="2C2A29"/>
              </a:solidFill>
              <a:effectLst/>
              <a:latin typeface="helvetica neue"/>
            </a:endParaRPr>
          </a:p>
          <a:p>
            <a:pPr algn="l"/>
            <a:endParaRPr lang="en-GB" sz="3600" b="0" i="0" dirty="0">
              <a:solidFill>
                <a:srgbClr val="2C2A29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330619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E:mail: </a:t>
            </a:r>
            <a:r>
              <a:rPr lang="en-GB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gareth.hewitt@gov.wales</a:t>
            </a:r>
            <a:endParaRPr lang="en-GB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Mobile:07780 253492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169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65760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Content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WG R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PEOLC – A</a:t>
            </a: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Welsh Government Priority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PEOLC - Achievements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Challenges/Opportunities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Opportunities/Challenges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Looking forward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74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65760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Team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are we?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Gareth Hewitt, Head of Clinical Conditions &amp; Pathways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Bethan Davies, Senior Policy Manager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Laura Jones, Policy Manager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Caroline Sparks, Temporary Policy Manager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Lisa Dineen-Phillips, Team Support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Vacant – Executive Officer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John Moss, Bereavement Lead, NHS Executive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GB" sz="2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DCMO/CNO – Quality and Nursing Division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271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we do?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Policy Remit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Palliative and End of Life Care, Bereavement, AFCP, Liver Disease, Lymphoedema, Inpatient Falls, Hip Fracture, Fracture Liaison Services, Persistent Pain, MSK &amp; Arthritis, Allergies &amp; Immunology, Older People’s Health, National Clinical Audit Programme.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Shared Team Members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 Stroke, Neurological Conditions, Long Covid &amp; Frailty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97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we </a:t>
            </a:r>
            <a:r>
              <a:rPr lang="en-GB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continued?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Our Role: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Primary Function to assist the government in developing and implementing policies effectively and to provide impartial &amp; independent</a:t>
            </a:r>
            <a:r>
              <a:rPr lang="en-GB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advice.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Civil Service Code – Core Values (Integrity, Honesty, Objectivity &amp; Impartiality).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Minister for Health and Social Services, Deputy Minister for Health and Well-being &amp; Deputy Minister for Social Services.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 include: First Minister Questions, Oral Questions, Written Questions, Debates, Press Queries, Petitions, Ministerial Visits/Speeches, Oral &amp; Written Statements, CPG, Correspondence.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73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PEOLC – A WELSH GOVERNMENT PRIORITY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£13.3m Hospice Funding throughout the Pandemic;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2021-2026 Administration – two PFG commitments;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NCF</a:t>
            </a: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elevated PEOLC to National Programme Board status;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Continued annual PEOLC Investment of over £10.5m;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£2m budget ring fenced for National Programme Board for PEOLC;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 £2.2m for hospices since 2022/23;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£3m Bereavement Support Grant  2021-24 (extended to 2024-25);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£420k recurring bereavement co-ordination funding;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Phase 3 – Specific Ministerial Commission.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11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PEOLC – ACHIEVEMENTS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Framework for the Delivery of Bereavement Care </a:t>
            </a: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Oct 2021);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Decisions in the last days of life (WHC update published Sept 2021);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 hospice funding review (Oct 2021).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DNACPR Policy reviewed and updated every 2 years (Most recently 2022);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PEOLC Quality Statement (Oct 2022);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Paediatric Prevalence Study (May 2023);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Year of Life Population Dashboard (Jun 2023);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369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PEOLC – CHALLENGES/OPPORTUNITIES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CANISC - Replacement of the digital functionality for the palliative care record and palliative care MDTs;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Embed Phase 2 recommendations of the end-of-life care funding review through Further Faster;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Interim/final Phase 3 report;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Equity of Provision – Black/Asian/Ethnic/Minority, LGBTQ+, Refugees/Asylum Seekers;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Patient Record;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Hospice regulation;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Audit/Outcomes. (NACEL &amp; PREMS/PROMS);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226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981200" y="18551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2C089E-DD22-08E0-2170-A852F5BDC583}"/>
              </a:ext>
            </a:extLst>
          </p:cNvPr>
          <p:cNvSpPr/>
          <p:nvPr/>
        </p:nvSpPr>
        <p:spPr>
          <a:xfrm>
            <a:off x="1828801" y="1863297"/>
            <a:ext cx="82772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2BBF8A-337E-F88C-8772-E8E1EEFC192E}"/>
              </a:ext>
            </a:extLst>
          </p:cNvPr>
          <p:cNvSpPr txBox="1">
            <a:spLocks/>
          </p:cNvSpPr>
          <p:nvPr/>
        </p:nvSpPr>
        <p:spPr>
          <a:xfrm>
            <a:off x="395577" y="660400"/>
            <a:ext cx="11704320" cy="6075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PEOLC – CHALLENGES/OPPORTUNITIES CONTINUED………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Competency Framework for Health and Social Care Practitioners completing DNACPR documentation;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Workforce Planning;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Commissioning Framework for Hospices/Bereavement?;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 Inquiry;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Capitalising on </a:t>
            </a: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PEOLC Programme Board status;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FM/Cabinet reshuffle?;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change of UK Government in December/January 2024/25?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55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2.xml.rels>&#65279;<?xml version="1.0" encoding="utf-8"?><Relationships xmlns="http://schemas.openxmlformats.org/package/2006/relationships"><Relationship Type="http://schemas.openxmlformats.org/officeDocument/2006/relationships/customXmlProps" Target="/customXML/itemProps2.xml" Id="Rd3c4172d526e4b2384ade4b889302c76" /></Relationships>
</file>

<file path=customXML/item2.xml><?xml version="1.0" encoding="utf-8"?>
<metadata xmlns="http://www.objective.com/ecm/document/metadata/FF3C5B18883D4E21973B57C2EEED7FD1" version="1.0.0">
  <systemFields>
    <field name="Objective-Id">
      <value order="0">A50426353</value>
    </field>
    <field name="Objective-Title">
      <value order="0">2024.03.01 PEOLC: A WG Perspective - GH</value>
    </field>
    <field name="Objective-Description">
      <value order="0"/>
    </field>
    <field name="Objective-CreationStamp">
      <value order="0">2024-02-22T10:14:03Z</value>
    </field>
    <field name="Objective-IsApproved">
      <value order="0">false</value>
    </field>
    <field name="Objective-IsPublished">
      <value order="0">true</value>
    </field>
    <field name="Objective-DatePublished">
      <value order="0">2024-02-26T11:12:10Z</value>
    </field>
    <field name="Objective-ModificationStamp">
      <value order="0">2024-02-26T11:12:10Z</value>
    </field>
    <field name="Objective-Owner">
      <value order="0">Hewitt, Gareth (HSS - Quality &amp; Nursing Directorate)</value>
    </field>
    <field name="Objective-Path">
      <value order="0">Objective Global Folder:Classified Object:Hewitt, Gareth (HSS - Quality &amp; Nursing Directorate):Speeches/Presentations</value>
    </field>
    <field name="Objective-Parent">
      <value order="0">Speeches/Presentations</value>
    </field>
    <field name="Objective-State">
      <value order="0">Published</value>
    </field>
    <field name="Objective-VersionId">
      <value order="0">vA93860910</value>
    </field>
    <field name="Objective-Version">
      <value order="0">1.0</value>
    </field>
    <field name="Objective-VersionNumber">
      <value order="0">4</value>
    </field>
    <field name="Objective-VersionComment">
      <value order="0"/>
    </field>
    <field name="Objective-FileNumber">
      <value order="0"/>
    </field>
    <field name="Objective-Classification">
      <value order="0"/>
    </field>
    <field name="Objective-Caveats">
      <value order="0"/>
    </field>
  </systemFields>
  <catalogues>
    <catalogue name="Document Type Catalogue" type="type" ori="id:cA14">
      <field name="Objective-Date Acquired">
        <value order="0">2024-02-22T00:00:00Z</value>
      </field>
      <field name="Objective-Official Translation">
        <value order="0"/>
      </field>
      <field name="Objective-Connect Creator">
        <value order="0"/>
      </field>
    </catalogue>
  </catalogues>
</metadata>
</file>

<file path=customXML/itemProps2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FF3C5B18883D4E21973B57C2EEED7F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999</TotalTime>
  <Words>1652</Words>
  <Application>Microsoft Office PowerPoint</Application>
  <PresentationFormat>Widescreen</PresentationFormat>
  <Paragraphs>372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helvetica neue</vt:lpstr>
      <vt:lpstr>Office Theme</vt:lpstr>
      <vt:lpstr>PEOLC  A Welsh Government 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Welsh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GARETH HEWITT</dc:title>
  <dc:creator>Hewitt, Gareth (HSS - Quality &amp; Nursing Directorate)</dc:creator>
  <cp:lastModifiedBy>Hewitt, Gareth (HSS - Quality &amp; Nursing Directorate)</cp:lastModifiedBy>
  <cp:revision>13</cp:revision>
  <cp:lastPrinted>2024-02-26T11:06:45Z</cp:lastPrinted>
  <dcterms:created xsi:type="dcterms:W3CDTF">2024-02-22T08:55:06Z</dcterms:created>
  <dcterms:modified xsi:type="dcterms:W3CDTF">2024-02-26T11:12:04Z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A50426353</vt:lpwstr>
  </property>
  <property fmtid="{D5CDD505-2E9C-101B-9397-08002B2CF9AE}" pid="4" name="Objective-Title">
    <vt:lpwstr>2024.03.01 PEOLC: A WG Perspective - GH</vt:lpwstr>
  </property>
  <property fmtid="{D5CDD505-2E9C-101B-9397-08002B2CF9AE}" pid="5" name="Objective-Description">
    <vt:lpwstr/>
  </property>
  <property fmtid="{D5CDD505-2E9C-101B-9397-08002B2CF9AE}" pid="6" name="Objective-CreationStamp">
    <vt:filetime>2024-02-22T10:14:03Z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2024-02-26T11:12:10Z</vt:filetime>
  </property>
  <property fmtid="{D5CDD505-2E9C-101B-9397-08002B2CF9AE}" pid="10" name="Objective-ModificationStamp">
    <vt:filetime>2024-02-26T11:12:10Z</vt:filetime>
  </property>
  <property fmtid="{D5CDD505-2E9C-101B-9397-08002B2CF9AE}" pid="11" name="Objective-Owner">
    <vt:lpwstr>Hewitt, Gareth (HSS - Quality &amp; Nursing Directorate)</vt:lpwstr>
  </property>
  <property fmtid="{D5CDD505-2E9C-101B-9397-08002B2CF9AE}" pid="12" name="Objective-Path">
    <vt:lpwstr>Hewitt, Gareth (HSS - Quality &amp; Nursing Directorate):Speeches/Presentations:</vt:lpwstr>
  </property>
  <property fmtid="{D5CDD505-2E9C-101B-9397-08002B2CF9AE}" pid="13" name="Objective-Parent">
    <vt:lpwstr>Speeches/Presentations</vt:lpwstr>
  </property>
  <property fmtid="{D5CDD505-2E9C-101B-9397-08002B2CF9AE}" pid="14" name="Objective-State">
    <vt:lpwstr>Published</vt:lpwstr>
  </property>
  <property fmtid="{D5CDD505-2E9C-101B-9397-08002B2CF9AE}" pid="15" name="Objective-VersionId">
    <vt:lpwstr>vA93860910</vt:lpwstr>
  </property>
  <property fmtid="{D5CDD505-2E9C-101B-9397-08002B2CF9AE}" pid="16" name="Objective-Version">
    <vt:lpwstr>1.0</vt:lpwstr>
  </property>
  <property fmtid="{D5CDD505-2E9C-101B-9397-08002B2CF9AE}" pid="17" name="Objective-VersionNumber">
    <vt:r8>4</vt:r8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none]</vt:lpwstr>
  </property>
  <property fmtid="{D5CDD505-2E9C-101B-9397-08002B2CF9AE}" pid="21" name="Objective-Caveats">
    <vt:lpwstr/>
  </property>
  <property fmtid="{D5CDD505-2E9C-101B-9397-08002B2CF9AE}" pid="22" name="Objective-Date Acquired">
    <vt:filetime>2024-02-22T00:00:00Z</vt:filetime>
  </property>
  <property fmtid="{D5CDD505-2E9C-101B-9397-08002B2CF9AE}" pid="23" name="Objective-Official Translation">
    <vt:lpwstr/>
  </property>
  <property fmtid="{D5CDD505-2E9C-101B-9397-08002B2CF9AE}" pid="24" name="Objective-Connect Creator">
    <vt:lpwstr/>
  </property>
  <property fmtid="{D5CDD505-2E9C-101B-9397-08002B2CF9AE}" pid="25" name="Objective-Comment">
    <vt:lpwstr/>
  </property>
</Properties>
</file>