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0"/>
  </p:notesMasterIdLst>
  <p:sldIdLst>
    <p:sldId id="320" r:id="rId6"/>
    <p:sldId id="343" r:id="rId7"/>
    <p:sldId id="340" r:id="rId8"/>
    <p:sldId id="33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38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DFAB2-2C7B-4D67-A5BE-9838F249B6B1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E435A-1340-4EDD-B185-657B12B278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932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Importantly the patient journey needed to be followed through all aspects of care, importantly to have a voice in the newly formed advisory groups, co production being key.</a:t>
            </a:r>
          </a:p>
          <a:p>
            <a:r>
              <a:rPr lang="en-GB"/>
              <a:t>Including all health professionals from specialist to non specialist palliative care roles.  </a:t>
            </a:r>
          </a:p>
          <a:p>
            <a:r>
              <a:rPr lang="en-GB"/>
              <a:t>Cross cutting themes are important and will weave through all work undertaken.</a:t>
            </a:r>
          </a:p>
          <a:p>
            <a:r>
              <a:rPr lang="en-GB"/>
              <a:t>The aim is to encompass the full age range, young people, smaller in number but clearly huge in terms of the impact of their illnesses and their needs. </a:t>
            </a:r>
          </a:p>
          <a:p>
            <a:r>
              <a:rPr lang="en-GB"/>
              <a:t>It also encompasses importantly not only work in the statutory sector but the significant work done by a number of voluntary sector organizations, local independent organizations, larger national charities and other third sector organizations who do important work in research, education and policy.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C78571-F49C-4D1A-940E-64E0F00BC4C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674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205D9-990B-F0B9-5B6A-CE85C5A04F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E4A26E-2491-FEEC-B870-A5A8265FAD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EA128-03FC-A234-5DD6-961E96999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7FEBF-A013-E5A2-A81C-15211E370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D28BA-077D-4837-66C2-F21A3C29A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271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9D849-9053-92ED-20C9-048556A4D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F0AFE1-F61E-A13D-74F2-3DBA659780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2E3BC-731C-3001-FF9C-24E00A892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DB46E-026A-A84F-7F49-6AE5BD73B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88133-C7BD-ED4F-46C1-1ECE6E5C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24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554305-0FE4-B57B-8489-84045B701C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6A4F21-D493-A974-F935-CAE0479665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D7E24-4E3A-F91A-D8FF-DE8CFD6D0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2C038-2C06-B2D0-86C9-68BA9F107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9B81F-E107-97F2-EE41-C883ED2A7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381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1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70"/>
            <a:ext cx="3597275" cy="18004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3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1" y="-1838739"/>
            <a:ext cx="184731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63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4" y="2230646"/>
            <a:ext cx="10760075" cy="172457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32172" marR="0" indent="-232172" algn="l" defTabSz="742950" rtl="0" eaLnBrk="1" fontAlgn="auto" latinLnBrk="0" hangingPunct="1">
              <a:lnSpc>
                <a:spcPct val="100000"/>
              </a:lnSpc>
              <a:spcBef>
                <a:spcPts val="813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195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03647" indent="-232172">
              <a:buFont typeface="Courier New" charset="0"/>
              <a:buChar char="o"/>
              <a:defRPr sz="1463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975122" indent="-232172">
              <a:buFont typeface="Arial" charset="0"/>
              <a:buChar char="•"/>
              <a:defRPr sz="13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114425" indent="0">
              <a:buNone/>
              <a:defRPr sz="1138" b="0" i="0">
                <a:latin typeface="Verdana" charset="0"/>
                <a:ea typeface="Verdana" charset="0"/>
                <a:cs typeface="Verdana" charset="0"/>
              </a:defRPr>
            </a:lvl4pPr>
            <a:lvl5pPr marL="1485900" indent="0">
              <a:buNone/>
              <a:defRPr sz="1138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4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Slide Subheading</a:t>
            </a:r>
          </a:p>
        </p:txBody>
      </p:sp>
      <p:pic>
        <p:nvPicPr>
          <p:cNvPr id="9" name="Picture 8" descr="Text&#10;&#10;Description automatically generated with medium confidence">
            <a:extLst>
              <a:ext uri="{FF2B5EF4-FFF2-40B4-BE49-F238E27FC236}">
                <a16:creationId xmlns:a16="http://schemas.microsoft.com/office/drawing/2014/main" id="{AD4C934B-FC93-4C90-AEA0-A25CCE87CD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77539" y="6083591"/>
            <a:ext cx="3186551" cy="65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104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1A779-A711-9FBB-6226-92BF221B0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FBFB4-8B16-747F-0B6D-D12400313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1C505-6FB8-1D68-8BC0-677EBA7B3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A2C7C-C7CA-ADC8-54A0-D05777478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DEB74-21BF-9C43-9B83-51E194054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60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88CFF-2B1A-AEBC-239C-8414A6A38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34F67-E3B9-0CAA-3FFA-0B760C914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C8ECB-23A3-74F5-71EC-9B00964C7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58EF6-27B4-9469-A3E2-B0C71DFC5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F45A2-FB02-AEE2-EDC1-9DA65FE03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861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0809C-7B69-FE6D-C79A-23F44DF00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F22FF-2BBB-949C-8DE5-00EC40777B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84C2D0-9AA5-6B48-3DA4-3827FD2EAF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70D78-68AB-8F01-ED91-4D56A08DD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8849F6-04F8-EFAC-CDAD-32B80F4D9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0089FE-9248-037B-4384-B2CD4D73C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206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81794-20A1-E6B0-1762-29BC14D05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C95CAC-6A17-6257-980C-B600D4AD8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E520AA-EB44-6B6E-6F96-159DF38B11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A6A81F-A78F-97DC-320E-5AD81562A1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BBC941-A59F-081E-1490-2CFA915C33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F943F8-FD0C-488B-9B91-1F4CB4789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55658F-1C3B-CA08-F589-556C47557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BF568E-3AC8-86B5-72EA-4104CDC82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14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76D12-5B22-1CD8-AF36-D3BBC4122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D0B94A-E0BB-D006-D879-3E5071E2B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817E1-FC63-C61B-2BDD-8C753179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83086-4BBF-A27E-D9DC-B541DB231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902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F6D073-CA26-DF46-9E89-29AE83E23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E8F191-6A01-07AC-DD92-2851276B7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FAF0A-C437-64B2-E4CF-70CDD34AE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619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B91E7-97E4-6CE4-16D5-1C7749FAC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9197B-5459-0FC6-0714-27ABC7032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8AA19-685C-23DB-98E8-0F2A1897D9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8F9EF-B3BC-C27B-010E-361CD085A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43731C-5BE9-4243-53E2-146C6895D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06D69F-841D-313D-FF74-B27EC4B86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562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95212-5006-1580-4163-AA1D62984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7C2527-5F3A-E3E6-32F8-627F4F3DF4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A92EB7-15BF-DBDC-F3B6-0E2CE5F23B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92E89F-8ACB-C6E1-3471-A8FB90D4D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2640E8-8AB7-6A62-2A58-10BD80EE4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E72C7D-DC17-807C-0A6E-5619C3CDF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82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44FAEE-89E1-D6A5-B7DE-492F1FE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0608D-5F5D-773B-B7FE-3A38B405A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B7458-2B91-30DD-4FAE-E881CB760C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3E484-02FE-4A32-880F-73A8F29D5CAF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A9E88-168C-0E8A-57FC-9655FF4869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2A63B-991F-96B0-D218-49B4859A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85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F497DD-15DE-521B-17A1-A287069F0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337" y="662645"/>
            <a:ext cx="6057005" cy="15317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47E04D-D88E-ED03-B3C4-DECE73881CDD}"/>
              </a:ext>
            </a:extLst>
          </p:cNvPr>
          <p:cNvSpPr txBox="1"/>
          <p:nvPr/>
        </p:nvSpPr>
        <p:spPr>
          <a:xfrm>
            <a:off x="1098282" y="3013501"/>
            <a:ext cx="1030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accent1">
                    <a:lumMod val="50000"/>
                  </a:schemeClr>
                </a:solidFill>
              </a:rPr>
              <a:t>Policy &amp; Third Sector Advisory Group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316D96-5974-45B6-9DC2-69F484D08676}"/>
              </a:ext>
            </a:extLst>
          </p:cNvPr>
          <p:cNvSpPr txBox="1"/>
          <p:nvPr/>
        </p:nvSpPr>
        <p:spPr>
          <a:xfrm>
            <a:off x="513709" y="5003514"/>
            <a:ext cx="6678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Chair: </a:t>
            </a:r>
            <a:r>
              <a:rPr lang="en-GB" sz="1800" b="1" dirty="0">
                <a:solidFill>
                  <a:srgbClr val="29467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Jon Antoniazzi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Associate Director of Policy &amp; Public Affairs, Marie Curie Wales</a:t>
            </a:r>
          </a:p>
        </p:txBody>
      </p:sp>
    </p:spTree>
    <p:extLst>
      <p:ext uri="{BB962C8B-B14F-4D97-AF65-F5344CB8AC3E}">
        <p14:creationId xmlns:p14="http://schemas.microsoft.com/office/powerpoint/2010/main" val="3374949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4B4D9D-E111-4E2B-3BEC-3C114EC14DD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8491" y="6294970"/>
            <a:ext cx="3597275" cy="488339"/>
          </a:xfrm>
        </p:spPr>
        <p:txBody>
          <a:bodyPr/>
          <a:lstStyle/>
          <a:p>
            <a:r>
              <a:rPr lang="en-GB" dirty="0"/>
              <a:t>Policy &amp; Third Sector Advisory Group</a:t>
            </a:r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FF337-EA19-DCCB-CCC8-17B5053F6E1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2" y="1870135"/>
            <a:ext cx="10760075" cy="1508105"/>
          </a:xfrm>
        </p:spPr>
        <p:txBody>
          <a:bodyPr numCol="3"/>
          <a:lstStyle/>
          <a:p>
            <a:r>
              <a:rPr lang="en-GB" dirty="0"/>
              <a:t>Marie Curie</a:t>
            </a:r>
          </a:p>
          <a:p>
            <a:r>
              <a:rPr lang="en-GB" dirty="0"/>
              <a:t>Hospice UK</a:t>
            </a:r>
          </a:p>
          <a:p>
            <a:r>
              <a:rPr lang="en-GB" dirty="0"/>
              <a:t>Macmillan Cancer Support</a:t>
            </a:r>
          </a:p>
          <a:p>
            <a:r>
              <a:rPr lang="en-GB" dirty="0"/>
              <a:t>Carers Trust</a:t>
            </a:r>
          </a:p>
          <a:p>
            <a:r>
              <a:rPr lang="en-GB" dirty="0"/>
              <a:t>Carers Wales</a:t>
            </a:r>
          </a:p>
          <a:p>
            <a:r>
              <a:rPr lang="en-GB" dirty="0"/>
              <a:t>MND Association</a:t>
            </a:r>
          </a:p>
          <a:p>
            <a:r>
              <a:rPr lang="en-GB" dirty="0"/>
              <a:t>British Heart Foundation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3953DB-C9DA-76A6-FB21-AC194ECE1BD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Membership of the group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38472D-B68A-8680-4298-243B3773F4A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Organisations supporting people with PEOLC needs, their families and carers: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20D9ABF-3808-2948-5E45-0ECCF87B477F}"/>
              </a:ext>
            </a:extLst>
          </p:cNvPr>
          <p:cNvSpPr txBox="1">
            <a:spLocks/>
          </p:cNvSpPr>
          <p:nvPr/>
        </p:nvSpPr>
        <p:spPr>
          <a:xfrm>
            <a:off x="715961" y="3608773"/>
            <a:ext cx="10760075" cy="2600712"/>
          </a:xfrm>
          <a:prstGeom prst="rect">
            <a:avLst/>
          </a:prstGeom>
        </p:spPr>
        <p:txBody>
          <a:bodyPr vert="horz" lIns="0" tIns="0" rIns="0" bIns="0" numCol="1" rtlCol="0" anchor="t">
            <a:spAutoFit/>
          </a:bodyPr>
          <a:lstStyle>
            <a:lvl1pPr marL="232172" marR="0" indent="-232172" algn="l" defTabSz="742950" rtl="0" eaLnBrk="1" fontAlgn="auto" latinLnBrk="0" hangingPunct="1">
              <a:lnSpc>
                <a:spcPct val="100000"/>
              </a:lnSpc>
              <a:spcBef>
                <a:spcPts val="813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1950" b="0" i="0" kern="120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03647" indent="-2321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1463" b="0" i="0" kern="120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975122" indent="-232172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300" b="0" i="0" kern="120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1144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38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14859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38" b="0" i="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accent5">
                    <a:lumMod val="75000"/>
                  </a:schemeClr>
                </a:solidFill>
              </a:rPr>
              <a:t>Plans to involve even more organisations with relevant expertise in future:</a:t>
            </a:r>
          </a:p>
          <a:p>
            <a:pPr marL="231775" indent="-231775"/>
            <a:r>
              <a:rPr lang="en-GB" sz="1800" dirty="0">
                <a:solidFill>
                  <a:schemeClr val="accent5">
                    <a:lumMod val="75000"/>
                  </a:schemeClr>
                </a:solidFill>
              </a:rPr>
              <a:t>Alzheimer’s Society and Alzheimer’s UK </a:t>
            </a:r>
          </a:p>
          <a:p>
            <a:pPr marL="231775" indent="-231775"/>
            <a:r>
              <a:rPr lang="en-GB" sz="1800" dirty="0" err="1">
                <a:solidFill>
                  <a:schemeClr val="accent5">
                    <a:lumMod val="75000"/>
                  </a:schemeClr>
                </a:solidFill>
              </a:rPr>
              <a:t>Tenovus</a:t>
            </a:r>
            <a:r>
              <a:rPr lang="en-GB" sz="1800" dirty="0">
                <a:solidFill>
                  <a:schemeClr val="accent5">
                    <a:lumMod val="75000"/>
                  </a:schemeClr>
                </a:solidFill>
              </a:rPr>
              <a:t> Cancer Care </a:t>
            </a:r>
          </a:p>
          <a:p>
            <a:pPr marL="231775" indent="-231775"/>
            <a:r>
              <a:rPr lang="en-GB" sz="1800" dirty="0">
                <a:solidFill>
                  <a:schemeClr val="accent5">
                    <a:lumMod val="75000"/>
                  </a:schemeClr>
                </a:solidFill>
              </a:rPr>
              <a:t>Independent hospices </a:t>
            </a:r>
          </a:p>
          <a:p>
            <a:pPr marL="231775" indent="-231775"/>
            <a:r>
              <a:rPr lang="en-GB" sz="1800" dirty="0">
                <a:solidFill>
                  <a:schemeClr val="accent5">
                    <a:lumMod val="75000"/>
                  </a:schemeClr>
                </a:solidFill>
              </a:rPr>
              <a:t>MS Society </a:t>
            </a:r>
          </a:p>
          <a:p>
            <a:pPr marL="231775" indent="-231775"/>
            <a:r>
              <a:rPr lang="en-GB" sz="1800" dirty="0">
                <a:solidFill>
                  <a:schemeClr val="accent5">
                    <a:lumMod val="75000"/>
                  </a:schemeClr>
                </a:solidFill>
                <a:latin typeface="Verdana"/>
                <a:ea typeface="Verdana"/>
              </a:rPr>
              <a:t>Older People’s Commissioner (for expert advice) </a:t>
            </a:r>
            <a:endParaRPr lang="en-GB" sz="18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289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12E96C-BE7A-98B6-9305-2FF73DB5D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D3C363-DB54-61A4-674B-312A4019B70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8491" y="6294970"/>
            <a:ext cx="3597275" cy="180049"/>
          </a:xfrm>
        </p:spPr>
        <p:txBody>
          <a:bodyPr/>
          <a:lstStyle/>
          <a:p>
            <a:r>
              <a:rPr lang="en-GB" dirty="0"/>
              <a:t>Policy &amp; Third Sector Advisory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CE05D-126E-3302-86C2-625653A65C8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4" y="2230646"/>
            <a:ext cx="10760075" cy="2510944"/>
          </a:xfrm>
        </p:spPr>
        <p:txBody>
          <a:bodyPr/>
          <a:lstStyle/>
          <a:p>
            <a:r>
              <a:rPr lang="en-GB" dirty="0"/>
              <a:t>Development of a position statement on unpaid care for people at the end of life in Wales</a:t>
            </a:r>
          </a:p>
          <a:p>
            <a:endParaRPr lang="en-GB" dirty="0"/>
          </a:p>
          <a:p>
            <a:r>
              <a:rPr lang="en-GB" dirty="0"/>
              <a:t>Post-implementation review of the Quality Statement </a:t>
            </a:r>
          </a:p>
          <a:p>
            <a:endParaRPr lang="en-GB" dirty="0"/>
          </a:p>
          <a:p>
            <a:r>
              <a:rPr lang="en-GB" dirty="0"/>
              <a:t>Scoping opportunities to pool data from different organisations to enhance the PEOLC evidence base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DC9A23-F1A0-8F0B-71D2-58E9379F6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Group’s current focus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45DFF6-C12F-7C3A-857D-D30185C2D0D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Areas of work</a:t>
            </a:r>
          </a:p>
        </p:txBody>
      </p:sp>
    </p:spTree>
    <p:extLst>
      <p:ext uri="{BB962C8B-B14F-4D97-AF65-F5344CB8AC3E}">
        <p14:creationId xmlns:p14="http://schemas.microsoft.com/office/powerpoint/2010/main" val="1593081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98C01C-F592-4354-9D86-36F2FCFB2C0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Policy &amp; Third Sector Advisory Group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558B16-935B-101F-5B61-FC59C31564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Policy and Third Sector Advisory Group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0396DC-3BB5-F6C0-FE14-2517F1D3EC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Question(s)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65437B-9776-4B31-10B6-E1FB4A6116CA}"/>
              </a:ext>
            </a:extLst>
          </p:cNvPr>
          <p:cNvSpPr txBox="1"/>
          <p:nvPr/>
        </p:nvSpPr>
        <p:spPr>
          <a:xfrm>
            <a:off x="715965" y="1702886"/>
            <a:ext cx="4512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Unpaid carers (10mins)</a:t>
            </a:r>
          </a:p>
          <a:p>
            <a:r>
              <a:rPr lang="en-GB" sz="2400" dirty="0"/>
              <a:t>What recommendations/ best practice can we consider for improving the experiences of people caring for someone at the End of Life? </a:t>
            </a:r>
            <a:endParaRPr lang="en-GB" sz="2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E6B9E4-378C-2108-0265-400772965D4F}"/>
              </a:ext>
            </a:extLst>
          </p:cNvPr>
          <p:cNvSpPr txBox="1"/>
          <p:nvPr/>
        </p:nvSpPr>
        <p:spPr>
          <a:xfrm>
            <a:off x="665251" y="4282553"/>
            <a:ext cx="108614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E03882"/>
                </a:solidFill>
              </a:rPr>
              <a:t>Please consider the questions in your groups, feel free to use the flip charts/post-its on each table to capture your ideas. </a:t>
            </a:r>
          </a:p>
          <a:p>
            <a:r>
              <a:rPr lang="en-GB" sz="2400" dirty="0">
                <a:solidFill>
                  <a:srgbClr val="E03882"/>
                </a:solidFill>
              </a:rPr>
              <a:t>20 minutes have been allocated for the discussion.</a:t>
            </a:r>
          </a:p>
          <a:p>
            <a:r>
              <a:rPr lang="en-GB" sz="2400" dirty="0">
                <a:solidFill>
                  <a:srgbClr val="E03882"/>
                </a:solidFill>
              </a:rPr>
              <a:t>Thank you for your support.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85F6D9-88D1-1F4E-6672-85608EEB750E}"/>
              </a:ext>
            </a:extLst>
          </p:cNvPr>
          <p:cNvSpPr txBox="1"/>
          <p:nvPr/>
        </p:nvSpPr>
        <p:spPr>
          <a:xfrm>
            <a:off x="5538019" y="1610463"/>
            <a:ext cx="4512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Quality Statement (10mins) </a:t>
            </a:r>
          </a:p>
          <a:p>
            <a:r>
              <a:rPr lang="en-GB" sz="2400" dirty="0"/>
              <a:t>What are the current barriers for delivering a national vision for palliative and end of life care? (as set out in the Welsh Government's Quality Statement) </a:t>
            </a:r>
            <a:endParaRPr lang="en-GB" sz="24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054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b5f4dd2-f4f0-488b-ac1d-ebe92ed27b0a">
      <Terms xmlns="http://schemas.microsoft.com/office/infopath/2007/PartnerControls"/>
    </lcf76f155ced4ddcb4097134ff3c332f>
    <SharedWithUsers xmlns="06c80ffb-36ac-45ac-a3d0-2436e347cf5d">
      <UserInfo>
        <DisplayName>PPA Wales (Team, Private) Owners</DisplayName>
        <AccountId>6</AccountId>
        <AccountType/>
      </UserInfo>
      <UserInfo>
        <DisplayName>SharingLinks.a2b95571-265c-4b10-b5ff-9a10b17adc2c.Flexible.12ae1df8-6a1b-4816-85ff-ac9fa334142f</DisplayName>
        <AccountId>20</AccountId>
        <AccountType/>
      </UserInfo>
      <UserInfo>
        <DisplayName>Everyone except external users</DisplayName>
        <AccountId>8</AccountId>
        <AccountType/>
      </UserInfo>
      <UserInfo>
        <DisplayName>Joan McEwan</DisplayName>
        <AccountId>26</AccountId>
        <AccountType/>
      </UserInfo>
      <UserInfo>
        <DisplayName>Lowri Griffiths</DisplayName>
        <AccountId>12</AccountId>
        <AccountType/>
      </UserInfo>
      <UserInfo>
        <DisplayName>Jon Antoniazzi</DisplayName>
        <AccountId>35</AccountId>
        <AccountType/>
      </UserInfo>
      <UserInfo>
        <DisplayName>Natasha Wynne</DisplayName>
        <AccountId>16</AccountId>
        <AccountType/>
      </UserInfo>
    </SharedWithUsers>
    <TaxCatchAll xmlns="0a4903b3-80a8-4474-b9a0-6e2118ae9c46" xsi:nil="true"/>
    <be126ba0573b4ac6a385b4bdbdabb5f8 xmlns="0a4903b3-80a8-4474-b9a0-6e2118ae9c46">
      <Terms xmlns="http://schemas.microsoft.com/office/infopath/2007/PartnerControls"/>
    </be126ba0573b4ac6a385b4bdbdabb5f8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haredContentType xmlns="Microsoft.SharePoint.Taxonomy.ContentTypeSync" SourceId="96866178-dfdb-463e-9201-11ab88f806b8" ContentTypeId="0x0101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2C06490C833242820DAA83C43ECD8A" ma:contentTypeVersion="14" ma:contentTypeDescription="Create a new document." ma:contentTypeScope="" ma:versionID="45b7237a92ca3cab7328b53ecc80ee6e">
  <xsd:schema xmlns:xsd="http://www.w3.org/2001/XMLSchema" xmlns:xs="http://www.w3.org/2001/XMLSchema" xmlns:p="http://schemas.microsoft.com/office/2006/metadata/properties" xmlns:ns2="0a4903b3-80a8-4474-b9a0-6e2118ae9c46" xmlns:ns3="8b5f4dd2-f4f0-488b-ac1d-ebe92ed27b0a" xmlns:ns4="06c80ffb-36ac-45ac-a3d0-2436e347cf5d" targetNamespace="http://schemas.microsoft.com/office/2006/metadata/properties" ma:root="true" ma:fieldsID="a0dd5ed78d0d96258ec40bc0a76c693f" ns2:_="" ns3:_="" ns4:_="">
    <xsd:import namespace="0a4903b3-80a8-4474-b9a0-6e2118ae9c46"/>
    <xsd:import namespace="8b5f4dd2-f4f0-488b-ac1d-ebe92ed27b0a"/>
    <xsd:import namespace="06c80ffb-36ac-45ac-a3d0-2436e347cf5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be126ba0573b4ac6a385b4bdbdabb5f8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3:lcf76f155ced4ddcb4097134ff3c332f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bjectDetectorVersions" minOccurs="0"/>
                <xsd:element ref="ns3:MediaServiceOCR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4903b3-80a8-4474-b9a0-6e2118ae9c46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da7dc26f-5356-4706-a551-c9c1aa340d87}" ma:internalName="TaxCatchAll" ma:showField="CatchAllData" ma:web="06c80ffb-36ac-45ac-a3d0-2436e347cf5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da7dc26f-5356-4706-a551-c9c1aa340d87}" ma:internalName="TaxCatchAllLabel" ma:readOnly="true" ma:showField="CatchAllDataLabel" ma:web="06c80ffb-36ac-45ac-a3d0-2436e347cf5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be126ba0573b4ac6a385b4bdbdabb5f8" ma:index="10" nillable="true" ma:taxonomy="true" ma:internalName="be126ba0573b4ac6a385b4bdbdabb5f8" ma:taxonomyFieldName="Document_x0020_Type" ma:displayName="Document Type" ma:default="" ma:fieldId="{be126ba0-573b-4ac6-a385-b4bdbdabb5f8}" ma:sspId="96866178-dfdb-463e-9201-11ab88f806b8" ma:termSetId="7b7bfe9c-b31a-4356-aa82-f67b1ca74ae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f4dd2-f4f0-488b-ac1d-ebe92ed27b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96866178-dfdb-463e-9201-11ab88f806b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c80ffb-36ac-45ac-a3d0-2436e347cf5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B6A8AC-958D-4650-A1B7-2E184540E601}">
  <ds:schemaRefs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06c80ffb-36ac-45ac-a3d0-2436e347cf5d"/>
    <ds:schemaRef ds:uri="http://purl.org/dc/terms/"/>
    <ds:schemaRef ds:uri="8b5f4dd2-f4f0-488b-ac1d-ebe92ed27b0a"/>
    <ds:schemaRef ds:uri="0a4903b3-80a8-4474-b9a0-6e2118ae9c46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BF8952D-E690-4673-8D13-1411F6836F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DBBC74-3DFF-4E75-843C-FE7D16A435B0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29C9011B-00F3-4B02-83EE-79BC00FE14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4903b3-80a8-4474-b9a0-6e2118ae9c46"/>
    <ds:schemaRef ds:uri="8b5f4dd2-f4f0-488b-ac1d-ebe92ed27b0a"/>
    <ds:schemaRef ds:uri="06c80ffb-36ac-45ac-a3d0-2436e347cf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394</Words>
  <Application>Microsoft Office PowerPoint</Application>
  <PresentationFormat>Widescreen</PresentationFormat>
  <Paragraphs>43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Ubuntu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Parry (NHS Executive)</dc:creator>
  <cp:lastModifiedBy>Kristina Kunsteinaite (NHS Executive)</cp:lastModifiedBy>
  <cp:revision>97</cp:revision>
  <dcterms:created xsi:type="dcterms:W3CDTF">2023-11-23T12:07:30Z</dcterms:created>
  <dcterms:modified xsi:type="dcterms:W3CDTF">2024-02-23T14:35:15Z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0x010100102C06490C833242820DAA83C43ECD8A</vt:lpwstr>
  </property>
  <property fmtid="{D5CDD505-2E9C-101B-9397-08002B2CF9AE}" pid="3" name="MediaServiceImageTags">
    <vt:lpwstr/>
  </property>
  <property fmtid="{D5CDD505-2E9C-101B-9397-08002B2CF9AE}" pid="4" name="Document_x0020_Type">
    <vt:lpwstr/>
  </property>
  <property fmtid="{D5CDD505-2E9C-101B-9397-08002B2CF9AE}" pid="5" name="Document Type">
    <vt:lpwstr/>
  </property>
</Properties>
</file>