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7.xml" ContentType="application/vnd.openxmlformats-officedocument.theme+xml"/>
  <Override PartName="/ppt/slideLayouts/slideLayout36.xml" ContentType="application/vnd.openxmlformats-officedocument.presentationml.slideLayout+xml"/>
  <Override PartName="/ppt/theme/theme8.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9.xml" ContentType="application/vnd.openxmlformats-officedocument.theme+xml"/>
  <Override PartName="/ppt/slideLayouts/slideLayout44.xml" ContentType="application/vnd.openxmlformats-officedocument.presentationml.slideLayout+xml"/>
  <Override PartName="/ppt/theme/theme10.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11.xml" ContentType="application/vnd.openxmlformats-officedocument.theme+xml"/>
  <Override PartName="/ppt/slideLayouts/slideLayout52.xml" ContentType="application/vnd.openxmlformats-officedocument.presentationml.slideLayout+xml"/>
  <Override PartName="/ppt/theme/theme12.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13.xml" ContentType="application/vnd.openxmlformats-officedocument.theme+xml"/>
  <Override PartName="/ppt/slideLayouts/slideLayout60.xml" ContentType="application/vnd.openxmlformats-officedocument.presentationml.slideLayout+xml"/>
  <Override PartName="/ppt/theme/theme14.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1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16.xml" ContentType="application/vnd.openxmlformats-officedocument.theme+xml"/>
  <Override PartName="/ppt/slideLayouts/slideLayout65.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746" r:id="rId5"/>
    <p:sldMasterId id="2147483680" r:id="rId6"/>
    <p:sldMasterId id="2147483687" r:id="rId7"/>
    <p:sldMasterId id="2147483693" r:id="rId8"/>
    <p:sldMasterId id="2147483685" r:id="rId9"/>
    <p:sldMasterId id="2147483661" r:id="rId10"/>
    <p:sldMasterId id="2147483663" r:id="rId11"/>
    <p:sldMasterId id="2147483677" r:id="rId12"/>
    <p:sldMasterId id="2147483689" r:id="rId13"/>
    <p:sldMasterId id="2147483718" r:id="rId14"/>
    <p:sldMasterId id="2147483728" r:id="rId15"/>
    <p:sldMasterId id="2147483730" r:id="rId16"/>
    <p:sldMasterId id="2147483726" r:id="rId17"/>
    <p:sldMasterId id="2147483740" r:id="rId18"/>
    <p:sldMasterId id="2147483743" r:id="rId19"/>
    <p:sldMasterId id="2147483696" r:id="rId20"/>
  </p:sldMasterIdLst>
  <p:notesMasterIdLst>
    <p:notesMasterId r:id="rId44"/>
  </p:notesMasterIdLst>
  <p:sldIdLst>
    <p:sldId id="427" r:id="rId21"/>
    <p:sldId id="429" r:id="rId22"/>
    <p:sldId id="385" r:id="rId23"/>
    <p:sldId id="433" r:id="rId24"/>
    <p:sldId id="434" r:id="rId25"/>
    <p:sldId id="458" r:id="rId26"/>
    <p:sldId id="436" r:id="rId27"/>
    <p:sldId id="437" r:id="rId28"/>
    <p:sldId id="455" r:id="rId29"/>
    <p:sldId id="438" r:id="rId30"/>
    <p:sldId id="439" r:id="rId31"/>
    <p:sldId id="440" r:id="rId32"/>
    <p:sldId id="441" r:id="rId33"/>
    <p:sldId id="442" r:id="rId34"/>
    <p:sldId id="454" r:id="rId35"/>
    <p:sldId id="435" r:id="rId36"/>
    <p:sldId id="457" r:id="rId37"/>
    <p:sldId id="452" r:id="rId38"/>
    <p:sldId id="448" r:id="rId39"/>
    <p:sldId id="456" r:id="rId40"/>
    <p:sldId id="450" r:id="rId41"/>
    <p:sldId id="453" r:id="rId42"/>
    <p:sldId id="451"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3B71"/>
    <a:srgbClr val="AD4F83"/>
    <a:srgbClr val="CF8503"/>
    <a:srgbClr val="15989D"/>
    <a:srgbClr val="6DA42E"/>
    <a:srgbClr val="2C5666"/>
    <a:srgbClr val="AD4E84"/>
    <a:srgbClr val="535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6ACF39-897B-C90D-9DF1-0F2FBC973F9F}" v="1" dt="2024-06-27T16:36:40.9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24" autoAdjust="0"/>
    <p:restoredTop sz="91466" autoAdjust="0"/>
  </p:normalViewPr>
  <p:slideViewPr>
    <p:cSldViewPr snapToGrid="0" snapToObjects="1" showGuides="1">
      <p:cViewPr varScale="1">
        <p:scale>
          <a:sx n="88" d="100"/>
          <a:sy n="88" d="100"/>
        </p:scale>
        <p:origin x="91" y="8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52" d="100"/>
          <a:sy n="52" d="100"/>
        </p:scale>
        <p:origin x="286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6.xml"/><Relationship Id="rId39" Type="http://schemas.openxmlformats.org/officeDocument/2006/relationships/slide" Target="slides/slide19.xml"/><Relationship Id="rId21" Type="http://schemas.openxmlformats.org/officeDocument/2006/relationships/slide" Target="slides/slide1.xml"/><Relationship Id="rId34" Type="http://schemas.openxmlformats.org/officeDocument/2006/relationships/slide" Target="slides/slide14.xml"/><Relationship Id="rId42" Type="http://schemas.openxmlformats.org/officeDocument/2006/relationships/slide" Target="slides/slide22.xml"/><Relationship Id="rId47"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9.xml"/><Relationship Id="rId11" Type="http://schemas.openxmlformats.org/officeDocument/2006/relationships/slideMaster" Target="slideMasters/slideMaster8.xml"/><Relationship Id="rId24" Type="http://schemas.openxmlformats.org/officeDocument/2006/relationships/slide" Target="slides/slide4.xml"/><Relationship Id="rId32" Type="http://schemas.openxmlformats.org/officeDocument/2006/relationships/slide" Target="slides/slide12.xml"/><Relationship Id="rId37" Type="http://schemas.openxmlformats.org/officeDocument/2006/relationships/slide" Target="slides/slide17.xml"/><Relationship Id="rId40" Type="http://schemas.openxmlformats.org/officeDocument/2006/relationships/slide" Target="slides/slide20.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slide" Target="slides/slide16.xml"/><Relationship Id="rId49" Type="http://schemas.microsoft.com/office/2015/10/relationships/revisionInfo" Target="revisionInfo.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 Target="slides/slide11.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slide" Target="slides/slide15.xml"/><Relationship Id="rId43" Type="http://schemas.openxmlformats.org/officeDocument/2006/relationships/slide" Target="slides/slide23.xml"/><Relationship Id="rId48"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5.xml"/><Relationship Id="rId33" Type="http://schemas.openxmlformats.org/officeDocument/2006/relationships/slide" Target="slides/slide13.xml"/><Relationship Id="rId38" Type="http://schemas.openxmlformats.org/officeDocument/2006/relationships/slide" Target="slides/slide18.xml"/><Relationship Id="rId46" Type="http://schemas.openxmlformats.org/officeDocument/2006/relationships/viewProps" Target="viewProps.xml"/><Relationship Id="rId20" Type="http://schemas.openxmlformats.org/officeDocument/2006/relationships/slideMaster" Target="slideMasters/slideMaster17.xml"/><Relationship Id="rId41"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E0D355-E90E-9146-99A1-08DD6377AE98}" type="datetimeFigureOut">
              <a:rPr lang="en-US" smtClean="0"/>
              <a:t>9/19/2024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CB4B9-E6F9-B542-97F6-01BBA1E4C354}" type="slidenum">
              <a:rPr lang="en-US" smtClean="0"/>
              <a:t>‹#›</a:t>
            </a:fld>
            <a:endParaRPr lang="en-US"/>
          </a:p>
        </p:txBody>
      </p:sp>
    </p:spTree>
    <p:extLst>
      <p:ext uri="{BB962C8B-B14F-4D97-AF65-F5344CB8AC3E}">
        <p14:creationId xmlns:p14="http://schemas.microsoft.com/office/powerpoint/2010/main" val="4287293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Welcome</a:t>
            </a:r>
            <a:r>
              <a:rPr lang="en-GB" baseline="0" dirty="0"/>
              <a:t> to todays event</a:t>
            </a:r>
          </a:p>
          <a:p>
            <a:r>
              <a:rPr lang="en-GB" baseline="0" dirty="0"/>
              <a:t>I am Ruth Wyn Williams and I will be your Co-chair with …………………</a:t>
            </a:r>
          </a:p>
          <a:p>
            <a:endParaRPr lang="en-GB" baseline="0" dirty="0"/>
          </a:p>
          <a:p>
            <a:r>
              <a:rPr lang="en-GB" dirty="0"/>
              <a:t>Together</a:t>
            </a:r>
            <a:r>
              <a:rPr lang="en-GB" baseline="0" dirty="0"/>
              <a:t> with Learning Disability Wales and Social Care Wales Improvement Cymru have invited you here to talk about restrictive practices</a:t>
            </a:r>
          </a:p>
          <a:p>
            <a:endParaRPr lang="en-GB" baseline="0" dirty="0"/>
          </a:p>
          <a:p>
            <a:r>
              <a:rPr lang="en-GB" baseline="0" dirty="0"/>
              <a:t>The day has been co-produced and we have designed the day to help you </a:t>
            </a:r>
          </a:p>
          <a:p>
            <a:endParaRPr lang="en-GB" baseline="0" dirty="0"/>
          </a:p>
          <a:p>
            <a:r>
              <a:rPr lang="en-GB" baseline="0" dirty="0"/>
              <a:t>All slides will be in Easy Read</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13FCB4B9-E6F9-B542-97F6-01BBA1E4C354}" type="slidenum">
              <a:rPr lang="en-US" smtClean="0"/>
              <a:t>1</a:t>
            </a:fld>
            <a:endParaRPr lang="en-US"/>
          </a:p>
        </p:txBody>
      </p:sp>
    </p:spTree>
    <p:extLst>
      <p:ext uri="{BB962C8B-B14F-4D97-AF65-F5344CB8AC3E}">
        <p14:creationId xmlns:p14="http://schemas.microsoft.com/office/powerpoint/2010/main" val="46122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Chemical restraint is when medicine that can make you sleepy and relaxed is used to manage a persons behaviour and to stop them doing things they want to do</a:t>
            </a:r>
          </a:p>
          <a:p>
            <a:endParaRPr lang="en-US" baseline="0" dirty="0"/>
          </a:p>
          <a:p>
            <a:r>
              <a:rPr lang="en-US" baseline="0" dirty="0"/>
              <a:t>Bill is given medicine everyday because he gets angry</a:t>
            </a:r>
          </a:p>
          <a:p>
            <a:endParaRPr lang="en-US" baseline="0" dirty="0"/>
          </a:p>
          <a:p>
            <a:r>
              <a:rPr lang="en-US" baseline="0" dirty="0"/>
              <a:t>Sometimes he is given extra medication when he very angry</a:t>
            </a:r>
          </a:p>
          <a:p>
            <a:endParaRPr lang="en-US" dirty="0"/>
          </a:p>
          <a:p>
            <a:r>
              <a:rPr lang="en-GB" dirty="0"/>
              <a:t>Can you have a look at the photos on your table and decide which photos do you think look like physical restraint </a:t>
            </a:r>
          </a:p>
          <a:p>
            <a:endParaRPr lang="en-GB" dirty="0"/>
          </a:p>
          <a:p>
            <a:r>
              <a:rPr lang="en-GB" dirty="0"/>
              <a:t>Talk to each other. There are no right or wrong answers here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67911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Seclusion is when a person is put in a room or area on their own away from anyone else, including people</a:t>
            </a:r>
            <a:r>
              <a:rPr lang="en-US" baseline="0" dirty="0"/>
              <a:t> who are caring from them. </a:t>
            </a:r>
          </a:p>
          <a:p>
            <a:endParaRPr lang="en-US" baseline="0" dirty="0"/>
          </a:p>
          <a:p>
            <a:r>
              <a:rPr lang="en-US" baseline="0" dirty="0"/>
              <a:t>The person in seclusion is unable to leave the room by themselves</a:t>
            </a:r>
          </a:p>
          <a:p>
            <a:endParaRPr lang="en-US" baseline="0" dirty="0"/>
          </a:p>
          <a:p>
            <a:r>
              <a:rPr lang="en-US" baseline="0" dirty="0"/>
              <a:t>In this picture Wendy has been put in a room on her own and the </a:t>
            </a:r>
            <a:r>
              <a:rPr lang="en-US" baseline="0" dirty="0" err="1"/>
              <a:t>carer</a:t>
            </a:r>
            <a:r>
              <a:rPr lang="en-US" baseline="0" dirty="0"/>
              <a:t> is seen looking through the window to check she is ok.</a:t>
            </a:r>
          </a:p>
          <a:p>
            <a:endParaRPr lang="en-US" baseline="0" dirty="0"/>
          </a:p>
          <a:p>
            <a:r>
              <a:rPr lang="en-GB" dirty="0"/>
              <a:t>Can you have a look at the photos on your table and decide which photos do you think look like physical restraint </a:t>
            </a:r>
          </a:p>
          <a:p>
            <a:endParaRPr lang="en-GB" dirty="0"/>
          </a:p>
          <a:p>
            <a:r>
              <a:rPr lang="en-GB" dirty="0"/>
              <a:t>Talk to each other. There are no right or wrong answers here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95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Segregation is when a person is separated from other people they live with or</a:t>
            </a:r>
            <a:r>
              <a:rPr lang="en-US" baseline="0" dirty="0"/>
              <a:t> their friends and family but the </a:t>
            </a:r>
            <a:r>
              <a:rPr lang="en-US" baseline="0" dirty="0" err="1"/>
              <a:t>carer</a:t>
            </a:r>
            <a:r>
              <a:rPr lang="en-US" baseline="0" dirty="0"/>
              <a:t> stays with them at all times</a:t>
            </a:r>
          </a:p>
          <a:p>
            <a:endParaRPr lang="en-US" baseline="0" dirty="0"/>
          </a:p>
          <a:p>
            <a:r>
              <a:rPr lang="en-US" baseline="0" dirty="0"/>
              <a:t>This can be a separate room or part of a building</a:t>
            </a:r>
          </a:p>
          <a:p>
            <a:endParaRPr lang="en-US" baseline="0" dirty="0"/>
          </a:p>
          <a:p>
            <a:r>
              <a:rPr lang="en-GB" dirty="0"/>
              <a:t>Can you have a look at the photos on your table and decide which photos do you think look like </a:t>
            </a:r>
            <a:r>
              <a:rPr lang="en-GB" dirty="0" err="1"/>
              <a:t>segrgation</a:t>
            </a:r>
            <a:endParaRPr lang="en-GB" dirty="0"/>
          </a:p>
          <a:p>
            <a:endParaRPr lang="en-GB" dirty="0"/>
          </a:p>
          <a:p>
            <a:r>
              <a:rPr lang="en-GB" dirty="0"/>
              <a:t>Talk to each other. There are no right or wrong answers here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9848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Coercion is when someone makes you do something or stops you from doing something by using wards that make you feel frightened or upset</a:t>
            </a:r>
          </a:p>
          <a:p>
            <a:endParaRPr lang="en-US" dirty="0"/>
          </a:p>
          <a:p>
            <a:r>
              <a:rPr lang="en-US" dirty="0"/>
              <a:t>This type of restrictive practice is sometimes difficult to recognise and can be subtle</a:t>
            </a:r>
          </a:p>
          <a:p>
            <a:endParaRPr lang="en-US" dirty="0"/>
          </a:p>
          <a:p>
            <a:r>
              <a:rPr lang="en-US" dirty="0"/>
              <a:t>In</a:t>
            </a:r>
            <a:r>
              <a:rPr lang="en-US" baseline="0" dirty="0"/>
              <a:t> this picture Harry is being told that he cannot go swimming until he takes his medication</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1703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Coercion is when someone makes you do something or stops you from doing something by using wards that make you feel frightened or upset</a:t>
            </a:r>
          </a:p>
          <a:p>
            <a:endParaRPr lang="en-US" dirty="0"/>
          </a:p>
          <a:p>
            <a:r>
              <a:rPr lang="en-US" dirty="0"/>
              <a:t>This type of restrictive practice is sometimes difficult to recognise and can be subtle</a:t>
            </a:r>
          </a:p>
          <a:p>
            <a:endParaRPr lang="en-US" dirty="0"/>
          </a:p>
          <a:p>
            <a:r>
              <a:rPr lang="en-US" dirty="0"/>
              <a:t>In</a:t>
            </a:r>
            <a:r>
              <a:rPr lang="en-US" baseline="0" dirty="0"/>
              <a:t> this picture Harry is being told that he cannot go swimming until he takes his medication</a:t>
            </a:r>
          </a:p>
          <a:p>
            <a:endParaRPr lang="en-US" baseline="0" dirty="0"/>
          </a:p>
          <a:p>
            <a:r>
              <a:rPr lang="en-US" baseline="0" dirty="0"/>
              <a:t>We are back in the room at 1:30pm</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5648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Restrictive practices are used to keep people safe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r>
              <a:rPr lang="en-GB" dirty="0"/>
              <a:t>When restrictive practices are used it can be very upsetting and s</a:t>
            </a:r>
            <a:r>
              <a:rPr lang="en-GB" baseline="0" dirty="0"/>
              <a:t>ometimes people can be hurt</a:t>
            </a:r>
          </a:p>
          <a:p>
            <a:endParaRPr lang="en-GB" baseline="0" dirty="0"/>
          </a:p>
          <a:p>
            <a:r>
              <a:rPr lang="en-GB" baseline="0" dirty="0"/>
              <a:t>It is not a nice experience for anyone</a:t>
            </a:r>
          </a:p>
          <a:p>
            <a:endParaRPr lang="en-GB" baseline="0" dirty="0"/>
          </a:p>
          <a:p>
            <a:r>
              <a:rPr lang="en-GB" baseline="0" dirty="0"/>
              <a:t>Because of this the government has laws to make sure that restrictive practices can only be used with permission and when all alternatives have been tried</a:t>
            </a:r>
          </a:p>
          <a:p>
            <a:endParaRPr lang="en-GB" baseline="0" dirty="0"/>
          </a:p>
          <a:p>
            <a:r>
              <a:rPr lang="en-GB" baseline="0" dirty="0"/>
              <a:t>If a person cannot give consent because they cannot make a decision about the use of restrictive practice then there are rules that must be used to decide if the restriction is </a:t>
            </a:r>
          </a:p>
          <a:p>
            <a:pPr marL="171450" indent="-171450">
              <a:buFont typeface="Arial" panose="020B0604020202020204" pitchFamily="34" charset="0"/>
              <a:buChar char="•"/>
            </a:pPr>
            <a:r>
              <a:rPr lang="en-GB" baseline="0" dirty="0"/>
              <a:t>Proportionate</a:t>
            </a:r>
          </a:p>
          <a:p>
            <a:pPr marL="171450" indent="-171450">
              <a:buFont typeface="Arial" panose="020B0604020202020204" pitchFamily="34" charset="0"/>
              <a:buChar char="•"/>
            </a:pPr>
            <a:r>
              <a:rPr lang="en-GB" baseline="0" dirty="0"/>
              <a:t>Time limited</a:t>
            </a:r>
          </a:p>
          <a:p>
            <a:pPr marL="171450" indent="-171450">
              <a:buFont typeface="Arial" panose="020B0604020202020204" pitchFamily="34" charset="0"/>
              <a:buChar char="•"/>
            </a:pPr>
            <a:r>
              <a:rPr lang="en-GB" baseline="0" dirty="0"/>
              <a:t>Last resort</a:t>
            </a:r>
          </a:p>
          <a:p>
            <a:endParaRPr lang="en-GB" baseline="0" dirty="0"/>
          </a:p>
          <a:p>
            <a:r>
              <a:rPr lang="en-GB" baseline="0" dirty="0"/>
              <a:t>We are going to show you another video from Welsh Government about how people should listened too and involved in decisions about their lives.</a:t>
            </a:r>
          </a:p>
          <a:p>
            <a:endParaRPr lang="en-GB" baseline="0" dirty="0"/>
          </a:p>
          <a:p>
            <a:endParaRPr lang="en-GB" baseline="0" dirty="0"/>
          </a:p>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13FCB4B9-E6F9-B542-97F6-01BBA1E4C354}" type="slidenum">
              <a:rPr lang="en-US" smtClean="0"/>
              <a:t>16</a:t>
            </a:fld>
            <a:endParaRPr lang="en-US"/>
          </a:p>
        </p:txBody>
      </p:sp>
    </p:spTree>
    <p:extLst>
      <p:ext uri="{BB962C8B-B14F-4D97-AF65-F5344CB8AC3E}">
        <p14:creationId xmlns:p14="http://schemas.microsoft.com/office/powerpoint/2010/main" val="3178933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often hear people talk about peoples human rights</a:t>
            </a:r>
          </a:p>
          <a:p>
            <a:endParaRPr lang="en-GB" dirty="0"/>
          </a:p>
          <a:p>
            <a:r>
              <a:rPr lang="en-GB" dirty="0"/>
              <a:t>It can</a:t>
            </a:r>
            <a:r>
              <a:rPr lang="en-GB" baseline="0" dirty="0"/>
              <a:t> be difficult sometimes to understand what our human rights</a:t>
            </a:r>
            <a:endParaRPr lang="en-GB" dirty="0"/>
          </a:p>
          <a:p>
            <a:endParaRPr lang="en-GB" dirty="0"/>
          </a:p>
          <a:p>
            <a:r>
              <a:rPr lang="en-GB" dirty="0"/>
              <a:t>This afternoon we are going to explore what this means for you and how it is important you understand your rights when we talk about restrictive</a:t>
            </a:r>
            <a:r>
              <a:rPr lang="en-GB" baseline="0" dirty="0"/>
              <a:t> practice</a:t>
            </a:r>
          </a:p>
          <a:p>
            <a:endParaRPr lang="en-GB" baseline="0" dirty="0"/>
          </a:p>
          <a:p>
            <a:r>
              <a:rPr lang="en-GB" baseline="0" dirty="0"/>
              <a:t>We will look at times when restrictive practices are used to keep people safe</a:t>
            </a:r>
          </a:p>
          <a:p>
            <a:endParaRPr lang="en-GB" baseline="0" dirty="0"/>
          </a:p>
          <a:p>
            <a:r>
              <a:rPr lang="en-GB" baseline="0" dirty="0"/>
              <a:t>We will explore how restrictive practices cannot be used</a:t>
            </a:r>
          </a:p>
          <a:p>
            <a:endParaRPr lang="en-GB" baseline="0" dirty="0"/>
          </a:p>
          <a:p>
            <a:r>
              <a:rPr lang="en-GB" baseline="0" dirty="0"/>
              <a:t>We will explore why knowing your rights is important and why asking questions about the use of restrictive practices can help</a:t>
            </a:r>
          </a:p>
          <a:p>
            <a:endParaRPr lang="en-GB" baseline="0" dirty="0"/>
          </a:p>
          <a:p>
            <a:r>
              <a:rPr lang="en-GB" baseline="0" dirty="0"/>
              <a:t>We will also talk about how some people will need help to have their voices heard and the role of an advocate</a:t>
            </a:r>
          </a:p>
          <a:p>
            <a:endParaRPr lang="en-GB" baseline="0" dirty="0"/>
          </a:p>
        </p:txBody>
      </p:sp>
      <p:sp>
        <p:nvSpPr>
          <p:cNvPr id="4" name="Slide Number Placeholder 3"/>
          <p:cNvSpPr>
            <a:spLocks noGrp="1"/>
          </p:cNvSpPr>
          <p:nvPr>
            <p:ph type="sldNum" sz="quarter" idx="10"/>
          </p:nvPr>
        </p:nvSpPr>
        <p:spPr/>
        <p:txBody>
          <a:bodyPr/>
          <a:lstStyle/>
          <a:p>
            <a:fld id="{13FCB4B9-E6F9-B542-97F6-01BBA1E4C354}" type="slidenum">
              <a:rPr lang="en-US" smtClean="0"/>
              <a:t>18</a:t>
            </a:fld>
            <a:endParaRPr lang="en-US"/>
          </a:p>
        </p:txBody>
      </p:sp>
    </p:spTree>
    <p:extLst>
      <p:ext uri="{BB962C8B-B14F-4D97-AF65-F5344CB8AC3E}">
        <p14:creationId xmlns:p14="http://schemas.microsoft.com/office/powerpoint/2010/main" val="4163776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Human Rights act says Restraint is an action to limit a person's movement, liberty or freedom to act independently. </a:t>
            </a:r>
          </a:p>
          <a:p>
            <a:endParaRPr lang="en-GB" baseline="0" dirty="0"/>
          </a:p>
          <a:p>
            <a:r>
              <a:rPr lang="en-GB" baseline="0" dirty="0"/>
              <a:t>Restraint can include physical, mechanical and chemical forms of control, coercion and forced isolation. These can also be called ‘restrictive interventions’ (European Commission on Human Rights)</a:t>
            </a:r>
          </a:p>
          <a:p>
            <a:endParaRPr lang="en-GB" baseline="0" dirty="0"/>
          </a:p>
          <a:p>
            <a:r>
              <a:rPr lang="en-GB" baseline="0" dirty="0"/>
              <a:t>Restraint should only ever be used within the principles of least restrictive and last resort. That is the least restrictive method with the least amount of force (proportional to the risk) for the minimum amount of time. They should only be </a:t>
            </a:r>
          </a:p>
          <a:p>
            <a:r>
              <a:rPr lang="en-GB" baseline="0" dirty="0"/>
              <a:t>used if absolutely necessary (if there is a genuine belief that harm is likely to occur to the individual or others if it is not used, and if other less restrictive methods have been tried and have failed). Restraints that cause pain intentionally should never be used</a:t>
            </a:r>
          </a:p>
          <a:p>
            <a:endParaRPr lang="en-GB" baseline="0" dirty="0"/>
          </a:p>
          <a:p>
            <a:r>
              <a:rPr lang="en-GB" baseline="0" dirty="0"/>
              <a:t>An act of restraint must comply with the basic legal principles below when carried out by a person performing a public function or providing a public service, whether they are employed by the state or private contractors. This includes restraint by teachers, </a:t>
            </a:r>
          </a:p>
          <a:p>
            <a:r>
              <a:rPr lang="en-GB" baseline="0" dirty="0"/>
              <a:t>police, prison and immigration detention officers, NHS and social care professionals.</a:t>
            </a:r>
          </a:p>
          <a:p>
            <a:endParaRPr lang="en-GB" baseline="0" dirty="0"/>
          </a:p>
          <a:p>
            <a:r>
              <a:rPr lang="en-GB" baseline="0" dirty="0"/>
              <a:t>It is never lawful to use:</a:t>
            </a:r>
          </a:p>
          <a:p>
            <a:endParaRPr lang="en-GB" baseline="0" dirty="0"/>
          </a:p>
          <a:p>
            <a:r>
              <a:rPr lang="en-GB" baseline="0" dirty="0"/>
              <a:t>1. restraint with intent to torture, humiliate, distress or degrade someone5</a:t>
            </a:r>
          </a:p>
          <a:p>
            <a:r>
              <a:rPr lang="en-GB" baseline="0" dirty="0"/>
              <a:t>2. a method of restraining someone that is inherently inhuman or degrading, </a:t>
            </a:r>
          </a:p>
          <a:p>
            <a:r>
              <a:rPr lang="en-GB" baseline="0" dirty="0"/>
              <a:t>or which amounts to torture</a:t>
            </a:r>
          </a:p>
          <a:p>
            <a:r>
              <a:rPr lang="en-GB" baseline="0" dirty="0"/>
              <a:t>3. physical force as a means of punishment, or</a:t>
            </a:r>
          </a:p>
          <a:p>
            <a:r>
              <a:rPr lang="en-GB" baseline="0" dirty="0"/>
              <a:t>4. restraint that unnecessarily humiliates or otherwise subjects a person to </a:t>
            </a:r>
          </a:p>
          <a:p>
            <a:r>
              <a:rPr lang="en-GB" baseline="0" dirty="0"/>
              <a:t>serious ill–treatment or conditions that are inhuman or degrading.</a:t>
            </a:r>
          </a:p>
        </p:txBody>
      </p:sp>
      <p:sp>
        <p:nvSpPr>
          <p:cNvPr id="4" name="Slide Number Placeholder 3"/>
          <p:cNvSpPr>
            <a:spLocks noGrp="1"/>
          </p:cNvSpPr>
          <p:nvPr>
            <p:ph type="sldNum" sz="quarter" idx="10"/>
          </p:nvPr>
        </p:nvSpPr>
        <p:spPr/>
        <p:txBody>
          <a:bodyPr/>
          <a:lstStyle/>
          <a:p>
            <a:fld id="{13FCB4B9-E6F9-B542-97F6-01BBA1E4C354}" type="slidenum">
              <a:rPr lang="en-US" smtClean="0"/>
              <a:t>19</a:t>
            </a:fld>
            <a:endParaRPr lang="en-US"/>
          </a:p>
        </p:txBody>
      </p:sp>
    </p:spTree>
    <p:extLst>
      <p:ext uri="{BB962C8B-B14F-4D97-AF65-F5344CB8AC3E}">
        <p14:creationId xmlns:p14="http://schemas.microsoft.com/office/powerpoint/2010/main" val="16335401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of the rights that we have; is the right is the freedom</a:t>
            </a:r>
            <a:r>
              <a:rPr lang="en-GB" baseline="0" dirty="0"/>
              <a:t> to </a:t>
            </a:r>
            <a:r>
              <a:rPr lang="en-GB" dirty="0"/>
              <a:t>choose what we do and what we don’t do</a:t>
            </a:r>
          </a:p>
          <a:p>
            <a:endParaRPr lang="en-GB" dirty="0"/>
          </a:p>
          <a:p>
            <a:r>
              <a:rPr lang="en-GB" dirty="0"/>
              <a:t>In the UK it</a:t>
            </a:r>
            <a:r>
              <a:rPr lang="en-GB" baseline="0" dirty="0"/>
              <a:t> is assumed that all adults have the ability to make their own choices, even if others disagree with those choices</a:t>
            </a:r>
          </a:p>
          <a:p>
            <a:endParaRPr lang="en-GB" baseline="0" dirty="0"/>
          </a:p>
          <a:p>
            <a:r>
              <a:rPr lang="en-GB" dirty="0"/>
              <a:t>This is called giving consent and it is an import right that all adults have</a:t>
            </a:r>
          </a:p>
          <a:p>
            <a:endParaRPr lang="en-GB" dirty="0"/>
          </a:p>
          <a:p>
            <a:r>
              <a:rPr lang="en-GB" dirty="0"/>
              <a:t>For children,</a:t>
            </a:r>
            <a:r>
              <a:rPr lang="en-GB" baseline="0" dirty="0"/>
              <a:t> parents will give consent</a:t>
            </a:r>
            <a:endParaRPr lang="en-GB" dirty="0"/>
          </a:p>
          <a:p>
            <a:endParaRPr lang="en-GB" baseline="0" dirty="0"/>
          </a:p>
          <a:p>
            <a:r>
              <a:rPr lang="en-GB" dirty="0"/>
              <a:t>When we give consent we give permission</a:t>
            </a:r>
          </a:p>
          <a:p>
            <a:endParaRPr lang="en-GB" dirty="0"/>
          </a:p>
          <a:p>
            <a:r>
              <a:rPr lang="en-GB" dirty="0"/>
              <a:t>Can you have a discussion on your table about what things you give people permission to do and without your permission they could not do</a:t>
            </a:r>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13FCB4B9-E6F9-B542-97F6-01BBA1E4C354}" type="slidenum">
              <a:rPr lang="en-US" smtClean="0"/>
              <a:t>20</a:t>
            </a:fld>
            <a:endParaRPr lang="en-US"/>
          </a:p>
        </p:txBody>
      </p:sp>
    </p:spTree>
    <p:extLst>
      <p:ext uri="{BB962C8B-B14F-4D97-AF65-F5344CB8AC3E}">
        <p14:creationId xmlns:p14="http://schemas.microsoft.com/office/powerpoint/2010/main" val="1113560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There are rules about how restrictive practice is used</a:t>
            </a:r>
          </a:p>
          <a:p>
            <a:endParaRPr lang="en-GB" baseline="0" dirty="0"/>
          </a:p>
          <a:p>
            <a:r>
              <a:rPr lang="en-GB" baseline="0" dirty="0"/>
              <a:t>Nobody can use restrictive practice on you without your consent</a:t>
            </a:r>
          </a:p>
          <a:p>
            <a:r>
              <a:rPr lang="en-GB" baseline="0" dirty="0"/>
              <a:t>You should be included in all discussions about restrictions and there must be a plan on when, how and what should be used</a:t>
            </a:r>
          </a:p>
          <a:p>
            <a:endParaRPr lang="en-GB" baseline="0" dirty="0"/>
          </a:p>
          <a:p>
            <a:r>
              <a:rPr lang="en-GB" baseline="0" dirty="0"/>
              <a:t>When a person cannot give permission</a:t>
            </a:r>
          </a:p>
          <a:p>
            <a:r>
              <a:rPr lang="en-GB" baseline="0" dirty="0"/>
              <a:t>Family and advocate should be involved</a:t>
            </a:r>
          </a:p>
          <a:p>
            <a:r>
              <a:rPr lang="en-GB" baseline="0" dirty="0"/>
              <a:t>A decision on whether restrictions are in the persons best interest should be used.</a:t>
            </a:r>
          </a:p>
          <a:p>
            <a:endParaRPr lang="en-GB" baseline="0" dirty="0"/>
          </a:p>
          <a:p>
            <a:r>
              <a:rPr lang="en-GB" baseline="0" dirty="0"/>
              <a:t>What questions would you want to ask about restrictive practice</a:t>
            </a:r>
          </a:p>
          <a:p>
            <a:pPr marL="171450" indent="-171450">
              <a:buFont typeface="Arial" panose="020B0604020202020204" pitchFamily="34" charset="0"/>
              <a:buChar char="•"/>
            </a:pPr>
            <a:r>
              <a:rPr lang="en-GB" baseline="0" dirty="0"/>
              <a:t>If it is a restrictive practice</a:t>
            </a:r>
          </a:p>
          <a:p>
            <a:pPr marL="171450" indent="-171450">
              <a:buFont typeface="Arial" panose="020B0604020202020204" pitchFamily="34" charset="0"/>
              <a:buChar char="•"/>
            </a:pPr>
            <a:r>
              <a:rPr lang="en-GB" baseline="0" dirty="0"/>
              <a:t>If it is lawful</a:t>
            </a:r>
          </a:p>
          <a:p>
            <a:pPr marL="171450" indent="-171450">
              <a:buFont typeface="Arial" panose="020B0604020202020204" pitchFamily="34" charset="0"/>
              <a:buChar char="•"/>
            </a:pPr>
            <a:endParaRPr lang="en-GB" baseline="0" dirty="0"/>
          </a:p>
          <a:p>
            <a:endParaRPr lang="en-GB" baseline="0" dirty="0"/>
          </a:p>
        </p:txBody>
      </p:sp>
      <p:sp>
        <p:nvSpPr>
          <p:cNvPr id="4" name="Slide Number Placeholder 3"/>
          <p:cNvSpPr>
            <a:spLocks noGrp="1"/>
          </p:cNvSpPr>
          <p:nvPr>
            <p:ph type="sldNum" sz="quarter" idx="10"/>
          </p:nvPr>
        </p:nvSpPr>
        <p:spPr/>
        <p:txBody>
          <a:bodyPr/>
          <a:lstStyle/>
          <a:p>
            <a:fld id="{13FCB4B9-E6F9-B542-97F6-01BBA1E4C354}" type="slidenum">
              <a:rPr lang="en-US" smtClean="0"/>
              <a:t>21</a:t>
            </a:fld>
            <a:endParaRPr lang="en-US"/>
          </a:p>
        </p:txBody>
      </p:sp>
    </p:spTree>
    <p:extLst>
      <p:ext uri="{BB962C8B-B14F-4D97-AF65-F5344CB8AC3E}">
        <p14:creationId xmlns:p14="http://schemas.microsoft.com/office/powerpoint/2010/main" val="190995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day will</a:t>
            </a:r>
            <a:r>
              <a:rPr lang="en-GB" baseline="0" dirty="0"/>
              <a:t> start at 10:15 this morning and </a:t>
            </a:r>
            <a:r>
              <a:rPr lang="en-GB" dirty="0"/>
              <a:t>will finish at 3pm</a:t>
            </a:r>
          </a:p>
          <a:p>
            <a:r>
              <a:rPr lang="en-GB" dirty="0"/>
              <a:t>We have plenty of breaks including lunch at 12:35</a:t>
            </a:r>
          </a:p>
          <a:p>
            <a:r>
              <a:rPr lang="en-GB" dirty="0"/>
              <a:t> </a:t>
            </a:r>
          </a:p>
          <a:p>
            <a:r>
              <a:rPr lang="en-GB" dirty="0"/>
              <a:t>During the day we want to help</a:t>
            </a:r>
            <a:r>
              <a:rPr lang="en-GB" baseline="0" dirty="0"/>
              <a:t> you:</a:t>
            </a:r>
          </a:p>
          <a:p>
            <a:pPr marL="171450" indent="-171450">
              <a:buFont typeface="Arial" panose="020B0604020202020204" pitchFamily="34" charset="0"/>
              <a:buChar char="•"/>
            </a:pPr>
            <a:r>
              <a:rPr lang="en-GB" baseline="0" dirty="0"/>
              <a:t>Understand Restrictive Practices</a:t>
            </a:r>
          </a:p>
          <a:p>
            <a:pPr marL="171450" indent="-171450">
              <a:buFont typeface="Arial" panose="020B0604020202020204" pitchFamily="34" charset="0"/>
              <a:buChar char="•"/>
            </a:pPr>
            <a:r>
              <a:rPr lang="en-GB" baseline="0" dirty="0"/>
              <a:t>How to recognise restrictions when they happen</a:t>
            </a:r>
          </a:p>
          <a:p>
            <a:pPr marL="171450" indent="-171450">
              <a:buFont typeface="Arial" panose="020B0604020202020204" pitchFamily="34" charset="0"/>
              <a:buChar char="•"/>
            </a:pPr>
            <a:r>
              <a:rPr lang="en-GB" baseline="0" dirty="0"/>
              <a:t>Understand why restrictions may be used and what your rights are</a:t>
            </a:r>
          </a:p>
          <a:p>
            <a:endParaRPr lang="en-GB" baseline="0" dirty="0"/>
          </a:p>
          <a:p>
            <a:r>
              <a:rPr lang="en-GB" baseline="0" dirty="0"/>
              <a:t>We believe the best way to learn about restrictive practices is through talking</a:t>
            </a:r>
          </a:p>
          <a:p>
            <a:r>
              <a:rPr lang="en-GB" baseline="0" dirty="0"/>
              <a:t>We want to give you opportunity to as questions </a:t>
            </a:r>
          </a:p>
          <a:p>
            <a:r>
              <a:rPr lang="en-GB" baseline="0" dirty="0"/>
              <a:t>To help you volunteers will be with you on your tables.  (encourage to put hands up) These people will help you throughout the day.</a:t>
            </a:r>
          </a:p>
          <a:p>
            <a:r>
              <a:rPr lang="en-GB" baseline="0" dirty="0"/>
              <a:t>It is important to us that you get the most out of today and have a positive experience. We will ask you for feedback at the end.</a:t>
            </a:r>
          </a:p>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13FCB4B9-E6F9-B542-97F6-01BBA1E4C354}" type="slidenum">
              <a:rPr lang="en-US" smtClean="0"/>
              <a:t>2</a:t>
            </a:fld>
            <a:endParaRPr lang="en-US"/>
          </a:p>
        </p:txBody>
      </p:sp>
    </p:spTree>
    <p:extLst>
      <p:ext uri="{BB962C8B-B14F-4D97-AF65-F5344CB8AC3E}">
        <p14:creationId xmlns:p14="http://schemas.microsoft.com/office/powerpoint/2010/main" val="616438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Any questions from the room</a:t>
            </a:r>
          </a:p>
          <a:p>
            <a:endParaRPr lang="en-GB" baseline="0" dirty="0"/>
          </a:p>
          <a:p>
            <a:r>
              <a:rPr lang="en-GB" baseline="0" dirty="0"/>
              <a:t>What would help you to know more about restrictive practices e.g. video, leaflets, people talking in groups</a:t>
            </a:r>
          </a:p>
          <a:p>
            <a:endParaRPr lang="en-GB" baseline="0" dirty="0"/>
          </a:p>
          <a:p>
            <a:r>
              <a:rPr lang="en-GB" baseline="0" dirty="0"/>
              <a:t>We also want to know what you thought of today</a:t>
            </a:r>
          </a:p>
          <a:p>
            <a:endParaRPr lang="en-GB" baseline="0" dirty="0"/>
          </a:p>
          <a:p>
            <a:r>
              <a:rPr lang="en-GB" baseline="0" dirty="0"/>
              <a:t>Post it: Blue/green was good  Orange what could we do better  red/pink what we could do better</a:t>
            </a:r>
          </a:p>
          <a:p>
            <a:endParaRPr lang="en-GB" baseline="0" dirty="0"/>
          </a:p>
        </p:txBody>
      </p:sp>
      <p:sp>
        <p:nvSpPr>
          <p:cNvPr id="4" name="Slide Number Placeholder 3"/>
          <p:cNvSpPr>
            <a:spLocks noGrp="1"/>
          </p:cNvSpPr>
          <p:nvPr>
            <p:ph type="sldNum" sz="quarter" idx="10"/>
          </p:nvPr>
        </p:nvSpPr>
        <p:spPr/>
        <p:txBody>
          <a:bodyPr/>
          <a:lstStyle/>
          <a:p>
            <a:fld id="{13FCB4B9-E6F9-B542-97F6-01BBA1E4C354}" type="slidenum">
              <a:rPr lang="en-US" smtClean="0"/>
              <a:t>22</a:t>
            </a:fld>
            <a:endParaRPr lang="en-US"/>
          </a:p>
        </p:txBody>
      </p:sp>
    </p:spTree>
    <p:extLst>
      <p:ext uri="{BB962C8B-B14F-4D97-AF65-F5344CB8AC3E}">
        <p14:creationId xmlns:p14="http://schemas.microsoft.com/office/powerpoint/2010/main" val="28393130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Would anyone like to share what they think an advocate does?</a:t>
            </a:r>
          </a:p>
          <a:p>
            <a:endParaRPr lang="en-GB" baseline="0" dirty="0"/>
          </a:p>
          <a:p>
            <a:endParaRPr lang="en-GB" baseline="0" dirty="0"/>
          </a:p>
          <a:p>
            <a:r>
              <a:rPr lang="en-GB" baseline="0" dirty="0"/>
              <a:t>An Advocate is someone who knows you, knows what you like and what you don’t like</a:t>
            </a:r>
          </a:p>
          <a:p>
            <a:endParaRPr lang="en-GB" baseline="0" dirty="0"/>
          </a:p>
          <a:p>
            <a:r>
              <a:rPr lang="en-GB" baseline="0" dirty="0"/>
              <a:t>This person can represent your wishes and act on your behalf</a:t>
            </a:r>
          </a:p>
          <a:p>
            <a:endParaRPr lang="en-GB" baseline="0" dirty="0"/>
          </a:p>
          <a:p>
            <a:r>
              <a:rPr lang="en-GB" baseline="0" dirty="0"/>
              <a:t>Advocates are important for people who cannot give permission themselves (Consent) </a:t>
            </a:r>
          </a:p>
          <a:p>
            <a:r>
              <a:rPr lang="en-GB" baseline="0" dirty="0"/>
              <a:t>or </a:t>
            </a:r>
          </a:p>
          <a:p>
            <a:r>
              <a:rPr lang="en-GB" baseline="0" dirty="0"/>
              <a:t>need a little help to  be heard</a:t>
            </a:r>
          </a:p>
          <a:p>
            <a:endParaRPr lang="en-GB" baseline="0" dirty="0"/>
          </a:p>
        </p:txBody>
      </p:sp>
      <p:sp>
        <p:nvSpPr>
          <p:cNvPr id="4" name="Slide Number Placeholder 3"/>
          <p:cNvSpPr>
            <a:spLocks noGrp="1"/>
          </p:cNvSpPr>
          <p:nvPr>
            <p:ph type="sldNum" sz="quarter" idx="10"/>
          </p:nvPr>
        </p:nvSpPr>
        <p:spPr/>
        <p:txBody>
          <a:bodyPr/>
          <a:lstStyle/>
          <a:p>
            <a:fld id="{13FCB4B9-E6F9-B542-97F6-01BBA1E4C354}" type="slidenum">
              <a:rPr lang="en-US" smtClean="0"/>
              <a:t>23</a:t>
            </a:fld>
            <a:endParaRPr lang="en-US"/>
          </a:p>
        </p:txBody>
      </p:sp>
    </p:spTree>
    <p:extLst>
      <p:ext uri="{BB962C8B-B14F-4D97-AF65-F5344CB8AC3E}">
        <p14:creationId xmlns:p14="http://schemas.microsoft.com/office/powerpoint/2010/main" val="3967185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not planning to test the fire alarm</a:t>
            </a:r>
          </a:p>
          <a:p>
            <a:r>
              <a:rPr lang="en-US" dirty="0"/>
              <a:t>If you hear the alarm make your way out the room and follow the instructions of staff</a:t>
            </a:r>
          </a:p>
          <a:p>
            <a:r>
              <a:rPr lang="en-US" dirty="0"/>
              <a:t>Toilets</a:t>
            </a:r>
            <a:r>
              <a:rPr lang="en-US" baseline="0" dirty="0"/>
              <a:t> are located and if you are unsure just ask any of the people here to help you</a:t>
            </a:r>
          </a:p>
          <a:p>
            <a:r>
              <a:rPr lang="en-US" baseline="0" dirty="0"/>
              <a:t>We have adult change room located next to the hotel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If you don’t want to raise your hand you can use the Green and Orange cards located in front of you.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Green is I am ok and want to talk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Orange is I think I need some help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If you want some quiet time away for the room we have some small quiet rooms for you.</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Please do not leave valuables in the room</a:t>
            </a:r>
          </a:p>
          <a:p>
            <a:r>
              <a:rPr lang="en-US" baseline="0" dirty="0"/>
              <a:t>We will come together for lunch and refreshments with opportunities to meet each other.</a:t>
            </a:r>
          </a:p>
          <a:p>
            <a:endParaRPr lang="en-US" baseline="0" dirty="0"/>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5"/>
          </p:nvPr>
        </p:nvSpPr>
        <p:spPr/>
        <p:txBody>
          <a:bodyPr/>
          <a:lstStyle/>
          <a:p>
            <a:fld id="{13FCB4B9-E6F9-B542-97F6-01BBA1E4C354}" type="slidenum">
              <a:rPr lang="en-US" smtClean="0"/>
              <a:t>3</a:t>
            </a:fld>
            <a:endParaRPr lang="en-US"/>
          </a:p>
        </p:txBody>
      </p:sp>
    </p:spTree>
    <p:extLst>
      <p:ext uri="{BB962C8B-B14F-4D97-AF65-F5344CB8AC3E}">
        <p14:creationId xmlns:p14="http://schemas.microsoft.com/office/powerpoint/2010/main" val="3558060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would like to beginning by setting some ground rules.</a:t>
            </a:r>
          </a:p>
          <a:p>
            <a:r>
              <a:rPr lang="en-US" dirty="0"/>
              <a:t>Here</a:t>
            </a:r>
            <a:r>
              <a:rPr lang="en-US" baseline="0" dirty="0"/>
              <a:t> are some of the ground rules that we have</a:t>
            </a:r>
          </a:p>
          <a:p>
            <a:r>
              <a:rPr lang="en-US" baseline="0" dirty="0"/>
              <a:t>We think it is important to be kind to each other</a:t>
            </a:r>
          </a:p>
          <a:p>
            <a:r>
              <a:rPr lang="en-US" baseline="0" dirty="0"/>
              <a:t>We don’t always agree with each other but we should respect opinions</a:t>
            </a:r>
          </a:p>
          <a:p>
            <a:r>
              <a:rPr lang="en-US" baseline="0" dirty="0"/>
              <a:t>We want to give everyone chance to talk</a:t>
            </a:r>
          </a:p>
          <a:p>
            <a:endParaRPr lang="en-US" baseline="0" dirty="0"/>
          </a:p>
          <a:p>
            <a:r>
              <a:rPr lang="en-US" baseline="0" dirty="0"/>
              <a:t>We think I tis important to share our experiences but we don’t feel it is necessary to name people. We should be aware that this may upset people.</a:t>
            </a:r>
          </a:p>
          <a:p>
            <a:endParaRPr lang="en-US" baseline="0" dirty="0"/>
          </a:p>
          <a:p>
            <a:r>
              <a:rPr lang="en-US" baseline="0" dirty="0"/>
              <a:t>Are there some more you think we should include?</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5685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Our government says that restraint Is when someone stops another person from doing what they want or making them do something they don’t want to do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Sometimes people who care and</a:t>
            </a:r>
            <a:r>
              <a:rPr lang="en-GB" baseline="0" dirty="0"/>
              <a:t> support us may use restraint and restrictions practices to keep you and others around you safe from harm</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However, there are often concerns that other alternatives could have been used instead </a:t>
            </a:r>
          </a:p>
          <a:p>
            <a:endParaRPr lang="en-GB" dirty="0"/>
          </a:p>
          <a:p>
            <a:r>
              <a:rPr lang="en-GB" dirty="0"/>
              <a:t>There are 6 types of restrictive practice</a:t>
            </a:r>
          </a:p>
          <a:p>
            <a:endParaRPr lang="en-US" dirty="0"/>
          </a:p>
          <a:p>
            <a:r>
              <a:rPr lang="en-US" dirty="0"/>
              <a:t>To understand</a:t>
            </a:r>
            <a:r>
              <a:rPr lang="en-US" baseline="0" dirty="0"/>
              <a:t> what restrictive practice is  we will use video, discussion and storytelling</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1006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Physical Restraint is  when</a:t>
            </a:r>
            <a:r>
              <a:rPr lang="en-US" baseline="0" dirty="0"/>
              <a:t> people use their arms and legs to stop you from doing something or make them do something they don’t want to do.</a:t>
            </a:r>
          </a:p>
          <a:p>
            <a:endParaRPr lang="en-US" baseline="0" dirty="0"/>
          </a:p>
          <a:p>
            <a:r>
              <a:rPr lang="en-US" baseline="0" dirty="0"/>
              <a:t>In this picture Johnny is being made to sit down on a chair</a:t>
            </a:r>
          </a:p>
          <a:p>
            <a:endParaRPr lang="en-US" baseline="0" dirty="0"/>
          </a:p>
          <a:p>
            <a:r>
              <a:rPr lang="en-US" baseline="0" dirty="0"/>
              <a:t>The two people to his side are holding him on his arm, shoulder and legs to prevent Johnny moving</a:t>
            </a:r>
          </a:p>
          <a:p>
            <a:endParaRPr lang="en-US" baseline="0" dirty="0"/>
          </a:p>
          <a:p>
            <a:r>
              <a:rPr lang="en-US" baseline="0" dirty="0"/>
              <a:t>This is physical restraint</a:t>
            </a:r>
          </a:p>
          <a:p>
            <a:endParaRPr lang="en-US" baseline="0" dirty="0"/>
          </a:p>
          <a:p>
            <a:r>
              <a:rPr lang="en-US" baseline="0" dirty="0"/>
              <a:t>It looks different to other forms of physical contact from friends and family hugging and partners cuddling</a:t>
            </a:r>
          </a:p>
          <a:p>
            <a:endParaRPr lang="en-US" baseline="0" dirty="0"/>
          </a:p>
          <a:p>
            <a:r>
              <a:rPr lang="en-US" baseline="0" dirty="0"/>
              <a:t>Can you have a look at the photos on your table and decide which photos do you think look like physical restraint </a:t>
            </a:r>
          </a:p>
          <a:p>
            <a:endParaRPr lang="en-US" baseline="0" dirty="0"/>
          </a:p>
          <a:p>
            <a:r>
              <a:rPr lang="en-US" baseline="0" dirty="0"/>
              <a:t>Talk to each other. There are no right or wrong answers here</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0645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Environmental restraint is when the persons surroundings have been used to stop them doing something they want to do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dirty="0"/>
              <a:t>Mary lives in a house with other people and staff care for them all every day and through the night</a:t>
            </a:r>
          </a:p>
          <a:p>
            <a:endParaRPr lang="en-US" dirty="0"/>
          </a:p>
          <a:p>
            <a:r>
              <a:rPr lang="en-US" baseline="0" dirty="0"/>
              <a:t>Throughout the day the doors and windows are locked to keep Mary safe</a:t>
            </a:r>
          </a:p>
          <a:p>
            <a:endParaRPr lang="en-US" baseline="0" dirty="0"/>
          </a:p>
          <a:p>
            <a:r>
              <a:rPr lang="en-US" baseline="0" dirty="0"/>
              <a:t>Mary does not have a key and cannot leave the house without permission</a:t>
            </a:r>
          </a:p>
          <a:p>
            <a:endParaRPr lang="en-US" baseline="0" dirty="0"/>
          </a:p>
          <a:p>
            <a:r>
              <a:rPr lang="en-GB" baseline="0" dirty="0"/>
              <a:t>Can you have a look at the photos on your table and decide which photos do you think look like environmental restraint </a:t>
            </a:r>
          </a:p>
          <a:p>
            <a:endParaRPr lang="en-GB" baseline="0" dirty="0"/>
          </a:p>
          <a:p>
            <a:r>
              <a:rPr lang="en-GB" baseline="0" dirty="0"/>
              <a:t>Talk to each other. There are no right or wrong answers here</a:t>
            </a:r>
          </a:p>
          <a:p>
            <a:endParaRPr lang="en-US" baseline="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3981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Coercion is when someone makes you do something or stops you from doing something by using wards that make you feel frightened or upset</a:t>
            </a:r>
          </a:p>
          <a:p>
            <a:endParaRPr lang="en-US" dirty="0"/>
          </a:p>
          <a:p>
            <a:r>
              <a:rPr lang="en-US" dirty="0"/>
              <a:t>This type of restrictive practice is sometimes difficult to recognise and can be subtle</a:t>
            </a:r>
          </a:p>
          <a:p>
            <a:endParaRPr lang="en-US" dirty="0"/>
          </a:p>
          <a:p>
            <a:r>
              <a:rPr lang="en-US" dirty="0"/>
              <a:t>In</a:t>
            </a:r>
            <a:r>
              <a:rPr lang="en-US" baseline="0" dirty="0"/>
              <a:t> this picture Harry is being told that he cannot go swimming until he takes his medication</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303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Mechanical restraint is when equipment is used to prevent a person from moving</a:t>
            </a:r>
            <a:r>
              <a:rPr lang="en-US" baseline="0" dirty="0"/>
              <a:t> and they cannot remove the equipment themselves</a:t>
            </a:r>
          </a:p>
          <a:p>
            <a:endParaRPr lang="en-US" baseline="0" dirty="0"/>
          </a:p>
          <a:p>
            <a:r>
              <a:rPr lang="en-US" baseline="0" dirty="0"/>
              <a:t>When Johnny is in the car a belt is used to keep him in the seat. Johnny cannot remove the belt himself.</a:t>
            </a:r>
          </a:p>
          <a:p>
            <a:endParaRPr lang="en-US" dirty="0"/>
          </a:p>
          <a:p>
            <a:r>
              <a:rPr lang="en-GB" dirty="0"/>
              <a:t>Can you have a look at the photos on your table and decide which photos do you think look like physical restraint </a:t>
            </a:r>
          </a:p>
          <a:p>
            <a:endParaRPr lang="en-GB" dirty="0"/>
          </a:p>
          <a:p>
            <a:r>
              <a:rPr lang="en-GB" dirty="0"/>
              <a:t>Talk to each other. There are no right or wrong answers here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FCB4B9-E6F9-B542-97F6-01BBA1E4C3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90985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8A342C2-060E-1D48-A5EC-B64675F24437}"/>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p:cNvSpPr>
            <a:spLocks noGrp="1"/>
          </p:cNvSpPr>
          <p:nvPr>
            <p:ph type="body" sz="quarter" idx="10" hasCustomPrompt="1"/>
          </p:nvPr>
        </p:nvSpPr>
        <p:spPr>
          <a:xfrm>
            <a:off x="625474" y="4018328"/>
            <a:ext cx="10296991" cy="2303098"/>
          </a:xfrm>
          <a:prstGeom prst="rect">
            <a:avLst/>
          </a:prstGeom>
        </p:spPr>
        <p:txBody>
          <a:bodyPr/>
          <a:lstStyle>
            <a:lvl1pPr marL="0" indent="0">
              <a:buNone/>
              <a:defRPr b="0">
                <a:solidFill>
                  <a:srgbClr val="15989D"/>
                </a:solidFill>
                <a:latin typeface="Acumin Pro Semibold" panose="020B0704020202020204" pitchFamily="34" charset="0"/>
              </a:defRPr>
            </a:lvl1pPr>
          </a:lstStyle>
          <a:p>
            <a:pPr lvl="0"/>
            <a:r>
              <a:rPr lang="en-US" dirty="0"/>
              <a:t>Subtitle</a:t>
            </a:r>
            <a:endParaRPr lang="en-GB" dirty="0"/>
          </a:p>
        </p:txBody>
      </p:sp>
      <p:sp>
        <p:nvSpPr>
          <p:cNvPr id="20" name="Text Placeholder 19"/>
          <p:cNvSpPr>
            <a:spLocks noGrp="1"/>
          </p:cNvSpPr>
          <p:nvPr>
            <p:ph type="body" sz="quarter" idx="11" hasCustomPrompt="1"/>
          </p:nvPr>
        </p:nvSpPr>
        <p:spPr>
          <a:xfrm>
            <a:off x="625474" y="1854200"/>
            <a:ext cx="10296991" cy="2164128"/>
          </a:xfrm>
          <a:prstGeom prst="rect">
            <a:avLst/>
          </a:prstGeom>
        </p:spPr>
        <p:txBody>
          <a:bodyPr anchor="b"/>
          <a:lstStyle>
            <a:lvl1pPr marL="0" indent="0">
              <a:buNone/>
              <a:defRPr sz="6000" b="0" cap="none" baseline="0">
                <a:solidFill>
                  <a:srgbClr val="2C5666"/>
                </a:solidFill>
                <a:latin typeface="Acumin Pro Semibold" panose="020B0704020202020204" pitchFamily="34" charset="0"/>
              </a:defRPr>
            </a:lvl1pPr>
          </a:lstStyle>
          <a:p>
            <a:pPr lvl="0"/>
            <a:r>
              <a:rPr lang="en-GB" dirty="0"/>
              <a:t>Title</a:t>
            </a:r>
          </a:p>
        </p:txBody>
      </p:sp>
    </p:spTree>
    <p:extLst>
      <p:ext uri="{BB962C8B-B14F-4D97-AF65-F5344CB8AC3E}">
        <p14:creationId xmlns:p14="http://schemas.microsoft.com/office/powerpoint/2010/main" val="155582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DBEE8-4BDD-4DC5-A422-6816618F50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FB87ADC-E3F3-4ECE-95EE-0B1D39631F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9ED06FA-ED79-40D2-B370-1DCB16AABA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0518CD-5753-4239-9EB5-650AFDEE102F}"/>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6" name="Footer Placeholder 5">
            <a:extLst>
              <a:ext uri="{FF2B5EF4-FFF2-40B4-BE49-F238E27FC236}">
                <a16:creationId xmlns:a16="http://schemas.microsoft.com/office/drawing/2014/main" id="{7973AC10-97A6-4AA8-B852-6A7FDAC84D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F0CD308-1ED3-45F6-BCC7-130861F4D1B2}"/>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1001672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36B20-41CB-4408-BAC5-37C208865CB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67BECD-242F-4392-AC50-B3117B65AB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28111D-DFD1-4706-B927-F5DB2BDFDBDD}"/>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5" name="Footer Placeholder 4">
            <a:extLst>
              <a:ext uri="{FF2B5EF4-FFF2-40B4-BE49-F238E27FC236}">
                <a16:creationId xmlns:a16="http://schemas.microsoft.com/office/drawing/2014/main" id="{9AFBA76C-04B9-49F6-9213-23C58BE2AD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CBEA16-978F-46A4-8DFC-61B21EA2E5C5}"/>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911622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F64A11-E080-4412-A1AD-40DE788E56D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B6B64E6-4DF9-46DD-876C-78EEF96552A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AC188E-2D53-4EE2-9049-3212BED3AFA3}"/>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5" name="Footer Placeholder 4">
            <a:extLst>
              <a:ext uri="{FF2B5EF4-FFF2-40B4-BE49-F238E27FC236}">
                <a16:creationId xmlns:a16="http://schemas.microsoft.com/office/drawing/2014/main" id="{56454FB5-C8A1-4C32-9B58-285F626658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18AF701-1488-4240-9CC5-754A89E4E4AC}"/>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13277372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vy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2C5666"/>
                </a:solidFill>
              </a:defRPr>
            </a:lvl1pPr>
          </a:lstStyle>
          <a:p>
            <a:pPr lvl="0"/>
            <a:r>
              <a:rPr lang="en-US" dirty="0"/>
              <a:t>Heading</a:t>
            </a:r>
            <a:endParaRPr lang="en-GB" dirty="0"/>
          </a:p>
        </p:txBody>
      </p:sp>
      <p:sp>
        <p:nvSpPr>
          <p:cNvPr id="6"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a:t>Bullet point</a:t>
            </a:r>
          </a:p>
          <a:p>
            <a:pPr lvl="0"/>
            <a:r>
              <a:rPr lang="en-US" dirty="0"/>
              <a:t>Bullet point</a:t>
            </a:r>
          </a:p>
          <a:p>
            <a:pPr lvl="0"/>
            <a:r>
              <a:rPr lang="en-US" dirty="0"/>
              <a:t>Bullet point</a:t>
            </a:r>
            <a:endParaRPr lang="en-GB" dirty="0"/>
          </a:p>
        </p:txBody>
      </p:sp>
    </p:spTree>
    <p:extLst>
      <p:ext uri="{BB962C8B-B14F-4D97-AF65-F5344CB8AC3E}">
        <p14:creationId xmlns:p14="http://schemas.microsoft.com/office/powerpoint/2010/main" val="403777678"/>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Navy - Bullets with Subheadin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a:p>
          <a:p>
            <a:pPr lvl="0"/>
            <a:endParaRPr lang="en-GB" dirty="0"/>
          </a:p>
        </p:txBody>
      </p:sp>
      <p:sp>
        <p:nvSpPr>
          <p:cNvPr id="8"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a:t>Subheading</a:t>
            </a:r>
          </a:p>
        </p:txBody>
      </p:sp>
      <p:sp>
        <p:nvSpPr>
          <p:cNvPr id="10" name="Text Placeholder 9"/>
          <p:cNvSpPr>
            <a:spLocks noGrp="1"/>
          </p:cNvSpPr>
          <p:nvPr>
            <p:ph type="body" sz="quarter" idx="13" hasCustomPrompt="1"/>
          </p:nvPr>
        </p:nvSpPr>
        <p:spPr>
          <a:xfrm>
            <a:off x="695325" y="1460500"/>
            <a:ext cx="10801350" cy="1409701"/>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US" cap="none" baseline="0" dirty="0">
                <a:solidFill>
                  <a:srgbClr val="2C5666"/>
                </a:solidFill>
              </a:rPr>
              <a:t>Heading</a:t>
            </a:r>
            <a:endParaRPr lang="en-GB" dirty="0"/>
          </a:p>
        </p:txBody>
      </p:sp>
    </p:spTree>
    <p:extLst>
      <p:ext uri="{BB962C8B-B14F-4D97-AF65-F5344CB8AC3E}">
        <p14:creationId xmlns:p14="http://schemas.microsoft.com/office/powerpoint/2010/main" val="609206678"/>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Navy - Image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10" name="Text Placeholder 9"/>
          <p:cNvSpPr>
            <a:spLocks noGrp="1"/>
          </p:cNvSpPr>
          <p:nvPr>
            <p:ph type="body" sz="quarter" idx="13" hasCustomPrompt="1"/>
          </p:nvPr>
        </p:nvSpPr>
        <p:spPr>
          <a:xfrm>
            <a:off x="695325" y="1460500"/>
            <a:ext cx="10801350" cy="587375"/>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GB" dirty="0"/>
              <a:t>Image title</a:t>
            </a:r>
          </a:p>
        </p:txBody>
      </p:sp>
      <p:sp>
        <p:nvSpPr>
          <p:cNvPr id="4"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2902250036"/>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Navy - dual image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10" name="Text Placeholder 9"/>
          <p:cNvSpPr>
            <a:spLocks noGrp="1"/>
          </p:cNvSpPr>
          <p:nvPr>
            <p:ph type="body" sz="quarter" idx="13" hasCustomPrompt="1"/>
          </p:nvPr>
        </p:nvSpPr>
        <p:spPr>
          <a:xfrm>
            <a:off x="695325" y="1460500"/>
            <a:ext cx="10801350" cy="587375"/>
          </a:xfrm>
          <a:prstGeom prst="rect">
            <a:avLst/>
          </a:prstGeom>
        </p:spPr>
        <p:txBody>
          <a:bodyPr anchor="b"/>
          <a:lstStyle>
            <a:lvl1pPr marL="0" indent="0">
              <a:buNone/>
              <a:defRPr sz="4000" cap="all"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US" cap="all" baseline="0" dirty="0">
                <a:solidFill>
                  <a:srgbClr val="2C5666"/>
                </a:solidFill>
              </a:rPr>
              <a:t>Images title</a:t>
            </a:r>
            <a:endParaRPr lang="en-GB" dirty="0"/>
          </a:p>
        </p:txBody>
      </p:sp>
      <p:sp>
        <p:nvSpPr>
          <p:cNvPr id="4" name="Picture Placeholder 3"/>
          <p:cNvSpPr>
            <a:spLocks noGrp="1"/>
          </p:cNvSpPr>
          <p:nvPr>
            <p:ph type="pic" sz="quarter" idx="14"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5" name="Picture Placeholder 3"/>
          <p:cNvSpPr>
            <a:spLocks noGrp="1"/>
          </p:cNvSpPr>
          <p:nvPr>
            <p:ph type="pic" sz="quarter" idx="15"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3098362147"/>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Navy - multiple image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10" name="Text Placeholder 9"/>
          <p:cNvSpPr>
            <a:spLocks noGrp="1"/>
          </p:cNvSpPr>
          <p:nvPr>
            <p:ph type="body" sz="quarter" idx="13" hasCustomPrompt="1"/>
          </p:nvPr>
        </p:nvSpPr>
        <p:spPr>
          <a:xfrm>
            <a:off x="695325" y="1460500"/>
            <a:ext cx="10801350" cy="587375"/>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GB" baseline="0" dirty="0"/>
              <a:t>Images title</a:t>
            </a:r>
            <a:endParaRPr lang="en-GB" dirty="0"/>
          </a:p>
        </p:txBody>
      </p:sp>
      <p:sp>
        <p:nvSpPr>
          <p:cNvPr id="5"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9"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11"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13"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2786430323"/>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Navy -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baseline="0">
                <a:solidFill>
                  <a:srgbClr val="2C5666"/>
                </a:solidFill>
              </a:defRPr>
            </a:lvl1pPr>
          </a:lstStyle>
          <a:p>
            <a:pPr lvl="0"/>
            <a:r>
              <a:rPr lang="en-US" dirty="0"/>
              <a:t>Break</a:t>
            </a:r>
            <a:endParaRPr lang="en-GB" dirty="0"/>
          </a:p>
        </p:txBody>
      </p:sp>
    </p:spTree>
    <p:extLst>
      <p:ext uri="{BB962C8B-B14F-4D97-AF65-F5344CB8AC3E}">
        <p14:creationId xmlns:p14="http://schemas.microsoft.com/office/powerpoint/2010/main" val="2119629018"/>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Nav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424937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92EDC-4EF7-407E-B712-D8B8054C4D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F91AA57-ADFD-485B-AE96-37D1ECD8D0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F8806FF-2463-41E5-A141-FAA77B1E6A69}"/>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5" name="Footer Placeholder 4">
            <a:extLst>
              <a:ext uri="{FF2B5EF4-FFF2-40B4-BE49-F238E27FC236}">
                <a16:creationId xmlns:a16="http://schemas.microsoft.com/office/drawing/2014/main" id="{6C33FF38-B647-40CE-8DA1-35C951C7B8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3951C4-428F-49FD-AC48-B3270007E697}"/>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12560434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7F542A-60EA-164A-B55F-76362A6AC91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a:t>Chapter title</a:t>
            </a:r>
            <a:endParaRPr lang="en-GB" dirty="0"/>
          </a:p>
        </p:txBody>
      </p:sp>
    </p:spTree>
    <p:extLst>
      <p:ext uri="{BB962C8B-B14F-4D97-AF65-F5344CB8AC3E}">
        <p14:creationId xmlns:p14="http://schemas.microsoft.com/office/powerpoint/2010/main" val="2154593330"/>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Academy Green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6DA42E"/>
                </a:solidFill>
              </a:defRPr>
            </a:lvl1pPr>
          </a:lstStyle>
          <a:p>
            <a:pPr lvl="0"/>
            <a:r>
              <a:rPr lang="en-US" dirty="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a:t>Bullet point</a:t>
            </a:r>
          </a:p>
          <a:p>
            <a:pPr lvl="0"/>
            <a:r>
              <a:rPr lang="en-US" dirty="0"/>
              <a:t>Bullet point</a:t>
            </a:r>
          </a:p>
          <a:p>
            <a:pPr lvl="0"/>
            <a:r>
              <a:rPr lang="en-US" dirty="0"/>
              <a:t>Bullet point</a:t>
            </a:r>
            <a:endParaRPr lang="en-GB" dirty="0"/>
          </a:p>
        </p:txBody>
      </p:sp>
    </p:spTree>
    <p:extLst>
      <p:ext uri="{BB962C8B-B14F-4D97-AF65-F5344CB8AC3E}">
        <p14:creationId xmlns:p14="http://schemas.microsoft.com/office/powerpoint/2010/main" val="2984603153"/>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Academy Green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43543"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a:t>Subheading</a:t>
            </a:r>
          </a:p>
        </p:txBody>
      </p:sp>
      <p:sp>
        <p:nvSpPr>
          <p:cNvPr id="9"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a:t>Heading</a:t>
            </a:r>
          </a:p>
        </p:txBody>
      </p:sp>
    </p:spTree>
    <p:extLst>
      <p:ext uri="{BB962C8B-B14F-4D97-AF65-F5344CB8AC3E}">
        <p14:creationId xmlns:p14="http://schemas.microsoft.com/office/powerpoint/2010/main" val="3244946427"/>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Academy Green - image">
    <p:spTree>
      <p:nvGrpSpPr>
        <p:cNvPr id="1" name=""/>
        <p:cNvGrpSpPr/>
        <p:nvPr/>
      </p:nvGrpSpPr>
      <p:grpSpPr>
        <a:xfrm>
          <a:off x="0" y="0"/>
          <a:ext cx="0" cy="0"/>
          <a:chOff x="0" y="0"/>
          <a:chExt cx="0" cy="0"/>
        </a:xfrm>
      </p:grpSpPr>
      <p:sp>
        <p:nvSpPr>
          <p:cNvPr id="3"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4"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a:t>Image title</a:t>
            </a:r>
          </a:p>
        </p:txBody>
      </p:sp>
    </p:spTree>
    <p:extLst>
      <p:ext uri="{BB962C8B-B14F-4D97-AF65-F5344CB8AC3E}">
        <p14:creationId xmlns:p14="http://schemas.microsoft.com/office/powerpoint/2010/main" val="492633898"/>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Academy Green - Dual imag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a:t>Images title</a:t>
            </a:r>
          </a:p>
        </p:txBody>
      </p:sp>
      <p:sp>
        <p:nvSpPr>
          <p:cNvPr id="5" name="Picture Placeholder 3"/>
          <p:cNvSpPr>
            <a:spLocks noGrp="1"/>
          </p:cNvSpPr>
          <p:nvPr>
            <p:ph type="pic" sz="quarter" idx="14"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6" name="Picture Placeholder 3"/>
          <p:cNvSpPr>
            <a:spLocks noGrp="1"/>
          </p:cNvSpPr>
          <p:nvPr>
            <p:ph type="pic" sz="quarter" idx="15"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4076522321"/>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Academy Green - Multi imag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a:t>Images title</a:t>
            </a:r>
          </a:p>
        </p:txBody>
      </p:sp>
      <p:sp>
        <p:nvSpPr>
          <p:cNvPr id="7"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8"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9"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10"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959047171"/>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Academy Green -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6DA42E"/>
                </a:solidFill>
              </a:defRPr>
            </a:lvl1pPr>
          </a:lstStyle>
          <a:p>
            <a:pPr lvl="0"/>
            <a:r>
              <a:rPr lang="en-US" dirty="0"/>
              <a:t>Break</a:t>
            </a:r>
            <a:endParaRPr lang="en-GB" dirty="0"/>
          </a:p>
        </p:txBody>
      </p:sp>
    </p:spTree>
    <p:extLst>
      <p:ext uri="{BB962C8B-B14F-4D97-AF65-F5344CB8AC3E}">
        <p14:creationId xmlns:p14="http://schemas.microsoft.com/office/powerpoint/2010/main" val="3467562803"/>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Academy Green -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4800894"/>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FC2F8F-8210-CB4A-A740-4E3C19C78E3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a:t>Subheading</a:t>
            </a:r>
            <a:endParaRPr lang="en-GB" dirty="0"/>
          </a:p>
        </p:txBody>
      </p:sp>
      <p:sp>
        <p:nvSpPr>
          <p:cNvPr id="4"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a:t>Chapter title</a:t>
            </a:r>
            <a:endParaRPr lang="en-GB" dirty="0"/>
          </a:p>
        </p:txBody>
      </p:sp>
    </p:spTree>
    <p:extLst>
      <p:ext uri="{BB962C8B-B14F-4D97-AF65-F5344CB8AC3E}">
        <p14:creationId xmlns:p14="http://schemas.microsoft.com/office/powerpoint/2010/main" val="347998931"/>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ogrammes Teal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a:solidFill>
                  <a:srgbClr val="15989D"/>
                </a:solidFill>
              </a:defRPr>
            </a:lvl1pPr>
          </a:lstStyle>
          <a:p>
            <a:pPr lvl="0"/>
            <a:r>
              <a:rPr lang="en-US" dirty="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a:t>Bullet point</a:t>
            </a:r>
          </a:p>
          <a:p>
            <a:pPr lvl="0"/>
            <a:r>
              <a:rPr lang="en-US" dirty="0"/>
              <a:t>Bullet point</a:t>
            </a:r>
          </a:p>
          <a:p>
            <a:pPr lvl="0"/>
            <a:r>
              <a:rPr lang="en-US" dirty="0"/>
              <a:t>Bullet point</a:t>
            </a:r>
            <a:endParaRPr lang="en-GB" dirty="0"/>
          </a:p>
        </p:txBody>
      </p:sp>
    </p:spTree>
    <p:extLst>
      <p:ext uri="{BB962C8B-B14F-4D97-AF65-F5344CB8AC3E}">
        <p14:creationId xmlns:p14="http://schemas.microsoft.com/office/powerpoint/2010/main" val="286507990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457E8-F9CE-4F96-A7A4-B4CF5598C3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D2B2E7-D23C-469D-950F-F6D966F50B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316011-474E-43E8-9E89-378D5F591EB3}"/>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5" name="Footer Placeholder 4">
            <a:extLst>
              <a:ext uri="{FF2B5EF4-FFF2-40B4-BE49-F238E27FC236}">
                <a16:creationId xmlns:a16="http://schemas.microsoft.com/office/drawing/2014/main" id="{7C81072B-3C7F-4839-9D94-71A5EF23BA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3CBBC5-2ADB-40B2-A8A2-774803FAEC9A}"/>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4676047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ogrammes Teal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CF8503"/>
                </a:solidFill>
                <a:latin typeface="Acumin Pro Semibold" panose="020B0704020202020204" pitchFamily="34" charset="0"/>
              </a:defRPr>
            </a:lvl1pPr>
          </a:lstStyle>
          <a:p>
            <a:pPr lvl="0"/>
            <a:r>
              <a:rPr lang="en-GB" dirty="0"/>
              <a:t>Subheading</a:t>
            </a:r>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a:t>Heading</a:t>
            </a:r>
          </a:p>
        </p:txBody>
      </p:sp>
    </p:spTree>
    <p:extLst>
      <p:ext uri="{BB962C8B-B14F-4D97-AF65-F5344CB8AC3E}">
        <p14:creationId xmlns:p14="http://schemas.microsoft.com/office/powerpoint/2010/main" val="154355167"/>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ogrammes Teal - Image">
    <p:spTree>
      <p:nvGrpSpPr>
        <p:cNvPr id="1" name=""/>
        <p:cNvGrpSpPr/>
        <p:nvPr/>
      </p:nvGrpSpPr>
      <p:grpSpPr>
        <a:xfrm>
          <a:off x="0" y="0"/>
          <a:ext cx="0" cy="0"/>
          <a:chOff x="0" y="0"/>
          <a:chExt cx="0" cy="0"/>
        </a:xfrm>
      </p:grpSpPr>
      <p:sp>
        <p:nvSpPr>
          <p:cNvPr id="4"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5"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a:t>Image title</a:t>
            </a:r>
          </a:p>
        </p:txBody>
      </p:sp>
    </p:spTree>
    <p:extLst>
      <p:ext uri="{BB962C8B-B14F-4D97-AF65-F5344CB8AC3E}">
        <p14:creationId xmlns:p14="http://schemas.microsoft.com/office/powerpoint/2010/main" val="3493620386"/>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ogrammes Teal - Dual images">
    <p:spTree>
      <p:nvGrpSpPr>
        <p:cNvPr id="1" name=""/>
        <p:cNvGrpSpPr/>
        <p:nvPr/>
      </p:nvGrpSpPr>
      <p:grpSpPr>
        <a:xfrm>
          <a:off x="0" y="0"/>
          <a:ext cx="0" cy="0"/>
          <a:chOff x="0" y="0"/>
          <a:chExt cx="0" cy="0"/>
        </a:xfrm>
      </p:grpSpPr>
      <p:sp>
        <p:nvSpPr>
          <p:cNvPr id="5"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a:t>Image title</a:t>
            </a:r>
          </a:p>
        </p:txBody>
      </p:sp>
      <p:sp>
        <p:nvSpPr>
          <p:cNvPr id="7"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8"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1544583568"/>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ogrammes Teal - Multiple images">
    <p:spTree>
      <p:nvGrpSpPr>
        <p:cNvPr id="1" name=""/>
        <p:cNvGrpSpPr/>
        <p:nvPr/>
      </p:nvGrpSpPr>
      <p:grpSpPr>
        <a:xfrm>
          <a:off x="0" y="0"/>
          <a:ext cx="0" cy="0"/>
          <a:chOff x="0" y="0"/>
          <a:chExt cx="0" cy="0"/>
        </a:xfrm>
      </p:grpSpPr>
      <p:sp>
        <p:nvSpPr>
          <p:cNvPr id="5"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a:t>Image title</a:t>
            </a:r>
          </a:p>
        </p:txBody>
      </p:sp>
      <p:sp>
        <p:nvSpPr>
          <p:cNvPr id="6"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9"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10"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11"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180587108"/>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ogrammes Teal -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15989D"/>
                </a:solidFill>
              </a:defRPr>
            </a:lvl1pPr>
          </a:lstStyle>
          <a:p>
            <a:pPr lvl="0"/>
            <a:r>
              <a:rPr lang="en-US" dirty="0"/>
              <a:t>Break</a:t>
            </a:r>
            <a:endParaRPr lang="en-GB" dirty="0"/>
          </a:p>
        </p:txBody>
      </p:sp>
    </p:spTree>
    <p:extLst>
      <p:ext uri="{BB962C8B-B14F-4D97-AF65-F5344CB8AC3E}">
        <p14:creationId xmlns:p14="http://schemas.microsoft.com/office/powerpoint/2010/main" val="3219679598"/>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ogrammes Teal -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638842"/>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BCF012-6AEC-A548-979F-41D951D10C8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a:t>Chapter title</a:t>
            </a:r>
            <a:endParaRPr lang="en-GB" dirty="0"/>
          </a:p>
        </p:txBody>
      </p:sp>
    </p:spTree>
    <p:extLst>
      <p:ext uri="{BB962C8B-B14F-4D97-AF65-F5344CB8AC3E}">
        <p14:creationId xmlns:p14="http://schemas.microsoft.com/office/powerpoint/2010/main" val="1025045681"/>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Orange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CF8503"/>
                </a:solidFill>
              </a:defRPr>
            </a:lvl1pPr>
          </a:lstStyle>
          <a:p>
            <a:pPr lvl="0"/>
            <a:r>
              <a:rPr lang="en-US" dirty="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a:t>Bullet point</a:t>
            </a:r>
          </a:p>
          <a:p>
            <a:pPr lvl="0"/>
            <a:r>
              <a:rPr lang="en-US" dirty="0"/>
              <a:t>Bullet point</a:t>
            </a:r>
          </a:p>
          <a:p>
            <a:pPr lvl="0"/>
            <a:r>
              <a:rPr lang="en-US" dirty="0"/>
              <a:t>Bullet point</a:t>
            </a:r>
            <a:endParaRPr lang="en-GB" dirty="0"/>
          </a:p>
        </p:txBody>
      </p:sp>
    </p:spTree>
    <p:extLst>
      <p:ext uri="{BB962C8B-B14F-4D97-AF65-F5344CB8AC3E}">
        <p14:creationId xmlns:p14="http://schemas.microsoft.com/office/powerpoint/2010/main" val="2683290540"/>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Orange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a:t>Subheading</a:t>
            </a:r>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CF8503"/>
                </a:solidFill>
                <a:latin typeface="Acumin Pro Semibold" panose="020B0704020202020204" pitchFamily="34" charset="0"/>
              </a:defRPr>
            </a:lvl1pPr>
          </a:lstStyle>
          <a:p>
            <a:pPr lvl="0"/>
            <a:r>
              <a:rPr lang="en-GB" dirty="0"/>
              <a:t>Heading</a:t>
            </a:r>
          </a:p>
        </p:txBody>
      </p:sp>
    </p:spTree>
    <p:extLst>
      <p:ext uri="{BB962C8B-B14F-4D97-AF65-F5344CB8AC3E}">
        <p14:creationId xmlns:p14="http://schemas.microsoft.com/office/powerpoint/2010/main" val="1570909647"/>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Orange - Image">
    <p:spTree>
      <p:nvGrpSpPr>
        <p:cNvPr id="1" name=""/>
        <p:cNvGrpSpPr/>
        <p:nvPr/>
      </p:nvGrpSpPr>
      <p:grpSpPr>
        <a:xfrm>
          <a:off x="0" y="0"/>
          <a:ext cx="0" cy="0"/>
          <a:chOff x="0" y="0"/>
          <a:chExt cx="0" cy="0"/>
        </a:xfrm>
      </p:grpSpPr>
      <p:sp>
        <p:nvSpPr>
          <p:cNvPr id="2"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CF8503"/>
                </a:solidFill>
                <a:latin typeface="Acumin Pro Semibold" panose="020B0704020202020204" pitchFamily="34" charset="0"/>
              </a:defRPr>
            </a:lvl1pPr>
          </a:lstStyle>
          <a:p>
            <a:pPr lvl="0"/>
            <a:r>
              <a:rPr lang="en-GB" dirty="0"/>
              <a:t>Image title</a:t>
            </a:r>
          </a:p>
        </p:txBody>
      </p:sp>
    </p:spTree>
    <p:extLst>
      <p:ext uri="{BB962C8B-B14F-4D97-AF65-F5344CB8AC3E}">
        <p14:creationId xmlns:p14="http://schemas.microsoft.com/office/powerpoint/2010/main" val="31350593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91287-1829-4081-B844-FDF26CE03C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E29D441-2061-4432-898C-76584F671A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00B950-A37E-454D-9721-1C87B1573DD6}"/>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5" name="Footer Placeholder 4">
            <a:extLst>
              <a:ext uri="{FF2B5EF4-FFF2-40B4-BE49-F238E27FC236}">
                <a16:creationId xmlns:a16="http://schemas.microsoft.com/office/drawing/2014/main" id="{8EEFEDC5-C975-45D3-B97D-7A7DEAFB4E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BDF4B8-FAAB-4F72-89FC-F895DB8CDA8A}"/>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33324810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Orange dual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CF8503"/>
                </a:solidFill>
                <a:latin typeface="Acumin Pro Semibold" panose="020B0704020202020204" pitchFamily="34" charset="0"/>
              </a:defRPr>
            </a:lvl1pPr>
          </a:lstStyle>
          <a:p>
            <a:pPr lvl="0"/>
            <a:r>
              <a:rPr lang="en-GB" dirty="0"/>
              <a:t>Image title</a:t>
            </a:r>
          </a:p>
        </p:txBody>
      </p:sp>
      <p:sp>
        <p:nvSpPr>
          <p:cNvPr id="4"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5"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3082442022"/>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Orange multiple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strike="noStrike" cap="none" baseline="0">
                <a:solidFill>
                  <a:srgbClr val="CF8503"/>
                </a:solidFill>
                <a:latin typeface="Acumin Pro Semibold" panose="020B0704020202020204" pitchFamily="34" charset="0"/>
              </a:defRPr>
            </a:lvl1pPr>
          </a:lstStyle>
          <a:p>
            <a:pPr lvl="0"/>
            <a:r>
              <a:rPr lang="en-GB" dirty="0"/>
              <a:t>Image title</a:t>
            </a:r>
          </a:p>
        </p:txBody>
      </p:sp>
      <p:sp>
        <p:nvSpPr>
          <p:cNvPr id="4"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5"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6"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7"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4191834249"/>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ge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CF8503"/>
                </a:solidFill>
              </a:defRPr>
            </a:lvl1pPr>
          </a:lstStyle>
          <a:p>
            <a:pPr lvl="0"/>
            <a:r>
              <a:rPr lang="en-US" dirty="0"/>
              <a:t>Break</a:t>
            </a:r>
            <a:endParaRPr lang="en-GB" dirty="0"/>
          </a:p>
        </p:txBody>
      </p:sp>
    </p:spTree>
    <p:extLst>
      <p:ext uri="{BB962C8B-B14F-4D97-AF65-F5344CB8AC3E}">
        <p14:creationId xmlns:p14="http://schemas.microsoft.com/office/powerpoint/2010/main" val="950724520"/>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Orang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0035447"/>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4F80229-71FC-EC40-BE17-3D9EB896311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a:t>Chapter title</a:t>
            </a:r>
            <a:endParaRPr lang="en-GB" dirty="0"/>
          </a:p>
        </p:txBody>
      </p:sp>
    </p:spTree>
    <p:extLst>
      <p:ext uri="{BB962C8B-B14F-4D97-AF65-F5344CB8AC3E}">
        <p14:creationId xmlns:p14="http://schemas.microsoft.com/office/powerpoint/2010/main" val="166984142"/>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ink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AD4F83"/>
                </a:solidFill>
              </a:defRPr>
            </a:lvl1pPr>
          </a:lstStyle>
          <a:p>
            <a:pPr lvl="0"/>
            <a:r>
              <a:rPr lang="en-US" dirty="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a:t>Bullet point</a:t>
            </a:r>
          </a:p>
          <a:p>
            <a:pPr lvl="0"/>
            <a:r>
              <a:rPr lang="en-US" dirty="0"/>
              <a:t>Bullet point</a:t>
            </a:r>
          </a:p>
          <a:p>
            <a:pPr lvl="0"/>
            <a:r>
              <a:rPr lang="en-US" dirty="0"/>
              <a:t>Bullet point</a:t>
            </a:r>
            <a:endParaRPr lang="en-GB" dirty="0"/>
          </a:p>
        </p:txBody>
      </p:sp>
    </p:spTree>
    <p:extLst>
      <p:ext uri="{BB962C8B-B14F-4D97-AF65-F5344CB8AC3E}">
        <p14:creationId xmlns:p14="http://schemas.microsoft.com/office/powerpoint/2010/main" val="840085942"/>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ink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a:t>Subheading</a:t>
            </a:r>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a:t>Heading</a:t>
            </a:r>
          </a:p>
        </p:txBody>
      </p:sp>
    </p:spTree>
    <p:extLst>
      <p:ext uri="{BB962C8B-B14F-4D97-AF65-F5344CB8AC3E}">
        <p14:creationId xmlns:p14="http://schemas.microsoft.com/office/powerpoint/2010/main" val="2886138225"/>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Pink - Image">
    <p:spTree>
      <p:nvGrpSpPr>
        <p:cNvPr id="1" name=""/>
        <p:cNvGrpSpPr/>
        <p:nvPr/>
      </p:nvGrpSpPr>
      <p:grpSpPr>
        <a:xfrm>
          <a:off x="0" y="0"/>
          <a:ext cx="0" cy="0"/>
          <a:chOff x="0" y="0"/>
          <a:chExt cx="0" cy="0"/>
        </a:xfrm>
      </p:grpSpPr>
      <p:sp>
        <p:nvSpPr>
          <p:cNvPr id="2"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a:t>Image title</a:t>
            </a:r>
          </a:p>
        </p:txBody>
      </p:sp>
    </p:spTree>
    <p:extLst>
      <p:ext uri="{BB962C8B-B14F-4D97-AF65-F5344CB8AC3E}">
        <p14:creationId xmlns:p14="http://schemas.microsoft.com/office/powerpoint/2010/main" val="3727675977"/>
      </p:ext>
    </p:extLst>
  </p:cSld>
  <p:clrMapOvr>
    <a:masterClrMapping/>
  </p:clrMapOvr>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Orange dual image">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5"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6"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a:t>Images title</a:t>
            </a:r>
          </a:p>
        </p:txBody>
      </p:sp>
    </p:spTree>
    <p:extLst>
      <p:ext uri="{BB962C8B-B14F-4D97-AF65-F5344CB8AC3E}">
        <p14:creationId xmlns:p14="http://schemas.microsoft.com/office/powerpoint/2010/main" val="4199886274"/>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Orange multiple image">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5"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6"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7"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8"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a:t>Images title</a:t>
            </a:r>
          </a:p>
        </p:txBody>
      </p:sp>
    </p:spTree>
    <p:extLst>
      <p:ext uri="{BB962C8B-B14F-4D97-AF65-F5344CB8AC3E}">
        <p14:creationId xmlns:p14="http://schemas.microsoft.com/office/powerpoint/2010/main" val="34439387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91924-27D8-48C8-9D65-7CA42F13CAD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A5C73EF-14C9-4AEA-89AE-CE723E16B3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6EB6EBB-6CA4-4DAF-8484-195B5CC695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4DE0C5-B5F0-4989-AA66-B0E2F9D2301B}"/>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6" name="Footer Placeholder 5">
            <a:extLst>
              <a:ext uri="{FF2B5EF4-FFF2-40B4-BE49-F238E27FC236}">
                <a16:creationId xmlns:a16="http://schemas.microsoft.com/office/drawing/2014/main" id="{5F1A5E51-5A10-4EB6-A740-B250A2C854C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4E78E87-73ED-41A1-82B3-F39D9089BA84}"/>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35181623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Orange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AD4F83"/>
                </a:solidFill>
              </a:defRPr>
            </a:lvl1pPr>
          </a:lstStyle>
          <a:p>
            <a:pPr lvl="0"/>
            <a:r>
              <a:rPr lang="en-US" dirty="0"/>
              <a:t>Break</a:t>
            </a:r>
            <a:endParaRPr lang="en-GB" dirty="0"/>
          </a:p>
        </p:txBody>
      </p:sp>
    </p:spTree>
    <p:extLst>
      <p:ext uri="{BB962C8B-B14F-4D97-AF65-F5344CB8AC3E}">
        <p14:creationId xmlns:p14="http://schemas.microsoft.com/office/powerpoint/2010/main" val="2965404292"/>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Orang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885212"/>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1A8794-C605-1043-9453-BED6D52ACE7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latin typeface="Arial" panose="020B0604020202020204" pitchFamily="34" charset="0"/>
                <a:cs typeface="Arial" panose="020B0604020202020204" pitchFamily="34" charset="0"/>
              </a:defRPr>
            </a:lvl1pPr>
          </a:lstStyle>
          <a:p>
            <a:pPr lvl="0"/>
            <a:r>
              <a:rPr lang="en-US" dirty="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a:t>Chapter title</a:t>
            </a:r>
            <a:endParaRPr lang="en-GB" dirty="0"/>
          </a:p>
        </p:txBody>
      </p:sp>
    </p:spTree>
    <p:extLst>
      <p:ext uri="{BB962C8B-B14F-4D97-AF65-F5344CB8AC3E}">
        <p14:creationId xmlns:p14="http://schemas.microsoft.com/office/powerpoint/2010/main" val="3087391217"/>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Purple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a:solidFill>
                  <a:srgbClr val="563B71"/>
                </a:solidFill>
              </a:defRPr>
            </a:lvl1pPr>
          </a:lstStyle>
          <a:p>
            <a:pPr lvl="0"/>
            <a:r>
              <a:rPr lang="en-US" dirty="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a:t>Bullet point</a:t>
            </a:r>
          </a:p>
          <a:p>
            <a:pPr lvl="0"/>
            <a:r>
              <a:rPr lang="en-US" dirty="0"/>
              <a:t>Bullet point</a:t>
            </a:r>
          </a:p>
          <a:p>
            <a:pPr lvl="0"/>
            <a:r>
              <a:rPr lang="en-US" dirty="0"/>
              <a:t>Bullet point</a:t>
            </a:r>
            <a:endParaRPr lang="en-GB" dirty="0"/>
          </a:p>
        </p:txBody>
      </p:sp>
    </p:spTree>
    <p:extLst>
      <p:ext uri="{BB962C8B-B14F-4D97-AF65-F5344CB8AC3E}">
        <p14:creationId xmlns:p14="http://schemas.microsoft.com/office/powerpoint/2010/main" val="1951274452"/>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Purple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a:t>Bullet point</a:t>
            </a:r>
            <a:endParaRPr lang="en-GB" dirty="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a:t>Subheading</a:t>
            </a:r>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a:t>Heading</a:t>
            </a:r>
          </a:p>
        </p:txBody>
      </p:sp>
    </p:spTree>
    <p:extLst>
      <p:ext uri="{BB962C8B-B14F-4D97-AF65-F5344CB8AC3E}">
        <p14:creationId xmlns:p14="http://schemas.microsoft.com/office/powerpoint/2010/main" val="1138296715"/>
      </p:ext>
    </p:extLst>
  </p:cSld>
  <p:clrMapOvr>
    <a:masterClrMapping/>
  </p:clrMapOvr>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Purple- Image">
    <p:spTree>
      <p:nvGrpSpPr>
        <p:cNvPr id="1" name=""/>
        <p:cNvGrpSpPr/>
        <p:nvPr/>
      </p:nvGrpSpPr>
      <p:grpSpPr>
        <a:xfrm>
          <a:off x="0" y="0"/>
          <a:ext cx="0" cy="0"/>
          <a:chOff x="0" y="0"/>
          <a:chExt cx="0" cy="0"/>
        </a:xfrm>
      </p:grpSpPr>
      <p:sp>
        <p:nvSpPr>
          <p:cNvPr id="2"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a:t>Image title</a:t>
            </a:r>
          </a:p>
        </p:txBody>
      </p:sp>
    </p:spTree>
    <p:extLst>
      <p:ext uri="{BB962C8B-B14F-4D97-AF65-F5344CB8AC3E}">
        <p14:creationId xmlns:p14="http://schemas.microsoft.com/office/powerpoint/2010/main" val="77990725"/>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Purple dual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a:t>Image title</a:t>
            </a:r>
          </a:p>
        </p:txBody>
      </p:sp>
      <p:sp>
        <p:nvSpPr>
          <p:cNvPr id="4"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5"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52125035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Purple multiple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a:t>Image title</a:t>
            </a:r>
          </a:p>
        </p:txBody>
      </p:sp>
      <p:sp>
        <p:nvSpPr>
          <p:cNvPr id="4"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5"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6"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
        <p:nvSpPr>
          <p:cNvPr id="7"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a:t>IMAGE</a:t>
            </a:r>
          </a:p>
        </p:txBody>
      </p:sp>
    </p:spTree>
    <p:extLst>
      <p:ext uri="{BB962C8B-B14F-4D97-AF65-F5344CB8AC3E}">
        <p14:creationId xmlns:p14="http://schemas.microsoft.com/office/powerpoint/2010/main" val="2329153022"/>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Purple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563B71"/>
                </a:solidFill>
              </a:defRPr>
            </a:lvl1pPr>
          </a:lstStyle>
          <a:p>
            <a:pPr lvl="0"/>
            <a:r>
              <a:rPr lang="en-US" dirty="0"/>
              <a:t>Break</a:t>
            </a:r>
            <a:endParaRPr lang="en-GB" dirty="0"/>
          </a:p>
        </p:txBody>
      </p:sp>
    </p:spTree>
    <p:extLst>
      <p:ext uri="{BB962C8B-B14F-4D97-AF65-F5344CB8AC3E}">
        <p14:creationId xmlns:p14="http://schemas.microsoft.com/office/powerpoint/2010/main" val="2393023773"/>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Purpl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547161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FAAA0-332A-4CDA-A39D-B50763142B0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D891FA9-B17B-460C-9E77-DD6E935C09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C466B0D-63D3-482D-B4AF-DCAA2A7F613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0AF80A4-6A62-4B30-8D79-CCB881BBA3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55A079E-C47A-4AED-8012-4D468B0AB5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64CDF5-E90F-4375-98ED-D399EC2AC6A0}"/>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8" name="Footer Placeholder 7">
            <a:extLst>
              <a:ext uri="{FF2B5EF4-FFF2-40B4-BE49-F238E27FC236}">
                <a16:creationId xmlns:a16="http://schemas.microsoft.com/office/drawing/2014/main" id="{F18DB6F3-F2F3-427F-8425-C7380650F09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02C5F05-B089-4EA5-9FAF-1C714029FC90}"/>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284033364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161CFB-8AA7-8546-BA38-E122CE2B048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latin typeface="Arial" panose="020B0604020202020204" pitchFamily="34" charset="0"/>
                <a:cs typeface="Arial" panose="020B0604020202020204" pitchFamily="34" charset="0"/>
              </a:defRPr>
            </a:lvl1pPr>
          </a:lstStyle>
          <a:p>
            <a:pPr lvl="0"/>
            <a:r>
              <a:rPr lang="en-US" dirty="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a:t>Chapter title</a:t>
            </a:r>
            <a:endParaRPr lang="en-GB" dirty="0"/>
          </a:p>
        </p:txBody>
      </p:sp>
    </p:spTree>
    <p:extLst>
      <p:ext uri="{BB962C8B-B14F-4D97-AF65-F5344CB8AC3E}">
        <p14:creationId xmlns:p14="http://schemas.microsoft.com/office/powerpoint/2010/main" val="4141785520"/>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8897456"/>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659236316"/>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4306014"/>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26844470"/>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A67F073-A9CB-9940-92EC-EA8D690208E0}"/>
              </a:ext>
            </a:extLst>
          </p:cNvPr>
          <p:cNvPicPr>
            <a:picLocks noChangeAspect="1"/>
          </p:cNvPicPr>
          <p:nvPr userDrawn="1"/>
        </p:nvPicPr>
        <p:blipFill>
          <a:blip r:embed="rId2"/>
          <a:srcRect/>
          <a:stretch/>
        </p:blipFill>
        <p:spPr>
          <a:xfrm>
            <a:off x="9645641" y="183742"/>
            <a:ext cx="2197778" cy="485824"/>
          </a:xfrm>
          <a:prstGeom prst="rect">
            <a:avLst/>
          </a:prstGeom>
        </p:spPr>
      </p:pic>
    </p:spTree>
    <p:extLst>
      <p:ext uri="{BB962C8B-B14F-4D97-AF65-F5344CB8AC3E}">
        <p14:creationId xmlns:p14="http://schemas.microsoft.com/office/powerpoint/2010/main" val="113342498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10CF0-310D-458B-8762-5DF35E7020C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106B2DF-066E-49FC-A875-5FE37B4A1F3E}"/>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4" name="Footer Placeholder 3">
            <a:extLst>
              <a:ext uri="{FF2B5EF4-FFF2-40B4-BE49-F238E27FC236}">
                <a16:creationId xmlns:a16="http://schemas.microsoft.com/office/drawing/2014/main" id="{139D308D-EF5F-4FDF-BCB7-818F154EEDE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F521363-31FA-4078-BA77-E8C48F3113CF}"/>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3863318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63D7B4-B4C7-4C6A-B203-D95CEF6E441F}"/>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3" name="Footer Placeholder 2">
            <a:extLst>
              <a:ext uri="{FF2B5EF4-FFF2-40B4-BE49-F238E27FC236}">
                <a16:creationId xmlns:a16="http://schemas.microsoft.com/office/drawing/2014/main" id="{351EE96C-5E68-4CC5-8D1C-8057B9612AA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1D2C40D-907F-4907-9DFF-716C78B90644}"/>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1141913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82E27-8014-463F-9E35-A900A570C3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C4AA75E-F966-48CA-8CEF-20C6B4623F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323F83E-AE7F-4B98-8D88-631121BE0C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E26DE5-EE28-4FE4-9ED7-DDD4F5E35C44}"/>
              </a:ext>
            </a:extLst>
          </p:cNvPr>
          <p:cNvSpPr>
            <a:spLocks noGrp="1"/>
          </p:cNvSpPr>
          <p:nvPr>
            <p:ph type="dt" sz="half" idx="10"/>
          </p:nvPr>
        </p:nvSpPr>
        <p:spPr/>
        <p:txBody>
          <a:bodyPr/>
          <a:lstStyle/>
          <a:p>
            <a:fld id="{93BF74FD-C21B-423C-9D4D-02ECE2142848}" type="datetimeFigureOut">
              <a:rPr lang="en-GB" smtClean="0"/>
              <a:t>19/09/2024</a:t>
            </a:fld>
            <a:endParaRPr lang="en-GB"/>
          </a:p>
        </p:txBody>
      </p:sp>
      <p:sp>
        <p:nvSpPr>
          <p:cNvPr id="6" name="Footer Placeholder 5">
            <a:extLst>
              <a:ext uri="{FF2B5EF4-FFF2-40B4-BE49-F238E27FC236}">
                <a16:creationId xmlns:a16="http://schemas.microsoft.com/office/drawing/2014/main" id="{7E25656E-390E-46A5-8B6A-6F0698313B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BAC44E-3B5D-4755-82A2-E61BF1AEFCC6}"/>
              </a:ext>
            </a:extLst>
          </p:cNvPr>
          <p:cNvSpPr>
            <a:spLocks noGrp="1"/>
          </p:cNvSpPr>
          <p:nvPr>
            <p:ph type="sldNum" sz="quarter" idx="12"/>
          </p:nvPr>
        </p:nvSpPr>
        <p:spPr/>
        <p:txBody>
          <a:bodyPr/>
          <a:lstStyle/>
          <a:p>
            <a:fld id="{4BCA7FF8-A78B-4E1C-957F-D193501452D8}" type="slidenum">
              <a:rPr lang="en-GB" smtClean="0"/>
              <a:t>‹#›</a:t>
            </a:fld>
            <a:endParaRPr lang="en-GB"/>
          </a:p>
        </p:txBody>
      </p:sp>
    </p:spTree>
    <p:extLst>
      <p:ext uri="{BB962C8B-B14F-4D97-AF65-F5344CB8AC3E}">
        <p14:creationId xmlns:p14="http://schemas.microsoft.com/office/powerpoint/2010/main" val="39083431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0.xml"/><Relationship Id="rId1" Type="http://schemas.openxmlformats.org/officeDocument/2006/relationships/slideLayout" Target="../slideLayouts/slideLayout44.xml"/></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3" Type="http://schemas.openxmlformats.org/officeDocument/2006/relationships/slideLayout" Target="../slideLayouts/slideLayout47.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10" Type="http://schemas.openxmlformats.org/officeDocument/2006/relationships/image" Target="../media/image4.png"/><Relationship Id="rId4" Type="http://schemas.openxmlformats.org/officeDocument/2006/relationships/slideLayout" Target="../slideLayouts/slideLayout48.xml"/><Relationship Id="rId9" Type="http://schemas.openxmlformats.org/officeDocument/2006/relationships/image" Target="../media/image3.pn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2.xml"/><Relationship Id="rId1" Type="http://schemas.openxmlformats.org/officeDocument/2006/relationships/slideLayout" Target="../slideLayouts/slideLayout52.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55.xml"/><Relationship Id="rId7" Type="http://schemas.openxmlformats.org/officeDocument/2006/relationships/slideLayout" Target="../slideLayouts/slideLayout59.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5" Type="http://schemas.openxmlformats.org/officeDocument/2006/relationships/slideLayout" Target="../slideLayouts/slideLayout57.xml"/><Relationship Id="rId10" Type="http://schemas.openxmlformats.org/officeDocument/2006/relationships/image" Target="../media/image4.png"/><Relationship Id="rId4" Type="http://schemas.openxmlformats.org/officeDocument/2006/relationships/slideLayout" Target="../slideLayouts/slideLayout56.xml"/><Relationship Id="rId9" Type="http://schemas.openxmlformats.org/officeDocument/2006/relationships/image" Target="../media/image3.png"/></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4.xml"/><Relationship Id="rId1" Type="http://schemas.openxmlformats.org/officeDocument/2006/relationships/slideLayout" Target="../slideLayouts/slideLayout60.xml"/></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slideLayout" Target="../slideLayouts/slideLayout62.xml"/><Relationship Id="rId1" Type="http://schemas.openxmlformats.org/officeDocument/2006/relationships/slideLayout" Target="../slideLayouts/slideLayout61.xml"/><Relationship Id="rId5" Type="http://schemas.openxmlformats.org/officeDocument/2006/relationships/image" Target="../media/image4.png"/><Relationship Id="rId4" Type="http://schemas.openxmlformats.org/officeDocument/2006/relationships/image" Target="../media/image3.png"/></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2" Type="http://schemas.openxmlformats.org/officeDocument/2006/relationships/slideLayout" Target="../slideLayouts/slideLayout64.xml"/><Relationship Id="rId1" Type="http://schemas.openxmlformats.org/officeDocument/2006/relationships/slideLayout" Target="../slideLayouts/slideLayout63.xml"/><Relationship Id="rId5" Type="http://schemas.openxmlformats.org/officeDocument/2006/relationships/image" Target="../media/image7.png"/><Relationship Id="rId4" Type="http://schemas.openxmlformats.org/officeDocument/2006/relationships/image" Target="../media/image3.png"/></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6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image" Target="../media/image4.png"/><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20.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image" Target="../media/image7.png"/><Relationship Id="rId4" Type="http://schemas.openxmlformats.org/officeDocument/2006/relationships/slideLayout" Target="../slideLayouts/slideLayout24.xml"/><Relationship Id="rId9"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6.xml"/><Relationship Id="rId1" Type="http://schemas.openxmlformats.org/officeDocument/2006/relationships/slideLayout" Target="../slideLayouts/slideLayout28.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31.xml"/><Relationship Id="rId7" Type="http://schemas.openxmlformats.org/officeDocument/2006/relationships/slideLayout" Target="../slideLayouts/slideLayout3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10" Type="http://schemas.openxmlformats.org/officeDocument/2006/relationships/image" Target="../media/image4.png"/><Relationship Id="rId4" Type="http://schemas.openxmlformats.org/officeDocument/2006/relationships/slideLayout" Target="../slideLayouts/slideLayout32.xml"/><Relationship Id="rId9"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8.xml"/><Relationship Id="rId1" Type="http://schemas.openxmlformats.org/officeDocument/2006/relationships/slideLayout" Target="../slideLayouts/slideLayout36.xml"/></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image" Target="../media/image4.png"/><Relationship Id="rId4" Type="http://schemas.openxmlformats.org/officeDocument/2006/relationships/slideLayout" Target="../slideLayouts/slideLayout40.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A3E2FA-42A1-F94D-9A84-858A524D5D1A}"/>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sp>
        <p:nvSpPr>
          <p:cNvPr id="4" name="Text Placeholder 4">
            <a:extLst>
              <a:ext uri="{FF2B5EF4-FFF2-40B4-BE49-F238E27FC236}">
                <a16:creationId xmlns:a16="http://schemas.microsoft.com/office/drawing/2014/main" id="{72F12284-0A6E-F04B-8336-7DAA5FAA97E1}"/>
              </a:ext>
            </a:extLst>
          </p:cNvPr>
          <p:cNvSpPr txBox="1">
            <a:spLocks/>
          </p:cNvSpPr>
          <p:nvPr userDrawn="1"/>
        </p:nvSpPr>
        <p:spPr>
          <a:xfrm>
            <a:off x="678244" y="4229671"/>
            <a:ext cx="939360" cy="430887"/>
          </a:xfrm>
          <a:prstGeom prst="rect">
            <a:avLst/>
          </a:prstGeom>
        </p:spPr>
        <p:txBody>
          <a:bodyPr vert="horz" wrap="none" lIns="0" tIns="0" rIns="0" bIns="0" rtlCol="0" anchor="t" anchorCtr="0">
            <a:noAutofit/>
          </a:bodyPr>
          <a:lstStyle>
            <a:defPPr>
              <a:defRPr lang="en-US"/>
            </a:defPPr>
            <a:lvl1pPr marL="0" indent="0" algn="ctr" defTabSz="914400" rtl="0" eaLnBrk="1" latinLnBrk="0" hangingPunct="1">
              <a:buNone/>
              <a:defRPr sz="2800" b="0" i="0" kern="1200">
                <a:solidFill>
                  <a:schemeClr val="accent5"/>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rgbClr val="CF8503"/>
              </a:solidFill>
            </a:endParaRPr>
          </a:p>
        </p:txBody>
      </p:sp>
      <p:pic>
        <p:nvPicPr>
          <p:cNvPr id="5" name="Picture 4">
            <a:extLst>
              <a:ext uri="{FF2B5EF4-FFF2-40B4-BE49-F238E27FC236}">
                <a16:creationId xmlns:a16="http://schemas.microsoft.com/office/drawing/2014/main" id="{4BB8378A-F136-BA4E-AC7B-374DB0E264CF}"/>
              </a:ext>
            </a:extLst>
          </p:cNvPr>
          <p:cNvPicPr>
            <a:picLocks noChangeAspect="1"/>
          </p:cNvPicPr>
          <p:nvPr userDrawn="1"/>
        </p:nvPicPr>
        <p:blipFill>
          <a:blip r:embed="rId3"/>
          <a:srcRect/>
          <a:stretch/>
        </p:blipFill>
        <p:spPr>
          <a:xfrm>
            <a:off x="677159" y="629477"/>
            <a:ext cx="3362219" cy="743227"/>
          </a:xfrm>
          <a:prstGeom prst="rect">
            <a:avLst/>
          </a:prstGeom>
        </p:spPr>
      </p:pic>
    </p:spTree>
    <p:extLst>
      <p:ext uri="{BB962C8B-B14F-4D97-AF65-F5344CB8AC3E}">
        <p14:creationId xmlns:p14="http://schemas.microsoft.com/office/powerpoint/2010/main" val="3486572730"/>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3090AA-C394-6E4B-8AD2-9F58AECB7672}"/>
              </a:ext>
            </a:extLst>
          </p:cNvPr>
          <p:cNvSpPr/>
          <p:nvPr userDrawn="1"/>
        </p:nvSpPr>
        <p:spPr>
          <a:xfrm>
            <a:off x="0" y="0"/>
            <a:ext cx="12192000" cy="6858000"/>
          </a:xfrm>
          <a:prstGeom prst="rect">
            <a:avLst/>
          </a:prstGeom>
          <a:gradFill>
            <a:gsLst>
              <a:gs pos="65000">
                <a:srgbClr val="CF8503">
                  <a:alpha val="79000"/>
                </a:srgbClr>
              </a:gs>
              <a:gs pos="41000">
                <a:srgbClr val="CF8503">
                  <a:alpha val="73000"/>
                </a:srgbClr>
              </a:gs>
              <a:gs pos="0">
                <a:srgbClr val="CF8503"/>
              </a:gs>
              <a:gs pos="100000">
                <a:srgbClr val="CF850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6BFA2B3-95DB-2A43-8B59-7DF7C70556D4}"/>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2021 Improvement Cymru</a:t>
            </a:r>
          </a:p>
        </p:txBody>
      </p:sp>
      <p:pic>
        <p:nvPicPr>
          <p:cNvPr id="7" name="Picture 6">
            <a:extLst>
              <a:ext uri="{FF2B5EF4-FFF2-40B4-BE49-F238E27FC236}">
                <a16:creationId xmlns:a16="http://schemas.microsoft.com/office/drawing/2014/main" id="{55AC3C5A-A14D-7748-828E-63B3F2A05885}"/>
              </a:ext>
            </a:extLst>
          </p:cNvPr>
          <p:cNvPicPr>
            <a:picLocks noChangeAspect="1"/>
          </p:cNvPicPr>
          <p:nvPr userDrawn="1"/>
        </p:nvPicPr>
        <p:blipFill>
          <a:blip r:embed="rId3"/>
          <a:srcRect/>
          <a:stretch/>
        </p:blipFill>
        <p:spPr>
          <a:xfrm>
            <a:off x="9645641" y="183742"/>
            <a:ext cx="2197778" cy="485824"/>
          </a:xfrm>
          <a:prstGeom prst="rect">
            <a:avLst/>
          </a:prstGeom>
        </p:spPr>
      </p:pic>
    </p:spTree>
    <p:extLst>
      <p:ext uri="{BB962C8B-B14F-4D97-AF65-F5344CB8AC3E}">
        <p14:creationId xmlns:p14="http://schemas.microsoft.com/office/powerpoint/2010/main" val="3150195584"/>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0DDE84D-AFF5-D043-BA1F-E455852606AB}"/>
              </a:ext>
            </a:extLst>
          </p:cNvPr>
          <p:cNvSpPr/>
          <p:nvPr userDrawn="1"/>
        </p:nvSpPr>
        <p:spPr>
          <a:xfrm>
            <a:off x="0" y="0"/>
            <a:ext cx="12191999" cy="812800"/>
          </a:xfrm>
          <a:prstGeom prst="rect">
            <a:avLst/>
          </a:prstGeom>
          <a:gradFill>
            <a:gsLst>
              <a:gs pos="64000">
                <a:srgbClr val="AD4F83">
                  <a:alpha val="79000"/>
                </a:srgbClr>
              </a:gs>
              <a:gs pos="40000">
                <a:srgbClr val="AD4F83">
                  <a:alpha val="79000"/>
                </a:srgbClr>
              </a:gs>
              <a:gs pos="0">
                <a:srgbClr val="AD4F83"/>
              </a:gs>
              <a:gs pos="100000">
                <a:srgbClr val="AD4F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0" y="0"/>
            <a:ext cx="12179299" cy="812800"/>
          </a:xfrm>
          <a:prstGeom prst="rect">
            <a:avLst/>
          </a:prstGeom>
        </p:spPr>
      </p:pic>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
        <p:nvSpPr>
          <p:cNvPr id="5" name="Rectangle 4">
            <a:extLst>
              <a:ext uri="{FF2B5EF4-FFF2-40B4-BE49-F238E27FC236}">
                <a16:creationId xmlns:a16="http://schemas.microsoft.com/office/drawing/2014/main" id="{4664C656-3881-314C-91AC-D1A82883B7A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spTree>
    <p:extLst>
      <p:ext uri="{BB962C8B-B14F-4D97-AF65-F5344CB8AC3E}">
        <p14:creationId xmlns:p14="http://schemas.microsoft.com/office/powerpoint/2010/main" val="411447245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9782866-D818-6A42-A8A5-3ECD67FAB9BB}"/>
              </a:ext>
            </a:extLst>
          </p:cNvPr>
          <p:cNvSpPr/>
          <p:nvPr userDrawn="1"/>
        </p:nvSpPr>
        <p:spPr>
          <a:xfrm>
            <a:off x="0" y="0"/>
            <a:ext cx="12191999" cy="6858000"/>
          </a:xfrm>
          <a:prstGeom prst="rect">
            <a:avLst/>
          </a:prstGeom>
          <a:gradFill>
            <a:gsLst>
              <a:gs pos="61000">
                <a:srgbClr val="AD4F83">
                  <a:alpha val="81000"/>
                </a:srgbClr>
              </a:gs>
              <a:gs pos="39000">
                <a:srgbClr val="AD4F83">
                  <a:alpha val="81000"/>
                </a:srgbClr>
              </a:gs>
              <a:gs pos="0">
                <a:srgbClr val="AD4F83"/>
              </a:gs>
              <a:gs pos="100000">
                <a:srgbClr val="AD4F83"/>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8AB4D16-622D-584B-84F0-51D8A2E5EB9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2021 Improvement Cymru</a:t>
            </a:r>
          </a:p>
        </p:txBody>
      </p:sp>
      <p:pic>
        <p:nvPicPr>
          <p:cNvPr id="5" name="Picture 4">
            <a:extLst>
              <a:ext uri="{FF2B5EF4-FFF2-40B4-BE49-F238E27FC236}">
                <a16:creationId xmlns:a16="http://schemas.microsoft.com/office/drawing/2014/main" id="{B610B383-AB9F-E14D-97E1-FDE5E6AEA3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Tree>
    <p:extLst>
      <p:ext uri="{BB962C8B-B14F-4D97-AF65-F5344CB8AC3E}">
        <p14:creationId xmlns:p14="http://schemas.microsoft.com/office/powerpoint/2010/main" val="632951680"/>
      </p:ext>
    </p:extLst>
  </p:cSld>
  <p:clrMap bg1="lt1" tx1="dk1" bg2="lt2" tx2="dk2" accent1="accent1" accent2="accent2" accent3="accent3" accent4="accent4" accent5="accent5" accent6="accent6" hlink="hlink" folHlink="folHlink"/>
  <p:sldLayoutIdLst>
    <p:sldLayoutId id="214748372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1" y="0"/>
            <a:ext cx="12185650" cy="812800"/>
          </a:xfrm>
          <a:prstGeom prst="rect">
            <a:avLst/>
          </a:prstGeom>
          <a:gradFill>
            <a:gsLst>
              <a:gs pos="64000">
                <a:srgbClr val="563B71">
                  <a:alpha val="78000"/>
                </a:srgbClr>
              </a:gs>
              <a:gs pos="45000">
                <a:srgbClr val="563B71">
                  <a:alpha val="79000"/>
                </a:srgbClr>
              </a:gs>
              <a:gs pos="0">
                <a:srgbClr val="563B71"/>
              </a:gs>
              <a:gs pos="100000">
                <a:srgbClr val="563B7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0" y="0"/>
            <a:ext cx="12179299" cy="812800"/>
          </a:xfrm>
          <a:prstGeom prst="rect">
            <a:avLst/>
          </a:prstGeom>
        </p:spPr>
      </p:pic>
      <p:sp>
        <p:nvSpPr>
          <p:cNvPr id="7" name="Rectangle 6">
            <a:extLst>
              <a:ext uri="{FF2B5EF4-FFF2-40B4-BE49-F238E27FC236}">
                <a16:creationId xmlns:a16="http://schemas.microsoft.com/office/drawing/2014/main" id="{AB65809F-4687-8F4A-8169-92FF9A59300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Tree>
    <p:extLst>
      <p:ext uri="{BB962C8B-B14F-4D97-AF65-F5344CB8AC3E}">
        <p14:creationId xmlns:p14="http://schemas.microsoft.com/office/powerpoint/2010/main" val="197187354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37BD469-A744-4C42-BE18-FF4F912D2354}"/>
              </a:ext>
            </a:extLst>
          </p:cNvPr>
          <p:cNvSpPr/>
          <p:nvPr userDrawn="1"/>
        </p:nvSpPr>
        <p:spPr>
          <a:xfrm>
            <a:off x="1" y="0"/>
            <a:ext cx="12185650" cy="6858000"/>
          </a:xfrm>
          <a:prstGeom prst="rect">
            <a:avLst/>
          </a:prstGeom>
          <a:gradFill>
            <a:gsLst>
              <a:gs pos="59000">
                <a:srgbClr val="563B71">
                  <a:alpha val="80000"/>
                </a:srgbClr>
              </a:gs>
              <a:gs pos="45000">
                <a:srgbClr val="563B71">
                  <a:alpha val="80000"/>
                </a:srgbClr>
              </a:gs>
              <a:gs pos="0">
                <a:srgbClr val="563B71"/>
              </a:gs>
              <a:gs pos="100000">
                <a:srgbClr val="563B71"/>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AD5E3DE7-BB5F-A54A-9BA9-84ADA7BCF78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2021 Improvement Cymru</a:t>
            </a:r>
          </a:p>
        </p:txBody>
      </p:sp>
      <p:pic>
        <p:nvPicPr>
          <p:cNvPr id="5" name="Picture 4">
            <a:extLst>
              <a:ext uri="{FF2B5EF4-FFF2-40B4-BE49-F238E27FC236}">
                <a16:creationId xmlns:a16="http://schemas.microsoft.com/office/drawing/2014/main" id="{B610B383-AB9F-E14D-97E1-FDE5E6AEA3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Tree>
    <p:extLst>
      <p:ext uri="{BB962C8B-B14F-4D97-AF65-F5344CB8AC3E}">
        <p14:creationId xmlns:p14="http://schemas.microsoft.com/office/powerpoint/2010/main" val="285395716"/>
      </p:ext>
    </p:extLst>
  </p:cSld>
  <p:clrMap bg1="lt1" tx1="dk1" bg2="lt2" tx2="dk2" accent1="accent1" accent2="accent2" accent3="accent3" accent4="accent4" accent5="accent5" accent6="accent6" hlink="hlink" folHlink="folHlink"/>
  <p:sldLayoutIdLst>
    <p:sldLayoutId id="214748372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99000">
                <a:srgbClr val="CF8503"/>
              </a:gs>
              <a:gs pos="69000">
                <a:srgbClr val="CF8503">
                  <a:alpha val="80000"/>
                </a:srgbClr>
              </a:gs>
              <a:gs pos="0">
                <a:srgbClr val="CF8503"/>
              </a:gs>
              <a:gs pos="32000">
                <a:srgbClr val="CF8503">
                  <a:alpha val="78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4"/>
          <a:stretch>
            <a:fillRect/>
          </a:stretch>
        </p:blipFill>
        <p:spPr>
          <a:xfrm>
            <a:off x="6351" y="0"/>
            <a:ext cx="12179299" cy="812800"/>
          </a:xfrm>
          <a:prstGeom prst="rect">
            <a:avLst/>
          </a:prstGeom>
        </p:spPr>
      </p:pic>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
        <p:nvSpPr>
          <p:cNvPr id="5" name="Rectangle 4">
            <a:extLst>
              <a:ext uri="{FF2B5EF4-FFF2-40B4-BE49-F238E27FC236}">
                <a16:creationId xmlns:a16="http://schemas.microsoft.com/office/drawing/2014/main" id="{4664C656-3881-314C-91AC-D1A82883B7A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spTree>
    <p:extLst>
      <p:ext uri="{BB962C8B-B14F-4D97-AF65-F5344CB8AC3E}">
        <p14:creationId xmlns:p14="http://schemas.microsoft.com/office/powerpoint/2010/main" val="64073402"/>
      </p:ext>
    </p:extLst>
  </p:cSld>
  <p:clrMap bg1="lt1" tx1="dk1" bg2="lt2" tx2="dk2" accent1="accent1" accent2="accent2" accent3="accent3" accent4="accent4" accent5="accent5" accent6="accent6" hlink="hlink" folHlink="folHlink"/>
  <p:sldLayoutIdLst>
    <p:sldLayoutId id="2147483741" r:id="rId1"/>
    <p:sldLayoutId id="214748374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0" y="0"/>
            <a:ext cx="12192000" cy="812800"/>
          </a:xfrm>
          <a:prstGeom prst="rect">
            <a:avLst/>
          </a:prstGeom>
          <a:gradFill>
            <a:gsLst>
              <a:gs pos="61000">
                <a:srgbClr val="6DA42E">
                  <a:alpha val="74000"/>
                </a:srgbClr>
              </a:gs>
              <a:gs pos="37000">
                <a:srgbClr val="6DA42E">
                  <a:alpha val="76000"/>
                </a:srgbClr>
              </a:gs>
              <a:gs pos="0">
                <a:srgbClr val="6DA42E"/>
              </a:gs>
              <a:gs pos="100000">
                <a:srgbClr val="6DA42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4"/>
          <a:stretch>
            <a:fillRect/>
          </a:stretch>
        </p:blipFill>
        <p:spPr>
          <a:xfrm>
            <a:off x="0" y="0"/>
            <a:ext cx="12179299" cy="812800"/>
          </a:xfrm>
          <a:prstGeom prst="rect">
            <a:avLst/>
          </a:prstGeom>
        </p:spPr>
      </p:pic>
      <p:pic>
        <p:nvPicPr>
          <p:cNvPr id="5" name="Picture 4">
            <a:extLst>
              <a:ext uri="{FF2B5EF4-FFF2-40B4-BE49-F238E27FC236}">
                <a16:creationId xmlns:a16="http://schemas.microsoft.com/office/drawing/2014/main" id="{57A16CCD-F935-AD48-8095-91160D5E921A}"/>
              </a:ext>
            </a:extLst>
          </p:cNvPr>
          <p:cNvPicPr>
            <a:picLocks noChangeAspect="1"/>
          </p:cNvPicPr>
          <p:nvPr userDrawn="1"/>
        </p:nvPicPr>
        <p:blipFill>
          <a:blip r:embed="rId5"/>
          <a:srcRect/>
          <a:stretch/>
        </p:blipFill>
        <p:spPr>
          <a:xfrm>
            <a:off x="9645641" y="163206"/>
            <a:ext cx="2197778" cy="526897"/>
          </a:xfrm>
          <a:prstGeom prst="rect">
            <a:avLst/>
          </a:prstGeom>
        </p:spPr>
      </p:pic>
      <p:sp>
        <p:nvSpPr>
          <p:cNvPr id="6" name="Rectangle 5">
            <a:extLst>
              <a:ext uri="{FF2B5EF4-FFF2-40B4-BE49-F238E27FC236}">
                <a16:creationId xmlns:a16="http://schemas.microsoft.com/office/drawing/2014/main" id="{95D4C8B5-38C1-5E41-BCAF-C56AAFE115AD}"/>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spTree>
    <p:extLst>
      <p:ext uri="{BB962C8B-B14F-4D97-AF65-F5344CB8AC3E}">
        <p14:creationId xmlns:p14="http://schemas.microsoft.com/office/powerpoint/2010/main" val="623772436"/>
      </p:ext>
    </p:extLst>
  </p:cSld>
  <p:clrMap bg1="lt1" tx1="dk1" bg2="lt2" tx2="dk2" accent1="accent1" accent2="accent2" accent3="accent3" accent4="accent4" accent5="accent5" accent6="accent6" hlink="hlink" folHlink="folHlink"/>
  <p:sldLayoutIdLst>
    <p:sldLayoutId id="2147483744" r:id="rId1"/>
    <p:sldLayoutId id="214748374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FDF429D-6819-2E4B-9B9B-D0187E4986C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spTree>
    <p:extLst>
      <p:ext uri="{BB962C8B-B14F-4D97-AF65-F5344CB8AC3E}">
        <p14:creationId xmlns:p14="http://schemas.microsoft.com/office/powerpoint/2010/main" val="3080206303"/>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B34CC2-49CE-4A4B-AD45-7C9BD8B714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B4FCDDC-71FD-4AB6-8217-BDC324AFDB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2F57A6-4E82-4F29-BACA-C5B6C2D4F5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BF74FD-C21B-423C-9D4D-02ECE2142848}" type="datetimeFigureOut">
              <a:rPr lang="en-GB" smtClean="0"/>
              <a:t>19/09/2024</a:t>
            </a:fld>
            <a:endParaRPr lang="en-GB"/>
          </a:p>
        </p:txBody>
      </p:sp>
      <p:sp>
        <p:nvSpPr>
          <p:cNvPr id="5" name="Footer Placeholder 4">
            <a:extLst>
              <a:ext uri="{FF2B5EF4-FFF2-40B4-BE49-F238E27FC236}">
                <a16:creationId xmlns:a16="http://schemas.microsoft.com/office/drawing/2014/main" id="{F5FC5742-9796-4FF3-9C66-6B94407BEF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CF12412-72EE-4763-9D1B-F349A33011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A7FF8-A78B-4E1C-957F-D193501452D8}" type="slidenum">
              <a:rPr lang="en-GB" smtClean="0"/>
              <a:t>‹#›</a:t>
            </a:fld>
            <a:endParaRPr lang="en-GB"/>
          </a:p>
        </p:txBody>
      </p:sp>
    </p:spTree>
    <p:extLst>
      <p:ext uri="{BB962C8B-B14F-4D97-AF65-F5344CB8AC3E}">
        <p14:creationId xmlns:p14="http://schemas.microsoft.com/office/powerpoint/2010/main" val="568016260"/>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59000">
                <a:srgbClr val="2C5666">
                  <a:alpha val="83000"/>
                </a:srgbClr>
              </a:gs>
              <a:gs pos="43000">
                <a:srgbClr val="2C5666">
                  <a:alpha val="76000"/>
                </a:srgbClr>
              </a:gs>
              <a:gs pos="13000">
                <a:srgbClr val="2C5666"/>
              </a:gs>
              <a:gs pos="93000">
                <a:srgbClr val="2C566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6350" y="0"/>
            <a:ext cx="12179299" cy="812800"/>
          </a:xfrm>
          <a:prstGeom prst="rect">
            <a:avLst/>
          </a:prstGeom>
        </p:spPr>
      </p:pic>
      <p:pic>
        <p:nvPicPr>
          <p:cNvPr id="5" name="Picture 4">
            <a:extLst>
              <a:ext uri="{FF2B5EF4-FFF2-40B4-BE49-F238E27FC236}">
                <a16:creationId xmlns:a16="http://schemas.microsoft.com/office/drawing/2014/main" id="{55AC3C5A-A14D-7748-828E-63B3F2A05885}"/>
              </a:ext>
            </a:extLst>
          </p:cNvPr>
          <p:cNvPicPr>
            <a:picLocks noChangeAspect="1"/>
          </p:cNvPicPr>
          <p:nvPr userDrawn="1"/>
        </p:nvPicPr>
        <p:blipFill>
          <a:blip r:embed="rId10"/>
          <a:srcRect/>
          <a:stretch/>
        </p:blipFill>
        <p:spPr>
          <a:xfrm>
            <a:off x="9645641" y="183742"/>
            <a:ext cx="2197778" cy="485824"/>
          </a:xfrm>
          <a:prstGeom prst="rect">
            <a:avLst/>
          </a:prstGeom>
        </p:spPr>
      </p:pic>
      <p:sp>
        <p:nvSpPr>
          <p:cNvPr id="6" name="Rectangle 5">
            <a:extLst>
              <a:ext uri="{FF2B5EF4-FFF2-40B4-BE49-F238E27FC236}">
                <a16:creationId xmlns:a16="http://schemas.microsoft.com/office/drawing/2014/main" id="{CD6A51C8-FBBA-5542-99A1-B3663166BB6D}"/>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sp>
        <p:nvSpPr>
          <p:cNvPr id="9" name="Text Placeholder 1">
            <a:extLst>
              <a:ext uri="{FF2B5EF4-FFF2-40B4-BE49-F238E27FC236}">
                <a16:creationId xmlns:a16="http://schemas.microsoft.com/office/drawing/2014/main" id="{C80A753A-039C-9F49-BFB6-CC60B8642F33}"/>
              </a:ext>
            </a:extLst>
          </p:cNvPr>
          <p:cNvSpPr txBox="1">
            <a:spLocks/>
          </p:cNvSpPr>
          <p:nvPr userDrawn="1"/>
        </p:nvSpPr>
        <p:spPr>
          <a:xfrm>
            <a:off x="709349" y="1566000"/>
            <a:ext cx="8406075" cy="523075"/>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4000" b="1" cap="all" dirty="0">
              <a:solidFill>
                <a:srgbClr val="2C5666"/>
              </a:solidFill>
              <a:latin typeface="Arial" panose="020B0604020202020204" pitchFamily="34" charset="0"/>
              <a:cs typeface="Arial" panose="020B0604020202020204" pitchFamily="34" charset="0"/>
            </a:endParaRPr>
          </a:p>
        </p:txBody>
      </p:sp>
      <p:sp>
        <p:nvSpPr>
          <p:cNvPr id="10" name="Text Placeholder 3">
            <a:extLst>
              <a:ext uri="{FF2B5EF4-FFF2-40B4-BE49-F238E27FC236}">
                <a16:creationId xmlns:a16="http://schemas.microsoft.com/office/drawing/2014/main" id="{5554472F-03FC-C14D-AC94-144864DDBA61}"/>
              </a:ext>
            </a:extLst>
          </p:cNvPr>
          <p:cNvSpPr txBox="1">
            <a:spLocks/>
          </p:cNvSpPr>
          <p:nvPr userDrawn="1"/>
        </p:nvSpPr>
        <p:spPr>
          <a:xfrm>
            <a:off x="709349" y="2599114"/>
            <a:ext cx="9829498" cy="3682416"/>
          </a:xfrm>
          <a:prstGeom prst="rect">
            <a:avLst/>
          </a:prstGeom>
        </p:spPr>
        <p:txBody>
          <a:bodyPr lIns="0" tIns="0" rIns="0" bIns="0"/>
          <a:lstStyle>
            <a:lvl1pPr marL="0" marR="0" indent="0" algn="l" defTabSz="914400" rtl="0" eaLnBrk="1" fontAlgn="auto" latinLnBrk="0" hangingPunct="1">
              <a:lnSpc>
                <a:spcPct val="290000"/>
              </a:lnSpc>
              <a:spcBef>
                <a:spcPts val="2000"/>
              </a:spcBef>
              <a:spcAft>
                <a:spcPts val="2400"/>
              </a:spcAft>
              <a:buClrTx/>
              <a:buSzTx/>
              <a:buFont typeface="Wingdings" pitchFamily="2" charset="2"/>
              <a:buNone/>
              <a:tabLst>
                <a:tab pos="3332163" algn="l"/>
              </a:tabLst>
              <a:defRPr sz="2000" b="0" i="0" kern="1200">
                <a:solidFill>
                  <a:schemeClr val="accent4"/>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1800"/>
              </a:spcAft>
              <a:buClr>
                <a:srgbClr val="15989D"/>
              </a:buClr>
            </a:pPr>
            <a:endParaRPr lang="en-US" sz="2200" b="1" dirty="0">
              <a:solidFill>
                <a:schemeClr val="bg2">
                  <a:lumMod val="25000"/>
                </a:schemeClr>
              </a:solidFill>
              <a:latin typeface="Arial" panose="020B0604020202020204" pitchFamily="34" charset="0"/>
            </a:endParaRPr>
          </a:p>
        </p:txBody>
      </p:sp>
    </p:spTree>
    <p:extLst>
      <p:ext uri="{BB962C8B-B14F-4D97-AF65-F5344CB8AC3E}">
        <p14:creationId xmlns:p14="http://schemas.microsoft.com/office/powerpoint/2010/main" val="2574560609"/>
      </p:ext>
    </p:extLst>
  </p:cSld>
  <p:clrMap bg1="lt1" tx1="dk1" bg2="lt2" tx2="dk2" accent1="accent1" accent2="accent2" accent3="accent3" accent4="accent4" accent5="accent5" accent6="accent6" hlink="hlink" folHlink="folHlink"/>
  <p:sldLayoutIdLst>
    <p:sldLayoutId id="2147483682" r:id="rId1"/>
    <p:sldLayoutId id="2147483698" r:id="rId2"/>
    <p:sldLayoutId id="2147483699" r:id="rId3"/>
    <p:sldLayoutId id="2147483700" r:id="rId4"/>
    <p:sldLayoutId id="2147483701" r:id="rId5"/>
    <p:sldLayoutId id="2147483702" r:id="rId6"/>
    <p:sldLayoutId id="214748368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4DA37E-3597-674D-9114-6D0E72AC0400}"/>
              </a:ext>
            </a:extLst>
          </p:cNvPr>
          <p:cNvSpPr/>
          <p:nvPr userDrawn="1"/>
        </p:nvSpPr>
        <p:spPr>
          <a:xfrm>
            <a:off x="6351" y="0"/>
            <a:ext cx="12179300" cy="6858000"/>
          </a:xfrm>
          <a:prstGeom prst="rect">
            <a:avLst/>
          </a:prstGeom>
          <a:gradFill>
            <a:gsLst>
              <a:gs pos="12000">
                <a:srgbClr val="2C5666"/>
              </a:gs>
              <a:gs pos="57000">
                <a:srgbClr val="2C5666">
                  <a:alpha val="87000"/>
                </a:srgbClr>
              </a:gs>
              <a:gs pos="44000">
                <a:srgbClr val="2C5666">
                  <a:alpha val="86000"/>
                </a:srgbClr>
              </a:gs>
              <a:gs pos="93000">
                <a:srgbClr val="2C566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2BF24482-46A7-4F42-878B-382B0EDF8597}"/>
              </a:ext>
            </a:extLst>
          </p:cNvPr>
          <p:cNvPicPr>
            <a:picLocks noChangeAspect="1"/>
          </p:cNvPicPr>
          <p:nvPr userDrawn="1"/>
        </p:nvPicPr>
        <p:blipFill>
          <a:blip r:embed="rId3"/>
          <a:srcRect/>
          <a:stretch/>
        </p:blipFill>
        <p:spPr>
          <a:xfrm>
            <a:off x="9645641" y="183742"/>
            <a:ext cx="2197778" cy="485824"/>
          </a:xfrm>
          <a:prstGeom prst="rect">
            <a:avLst/>
          </a:prstGeom>
        </p:spPr>
      </p:pic>
      <p:sp>
        <p:nvSpPr>
          <p:cNvPr id="6" name="Rectangle 5">
            <a:extLst>
              <a:ext uri="{FF2B5EF4-FFF2-40B4-BE49-F238E27FC236}">
                <a16:creationId xmlns:a16="http://schemas.microsoft.com/office/drawing/2014/main" id="{5661E1BE-CF92-8E45-AF7C-46B041E3F147}"/>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2021 Improvement Cymru</a:t>
            </a:r>
          </a:p>
        </p:txBody>
      </p:sp>
    </p:spTree>
    <p:extLst>
      <p:ext uri="{BB962C8B-B14F-4D97-AF65-F5344CB8AC3E}">
        <p14:creationId xmlns:p14="http://schemas.microsoft.com/office/powerpoint/2010/main" val="3976656025"/>
      </p:ext>
    </p:extLst>
  </p:cSld>
  <p:clrMap bg1="lt1" tx1="dk1" bg2="lt2" tx2="dk2" accent1="accent1" accent2="accent2" accent3="accent3" accent4="accent4" accent5="accent5" accent6="accent6" hlink="hlink" folHlink="folHlink"/>
  <p:sldLayoutIdLst>
    <p:sldLayoutId id="214748368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0" y="0"/>
            <a:ext cx="12192000" cy="812800"/>
          </a:xfrm>
          <a:prstGeom prst="rect">
            <a:avLst/>
          </a:prstGeom>
          <a:gradFill>
            <a:gsLst>
              <a:gs pos="61000">
                <a:srgbClr val="6DA42E">
                  <a:alpha val="74000"/>
                </a:srgbClr>
              </a:gs>
              <a:gs pos="37000">
                <a:srgbClr val="6DA42E">
                  <a:alpha val="76000"/>
                </a:srgbClr>
              </a:gs>
              <a:gs pos="0">
                <a:srgbClr val="6DA42E"/>
              </a:gs>
              <a:gs pos="100000">
                <a:srgbClr val="6DA42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0" y="0"/>
            <a:ext cx="12179299" cy="812800"/>
          </a:xfrm>
          <a:prstGeom prst="rect">
            <a:avLst/>
          </a:prstGeom>
        </p:spPr>
      </p:pic>
      <p:pic>
        <p:nvPicPr>
          <p:cNvPr id="5" name="Picture 4">
            <a:extLst>
              <a:ext uri="{FF2B5EF4-FFF2-40B4-BE49-F238E27FC236}">
                <a16:creationId xmlns:a16="http://schemas.microsoft.com/office/drawing/2014/main" id="{57A16CCD-F935-AD48-8095-91160D5E921A}"/>
              </a:ext>
            </a:extLst>
          </p:cNvPr>
          <p:cNvPicPr>
            <a:picLocks noChangeAspect="1"/>
          </p:cNvPicPr>
          <p:nvPr userDrawn="1"/>
        </p:nvPicPr>
        <p:blipFill>
          <a:blip r:embed="rId10"/>
          <a:srcRect/>
          <a:stretch/>
        </p:blipFill>
        <p:spPr>
          <a:xfrm>
            <a:off x="9645641" y="163206"/>
            <a:ext cx="2197778" cy="526897"/>
          </a:xfrm>
          <a:prstGeom prst="rect">
            <a:avLst/>
          </a:prstGeom>
        </p:spPr>
      </p:pic>
      <p:sp>
        <p:nvSpPr>
          <p:cNvPr id="6" name="Rectangle 5">
            <a:extLst>
              <a:ext uri="{FF2B5EF4-FFF2-40B4-BE49-F238E27FC236}">
                <a16:creationId xmlns:a16="http://schemas.microsoft.com/office/drawing/2014/main" id="{95D4C8B5-38C1-5E41-BCAF-C56AAFE115AD}"/>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spTree>
    <p:extLst>
      <p:ext uri="{BB962C8B-B14F-4D97-AF65-F5344CB8AC3E}">
        <p14:creationId xmlns:p14="http://schemas.microsoft.com/office/powerpoint/2010/main" val="139799772"/>
      </p:ext>
    </p:extLst>
  </p:cSld>
  <p:clrMap bg1="lt1" tx1="dk1" bg2="lt2" tx2="dk2" accent1="accent1" accent2="accent2" accent3="accent3" accent4="accent4" accent5="accent5" accent6="accent6" hlink="hlink" folHlink="folHlink"/>
  <p:sldLayoutIdLst>
    <p:sldLayoutId id="2147483695" r:id="rId1"/>
    <p:sldLayoutId id="2147483703" r:id="rId2"/>
    <p:sldLayoutId id="2147483704" r:id="rId3"/>
    <p:sldLayoutId id="2147483705" r:id="rId4"/>
    <p:sldLayoutId id="2147483706" r:id="rId5"/>
    <p:sldLayoutId id="2147483694" r:id="rId6"/>
    <p:sldLayoutId id="214748370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162539-AF91-E34D-8FB9-3C299242EF30}"/>
              </a:ext>
            </a:extLst>
          </p:cNvPr>
          <p:cNvSpPr/>
          <p:nvPr userDrawn="1"/>
        </p:nvSpPr>
        <p:spPr>
          <a:xfrm>
            <a:off x="6351" y="0"/>
            <a:ext cx="12179300" cy="6858000"/>
          </a:xfrm>
          <a:prstGeom prst="rect">
            <a:avLst/>
          </a:prstGeom>
          <a:gradFill>
            <a:gsLst>
              <a:gs pos="0">
                <a:srgbClr val="6DA42E"/>
              </a:gs>
              <a:gs pos="66016">
                <a:srgbClr val="6DA42E">
                  <a:alpha val="75000"/>
                </a:srgbClr>
              </a:gs>
              <a:gs pos="36000">
                <a:srgbClr val="6DA42E">
                  <a:alpha val="75000"/>
                </a:srgbClr>
              </a:gs>
              <a:gs pos="100000">
                <a:srgbClr val="6DA42E"/>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FF4D36A-1556-C343-8291-6B4EEDF63119}"/>
              </a:ext>
            </a:extLst>
          </p:cNvPr>
          <p:cNvPicPr>
            <a:picLocks noChangeAspect="1"/>
          </p:cNvPicPr>
          <p:nvPr userDrawn="1"/>
        </p:nvPicPr>
        <p:blipFill>
          <a:blip r:embed="rId3"/>
          <a:srcRect/>
          <a:stretch/>
        </p:blipFill>
        <p:spPr>
          <a:xfrm>
            <a:off x="9645641" y="163206"/>
            <a:ext cx="2197778" cy="526897"/>
          </a:xfrm>
          <a:prstGeom prst="rect">
            <a:avLst/>
          </a:prstGeom>
        </p:spPr>
      </p:pic>
      <p:sp>
        <p:nvSpPr>
          <p:cNvPr id="6" name="Rectangle 5">
            <a:extLst>
              <a:ext uri="{FF2B5EF4-FFF2-40B4-BE49-F238E27FC236}">
                <a16:creationId xmlns:a16="http://schemas.microsoft.com/office/drawing/2014/main" id="{8AA96D39-436A-7542-8B86-1EDA9322653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2021 Improvement Cymru</a:t>
            </a:r>
          </a:p>
        </p:txBody>
      </p:sp>
    </p:spTree>
    <p:extLst>
      <p:ext uri="{BB962C8B-B14F-4D97-AF65-F5344CB8AC3E}">
        <p14:creationId xmlns:p14="http://schemas.microsoft.com/office/powerpoint/2010/main" val="1341538531"/>
      </p:ext>
    </p:extLst>
  </p:cSld>
  <p:clrMap bg1="lt1" tx1="dk1" bg2="lt2" tx2="dk2" accent1="accent1" accent2="accent2" accent3="accent3" accent4="accent4" accent5="accent5" accent6="accent6" hlink="hlink" folHlink="folHlink"/>
  <p:sldLayoutIdLst>
    <p:sldLayoutId id="214748368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59000">
                <a:srgbClr val="15989D">
                  <a:alpha val="80000"/>
                </a:srgbClr>
              </a:gs>
              <a:gs pos="38000">
                <a:srgbClr val="15989D">
                  <a:alpha val="79000"/>
                </a:srgbClr>
              </a:gs>
              <a:gs pos="0">
                <a:srgbClr val="15989D"/>
              </a:gs>
              <a:gs pos="100000">
                <a:srgbClr val="15989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6350" y="0"/>
            <a:ext cx="12179299" cy="812800"/>
          </a:xfrm>
          <a:prstGeom prst="rect">
            <a:avLst/>
          </a:prstGeom>
        </p:spPr>
      </p:pic>
      <p:sp>
        <p:nvSpPr>
          <p:cNvPr id="5" name="Rectangle 4">
            <a:extLst>
              <a:ext uri="{FF2B5EF4-FFF2-40B4-BE49-F238E27FC236}">
                <a16:creationId xmlns:a16="http://schemas.microsoft.com/office/drawing/2014/main" id="{ED111D8E-0685-444A-BB4B-18F36C05BF19}"/>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pic>
        <p:nvPicPr>
          <p:cNvPr id="6" name="Picture 5">
            <a:extLst>
              <a:ext uri="{FF2B5EF4-FFF2-40B4-BE49-F238E27FC236}">
                <a16:creationId xmlns:a16="http://schemas.microsoft.com/office/drawing/2014/main" id="{55AC3C5A-A14D-7748-828E-63B3F2A05885}"/>
              </a:ext>
            </a:extLst>
          </p:cNvPr>
          <p:cNvPicPr>
            <a:picLocks noChangeAspect="1"/>
          </p:cNvPicPr>
          <p:nvPr userDrawn="1"/>
        </p:nvPicPr>
        <p:blipFill>
          <a:blip r:embed="rId10"/>
          <a:srcRect/>
          <a:stretch/>
        </p:blipFill>
        <p:spPr>
          <a:xfrm>
            <a:off x="9645641" y="183742"/>
            <a:ext cx="2197778" cy="485824"/>
          </a:xfrm>
          <a:prstGeom prst="rect">
            <a:avLst/>
          </a:prstGeom>
        </p:spPr>
      </p:pic>
    </p:spTree>
    <p:extLst>
      <p:ext uri="{BB962C8B-B14F-4D97-AF65-F5344CB8AC3E}">
        <p14:creationId xmlns:p14="http://schemas.microsoft.com/office/powerpoint/2010/main" val="3662350467"/>
      </p:ext>
    </p:extLst>
  </p:cSld>
  <p:clrMap bg1="lt1" tx1="dk1" bg2="lt2" tx2="dk2" accent1="accent1" accent2="accent2" accent3="accent3" accent4="accent4" accent5="accent5" accent6="accent6" hlink="hlink" folHlink="folHlink"/>
  <p:sldLayoutIdLst>
    <p:sldLayoutId id="2147483667" r:id="rId1"/>
    <p:sldLayoutId id="2147483708" r:id="rId2"/>
    <p:sldLayoutId id="2147483709" r:id="rId3"/>
    <p:sldLayoutId id="2147483710" r:id="rId4"/>
    <p:sldLayoutId id="2147483711" r:id="rId5"/>
    <p:sldLayoutId id="2147483712" r:id="rId6"/>
    <p:sldLayoutId id="2147483662"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F26B43"/>
          </p15:clr>
        </p15:guide>
        <p15:guide id="2" pos="7242" userDrawn="1">
          <p15:clr>
            <a:srgbClr val="F26B43"/>
          </p15:clr>
        </p15:guide>
        <p15:guide id="3" orient="horz" pos="346" userDrawn="1">
          <p15:clr>
            <a:srgbClr val="F26B43"/>
          </p15:clr>
        </p15:guide>
        <p15:guide id="4" orient="horz" pos="3974"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68DCA26-EF27-F44A-98A7-0F213159B6AE}"/>
              </a:ext>
            </a:extLst>
          </p:cNvPr>
          <p:cNvSpPr/>
          <p:nvPr userDrawn="1"/>
        </p:nvSpPr>
        <p:spPr>
          <a:xfrm>
            <a:off x="6350" y="0"/>
            <a:ext cx="12185649" cy="6858000"/>
          </a:xfrm>
          <a:prstGeom prst="rect">
            <a:avLst/>
          </a:prstGeom>
          <a:gradFill>
            <a:gsLst>
              <a:gs pos="66000">
                <a:srgbClr val="15989D">
                  <a:alpha val="87000"/>
                </a:srgbClr>
              </a:gs>
              <a:gs pos="40000">
                <a:srgbClr val="15989D">
                  <a:alpha val="81000"/>
                </a:srgbClr>
              </a:gs>
              <a:gs pos="0">
                <a:srgbClr val="15989D"/>
              </a:gs>
              <a:gs pos="100000">
                <a:srgbClr val="15989D"/>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FCDD6D2-66E6-CB4B-912A-D59DDA09C15C}"/>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2021 Improvement Cymru</a:t>
            </a:r>
          </a:p>
        </p:txBody>
      </p:sp>
      <p:pic>
        <p:nvPicPr>
          <p:cNvPr id="7" name="Picture 6">
            <a:extLst>
              <a:ext uri="{FF2B5EF4-FFF2-40B4-BE49-F238E27FC236}">
                <a16:creationId xmlns:a16="http://schemas.microsoft.com/office/drawing/2014/main" id="{55AC3C5A-A14D-7748-828E-63B3F2A05885}"/>
              </a:ext>
            </a:extLst>
          </p:cNvPr>
          <p:cNvPicPr>
            <a:picLocks noChangeAspect="1"/>
          </p:cNvPicPr>
          <p:nvPr userDrawn="1"/>
        </p:nvPicPr>
        <p:blipFill>
          <a:blip r:embed="rId3"/>
          <a:srcRect/>
          <a:stretch/>
        </p:blipFill>
        <p:spPr>
          <a:xfrm>
            <a:off x="9645641" y="183742"/>
            <a:ext cx="2197778" cy="485824"/>
          </a:xfrm>
          <a:prstGeom prst="rect">
            <a:avLst/>
          </a:prstGeom>
        </p:spPr>
      </p:pic>
    </p:spTree>
    <p:extLst>
      <p:ext uri="{BB962C8B-B14F-4D97-AF65-F5344CB8AC3E}">
        <p14:creationId xmlns:p14="http://schemas.microsoft.com/office/powerpoint/2010/main" val="3865033916"/>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99000">
                <a:srgbClr val="CF8503"/>
              </a:gs>
              <a:gs pos="69000">
                <a:srgbClr val="CF8503">
                  <a:alpha val="80000"/>
                </a:srgbClr>
              </a:gs>
              <a:gs pos="0">
                <a:srgbClr val="CF8503"/>
              </a:gs>
              <a:gs pos="32000">
                <a:srgbClr val="CF8503">
                  <a:alpha val="78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6351" y="0"/>
            <a:ext cx="12179299" cy="812800"/>
          </a:xfrm>
          <a:prstGeom prst="rect">
            <a:avLst/>
          </a:prstGeom>
        </p:spPr>
      </p:pic>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
        <p:nvSpPr>
          <p:cNvPr id="5" name="Rectangle 4">
            <a:extLst>
              <a:ext uri="{FF2B5EF4-FFF2-40B4-BE49-F238E27FC236}">
                <a16:creationId xmlns:a16="http://schemas.microsoft.com/office/drawing/2014/main" id="{4664C656-3881-314C-91AC-D1A82883B7A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2021 Improvement Cymru</a:t>
            </a:r>
          </a:p>
        </p:txBody>
      </p:sp>
    </p:spTree>
    <p:extLst>
      <p:ext uri="{BB962C8B-B14F-4D97-AF65-F5344CB8AC3E}">
        <p14:creationId xmlns:p14="http://schemas.microsoft.com/office/powerpoint/2010/main" val="3651102961"/>
      </p:ext>
    </p:extLst>
  </p:cSld>
  <p:clrMap bg1="lt1" tx1="dk1" bg2="lt2" tx2="dk2" accent1="accent1" accent2="accent2" accent3="accent3" accent4="accent4" accent5="accent5" accent6="accent6" hlink="hlink" folHlink="folHlink"/>
  <p:sldLayoutIdLst>
    <p:sldLayoutId id="2147483679" r:id="rId1"/>
    <p:sldLayoutId id="2147483713" r:id="rId2"/>
    <p:sldLayoutId id="2147483714" r:id="rId3"/>
    <p:sldLayoutId id="2147483715" r:id="rId4"/>
    <p:sldLayoutId id="2147483716" r:id="rId5"/>
    <p:sldLayoutId id="2147483678" r:id="rId6"/>
    <p:sldLayoutId id="214748371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9.xml"/><Relationship Id="rId1" Type="http://schemas.openxmlformats.org/officeDocument/2006/relationships/slideLayout" Target="../slideLayouts/slideLayout64.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64.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64.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64.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64.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5.xml"/><Relationship Id="rId1" Type="http://schemas.openxmlformats.org/officeDocument/2006/relationships/slideLayout" Target="../slideLayouts/slideLayout14.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jpg"/><Relationship Id="rId7"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62.xml"/><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6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64.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64.xm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6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7467598" y="4018328"/>
            <a:ext cx="4007709" cy="891423"/>
          </a:xfrm>
        </p:spPr>
        <p:txBody>
          <a:bodyPr/>
          <a:lstStyle/>
          <a:p>
            <a:r>
              <a:rPr lang="en-GB" dirty="0"/>
              <a:t>Raising Awareness of Restrictive Practice</a:t>
            </a:r>
          </a:p>
        </p:txBody>
      </p:sp>
      <p:sp>
        <p:nvSpPr>
          <p:cNvPr id="5" name="Text Placeholder 4"/>
          <p:cNvSpPr>
            <a:spLocks noGrp="1"/>
          </p:cNvSpPr>
          <p:nvPr>
            <p:ph type="body" sz="quarter" idx="11"/>
          </p:nvPr>
        </p:nvSpPr>
        <p:spPr>
          <a:xfrm>
            <a:off x="625474" y="2500527"/>
            <a:ext cx="3163931" cy="1292654"/>
          </a:xfrm>
        </p:spPr>
        <p:txBody>
          <a:bodyPr/>
          <a:lstStyle/>
          <a:p>
            <a:r>
              <a:rPr lang="en-GB" dirty="0" err="1"/>
              <a:t>Croeso</a:t>
            </a:r>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149288"/>
            <a:ext cx="2743200" cy="16668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9625" y="355234"/>
            <a:ext cx="4002375" cy="1028723"/>
          </a:xfrm>
          <a:prstGeom prst="rect">
            <a:avLst/>
          </a:prstGeom>
        </p:spPr>
      </p:pic>
      <p:sp>
        <p:nvSpPr>
          <p:cNvPr id="7" name="Text Placeholder 4"/>
          <p:cNvSpPr txBox="1">
            <a:spLocks/>
          </p:cNvSpPr>
          <p:nvPr/>
        </p:nvSpPr>
        <p:spPr>
          <a:xfrm>
            <a:off x="7467599" y="2500527"/>
            <a:ext cx="4271145" cy="1292654"/>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6000" b="0" kern="1200" cap="none" baseline="0">
                <a:solidFill>
                  <a:srgbClr val="2C5666"/>
                </a:solidFill>
                <a:latin typeface="Acumin Pro Semibold" panose="020B07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Welcome</a:t>
            </a:r>
          </a:p>
        </p:txBody>
      </p:sp>
      <p:sp>
        <p:nvSpPr>
          <p:cNvPr id="8" name="Text Placeholder 4"/>
          <p:cNvSpPr txBox="1">
            <a:spLocks/>
          </p:cNvSpPr>
          <p:nvPr/>
        </p:nvSpPr>
        <p:spPr>
          <a:xfrm>
            <a:off x="625474" y="2500527"/>
            <a:ext cx="4218375" cy="1292654"/>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6000" b="0" kern="1200" cap="none" baseline="0">
                <a:solidFill>
                  <a:srgbClr val="2C5666"/>
                </a:solidFill>
                <a:latin typeface="Acumin Pro Semibold" panose="020B07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Croeso</a:t>
            </a:r>
            <a:endParaRPr lang="en-GB" dirty="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4400" y="4464039"/>
            <a:ext cx="2259055" cy="2243944"/>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1925" y="444055"/>
            <a:ext cx="4274152" cy="939902"/>
          </a:xfrm>
          <a:prstGeom prst="rect">
            <a:avLst/>
          </a:prstGeom>
        </p:spPr>
      </p:pic>
      <p:sp>
        <p:nvSpPr>
          <p:cNvPr id="11" name="Text Placeholder 3"/>
          <p:cNvSpPr txBox="1">
            <a:spLocks/>
          </p:cNvSpPr>
          <p:nvPr/>
        </p:nvSpPr>
        <p:spPr>
          <a:xfrm>
            <a:off x="625473" y="4098651"/>
            <a:ext cx="4218375" cy="89142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b="0" kern="1200">
                <a:solidFill>
                  <a:srgbClr val="15989D"/>
                </a:solidFill>
                <a:latin typeface="Acumin Pro Semibold" panose="020B07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y-GB" dirty="0"/>
              <a:t>Codi Ymwybyddiaeth o Arferion Cyfyngol</a:t>
            </a:r>
          </a:p>
        </p:txBody>
      </p:sp>
      <p:sp>
        <p:nvSpPr>
          <p:cNvPr id="9" name="TextBox 8"/>
          <p:cNvSpPr txBox="1"/>
          <p:nvPr/>
        </p:nvSpPr>
        <p:spPr>
          <a:xfrm>
            <a:off x="5070513" y="2002279"/>
            <a:ext cx="2050974" cy="461665"/>
          </a:xfrm>
          <a:prstGeom prst="rect">
            <a:avLst/>
          </a:prstGeom>
          <a:noFill/>
        </p:spPr>
        <p:txBody>
          <a:bodyPr wrap="square" rtlCol="0">
            <a:spAutoFit/>
          </a:bodyPr>
          <a:lstStyle/>
          <a:p>
            <a:pPr algn="ctr"/>
            <a:r>
              <a:rPr lang="en-GB" sz="2400" dirty="0"/>
              <a:t>#</a:t>
            </a:r>
            <a:r>
              <a:rPr lang="en-GB" sz="2400" dirty="0" err="1"/>
              <a:t>RPLDcymru</a:t>
            </a:r>
            <a:endParaRPr lang="en-GB" sz="2400" dirty="0"/>
          </a:p>
        </p:txBody>
      </p:sp>
    </p:spTree>
    <p:extLst>
      <p:ext uri="{BB962C8B-B14F-4D97-AF65-F5344CB8AC3E}">
        <p14:creationId xmlns:p14="http://schemas.microsoft.com/office/powerpoint/2010/main" val="763989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7636476" y="429204"/>
            <a:ext cx="4184708"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Mechanical Restraint</a:t>
            </a:r>
          </a:p>
        </p:txBody>
      </p:sp>
      <p:pic>
        <p:nvPicPr>
          <p:cNvPr id="4" name="Picture 3" descr="safety - Why is the seat belt mechanism on airplanes so different from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0368" y="2297547"/>
            <a:ext cx="5888172" cy="3837235"/>
          </a:xfrm>
          <a:prstGeom prst="rect">
            <a:avLst/>
          </a:prstGeom>
        </p:spPr>
      </p:pic>
      <p:sp>
        <p:nvSpPr>
          <p:cNvPr id="5" name="Text Placeholder 1">
            <a:extLst>
              <a:ext uri="{FF2B5EF4-FFF2-40B4-BE49-F238E27FC236}">
                <a16:creationId xmlns:a16="http://schemas.microsoft.com/office/drawing/2014/main" id="{448159BF-39FA-F64F-970E-75232FC3B4D4}"/>
              </a:ext>
            </a:extLst>
          </p:cNvPr>
          <p:cNvSpPr txBox="1">
            <a:spLocks/>
          </p:cNvSpPr>
          <p:nvPr/>
        </p:nvSpPr>
        <p:spPr>
          <a:xfrm>
            <a:off x="1286476" y="429204"/>
            <a:ext cx="4184708"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y-GB" sz="4000" b="1" i="0" u="none" strike="noStrike"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Ataliaeth</a:t>
            </a:r>
            <a:r>
              <a:rPr lang="cy-GB" sz="4000" b="1" dirty="0">
                <a:solidFill>
                  <a:srgbClr val="6DA42E"/>
                </a:solidFill>
                <a:latin typeface="Arial" panose="020B0604020202020204" pitchFamily="34" charset="0"/>
                <a:cs typeface="Arial" panose="020B0604020202020204" pitchFamily="34" charset="0"/>
              </a:rPr>
              <a:t> F</a:t>
            </a:r>
            <a:r>
              <a:rPr kumimoji="0" lang="cy-GB" sz="4000" b="1" i="0" u="none" strike="noStrike" normalizeH="0" baseline="0" noProof="0" dirty="0" err="1">
                <a:ln>
                  <a:noFill/>
                </a:ln>
                <a:solidFill>
                  <a:srgbClr val="6DA42E"/>
                </a:solidFill>
                <a:effectLst/>
                <a:uLnTx/>
                <a:uFillTx/>
                <a:latin typeface="Arial" panose="020B0604020202020204" pitchFamily="34" charset="0"/>
                <a:ea typeface="+mn-ea"/>
                <a:cs typeface="Arial" panose="020B0604020202020204" pitchFamily="34" charset="0"/>
              </a:rPr>
              <a:t>ecanyddol</a:t>
            </a:r>
            <a:endParaRPr kumimoji="0" lang="cy-GB" sz="4000" b="1" i="0" u="none" strike="noStrike"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415687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7121724" y="478631"/>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Chemical Restraint</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0081" y="2079135"/>
            <a:ext cx="3421681" cy="3421681"/>
          </a:xfrm>
          <a:prstGeom prst="rect">
            <a:avLst/>
          </a:prstGeom>
        </p:spPr>
      </p:pic>
      <p:sp>
        <p:nvSpPr>
          <p:cNvPr id="4" name="Text Placeholder 1">
            <a:extLst>
              <a:ext uri="{FF2B5EF4-FFF2-40B4-BE49-F238E27FC236}">
                <a16:creationId xmlns:a16="http://schemas.microsoft.com/office/drawing/2014/main" id="{448159BF-39FA-F64F-970E-75232FC3B4D4}"/>
              </a:ext>
            </a:extLst>
          </p:cNvPr>
          <p:cNvSpPr txBox="1">
            <a:spLocks/>
          </p:cNvSpPr>
          <p:nvPr/>
        </p:nvSpPr>
        <p:spPr>
          <a:xfrm>
            <a:off x="1118198" y="478631"/>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y-GB" sz="4000" b="1" i="0" u="none" strike="noStrike"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Ataliaeth </a:t>
            </a:r>
            <a:r>
              <a:rPr lang="cy-GB" sz="4000" b="1" dirty="0">
                <a:solidFill>
                  <a:srgbClr val="6DA42E"/>
                </a:solidFill>
                <a:latin typeface="Arial" panose="020B0604020202020204" pitchFamily="34" charset="0"/>
                <a:cs typeface="Arial" panose="020B0604020202020204" pitchFamily="34" charset="0"/>
              </a:rPr>
              <a:t>G</a:t>
            </a:r>
            <a:r>
              <a:rPr kumimoji="0" lang="cy-GB" sz="4000" b="1" i="0" u="none" strike="noStrike" normalizeH="0" baseline="0" noProof="0" dirty="0" err="1">
                <a:ln>
                  <a:noFill/>
                </a:ln>
                <a:solidFill>
                  <a:srgbClr val="6DA42E"/>
                </a:solidFill>
                <a:effectLst/>
                <a:uLnTx/>
                <a:uFillTx/>
                <a:latin typeface="Arial" panose="020B0604020202020204" pitchFamily="34" charset="0"/>
                <a:ea typeface="+mn-ea"/>
                <a:cs typeface="Arial" panose="020B0604020202020204" pitchFamily="34" charset="0"/>
              </a:rPr>
              <a:t>emegol</a:t>
            </a:r>
            <a:endParaRPr kumimoji="0" lang="cy-GB" sz="4000" b="1" i="0" u="none" strike="noStrike"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95690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7578924" y="552772"/>
            <a:ext cx="3678081"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Seclusion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9957" y="2075935"/>
            <a:ext cx="4065373" cy="4065373"/>
          </a:xfrm>
          <a:prstGeom prst="rect">
            <a:avLst/>
          </a:prstGeom>
        </p:spPr>
      </p:pic>
      <p:sp>
        <p:nvSpPr>
          <p:cNvPr id="5" name="Text Placeholder 1">
            <a:extLst>
              <a:ext uri="{FF2B5EF4-FFF2-40B4-BE49-F238E27FC236}">
                <a16:creationId xmlns:a16="http://schemas.microsoft.com/office/drawing/2014/main" id="{448159BF-39FA-F64F-970E-75232FC3B4D4}"/>
              </a:ext>
            </a:extLst>
          </p:cNvPr>
          <p:cNvSpPr txBox="1">
            <a:spLocks/>
          </p:cNvSpPr>
          <p:nvPr/>
        </p:nvSpPr>
        <p:spPr>
          <a:xfrm>
            <a:off x="1195057" y="671211"/>
            <a:ext cx="3678081"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cy-GB" sz="4000" b="1" dirty="0">
                <a:solidFill>
                  <a:srgbClr val="6DA42E"/>
                </a:solidFill>
                <a:latin typeface="Arial" panose="020B0604020202020204" pitchFamily="34" charset="0"/>
                <a:cs typeface="Arial" panose="020B0604020202020204" pitchFamily="34" charset="0"/>
              </a:rPr>
              <a:t>Arwahaniad</a:t>
            </a:r>
            <a:endParaRPr kumimoji="0" lang="cy-GB" sz="4000" b="1" i="0" u="none" strike="noStrike"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29595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7541854" y="416848"/>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Segregation</a:t>
            </a:r>
            <a:r>
              <a:rPr kumimoji="0" lang="en-US" sz="4000" b="1" i="0" u="none" strike="noStrike" kern="1200" spc="0" normalizeH="0" noProof="0" dirty="0">
                <a:ln>
                  <a:noFill/>
                </a:ln>
                <a:solidFill>
                  <a:srgbClr val="6DA42E"/>
                </a:solidFill>
                <a:effectLst/>
                <a:uLnTx/>
                <a:uFillTx/>
                <a:latin typeface="Arial" panose="020B0604020202020204" pitchFamily="34" charset="0"/>
                <a:ea typeface="+mn-ea"/>
                <a:cs typeface="Arial" panose="020B0604020202020204" pitchFamily="34" charset="0"/>
              </a:rPr>
              <a:t> or Forced Isolation</a:t>
            </a:r>
            <a:endParaRPr kumimoji="0" lang="en-US" sz="4000" b="1" i="0" u="none" strike="noStrike" kern="1200" spc="0"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9921" y="2295472"/>
            <a:ext cx="3316555" cy="3316555"/>
          </a:xfrm>
          <a:prstGeom prst="rect">
            <a:avLst/>
          </a:prstGeom>
        </p:spPr>
      </p:pic>
      <p:sp>
        <p:nvSpPr>
          <p:cNvPr id="5" name="Text Placeholder 1">
            <a:extLst>
              <a:ext uri="{FF2B5EF4-FFF2-40B4-BE49-F238E27FC236}">
                <a16:creationId xmlns:a16="http://schemas.microsoft.com/office/drawing/2014/main" id="{448159BF-39FA-F64F-970E-75232FC3B4D4}"/>
              </a:ext>
            </a:extLst>
          </p:cNvPr>
          <p:cNvSpPr txBox="1">
            <a:spLocks/>
          </p:cNvSpPr>
          <p:nvPr/>
        </p:nvSpPr>
        <p:spPr>
          <a:xfrm>
            <a:off x="1195475" y="416848"/>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y-GB" sz="4000" b="1" i="0" u="none" strike="noStrike" normalizeH="0" noProof="0" dirty="0">
                <a:ln>
                  <a:noFill/>
                </a:ln>
                <a:solidFill>
                  <a:srgbClr val="6DA42E"/>
                </a:solidFill>
                <a:effectLst/>
                <a:uLnTx/>
                <a:uFillTx/>
                <a:latin typeface="Arial" panose="020B0604020202020204" pitchFamily="34" charset="0"/>
                <a:ea typeface="+mn-ea"/>
                <a:cs typeface="Arial" panose="020B0604020202020204" pitchFamily="34" charset="0"/>
              </a:rPr>
              <a:t>Arwahaniad neu Ynysu Gorfodol</a:t>
            </a:r>
          </a:p>
        </p:txBody>
      </p:sp>
    </p:spTree>
    <p:extLst>
      <p:ext uri="{BB962C8B-B14F-4D97-AF65-F5344CB8AC3E}">
        <p14:creationId xmlns:p14="http://schemas.microsoft.com/office/powerpoint/2010/main" val="464799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8073194" y="490988"/>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Coercion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6817" y="2177989"/>
            <a:ext cx="3770870" cy="3770870"/>
          </a:xfrm>
          <a:prstGeom prst="rect">
            <a:avLst/>
          </a:prstGeom>
        </p:spPr>
      </p:pic>
      <p:sp>
        <p:nvSpPr>
          <p:cNvPr id="4" name="Text Placeholder 1">
            <a:extLst>
              <a:ext uri="{FF2B5EF4-FFF2-40B4-BE49-F238E27FC236}">
                <a16:creationId xmlns:a16="http://schemas.microsoft.com/office/drawing/2014/main" id="{448159BF-39FA-F64F-970E-75232FC3B4D4}"/>
              </a:ext>
            </a:extLst>
          </p:cNvPr>
          <p:cNvSpPr txBox="1">
            <a:spLocks/>
          </p:cNvSpPr>
          <p:nvPr/>
        </p:nvSpPr>
        <p:spPr>
          <a:xfrm>
            <a:off x="1585455" y="643388"/>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y-GB" sz="4000" b="1" i="0" u="none" strike="noStrike"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Gorfodaeth</a:t>
            </a:r>
          </a:p>
        </p:txBody>
      </p:sp>
    </p:spTree>
    <p:extLst>
      <p:ext uri="{BB962C8B-B14F-4D97-AF65-F5344CB8AC3E}">
        <p14:creationId xmlns:p14="http://schemas.microsoft.com/office/powerpoint/2010/main" val="3782235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8073195" y="490988"/>
            <a:ext cx="3332092" cy="1072734"/>
          </a:xfrm>
          <a:prstGeom prst="rect">
            <a:avLst/>
          </a:prstGeom>
          <a:solidFill>
            <a:schemeClr val="bg1"/>
          </a:solidFill>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chemeClr val="tx2">
                    <a:lumMod val="75000"/>
                  </a:schemeClr>
                </a:solidFill>
                <a:effectLst/>
                <a:uLnTx/>
                <a:uFillTx/>
                <a:latin typeface="Arial" panose="020B0604020202020204" pitchFamily="34" charset="0"/>
                <a:ea typeface="+mn-ea"/>
                <a:cs typeface="Arial" panose="020B0604020202020204" pitchFamily="34" charset="0"/>
              </a:rPr>
              <a:t>Lunch</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0510" y="1920470"/>
            <a:ext cx="4233036" cy="4047844"/>
          </a:xfrm>
          <a:prstGeom prst="rect">
            <a:avLst/>
          </a:prstGeom>
        </p:spPr>
      </p:pic>
      <p:sp>
        <p:nvSpPr>
          <p:cNvPr id="5" name="Text Placeholder 1">
            <a:extLst>
              <a:ext uri="{FF2B5EF4-FFF2-40B4-BE49-F238E27FC236}">
                <a16:creationId xmlns:a16="http://schemas.microsoft.com/office/drawing/2014/main" id="{448159BF-39FA-F64F-970E-75232FC3B4D4}"/>
              </a:ext>
            </a:extLst>
          </p:cNvPr>
          <p:cNvSpPr txBox="1">
            <a:spLocks/>
          </p:cNvSpPr>
          <p:nvPr/>
        </p:nvSpPr>
        <p:spPr>
          <a:xfrm>
            <a:off x="1384528" y="547643"/>
            <a:ext cx="3332092" cy="1072734"/>
          </a:xfrm>
          <a:prstGeom prst="rect">
            <a:avLst/>
          </a:prstGeom>
          <a:solidFill>
            <a:schemeClr val="bg1"/>
          </a:solidFill>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y-GB" sz="4000" b="1" i="0" u="none" strike="noStrike" normalizeH="0" baseline="0" noProof="0" dirty="0">
                <a:ln>
                  <a:noFill/>
                </a:ln>
                <a:solidFill>
                  <a:schemeClr val="tx2">
                    <a:lumMod val="75000"/>
                  </a:schemeClr>
                </a:solidFill>
                <a:effectLst/>
                <a:uLnTx/>
                <a:uFillTx/>
                <a:latin typeface="Arial" panose="020B0604020202020204" pitchFamily="34" charset="0"/>
                <a:ea typeface="+mn-ea"/>
                <a:cs typeface="Arial" panose="020B0604020202020204" pitchFamily="34" charset="0"/>
              </a:rPr>
              <a:t>Cinio</a:t>
            </a:r>
          </a:p>
        </p:txBody>
      </p:sp>
    </p:spTree>
    <p:extLst>
      <p:ext uri="{BB962C8B-B14F-4D97-AF65-F5344CB8AC3E}">
        <p14:creationId xmlns:p14="http://schemas.microsoft.com/office/powerpoint/2010/main" val="183314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6586151" y="358346"/>
            <a:ext cx="5478935" cy="1243123"/>
          </a:xfrm>
        </p:spPr>
        <p:txBody>
          <a:bodyPr/>
          <a:lstStyle/>
          <a:p>
            <a:r>
              <a:rPr lang="en-GB" b="1" dirty="0"/>
              <a:t>How Restrictive Practices are Used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2702" y="1383605"/>
            <a:ext cx="2032463" cy="158889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2278" y="2972501"/>
            <a:ext cx="1852887" cy="185288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4545" y="4917380"/>
            <a:ext cx="1940620" cy="1940620"/>
          </a:xfrm>
          <a:prstGeom prst="rect">
            <a:avLst/>
          </a:prstGeom>
        </p:spPr>
      </p:pic>
      <p:sp>
        <p:nvSpPr>
          <p:cNvPr id="6" name="Text Placeholder 8"/>
          <p:cNvSpPr>
            <a:spLocks noGrp="1"/>
          </p:cNvSpPr>
          <p:nvPr>
            <p:ph type="body" sz="quarter" idx="13"/>
          </p:nvPr>
        </p:nvSpPr>
        <p:spPr>
          <a:xfrm>
            <a:off x="380000" y="550413"/>
            <a:ext cx="4378268" cy="2858035"/>
          </a:xfrm>
        </p:spPr>
        <p:txBody>
          <a:bodyPr/>
          <a:lstStyle/>
          <a:p>
            <a:r>
              <a:rPr lang="cy-GB" b="1" dirty="0"/>
              <a:t>Sut Mae Arferion Cyfyngol yn cael eu defnyddio
</a:t>
            </a:r>
            <a:br>
              <a:rPr lang="cy-GB" b="1" dirty="0"/>
            </a:br>
            <a:r>
              <a:rPr lang="cy-GB" b="1" dirty="0"/>
              <a:t> </a:t>
            </a:r>
          </a:p>
        </p:txBody>
      </p:sp>
    </p:spTree>
    <p:extLst>
      <p:ext uri="{BB962C8B-B14F-4D97-AF65-F5344CB8AC3E}">
        <p14:creationId xmlns:p14="http://schemas.microsoft.com/office/powerpoint/2010/main" val="1750057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trictive Practices (1)">
            <a:hlinkClick r:id="" action="ppaction://media"/>
            <a:extLst>
              <a:ext uri="{FF2B5EF4-FFF2-40B4-BE49-F238E27FC236}">
                <a16:creationId xmlns:a16="http://schemas.microsoft.com/office/drawing/2014/main" id="{266AFD20-860C-3746-4D84-B1170D6519CA}"/>
              </a:ext>
            </a:extLst>
          </p:cNvPr>
          <p:cNvPicPr>
            <a:picLocks noGrp="1" noChangeAspect="1"/>
          </p:cNvPicPr>
          <p:nvPr>
            <p:ph sz="quarter" idx="12"/>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6"/>
          </a:xfrm>
        </p:spPr>
      </p:pic>
    </p:spTree>
    <p:extLst>
      <p:ext uri="{BB962C8B-B14F-4D97-AF65-F5344CB8AC3E}">
        <p14:creationId xmlns:p14="http://schemas.microsoft.com/office/powerpoint/2010/main" val="1070272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64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8009467" y="500635"/>
            <a:ext cx="3721986" cy="1125548"/>
          </a:xfrm>
        </p:spPr>
        <p:txBody>
          <a:bodyPr/>
          <a:lstStyle/>
          <a:p>
            <a:r>
              <a:rPr lang="en-GB" b="1" dirty="0"/>
              <a:t>What are Your Human Rights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4413" y="1804086"/>
            <a:ext cx="2954820" cy="296361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64410" y="4418680"/>
            <a:ext cx="2117896" cy="2117896"/>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896" y="2856852"/>
            <a:ext cx="2011807" cy="2011807"/>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64704" y="4418680"/>
            <a:ext cx="2117949" cy="2117949"/>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87049" y="1626183"/>
            <a:ext cx="2236573" cy="2236573"/>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40597" y="148281"/>
            <a:ext cx="2274711" cy="2274711"/>
          </a:xfrm>
          <a:prstGeom prst="rect">
            <a:avLst/>
          </a:prstGeom>
        </p:spPr>
      </p:pic>
      <p:sp>
        <p:nvSpPr>
          <p:cNvPr id="11" name="Text Placeholder 8"/>
          <p:cNvSpPr>
            <a:spLocks noGrp="1"/>
          </p:cNvSpPr>
          <p:nvPr>
            <p:ph type="body" sz="quarter" idx="13"/>
          </p:nvPr>
        </p:nvSpPr>
        <p:spPr>
          <a:xfrm>
            <a:off x="4037726" y="500635"/>
            <a:ext cx="3971741" cy="1125548"/>
          </a:xfrm>
        </p:spPr>
        <p:txBody>
          <a:bodyPr/>
          <a:lstStyle/>
          <a:p>
            <a:r>
              <a:rPr lang="cy-GB" b="1" dirty="0"/>
              <a:t>Beth yw Eich Hawliau Dynol</a:t>
            </a:r>
          </a:p>
        </p:txBody>
      </p:sp>
    </p:spTree>
    <p:extLst>
      <p:ext uri="{BB962C8B-B14F-4D97-AF65-F5344CB8AC3E}">
        <p14:creationId xmlns:p14="http://schemas.microsoft.com/office/powerpoint/2010/main" val="1936841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6960973" y="622729"/>
            <a:ext cx="4535702" cy="1263335"/>
          </a:xfrm>
        </p:spPr>
        <p:txBody>
          <a:bodyPr/>
          <a:lstStyle/>
          <a:p>
            <a:r>
              <a:rPr lang="en-GB" b="1" dirty="0"/>
              <a:t>Human Rights and Restraint</a:t>
            </a:r>
          </a:p>
        </p:txBody>
      </p:sp>
      <p:pic>
        <p:nvPicPr>
          <p:cNvPr id="2" name="Picture 1"/>
          <p:cNvPicPr>
            <a:picLocks noChangeAspect="1"/>
          </p:cNvPicPr>
          <p:nvPr/>
        </p:nvPicPr>
        <p:blipFill>
          <a:blip r:embed="rId3"/>
          <a:stretch>
            <a:fillRect/>
          </a:stretch>
        </p:blipFill>
        <p:spPr>
          <a:xfrm>
            <a:off x="1892633" y="3344338"/>
            <a:ext cx="3206774" cy="3206774"/>
          </a:xfrm>
          <a:prstGeom prst="rect">
            <a:avLst/>
          </a:prstGeom>
        </p:spPr>
      </p:pic>
      <p:sp>
        <p:nvSpPr>
          <p:cNvPr id="3" name="TextBox 2"/>
          <p:cNvSpPr txBox="1"/>
          <p:nvPr/>
        </p:nvSpPr>
        <p:spPr>
          <a:xfrm>
            <a:off x="5398265" y="4384713"/>
            <a:ext cx="936434" cy="1569660"/>
          </a:xfrm>
          <a:prstGeom prst="rect">
            <a:avLst/>
          </a:prstGeom>
          <a:noFill/>
        </p:spPr>
        <p:txBody>
          <a:bodyPr wrap="square" rtlCol="0">
            <a:spAutoFit/>
          </a:bodyPr>
          <a:lstStyle/>
          <a:p>
            <a:r>
              <a:rPr lang="en-GB" sz="9600" dirty="0"/>
              <a:t>+</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557" y="3344338"/>
            <a:ext cx="3200400" cy="3200400"/>
          </a:xfrm>
          <a:prstGeom prst="rect">
            <a:avLst/>
          </a:prstGeom>
        </p:spPr>
      </p:pic>
      <p:sp>
        <p:nvSpPr>
          <p:cNvPr id="6" name="Text Placeholder 8"/>
          <p:cNvSpPr>
            <a:spLocks noGrp="1"/>
          </p:cNvSpPr>
          <p:nvPr>
            <p:ph type="body" sz="quarter" idx="13"/>
          </p:nvPr>
        </p:nvSpPr>
        <p:spPr>
          <a:xfrm>
            <a:off x="1034306" y="622729"/>
            <a:ext cx="4535702" cy="1263335"/>
          </a:xfrm>
        </p:spPr>
        <p:txBody>
          <a:bodyPr/>
          <a:lstStyle/>
          <a:p>
            <a:r>
              <a:rPr lang="cy-GB" b="1" dirty="0"/>
              <a:t>Hawliau Dynol ac Ataliaeth</a:t>
            </a:r>
          </a:p>
        </p:txBody>
      </p:sp>
    </p:spTree>
    <p:extLst>
      <p:ext uri="{BB962C8B-B14F-4D97-AF65-F5344CB8AC3E}">
        <p14:creationId xmlns:p14="http://schemas.microsoft.com/office/powerpoint/2010/main" val="3803918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7340251" y="1519881"/>
            <a:ext cx="4156423" cy="4930346"/>
          </a:xfrm>
        </p:spPr>
        <p:txBody>
          <a:bodyPr/>
          <a:lstStyle/>
          <a:p>
            <a:r>
              <a:rPr lang="en-GB" dirty="0"/>
              <a:t>Restrictive Practice</a:t>
            </a:r>
          </a:p>
          <a:p>
            <a:pPr marL="342900" indent="-342900">
              <a:buFont typeface="Arial" panose="020B0604020202020204" pitchFamily="34" charset="0"/>
              <a:buChar char="•"/>
            </a:pPr>
            <a:r>
              <a:rPr lang="en-GB" dirty="0"/>
              <a:t>What is it</a:t>
            </a:r>
          </a:p>
          <a:p>
            <a:pPr marL="342900" indent="-342900">
              <a:buFont typeface="Arial" panose="020B0604020202020204" pitchFamily="34" charset="0"/>
              <a:buChar char="•"/>
            </a:pPr>
            <a:r>
              <a:rPr lang="en-GB" dirty="0"/>
              <a:t>What does it look like</a:t>
            </a:r>
          </a:p>
          <a:p>
            <a:pPr marL="342900" indent="-342900">
              <a:buFont typeface="Arial" panose="020B0604020202020204" pitchFamily="34" charset="0"/>
              <a:buChar char="•"/>
            </a:pPr>
            <a:r>
              <a:rPr lang="en-GB" dirty="0"/>
              <a:t>What are our rights</a:t>
            </a:r>
          </a:p>
          <a:p>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r>
              <a:rPr lang="en-GB" dirty="0"/>
              <a:t>Learning through talking</a:t>
            </a:r>
          </a:p>
          <a:p>
            <a:r>
              <a:rPr lang="en-GB" dirty="0"/>
              <a:t>Support available</a:t>
            </a:r>
          </a:p>
          <a:p>
            <a:r>
              <a:rPr lang="en-GB" dirty="0"/>
              <a:t>Relaxed and engaging</a:t>
            </a:r>
          </a:p>
        </p:txBody>
      </p:sp>
      <p:sp>
        <p:nvSpPr>
          <p:cNvPr id="9" name="Text Placeholder 8"/>
          <p:cNvSpPr>
            <a:spLocks noGrp="1"/>
          </p:cNvSpPr>
          <p:nvPr>
            <p:ph type="body" sz="quarter" idx="13"/>
          </p:nvPr>
        </p:nvSpPr>
        <p:spPr>
          <a:xfrm>
            <a:off x="7340251" y="482286"/>
            <a:ext cx="4156424" cy="796668"/>
          </a:xfrm>
        </p:spPr>
        <p:txBody>
          <a:bodyPr/>
          <a:lstStyle/>
          <a:p>
            <a:r>
              <a:rPr lang="en-GB" b="1" dirty="0"/>
              <a:t>Aims of the workshop</a:t>
            </a:r>
          </a:p>
        </p:txBody>
      </p:sp>
      <p:pic>
        <p:nvPicPr>
          <p:cNvPr id="5" name="Picture 4"/>
          <p:cNvPicPr>
            <a:picLocks noChangeAspect="1"/>
          </p:cNvPicPr>
          <p:nvPr/>
        </p:nvPicPr>
        <p:blipFill>
          <a:blip r:embed="rId3"/>
          <a:stretch>
            <a:fillRect/>
          </a:stretch>
        </p:blipFill>
        <p:spPr>
          <a:xfrm>
            <a:off x="4561404" y="1092237"/>
            <a:ext cx="2414904" cy="2532704"/>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1403" y="3991233"/>
            <a:ext cx="2414904" cy="2414904"/>
          </a:xfrm>
          <a:prstGeom prst="rect">
            <a:avLst/>
          </a:prstGeom>
        </p:spPr>
      </p:pic>
      <p:sp>
        <p:nvSpPr>
          <p:cNvPr id="6" name="Text Placeholder 8"/>
          <p:cNvSpPr txBox="1">
            <a:spLocks/>
          </p:cNvSpPr>
          <p:nvPr/>
        </p:nvSpPr>
        <p:spPr>
          <a:xfrm>
            <a:off x="617718" y="482286"/>
            <a:ext cx="4156424" cy="796668"/>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4000" kern="1200" cap="none" baseline="0">
                <a:solidFill>
                  <a:srgbClr val="2C5666"/>
                </a:solidFill>
                <a:latin typeface="Acumin Pro Semibold" panose="020B07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y-GB" b="1"/>
              <a:t>Amcanion y Dydd</a:t>
            </a:r>
            <a:endParaRPr lang="cy-GB" b="1" dirty="0"/>
          </a:p>
        </p:txBody>
      </p:sp>
      <p:sp>
        <p:nvSpPr>
          <p:cNvPr id="8" name="Text Placeholder 6"/>
          <p:cNvSpPr txBox="1">
            <a:spLocks/>
          </p:cNvSpPr>
          <p:nvPr/>
        </p:nvSpPr>
        <p:spPr>
          <a:xfrm>
            <a:off x="982562" y="1526060"/>
            <a:ext cx="4156423" cy="4930346"/>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15989D"/>
              </a:buClr>
              <a:buFont typeface="Acumin Pro" panose="020B05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15989D"/>
              </a:buClr>
              <a:buFont typeface="Acumin Pro" panose="020B05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y-GB"/>
              <a:t>Arferion Cyfyngol</a:t>
            </a:r>
          </a:p>
          <a:p>
            <a:pPr marL="342900" indent="-342900">
              <a:buFont typeface="Arial" panose="020B0604020202020204" pitchFamily="34" charset="0"/>
              <a:buChar char="•"/>
            </a:pPr>
            <a:r>
              <a:rPr lang="cy-GB"/>
              <a:t>Beth yw e</a:t>
            </a:r>
          </a:p>
          <a:p>
            <a:pPr marL="342900" indent="-342900">
              <a:buFont typeface="Arial" panose="020B0604020202020204" pitchFamily="34" charset="0"/>
              <a:buChar char="•"/>
            </a:pPr>
            <a:r>
              <a:rPr lang="cy-GB"/>
              <a:t>Hawliau dynol</a:t>
            </a:r>
          </a:p>
          <a:p>
            <a:pPr marL="342900" indent="-342900">
              <a:buFont typeface="Arial" panose="020B0604020202020204" pitchFamily="34" charset="0"/>
              <a:buChar char="•"/>
            </a:pPr>
            <a:r>
              <a:rPr lang="cy-GB"/>
              <a:t>Beth allwn ni ei wneud</a:t>
            </a:r>
          </a:p>
          <a:p>
            <a:pPr marL="342900" indent="-342900">
              <a:buFont typeface="Arial" panose="020B0604020202020204" pitchFamily="34" charset="0"/>
              <a:buChar char="•"/>
            </a:pPr>
            <a:endParaRPr lang="en-GB"/>
          </a:p>
          <a:p>
            <a:pPr marL="342900" indent="-342900">
              <a:buFont typeface="Arial" panose="020B0604020202020204" pitchFamily="34" charset="0"/>
              <a:buChar char="•"/>
            </a:pPr>
            <a:endParaRPr lang="en-GB"/>
          </a:p>
          <a:p>
            <a:pPr marL="342900" indent="-342900">
              <a:buFont typeface="Arial" panose="020B0604020202020204" pitchFamily="34" charset="0"/>
              <a:buChar char="•"/>
            </a:pPr>
            <a:endParaRPr lang="en-GB"/>
          </a:p>
          <a:p>
            <a:r>
              <a:rPr lang="cy-GB"/>
              <a:t>Dysgu drwy siarad</a:t>
            </a:r>
          </a:p>
          <a:p>
            <a:r>
              <a:rPr lang="cy-GB"/>
              <a:t>Cymorth ar gael</a:t>
            </a:r>
          </a:p>
          <a:p>
            <a:r>
              <a:rPr lang="cy-GB"/>
              <a:t>Hamddenol a gafaelgar</a:t>
            </a:r>
            <a:endParaRPr lang="cy-GB" dirty="0"/>
          </a:p>
        </p:txBody>
      </p:sp>
    </p:spTree>
    <p:extLst>
      <p:ext uri="{BB962C8B-B14F-4D97-AF65-F5344CB8AC3E}">
        <p14:creationId xmlns:p14="http://schemas.microsoft.com/office/powerpoint/2010/main" val="4113255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7195751" y="500635"/>
            <a:ext cx="4535702" cy="722684"/>
          </a:xfrm>
        </p:spPr>
        <p:txBody>
          <a:bodyPr/>
          <a:lstStyle/>
          <a:p>
            <a:r>
              <a:rPr lang="en-GB" b="1" dirty="0"/>
              <a:t>Consent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8707" y="1762699"/>
            <a:ext cx="3883893" cy="3883893"/>
          </a:xfrm>
          <a:prstGeom prst="rect">
            <a:avLst/>
          </a:prstGeom>
        </p:spPr>
      </p:pic>
      <p:sp>
        <p:nvSpPr>
          <p:cNvPr id="4" name="Text Placeholder 8"/>
          <p:cNvSpPr>
            <a:spLocks noGrp="1"/>
          </p:cNvSpPr>
          <p:nvPr>
            <p:ph type="body" sz="quarter" idx="13"/>
          </p:nvPr>
        </p:nvSpPr>
        <p:spPr>
          <a:xfrm>
            <a:off x="1298736" y="500635"/>
            <a:ext cx="4535702" cy="722684"/>
          </a:xfrm>
        </p:spPr>
        <p:txBody>
          <a:bodyPr/>
          <a:lstStyle/>
          <a:p>
            <a:r>
              <a:rPr lang="cy-GB" b="1" dirty="0"/>
              <a:t>Cydsynio</a:t>
            </a:r>
          </a:p>
        </p:txBody>
      </p:sp>
    </p:spTree>
    <p:extLst>
      <p:ext uri="{BB962C8B-B14F-4D97-AF65-F5344CB8AC3E}">
        <p14:creationId xmlns:p14="http://schemas.microsoft.com/office/powerpoint/2010/main" val="3715962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60973" y="2780778"/>
            <a:ext cx="4535702" cy="3770334"/>
          </a:xfrm>
        </p:spPr>
        <p:txBody>
          <a:bodyPr/>
          <a:lstStyle/>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9" name="Text Placeholder 8"/>
          <p:cNvSpPr>
            <a:spLocks noGrp="1"/>
          </p:cNvSpPr>
          <p:nvPr>
            <p:ph type="body" sz="quarter" idx="13"/>
          </p:nvPr>
        </p:nvSpPr>
        <p:spPr>
          <a:xfrm>
            <a:off x="7115209" y="683945"/>
            <a:ext cx="4535702" cy="1232990"/>
          </a:xfrm>
        </p:spPr>
        <p:txBody>
          <a:bodyPr/>
          <a:lstStyle/>
          <a:p>
            <a:r>
              <a:rPr lang="en-GB" b="1" dirty="0"/>
              <a:t>Nothing to Me Without Me</a:t>
            </a:r>
          </a:p>
        </p:txBody>
      </p:sp>
      <p:sp>
        <p:nvSpPr>
          <p:cNvPr id="4" name="Text Placeholder 6"/>
          <p:cNvSpPr txBox="1">
            <a:spLocks/>
          </p:cNvSpPr>
          <p:nvPr/>
        </p:nvSpPr>
        <p:spPr>
          <a:xfrm>
            <a:off x="6960973" y="2517732"/>
            <a:ext cx="4535702" cy="3883068"/>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15989D"/>
              </a:buClr>
              <a:buFont typeface="Acumin Pro" panose="020B05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15989D"/>
              </a:buClr>
              <a:buFont typeface="Acumin Pro" panose="020B05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dirty="0"/>
          </a:p>
        </p:txBody>
      </p:sp>
      <p:sp>
        <p:nvSpPr>
          <p:cNvPr id="5" name="Text Placeholder 6"/>
          <p:cNvSpPr txBox="1">
            <a:spLocks/>
          </p:cNvSpPr>
          <p:nvPr/>
        </p:nvSpPr>
        <p:spPr>
          <a:xfrm>
            <a:off x="6960973" y="2279737"/>
            <a:ext cx="4535702" cy="4121063"/>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15989D"/>
              </a:buClr>
              <a:buFont typeface="Acumin Pro" panose="020B05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15989D"/>
              </a:buClr>
              <a:buFont typeface="Acumin Pro" panose="020B05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7414" y="2412767"/>
            <a:ext cx="4058797" cy="4058797"/>
          </a:xfrm>
          <a:prstGeom prst="rect">
            <a:avLst/>
          </a:prstGeom>
        </p:spPr>
      </p:pic>
      <p:sp>
        <p:nvSpPr>
          <p:cNvPr id="8" name="Text Placeholder 8"/>
          <p:cNvSpPr txBox="1">
            <a:spLocks/>
          </p:cNvSpPr>
          <p:nvPr/>
        </p:nvSpPr>
        <p:spPr>
          <a:xfrm>
            <a:off x="1045223" y="388856"/>
            <a:ext cx="4535702" cy="1232990"/>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4000" kern="1200" cap="none" baseline="0">
                <a:solidFill>
                  <a:srgbClr val="2C5666"/>
                </a:solidFill>
                <a:latin typeface="Acumin Pro Semibold" panose="020B07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y-GB" b="1"/>
              <a:t>Dim i Mi Hebdda i</a:t>
            </a:r>
            <a:endParaRPr lang="cy-GB" b="1" dirty="0"/>
          </a:p>
        </p:txBody>
      </p:sp>
    </p:spTree>
    <p:extLst>
      <p:ext uri="{BB962C8B-B14F-4D97-AF65-F5344CB8AC3E}">
        <p14:creationId xmlns:p14="http://schemas.microsoft.com/office/powerpoint/2010/main" val="40199915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60973" y="2780778"/>
            <a:ext cx="4535702" cy="3770334"/>
          </a:xfrm>
        </p:spPr>
        <p:txBody>
          <a:bodyPr/>
          <a:lstStyle/>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9" name="Text Placeholder 8"/>
          <p:cNvSpPr>
            <a:spLocks noGrp="1"/>
          </p:cNvSpPr>
          <p:nvPr>
            <p:ph type="body" sz="quarter" idx="13"/>
          </p:nvPr>
        </p:nvSpPr>
        <p:spPr>
          <a:xfrm>
            <a:off x="6960973" y="418641"/>
            <a:ext cx="4535702" cy="1355075"/>
          </a:xfrm>
        </p:spPr>
        <p:txBody>
          <a:bodyPr/>
          <a:lstStyle/>
          <a:p>
            <a:r>
              <a:rPr lang="en-GB" b="1" dirty="0"/>
              <a:t>Questions &amp; Next Steps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8619" y="2780778"/>
            <a:ext cx="3426172" cy="3426172"/>
          </a:xfrm>
          <a:prstGeom prst="rect">
            <a:avLst/>
          </a:prstGeom>
        </p:spPr>
      </p:pic>
      <p:sp>
        <p:nvSpPr>
          <p:cNvPr id="5" name="TextBox 4"/>
          <p:cNvSpPr txBox="1"/>
          <p:nvPr/>
        </p:nvSpPr>
        <p:spPr>
          <a:xfrm>
            <a:off x="5398265" y="4384713"/>
            <a:ext cx="936434" cy="1569660"/>
          </a:xfrm>
          <a:prstGeom prst="rect">
            <a:avLst/>
          </a:prstGeom>
          <a:noFill/>
        </p:spPr>
        <p:txBody>
          <a:bodyPr wrap="square" rtlCol="0">
            <a:spAutoFit/>
          </a:bodyPr>
          <a:lstStyle/>
          <a:p>
            <a:r>
              <a:rPr lang="en-GB" sz="9600" dirty="0"/>
              <a:t>+</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3172" y="3075182"/>
            <a:ext cx="3131768" cy="3131768"/>
          </a:xfrm>
          <a:prstGeom prst="rect">
            <a:avLst/>
          </a:prstGeom>
        </p:spPr>
      </p:pic>
      <p:sp>
        <p:nvSpPr>
          <p:cNvPr id="8" name="Text Placeholder 8"/>
          <p:cNvSpPr txBox="1">
            <a:spLocks/>
          </p:cNvSpPr>
          <p:nvPr/>
        </p:nvSpPr>
        <p:spPr>
          <a:xfrm>
            <a:off x="1438619" y="571041"/>
            <a:ext cx="4535702" cy="1355075"/>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4000" kern="1200" cap="none" baseline="0">
                <a:solidFill>
                  <a:srgbClr val="2C5666"/>
                </a:solidFill>
                <a:latin typeface="Acumin Pro Semibold" panose="020B07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y-GB" b="1"/>
              <a:t>Cwestiynau a'r Camau Nesaf</a:t>
            </a:r>
            <a:endParaRPr lang="cy-GB" b="1" dirty="0"/>
          </a:p>
        </p:txBody>
      </p:sp>
    </p:spTree>
    <p:extLst>
      <p:ext uri="{BB962C8B-B14F-4D97-AF65-F5344CB8AC3E}">
        <p14:creationId xmlns:p14="http://schemas.microsoft.com/office/powerpoint/2010/main" val="1262486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60973" y="2780778"/>
            <a:ext cx="4535702" cy="3770334"/>
          </a:xfrm>
        </p:spPr>
        <p:txBody>
          <a:bodyPr/>
          <a:lstStyle/>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9" name="Text Placeholder 8"/>
          <p:cNvSpPr>
            <a:spLocks noGrp="1"/>
          </p:cNvSpPr>
          <p:nvPr>
            <p:ph type="body" sz="quarter" idx="13"/>
          </p:nvPr>
        </p:nvSpPr>
        <p:spPr>
          <a:xfrm>
            <a:off x="7236395" y="554734"/>
            <a:ext cx="4535702" cy="699663"/>
          </a:xfrm>
        </p:spPr>
        <p:txBody>
          <a:bodyPr/>
          <a:lstStyle/>
          <a:p>
            <a:r>
              <a:rPr lang="en-GB" b="1" dirty="0"/>
              <a:t>An Advocate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9106" y="2410803"/>
            <a:ext cx="4659470" cy="4140309"/>
          </a:xfrm>
          <a:prstGeom prst="rect">
            <a:avLst/>
          </a:prstGeom>
        </p:spPr>
      </p:pic>
      <p:sp>
        <p:nvSpPr>
          <p:cNvPr id="5" name="Text Placeholder 8"/>
          <p:cNvSpPr txBox="1">
            <a:spLocks/>
          </p:cNvSpPr>
          <p:nvPr/>
        </p:nvSpPr>
        <p:spPr>
          <a:xfrm>
            <a:off x="1445195" y="554734"/>
            <a:ext cx="4535702" cy="699663"/>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4000" kern="1200" cap="none" baseline="0">
                <a:solidFill>
                  <a:srgbClr val="2C5666"/>
                </a:solidFill>
                <a:latin typeface="Acumin Pro Semibold" panose="020B07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y-GB" b="1"/>
              <a:t>Eiriolwr</a:t>
            </a:r>
            <a:endParaRPr lang="cy-GB" b="1" dirty="0"/>
          </a:p>
        </p:txBody>
      </p:sp>
    </p:spTree>
    <p:extLst>
      <p:ext uri="{BB962C8B-B14F-4D97-AF65-F5344CB8AC3E}">
        <p14:creationId xmlns:p14="http://schemas.microsoft.com/office/powerpoint/2010/main" val="2805456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8"/>
          <p:cNvSpPr>
            <a:spLocks noGrp="1"/>
          </p:cNvSpPr>
          <p:nvPr>
            <p:ph type="body" sz="quarter" idx="4294967295"/>
          </p:nvPr>
        </p:nvSpPr>
        <p:spPr>
          <a:xfrm>
            <a:off x="6960973" y="469929"/>
            <a:ext cx="4535702" cy="796668"/>
          </a:xfrm>
          <a:prstGeom prst="rect">
            <a:avLst/>
          </a:prstGeom>
        </p:spPr>
        <p:txBody>
          <a:bodyPr/>
          <a:lstStyle/>
          <a:p>
            <a:pPr marL="0" indent="0">
              <a:buNone/>
            </a:pPr>
            <a:r>
              <a:rPr lang="en-GB" b="1" dirty="0"/>
              <a:t>Moving around the building</a:t>
            </a:r>
          </a:p>
        </p:txBody>
      </p:sp>
      <p:sp>
        <p:nvSpPr>
          <p:cNvPr id="6" name="Text Placeholder 6"/>
          <p:cNvSpPr>
            <a:spLocks noGrp="1"/>
          </p:cNvSpPr>
          <p:nvPr>
            <p:ph type="body" sz="quarter" idx="11"/>
          </p:nvPr>
        </p:nvSpPr>
        <p:spPr>
          <a:xfrm>
            <a:off x="7447401" y="1717589"/>
            <a:ext cx="4049273" cy="4493741"/>
          </a:xfrm>
        </p:spPr>
        <p:txBody>
          <a:bodyPr/>
          <a:lstStyle/>
          <a:p>
            <a:pPr marL="342900" indent="-342900">
              <a:spcBef>
                <a:spcPts val="600"/>
              </a:spcBef>
              <a:buFont typeface="Arial" panose="020B0604020202020204" pitchFamily="34" charset="0"/>
              <a:buChar char="•"/>
            </a:pPr>
            <a:r>
              <a:rPr lang="en-GB" dirty="0"/>
              <a:t>Fire alarm</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en-GB" dirty="0"/>
              <a:t>Toilets</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en-GB" dirty="0"/>
              <a:t>Adult changing room</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en-GB" dirty="0"/>
              <a:t>Smaller rooms</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en-GB" dirty="0"/>
              <a:t>Refreshments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1717" y="1266597"/>
            <a:ext cx="1637241" cy="163724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1717" y="3124025"/>
            <a:ext cx="1680867" cy="1680867"/>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7997" y="5025079"/>
            <a:ext cx="1684587" cy="1684587"/>
          </a:xfrm>
          <a:prstGeom prst="rect">
            <a:avLst/>
          </a:prstGeom>
        </p:spPr>
      </p:pic>
      <p:sp>
        <p:nvSpPr>
          <p:cNvPr id="7" name="Text Placeholder 8"/>
          <p:cNvSpPr>
            <a:spLocks noGrp="1"/>
          </p:cNvSpPr>
          <p:nvPr>
            <p:ph type="body" sz="quarter" idx="4294967295"/>
          </p:nvPr>
        </p:nvSpPr>
        <p:spPr>
          <a:xfrm>
            <a:off x="627906" y="469929"/>
            <a:ext cx="4535702" cy="796668"/>
          </a:xfrm>
          <a:prstGeom prst="rect">
            <a:avLst/>
          </a:prstGeom>
        </p:spPr>
        <p:txBody>
          <a:bodyPr/>
          <a:lstStyle/>
          <a:p>
            <a:pPr marL="0" indent="0">
              <a:buNone/>
            </a:pPr>
            <a:r>
              <a:rPr lang="cy-GB" b="1" dirty="0"/>
              <a:t>Symud o gwmpas yr adeilad</a:t>
            </a:r>
          </a:p>
        </p:txBody>
      </p:sp>
      <p:sp>
        <p:nvSpPr>
          <p:cNvPr id="11" name="Text Placeholder 6"/>
          <p:cNvSpPr>
            <a:spLocks noGrp="1"/>
          </p:cNvSpPr>
          <p:nvPr>
            <p:ph type="body" sz="quarter" idx="11"/>
          </p:nvPr>
        </p:nvSpPr>
        <p:spPr>
          <a:xfrm>
            <a:off x="627906" y="1717587"/>
            <a:ext cx="4049273" cy="4493741"/>
          </a:xfrm>
        </p:spPr>
        <p:txBody>
          <a:bodyPr/>
          <a:lstStyle/>
          <a:p>
            <a:pPr marL="342900" indent="-342900">
              <a:spcBef>
                <a:spcPts val="600"/>
              </a:spcBef>
              <a:buFont typeface="Arial" panose="020B0604020202020204" pitchFamily="34" charset="0"/>
              <a:buChar char="•"/>
            </a:pPr>
            <a:r>
              <a:rPr lang="cy-GB" dirty="0"/>
              <a:t>Larwm tân</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cy-GB" dirty="0"/>
              <a:t>Toiledau</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cy-GB" dirty="0"/>
              <a:t>Ystafell newid i oedolion</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cy-GB" dirty="0"/>
              <a:t>Ystafelloedd llai</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cy-GB" dirty="0"/>
              <a:t>Lluniaeth</a:t>
            </a:r>
          </a:p>
        </p:txBody>
      </p:sp>
    </p:spTree>
    <p:extLst>
      <p:ext uri="{BB962C8B-B14F-4D97-AF65-F5344CB8AC3E}">
        <p14:creationId xmlns:p14="http://schemas.microsoft.com/office/powerpoint/2010/main" val="2061798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7340252" y="500063"/>
            <a:ext cx="4156423" cy="759583"/>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rgbClr val="CF8503"/>
                </a:solidFill>
                <a:effectLst/>
                <a:uLnTx/>
                <a:uFillTx/>
                <a:latin typeface="Arial" panose="020B0604020202020204" pitchFamily="34" charset="0"/>
                <a:ea typeface="+mn-ea"/>
                <a:cs typeface="Arial" panose="020B0604020202020204" pitchFamily="34" charset="0"/>
              </a:rPr>
              <a:t>Ground Rules</a:t>
            </a:r>
          </a:p>
        </p:txBody>
      </p:sp>
      <p:sp>
        <p:nvSpPr>
          <p:cNvPr id="4" name="Text Placeholder 6"/>
          <p:cNvSpPr txBox="1">
            <a:spLocks/>
          </p:cNvSpPr>
          <p:nvPr/>
        </p:nvSpPr>
        <p:spPr>
          <a:xfrm>
            <a:off x="7797113" y="1259646"/>
            <a:ext cx="3699561" cy="49516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r>
              <a:rPr lang="en-GB" dirty="0"/>
              <a:t>Be kind</a:t>
            </a:r>
          </a:p>
          <a:p>
            <a:pPr marL="342900" indent="-342900"/>
            <a:r>
              <a:rPr lang="en-GB" dirty="0"/>
              <a:t>Give time to talk</a:t>
            </a:r>
          </a:p>
          <a:p>
            <a:pPr marL="342900" indent="-342900"/>
            <a:endParaRPr lang="en-GB" dirty="0"/>
          </a:p>
          <a:p>
            <a:pPr marL="342900" indent="-342900"/>
            <a:r>
              <a:rPr lang="en-GB" dirty="0"/>
              <a:t>Respect all views</a:t>
            </a:r>
          </a:p>
          <a:p>
            <a:pPr marL="342900" indent="-342900"/>
            <a:r>
              <a:rPr lang="en-GB" dirty="0"/>
              <a:t>Come and go as you please</a:t>
            </a:r>
          </a:p>
          <a:p>
            <a:pPr marL="342900" indent="-342900"/>
            <a:endParaRPr lang="en-GB" dirty="0"/>
          </a:p>
          <a:p>
            <a:pPr marL="342900" indent="-342900"/>
            <a:r>
              <a:rPr lang="en-GB" dirty="0"/>
              <a:t>Give time to think</a:t>
            </a:r>
          </a:p>
          <a:p>
            <a:pPr marL="342900" indent="-342900"/>
            <a:r>
              <a:rPr lang="en-GB" dirty="0"/>
              <a:t>Respect privacy</a:t>
            </a:r>
          </a:p>
          <a:p>
            <a:pPr marL="342900" indent="-342900"/>
            <a:endParaRPr lang="en-GB" dirty="0"/>
          </a:p>
          <a:p>
            <a:pPr marL="342900" indent="-342900"/>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9052" y="296844"/>
            <a:ext cx="2281200" cy="22812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4225" y="2300846"/>
            <a:ext cx="2290458" cy="229045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7789" y="4562843"/>
            <a:ext cx="2032463" cy="2032463"/>
          </a:xfrm>
          <a:prstGeom prst="rect">
            <a:avLst/>
          </a:prstGeom>
        </p:spPr>
      </p:pic>
      <p:sp>
        <p:nvSpPr>
          <p:cNvPr id="8" name="Text Placeholder 1">
            <a:extLst>
              <a:ext uri="{FF2B5EF4-FFF2-40B4-BE49-F238E27FC236}">
                <a16:creationId xmlns:a16="http://schemas.microsoft.com/office/drawing/2014/main" id="{448159BF-39FA-F64F-970E-75232FC3B4D4}"/>
              </a:ext>
            </a:extLst>
          </p:cNvPr>
          <p:cNvSpPr txBox="1">
            <a:spLocks/>
          </p:cNvSpPr>
          <p:nvPr/>
        </p:nvSpPr>
        <p:spPr>
          <a:xfrm>
            <a:off x="469651" y="533930"/>
            <a:ext cx="4439591" cy="1023938"/>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y-GB" sz="4000" b="1" i="0" u="none" strike="noStrike" normalizeH="0" baseline="0" noProof="0" dirty="0">
                <a:ln>
                  <a:noFill/>
                </a:ln>
                <a:solidFill>
                  <a:srgbClr val="CF8503"/>
                </a:solidFill>
                <a:effectLst/>
                <a:uLnTx/>
                <a:uFillTx/>
                <a:latin typeface="Arial" panose="020B0604020202020204" pitchFamily="34" charset="0"/>
                <a:ea typeface="+mn-ea"/>
                <a:cs typeface="Arial" panose="020B0604020202020204" pitchFamily="34" charset="0"/>
              </a:rPr>
              <a:t>Rheolau Sylfaenol</a:t>
            </a:r>
          </a:p>
        </p:txBody>
      </p:sp>
      <p:sp>
        <p:nvSpPr>
          <p:cNvPr id="9" name="Text Placeholder 6"/>
          <p:cNvSpPr txBox="1">
            <a:spLocks/>
          </p:cNvSpPr>
          <p:nvPr/>
        </p:nvSpPr>
        <p:spPr>
          <a:xfrm>
            <a:off x="600446" y="1321281"/>
            <a:ext cx="3699561" cy="49516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r>
              <a:rPr lang="cy-GB" dirty="0"/>
              <a:t>Byddwch yn garedig</a:t>
            </a:r>
          </a:p>
          <a:p>
            <a:pPr marL="342900" indent="-342900"/>
            <a:r>
              <a:rPr lang="cy-GB" dirty="0"/>
              <a:t>Gwnewch amser i siarad</a:t>
            </a:r>
          </a:p>
          <a:p>
            <a:pPr marL="342900" indent="-342900"/>
            <a:endParaRPr lang="en-GB" dirty="0"/>
          </a:p>
          <a:p>
            <a:pPr marL="342900" indent="-342900"/>
            <a:r>
              <a:rPr lang="cy-GB" dirty="0"/>
              <a:t>Parchu pob barn</a:t>
            </a:r>
          </a:p>
          <a:p>
            <a:pPr marL="342900" indent="-342900"/>
            <a:r>
              <a:rPr lang="cy-GB" dirty="0"/>
              <a:t>Cewch fynd a dod fel y mynnwch</a:t>
            </a:r>
          </a:p>
          <a:p>
            <a:pPr marL="342900" indent="-342900"/>
            <a:endParaRPr lang="en-GB" dirty="0"/>
          </a:p>
          <a:p>
            <a:pPr marL="342900" indent="-342900"/>
            <a:r>
              <a:rPr lang="cy-GB" dirty="0"/>
              <a:t>Rhowch amser i feddwl</a:t>
            </a:r>
          </a:p>
          <a:p>
            <a:pPr marL="342900" indent="-342900"/>
            <a:r>
              <a:rPr lang="cy-GB" dirty="0"/>
              <a:t>Parchu preifatrwydd</a:t>
            </a:r>
          </a:p>
          <a:p>
            <a:pPr marL="342900" indent="-342900"/>
            <a:endParaRPr lang="en-GB" dirty="0"/>
          </a:p>
          <a:p>
            <a:pPr marL="342900" indent="-342900"/>
            <a:endParaRPr lang="en-GB" dirty="0"/>
          </a:p>
        </p:txBody>
      </p:sp>
    </p:spTree>
    <p:extLst>
      <p:ext uri="{BB962C8B-B14F-4D97-AF65-F5344CB8AC3E}">
        <p14:creationId xmlns:p14="http://schemas.microsoft.com/office/powerpoint/2010/main" val="1803977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7158794" y="464139"/>
            <a:ext cx="4782723" cy="626301"/>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What is Restraint</a:t>
            </a:r>
          </a:p>
        </p:txBody>
      </p:sp>
      <p:sp>
        <p:nvSpPr>
          <p:cNvPr id="7" name="Text Placeholder 6"/>
          <p:cNvSpPr txBox="1">
            <a:spLocks/>
          </p:cNvSpPr>
          <p:nvPr/>
        </p:nvSpPr>
        <p:spPr>
          <a:xfrm>
            <a:off x="6713951" y="2668044"/>
            <a:ext cx="4782724" cy="35432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endParaRPr lang="en-GB" dirty="0"/>
          </a:p>
          <a:p>
            <a:pPr marL="342900" indent="-342900"/>
            <a:endParaRPr lang="en-GB" dirty="0"/>
          </a:p>
        </p:txBody>
      </p:sp>
      <p:sp>
        <p:nvSpPr>
          <p:cNvPr id="9" name="Text Placeholder 6"/>
          <p:cNvSpPr txBox="1">
            <a:spLocks/>
          </p:cNvSpPr>
          <p:nvPr/>
        </p:nvSpPr>
        <p:spPr>
          <a:xfrm>
            <a:off x="7451123" y="1643449"/>
            <a:ext cx="4045551" cy="4567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Is when someone </a:t>
            </a:r>
            <a:r>
              <a:rPr lang="en-GB" b="1" dirty="0">
                <a:solidFill>
                  <a:srgbClr val="FF0000"/>
                </a:solidFill>
              </a:rPr>
              <a:t>stops </a:t>
            </a:r>
            <a:r>
              <a:rPr lang="en-GB" dirty="0"/>
              <a:t>another person from doing what they want or </a:t>
            </a:r>
            <a:r>
              <a:rPr lang="en-GB" b="1" dirty="0">
                <a:solidFill>
                  <a:srgbClr val="FF0000"/>
                </a:solidFill>
              </a:rPr>
              <a:t>making </a:t>
            </a:r>
            <a:r>
              <a:rPr lang="en-GB" dirty="0"/>
              <a:t>them do something they don’t want to do</a:t>
            </a:r>
          </a:p>
          <a:p>
            <a:pPr marL="342900" indent="-342900"/>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3359" y="3001095"/>
            <a:ext cx="3402903" cy="3402903"/>
          </a:xfrm>
          <a:prstGeom prst="rect">
            <a:avLst/>
          </a:prstGeom>
        </p:spPr>
      </p:pic>
      <p:sp>
        <p:nvSpPr>
          <p:cNvPr id="6" name="Text Placeholder 1">
            <a:extLst>
              <a:ext uri="{FF2B5EF4-FFF2-40B4-BE49-F238E27FC236}">
                <a16:creationId xmlns:a16="http://schemas.microsoft.com/office/drawing/2014/main" id="{448159BF-39FA-F64F-970E-75232FC3B4D4}"/>
              </a:ext>
            </a:extLst>
          </p:cNvPr>
          <p:cNvSpPr txBox="1">
            <a:spLocks/>
          </p:cNvSpPr>
          <p:nvPr/>
        </p:nvSpPr>
        <p:spPr>
          <a:xfrm>
            <a:off x="622527" y="464139"/>
            <a:ext cx="4782723" cy="626301"/>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y-GB" sz="4000" b="1" i="0" u="none" strike="noStrike"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Beth yw Ataliaeth</a:t>
            </a:r>
          </a:p>
        </p:txBody>
      </p:sp>
      <p:sp>
        <p:nvSpPr>
          <p:cNvPr id="8" name="Text Placeholder 6"/>
          <p:cNvSpPr txBox="1">
            <a:spLocks/>
          </p:cNvSpPr>
          <p:nvPr/>
        </p:nvSpPr>
        <p:spPr>
          <a:xfrm>
            <a:off x="622527" y="1423491"/>
            <a:ext cx="4045551" cy="4567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cy-GB" dirty="0"/>
              <a:t>Pan mae rhywun yn </a:t>
            </a:r>
            <a:r>
              <a:rPr lang="cy-GB" b="1" dirty="0">
                <a:solidFill>
                  <a:srgbClr val="FF0000"/>
                </a:solidFill>
              </a:rPr>
              <a:t>stopio</a:t>
            </a:r>
            <a:r>
              <a:rPr lang="cy-GB" dirty="0"/>
              <a:t> person arall rhag gwneud beth maen nhw eisiau ei wneud, neu gorfodi rhywun i wneud rhywbeth nad ydynt eisiau ei wneud</a:t>
            </a:r>
          </a:p>
          <a:p>
            <a:pPr marL="342900" indent="-342900"/>
            <a:endParaRPr lang="en-GB" dirty="0"/>
          </a:p>
        </p:txBody>
      </p:sp>
    </p:spTree>
    <p:extLst>
      <p:ext uri="{BB962C8B-B14F-4D97-AF65-F5344CB8AC3E}">
        <p14:creationId xmlns:p14="http://schemas.microsoft.com/office/powerpoint/2010/main" val="1759307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trictive practices">
            <a:hlinkClick r:id="" action="ppaction://media"/>
            <a:extLst>
              <a:ext uri="{FF2B5EF4-FFF2-40B4-BE49-F238E27FC236}">
                <a16:creationId xmlns:a16="http://schemas.microsoft.com/office/drawing/2014/main" id="{EB13BACF-1EF1-22F2-C057-022BF177B067}"/>
              </a:ext>
            </a:extLst>
          </p:cNvPr>
          <p:cNvPicPr>
            <a:picLocks noGrp="1" noChangeAspect="1"/>
          </p:cNvPicPr>
          <p:nvPr>
            <p:ph sz="quarter" idx="12"/>
            <a:videoFile r:link="rId2"/>
            <p:extLst>
              <p:ext uri="{DAA4B4D4-6D71-4841-9C94-3DE7FCFB9230}">
                <p14:media xmlns:p14="http://schemas.microsoft.com/office/powerpoint/2010/main" r:embed="rId1"/>
              </p:ext>
            </p:extLst>
          </p:nvPr>
        </p:nvPicPr>
        <p:blipFill>
          <a:blip r:embed="rId4"/>
          <a:stretch>
            <a:fillRect/>
          </a:stretch>
        </p:blipFill>
        <p:spPr>
          <a:xfrm>
            <a:off x="0" y="0"/>
            <a:ext cx="12191990" cy="6858000"/>
          </a:xfrm>
        </p:spPr>
      </p:pic>
    </p:spTree>
    <p:extLst>
      <p:ext uri="{BB962C8B-B14F-4D97-AF65-F5344CB8AC3E}">
        <p14:creationId xmlns:p14="http://schemas.microsoft.com/office/powerpoint/2010/main" val="3546826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222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7195865" y="490988"/>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Physical Restraint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6731" y="2047874"/>
            <a:ext cx="5072955" cy="4365451"/>
          </a:xfrm>
          <a:prstGeom prst="rect">
            <a:avLst/>
          </a:prstGeom>
        </p:spPr>
      </p:pic>
      <p:sp>
        <p:nvSpPr>
          <p:cNvPr id="4" name="Text Placeholder 1">
            <a:extLst>
              <a:ext uri="{FF2B5EF4-FFF2-40B4-BE49-F238E27FC236}">
                <a16:creationId xmlns:a16="http://schemas.microsoft.com/office/drawing/2014/main" id="{448159BF-39FA-F64F-970E-75232FC3B4D4}"/>
              </a:ext>
            </a:extLst>
          </p:cNvPr>
          <p:cNvSpPr txBox="1">
            <a:spLocks/>
          </p:cNvSpPr>
          <p:nvPr/>
        </p:nvSpPr>
        <p:spPr>
          <a:xfrm>
            <a:off x="456399" y="496843"/>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y-GB" sz="4000" b="1" i="0" u="none" strike="noStrike"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Ataliaeth Corfforol</a:t>
            </a:r>
          </a:p>
        </p:txBody>
      </p:sp>
    </p:spTree>
    <p:extLst>
      <p:ext uri="{BB962C8B-B14F-4D97-AF65-F5344CB8AC3E}">
        <p14:creationId xmlns:p14="http://schemas.microsoft.com/office/powerpoint/2010/main" val="1366083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7307076" y="466275"/>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spc="0"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Environmental Restraint</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0208" y="2900954"/>
            <a:ext cx="3028229" cy="302822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68163" y="2900954"/>
            <a:ext cx="3028229" cy="3028229"/>
          </a:xfrm>
          <a:prstGeom prst="rect">
            <a:avLst/>
          </a:prstGeom>
        </p:spPr>
      </p:pic>
      <p:sp>
        <p:nvSpPr>
          <p:cNvPr id="5" name="Text Placeholder 1">
            <a:extLst>
              <a:ext uri="{FF2B5EF4-FFF2-40B4-BE49-F238E27FC236}">
                <a16:creationId xmlns:a16="http://schemas.microsoft.com/office/drawing/2014/main" id="{448159BF-39FA-F64F-970E-75232FC3B4D4}"/>
              </a:ext>
            </a:extLst>
          </p:cNvPr>
          <p:cNvSpPr txBox="1">
            <a:spLocks/>
          </p:cNvSpPr>
          <p:nvPr/>
        </p:nvSpPr>
        <p:spPr>
          <a:xfrm>
            <a:off x="974009" y="498217"/>
            <a:ext cx="4782723" cy="1072734"/>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y-GB" sz="4000" b="1" i="0" u="none" strike="noStrike" normalizeH="0" baseline="0" noProof="0" dirty="0">
                <a:ln>
                  <a:noFill/>
                </a:ln>
                <a:solidFill>
                  <a:srgbClr val="6DA42E"/>
                </a:solidFill>
                <a:effectLst/>
                <a:uLnTx/>
                <a:uFillTx/>
                <a:latin typeface="Arial" panose="020B0604020202020204" pitchFamily="34" charset="0"/>
                <a:ea typeface="+mn-ea"/>
                <a:cs typeface="Arial" panose="020B0604020202020204" pitchFamily="34" charset="0"/>
              </a:rPr>
              <a:t>Ataliaeth Amgylcheddol</a:t>
            </a:r>
          </a:p>
        </p:txBody>
      </p:sp>
    </p:spTree>
    <p:extLst>
      <p:ext uri="{BB962C8B-B14F-4D97-AF65-F5344CB8AC3E}">
        <p14:creationId xmlns:p14="http://schemas.microsoft.com/office/powerpoint/2010/main" val="1929776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159BF-39FA-F64F-970E-75232FC3B4D4}"/>
              </a:ext>
            </a:extLst>
          </p:cNvPr>
          <p:cNvSpPr txBox="1">
            <a:spLocks/>
          </p:cNvSpPr>
          <p:nvPr/>
        </p:nvSpPr>
        <p:spPr>
          <a:xfrm>
            <a:off x="8073195" y="490988"/>
            <a:ext cx="3332092" cy="1072734"/>
          </a:xfrm>
          <a:prstGeom prst="rect">
            <a:avLst/>
          </a:prstGeom>
          <a:solidFill>
            <a:schemeClr val="bg1"/>
          </a:solidFill>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4000" b="1" dirty="0">
                <a:solidFill>
                  <a:schemeClr val="tx2">
                    <a:lumMod val="75000"/>
                  </a:schemeClr>
                </a:solidFill>
                <a:latin typeface="Arial" panose="020B0604020202020204" pitchFamily="34" charset="0"/>
                <a:cs typeface="Arial" panose="020B0604020202020204" pitchFamily="34" charset="0"/>
              </a:rPr>
              <a:t>Time for</a:t>
            </a:r>
            <a:r>
              <a:rPr kumimoji="0" lang="en-US" sz="4000" b="1" i="0" u="none" strike="noStrike" kern="1200" spc="0" normalizeH="0" baseline="0" noProof="0" dirty="0">
                <a:ln>
                  <a:noFill/>
                </a:ln>
                <a:solidFill>
                  <a:schemeClr val="tx2">
                    <a:lumMod val="75000"/>
                  </a:schemeClr>
                </a:solidFill>
                <a:effectLst/>
                <a:uLnTx/>
                <a:uFillTx/>
                <a:latin typeface="Arial" panose="020B0604020202020204" pitchFamily="34" charset="0"/>
                <a:ea typeface="+mn-ea"/>
                <a:cs typeface="Arial" panose="020B0604020202020204" pitchFamily="34" charset="0"/>
              </a:rPr>
              <a:t> a Break</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8093" y="1636923"/>
            <a:ext cx="4179983" cy="4179983"/>
          </a:xfrm>
          <a:prstGeom prst="rect">
            <a:avLst/>
          </a:prstGeom>
        </p:spPr>
      </p:pic>
      <p:sp>
        <p:nvSpPr>
          <p:cNvPr id="4" name="Text Placeholder 1">
            <a:extLst>
              <a:ext uri="{FF2B5EF4-FFF2-40B4-BE49-F238E27FC236}">
                <a16:creationId xmlns:a16="http://schemas.microsoft.com/office/drawing/2014/main" id="{448159BF-39FA-F64F-970E-75232FC3B4D4}"/>
              </a:ext>
            </a:extLst>
          </p:cNvPr>
          <p:cNvSpPr txBox="1">
            <a:spLocks/>
          </p:cNvSpPr>
          <p:nvPr/>
        </p:nvSpPr>
        <p:spPr>
          <a:xfrm>
            <a:off x="1079728" y="643388"/>
            <a:ext cx="3332092" cy="1072734"/>
          </a:xfrm>
          <a:prstGeom prst="rect">
            <a:avLst/>
          </a:prstGeom>
          <a:solidFill>
            <a:schemeClr val="bg1"/>
          </a:solidFill>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4000" b="1" dirty="0" err="1">
                <a:solidFill>
                  <a:schemeClr val="tx2">
                    <a:lumMod val="75000"/>
                  </a:schemeClr>
                </a:solidFill>
                <a:latin typeface="Arial" panose="020B0604020202020204" pitchFamily="34" charset="0"/>
                <a:cs typeface="Arial" panose="020B0604020202020204" pitchFamily="34" charset="0"/>
              </a:rPr>
              <a:t>Amser</a:t>
            </a:r>
            <a:r>
              <a:rPr lang="en-GB" sz="4000" b="1" dirty="0">
                <a:solidFill>
                  <a:schemeClr val="tx2">
                    <a:lumMod val="75000"/>
                  </a:schemeClr>
                </a:solidFill>
                <a:latin typeface="Arial" panose="020B0604020202020204" pitchFamily="34" charset="0"/>
                <a:cs typeface="Arial" panose="020B0604020202020204" pitchFamily="34" charset="0"/>
              </a:rPr>
              <a:t> </a:t>
            </a:r>
            <a:r>
              <a:rPr lang="en-GB" sz="4000" b="1">
                <a:solidFill>
                  <a:schemeClr val="tx2">
                    <a:lumMod val="75000"/>
                  </a:schemeClr>
                </a:solidFill>
                <a:latin typeface="Arial" panose="020B0604020202020204" pitchFamily="34" charset="0"/>
                <a:cs typeface="Arial" panose="020B0604020202020204" pitchFamily="34" charset="0"/>
              </a:rPr>
              <a:t>Egwyl</a:t>
            </a:r>
            <a:r>
              <a:rPr lang="en-GB" sz="4000" b="1" dirty="0">
                <a:solidFill>
                  <a:schemeClr val="tx2">
                    <a:lumMod val="75000"/>
                  </a:schemeClr>
                </a:solidFill>
                <a:latin typeface="Arial" panose="020B0604020202020204" pitchFamily="34" charset="0"/>
                <a:cs typeface="Arial" panose="020B0604020202020204" pitchFamily="34" charset="0"/>
              </a:rPr>
              <a:t> </a:t>
            </a:r>
            <a:endParaRPr kumimoji="0" lang="cy-GB" sz="4000" b="1" i="0" u="none" strike="noStrike" normalizeH="0" baseline="0" noProof="0" dirty="0">
              <a:ln>
                <a:noFill/>
              </a:ln>
              <a:solidFill>
                <a:schemeClr val="tx2">
                  <a:lumMod val="75000"/>
                </a:scheme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194493500"/>
      </p:ext>
    </p:extLst>
  </p:cSld>
  <p:clrMapOvr>
    <a:masterClrMapping/>
  </p:clrMapOvr>
</p:sld>
</file>

<file path=ppt/theme/theme1.xml><?xml version="1.0" encoding="utf-8"?>
<a:theme xmlns:a="http://schemas.openxmlformats.org/drawingml/2006/main" name="Title Slid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DCC60504-9287-47BE-B71F-846647259A73}"/>
    </a:ext>
  </a:extLst>
</a:theme>
</file>

<file path=ppt/theme/theme10.xml><?xml version="1.0" encoding="utf-8"?>
<a:theme xmlns:a="http://schemas.openxmlformats.org/drawingml/2006/main" name="Chapter Heading: Orang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AD9346EA-60AB-4838-9070-15BBC47BAAAE}"/>
    </a:ext>
  </a:extLst>
</a:theme>
</file>

<file path=ppt/theme/theme11.xml><?xml version="1.0" encoding="utf-8"?>
<a:theme xmlns:a="http://schemas.openxmlformats.org/drawingml/2006/main" name="Pink">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FAA47C29-32BB-4E03-811C-160166879D77}"/>
    </a:ext>
  </a:extLst>
</a:theme>
</file>

<file path=ppt/theme/theme1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8F18E656-CFBD-4AD0-A454-D67DA800423F}"/>
    </a:ext>
  </a:extLst>
</a:theme>
</file>

<file path=ppt/theme/theme13.xml><?xml version="1.0" encoding="utf-8"?>
<a:theme xmlns:a="http://schemas.openxmlformats.org/drawingml/2006/main" name="Purpl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A0CF255F-08E2-4D68-BB0D-E2F7472BC40B}"/>
    </a:ext>
  </a:extLst>
</a:theme>
</file>

<file path=ppt/theme/theme14.xml><?xml version="1.0" encoding="utf-8"?>
<a:theme xmlns:a="http://schemas.openxmlformats.org/drawingml/2006/main" name="Chapter Heading: Purp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81D1912B-09B2-49F0-ADED-A642B2F3BBDB}"/>
    </a:ext>
  </a:extLst>
</a:theme>
</file>

<file path=ppt/theme/theme15.xml><?xml version="1.0" encoding="utf-8"?>
<a:theme xmlns:a="http://schemas.openxmlformats.org/drawingml/2006/main" name="6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D2E4AF9C-1CA4-4110-93DA-2F01EE6C0963}"/>
    </a:ext>
  </a:extLst>
</a:theme>
</file>

<file path=ppt/theme/theme16.xml><?xml version="1.0" encoding="utf-8"?>
<a:theme xmlns:a="http://schemas.openxmlformats.org/drawingml/2006/main" name="1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22D14296-E988-4CC9-A768-FD69055727CA}"/>
    </a:ext>
  </a:extLst>
</a:theme>
</file>

<file path=ppt/theme/theme17.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AF887870-EA90-44FF-A7F6-56C8ED66B56E}"/>
    </a:ext>
  </a:ext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mprovement Cymru Navy">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37BAAB5B-4135-4E6F-A340-CFC1123D0771}"/>
    </a:ext>
  </a:extLst>
</a:theme>
</file>

<file path=ppt/theme/theme4.xml><?xml version="1.0" encoding="utf-8"?>
<a:theme xmlns:a="http://schemas.openxmlformats.org/drawingml/2006/main" name="Chapter Heading: Navy">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8FF1DD19-E2F0-4FED-A2CC-87FD4EF45B56}"/>
    </a:ext>
  </a:extLst>
</a:theme>
</file>

<file path=ppt/theme/theme5.xml><?xml version="1.0" encoding="utf-8"?>
<a:theme xmlns:a="http://schemas.openxmlformats.org/drawingml/2006/main" name="Academy Green">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81308841-D9A1-4377-A71F-3E11CDA6F0EC}"/>
    </a:ext>
  </a:extLst>
</a:theme>
</file>

<file path=ppt/theme/theme6.xml><?xml version="1.0" encoding="utf-8"?>
<a:theme xmlns:a="http://schemas.openxmlformats.org/drawingml/2006/main" name="Chapter Heading: Academy Green">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692B91CB-DD65-4312-8724-5037D7B50C44}"/>
    </a:ext>
  </a:extLst>
</a:theme>
</file>

<file path=ppt/theme/theme7.xml><?xml version="1.0" encoding="utf-8"?>
<a:theme xmlns:a="http://schemas.openxmlformats.org/drawingml/2006/main" name="Programmes Teal">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9083577F-C2C1-4736-B673-BE6D2BD1F398}"/>
    </a:ext>
  </a:extLst>
</a:theme>
</file>

<file path=ppt/theme/theme8.xml><?xml version="1.0" encoding="utf-8"?>
<a:theme xmlns:a="http://schemas.openxmlformats.org/drawingml/2006/main" name="Chapter Heading: Programmes Teal">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2B2693EE-CDA1-4655-8971-22CA2A5EF790}"/>
    </a:ext>
  </a:extLst>
</a:theme>
</file>

<file path=ppt/theme/theme9.xml><?xml version="1.0" encoding="utf-8"?>
<a:theme xmlns:a="http://schemas.openxmlformats.org/drawingml/2006/main" name="Orang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B7450BA8-4845-452C-8235-7422D622FD7B}" vid="{A5EF38A5-876D-49A1-8481-FDA2640A890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b86608-da87-4834-86f9-3061fd035db9">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F2EA9A529F8644A973A7E2952676E75" ma:contentTypeVersion="14" ma:contentTypeDescription="Create a new document." ma:contentTypeScope="" ma:versionID="072294dae63b2535482a388b4514a4e2">
  <xsd:schema xmlns:xsd="http://www.w3.org/2001/XMLSchema" xmlns:xs="http://www.w3.org/2001/XMLSchema" xmlns:p="http://schemas.microsoft.com/office/2006/metadata/properties" xmlns:ns2="01b86608-da87-4834-86f9-3061fd035db9" xmlns:ns3="1f7e3f9b-e377-483b-96e8-1267f4b64da2" targetNamespace="http://schemas.microsoft.com/office/2006/metadata/properties" ma:root="true" ma:fieldsID="8e70833d11fe53db44d3cb2e43075b65" ns2:_="" ns3:_="">
    <xsd:import namespace="01b86608-da87-4834-86f9-3061fd035db9"/>
    <xsd:import namespace="1f7e3f9b-e377-483b-96e8-1267f4b64da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LengthInSeconds" minOccurs="0"/>
                <xsd:element ref="ns2:MediaServiceDateTaken" minOccurs="0"/>
                <xsd:element ref="ns2:lcf76f155ced4ddcb4097134ff3c332f" minOccurs="0"/>
                <xsd:element ref="ns2:MediaServiceObjectDetectorVersions" minOccurs="0"/>
                <xsd:element ref="ns2:MediaServiceOCR" minOccurs="0"/>
                <xsd:element ref="ns2:MediaServiceGenerationTime" minOccurs="0"/>
                <xsd:element ref="ns2:MediaServiceEventHashCode"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b86608-da87-4834-86f9-3061fd035d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2" nillable="true" ma:displayName="MediaLengthInSeconds" ma:hidden="true" ma:internalName="MediaLengthInSeconds" ma:readOnly="true">
      <xsd:simpleType>
        <xsd:restriction base="dms:Unknown"/>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f7e3f9b-e377-483b-96e8-1267f4b64da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8A7505-9F05-4242-A88D-61E5A5F5C0A1}">
  <ds:schemaRefs>
    <ds:schemaRef ds:uri="http://schemas.microsoft.com/sharepoint/v3/contenttype/forms"/>
  </ds:schemaRefs>
</ds:datastoreItem>
</file>

<file path=customXml/itemProps2.xml><?xml version="1.0" encoding="utf-8"?>
<ds:datastoreItem xmlns:ds="http://schemas.openxmlformats.org/officeDocument/2006/customXml" ds:itemID="{AA7BA281-BAE4-471F-B2C1-157D3BD7F76E}">
  <ds:schemaRefs>
    <ds:schemaRef ds:uri="http://purl.org/dc/elements/1.1/"/>
    <ds:schemaRef ds:uri="http://schemas.microsoft.com/office/2006/metadata/properties"/>
    <ds:schemaRef ds:uri="01b86608-da87-4834-86f9-3061fd035db9"/>
    <ds:schemaRef ds:uri="http://schemas.microsoft.com/office/2006/documentManagement/types"/>
    <ds:schemaRef ds:uri="http://purl.org/dc/dcmitype/"/>
    <ds:schemaRef ds:uri="http://www.w3.org/XML/1998/namespace"/>
    <ds:schemaRef ds:uri="http://purl.org/dc/terms/"/>
    <ds:schemaRef ds:uri="http://schemas.microsoft.com/office/infopath/2007/PartnerControls"/>
    <ds:schemaRef ds:uri="http://schemas.openxmlformats.org/package/2006/metadata/core-properties"/>
    <ds:schemaRef ds:uri="1f7e3f9b-e377-483b-96e8-1267f4b64da2"/>
  </ds:schemaRefs>
</ds:datastoreItem>
</file>

<file path=customXml/itemProps3.xml><?xml version="1.0" encoding="utf-8"?>
<ds:datastoreItem xmlns:ds="http://schemas.openxmlformats.org/officeDocument/2006/customXml" ds:itemID="{F38F8D14-5DF2-451F-9005-60C8BA680B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b86608-da87-4834-86f9-3061fd035db9"/>
    <ds:schemaRef ds:uri="1f7e3f9b-e377-483b-96e8-1267f4b64d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Improvement Cymru ENGLISH ONLY PowerPoint Template</Template>
  <TotalTime>3208</TotalTime>
  <Words>2367</Words>
  <Application>Microsoft Office PowerPoint</Application>
  <PresentationFormat>Widescreen</PresentationFormat>
  <Paragraphs>338</Paragraphs>
  <Slides>23</Slides>
  <Notes>21</Notes>
  <HiddenSlides>0</HiddenSlides>
  <MMClips>2</MMClips>
  <ScaleCrop>false</ScaleCrop>
  <HeadingPairs>
    <vt:vector size="6" baseType="variant">
      <vt:variant>
        <vt:lpstr>Fonts Used</vt:lpstr>
      </vt:variant>
      <vt:variant>
        <vt:i4>6</vt:i4>
      </vt:variant>
      <vt:variant>
        <vt:lpstr>Theme</vt:lpstr>
      </vt:variant>
      <vt:variant>
        <vt:i4>17</vt:i4>
      </vt:variant>
      <vt:variant>
        <vt:lpstr>Slide Titles</vt:lpstr>
      </vt:variant>
      <vt:variant>
        <vt:i4>23</vt:i4>
      </vt:variant>
    </vt:vector>
  </HeadingPairs>
  <TitlesOfParts>
    <vt:vector size="46" baseType="lpstr">
      <vt:lpstr>Acumin Pro</vt:lpstr>
      <vt:lpstr>Acumin Pro Semibold</vt:lpstr>
      <vt:lpstr>Arial</vt:lpstr>
      <vt:lpstr>Calibri</vt:lpstr>
      <vt:lpstr>Calibri Light</vt:lpstr>
      <vt:lpstr>Wingdings</vt:lpstr>
      <vt:lpstr>Title Slide</vt:lpstr>
      <vt:lpstr>Custom Design</vt:lpstr>
      <vt:lpstr>Improvement Cymru Navy</vt:lpstr>
      <vt:lpstr>Chapter Heading: Navy</vt:lpstr>
      <vt:lpstr>Academy Green</vt:lpstr>
      <vt:lpstr>Chapter Heading: Academy Green</vt:lpstr>
      <vt:lpstr>Programmes Teal</vt:lpstr>
      <vt:lpstr>Chapter Heading: Programmes Teal</vt:lpstr>
      <vt:lpstr>Orange</vt:lpstr>
      <vt:lpstr>Chapter Heading: Orange</vt:lpstr>
      <vt:lpstr>Pink</vt:lpstr>
      <vt:lpstr>2_Custom Design</vt:lpstr>
      <vt:lpstr>Purple</vt:lpstr>
      <vt:lpstr>Chapter Heading: Purple</vt:lpstr>
      <vt:lpstr>6_Custom Design</vt:lpstr>
      <vt:lpstr>13_Custom Design</vt:lpstr>
      <vt:lpstr>4_Custom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O'Brien (Public Health Wales - 1000 Lives Improvement Unit)</dc:creator>
  <cp:lastModifiedBy>Donna Reed (NHS Executive)</cp:lastModifiedBy>
  <cp:revision>110</cp:revision>
  <cp:lastPrinted>2019-10-15T15:56:08Z</cp:lastPrinted>
  <dcterms:created xsi:type="dcterms:W3CDTF">2021-07-06T07:57:51Z</dcterms:created>
  <dcterms:modified xsi:type="dcterms:W3CDTF">2024-09-19T11:24:26Z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0x0101009F2EA9A529F8644A973A7E2952676E75</vt:lpwstr>
  </property>
</Properties>
</file>