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83" r:id="rId11"/>
    <p:sldId id="266" r:id="rId12"/>
    <p:sldId id="267" r:id="rId13"/>
    <p:sldId id="279" r:id="rId14"/>
    <p:sldId id="269" r:id="rId15"/>
    <p:sldId id="270" r:id="rId16"/>
    <p:sldId id="281" r:id="rId17"/>
    <p:sldId id="282" r:id="rId18"/>
    <p:sldId id="280" r:id="rId19"/>
    <p:sldId id="284" r:id="rId20"/>
    <p:sldId id="274" r:id="rId21"/>
    <p:sldId id="275"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jumV6qfbX3m8G5W+hp8hZoAdjze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52A372A-FB62-47A4-9B27-9190764A692A}">
  <a:tblStyle styleId="{B52A372A-FB62-47A4-9B27-9190764A692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77" autoAdjust="0"/>
    <p:restoredTop sz="86436" autoAdjust="0"/>
  </p:normalViewPr>
  <p:slideViewPr>
    <p:cSldViewPr snapToGrid="0">
      <p:cViewPr varScale="1">
        <p:scale>
          <a:sx n="74" d="100"/>
          <a:sy n="74" d="100"/>
        </p:scale>
        <p:origin x="898" y="67"/>
      </p:cViewPr>
      <p:guideLst/>
    </p:cSldViewPr>
  </p:slideViewPr>
  <p:outlineViewPr>
    <p:cViewPr>
      <p:scale>
        <a:sx n="33" d="100"/>
        <a:sy n="33" d="100"/>
      </p:scale>
      <p:origin x="0" y="-52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30" Type="http://schemas.openxmlformats.org/officeDocument/2006/relationships/viewProps" Target="viewProps.xml"/></Relationships>
</file>

<file path=ppt/diagrams/_rels/data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diagrams/_rels/data8.xml.rels><?xml version="1.0" encoding="UTF-8" standalone="yes"?>
<Relationships xmlns="http://schemas.openxmlformats.org/package/2006/relationships"><Relationship Id="rId2" Type="http://schemas.openxmlformats.org/officeDocument/2006/relationships/hyperlink" Target="mailto:rosie.martin@shu.ac.uk" TargetMode="External"/><Relationship Id="rId1" Type="http://schemas.openxmlformats.org/officeDocument/2006/relationships/hyperlink" Target="mailto:suzy.hodgson@aut.ac.nz" TargetMode="External"/></Relationships>
</file>

<file path=ppt/diagrams/_rels/drawing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diagrams/_rels/drawing8.xml.rels><?xml version="1.0" encoding="UTF-8" standalone="yes"?>
<Relationships xmlns="http://schemas.openxmlformats.org/package/2006/relationships"><Relationship Id="rId2" Type="http://schemas.openxmlformats.org/officeDocument/2006/relationships/hyperlink" Target="mailto:rosie.martin@shu.ac.uk" TargetMode="External"/><Relationship Id="rId1" Type="http://schemas.openxmlformats.org/officeDocument/2006/relationships/hyperlink" Target="mailto:suzy.hodgson@aut.ac.nz"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1E6B68-7F36-4678-BC3C-847860F1427D}"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NZ"/>
        </a:p>
      </dgm:t>
    </dgm:pt>
    <dgm:pt modelId="{F3A3020C-38B6-44AC-B742-BD43C8B009C1}">
      <dgm:prSet phldrT="[Text]" custT="1"/>
      <dgm:spPr/>
      <dgm:t>
        <a:bodyPr/>
        <a:lstStyle/>
        <a:p>
          <a:pPr>
            <a:buClr>
              <a:schemeClr val="lt1"/>
            </a:buClr>
            <a:buSzPts val="1400"/>
            <a:buFont typeface="Calibri"/>
            <a:buNone/>
          </a:pPr>
          <a:r>
            <a:rPr lang="en-NZ" sz="1600" i="0" u="none" strike="noStrike" cap="none" dirty="0">
              <a:latin typeface="Calibri"/>
              <a:ea typeface="Calibri"/>
              <a:cs typeface="Calibri"/>
              <a:sym typeface="Calibri"/>
            </a:rPr>
            <a:t>Unsure who to talk to- “makes me feel vulnerable and weak”</a:t>
          </a:r>
        </a:p>
        <a:p>
          <a:pPr>
            <a:buClr>
              <a:schemeClr val="lt1"/>
            </a:buClr>
            <a:buSzPts val="1400"/>
            <a:buFont typeface="Calibri"/>
            <a:buNone/>
          </a:pPr>
          <a:r>
            <a:rPr lang="en-GB" sz="1600" i="0" u="none" strike="noStrike" cap="none" dirty="0">
              <a:latin typeface="Calibri"/>
              <a:ea typeface="Calibri"/>
              <a:cs typeface="Calibri"/>
              <a:sym typeface="Calibri"/>
            </a:rPr>
            <a:t>Peer support a priority</a:t>
          </a:r>
          <a:endParaRPr lang="en-NZ" sz="1600" dirty="0"/>
        </a:p>
      </dgm:t>
    </dgm:pt>
    <dgm:pt modelId="{F31C5EE1-447E-471E-992C-0BF0395A4A5B}" type="parTrans" cxnId="{79078B28-26C5-4A07-85CE-BA9BAE7F8C60}">
      <dgm:prSet/>
      <dgm:spPr/>
      <dgm:t>
        <a:bodyPr/>
        <a:lstStyle/>
        <a:p>
          <a:endParaRPr lang="en-NZ"/>
        </a:p>
      </dgm:t>
    </dgm:pt>
    <dgm:pt modelId="{7111DA6E-1D95-4C2A-82DD-D326FB351918}" type="sibTrans" cxnId="{79078B28-26C5-4A07-85CE-BA9BAE7F8C60}">
      <dgm:prSet/>
      <dgm:spPr/>
      <dgm:t>
        <a:bodyPr/>
        <a:lstStyle/>
        <a:p>
          <a:endParaRPr lang="en-NZ"/>
        </a:p>
      </dgm:t>
    </dgm:pt>
    <dgm:pt modelId="{D2B7D1F7-553C-40B3-AD84-29213CD0FCA9}">
      <dgm:prSet phldrT="[Text]" custT="1"/>
      <dgm:spPr/>
      <dgm:t>
        <a:bodyPr/>
        <a:lstStyle/>
        <a:p>
          <a:pPr>
            <a:buClr>
              <a:schemeClr val="lt1"/>
            </a:buClr>
            <a:buSzPts val="1400"/>
            <a:buFont typeface="Calibri"/>
            <a:buNone/>
          </a:pPr>
          <a:r>
            <a:rPr lang="en-NZ" sz="1600" i="0" u="none" strike="noStrike" cap="none">
              <a:latin typeface="Calibri"/>
              <a:ea typeface="Calibri"/>
              <a:cs typeface="Calibri"/>
              <a:sym typeface="Calibri"/>
            </a:rPr>
            <a:t>Being a visitor in the perinatal space- not feeling that they want fathers to be there</a:t>
          </a:r>
          <a:endParaRPr lang="en-NZ" sz="1600" dirty="0"/>
        </a:p>
      </dgm:t>
    </dgm:pt>
    <dgm:pt modelId="{112EE150-E83E-4AA4-9A74-D4486DE31552}" type="parTrans" cxnId="{C6233DE5-2A08-42E7-B54C-A6F2E3E2373E}">
      <dgm:prSet/>
      <dgm:spPr/>
      <dgm:t>
        <a:bodyPr/>
        <a:lstStyle/>
        <a:p>
          <a:endParaRPr lang="en-NZ"/>
        </a:p>
      </dgm:t>
    </dgm:pt>
    <dgm:pt modelId="{008219FA-F4FF-46F9-B77E-B5E86443B913}" type="sibTrans" cxnId="{C6233DE5-2A08-42E7-B54C-A6F2E3E2373E}">
      <dgm:prSet/>
      <dgm:spPr/>
      <dgm:t>
        <a:bodyPr/>
        <a:lstStyle/>
        <a:p>
          <a:endParaRPr lang="en-NZ"/>
        </a:p>
      </dgm:t>
    </dgm:pt>
    <dgm:pt modelId="{9CC231E6-A27D-476E-998E-3700AC8493B1}">
      <dgm:prSet phldrT="[Text]" custT="1"/>
      <dgm:spPr/>
      <dgm:t>
        <a:bodyPr/>
        <a:lstStyle/>
        <a:p>
          <a:pPr>
            <a:buClr>
              <a:schemeClr val="lt1"/>
            </a:buClr>
            <a:buSzPts val="1400"/>
            <a:buFont typeface="Calibri"/>
            <a:buNone/>
          </a:pPr>
          <a:r>
            <a:rPr lang="en-NZ" sz="1600" i="0" u="none" strike="noStrike" cap="none">
              <a:latin typeface="Calibri"/>
              <a:ea typeface="Calibri"/>
              <a:cs typeface="Calibri"/>
              <a:sym typeface="Calibri"/>
            </a:rPr>
            <a:t>“stereotypes are frustrating and prohibit support”</a:t>
          </a:r>
          <a:endParaRPr lang="en-NZ" sz="1600" dirty="0"/>
        </a:p>
      </dgm:t>
    </dgm:pt>
    <dgm:pt modelId="{333E0948-DEE4-4B00-B358-895528A9FFC9}" type="parTrans" cxnId="{71C54D78-2A55-4DD8-958B-0C329404B91A}">
      <dgm:prSet/>
      <dgm:spPr/>
      <dgm:t>
        <a:bodyPr/>
        <a:lstStyle/>
        <a:p>
          <a:endParaRPr lang="en-NZ"/>
        </a:p>
      </dgm:t>
    </dgm:pt>
    <dgm:pt modelId="{2C5533F2-6880-487C-865A-F96FFA78039F}" type="sibTrans" cxnId="{71C54D78-2A55-4DD8-958B-0C329404B91A}">
      <dgm:prSet/>
      <dgm:spPr/>
      <dgm:t>
        <a:bodyPr/>
        <a:lstStyle/>
        <a:p>
          <a:endParaRPr lang="en-NZ"/>
        </a:p>
      </dgm:t>
    </dgm:pt>
    <dgm:pt modelId="{FA21BC13-8A9A-49DB-B2FD-5FC6CEE7D978}">
      <dgm:prSet phldrT="[Text]" custT="1"/>
      <dgm:spPr/>
      <dgm:t>
        <a:bodyPr/>
        <a:lstStyle/>
        <a:p>
          <a:pPr>
            <a:buClr>
              <a:schemeClr val="lt1"/>
            </a:buClr>
            <a:buSzPts val="1400"/>
            <a:buFont typeface="Calibri"/>
            <a:buNone/>
          </a:pPr>
          <a:r>
            <a:rPr lang="en-NZ" sz="1600" u="none" strike="noStrike" cap="none">
              <a:latin typeface="Calibri"/>
              <a:ea typeface="Calibri"/>
              <a:cs typeface="Calibri"/>
              <a:sym typeface="Calibri"/>
            </a:rPr>
            <a:t>“pushed out, left out and devalued” in healthcare</a:t>
          </a:r>
          <a:endParaRPr lang="en-NZ" sz="1600" dirty="0"/>
        </a:p>
      </dgm:t>
    </dgm:pt>
    <dgm:pt modelId="{D9EA3C11-17A0-480F-B0F0-732134BE05DB}" type="parTrans" cxnId="{B881C903-A99D-4B4A-9305-7CDA4FACADF6}">
      <dgm:prSet/>
      <dgm:spPr/>
      <dgm:t>
        <a:bodyPr/>
        <a:lstStyle/>
        <a:p>
          <a:endParaRPr lang="en-NZ"/>
        </a:p>
      </dgm:t>
    </dgm:pt>
    <dgm:pt modelId="{D5E42C60-8E06-4F31-AC36-9674CE96D32C}" type="sibTrans" cxnId="{B881C903-A99D-4B4A-9305-7CDA4FACADF6}">
      <dgm:prSet/>
      <dgm:spPr/>
      <dgm:t>
        <a:bodyPr/>
        <a:lstStyle/>
        <a:p>
          <a:endParaRPr lang="en-NZ"/>
        </a:p>
      </dgm:t>
    </dgm:pt>
    <dgm:pt modelId="{16B638AE-C1F1-4210-A1DE-18136055876E}">
      <dgm:prSet phldrT="[Text]" custT="1"/>
      <dgm:spPr/>
      <dgm:t>
        <a:bodyPr/>
        <a:lstStyle/>
        <a:p>
          <a:pPr>
            <a:buClr>
              <a:schemeClr val="lt1"/>
            </a:buClr>
            <a:buSzPts val="1400"/>
            <a:buFont typeface="Calibri"/>
            <a:buNone/>
          </a:pPr>
          <a:r>
            <a:rPr lang="en-NZ" sz="1600" i="0" u="none" strike="noStrike" cap="none" dirty="0">
              <a:latin typeface="Calibri"/>
              <a:ea typeface="Calibri"/>
              <a:cs typeface="Calibri"/>
              <a:sym typeface="Calibri"/>
            </a:rPr>
            <a:t>“you’ll be fine, it’s not about you”. </a:t>
          </a:r>
          <a:endParaRPr lang="en-NZ" sz="1600" dirty="0"/>
        </a:p>
        <a:p>
          <a:pPr>
            <a:buClr>
              <a:schemeClr val="lt1"/>
            </a:buClr>
            <a:buSzPts val="1400"/>
            <a:buFont typeface="Calibri"/>
            <a:buNone/>
          </a:pPr>
          <a:r>
            <a:rPr lang="en-GB" sz="1600" i="0" u="none" strike="noStrike" cap="none" dirty="0">
              <a:latin typeface="Calibri"/>
              <a:ea typeface="Calibri"/>
              <a:cs typeface="Calibri"/>
              <a:sym typeface="Calibri"/>
            </a:rPr>
            <a:t>Therefore</a:t>
          </a:r>
          <a:endParaRPr lang="en-GB" sz="1600" dirty="0"/>
        </a:p>
        <a:p>
          <a:pPr>
            <a:buClr>
              <a:schemeClr val="lt1"/>
            </a:buClr>
            <a:buSzPts val="1400"/>
            <a:buFont typeface="Calibri"/>
            <a:buNone/>
          </a:pPr>
          <a:r>
            <a:rPr lang="en-GB" sz="1600" i="0" u="none" strike="noStrike" cap="none" dirty="0">
              <a:latin typeface="Calibri"/>
              <a:ea typeface="Calibri"/>
              <a:cs typeface="Calibri"/>
              <a:sym typeface="Calibri"/>
            </a:rPr>
            <a:t>asking “what about me?” sounded selfish</a:t>
          </a:r>
          <a:endParaRPr lang="en-NZ" sz="1600" dirty="0"/>
        </a:p>
      </dgm:t>
    </dgm:pt>
    <dgm:pt modelId="{AC33B109-B89E-4999-8137-3526A3E9FB46}" type="parTrans" cxnId="{29635DBC-EF57-4E8E-95A5-743E8139EE8B}">
      <dgm:prSet/>
      <dgm:spPr/>
      <dgm:t>
        <a:bodyPr/>
        <a:lstStyle/>
        <a:p>
          <a:endParaRPr lang="en-NZ"/>
        </a:p>
      </dgm:t>
    </dgm:pt>
    <dgm:pt modelId="{68E9ECAD-073B-4845-91B1-BE321DC8FF42}" type="sibTrans" cxnId="{29635DBC-EF57-4E8E-95A5-743E8139EE8B}">
      <dgm:prSet/>
      <dgm:spPr/>
      <dgm:t>
        <a:bodyPr/>
        <a:lstStyle/>
        <a:p>
          <a:endParaRPr lang="en-NZ"/>
        </a:p>
      </dgm:t>
    </dgm:pt>
    <dgm:pt modelId="{4B617F81-B7CE-4BCE-8FF6-A00DC67FF065}">
      <dgm:prSet custT="1"/>
      <dgm:spPr/>
      <dgm:t>
        <a:bodyPr/>
        <a:lstStyle/>
        <a:p>
          <a:r>
            <a:rPr lang="en-NZ" sz="1600" i="0" u="none" strike="noStrike" cap="none">
              <a:latin typeface="Calibri"/>
              <a:ea typeface="Calibri"/>
              <a:cs typeface="Calibri"/>
              <a:sym typeface="Calibri"/>
            </a:rPr>
            <a:t>“feel inclusive- not like a job interview”. </a:t>
          </a:r>
        </a:p>
        <a:p>
          <a:r>
            <a:rPr lang="en-NZ" sz="1600" i="0" u="none" strike="noStrike" cap="none">
              <a:latin typeface="Calibri"/>
              <a:ea typeface="Calibri"/>
              <a:cs typeface="Calibri"/>
              <a:sym typeface="Calibri"/>
            </a:rPr>
            <a:t>“normal conversation” and for this to “not be clinical”. </a:t>
          </a:r>
          <a:endParaRPr lang="en-NZ" sz="1600" dirty="0"/>
        </a:p>
      </dgm:t>
    </dgm:pt>
    <dgm:pt modelId="{51CCCCB4-3F63-4DFC-9AD7-4E31C293FE63}" type="parTrans" cxnId="{2C41837A-7413-454A-80F7-3EDF0DB923ED}">
      <dgm:prSet/>
      <dgm:spPr/>
      <dgm:t>
        <a:bodyPr/>
        <a:lstStyle/>
        <a:p>
          <a:endParaRPr lang="en-NZ"/>
        </a:p>
      </dgm:t>
    </dgm:pt>
    <dgm:pt modelId="{A8524C5B-5808-4C2A-B6DC-E8CB86770D63}" type="sibTrans" cxnId="{2C41837A-7413-454A-80F7-3EDF0DB923ED}">
      <dgm:prSet/>
      <dgm:spPr/>
      <dgm:t>
        <a:bodyPr/>
        <a:lstStyle/>
        <a:p>
          <a:endParaRPr lang="en-NZ"/>
        </a:p>
      </dgm:t>
    </dgm:pt>
    <dgm:pt modelId="{7FA7302C-9426-4203-A468-69227B06B45B}">
      <dgm:prSet custT="1"/>
      <dgm:spPr/>
      <dgm:t>
        <a:bodyPr/>
        <a:lstStyle/>
        <a:p>
          <a:r>
            <a:rPr lang="en-NZ" sz="1600" i="0" u="none" strike="noStrike" cap="none">
              <a:latin typeface="Calibri"/>
              <a:ea typeface="Calibri"/>
              <a:cs typeface="Calibri"/>
              <a:sym typeface="Calibri"/>
            </a:rPr>
            <a:t>“the equivalent information about mental health </a:t>
          </a:r>
          <a:r>
            <a:rPr lang="en-NZ" sz="1600">
              <a:latin typeface="Calibri"/>
              <a:ea typeface="Calibri"/>
              <a:cs typeface="Calibri"/>
              <a:sym typeface="Calibri"/>
            </a:rPr>
            <a:t>as</a:t>
          </a:r>
          <a:r>
            <a:rPr lang="en-NZ" sz="1600" i="0" u="none" strike="noStrike" cap="none">
              <a:latin typeface="Calibri"/>
              <a:ea typeface="Calibri"/>
              <a:cs typeface="Calibri"/>
              <a:sym typeface="Calibri"/>
            </a:rPr>
            <a:t> physical health like pain relief in labour”. </a:t>
          </a:r>
          <a:endParaRPr lang="en-NZ" sz="1600" i="0" u="none" strike="noStrike" cap="none" dirty="0">
            <a:latin typeface="Calibri"/>
            <a:ea typeface="Calibri"/>
            <a:cs typeface="Calibri"/>
            <a:sym typeface="Calibri"/>
          </a:endParaRPr>
        </a:p>
      </dgm:t>
    </dgm:pt>
    <dgm:pt modelId="{DF695488-52D4-4585-8758-9C8AC7E97E7C}" type="parTrans" cxnId="{252AF785-5C1D-4C49-896A-6F86AF2FDA47}">
      <dgm:prSet/>
      <dgm:spPr/>
      <dgm:t>
        <a:bodyPr/>
        <a:lstStyle/>
        <a:p>
          <a:endParaRPr lang="en-NZ"/>
        </a:p>
      </dgm:t>
    </dgm:pt>
    <dgm:pt modelId="{22C531B0-DA2D-490D-8405-91C6ABB8AC08}" type="sibTrans" cxnId="{252AF785-5C1D-4C49-896A-6F86AF2FDA47}">
      <dgm:prSet/>
      <dgm:spPr/>
      <dgm:t>
        <a:bodyPr/>
        <a:lstStyle/>
        <a:p>
          <a:endParaRPr lang="en-NZ"/>
        </a:p>
      </dgm:t>
    </dgm:pt>
    <dgm:pt modelId="{ABA567BE-66A8-4625-B4FB-7BC676EB1A02}">
      <dgm:prSet custT="1"/>
      <dgm:spPr/>
      <dgm:t>
        <a:bodyPr/>
        <a:lstStyle/>
        <a:p>
          <a:r>
            <a:rPr lang="en-GB" sz="1600" i="0" u="none" strike="noStrike" cap="none">
              <a:latin typeface="Calibri"/>
              <a:ea typeface="Calibri"/>
              <a:cs typeface="Calibri"/>
              <a:sym typeface="Calibri"/>
            </a:rPr>
            <a:t>“father-centred advice”</a:t>
          </a:r>
          <a:endParaRPr lang="en-GB" sz="1600" i="0" u="none" strike="noStrike" cap="none" dirty="0">
            <a:latin typeface="Calibri"/>
            <a:ea typeface="Calibri"/>
            <a:cs typeface="Calibri"/>
            <a:sym typeface="Calibri"/>
          </a:endParaRPr>
        </a:p>
      </dgm:t>
    </dgm:pt>
    <dgm:pt modelId="{B3C8ACDD-CD3B-444E-9053-3FB5BB604746}" type="parTrans" cxnId="{58D1EB06-F2AA-4CE9-8BFC-3AD3FC4EB669}">
      <dgm:prSet/>
      <dgm:spPr/>
      <dgm:t>
        <a:bodyPr/>
        <a:lstStyle/>
        <a:p>
          <a:endParaRPr lang="en-NZ"/>
        </a:p>
      </dgm:t>
    </dgm:pt>
    <dgm:pt modelId="{4E80652D-11A3-4AFA-B7AA-52912216457C}" type="sibTrans" cxnId="{58D1EB06-F2AA-4CE9-8BFC-3AD3FC4EB669}">
      <dgm:prSet/>
      <dgm:spPr/>
      <dgm:t>
        <a:bodyPr/>
        <a:lstStyle/>
        <a:p>
          <a:endParaRPr lang="en-NZ"/>
        </a:p>
      </dgm:t>
    </dgm:pt>
    <dgm:pt modelId="{47F934B1-FDFA-44D6-B9E0-28D0A09A9D69}">
      <dgm:prSet custT="1"/>
      <dgm:spPr/>
      <dgm:t>
        <a:bodyPr/>
        <a:lstStyle/>
        <a:p>
          <a:r>
            <a:rPr lang="en-NZ" sz="1600" i="0" u="none" strike="noStrike" cap="none">
              <a:latin typeface="Calibri"/>
              <a:ea typeface="Calibri"/>
              <a:cs typeface="Calibri"/>
              <a:sym typeface="Calibri"/>
            </a:rPr>
            <a:t>“more understanding about how relationships change” </a:t>
          </a:r>
          <a:endParaRPr lang="en-NZ" sz="1600" i="0" u="none" strike="noStrike" cap="none" dirty="0">
            <a:latin typeface="Calibri"/>
            <a:ea typeface="Calibri"/>
            <a:cs typeface="Calibri"/>
            <a:sym typeface="Calibri"/>
          </a:endParaRPr>
        </a:p>
      </dgm:t>
    </dgm:pt>
    <dgm:pt modelId="{7A664183-E52C-47E0-B4A4-A12B107D8949}" type="parTrans" cxnId="{A9B65C87-4BF6-4D35-9248-070998565BA0}">
      <dgm:prSet/>
      <dgm:spPr/>
      <dgm:t>
        <a:bodyPr/>
        <a:lstStyle/>
        <a:p>
          <a:endParaRPr lang="en-NZ"/>
        </a:p>
      </dgm:t>
    </dgm:pt>
    <dgm:pt modelId="{218C4EC2-98B2-4AAF-8D7C-232AEC0B77AE}" type="sibTrans" cxnId="{A9B65C87-4BF6-4D35-9248-070998565BA0}">
      <dgm:prSet/>
      <dgm:spPr/>
      <dgm:t>
        <a:bodyPr/>
        <a:lstStyle/>
        <a:p>
          <a:endParaRPr lang="en-NZ"/>
        </a:p>
      </dgm:t>
    </dgm:pt>
    <dgm:pt modelId="{91BCBE78-9450-4D5C-8D32-C0214F89AD9B}">
      <dgm:prSet custT="1"/>
      <dgm:spPr/>
      <dgm:t>
        <a:bodyPr/>
        <a:lstStyle/>
        <a:p>
          <a:r>
            <a:rPr lang="en-NZ" sz="1600" i="0" u="none" strike="noStrike" cap="none">
              <a:latin typeface="Calibri"/>
              <a:ea typeface="Calibri"/>
              <a:cs typeface="Calibri"/>
              <a:sym typeface="Calibri"/>
            </a:rPr>
            <a:t>“needs to be down the pub”, “informal support with beers”</a:t>
          </a:r>
          <a:endParaRPr lang="en-NZ" sz="1600" i="0" u="none" strike="noStrike" cap="none" dirty="0">
            <a:latin typeface="Calibri"/>
            <a:ea typeface="Calibri"/>
            <a:cs typeface="Calibri"/>
            <a:sym typeface="Calibri"/>
          </a:endParaRPr>
        </a:p>
      </dgm:t>
    </dgm:pt>
    <dgm:pt modelId="{87131A18-8B2B-4380-B2E6-15DC6B809CA4}" type="parTrans" cxnId="{4B22FF26-60E6-4E13-8D4A-3B956E9BDF7E}">
      <dgm:prSet/>
      <dgm:spPr/>
      <dgm:t>
        <a:bodyPr/>
        <a:lstStyle/>
        <a:p>
          <a:endParaRPr lang="en-NZ"/>
        </a:p>
      </dgm:t>
    </dgm:pt>
    <dgm:pt modelId="{7F812CAF-52BE-42CF-92E6-66DF58490545}" type="sibTrans" cxnId="{4B22FF26-60E6-4E13-8D4A-3B956E9BDF7E}">
      <dgm:prSet/>
      <dgm:spPr/>
      <dgm:t>
        <a:bodyPr/>
        <a:lstStyle/>
        <a:p>
          <a:endParaRPr lang="en-NZ"/>
        </a:p>
      </dgm:t>
    </dgm:pt>
    <dgm:pt modelId="{456E7C5D-83DF-4776-82CF-D0DD1CF29631}">
      <dgm:prSet custT="1"/>
      <dgm:spPr/>
      <dgm:t>
        <a:bodyPr/>
        <a:lstStyle/>
        <a:p>
          <a:r>
            <a:rPr lang="en-NZ" sz="1600" i="0" u="none" strike="noStrike" cap="none">
              <a:latin typeface="Calibri"/>
              <a:ea typeface="Calibri"/>
              <a:cs typeface="Calibri"/>
              <a:sym typeface="Calibri"/>
            </a:rPr>
            <a:t>services and practitioners to be “open, visible, informal and friendly”</a:t>
          </a:r>
          <a:endParaRPr lang="en-NZ" sz="1600" i="0" u="none" strike="noStrike" cap="none" dirty="0">
            <a:latin typeface="Calibri"/>
            <a:ea typeface="Calibri"/>
            <a:cs typeface="Calibri"/>
            <a:sym typeface="Calibri"/>
          </a:endParaRPr>
        </a:p>
      </dgm:t>
    </dgm:pt>
    <dgm:pt modelId="{BB2618D0-5410-488E-B2DA-BB6363E59288}" type="parTrans" cxnId="{3F76B927-947E-4014-A8EA-0C273F8986D3}">
      <dgm:prSet/>
      <dgm:spPr/>
      <dgm:t>
        <a:bodyPr/>
        <a:lstStyle/>
        <a:p>
          <a:endParaRPr lang="en-NZ"/>
        </a:p>
      </dgm:t>
    </dgm:pt>
    <dgm:pt modelId="{0CC13697-FFCC-4B66-9752-3985EA3A0914}" type="sibTrans" cxnId="{3F76B927-947E-4014-A8EA-0C273F8986D3}">
      <dgm:prSet/>
      <dgm:spPr/>
      <dgm:t>
        <a:bodyPr/>
        <a:lstStyle/>
        <a:p>
          <a:endParaRPr lang="en-NZ"/>
        </a:p>
      </dgm:t>
    </dgm:pt>
    <dgm:pt modelId="{411DB1E9-D7E6-4C66-BEA1-AED09D8E044E}">
      <dgm:prSet custT="1"/>
      <dgm:spPr/>
      <dgm:t>
        <a:bodyPr/>
        <a:lstStyle/>
        <a:p>
          <a:r>
            <a:rPr lang="en-NZ" sz="1600" i="0" u="none" strike="noStrike" cap="none">
              <a:latin typeface="Calibri"/>
              <a:ea typeface="Calibri"/>
              <a:cs typeface="Calibri"/>
              <a:sym typeface="Calibri"/>
            </a:rPr>
            <a:t>“could there be a group offer as well?”</a:t>
          </a:r>
        </a:p>
        <a:p>
          <a:r>
            <a:rPr lang="en-GB" sz="1600" i="0" u="none" strike="noStrike" cap="none">
              <a:latin typeface="Calibri"/>
              <a:ea typeface="Calibri"/>
              <a:cs typeface="Calibri"/>
              <a:sym typeface="Calibri"/>
            </a:rPr>
            <a:t>“creating a village” </a:t>
          </a:r>
          <a:endParaRPr lang="en-NZ" sz="1600" dirty="0"/>
        </a:p>
      </dgm:t>
    </dgm:pt>
    <dgm:pt modelId="{8D8B4F70-20FE-4B3C-BCDE-F80E2609A845}" type="parTrans" cxnId="{A3F40DBE-6F0D-430A-A0A2-66D09D9C5F52}">
      <dgm:prSet/>
      <dgm:spPr/>
      <dgm:t>
        <a:bodyPr/>
        <a:lstStyle/>
        <a:p>
          <a:endParaRPr lang="en-NZ"/>
        </a:p>
      </dgm:t>
    </dgm:pt>
    <dgm:pt modelId="{4555CDB3-2F39-40F9-9BF8-74617108295B}" type="sibTrans" cxnId="{A3F40DBE-6F0D-430A-A0A2-66D09D9C5F52}">
      <dgm:prSet/>
      <dgm:spPr/>
      <dgm:t>
        <a:bodyPr/>
        <a:lstStyle/>
        <a:p>
          <a:endParaRPr lang="en-NZ"/>
        </a:p>
      </dgm:t>
    </dgm:pt>
    <dgm:pt modelId="{0BF1C5D6-497D-4966-9E33-F5FDF6F8454F}">
      <dgm:prSet custT="1"/>
      <dgm:spPr/>
      <dgm:t>
        <a:bodyPr/>
        <a:lstStyle/>
        <a:p>
          <a:r>
            <a:rPr lang="en-NZ" sz="1600" i="0" u="none" strike="noStrike" cap="none">
              <a:latin typeface="Calibri"/>
              <a:ea typeface="Calibri"/>
              <a:cs typeface="Calibri"/>
              <a:sym typeface="Calibri"/>
            </a:rPr>
            <a:t>engaging in a mutual activity bringing in the “fix it mentality” “give them a job”</a:t>
          </a:r>
          <a:endParaRPr lang="en-NZ" sz="1600" i="0" u="none" strike="noStrike" cap="none" dirty="0">
            <a:latin typeface="Calibri"/>
            <a:ea typeface="Calibri"/>
            <a:cs typeface="Calibri"/>
            <a:sym typeface="Calibri"/>
          </a:endParaRPr>
        </a:p>
      </dgm:t>
    </dgm:pt>
    <dgm:pt modelId="{937465E9-C56C-42F5-B216-9FE4D39F5EC7}" type="parTrans" cxnId="{2397E4B6-B25D-4517-B3A0-A9C60E138690}">
      <dgm:prSet/>
      <dgm:spPr/>
      <dgm:t>
        <a:bodyPr/>
        <a:lstStyle/>
        <a:p>
          <a:endParaRPr lang="en-NZ"/>
        </a:p>
      </dgm:t>
    </dgm:pt>
    <dgm:pt modelId="{044D6A21-AF69-4E93-A7B1-A7AF46A34174}" type="sibTrans" cxnId="{2397E4B6-B25D-4517-B3A0-A9C60E138690}">
      <dgm:prSet/>
      <dgm:spPr/>
      <dgm:t>
        <a:bodyPr/>
        <a:lstStyle/>
        <a:p>
          <a:endParaRPr lang="en-NZ"/>
        </a:p>
      </dgm:t>
    </dgm:pt>
    <dgm:pt modelId="{6CEA8CF5-CB10-4C98-A2AB-E356461625E9}">
      <dgm:prSet custT="1"/>
      <dgm:spPr/>
      <dgm:t>
        <a:bodyPr/>
        <a:lstStyle/>
        <a:p>
          <a:r>
            <a:rPr lang="en-NZ" sz="1600" i="0" u="none" strike="noStrike" cap="none">
              <a:latin typeface="Calibri"/>
              <a:ea typeface="Calibri"/>
              <a:cs typeface="Calibri"/>
              <a:sym typeface="Calibri"/>
            </a:rPr>
            <a:t>wanted “community-based opportunities which are indirect rather than formal”.</a:t>
          </a:r>
          <a:endParaRPr lang="en-NZ" sz="1600" i="0" u="none" strike="noStrike" cap="none" dirty="0">
            <a:latin typeface="Calibri"/>
            <a:ea typeface="Calibri"/>
            <a:cs typeface="Calibri"/>
            <a:sym typeface="Calibri"/>
          </a:endParaRPr>
        </a:p>
      </dgm:t>
    </dgm:pt>
    <dgm:pt modelId="{A7066053-0B8F-43E1-B3FA-77A3694DE09F}" type="parTrans" cxnId="{1AD3FF0A-C967-4368-B019-8334242CA33A}">
      <dgm:prSet/>
      <dgm:spPr/>
      <dgm:t>
        <a:bodyPr/>
        <a:lstStyle/>
        <a:p>
          <a:endParaRPr lang="en-NZ"/>
        </a:p>
      </dgm:t>
    </dgm:pt>
    <dgm:pt modelId="{05A85C7D-311D-4BB8-88F7-632D5CBE622D}" type="sibTrans" cxnId="{1AD3FF0A-C967-4368-B019-8334242CA33A}">
      <dgm:prSet/>
      <dgm:spPr/>
      <dgm:t>
        <a:bodyPr/>
        <a:lstStyle/>
        <a:p>
          <a:endParaRPr lang="en-NZ"/>
        </a:p>
      </dgm:t>
    </dgm:pt>
    <dgm:pt modelId="{09FF303B-3ED7-45AC-B559-40F92A43A063}">
      <dgm:prSet custT="1"/>
      <dgm:spPr/>
      <dgm:t>
        <a:bodyPr/>
        <a:lstStyle/>
        <a:p>
          <a:r>
            <a:rPr lang="en-NZ" sz="1600" i="0" u="none" strike="noStrike" cap="none">
              <a:latin typeface="Calibri"/>
              <a:ea typeface="Calibri"/>
              <a:cs typeface="Calibri"/>
              <a:sym typeface="Calibri"/>
            </a:rPr>
            <a:t>“this one’s about you” giving them permission to be focused on their own mental health and wellbeing. </a:t>
          </a:r>
          <a:endParaRPr lang="en-NZ" sz="1600" i="0" u="none" strike="noStrike" cap="none" dirty="0">
            <a:latin typeface="Calibri"/>
            <a:ea typeface="Calibri"/>
            <a:cs typeface="Calibri"/>
            <a:sym typeface="Calibri"/>
          </a:endParaRPr>
        </a:p>
      </dgm:t>
    </dgm:pt>
    <dgm:pt modelId="{C16FCD7F-F811-4D31-8306-8E31C4A24556}" type="parTrans" cxnId="{71E62184-CB05-442B-8AA4-EDA9D7A20CAA}">
      <dgm:prSet/>
      <dgm:spPr/>
      <dgm:t>
        <a:bodyPr/>
        <a:lstStyle/>
        <a:p>
          <a:endParaRPr lang="en-NZ"/>
        </a:p>
      </dgm:t>
    </dgm:pt>
    <dgm:pt modelId="{B82BECDB-AE4C-4ED6-A9F6-67237B27F5B7}" type="sibTrans" cxnId="{71E62184-CB05-442B-8AA4-EDA9D7A20CAA}">
      <dgm:prSet/>
      <dgm:spPr/>
      <dgm:t>
        <a:bodyPr/>
        <a:lstStyle/>
        <a:p>
          <a:endParaRPr lang="en-NZ"/>
        </a:p>
      </dgm:t>
    </dgm:pt>
    <dgm:pt modelId="{52ACEC42-814F-4EC3-AD7D-D1CE9275FA50}" type="pres">
      <dgm:prSet presAssocID="{301E6B68-7F36-4678-BC3C-847860F1427D}" presName="diagram" presStyleCnt="0">
        <dgm:presLayoutVars>
          <dgm:dir/>
          <dgm:resizeHandles val="exact"/>
        </dgm:presLayoutVars>
      </dgm:prSet>
      <dgm:spPr/>
    </dgm:pt>
    <dgm:pt modelId="{C71EB601-2345-4DE5-84C9-219B61826B74}" type="pres">
      <dgm:prSet presAssocID="{F3A3020C-38B6-44AC-B742-BD43C8B009C1}" presName="node" presStyleLbl="node1" presStyleIdx="0" presStyleCnt="15" custScaleX="125150">
        <dgm:presLayoutVars>
          <dgm:bulletEnabled val="1"/>
        </dgm:presLayoutVars>
      </dgm:prSet>
      <dgm:spPr/>
    </dgm:pt>
    <dgm:pt modelId="{3CD51991-0253-4B60-886C-BC56BA96266E}" type="pres">
      <dgm:prSet presAssocID="{7111DA6E-1D95-4C2A-82DD-D326FB351918}" presName="sibTrans" presStyleCnt="0"/>
      <dgm:spPr/>
    </dgm:pt>
    <dgm:pt modelId="{F454222E-5861-4541-96E4-561867139393}" type="pres">
      <dgm:prSet presAssocID="{D2B7D1F7-553C-40B3-AD84-29213CD0FCA9}" presName="node" presStyleLbl="node1" presStyleIdx="1" presStyleCnt="15" custScaleX="125150">
        <dgm:presLayoutVars>
          <dgm:bulletEnabled val="1"/>
        </dgm:presLayoutVars>
      </dgm:prSet>
      <dgm:spPr/>
    </dgm:pt>
    <dgm:pt modelId="{0D365721-6B76-4B68-80F6-1D99F6F7CCA8}" type="pres">
      <dgm:prSet presAssocID="{008219FA-F4FF-46F9-B77E-B5E86443B913}" presName="sibTrans" presStyleCnt="0"/>
      <dgm:spPr/>
    </dgm:pt>
    <dgm:pt modelId="{5F64E50B-CE02-461B-A684-AAF50B44992D}" type="pres">
      <dgm:prSet presAssocID="{9CC231E6-A27D-476E-998E-3700AC8493B1}" presName="node" presStyleLbl="node1" presStyleIdx="2" presStyleCnt="15" custScaleX="125150">
        <dgm:presLayoutVars>
          <dgm:bulletEnabled val="1"/>
        </dgm:presLayoutVars>
      </dgm:prSet>
      <dgm:spPr/>
    </dgm:pt>
    <dgm:pt modelId="{478C340F-886E-4E8A-9DA9-E57FC17EDA76}" type="pres">
      <dgm:prSet presAssocID="{2C5533F2-6880-487C-865A-F96FFA78039F}" presName="sibTrans" presStyleCnt="0"/>
      <dgm:spPr/>
    </dgm:pt>
    <dgm:pt modelId="{99C36139-4C1E-487E-A66D-5D4FAF676AB7}" type="pres">
      <dgm:prSet presAssocID="{FA21BC13-8A9A-49DB-B2FD-5FC6CEE7D978}" presName="node" presStyleLbl="node1" presStyleIdx="3" presStyleCnt="15" custScaleX="125150">
        <dgm:presLayoutVars>
          <dgm:bulletEnabled val="1"/>
        </dgm:presLayoutVars>
      </dgm:prSet>
      <dgm:spPr/>
    </dgm:pt>
    <dgm:pt modelId="{91934700-30F7-40A1-834F-821F97456FC4}" type="pres">
      <dgm:prSet presAssocID="{D5E42C60-8E06-4F31-AC36-9674CE96D32C}" presName="sibTrans" presStyleCnt="0"/>
      <dgm:spPr/>
    </dgm:pt>
    <dgm:pt modelId="{6127C348-B406-49B0-84CF-99A7CF5CAEC0}" type="pres">
      <dgm:prSet presAssocID="{16B638AE-C1F1-4210-A1DE-18136055876E}" presName="node" presStyleLbl="node1" presStyleIdx="4" presStyleCnt="15" custScaleX="125150">
        <dgm:presLayoutVars>
          <dgm:bulletEnabled val="1"/>
        </dgm:presLayoutVars>
      </dgm:prSet>
      <dgm:spPr/>
    </dgm:pt>
    <dgm:pt modelId="{48CAD401-154A-48D9-8EFF-B42AF689325C}" type="pres">
      <dgm:prSet presAssocID="{68E9ECAD-073B-4845-91B1-BE321DC8FF42}" presName="sibTrans" presStyleCnt="0"/>
      <dgm:spPr/>
    </dgm:pt>
    <dgm:pt modelId="{B691B417-5F37-426B-8070-E48066865A56}" type="pres">
      <dgm:prSet presAssocID="{4B617F81-B7CE-4BCE-8FF6-A00DC67FF065}" presName="node" presStyleLbl="node1" presStyleIdx="5" presStyleCnt="15" custScaleX="125150">
        <dgm:presLayoutVars>
          <dgm:bulletEnabled val="1"/>
        </dgm:presLayoutVars>
      </dgm:prSet>
      <dgm:spPr/>
    </dgm:pt>
    <dgm:pt modelId="{E8F6311B-BB6D-40D5-8CBF-7D50D257D617}" type="pres">
      <dgm:prSet presAssocID="{A8524C5B-5808-4C2A-B6DC-E8CB86770D63}" presName="sibTrans" presStyleCnt="0"/>
      <dgm:spPr/>
    </dgm:pt>
    <dgm:pt modelId="{3EE7CE71-402E-4E65-AE73-3F48DC442971}" type="pres">
      <dgm:prSet presAssocID="{ABA567BE-66A8-4625-B4FB-7BC676EB1A02}" presName="node" presStyleLbl="node1" presStyleIdx="6" presStyleCnt="15" custScaleX="125150">
        <dgm:presLayoutVars>
          <dgm:bulletEnabled val="1"/>
        </dgm:presLayoutVars>
      </dgm:prSet>
      <dgm:spPr/>
    </dgm:pt>
    <dgm:pt modelId="{48FC36D5-0112-406A-B34E-69567AFC8940}" type="pres">
      <dgm:prSet presAssocID="{4E80652D-11A3-4AFA-B7AA-52912216457C}" presName="sibTrans" presStyleCnt="0"/>
      <dgm:spPr/>
    </dgm:pt>
    <dgm:pt modelId="{9367E5FD-0862-45EE-8130-C096A11636A7}" type="pres">
      <dgm:prSet presAssocID="{7FA7302C-9426-4203-A468-69227B06B45B}" presName="node" presStyleLbl="node1" presStyleIdx="7" presStyleCnt="15" custScaleX="125150">
        <dgm:presLayoutVars>
          <dgm:bulletEnabled val="1"/>
        </dgm:presLayoutVars>
      </dgm:prSet>
      <dgm:spPr/>
    </dgm:pt>
    <dgm:pt modelId="{105BC993-25C1-4C9D-9677-241960A79A73}" type="pres">
      <dgm:prSet presAssocID="{22C531B0-DA2D-490D-8405-91C6ABB8AC08}" presName="sibTrans" presStyleCnt="0"/>
      <dgm:spPr/>
    </dgm:pt>
    <dgm:pt modelId="{075F6A64-4DB3-4D32-AAD2-3F94A222485D}" type="pres">
      <dgm:prSet presAssocID="{91BCBE78-9450-4D5C-8D32-C0214F89AD9B}" presName="node" presStyleLbl="node1" presStyleIdx="8" presStyleCnt="15" custScaleX="125150">
        <dgm:presLayoutVars>
          <dgm:bulletEnabled val="1"/>
        </dgm:presLayoutVars>
      </dgm:prSet>
      <dgm:spPr/>
    </dgm:pt>
    <dgm:pt modelId="{CABE928D-D540-4BE8-B9DD-2421B4CB4F6D}" type="pres">
      <dgm:prSet presAssocID="{7F812CAF-52BE-42CF-92E6-66DF58490545}" presName="sibTrans" presStyleCnt="0"/>
      <dgm:spPr/>
    </dgm:pt>
    <dgm:pt modelId="{99DE1B18-7918-4F78-834F-2A33AC4B864B}" type="pres">
      <dgm:prSet presAssocID="{47F934B1-FDFA-44D6-B9E0-28D0A09A9D69}" presName="node" presStyleLbl="node1" presStyleIdx="9" presStyleCnt="15" custScaleX="125150">
        <dgm:presLayoutVars>
          <dgm:bulletEnabled val="1"/>
        </dgm:presLayoutVars>
      </dgm:prSet>
      <dgm:spPr/>
    </dgm:pt>
    <dgm:pt modelId="{BE347E02-679A-45C7-B8F9-46F80253AD02}" type="pres">
      <dgm:prSet presAssocID="{218C4EC2-98B2-4AAF-8D7C-232AEC0B77AE}" presName="sibTrans" presStyleCnt="0"/>
      <dgm:spPr/>
    </dgm:pt>
    <dgm:pt modelId="{CC3973B3-F796-4837-9117-2321BA8B0B5D}" type="pres">
      <dgm:prSet presAssocID="{456E7C5D-83DF-4776-82CF-D0DD1CF29631}" presName="node" presStyleLbl="node1" presStyleIdx="10" presStyleCnt="15" custScaleX="125150">
        <dgm:presLayoutVars>
          <dgm:bulletEnabled val="1"/>
        </dgm:presLayoutVars>
      </dgm:prSet>
      <dgm:spPr/>
    </dgm:pt>
    <dgm:pt modelId="{83346B52-7722-4BBD-A62D-12B613E931E3}" type="pres">
      <dgm:prSet presAssocID="{0CC13697-FFCC-4B66-9752-3985EA3A0914}" presName="sibTrans" presStyleCnt="0"/>
      <dgm:spPr/>
    </dgm:pt>
    <dgm:pt modelId="{C13E21AA-5E1E-47F8-B6BD-DA3768D14912}" type="pres">
      <dgm:prSet presAssocID="{6CEA8CF5-CB10-4C98-A2AB-E356461625E9}" presName="node" presStyleLbl="node1" presStyleIdx="11" presStyleCnt="15" custScaleX="125150">
        <dgm:presLayoutVars>
          <dgm:bulletEnabled val="1"/>
        </dgm:presLayoutVars>
      </dgm:prSet>
      <dgm:spPr/>
    </dgm:pt>
    <dgm:pt modelId="{48C85E2E-9A48-4C14-9FBA-B0694E361AAA}" type="pres">
      <dgm:prSet presAssocID="{05A85C7D-311D-4BB8-88F7-632D5CBE622D}" presName="sibTrans" presStyleCnt="0"/>
      <dgm:spPr/>
    </dgm:pt>
    <dgm:pt modelId="{E87CAAC7-E4FE-480C-A0B1-C24C65672EA6}" type="pres">
      <dgm:prSet presAssocID="{0BF1C5D6-497D-4966-9E33-F5FDF6F8454F}" presName="node" presStyleLbl="node1" presStyleIdx="12" presStyleCnt="15" custScaleX="125150">
        <dgm:presLayoutVars>
          <dgm:bulletEnabled val="1"/>
        </dgm:presLayoutVars>
      </dgm:prSet>
      <dgm:spPr/>
    </dgm:pt>
    <dgm:pt modelId="{404C8D47-BF4D-479E-AF63-E7C811FF8D9E}" type="pres">
      <dgm:prSet presAssocID="{044D6A21-AF69-4E93-A7B1-A7AF46A34174}" presName="sibTrans" presStyleCnt="0"/>
      <dgm:spPr/>
    </dgm:pt>
    <dgm:pt modelId="{2C72B762-14CE-4FBB-AB24-3F8180833E35}" type="pres">
      <dgm:prSet presAssocID="{411DB1E9-D7E6-4C66-BEA1-AED09D8E044E}" presName="node" presStyleLbl="node1" presStyleIdx="13" presStyleCnt="15" custScaleX="125150">
        <dgm:presLayoutVars>
          <dgm:bulletEnabled val="1"/>
        </dgm:presLayoutVars>
      </dgm:prSet>
      <dgm:spPr/>
    </dgm:pt>
    <dgm:pt modelId="{758A3A3A-A7E0-4F86-BB9F-E151C7C58DB3}" type="pres">
      <dgm:prSet presAssocID="{4555CDB3-2F39-40F9-9BF8-74617108295B}" presName="sibTrans" presStyleCnt="0"/>
      <dgm:spPr/>
    </dgm:pt>
    <dgm:pt modelId="{DD09C8E7-AAB9-4899-B255-273EAE9542E8}" type="pres">
      <dgm:prSet presAssocID="{09FF303B-3ED7-45AC-B559-40F92A43A063}" presName="node" presStyleLbl="node1" presStyleIdx="14" presStyleCnt="15" custScaleX="125150">
        <dgm:presLayoutVars>
          <dgm:bulletEnabled val="1"/>
        </dgm:presLayoutVars>
      </dgm:prSet>
      <dgm:spPr/>
    </dgm:pt>
  </dgm:ptLst>
  <dgm:cxnLst>
    <dgm:cxn modelId="{B881C903-A99D-4B4A-9305-7CDA4FACADF6}" srcId="{301E6B68-7F36-4678-BC3C-847860F1427D}" destId="{FA21BC13-8A9A-49DB-B2FD-5FC6CEE7D978}" srcOrd="3" destOrd="0" parTransId="{D9EA3C11-17A0-480F-B0F0-732134BE05DB}" sibTransId="{D5E42C60-8E06-4F31-AC36-9674CE96D32C}"/>
    <dgm:cxn modelId="{58D1EB06-F2AA-4CE9-8BFC-3AD3FC4EB669}" srcId="{301E6B68-7F36-4678-BC3C-847860F1427D}" destId="{ABA567BE-66A8-4625-B4FB-7BC676EB1A02}" srcOrd="6" destOrd="0" parTransId="{B3C8ACDD-CD3B-444E-9053-3FB5BB604746}" sibTransId="{4E80652D-11A3-4AFA-B7AA-52912216457C}"/>
    <dgm:cxn modelId="{1AD3FF0A-C967-4368-B019-8334242CA33A}" srcId="{301E6B68-7F36-4678-BC3C-847860F1427D}" destId="{6CEA8CF5-CB10-4C98-A2AB-E356461625E9}" srcOrd="11" destOrd="0" parTransId="{A7066053-0B8F-43E1-B3FA-77A3694DE09F}" sibTransId="{05A85C7D-311D-4BB8-88F7-632D5CBE622D}"/>
    <dgm:cxn modelId="{90BF2221-2BDF-4D0B-B18A-823B2F70231D}" type="presOf" srcId="{6CEA8CF5-CB10-4C98-A2AB-E356461625E9}" destId="{C13E21AA-5E1E-47F8-B6BD-DA3768D14912}" srcOrd="0" destOrd="0" presId="urn:microsoft.com/office/officeart/2005/8/layout/default"/>
    <dgm:cxn modelId="{4B22FF26-60E6-4E13-8D4A-3B956E9BDF7E}" srcId="{301E6B68-7F36-4678-BC3C-847860F1427D}" destId="{91BCBE78-9450-4D5C-8D32-C0214F89AD9B}" srcOrd="8" destOrd="0" parTransId="{87131A18-8B2B-4380-B2E6-15DC6B809CA4}" sibTransId="{7F812CAF-52BE-42CF-92E6-66DF58490545}"/>
    <dgm:cxn modelId="{3F76B927-947E-4014-A8EA-0C273F8986D3}" srcId="{301E6B68-7F36-4678-BC3C-847860F1427D}" destId="{456E7C5D-83DF-4776-82CF-D0DD1CF29631}" srcOrd="10" destOrd="0" parTransId="{BB2618D0-5410-488E-B2DA-BB6363E59288}" sibTransId="{0CC13697-FFCC-4B66-9752-3985EA3A0914}"/>
    <dgm:cxn modelId="{79078B28-26C5-4A07-85CE-BA9BAE7F8C60}" srcId="{301E6B68-7F36-4678-BC3C-847860F1427D}" destId="{F3A3020C-38B6-44AC-B742-BD43C8B009C1}" srcOrd="0" destOrd="0" parTransId="{F31C5EE1-447E-471E-992C-0BF0395A4A5B}" sibTransId="{7111DA6E-1D95-4C2A-82DD-D326FB351918}"/>
    <dgm:cxn modelId="{FA42302A-C668-45D9-B7DA-27F3E0046216}" type="presOf" srcId="{0BF1C5D6-497D-4966-9E33-F5FDF6F8454F}" destId="{E87CAAC7-E4FE-480C-A0B1-C24C65672EA6}" srcOrd="0" destOrd="0" presId="urn:microsoft.com/office/officeart/2005/8/layout/default"/>
    <dgm:cxn modelId="{DBF9A42A-0F58-41AC-8FF7-34038DB83291}" type="presOf" srcId="{47F934B1-FDFA-44D6-B9E0-28D0A09A9D69}" destId="{99DE1B18-7918-4F78-834F-2A33AC4B864B}" srcOrd="0" destOrd="0" presId="urn:microsoft.com/office/officeart/2005/8/layout/default"/>
    <dgm:cxn modelId="{E5B25335-E584-4AAF-A3C5-7A576B4895FE}" type="presOf" srcId="{ABA567BE-66A8-4625-B4FB-7BC676EB1A02}" destId="{3EE7CE71-402E-4E65-AE73-3F48DC442971}" srcOrd="0" destOrd="0" presId="urn:microsoft.com/office/officeart/2005/8/layout/default"/>
    <dgm:cxn modelId="{627BDC5F-07EE-4A5B-8B09-5A7D1B283912}" type="presOf" srcId="{411DB1E9-D7E6-4C66-BEA1-AED09D8E044E}" destId="{2C72B762-14CE-4FBB-AB24-3F8180833E35}" srcOrd="0" destOrd="0" presId="urn:microsoft.com/office/officeart/2005/8/layout/default"/>
    <dgm:cxn modelId="{8E863A62-3B9C-4A1A-A9C8-1F6DFCBFA755}" type="presOf" srcId="{09FF303B-3ED7-45AC-B559-40F92A43A063}" destId="{DD09C8E7-AAB9-4899-B255-273EAE9542E8}" srcOrd="0" destOrd="0" presId="urn:microsoft.com/office/officeart/2005/8/layout/default"/>
    <dgm:cxn modelId="{316B5442-0A24-430D-A565-3A10AB2ADB2F}" type="presOf" srcId="{F3A3020C-38B6-44AC-B742-BD43C8B009C1}" destId="{C71EB601-2345-4DE5-84C9-219B61826B74}" srcOrd="0" destOrd="0" presId="urn:microsoft.com/office/officeart/2005/8/layout/default"/>
    <dgm:cxn modelId="{DABAAB63-26A1-4596-9CD3-0F061C2FBE4C}" type="presOf" srcId="{456E7C5D-83DF-4776-82CF-D0DD1CF29631}" destId="{CC3973B3-F796-4837-9117-2321BA8B0B5D}" srcOrd="0" destOrd="0" presId="urn:microsoft.com/office/officeart/2005/8/layout/default"/>
    <dgm:cxn modelId="{B629AC6D-C2E6-4041-92BD-CE82D9B37E68}" type="presOf" srcId="{4B617F81-B7CE-4BCE-8FF6-A00DC67FF065}" destId="{B691B417-5F37-426B-8070-E48066865A56}" srcOrd="0" destOrd="0" presId="urn:microsoft.com/office/officeart/2005/8/layout/default"/>
    <dgm:cxn modelId="{A1C6144F-66C9-4910-9531-BDD222EE5209}" type="presOf" srcId="{7FA7302C-9426-4203-A468-69227B06B45B}" destId="{9367E5FD-0862-45EE-8130-C096A11636A7}" srcOrd="0" destOrd="0" presId="urn:microsoft.com/office/officeart/2005/8/layout/default"/>
    <dgm:cxn modelId="{71C54D78-2A55-4DD8-958B-0C329404B91A}" srcId="{301E6B68-7F36-4678-BC3C-847860F1427D}" destId="{9CC231E6-A27D-476E-998E-3700AC8493B1}" srcOrd="2" destOrd="0" parTransId="{333E0948-DEE4-4B00-B358-895528A9FFC9}" sibTransId="{2C5533F2-6880-487C-865A-F96FFA78039F}"/>
    <dgm:cxn modelId="{2C41837A-7413-454A-80F7-3EDF0DB923ED}" srcId="{301E6B68-7F36-4678-BC3C-847860F1427D}" destId="{4B617F81-B7CE-4BCE-8FF6-A00DC67FF065}" srcOrd="5" destOrd="0" parTransId="{51CCCCB4-3F63-4DFC-9AD7-4E31C293FE63}" sibTransId="{A8524C5B-5808-4C2A-B6DC-E8CB86770D63}"/>
    <dgm:cxn modelId="{71E62184-CB05-442B-8AA4-EDA9D7A20CAA}" srcId="{301E6B68-7F36-4678-BC3C-847860F1427D}" destId="{09FF303B-3ED7-45AC-B559-40F92A43A063}" srcOrd="14" destOrd="0" parTransId="{C16FCD7F-F811-4D31-8306-8E31C4A24556}" sibTransId="{B82BECDB-AE4C-4ED6-A9F6-67237B27F5B7}"/>
    <dgm:cxn modelId="{252AF785-5C1D-4C49-896A-6F86AF2FDA47}" srcId="{301E6B68-7F36-4678-BC3C-847860F1427D}" destId="{7FA7302C-9426-4203-A468-69227B06B45B}" srcOrd="7" destOrd="0" parTransId="{DF695488-52D4-4585-8758-9C8AC7E97E7C}" sibTransId="{22C531B0-DA2D-490D-8405-91C6ABB8AC08}"/>
    <dgm:cxn modelId="{A9B65C87-4BF6-4D35-9248-070998565BA0}" srcId="{301E6B68-7F36-4678-BC3C-847860F1427D}" destId="{47F934B1-FDFA-44D6-B9E0-28D0A09A9D69}" srcOrd="9" destOrd="0" parTransId="{7A664183-E52C-47E0-B4A4-A12B107D8949}" sibTransId="{218C4EC2-98B2-4AAF-8D7C-232AEC0B77AE}"/>
    <dgm:cxn modelId="{76FC6687-2CFF-4E76-90D7-98D70B8D8611}" type="presOf" srcId="{16B638AE-C1F1-4210-A1DE-18136055876E}" destId="{6127C348-B406-49B0-84CF-99A7CF5CAEC0}" srcOrd="0" destOrd="0" presId="urn:microsoft.com/office/officeart/2005/8/layout/default"/>
    <dgm:cxn modelId="{2397E4B6-B25D-4517-B3A0-A9C60E138690}" srcId="{301E6B68-7F36-4678-BC3C-847860F1427D}" destId="{0BF1C5D6-497D-4966-9E33-F5FDF6F8454F}" srcOrd="12" destOrd="0" parTransId="{937465E9-C56C-42F5-B216-9FE4D39F5EC7}" sibTransId="{044D6A21-AF69-4E93-A7B1-A7AF46A34174}"/>
    <dgm:cxn modelId="{29635DBC-EF57-4E8E-95A5-743E8139EE8B}" srcId="{301E6B68-7F36-4678-BC3C-847860F1427D}" destId="{16B638AE-C1F1-4210-A1DE-18136055876E}" srcOrd="4" destOrd="0" parTransId="{AC33B109-B89E-4999-8137-3526A3E9FB46}" sibTransId="{68E9ECAD-073B-4845-91B1-BE321DC8FF42}"/>
    <dgm:cxn modelId="{A3F40DBE-6F0D-430A-A0A2-66D09D9C5F52}" srcId="{301E6B68-7F36-4678-BC3C-847860F1427D}" destId="{411DB1E9-D7E6-4C66-BEA1-AED09D8E044E}" srcOrd="13" destOrd="0" parTransId="{8D8B4F70-20FE-4B3C-BCDE-F80E2609A845}" sibTransId="{4555CDB3-2F39-40F9-9BF8-74617108295B}"/>
    <dgm:cxn modelId="{935895C0-87B1-4EA5-88D8-0AAE1916A24B}" type="presOf" srcId="{91BCBE78-9450-4D5C-8D32-C0214F89AD9B}" destId="{075F6A64-4DB3-4D32-AAD2-3F94A222485D}" srcOrd="0" destOrd="0" presId="urn:microsoft.com/office/officeart/2005/8/layout/default"/>
    <dgm:cxn modelId="{10F6C5C4-E1AE-42C7-9859-73581993763F}" type="presOf" srcId="{FA21BC13-8A9A-49DB-B2FD-5FC6CEE7D978}" destId="{99C36139-4C1E-487E-A66D-5D4FAF676AB7}" srcOrd="0" destOrd="0" presId="urn:microsoft.com/office/officeart/2005/8/layout/default"/>
    <dgm:cxn modelId="{D78000C8-8C8A-4403-AA43-25C2C486E1A6}" type="presOf" srcId="{D2B7D1F7-553C-40B3-AD84-29213CD0FCA9}" destId="{F454222E-5861-4541-96E4-561867139393}" srcOrd="0" destOrd="0" presId="urn:microsoft.com/office/officeart/2005/8/layout/default"/>
    <dgm:cxn modelId="{35EF7DDA-5169-49D1-83D6-DF8746D0C2A6}" type="presOf" srcId="{301E6B68-7F36-4678-BC3C-847860F1427D}" destId="{52ACEC42-814F-4EC3-AD7D-D1CE9275FA50}" srcOrd="0" destOrd="0" presId="urn:microsoft.com/office/officeart/2005/8/layout/default"/>
    <dgm:cxn modelId="{EC58CBE3-BF9D-4D70-BB9E-112D5D4D3872}" type="presOf" srcId="{9CC231E6-A27D-476E-998E-3700AC8493B1}" destId="{5F64E50B-CE02-461B-A684-AAF50B44992D}" srcOrd="0" destOrd="0" presId="urn:microsoft.com/office/officeart/2005/8/layout/default"/>
    <dgm:cxn modelId="{C6233DE5-2A08-42E7-B54C-A6F2E3E2373E}" srcId="{301E6B68-7F36-4678-BC3C-847860F1427D}" destId="{D2B7D1F7-553C-40B3-AD84-29213CD0FCA9}" srcOrd="1" destOrd="0" parTransId="{112EE150-E83E-4AA4-9A74-D4486DE31552}" sibTransId="{008219FA-F4FF-46F9-B77E-B5E86443B913}"/>
    <dgm:cxn modelId="{D38A9EFE-7AC1-44F5-9351-A0C46DE7B6EE}" type="presParOf" srcId="{52ACEC42-814F-4EC3-AD7D-D1CE9275FA50}" destId="{C71EB601-2345-4DE5-84C9-219B61826B74}" srcOrd="0" destOrd="0" presId="urn:microsoft.com/office/officeart/2005/8/layout/default"/>
    <dgm:cxn modelId="{A8F0C1B9-183A-4DCE-980B-C6C7A8468F6C}" type="presParOf" srcId="{52ACEC42-814F-4EC3-AD7D-D1CE9275FA50}" destId="{3CD51991-0253-4B60-886C-BC56BA96266E}" srcOrd="1" destOrd="0" presId="urn:microsoft.com/office/officeart/2005/8/layout/default"/>
    <dgm:cxn modelId="{1FBBB563-913A-4A69-AEC2-EBB47C549145}" type="presParOf" srcId="{52ACEC42-814F-4EC3-AD7D-D1CE9275FA50}" destId="{F454222E-5861-4541-96E4-561867139393}" srcOrd="2" destOrd="0" presId="urn:microsoft.com/office/officeart/2005/8/layout/default"/>
    <dgm:cxn modelId="{E9B64129-2C8C-4B05-88DF-C0F1117A19AC}" type="presParOf" srcId="{52ACEC42-814F-4EC3-AD7D-D1CE9275FA50}" destId="{0D365721-6B76-4B68-80F6-1D99F6F7CCA8}" srcOrd="3" destOrd="0" presId="urn:microsoft.com/office/officeart/2005/8/layout/default"/>
    <dgm:cxn modelId="{CBBD55C0-C3D6-494E-9105-19F80BF802AB}" type="presParOf" srcId="{52ACEC42-814F-4EC3-AD7D-D1CE9275FA50}" destId="{5F64E50B-CE02-461B-A684-AAF50B44992D}" srcOrd="4" destOrd="0" presId="urn:microsoft.com/office/officeart/2005/8/layout/default"/>
    <dgm:cxn modelId="{892EA133-80F1-4076-81E4-47376866B825}" type="presParOf" srcId="{52ACEC42-814F-4EC3-AD7D-D1CE9275FA50}" destId="{478C340F-886E-4E8A-9DA9-E57FC17EDA76}" srcOrd="5" destOrd="0" presId="urn:microsoft.com/office/officeart/2005/8/layout/default"/>
    <dgm:cxn modelId="{C63B5AAC-021E-43EC-B499-D6444538AF02}" type="presParOf" srcId="{52ACEC42-814F-4EC3-AD7D-D1CE9275FA50}" destId="{99C36139-4C1E-487E-A66D-5D4FAF676AB7}" srcOrd="6" destOrd="0" presId="urn:microsoft.com/office/officeart/2005/8/layout/default"/>
    <dgm:cxn modelId="{1097ADE6-467B-4586-A768-549CB1F7FFD2}" type="presParOf" srcId="{52ACEC42-814F-4EC3-AD7D-D1CE9275FA50}" destId="{91934700-30F7-40A1-834F-821F97456FC4}" srcOrd="7" destOrd="0" presId="urn:microsoft.com/office/officeart/2005/8/layout/default"/>
    <dgm:cxn modelId="{49F8BD26-BCD5-4626-B583-0120E80D75C7}" type="presParOf" srcId="{52ACEC42-814F-4EC3-AD7D-D1CE9275FA50}" destId="{6127C348-B406-49B0-84CF-99A7CF5CAEC0}" srcOrd="8" destOrd="0" presId="urn:microsoft.com/office/officeart/2005/8/layout/default"/>
    <dgm:cxn modelId="{E1183AD1-CA15-4A4E-BF64-DBCA9E767907}" type="presParOf" srcId="{52ACEC42-814F-4EC3-AD7D-D1CE9275FA50}" destId="{48CAD401-154A-48D9-8EFF-B42AF689325C}" srcOrd="9" destOrd="0" presId="urn:microsoft.com/office/officeart/2005/8/layout/default"/>
    <dgm:cxn modelId="{41B00418-91CC-4B7A-93EC-A6B438EF8B17}" type="presParOf" srcId="{52ACEC42-814F-4EC3-AD7D-D1CE9275FA50}" destId="{B691B417-5F37-426B-8070-E48066865A56}" srcOrd="10" destOrd="0" presId="urn:microsoft.com/office/officeart/2005/8/layout/default"/>
    <dgm:cxn modelId="{55BFA648-C987-448B-B6F3-671E3F8A306D}" type="presParOf" srcId="{52ACEC42-814F-4EC3-AD7D-D1CE9275FA50}" destId="{E8F6311B-BB6D-40D5-8CBF-7D50D257D617}" srcOrd="11" destOrd="0" presId="urn:microsoft.com/office/officeart/2005/8/layout/default"/>
    <dgm:cxn modelId="{57951D5D-3A1C-4C86-B18F-113285EECA33}" type="presParOf" srcId="{52ACEC42-814F-4EC3-AD7D-D1CE9275FA50}" destId="{3EE7CE71-402E-4E65-AE73-3F48DC442971}" srcOrd="12" destOrd="0" presId="urn:microsoft.com/office/officeart/2005/8/layout/default"/>
    <dgm:cxn modelId="{315A7F25-1CBE-4400-A97C-10AF2EBDA423}" type="presParOf" srcId="{52ACEC42-814F-4EC3-AD7D-D1CE9275FA50}" destId="{48FC36D5-0112-406A-B34E-69567AFC8940}" srcOrd="13" destOrd="0" presId="urn:microsoft.com/office/officeart/2005/8/layout/default"/>
    <dgm:cxn modelId="{30F13751-C1AB-4F06-9644-54FEA9234977}" type="presParOf" srcId="{52ACEC42-814F-4EC3-AD7D-D1CE9275FA50}" destId="{9367E5FD-0862-45EE-8130-C096A11636A7}" srcOrd="14" destOrd="0" presId="urn:microsoft.com/office/officeart/2005/8/layout/default"/>
    <dgm:cxn modelId="{A89B4D7E-A49F-4910-A4CB-FD880CE1FF5E}" type="presParOf" srcId="{52ACEC42-814F-4EC3-AD7D-D1CE9275FA50}" destId="{105BC993-25C1-4C9D-9677-241960A79A73}" srcOrd="15" destOrd="0" presId="urn:microsoft.com/office/officeart/2005/8/layout/default"/>
    <dgm:cxn modelId="{7C077546-2EE8-41F8-9592-C19D055EF26A}" type="presParOf" srcId="{52ACEC42-814F-4EC3-AD7D-D1CE9275FA50}" destId="{075F6A64-4DB3-4D32-AAD2-3F94A222485D}" srcOrd="16" destOrd="0" presId="urn:microsoft.com/office/officeart/2005/8/layout/default"/>
    <dgm:cxn modelId="{97E4CEDA-13E7-4E11-9CA2-DDC6391B83DE}" type="presParOf" srcId="{52ACEC42-814F-4EC3-AD7D-D1CE9275FA50}" destId="{CABE928D-D540-4BE8-B9DD-2421B4CB4F6D}" srcOrd="17" destOrd="0" presId="urn:microsoft.com/office/officeart/2005/8/layout/default"/>
    <dgm:cxn modelId="{51F46E31-CF08-499E-A74D-AAC4194C3A48}" type="presParOf" srcId="{52ACEC42-814F-4EC3-AD7D-D1CE9275FA50}" destId="{99DE1B18-7918-4F78-834F-2A33AC4B864B}" srcOrd="18" destOrd="0" presId="urn:microsoft.com/office/officeart/2005/8/layout/default"/>
    <dgm:cxn modelId="{84BBA3B9-E9D5-4C0C-B1C6-2457EADDFF30}" type="presParOf" srcId="{52ACEC42-814F-4EC3-AD7D-D1CE9275FA50}" destId="{BE347E02-679A-45C7-B8F9-46F80253AD02}" srcOrd="19" destOrd="0" presId="urn:microsoft.com/office/officeart/2005/8/layout/default"/>
    <dgm:cxn modelId="{2C8160A0-0C38-49BC-91E7-13DB957E0E8A}" type="presParOf" srcId="{52ACEC42-814F-4EC3-AD7D-D1CE9275FA50}" destId="{CC3973B3-F796-4837-9117-2321BA8B0B5D}" srcOrd="20" destOrd="0" presId="urn:microsoft.com/office/officeart/2005/8/layout/default"/>
    <dgm:cxn modelId="{BD4E2AE6-3F67-41A3-A051-FBC1E73B305B}" type="presParOf" srcId="{52ACEC42-814F-4EC3-AD7D-D1CE9275FA50}" destId="{83346B52-7722-4BBD-A62D-12B613E931E3}" srcOrd="21" destOrd="0" presId="urn:microsoft.com/office/officeart/2005/8/layout/default"/>
    <dgm:cxn modelId="{911CD189-1F45-4823-9B82-B15D48DA66ED}" type="presParOf" srcId="{52ACEC42-814F-4EC3-AD7D-D1CE9275FA50}" destId="{C13E21AA-5E1E-47F8-B6BD-DA3768D14912}" srcOrd="22" destOrd="0" presId="urn:microsoft.com/office/officeart/2005/8/layout/default"/>
    <dgm:cxn modelId="{635CE244-88C1-4B02-A469-A47A1BBDA21A}" type="presParOf" srcId="{52ACEC42-814F-4EC3-AD7D-D1CE9275FA50}" destId="{48C85E2E-9A48-4C14-9FBA-B0694E361AAA}" srcOrd="23" destOrd="0" presId="urn:microsoft.com/office/officeart/2005/8/layout/default"/>
    <dgm:cxn modelId="{5BC97080-EBDA-4F8B-A691-A5C98E1D871F}" type="presParOf" srcId="{52ACEC42-814F-4EC3-AD7D-D1CE9275FA50}" destId="{E87CAAC7-E4FE-480C-A0B1-C24C65672EA6}" srcOrd="24" destOrd="0" presId="urn:microsoft.com/office/officeart/2005/8/layout/default"/>
    <dgm:cxn modelId="{00422716-8ECC-4E6A-B51C-DBEC8F220B0E}" type="presParOf" srcId="{52ACEC42-814F-4EC3-AD7D-D1CE9275FA50}" destId="{404C8D47-BF4D-479E-AF63-E7C811FF8D9E}" srcOrd="25" destOrd="0" presId="urn:microsoft.com/office/officeart/2005/8/layout/default"/>
    <dgm:cxn modelId="{803A7885-B59D-4312-B7D2-3AFD9F2A4475}" type="presParOf" srcId="{52ACEC42-814F-4EC3-AD7D-D1CE9275FA50}" destId="{2C72B762-14CE-4FBB-AB24-3F8180833E35}" srcOrd="26" destOrd="0" presId="urn:microsoft.com/office/officeart/2005/8/layout/default"/>
    <dgm:cxn modelId="{2D5F3C98-80D7-4929-8276-452A510CAE2D}" type="presParOf" srcId="{52ACEC42-814F-4EC3-AD7D-D1CE9275FA50}" destId="{758A3A3A-A7E0-4F86-BB9F-E151C7C58DB3}" srcOrd="27" destOrd="0" presId="urn:microsoft.com/office/officeart/2005/8/layout/default"/>
    <dgm:cxn modelId="{31C4D03D-883C-46E8-9C51-7E149FC44713}" type="presParOf" srcId="{52ACEC42-814F-4EC3-AD7D-D1CE9275FA50}" destId="{DD09C8E7-AAB9-4899-B255-273EAE9542E8}" srcOrd="2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2756AD-A1D5-401A-B4B4-9B76958212B7}"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n-NZ"/>
        </a:p>
      </dgm:t>
    </dgm:pt>
    <dgm:pt modelId="{FED33343-21CE-489A-B4D8-49C4E09FFC79}">
      <dgm:prSet phldrT="[Text]" custT="1"/>
      <dgm:spPr/>
      <dgm:t>
        <a:bodyPr/>
        <a:lstStyle/>
        <a:p>
          <a:r>
            <a:rPr lang="en-GB" sz="1800" b="0">
              <a:latin typeface="Calibri" panose="020F0502020204030204" pitchFamily="34" charset="0"/>
              <a:cs typeface="Calibri" panose="020F0502020204030204" pitchFamily="34" charset="0"/>
            </a:rPr>
            <a:t>“If there isn’t anything for you then it means you should be fine”</a:t>
          </a:r>
          <a:endParaRPr lang="en-NZ" sz="1800" b="0" dirty="0">
            <a:latin typeface="Calibri" panose="020F0502020204030204" pitchFamily="34" charset="0"/>
            <a:cs typeface="Calibri" panose="020F0502020204030204" pitchFamily="34" charset="0"/>
          </a:endParaRPr>
        </a:p>
      </dgm:t>
    </dgm:pt>
    <dgm:pt modelId="{1C4F9EAD-F373-4425-9C99-1D144E835CC8}" type="parTrans" cxnId="{45C813D8-A040-428C-84F9-559A1900D7B8}">
      <dgm:prSet/>
      <dgm:spPr/>
      <dgm:t>
        <a:bodyPr/>
        <a:lstStyle/>
        <a:p>
          <a:endParaRPr lang="en-NZ"/>
        </a:p>
      </dgm:t>
    </dgm:pt>
    <dgm:pt modelId="{5FCAD0E9-B642-4B08-B76B-CD21EE2C56E1}" type="sibTrans" cxnId="{45C813D8-A040-428C-84F9-559A1900D7B8}">
      <dgm:prSet/>
      <dgm:spPr/>
      <dgm:t>
        <a:bodyPr/>
        <a:lstStyle/>
        <a:p>
          <a:endParaRPr lang="en-NZ"/>
        </a:p>
      </dgm:t>
    </dgm:pt>
    <dgm:pt modelId="{EDB1A382-3766-498D-AB2C-E117ABC3AF79}">
      <dgm:prSet phldrT="[Text]" custT="1"/>
      <dgm:spPr/>
      <dgm:t>
        <a:bodyPr/>
        <a:lstStyle/>
        <a:p>
          <a:r>
            <a:rPr lang="en-NZ" sz="1800" b="0" dirty="0">
              <a:latin typeface="Calibri" panose="020F0502020204030204" pitchFamily="34" charset="0"/>
              <a:cs typeface="Calibri" panose="020F0502020204030204" pitchFamily="34" charset="0"/>
            </a:rPr>
            <a:t>Discussions about family mental health need to be well delivered </a:t>
          </a:r>
        </a:p>
      </dgm:t>
    </dgm:pt>
    <dgm:pt modelId="{C3919E1D-4B9A-4443-ACD8-EE80BEE5C0B2}" type="parTrans" cxnId="{033CD343-E74E-4DA5-88CC-BEF3FBE5C823}">
      <dgm:prSet/>
      <dgm:spPr/>
      <dgm:t>
        <a:bodyPr/>
        <a:lstStyle/>
        <a:p>
          <a:endParaRPr lang="en-NZ"/>
        </a:p>
      </dgm:t>
    </dgm:pt>
    <dgm:pt modelId="{2B9E295D-E43B-4494-942A-74C127C38D2F}" type="sibTrans" cxnId="{033CD343-E74E-4DA5-88CC-BEF3FBE5C823}">
      <dgm:prSet/>
      <dgm:spPr/>
      <dgm:t>
        <a:bodyPr/>
        <a:lstStyle/>
        <a:p>
          <a:endParaRPr lang="en-NZ"/>
        </a:p>
      </dgm:t>
    </dgm:pt>
    <dgm:pt modelId="{8833F4D6-7E65-4372-BE86-31D1624AED98}">
      <dgm:prSet phldrT="[Text]" custT="1"/>
      <dgm:spPr/>
      <dgm:t>
        <a:bodyPr/>
        <a:lstStyle/>
        <a:p>
          <a:r>
            <a:rPr lang="en-NZ" sz="1800" b="0">
              <a:latin typeface="Calibri" panose="020F0502020204030204" pitchFamily="34" charset="0"/>
              <a:cs typeface="Calibri" panose="020F0502020204030204" pitchFamily="34" charset="0"/>
            </a:rPr>
            <a:t>Need to know what is usual in order to identify the unusual</a:t>
          </a:r>
          <a:endParaRPr lang="en-NZ" sz="1800" b="0" dirty="0">
            <a:latin typeface="Calibri" panose="020F0502020204030204" pitchFamily="34" charset="0"/>
            <a:cs typeface="Calibri" panose="020F0502020204030204" pitchFamily="34" charset="0"/>
          </a:endParaRPr>
        </a:p>
      </dgm:t>
    </dgm:pt>
    <dgm:pt modelId="{71F397C2-117F-46F4-AEDB-75E39459E2A6}" type="parTrans" cxnId="{56EEE07D-3607-417C-BCF3-E25D0C1D19A3}">
      <dgm:prSet/>
      <dgm:spPr/>
      <dgm:t>
        <a:bodyPr/>
        <a:lstStyle/>
        <a:p>
          <a:endParaRPr lang="en-NZ"/>
        </a:p>
      </dgm:t>
    </dgm:pt>
    <dgm:pt modelId="{1768DD45-F6CB-43BB-BD18-55D7852BD973}" type="sibTrans" cxnId="{56EEE07D-3607-417C-BCF3-E25D0C1D19A3}">
      <dgm:prSet/>
      <dgm:spPr/>
      <dgm:t>
        <a:bodyPr/>
        <a:lstStyle/>
        <a:p>
          <a:endParaRPr lang="en-NZ"/>
        </a:p>
      </dgm:t>
    </dgm:pt>
    <dgm:pt modelId="{291AA1C8-7964-4F8F-B8FB-CC6049863951}">
      <dgm:prSet phldrT="[Text]" custT="1"/>
      <dgm:spPr/>
      <dgm:t>
        <a:bodyPr/>
        <a:lstStyle/>
        <a:p>
          <a:r>
            <a:rPr lang="en-NZ" sz="1800" b="0">
              <a:latin typeface="Calibri" panose="020F0502020204030204" pitchFamily="34" charset="0"/>
              <a:cs typeface="Calibri" panose="020F0502020204030204" pitchFamily="34" charset="0"/>
            </a:rPr>
            <a:t>Inadequate information about perinatal mental health in antenatal classes</a:t>
          </a:r>
          <a:endParaRPr lang="en-NZ" sz="1800" b="0" dirty="0">
            <a:latin typeface="Calibri" panose="020F0502020204030204" pitchFamily="34" charset="0"/>
            <a:cs typeface="Calibri" panose="020F0502020204030204" pitchFamily="34" charset="0"/>
          </a:endParaRPr>
        </a:p>
      </dgm:t>
    </dgm:pt>
    <dgm:pt modelId="{D8C2B902-BB84-4E69-97F1-556170F0A90B}" type="parTrans" cxnId="{9216A0B7-B175-4850-AA93-3881B6E8CF45}">
      <dgm:prSet/>
      <dgm:spPr/>
      <dgm:t>
        <a:bodyPr/>
        <a:lstStyle/>
        <a:p>
          <a:endParaRPr lang="en-NZ"/>
        </a:p>
      </dgm:t>
    </dgm:pt>
    <dgm:pt modelId="{5015FC2F-25C9-42B4-8D16-43D0B51376E5}" type="sibTrans" cxnId="{9216A0B7-B175-4850-AA93-3881B6E8CF45}">
      <dgm:prSet/>
      <dgm:spPr/>
      <dgm:t>
        <a:bodyPr/>
        <a:lstStyle/>
        <a:p>
          <a:endParaRPr lang="en-NZ"/>
        </a:p>
      </dgm:t>
    </dgm:pt>
    <dgm:pt modelId="{A9932726-5765-4283-A2D9-6E975F69B469}">
      <dgm:prSet phldrT="[Text]" custT="1"/>
      <dgm:spPr/>
      <dgm:t>
        <a:bodyPr/>
        <a:lstStyle/>
        <a:p>
          <a:r>
            <a:rPr lang="en-NZ" sz="1800" b="0">
              <a:latin typeface="Calibri" panose="020F0502020204030204" pitchFamily="34" charset="0"/>
              <a:cs typeface="Calibri" panose="020F0502020204030204" pitchFamily="34" charset="0"/>
            </a:rPr>
            <a:t>Huge pressure on fathers when mum had perinatal mental health problems</a:t>
          </a:r>
          <a:endParaRPr lang="en-NZ" sz="1800" b="0" dirty="0">
            <a:latin typeface="Calibri" panose="020F0502020204030204" pitchFamily="34" charset="0"/>
            <a:cs typeface="Calibri" panose="020F0502020204030204" pitchFamily="34" charset="0"/>
          </a:endParaRPr>
        </a:p>
      </dgm:t>
    </dgm:pt>
    <dgm:pt modelId="{BF28AB30-0326-4D47-9FB4-6ACAC9276D0D}" type="parTrans" cxnId="{D3F5E292-C06C-46A3-97BC-D5E8E1049745}">
      <dgm:prSet/>
      <dgm:spPr/>
      <dgm:t>
        <a:bodyPr/>
        <a:lstStyle/>
        <a:p>
          <a:endParaRPr lang="en-NZ"/>
        </a:p>
      </dgm:t>
    </dgm:pt>
    <dgm:pt modelId="{50A2AC90-2023-4812-AEE4-45CCA5126415}" type="sibTrans" cxnId="{D3F5E292-C06C-46A3-97BC-D5E8E1049745}">
      <dgm:prSet/>
      <dgm:spPr/>
      <dgm:t>
        <a:bodyPr/>
        <a:lstStyle/>
        <a:p>
          <a:endParaRPr lang="en-NZ"/>
        </a:p>
      </dgm:t>
    </dgm:pt>
    <dgm:pt modelId="{8B3DEF4D-2BAF-4B84-9CB4-EB868CDCF2AB}">
      <dgm:prSet custT="1"/>
      <dgm:spPr/>
      <dgm:t>
        <a:bodyPr/>
        <a:lstStyle/>
        <a:p>
          <a:r>
            <a:rPr lang="en-NZ" sz="1800" b="0">
              <a:latin typeface="Calibri" panose="020F0502020204030204" pitchFamily="34" charset="0"/>
              <a:cs typeface="Calibri" panose="020F0502020204030204" pitchFamily="34" charset="0"/>
            </a:rPr>
            <a:t>Wanted to know someone “had got” the dad when they were unwell</a:t>
          </a:r>
          <a:endParaRPr lang="en-NZ" sz="1800" b="0" dirty="0">
            <a:latin typeface="Calibri" panose="020F0502020204030204" pitchFamily="34" charset="0"/>
            <a:cs typeface="Calibri" panose="020F0502020204030204" pitchFamily="34" charset="0"/>
          </a:endParaRPr>
        </a:p>
      </dgm:t>
    </dgm:pt>
    <dgm:pt modelId="{319954DC-519D-4D64-8FDD-62AA90D3BBD8}" type="parTrans" cxnId="{D6C7D616-40AE-41D6-82CC-F47706732730}">
      <dgm:prSet/>
      <dgm:spPr/>
      <dgm:t>
        <a:bodyPr/>
        <a:lstStyle/>
        <a:p>
          <a:endParaRPr lang="en-NZ"/>
        </a:p>
      </dgm:t>
    </dgm:pt>
    <dgm:pt modelId="{E7E8924B-8A48-4195-ACE9-748EF4270BA2}" type="sibTrans" cxnId="{D6C7D616-40AE-41D6-82CC-F47706732730}">
      <dgm:prSet/>
      <dgm:spPr/>
      <dgm:t>
        <a:bodyPr/>
        <a:lstStyle/>
        <a:p>
          <a:endParaRPr lang="en-NZ"/>
        </a:p>
      </dgm:t>
    </dgm:pt>
    <dgm:pt modelId="{7C72764E-E55F-446C-82F2-7DC6E2212FFC}">
      <dgm:prSet custT="1"/>
      <dgm:spPr/>
      <dgm:t>
        <a:bodyPr/>
        <a:lstStyle/>
        <a:p>
          <a:r>
            <a:rPr lang="en-NZ" sz="1800" b="0">
              <a:latin typeface="Calibri" panose="020F0502020204030204" pitchFamily="34" charset="0"/>
              <a:cs typeface="Calibri" panose="020F0502020204030204" pitchFamily="34" charset="0"/>
            </a:rPr>
            <a:t>Dads are gatekeepers of information for the rest of the family</a:t>
          </a:r>
          <a:endParaRPr lang="en-NZ" sz="1800" b="0" dirty="0">
            <a:latin typeface="Calibri" panose="020F0502020204030204" pitchFamily="34" charset="0"/>
            <a:cs typeface="Calibri" panose="020F0502020204030204" pitchFamily="34" charset="0"/>
          </a:endParaRPr>
        </a:p>
      </dgm:t>
    </dgm:pt>
    <dgm:pt modelId="{90034297-2E6B-4F82-95FF-0EA73020365D}" type="parTrans" cxnId="{528F4107-D1D9-478D-8A6B-FFE86610250D}">
      <dgm:prSet/>
      <dgm:spPr/>
      <dgm:t>
        <a:bodyPr/>
        <a:lstStyle/>
        <a:p>
          <a:endParaRPr lang="en-NZ"/>
        </a:p>
      </dgm:t>
    </dgm:pt>
    <dgm:pt modelId="{A164A1A7-7E49-4162-9624-CF4156002D71}" type="sibTrans" cxnId="{528F4107-D1D9-478D-8A6B-FFE86610250D}">
      <dgm:prSet/>
      <dgm:spPr/>
      <dgm:t>
        <a:bodyPr/>
        <a:lstStyle/>
        <a:p>
          <a:endParaRPr lang="en-NZ"/>
        </a:p>
      </dgm:t>
    </dgm:pt>
    <dgm:pt modelId="{3E385721-9947-49BC-BD03-BCEACEA8CE11}">
      <dgm:prSet custT="1"/>
      <dgm:spPr/>
      <dgm:t>
        <a:bodyPr/>
        <a:lstStyle/>
        <a:p>
          <a:r>
            <a:rPr lang="en-NZ" sz="1800" b="0" dirty="0">
              <a:latin typeface="Calibri" panose="020F0502020204030204" pitchFamily="34" charset="0"/>
              <a:cs typeface="Calibri" panose="020F0502020204030204" pitchFamily="34" charset="0"/>
            </a:rPr>
            <a:t>Hesitant to disclose feelings because of the impact on dad- walking on egg shells</a:t>
          </a:r>
        </a:p>
      </dgm:t>
    </dgm:pt>
    <dgm:pt modelId="{148B353B-45AB-4453-B4A0-E3072D56A6FE}" type="parTrans" cxnId="{94E84C59-002B-4A99-9655-56D8B96904DB}">
      <dgm:prSet/>
      <dgm:spPr/>
      <dgm:t>
        <a:bodyPr/>
        <a:lstStyle/>
        <a:p>
          <a:endParaRPr lang="en-NZ"/>
        </a:p>
      </dgm:t>
    </dgm:pt>
    <dgm:pt modelId="{429FE80A-8A7D-4E01-8A2E-6AF23A21B3AD}" type="sibTrans" cxnId="{94E84C59-002B-4A99-9655-56D8B96904DB}">
      <dgm:prSet/>
      <dgm:spPr/>
      <dgm:t>
        <a:bodyPr/>
        <a:lstStyle/>
        <a:p>
          <a:endParaRPr lang="en-NZ"/>
        </a:p>
      </dgm:t>
    </dgm:pt>
    <dgm:pt modelId="{784289EB-B8CF-41CA-919E-6D773D7FFFAB}">
      <dgm:prSet custT="1"/>
      <dgm:spPr/>
      <dgm:t>
        <a:bodyPr/>
        <a:lstStyle/>
        <a:p>
          <a:r>
            <a:rPr lang="en-NZ" sz="1800" b="0">
              <a:latin typeface="Calibri" panose="020F0502020204030204" pitchFamily="34" charset="0"/>
              <a:cs typeface="Calibri" panose="020F0502020204030204" pitchFamily="34" charset="0"/>
            </a:rPr>
            <a:t>Need to find commonalities in their experiences- couple based approaches</a:t>
          </a:r>
          <a:endParaRPr lang="en-NZ" sz="1800" b="0" dirty="0">
            <a:latin typeface="Calibri" panose="020F0502020204030204" pitchFamily="34" charset="0"/>
            <a:cs typeface="Calibri" panose="020F0502020204030204" pitchFamily="34" charset="0"/>
          </a:endParaRPr>
        </a:p>
      </dgm:t>
    </dgm:pt>
    <dgm:pt modelId="{6D7FB4CF-A316-4399-91FD-80E78C18DA74}" type="parTrans" cxnId="{69FDA032-710A-483A-AEE9-731F43DC94F8}">
      <dgm:prSet/>
      <dgm:spPr/>
      <dgm:t>
        <a:bodyPr/>
        <a:lstStyle/>
        <a:p>
          <a:endParaRPr lang="en-NZ"/>
        </a:p>
      </dgm:t>
    </dgm:pt>
    <dgm:pt modelId="{532F5211-28E4-428E-B220-C4DC517384D8}" type="sibTrans" cxnId="{69FDA032-710A-483A-AEE9-731F43DC94F8}">
      <dgm:prSet/>
      <dgm:spPr/>
      <dgm:t>
        <a:bodyPr/>
        <a:lstStyle/>
        <a:p>
          <a:endParaRPr lang="en-NZ"/>
        </a:p>
      </dgm:t>
    </dgm:pt>
    <dgm:pt modelId="{97B1C4BF-FEEF-4F49-BB53-FD58099784B8}">
      <dgm:prSet custT="1"/>
      <dgm:spPr/>
      <dgm:t>
        <a:bodyPr/>
        <a:lstStyle/>
        <a:p>
          <a:r>
            <a:rPr lang="en-NZ" sz="1800" b="0">
              <a:latin typeface="Calibri" panose="020F0502020204030204" pitchFamily="34" charset="0"/>
              <a:cs typeface="Calibri" panose="020F0502020204030204" pitchFamily="34" charset="0"/>
            </a:rPr>
            <a:t>Dads need to tools to articulate feelings</a:t>
          </a:r>
          <a:endParaRPr lang="en-NZ" sz="1800" b="0" dirty="0">
            <a:latin typeface="Calibri" panose="020F0502020204030204" pitchFamily="34" charset="0"/>
            <a:cs typeface="Calibri" panose="020F0502020204030204" pitchFamily="34" charset="0"/>
          </a:endParaRPr>
        </a:p>
      </dgm:t>
    </dgm:pt>
    <dgm:pt modelId="{2CF7D3EB-304A-43A2-A2B0-0D51BF2470B4}" type="parTrans" cxnId="{B0F46B07-2025-4E50-916F-6BB4DA33C752}">
      <dgm:prSet/>
      <dgm:spPr/>
      <dgm:t>
        <a:bodyPr/>
        <a:lstStyle/>
        <a:p>
          <a:endParaRPr lang="en-NZ"/>
        </a:p>
      </dgm:t>
    </dgm:pt>
    <dgm:pt modelId="{E4EA7057-682A-4715-A1A9-BE39886C8797}" type="sibTrans" cxnId="{B0F46B07-2025-4E50-916F-6BB4DA33C752}">
      <dgm:prSet/>
      <dgm:spPr/>
      <dgm:t>
        <a:bodyPr/>
        <a:lstStyle/>
        <a:p>
          <a:endParaRPr lang="en-NZ"/>
        </a:p>
      </dgm:t>
    </dgm:pt>
    <dgm:pt modelId="{F803F576-D7A9-421D-95A0-D81B68D58F05}">
      <dgm:prSet custT="1"/>
      <dgm:spPr/>
      <dgm:t>
        <a:bodyPr/>
        <a:lstStyle/>
        <a:p>
          <a:r>
            <a:rPr lang="en-NZ" sz="1800" b="0">
              <a:latin typeface="Calibri" panose="020F0502020204030204" pitchFamily="34" charset="0"/>
              <a:cs typeface="Calibri" panose="020F0502020204030204" pitchFamily="34" charset="0"/>
            </a:rPr>
            <a:t>Validate dads feelings</a:t>
          </a:r>
          <a:endParaRPr lang="en-NZ" sz="1800" b="0" dirty="0">
            <a:latin typeface="Calibri" panose="020F0502020204030204" pitchFamily="34" charset="0"/>
            <a:cs typeface="Calibri" panose="020F0502020204030204" pitchFamily="34" charset="0"/>
          </a:endParaRPr>
        </a:p>
      </dgm:t>
    </dgm:pt>
    <dgm:pt modelId="{79D00277-32A8-4385-9B4E-F3198A1EC4B0}" type="parTrans" cxnId="{4881D566-6F08-4015-98AA-6D4D8BC8A4F9}">
      <dgm:prSet/>
      <dgm:spPr/>
      <dgm:t>
        <a:bodyPr/>
        <a:lstStyle/>
        <a:p>
          <a:endParaRPr lang="en-NZ"/>
        </a:p>
      </dgm:t>
    </dgm:pt>
    <dgm:pt modelId="{F2F5BE98-CE8C-4D76-AA2F-5D96CA80BB91}" type="sibTrans" cxnId="{4881D566-6F08-4015-98AA-6D4D8BC8A4F9}">
      <dgm:prSet/>
      <dgm:spPr/>
      <dgm:t>
        <a:bodyPr/>
        <a:lstStyle/>
        <a:p>
          <a:endParaRPr lang="en-NZ"/>
        </a:p>
      </dgm:t>
    </dgm:pt>
    <dgm:pt modelId="{0536B969-972E-4958-BDF5-2C7D74BD6C84}">
      <dgm:prSet custT="1"/>
      <dgm:spPr/>
      <dgm:t>
        <a:bodyPr/>
        <a:lstStyle/>
        <a:p>
          <a:r>
            <a:rPr lang="en-NZ" sz="1800" b="0">
              <a:latin typeface="Calibri" panose="020F0502020204030204" pitchFamily="34" charset="0"/>
              <a:cs typeface="Calibri" panose="020F0502020204030204" pitchFamily="34" charset="0"/>
            </a:rPr>
            <a:t>Peer support for validation and reassurance</a:t>
          </a:r>
          <a:endParaRPr lang="en-NZ" sz="1800" b="0" dirty="0">
            <a:latin typeface="Calibri" panose="020F0502020204030204" pitchFamily="34" charset="0"/>
            <a:cs typeface="Calibri" panose="020F0502020204030204" pitchFamily="34" charset="0"/>
          </a:endParaRPr>
        </a:p>
      </dgm:t>
    </dgm:pt>
    <dgm:pt modelId="{8C742510-2C44-4B4A-977C-5A94C5B91BA7}" type="parTrans" cxnId="{7739F95A-9348-409D-BC5D-02895D967030}">
      <dgm:prSet/>
      <dgm:spPr/>
      <dgm:t>
        <a:bodyPr/>
        <a:lstStyle/>
        <a:p>
          <a:endParaRPr lang="en-NZ"/>
        </a:p>
      </dgm:t>
    </dgm:pt>
    <dgm:pt modelId="{35F60930-E8F6-42EB-B83F-6C3862268BC5}" type="sibTrans" cxnId="{7739F95A-9348-409D-BC5D-02895D967030}">
      <dgm:prSet/>
      <dgm:spPr/>
      <dgm:t>
        <a:bodyPr/>
        <a:lstStyle/>
        <a:p>
          <a:endParaRPr lang="en-NZ"/>
        </a:p>
      </dgm:t>
    </dgm:pt>
    <dgm:pt modelId="{AE890C8F-C839-479A-AC7B-8549999E1610}">
      <dgm:prSet custT="1"/>
      <dgm:spPr/>
      <dgm:t>
        <a:bodyPr/>
        <a:lstStyle/>
        <a:p>
          <a:r>
            <a:rPr lang="en-GB" sz="1800" b="0">
              <a:latin typeface="Calibri" panose="020F0502020204030204" pitchFamily="34" charset="0"/>
              <a:cs typeface="Calibri" panose="020F0502020204030204" pitchFamily="34" charset="0"/>
            </a:rPr>
            <a:t>“you don’t have to be ill for something to be difficult”. </a:t>
          </a:r>
          <a:endParaRPr lang="en-NZ" sz="1800" b="0">
            <a:latin typeface="Calibri" panose="020F0502020204030204" pitchFamily="34" charset="0"/>
            <a:cs typeface="Calibri" panose="020F0502020204030204" pitchFamily="34" charset="0"/>
          </a:endParaRPr>
        </a:p>
      </dgm:t>
    </dgm:pt>
    <dgm:pt modelId="{FDFCD5BA-D346-456B-B9AB-3E3F8F6ADE5F}" type="parTrans" cxnId="{11F4E11F-94AD-459F-ACC5-A0067795BF0C}">
      <dgm:prSet/>
      <dgm:spPr/>
      <dgm:t>
        <a:bodyPr/>
        <a:lstStyle/>
        <a:p>
          <a:endParaRPr lang="en-NZ"/>
        </a:p>
      </dgm:t>
    </dgm:pt>
    <dgm:pt modelId="{31D9E250-73CF-42F3-AA22-6AF3A400DEF7}" type="sibTrans" cxnId="{11F4E11F-94AD-459F-ACC5-A0067795BF0C}">
      <dgm:prSet/>
      <dgm:spPr/>
      <dgm:t>
        <a:bodyPr/>
        <a:lstStyle/>
        <a:p>
          <a:endParaRPr lang="en-NZ"/>
        </a:p>
      </dgm:t>
    </dgm:pt>
    <dgm:pt modelId="{4F7C6D4A-3DDA-4DE8-AFD7-2AF9ACA013B7}">
      <dgm:prSet custT="1"/>
      <dgm:spPr/>
      <dgm:t>
        <a:bodyPr/>
        <a:lstStyle/>
        <a:p>
          <a:r>
            <a:rPr lang="en-NZ" sz="1800" b="0">
              <a:latin typeface="Calibri" panose="020F0502020204030204" pitchFamily="34" charset="0"/>
              <a:cs typeface="Calibri" panose="020F0502020204030204" pitchFamily="34" charset="0"/>
            </a:rPr>
            <a:t>Different options in different contexts</a:t>
          </a:r>
          <a:endParaRPr lang="en-NZ" sz="1800" b="0" dirty="0">
            <a:latin typeface="Calibri" panose="020F0502020204030204" pitchFamily="34" charset="0"/>
            <a:cs typeface="Calibri" panose="020F0502020204030204" pitchFamily="34" charset="0"/>
          </a:endParaRPr>
        </a:p>
      </dgm:t>
    </dgm:pt>
    <dgm:pt modelId="{ABF1EBCD-20B8-491B-AAE7-099A6A285106}" type="parTrans" cxnId="{1CD7121E-4A7C-4343-B2F3-D229061D179B}">
      <dgm:prSet/>
      <dgm:spPr/>
      <dgm:t>
        <a:bodyPr/>
        <a:lstStyle/>
        <a:p>
          <a:endParaRPr lang="en-NZ"/>
        </a:p>
      </dgm:t>
    </dgm:pt>
    <dgm:pt modelId="{C4CDB103-3DE0-4FA8-9831-3DF7098BC68B}" type="sibTrans" cxnId="{1CD7121E-4A7C-4343-B2F3-D229061D179B}">
      <dgm:prSet/>
      <dgm:spPr/>
      <dgm:t>
        <a:bodyPr/>
        <a:lstStyle/>
        <a:p>
          <a:endParaRPr lang="en-NZ"/>
        </a:p>
      </dgm:t>
    </dgm:pt>
    <dgm:pt modelId="{501CD15C-F2E8-41CC-9859-5D268491142A}" type="pres">
      <dgm:prSet presAssocID="{982756AD-A1D5-401A-B4B4-9B76958212B7}" presName="diagram" presStyleCnt="0">
        <dgm:presLayoutVars>
          <dgm:dir/>
          <dgm:resizeHandles val="exact"/>
        </dgm:presLayoutVars>
      </dgm:prSet>
      <dgm:spPr/>
    </dgm:pt>
    <dgm:pt modelId="{DCE8B292-A94E-4167-909E-4F34A7A942BD}" type="pres">
      <dgm:prSet presAssocID="{FED33343-21CE-489A-B4D8-49C4E09FFC79}" presName="node" presStyleLbl="node1" presStyleIdx="0" presStyleCnt="14">
        <dgm:presLayoutVars>
          <dgm:bulletEnabled val="1"/>
        </dgm:presLayoutVars>
      </dgm:prSet>
      <dgm:spPr/>
    </dgm:pt>
    <dgm:pt modelId="{6ADB1335-F427-41F7-BB03-6180ECF65532}" type="pres">
      <dgm:prSet presAssocID="{5FCAD0E9-B642-4B08-B76B-CD21EE2C56E1}" presName="sibTrans" presStyleCnt="0"/>
      <dgm:spPr/>
    </dgm:pt>
    <dgm:pt modelId="{D439F8F4-7F79-43BC-9881-BA81CE7668D2}" type="pres">
      <dgm:prSet presAssocID="{EDB1A382-3766-498D-AB2C-E117ABC3AF79}" presName="node" presStyleLbl="node1" presStyleIdx="1" presStyleCnt="14">
        <dgm:presLayoutVars>
          <dgm:bulletEnabled val="1"/>
        </dgm:presLayoutVars>
      </dgm:prSet>
      <dgm:spPr/>
    </dgm:pt>
    <dgm:pt modelId="{2E8D77A6-4ABE-4F9C-A3A6-59FDBCC4B317}" type="pres">
      <dgm:prSet presAssocID="{2B9E295D-E43B-4494-942A-74C127C38D2F}" presName="sibTrans" presStyleCnt="0"/>
      <dgm:spPr/>
    </dgm:pt>
    <dgm:pt modelId="{A3C0E0F4-5BF2-44FB-AB47-A19BFA25349E}" type="pres">
      <dgm:prSet presAssocID="{8833F4D6-7E65-4372-BE86-31D1624AED98}" presName="node" presStyleLbl="node1" presStyleIdx="2" presStyleCnt="14">
        <dgm:presLayoutVars>
          <dgm:bulletEnabled val="1"/>
        </dgm:presLayoutVars>
      </dgm:prSet>
      <dgm:spPr/>
    </dgm:pt>
    <dgm:pt modelId="{1E91B59C-C0A0-40E6-98D5-36E619FCE51D}" type="pres">
      <dgm:prSet presAssocID="{1768DD45-F6CB-43BB-BD18-55D7852BD973}" presName="sibTrans" presStyleCnt="0"/>
      <dgm:spPr/>
    </dgm:pt>
    <dgm:pt modelId="{76EADB56-DA49-4442-BA8D-BF51722AC3F5}" type="pres">
      <dgm:prSet presAssocID="{291AA1C8-7964-4F8F-B8FB-CC6049863951}" presName="node" presStyleLbl="node1" presStyleIdx="3" presStyleCnt="14">
        <dgm:presLayoutVars>
          <dgm:bulletEnabled val="1"/>
        </dgm:presLayoutVars>
      </dgm:prSet>
      <dgm:spPr/>
    </dgm:pt>
    <dgm:pt modelId="{311A4810-CF75-495D-845C-15490ADF6901}" type="pres">
      <dgm:prSet presAssocID="{5015FC2F-25C9-42B4-8D16-43D0B51376E5}" presName="sibTrans" presStyleCnt="0"/>
      <dgm:spPr/>
    </dgm:pt>
    <dgm:pt modelId="{8B283379-67D6-473F-B125-A0F397898957}" type="pres">
      <dgm:prSet presAssocID="{A9932726-5765-4283-A2D9-6E975F69B469}" presName="node" presStyleLbl="node1" presStyleIdx="4" presStyleCnt="14">
        <dgm:presLayoutVars>
          <dgm:bulletEnabled val="1"/>
        </dgm:presLayoutVars>
      </dgm:prSet>
      <dgm:spPr/>
    </dgm:pt>
    <dgm:pt modelId="{8CF64299-658B-4A16-891F-C6BD76E360CC}" type="pres">
      <dgm:prSet presAssocID="{50A2AC90-2023-4812-AEE4-45CCA5126415}" presName="sibTrans" presStyleCnt="0"/>
      <dgm:spPr/>
    </dgm:pt>
    <dgm:pt modelId="{3C87525A-A52B-4700-9B8C-BC8794B90679}" type="pres">
      <dgm:prSet presAssocID="{8B3DEF4D-2BAF-4B84-9CB4-EB868CDCF2AB}" presName="node" presStyleLbl="node1" presStyleIdx="5" presStyleCnt="14">
        <dgm:presLayoutVars>
          <dgm:bulletEnabled val="1"/>
        </dgm:presLayoutVars>
      </dgm:prSet>
      <dgm:spPr/>
    </dgm:pt>
    <dgm:pt modelId="{50849B9D-630C-43FE-BECE-55F24AF19DCB}" type="pres">
      <dgm:prSet presAssocID="{E7E8924B-8A48-4195-ACE9-748EF4270BA2}" presName="sibTrans" presStyleCnt="0"/>
      <dgm:spPr/>
    </dgm:pt>
    <dgm:pt modelId="{BE698FAC-B194-49FD-B464-79F40BC374DF}" type="pres">
      <dgm:prSet presAssocID="{7C72764E-E55F-446C-82F2-7DC6E2212FFC}" presName="node" presStyleLbl="node1" presStyleIdx="6" presStyleCnt="14">
        <dgm:presLayoutVars>
          <dgm:bulletEnabled val="1"/>
        </dgm:presLayoutVars>
      </dgm:prSet>
      <dgm:spPr/>
    </dgm:pt>
    <dgm:pt modelId="{6C29E137-ACA8-4741-835D-20ACCD8E7D67}" type="pres">
      <dgm:prSet presAssocID="{A164A1A7-7E49-4162-9624-CF4156002D71}" presName="sibTrans" presStyleCnt="0"/>
      <dgm:spPr/>
    </dgm:pt>
    <dgm:pt modelId="{7E708CD1-B184-4E7C-982F-D521278B77C5}" type="pres">
      <dgm:prSet presAssocID="{3E385721-9947-49BC-BD03-BCEACEA8CE11}" presName="node" presStyleLbl="node1" presStyleIdx="7" presStyleCnt="14">
        <dgm:presLayoutVars>
          <dgm:bulletEnabled val="1"/>
        </dgm:presLayoutVars>
      </dgm:prSet>
      <dgm:spPr/>
    </dgm:pt>
    <dgm:pt modelId="{E3FDFA07-D60A-4054-84B6-2465CEA0C381}" type="pres">
      <dgm:prSet presAssocID="{429FE80A-8A7D-4E01-8A2E-6AF23A21B3AD}" presName="sibTrans" presStyleCnt="0"/>
      <dgm:spPr/>
    </dgm:pt>
    <dgm:pt modelId="{D7310EC7-563A-4A19-8350-35D8CCEE2518}" type="pres">
      <dgm:prSet presAssocID="{784289EB-B8CF-41CA-919E-6D773D7FFFAB}" presName="node" presStyleLbl="node1" presStyleIdx="8" presStyleCnt="14">
        <dgm:presLayoutVars>
          <dgm:bulletEnabled val="1"/>
        </dgm:presLayoutVars>
      </dgm:prSet>
      <dgm:spPr/>
    </dgm:pt>
    <dgm:pt modelId="{9F9EB12D-1921-438D-9A29-4D3EB74A0D69}" type="pres">
      <dgm:prSet presAssocID="{532F5211-28E4-428E-B220-C4DC517384D8}" presName="sibTrans" presStyleCnt="0"/>
      <dgm:spPr/>
    </dgm:pt>
    <dgm:pt modelId="{364762F1-8DC1-4D08-8EF1-0DAFF45D3CBF}" type="pres">
      <dgm:prSet presAssocID="{97B1C4BF-FEEF-4F49-BB53-FD58099784B8}" presName="node" presStyleLbl="node1" presStyleIdx="9" presStyleCnt="14">
        <dgm:presLayoutVars>
          <dgm:bulletEnabled val="1"/>
        </dgm:presLayoutVars>
      </dgm:prSet>
      <dgm:spPr/>
    </dgm:pt>
    <dgm:pt modelId="{45E3CD89-2922-41F2-A8B2-6746FA57688B}" type="pres">
      <dgm:prSet presAssocID="{E4EA7057-682A-4715-A1A9-BE39886C8797}" presName="sibTrans" presStyleCnt="0"/>
      <dgm:spPr/>
    </dgm:pt>
    <dgm:pt modelId="{D4328FF7-CA76-40A2-B9AF-301E4FFCFB98}" type="pres">
      <dgm:prSet presAssocID="{AE890C8F-C839-479A-AC7B-8549999E1610}" presName="node" presStyleLbl="node1" presStyleIdx="10" presStyleCnt="14">
        <dgm:presLayoutVars>
          <dgm:bulletEnabled val="1"/>
        </dgm:presLayoutVars>
      </dgm:prSet>
      <dgm:spPr/>
    </dgm:pt>
    <dgm:pt modelId="{4E6C6C30-752D-403C-9C11-204519A0CBE2}" type="pres">
      <dgm:prSet presAssocID="{31D9E250-73CF-42F3-AA22-6AF3A400DEF7}" presName="sibTrans" presStyleCnt="0"/>
      <dgm:spPr/>
    </dgm:pt>
    <dgm:pt modelId="{3960F2E3-9696-4E14-B8A0-A7A270AE49DC}" type="pres">
      <dgm:prSet presAssocID="{F803F576-D7A9-421D-95A0-D81B68D58F05}" presName="node" presStyleLbl="node1" presStyleIdx="11" presStyleCnt="14">
        <dgm:presLayoutVars>
          <dgm:bulletEnabled val="1"/>
        </dgm:presLayoutVars>
      </dgm:prSet>
      <dgm:spPr/>
    </dgm:pt>
    <dgm:pt modelId="{16577A26-457C-4B1E-A4DF-8A994542940F}" type="pres">
      <dgm:prSet presAssocID="{F2F5BE98-CE8C-4D76-AA2F-5D96CA80BB91}" presName="sibTrans" presStyleCnt="0"/>
      <dgm:spPr/>
    </dgm:pt>
    <dgm:pt modelId="{9EB6DF96-AB79-4E21-ACB5-B9C65F9D5916}" type="pres">
      <dgm:prSet presAssocID="{0536B969-972E-4958-BDF5-2C7D74BD6C84}" presName="node" presStyleLbl="node1" presStyleIdx="12" presStyleCnt="14">
        <dgm:presLayoutVars>
          <dgm:bulletEnabled val="1"/>
        </dgm:presLayoutVars>
      </dgm:prSet>
      <dgm:spPr/>
    </dgm:pt>
    <dgm:pt modelId="{5EC5DC15-046A-4FF8-87C2-0A3293D8FC15}" type="pres">
      <dgm:prSet presAssocID="{35F60930-E8F6-42EB-B83F-6C3862268BC5}" presName="sibTrans" presStyleCnt="0"/>
      <dgm:spPr/>
    </dgm:pt>
    <dgm:pt modelId="{4FB67AE2-72D8-4E9A-9675-3A6F2EB7A8FD}" type="pres">
      <dgm:prSet presAssocID="{4F7C6D4A-3DDA-4DE8-AFD7-2AF9ACA013B7}" presName="node" presStyleLbl="node1" presStyleIdx="13" presStyleCnt="14">
        <dgm:presLayoutVars>
          <dgm:bulletEnabled val="1"/>
        </dgm:presLayoutVars>
      </dgm:prSet>
      <dgm:spPr/>
    </dgm:pt>
  </dgm:ptLst>
  <dgm:cxnLst>
    <dgm:cxn modelId="{528F4107-D1D9-478D-8A6B-FFE86610250D}" srcId="{982756AD-A1D5-401A-B4B4-9B76958212B7}" destId="{7C72764E-E55F-446C-82F2-7DC6E2212FFC}" srcOrd="6" destOrd="0" parTransId="{90034297-2E6B-4F82-95FF-0EA73020365D}" sibTransId="{A164A1A7-7E49-4162-9624-CF4156002D71}"/>
    <dgm:cxn modelId="{B0F46B07-2025-4E50-916F-6BB4DA33C752}" srcId="{982756AD-A1D5-401A-B4B4-9B76958212B7}" destId="{97B1C4BF-FEEF-4F49-BB53-FD58099784B8}" srcOrd="9" destOrd="0" parTransId="{2CF7D3EB-304A-43A2-A2B0-0D51BF2470B4}" sibTransId="{E4EA7057-682A-4715-A1A9-BE39886C8797}"/>
    <dgm:cxn modelId="{D6C7D616-40AE-41D6-82CC-F47706732730}" srcId="{982756AD-A1D5-401A-B4B4-9B76958212B7}" destId="{8B3DEF4D-2BAF-4B84-9CB4-EB868CDCF2AB}" srcOrd="5" destOrd="0" parTransId="{319954DC-519D-4D64-8FDD-62AA90D3BBD8}" sibTransId="{E7E8924B-8A48-4195-ACE9-748EF4270BA2}"/>
    <dgm:cxn modelId="{EC930718-6307-446A-B127-2FD32BE8D3EB}" type="presOf" srcId="{F803F576-D7A9-421D-95A0-D81B68D58F05}" destId="{3960F2E3-9696-4E14-B8A0-A7A270AE49DC}" srcOrd="0" destOrd="0" presId="urn:microsoft.com/office/officeart/2005/8/layout/default"/>
    <dgm:cxn modelId="{1CD7121E-4A7C-4343-B2F3-D229061D179B}" srcId="{982756AD-A1D5-401A-B4B4-9B76958212B7}" destId="{4F7C6D4A-3DDA-4DE8-AFD7-2AF9ACA013B7}" srcOrd="13" destOrd="0" parTransId="{ABF1EBCD-20B8-491B-AAE7-099A6A285106}" sibTransId="{C4CDB103-3DE0-4FA8-9831-3DF7098BC68B}"/>
    <dgm:cxn modelId="{11F4E11F-94AD-459F-ACC5-A0067795BF0C}" srcId="{982756AD-A1D5-401A-B4B4-9B76958212B7}" destId="{AE890C8F-C839-479A-AC7B-8549999E1610}" srcOrd="10" destOrd="0" parTransId="{FDFCD5BA-D346-456B-B9AB-3E3F8F6ADE5F}" sibTransId="{31D9E250-73CF-42F3-AA22-6AF3A400DEF7}"/>
    <dgm:cxn modelId="{A285F62E-285C-4211-8FF9-EC9020873966}" type="presOf" srcId="{FED33343-21CE-489A-B4D8-49C4E09FFC79}" destId="{DCE8B292-A94E-4167-909E-4F34A7A942BD}" srcOrd="0" destOrd="0" presId="urn:microsoft.com/office/officeart/2005/8/layout/default"/>
    <dgm:cxn modelId="{B4249D30-ED64-4DAA-BBBD-311722022489}" type="presOf" srcId="{AE890C8F-C839-479A-AC7B-8549999E1610}" destId="{D4328FF7-CA76-40A2-B9AF-301E4FFCFB98}" srcOrd="0" destOrd="0" presId="urn:microsoft.com/office/officeart/2005/8/layout/default"/>
    <dgm:cxn modelId="{B65EFA31-7259-4277-A2F7-A3AEF3E89C08}" type="presOf" srcId="{EDB1A382-3766-498D-AB2C-E117ABC3AF79}" destId="{D439F8F4-7F79-43BC-9881-BA81CE7668D2}" srcOrd="0" destOrd="0" presId="urn:microsoft.com/office/officeart/2005/8/layout/default"/>
    <dgm:cxn modelId="{69FDA032-710A-483A-AEE9-731F43DC94F8}" srcId="{982756AD-A1D5-401A-B4B4-9B76958212B7}" destId="{784289EB-B8CF-41CA-919E-6D773D7FFFAB}" srcOrd="8" destOrd="0" parTransId="{6D7FB4CF-A316-4399-91FD-80E78C18DA74}" sibTransId="{532F5211-28E4-428E-B220-C4DC517384D8}"/>
    <dgm:cxn modelId="{6BFC9E36-4FB3-46D9-BF50-B7CDCB551662}" type="presOf" srcId="{784289EB-B8CF-41CA-919E-6D773D7FFFAB}" destId="{D7310EC7-563A-4A19-8350-35D8CCEE2518}" srcOrd="0" destOrd="0" presId="urn:microsoft.com/office/officeart/2005/8/layout/default"/>
    <dgm:cxn modelId="{518E423E-0686-4BF4-8372-68A0302BFBE8}" type="presOf" srcId="{4F7C6D4A-3DDA-4DE8-AFD7-2AF9ACA013B7}" destId="{4FB67AE2-72D8-4E9A-9675-3A6F2EB7A8FD}" srcOrd="0" destOrd="0" presId="urn:microsoft.com/office/officeart/2005/8/layout/default"/>
    <dgm:cxn modelId="{033CD343-E74E-4DA5-88CC-BEF3FBE5C823}" srcId="{982756AD-A1D5-401A-B4B4-9B76958212B7}" destId="{EDB1A382-3766-498D-AB2C-E117ABC3AF79}" srcOrd="1" destOrd="0" parTransId="{C3919E1D-4B9A-4443-ACD8-EE80BEE5C0B2}" sibTransId="{2B9E295D-E43B-4494-942A-74C127C38D2F}"/>
    <dgm:cxn modelId="{24211D46-9DEF-450A-AB5C-9BE358C2F8A5}" type="presOf" srcId="{8B3DEF4D-2BAF-4B84-9CB4-EB868CDCF2AB}" destId="{3C87525A-A52B-4700-9B8C-BC8794B90679}" srcOrd="0" destOrd="0" presId="urn:microsoft.com/office/officeart/2005/8/layout/default"/>
    <dgm:cxn modelId="{CFBA3A66-D0D6-4F8F-A450-D93B46CEC714}" type="presOf" srcId="{0536B969-972E-4958-BDF5-2C7D74BD6C84}" destId="{9EB6DF96-AB79-4E21-ACB5-B9C65F9D5916}" srcOrd="0" destOrd="0" presId="urn:microsoft.com/office/officeart/2005/8/layout/default"/>
    <dgm:cxn modelId="{4881D566-6F08-4015-98AA-6D4D8BC8A4F9}" srcId="{982756AD-A1D5-401A-B4B4-9B76958212B7}" destId="{F803F576-D7A9-421D-95A0-D81B68D58F05}" srcOrd="11" destOrd="0" parTransId="{79D00277-32A8-4385-9B4E-F3198A1EC4B0}" sibTransId="{F2F5BE98-CE8C-4D76-AA2F-5D96CA80BB91}"/>
    <dgm:cxn modelId="{F70A936C-1A75-46DF-A849-F26B97878E70}" type="presOf" srcId="{A9932726-5765-4283-A2D9-6E975F69B469}" destId="{8B283379-67D6-473F-B125-A0F397898957}" srcOrd="0" destOrd="0" presId="urn:microsoft.com/office/officeart/2005/8/layout/default"/>
    <dgm:cxn modelId="{A8B27E4F-ECCA-43F9-8D8C-36FACDC1E17A}" type="presOf" srcId="{982756AD-A1D5-401A-B4B4-9B76958212B7}" destId="{501CD15C-F2E8-41CC-9859-5D268491142A}" srcOrd="0" destOrd="0" presId="urn:microsoft.com/office/officeart/2005/8/layout/default"/>
    <dgm:cxn modelId="{94E84C59-002B-4A99-9655-56D8B96904DB}" srcId="{982756AD-A1D5-401A-B4B4-9B76958212B7}" destId="{3E385721-9947-49BC-BD03-BCEACEA8CE11}" srcOrd="7" destOrd="0" parTransId="{148B353B-45AB-4453-B4A0-E3072D56A6FE}" sibTransId="{429FE80A-8A7D-4E01-8A2E-6AF23A21B3AD}"/>
    <dgm:cxn modelId="{7739F95A-9348-409D-BC5D-02895D967030}" srcId="{982756AD-A1D5-401A-B4B4-9B76958212B7}" destId="{0536B969-972E-4958-BDF5-2C7D74BD6C84}" srcOrd="12" destOrd="0" parTransId="{8C742510-2C44-4B4A-977C-5A94C5B91BA7}" sibTransId="{35F60930-E8F6-42EB-B83F-6C3862268BC5}"/>
    <dgm:cxn modelId="{56EEE07D-3607-417C-BCF3-E25D0C1D19A3}" srcId="{982756AD-A1D5-401A-B4B4-9B76958212B7}" destId="{8833F4D6-7E65-4372-BE86-31D1624AED98}" srcOrd="2" destOrd="0" parTransId="{71F397C2-117F-46F4-AEDB-75E39459E2A6}" sibTransId="{1768DD45-F6CB-43BB-BD18-55D7852BD973}"/>
    <dgm:cxn modelId="{D3F5E292-C06C-46A3-97BC-D5E8E1049745}" srcId="{982756AD-A1D5-401A-B4B4-9B76958212B7}" destId="{A9932726-5765-4283-A2D9-6E975F69B469}" srcOrd="4" destOrd="0" parTransId="{BF28AB30-0326-4D47-9FB4-6ACAC9276D0D}" sibTransId="{50A2AC90-2023-4812-AEE4-45CCA5126415}"/>
    <dgm:cxn modelId="{BA5C68B7-B37B-4F2F-BD18-0655E427B152}" type="presOf" srcId="{3E385721-9947-49BC-BD03-BCEACEA8CE11}" destId="{7E708CD1-B184-4E7C-982F-D521278B77C5}" srcOrd="0" destOrd="0" presId="urn:microsoft.com/office/officeart/2005/8/layout/default"/>
    <dgm:cxn modelId="{9216A0B7-B175-4850-AA93-3881B6E8CF45}" srcId="{982756AD-A1D5-401A-B4B4-9B76958212B7}" destId="{291AA1C8-7964-4F8F-B8FB-CC6049863951}" srcOrd="3" destOrd="0" parTransId="{D8C2B902-BB84-4E69-97F1-556170F0A90B}" sibTransId="{5015FC2F-25C9-42B4-8D16-43D0B51376E5}"/>
    <dgm:cxn modelId="{95D166C0-B6B0-4485-984C-0B71A3F7B013}" type="presOf" srcId="{8833F4D6-7E65-4372-BE86-31D1624AED98}" destId="{A3C0E0F4-5BF2-44FB-AB47-A19BFA25349E}" srcOrd="0" destOrd="0" presId="urn:microsoft.com/office/officeart/2005/8/layout/default"/>
    <dgm:cxn modelId="{761441C7-68F4-4C19-ACF7-3214745A100A}" type="presOf" srcId="{291AA1C8-7964-4F8F-B8FB-CC6049863951}" destId="{76EADB56-DA49-4442-BA8D-BF51722AC3F5}" srcOrd="0" destOrd="0" presId="urn:microsoft.com/office/officeart/2005/8/layout/default"/>
    <dgm:cxn modelId="{A96524CA-5E0F-4A89-A7ED-1457A297F987}" type="presOf" srcId="{97B1C4BF-FEEF-4F49-BB53-FD58099784B8}" destId="{364762F1-8DC1-4D08-8EF1-0DAFF45D3CBF}" srcOrd="0" destOrd="0" presId="urn:microsoft.com/office/officeart/2005/8/layout/default"/>
    <dgm:cxn modelId="{45C813D8-A040-428C-84F9-559A1900D7B8}" srcId="{982756AD-A1D5-401A-B4B4-9B76958212B7}" destId="{FED33343-21CE-489A-B4D8-49C4E09FFC79}" srcOrd="0" destOrd="0" parTransId="{1C4F9EAD-F373-4425-9C99-1D144E835CC8}" sibTransId="{5FCAD0E9-B642-4B08-B76B-CD21EE2C56E1}"/>
    <dgm:cxn modelId="{DF34BBE9-3057-43FF-AA08-FEAF682E2141}" type="presOf" srcId="{7C72764E-E55F-446C-82F2-7DC6E2212FFC}" destId="{BE698FAC-B194-49FD-B464-79F40BC374DF}" srcOrd="0" destOrd="0" presId="urn:microsoft.com/office/officeart/2005/8/layout/default"/>
    <dgm:cxn modelId="{2F2FB5B2-830E-44A9-B0AA-74F7659CEB4B}" type="presParOf" srcId="{501CD15C-F2E8-41CC-9859-5D268491142A}" destId="{DCE8B292-A94E-4167-909E-4F34A7A942BD}" srcOrd="0" destOrd="0" presId="urn:microsoft.com/office/officeart/2005/8/layout/default"/>
    <dgm:cxn modelId="{D4F6536B-9934-433C-BB25-648A89AF5C1C}" type="presParOf" srcId="{501CD15C-F2E8-41CC-9859-5D268491142A}" destId="{6ADB1335-F427-41F7-BB03-6180ECF65532}" srcOrd="1" destOrd="0" presId="urn:microsoft.com/office/officeart/2005/8/layout/default"/>
    <dgm:cxn modelId="{C1EF9534-B0C3-4DF5-8F6C-29435A4041CE}" type="presParOf" srcId="{501CD15C-F2E8-41CC-9859-5D268491142A}" destId="{D439F8F4-7F79-43BC-9881-BA81CE7668D2}" srcOrd="2" destOrd="0" presId="urn:microsoft.com/office/officeart/2005/8/layout/default"/>
    <dgm:cxn modelId="{6F70D2EF-5865-40D0-BE19-2BF5641FB214}" type="presParOf" srcId="{501CD15C-F2E8-41CC-9859-5D268491142A}" destId="{2E8D77A6-4ABE-4F9C-A3A6-59FDBCC4B317}" srcOrd="3" destOrd="0" presId="urn:microsoft.com/office/officeart/2005/8/layout/default"/>
    <dgm:cxn modelId="{FD368AB6-1C3B-4909-A842-85B4A48325B2}" type="presParOf" srcId="{501CD15C-F2E8-41CC-9859-5D268491142A}" destId="{A3C0E0F4-5BF2-44FB-AB47-A19BFA25349E}" srcOrd="4" destOrd="0" presId="urn:microsoft.com/office/officeart/2005/8/layout/default"/>
    <dgm:cxn modelId="{900963B6-8EC8-43BE-B628-9201251D7543}" type="presParOf" srcId="{501CD15C-F2E8-41CC-9859-5D268491142A}" destId="{1E91B59C-C0A0-40E6-98D5-36E619FCE51D}" srcOrd="5" destOrd="0" presId="urn:microsoft.com/office/officeart/2005/8/layout/default"/>
    <dgm:cxn modelId="{022EBA59-65C7-468F-91A9-2702D7E81695}" type="presParOf" srcId="{501CD15C-F2E8-41CC-9859-5D268491142A}" destId="{76EADB56-DA49-4442-BA8D-BF51722AC3F5}" srcOrd="6" destOrd="0" presId="urn:microsoft.com/office/officeart/2005/8/layout/default"/>
    <dgm:cxn modelId="{B3A42448-0AEF-43D1-BBBA-819EC3F0D833}" type="presParOf" srcId="{501CD15C-F2E8-41CC-9859-5D268491142A}" destId="{311A4810-CF75-495D-845C-15490ADF6901}" srcOrd="7" destOrd="0" presId="urn:microsoft.com/office/officeart/2005/8/layout/default"/>
    <dgm:cxn modelId="{997FF86A-4439-4AC4-B942-E9287C147609}" type="presParOf" srcId="{501CD15C-F2E8-41CC-9859-5D268491142A}" destId="{8B283379-67D6-473F-B125-A0F397898957}" srcOrd="8" destOrd="0" presId="urn:microsoft.com/office/officeart/2005/8/layout/default"/>
    <dgm:cxn modelId="{BD10DEBE-5DB8-4B4F-86FA-EF6754CBF31D}" type="presParOf" srcId="{501CD15C-F2E8-41CC-9859-5D268491142A}" destId="{8CF64299-658B-4A16-891F-C6BD76E360CC}" srcOrd="9" destOrd="0" presId="urn:microsoft.com/office/officeart/2005/8/layout/default"/>
    <dgm:cxn modelId="{151A7FFB-79A5-47C6-B7C3-F04CF54746CC}" type="presParOf" srcId="{501CD15C-F2E8-41CC-9859-5D268491142A}" destId="{3C87525A-A52B-4700-9B8C-BC8794B90679}" srcOrd="10" destOrd="0" presId="urn:microsoft.com/office/officeart/2005/8/layout/default"/>
    <dgm:cxn modelId="{3BD43FC1-38D9-4996-A4EA-8168FCD54153}" type="presParOf" srcId="{501CD15C-F2E8-41CC-9859-5D268491142A}" destId="{50849B9D-630C-43FE-BECE-55F24AF19DCB}" srcOrd="11" destOrd="0" presId="urn:microsoft.com/office/officeart/2005/8/layout/default"/>
    <dgm:cxn modelId="{8A145701-CD99-41A6-9948-1F56B60E3E10}" type="presParOf" srcId="{501CD15C-F2E8-41CC-9859-5D268491142A}" destId="{BE698FAC-B194-49FD-B464-79F40BC374DF}" srcOrd="12" destOrd="0" presId="urn:microsoft.com/office/officeart/2005/8/layout/default"/>
    <dgm:cxn modelId="{D8750010-BA0A-47F4-BD72-26588394A13B}" type="presParOf" srcId="{501CD15C-F2E8-41CC-9859-5D268491142A}" destId="{6C29E137-ACA8-4741-835D-20ACCD8E7D67}" srcOrd="13" destOrd="0" presId="urn:microsoft.com/office/officeart/2005/8/layout/default"/>
    <dgm:cxn modelId="{B949B646-BBD0-48EA-BA6A-5A7A9011A3C7}" type="presParOf" srcId="{501CD15C-F2E8-41CC-9859-5D268491142A}" destId="{7E708CD1-B184-4E7C-982F-D521278B77C5}" srcOrd="14" destOrd="0" presId="urn:microsoft.com/office/officeart/2005/8/layout/default"/>
    <dgm:cxn modelId="{527E15AC-FA55-4CBF-957F-A42EBA64AF5B}" type="presParOf" srcId="{501CD15C-F2E8-41CC-9859-5D268491142A}" destId="{E3FDFA07-D60A-4054-84B6-2465CEA0C381}" srcOrd="15" destOrd="0" presId="urn:microsoft.com/office/officeart/2005/8/layout/default"/>
    <dgm:cxn modelId="{21FAC2BB-CDB5-4C92-BE39-A857074158B7}" type="presParOf" srcId="{501CD15C-F2E8-41CC-9859-5D268491142A}" destId="{D7310EC7-563A-4A19-8350-35D8CCEE2518}" srcOrd="16" destOrd="0" presId="urn:microsoft.com/office/officeart/2005/8/layout/default"/>
    <dgm:cxn modelId="{65820336-2116-4E77-9086-D7AB42673CB6}" type="presParOf" srcId="{501CD15C-F2E8-41CC-9859-5D268491142A}" destId="{9F9EB12D-1921-438D-9A29-4D3EB74A0D69}" srcOrd="17" destOrd="0" presId="urn:microsoft.com/office/officeart/2005/8/layout/default"/>
    <dgm:cxn modelId="{B600859C-7C76-4B56-AF25-C125FAADB02C}" type="presParOf" srcId="{501CD15C-F2E8-41CC-9859-5D268491142A}" destId="{364762F1-8DC1-4D08-8EF1-0DAFF45D3CBF}" srcOrd="18" destOrd="0" presId="urn:microsoft.com/office/officeart/2005/8/layout/default"/>
    <dgm:cxn modelId="{943C2706-9074-4687-9A7A-2FE7B8E61F43}" type="presParOf" srcId="{501CD15C-F2E8-41CC-9859-5D268491142A}" destId="{45E3CD89-2922-41F2-A8B2-6746FA57688B}" srcOrd="19" destOrd="0" presId="urn:microsoft.com/office/officeart/2005/8/layout/default"/>
    <dgm:cxn modelId="{DE6C4C30-ED74-4923-99F3-9EE7A090E37D}" type="presParOf" srcId="{501CD15C-F2E8-41CC-9859-5D268491142A}" destId="{D4328FF7-CA76-40A2-B9AF-301E4FFCFB98}" srcOrd="20" destOrd="0" presId="urn:microsoft.com/office/officeart/2005/8/layout/default"/>
    <dgm:cxn modelId="{99366E30-E1E5-43DD-9F89-88927C46605F}" type="presParOf" srcId="{501CD15C-F2E8-41CC-9859-5D268491142A}" destId="{4E6C6C30-752D-403C-9C11-204519A0CBE2}" srcOrd="21" destOrd="0" presId="urn:microsoft.com/office/officeart/2005/8/layout/default"/>
    <dgm:cxn modelId="{52D85F37-9D5D-4C7F-A984-F423FACD38D9}" type="presParOf" srcId="{501CD15C-F2E8-41CC-9859-5D268491142A}" destId="{3960F2E3-9696-4E14-B8A0-A7A270AE49DC}" srcOrd="22" destOrd="0" presId="urn:microsoft.com/office/officeart/2005/8/layout/default"/>
    <dgm:cxn modelId="{D5084A8E-2AEA-4E84-AA2B-B86A3B896364}" type="presParOf" srcId="{501CD15C-F2E8-41CC-9859-5D268491142A}" destId="{16577A26-457C-4B1E-A4DF-8A994542940F}" srcOrd="23" destOrd="0" presId="urn:microsoft.com/office/officeart/2005/8/layout/default"/>
    <dgm:cxn modelId="{582FBB99-2660-4001-A4CD-B0501A1A6A73}" type="presParOf" srcId="{501CD15C-F2E8-41CC-9859-5D268491142A}" destId="{9EB6DF96-AB79-4E21-ACB5-B9C65F9D5916}" srcOrd="24" destOrd="0" presId="urn:microsoft.com/office/officeart/2005/8/layout/default"/>
    <dgm:cxn modelId="{B8A5068E-B30B-4FA7-B442-E7FE23796964}" type="presParOf" srcId="{501CD15C-F2E8-41CC-9859-5D268491142A}" destId="{5EC5DC15-046A-4FF8-87C2-0A3293D8FC15}" srcOrd="25" destOrd="0" presId="urn:microsoft.com/office/officeart/2005/8/layout/default"/>
    <dgm:cxn modelId="{4FDEE9BB-CB98-4985-8A8F-9D381DA71BA1}" type="presParOf" srcId="{501CD15C-F2E8-41CC-9859-5D268491142A}" destId="{4FB67AE2-72D8-4E9A-9675-3A6F2EB7A8FD}" srcOrd="2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F2A003-B51E-43A0-860E-7CE6D8F225CA}"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NZ"/>
        </a:p>
      </dgm:t>
    </dgm:pt>
    <dgm:pt modelId="{17C5A77F-5950-4570-A65C-2C32A9E72921}">
      <dgm:prSet phldrT="[Text]"/>
      <dgm:spPr/>
      <dgm:t>
        <a:bodyPr/>
        <a:lstStyle/>
        <a:p>
          <a:r>
            <a:rPr lang="en-NZ" dirty="0">
              <a:solidFill>
                <a:schemeClr val="bg1"/>
              </a:solidFill>
              <a:latin typeface="Calibri" panose="020F0502020204030204" pitchFamily="34" charset="0"/>
              <a:cs typeface="Calibri" panose="020F0502020204030204" pitchFamily="34" charset="0"/>
            </a:rPr>
            <a:t>Accessible- what else is the dad/partner juggling</a:t>
          </a:r>
        </a:p>
      </dgm:t>
    </dgm:pt>
    <dgm:pt modelId="{07626F94-5DA5-409E-9BF0-2A57A24CB992}" type="parTrans" cxnId="{7A882107-499A-4E75-86D9-5028F1A2225F}">
      <dgm:prSet/>
      <dgm:spPr/>
      <dgm:t>
        <a:bodyPr/>
        <a:lstStyle/>
        <a:p>
          <a:endParaRPr lang="en-NZ"/>
        </a:p>
      </dgm:t>
    </dgm:pt>
    <dgm:pt modelId="{FDF5B774-8211-41D1-A80C-1F976A3A6AD1}" type="sibTrans" cxnId="{7A882107-499A-4E75-86D9-5028F1A2225F}">
      <dgm:prSet/>
      <dgm:spPr/>
      <dgm:t>
        <a:bodyPr/>
        <a:lstStyle/>
        <a:p>
          <a:endParaRPr lang="en-NZ"/>
        </a:p>
      </dgm:t>
    </dgm:pt>
    <dgm:pt modelId="{B1FE787A-CAC4-4778-A839-DC523D1EADFE}">
      <dgm:prSet phldrT="[Text]"/>
      <dgm:spPr/>
      <dgm:t>
        <a:bodyPr/>
        <a:lstStyle/>
        <a:p>
          <a:r>
            <a:rPr lang="en-NZ" dirty="0">
              <a:solidFill>
                <a:schemeClr val="bg1"/>
              </a:solidFill>
              <a:latin typeface="Calibri" panose="020F0502020204030204" pitchFamily="34" charset="0"/>
              <a:cs typeface="Calibri" panose="020F0502020204030204" pitchFamily="34" charset="0"/>
            </a:rPr>
            <a:t>Child friendly- does the dad/partner need to bring the baby along?</a:t>
          </a:r>
        </a:p>
      </dgm:t>
    </dgm:pt>
    <dgm:pt modelId="{A3A7246D-8DB9-4212-8AE2-97BC728FC4FF}" type="parTrans" cxnId="{2A331544-9CFC-4193-BCF8-3129694AD657}">
      <dgm:prSet/>
      <dgm:spPr/>
      <dgm:t>
        <a:bodyPr/>
        <a:lstStyle/>
        <a:p>
          <a:endParaRPr lang="en-NZ"/>
        </a:p>
      </dgm:t>
    </dgm:pt>
    <dgm:pt modelId="{AF33FD2E-B165-443B-9C82-66659270E337}" type="sibTrans" cxnId="{2A331544-9CFC-4193-BCF8-3129694AD657}">
      <dgm:prSet/>
      <dgm:spPr/>
      <dgm:t>
        <a:bodyPr/>
        <a:lstStyle/>
        <a:p>
          <a:endParaRPr lang="en-NZ"/>
        </a:p>
      </dgm:t>
    </dgm:pt>
    <dgm:pt modelId="{5740DA11-BAE3-4E75-B1B9-35A3F8B9AE9C}">
      <dgm:prSet phldrT="[Text]"/>
      <dgm:spPr/>
      <dgm:t>
        <a:bodyPr/>
        <a:lstStyle/>
        <a:p>
          <a:r>
            <a:rPr lang="en-NZ" dirty="0">
              <a:solidFill>
                <a:schemeClr val="bg1"/>
              </a:solidFill>
              <a:latin typeface="Calibri" panose="020F0502020204030204" pitchFamily="34" charset="0"/>
              <a:cs typeface="Calibri" panose="020F0502020204030204" pitchFamily="34" charset="0"/>
            </a:rPr>
            <a:t>Protected space- somewhere to take their “brave face” off.</a:t>
          </a:r>
        </a:p>
      </dgm:t>
    </dgm:pt>
    <dgm:pt modelId="{349D4381-3BC6-46ED-955F-C0BBCC559801}" type="parTrans" cxnId="{D69078F9-1DBA-4627-AC7B-C8E3C02792A1}">
      <dgm:prSet/>
      <dgm:spPr/>
      <dgm:t>
        <a:bodyPr/>
        <a:lstStyle/>
        <a:p>
          <a:endParaRPr lang="en-NZ"/>
        </a:p>
      </dgm:t>
    </dgm:pt>
    <dgm:pt modelId="{482D38A6-85F7-4BCF-9344-505827EE9F8E}" type="sibTrans" cxnId="{D69078F9-1DBA-4627-AC7B-C8E3C02792A1}">
      <dgm:prSet/>
      <dgm:spPr/>
      <dgm:t>
        <a:bodyPr/>
        <a:lstStyle/>
        <a:p>
          <a:endParaRPr lang="en-NZ"/>
        </a:p>
      </dgm:t>
    </dgm:pt>
    <dgm:pt modelId="{CDFB0B1F-8E41-4A7D-A06B-33A16E04CF21}">
      <dgm:prSet phldrT="[Text]"/>
      <dgm:spPr/>
      <dgm:t>
        <a:bodyPr/>
        <a:lstStyle/>
        <a:p>
          <a:r>
            <a:rPr lang="en-NZ" dirty="0">
              <a:solidFill>
                <a:schemeClr val="bg1"/>
              </a:solidFill>
              <a:latin typeface="Calibri" panose="020F0502020204030204" pitchFamily="34" charset="0"/>
              <a:cs typeface="Calibri" panose="020F0502020204030204" pitchFamily="34" charset="0"/>
            </a:rPr>
            <a:t>Local support form local people in local places- keyworker model</a:t>
          </a:r>
        </a:p>
      </dgm:t>
    </dgm:pt>
    <dgm:pt modelId="{889C2CC4-DADF-4499-834A-D0B42F3DEA82}" type="parTrans" cxnId="{97D678C1-14B6-48CB-AB5B-BBD6C42072A4}">
      <dgm:prSet/>
      <dgm:spPr/>
      <dgm:t>
        <a:bodyPr/>
        <a:lstStyle/>
        <a:p>
          <a:endParaRPr lang="en-NZ"/>
        </a:p>
      </dgm:t>
    </dgm:pt>
    <dgm:pt modelId="{047ACE10-24F7-48E4-B127-341281E2D7C4}" type="sibTrans" cxnId="{97D678C1-14B6-48CB-AB5B-BBD6C42072A4}">
      <dgm:prSet/>
      <dgm:spPr/>
      <dgm:t>
        <a:bodyPr/>
        <a:lstStyle/>
        <a:p>
          <a:endParaRPr lang="en-NZ"/>
        </a:p>
      </dgm:t>
    </dgm:pt>
    <dgm:pt modelId="{DE3299D6-0B70-4781-AC07-9316B5A9F47A}">
      <dgm:prSet phldrT="[Text]"/>
      <dgm:spPr/>
      <dgm:t>
        <a:bodyPr/>
        <a:lstStyle/>
        <a:p>
          <a:r>
            <a:rPr lang="en-NZ" dirty="0">
              <a:solidFill>
                <a:schemeClr val="bg1"/>
              </a:solidFill>
              <a:latin typeface="Calibri" panose="020F0502020204030204" pitchFamily="34" charset="0"/>
              <a:cs typeface="Calibri" panose="020F0502020204030204" pitchFamily="34" charset="0"/>
            </a:rPr>
            <a:t>Bespoke model of delivery- text messages/ meet in a café/ telephone call/ side by side activity</a:t>
          </a:r>
        </a:p>
      </dgm:t>
    </dgm:pt>
    <dgm:pt modelId="{3629D6F3-8844-42D2-9C9D-51C2885CDA4A}" type="parTrans" cxnId="{71600E94-1A70-4AE9-B59C-D2EF5A602EEA}">
      <dgm:prSet/>
      <dgm:spPr/>
      <dgm:t>
        <a:bodyPr/>
        <a:lstStyle/>
        <a:p>
          <a:endParaRPr lang="en-NZ"/>
        </a:p>
      </dgm:t>
    </dgm:pt>
    <dgm:pt modelId="{BEDC7421-BE97-43EB-B687-15B12EA08E17}" type="sibTrans" cxnId="{71600E94-1A70-4AE9-B59C-D2EF5A602EEA}">
      <dgm:prSet/>
      <dgm:spPr/>
      <dgm:t>
        <a:bodyPr/>
        <a:lstStyle/>
        <a:p>
          <a:endParaRPr lang="en-NZ"/>
        </a:p>
      </dgm:t>
    </dgm:pt>
    <dgm:pt modelId="{B6B9D194-80A1-455C-9E33-AD20887C4AE4}">
      <dgm:prSet/>
      <dgm:spPr/>
      <dgm:t>
        <a:bodyPr/>
        <a:lstStyle/>
        <a:p>
          <a:r>
            <a:rPr lang="en-NZ" dirty="0">
              <a:solidFill>
                <a:schemeClr val="bg1"/>
              </a:solidFill>
              <a:latin typeface="Calibri" panose="020F0502020204030204" pitchFamily="34" charset="0"/>
              <a:cs typeface="Calibri" panose="020F0502020204030204" pitchFamily="34" charset="0"/>
            </a:rPr>
            <a:t>Choice- who, where, when, how</a:t>
          </a:r>
        </a:p>
      </dgm:t>
    </dgm:pt>
    <dgm:pt modelId="{5461D0DB-186C-4A31-8F68-1C774373F2C5}" type="parTrans" cxnId="{7DD9369D-4989-48CA-B805-E5FBBA41545C}">
      <dgm:prSet/>
      <dgm:spPr/>
      <dgm:t>
        <a:bodyPr/>
        <a:lstStyle/>
        <a:p>
          <a:endParaRPr lang="en-NZ"/>
        </a:p>
      </dgm:t>
    </dgm:pt>
    <dgm:pt modelId="{E1953A6C-7CEA-4405-8244-8ECC7B9D7580}" type="sibTrans" cxnId="{7DD9369D-4989-48CA-B805-E5FBBA41545C}">
      <dgm:prSet/>
      <dgm:spPr/>
      <dgm:t>
        <a:bodyPr/>
        <a:lstStyle/>
        <a:p>
          <a:endParaRPr lang="en-NZ"/>
        </a:p>
      </dgm:t>
    </dgm:pt>
    <dgm:pt modelId="{520664BA-B076-4F80-B9DC-C2B619E68C97}">
      <dgm:prSet/>
      <dgm:spPr/>
      <dgm:t>
        <a:bodyPr/>
        <a:lstStyle/>
        <a:p>
          <a:r>
            <a:rPr lang="en-NZ" dirty="0">
              <a:solidFill>
                <a:schemeClr val="bg1"/>
              </a:solidFill>
              <a:latin typeface="Calibri" panose="020F0502020204030204" pitchFamily="34" charset="0"/>
              <a:cs typeface="Calibri" panose="020F0502020204030204" pitchFamily="34" charset="0"/>
            </a:rPr>
            <a:t>Relatable and positive media- avoid frazzled imagery- support to be the best dad/mum you can be</a:t>
          </a:r>
        </a:p>
      </dgm:t>
    </dgm:pt>
    <dgm:pt modelId="{7BB60129-0F91-4A7C-AA0F-EA671889023F}" type="parTrans" cxnId="{0832C9DD-488C-4C84-BDA7-5EDA6ED2580A}">
      <dgm:prSet/>
      <dgm:spPr/>
      <dgm:t>
        <a:bodyPr/>
        <a:lstStyle/>
        <a:p>
          <a:endParaRPr lang="en-NZ"/>
        </a:p>
      </dgm:t>
    </dgm:pt>
    <dgm:pt modelId="{A61DCC0C-D9AC-4678-99E8-80195C5D5316}" type="sibTrans" cxnId="{0832C9DD-488C-4C84-BDA7-5EDA6ED2580A}">
      <dgm:prSet/>
      <dgm:spPr/>
      <dgm:t>
        <a:bodyPr/>
        <a:lstStyle/>
        <a:p>
          <a:endParaRPr lang="en-NZ"/>
        </a:p>
      </dgm:t>
    </dgm:pt>
    <dgm:pt modelId="{83DDFE58-2E38-467E-804D-9D015536A70A}">
      <dgm:prSet/>
      <dgm:spPr/>
      <dgm:t>
        <a:bodyPr/>
        <a:lstStyle/>
        <a:p>
          <a:r>
            <a:rPr lang="en-NZ" dirty="0">
              <a:solidFill>
                <a:schemeClr val="bg1"/>
              </a:solidFill>
              <a:latin typeface="Calibri" panose="020F0502020204030204" pitchFamily="34" charset="0"/>
              <a:cs typeface="Calibri" panose="020F0502020204030204" pitchFamily="34" charset="0"/>
            </a:rPr>
            <a:t>Peer support</a:t>
          </a:r>
        </a:p>
      </dgm:t>
    </dgm:pt>
    <dgm:pt modelId="{75CE8FB9-6094-4147-B2F4-72760D96935D}" type="parTrans" cxnId="{E5E44902-A1D5-40EC-ABD6-C62FC6CCB8EF}">
      <dgm:prSet/>
      <dgm:spPr/>
      <dgm:t>
        <a:bodyPr/>
        <a:lstStyle/>
        <a:p>
          <a:endParaRPr lang="en-NZ"/>
        </a:p>
      </dgm:t>
    </dgm:pt>
    <dgm:pt modelId="{81C2A560-D571-467C-AA44-036F21ECAD3C}" type="sibTrans" cxnId="{E5E44902-A1D5-40EC-ABD6-C62FC6CCB8EF}">
      <dgm:prSet/>
      <dgm:spPr/>
      <dgm:t>
        <a:bodyPr/>
        <a:lstStyle/>
        <a:p>
          <a:endParaRPr lang="en-NZ"/>
        </a:p>
      </dgm:t>
    </dgm:pt>
    <dgm:pt modelId="{070F4EE3-22A6-460F-A2C6-66CECE06E9C4}">
      <dgm:prSet/>
      <dgm:spPr/>
      <dgm:t>
        <a:bodyPr/>
        <a:lstStyle/>
        <a:p>
          <a:r>
            <a:rPr lang="en-NZ" dirty="0">
              <a:solidFill>
                <a:schemeClr val="bg1"/>
              </a:solidFill>
              <a:latin typeface="Calibri" panose="020F0502020204030204" pitchFamily="34" charset="0"/>
              <a:cs typeface="Calibri" panose="020F0502020204030204" pitchFamily="34" charset="0"/>
            </a:rPr>
            <a:t>Information with partner agencies to promote uptake</a:t>
          </a:r>
        </a:p>
      </dgm:t>
    </dgm:pt>
    <dgm:pt modelId="{33177FD9-1500-40B8-83C8-A85E208DD8C8}" type="parTrans" cxnId="{8E675C67-FC12-43A2-A958-F3EF7C8F2A19}">
      <dgm:prSet/>
      <dgm:spPr/>
      <dgm:t>
        <a:bodyPr/>
        <a:lstStyle/>
        <a:p>
          <a:endParaRPr lang="en-NZ"/>
        </a:p>
      </dgm:t>
    </dgm:pt>
    <dgm:pt modelId="{ADA926DD-9429-4C8D-B301-3EF7846C3B90}" type="sibTrans" cxnId="{8E675C67-FC12-43A2-A958-F3EF7C8F2A19}">
      <dgm:prSet/>
      <dgm:spPr/>
      <dgm:t>
        <a:bodyPr/>
        <a:lstStyle/>
        <a:p>
          <a:endParaRPr lang="en-NZ"/>
        </a:p>
      </dgm:t>
    </dgm:pt>
    <dgm:pt modelId="{EAE482B1-54CE-45A4-9CB5-199BEE69A385}">
      <dgm:prSet/>
      <dgm:spPr/>
      <dgm:t>
        <a:bodyPr/>
        <a:lstStyle/>
        <a:p>
          <a:r>
            <a:rPr lang="en-NZ" dirty="0">
              <a:solidFill>
                <a:schemeClr val="bg1"/>
              </a:solidFill>
              <a:latin typeface="Calibri" panose="020F0502020204030204" pitchFamily="34" charset="0"/>
              <a:cs typeface="Calibri" panose="020F0502020204030204" pitchFamily="34" charset="0"/>
            </a:rPr>
            <a:t>Culture shift- promote inclusivity form first point of contact</a:t>
          </a:r>
        </a:p>
      </dgm:t>
    </dgm:pt>
    <dgm:pt modelId="{62F29467-BB6B-492A-9A1F-F8B91091EFE7}" type="parTrans" cxnId="{FE7F8CBC-3AC0-4324-B21B-7A834242A8C6}">
      <dgm:prSet/>
      <dgm:spPr/>
      <dgm:t>
        <a:bodyPr/>
        <a:lstStyle/>
        <a:p>
          <a:endParaRPr lang="en-NZ"/>
        </a:p>
      </dgm:t>
    </dgm:pt>
    <dgm:pt modelId="{F2829288-BE27-402E-9CA5-79B6881F50BA}" type="sibTrans" cxnId="{FE7F8CBC-3AC0-4324-B21B-7A834242A8C6}">
      <dgm:prSet/>
      <dgm:spPr/>
      <dgm:t>
        <a:bodyPr/>
        <a:lstStyle/>
        <a:p>
          <a:endParaRPr lang="en-NZ"/>
        </a:p>
      </dgm:t>
    </dgm:pt>
    <dgm:pt modelId="{A638232D-FEDA-4B05-8716-D7C0EBF100BC}">
      <dgm:prSet/>
      <dgm:spPr/>
      <dgm:t>
        <a:bodyPr/>
        <a:lstStyle/>
        <a:p>
          <a:r>
            <a:rPr lang="en-NZ" dirty="0">
              <a:solidFill>
                <a:schemeClr val="bg1"/>
              </a:solidFill>
              <a:latin typeface="Calibri" panose="020F0502020204030204" pitchFamily="34" charset="0"/>
              <a:cs typeface="Calibri" panose="020F0502020204030204" pitchFamily="34" charset="0"/>
            </a:rPr>
            <a:t>Informed: provide self-help information, signs to be aware of in themselves, how to access support</a:t>
          </a:r>
        </a:p>
      </dgm:t>
    </dgm:pt>
    <dgm:pt modelId="{ABD4C1B9-704C-4556-9CC7-AFF1B37C56D6}" type="parTrans" cxnId="{65CA5CEE-8A1F-41E4-8FB6-3BB573FBC8CC}">
      <dgm:prSet/>
      <dgm:spPr/>
      <dgm:t>
        <a:bodyPr/>
        <a:lstStyle/>
        <a:p>
          <a:endParaRPr lang="en-NZ"/>
        </a:p>
      </dgm:t>
    </dgm:pt>
    <dgm:pt modelId="{171229D8-2932-47BB-BA01-1EB530A3AC6A}" type="sibTrans" cxnId="{65CA5CEE-8A1F-41E4-8FB6-3BB573FBC8CC}">
      <dgm:prSet/>
      <dgm:spPr/>
      <dgm:t>
        <a:bodyPr/>
        <a:lstStyle/>
        <a:p>
          <a:endParaRPr lang="en-NZ"/>
        </a:p>
      </dgm:t>
    </dgm:pt>
    <dgm:pt modelId="{B590DC24-BF25-4C20-8B05-0BA628898C2D}">
      <dgm:prSet/>
      <dgm:spPr/>
      <dgm:t>
        <a:bodyPr/>
        <a:lstStyle/>
        <a:p>
          <a:r>
            <a:rPr lang="en-NZ" dirty="0">
              <a:solidFill>
                <a:schemeClr val="bg1"/>
              </a:solidFill>
              <a:latin typeface="Calibri" panose="020F0502020204030204" pitchFamily="34" charset="0"/>
              <a:cs typeface="Calibri" panose="020F0502020204030204" pitchFamily="34" charset="0"/>
            </a:rPr>
            <a:t>Inclusive- how do we reach vulnerable or excluded communities</a:t>
          </a:r>
        </a:p>
      </dgm:t>
    </dgm:pt>
    <dgm:pt modelId="{6BF497BF-7D92-4127-A823-66182F1F03FB}" type="parTrans" cxnId="{67A4A768-E2F8-4650-A87F-D1FA13E36A06}">
      <dgm:prSet/>
      <dgm:spPr/>
      <dgm:t>
        <a:bodyPr/>
        <a:lstStyle/>
        <a:p>
          <a:endParaRPr lang="en-NZ"/>
        </a:p>
      </dgm:t>
    </dgm:pt>
    <dgm:pt modelId="{1D78F52D-AA9B-43B9-A86B-ABB2DC576F41}" type="sibTrans" cxnId="{67A4A768-E2F8-4650-A87F-D1FA13E36A06}">
      <dgm:prSet/>
      <dgm:spPr/>
      <dgm:t>
        <a:bodyPr/>
        <a:lstStyle/>
        <a:p>
          <a:endParaRPr lang="en-NZ"/>
        </a:p>
      </dgm:t>
    </dgm:pt>
    <dgm:pt modelId="{7AC722E1-BBDE-423B-ACF6-D85CCA2DA529}" type="pres">
      <dgm:prSet presAssocID="{3EF2A003-B51E-43A0-860E-7CE6D8F225CA}" presName="diagram" presStyleCnt="0">
        <dgm:presLayoutVars>
          <dgm:dir/>
          <dgm:resizeHandles val="exact"/>
        </dgm:presLayoutVars>
      </dgm:prSet>
      <dgm:spPr/>
    </dgm:pt>
    <dgm:pt modelId="{9F7372C1-54A5-414D-B62B-FADCABC0D9E7}" type="pres">
      <dgm:prSet presAssocID="{17C5A77F-5950-4570-A65C-2C32A9E72921}" presName="node" presStyleLbl="node1" presStyleIdx="0" presStyleCnt="12">
        <dgm:presLayoutVars>
          <dgm:bulletEnabled val="1"/>
        </dgm:presLayoutVars>
      </dgm:prSet>
      <dgm:spPr/>
    </dgm:pt>
    <dgm:pt modelId="{40E4FD9D-1664-445C-8C53-E1CEE10023D1}" type="pres">
      <dgm:prSet presAssocID="{FDF5B774-8211-41D1-A80C-1F976A3A6AD1}" presName="sibTrans" presStyleCnt="0"/>
      <dgm:spPr/>
    </dgm:pt>
    <dgm:pt modelId="{41722A76-8A55-46C4-91A4-0AA26C1513DC}" type="pres">
      <dgm:prSet presAssocID="{B1FE787A-CAC4-4778-A839-DC523D1EADFE}" presName="node" presStyleLbl="node1" presStyleIdx="1" presStyleCnt="12">
        <dgm:presLayoutVars>
          <dgm:bulletEnabled val="1"/>
        </dgm:presLayoutVars>
      </dgm:prSet>
      <dgm:spPr/>
    </dgm:pt>
    <dgm:pt modelId="{B4471BB3-4316-4D40-A109-2D403FB20AE1}" type="pres">
      <dgm:prSet presAssocID="{AF33FD2E-B165-443B-9C82-66659270E337}" presName="sibTrans" presStyleCnt="0"/>
      <dgm:spPr/>
    </dgm:pt>
    <dgm:pt modelId="{BEA7DB37-3E5C-442A-8C90-3F65792AB37E}" type="pres">
      <dgm:prSet presAssocID="{5740DA11-BAE3-4E75-B1B9-35A3F8B9AE9C}" presName="node" presStyleLbl="node1" presStyleIdx="2" presStyleCnt="12">
        <dgm:presLayoutVars>
          <dgm:bulletEnabled val="1"/>
        </dgm:presLayoutVars>
      </dgm:prSet>
      <dgm:spPr/>
    </dgm:pt>
    <dgm:pt modelId="{BC62E679-D214-45B8-A88A-4103B05AA0AE}" type="pres">
      <dgm:prSet presAssocID="{482D38A6-85F7-4BCF-9344-505827EE9F8E}" presName="sibTrans" presStyleCnt="0"/>
      <dgm:spPr/>
    </dgm:pt>
    <dgm:pt modelId="{09C19362-112F-4BB0-9DCA-47A15D8206C5}" type="pres">
      <dgm:prSet presAssocID="{CDFB0B1F-8E41-4A7D-A06B-33A16E04CF21}" presName="node" presStyleLbl="node1" presStyleIdx="3" presStyleCnt="12">
        <dgm:presLayoutVars>
          <dgm:bulletEnabled val="1"/>
        </dgm:presLayoutVars>
      </dgm:prSet>
      <dgm:spPr/>
    </dgm:pt>
    <dgm:pt modelId="{6C4212DE-F581-4BE2-BA21-B786DDC1AEFB}" type="pres">
      <dgm:prSet presAssocID="{047ACE10-24F7-48E4-B127-341281E2D7C4}" presName="sibTrans" presStyleCnt="0"/>
      <dgm:spPr/>
    </dgm:pt>
    <dgm:pt modelId="{48238A8F-3B45-43C6-BF4D-CFD896C52D73}" type="pres">
      <dgm:prSet presAssocID="{DE3299D6-0B70-4781-AC07-9316B5A9F47A}" presName="node" presStyleLbl="node1" presStyleIdx="4" presStyleCnt="12">
        <dgm:presLayoutVars>
          <dgm:bulletEnabled val="1"/>
        </dgm:presLayoutVars>
      </dgm:prSet>
      <dgm:spPr/>
    </dgm:pt>
    <dgm:pt modelId="{7310D66E-4C7F-4AC2-835A-D173E649A427}" type="pres">
      <dgm:prSet presAssocID="{BEDC7421-BE97-43EB-B687-15B12EA08E17}" presName="sibTrans" presStyleCnt="0"/>
      <dgm:spPr/>
    </dgm:pt>
    <dgm:pt modelId="{4F1BD3FF-C7B5-4D3C-B651-FDE57BBF7681}" type="pres">
      <dgm:prSet presAssocID="{B6B9D194-80A1-455C-9E33-AD20887C4AE4}" presName="node" presStyleLbl="node1" presStyleIdx="5" presStyleCnt="12">
        <dgm:presLayoutVars>
          <dgm:bulletEnabled val="1"/>
        </dgm:presLayoutVars>
      </dgm:prSet>
      <dgm:spPr/>
    </dgm:pt>
    <dgm:pt modelId="{25461DF8-398E-4823-A237-8BE25679E161}" type="pres">
      <dgm:prSet presAssocID="{E1953A6C-7CEA-4405-8244-8ECC7B9D7580}" presName="sibTrans" presStyleCnt="0"/>
      <dgm:spPr/>
    </dgm:pt>
    <dgm:pt modelId="{C395D376-A8C5-4437-9103-C83071A2B1E6}" type="pres">
      <dgm:prSet presAssocID="{520664BA-B076-4F80-B9DC-C2B619E68C97}" presName="node" presStyleLbl="node1" presStyleIdx="6" presStyleCnt="12">
        <dgm:presLayoutVars>
          <dgm:bulletEnabled val="1"/>
        </dgm:presLayoutVars>
      </dgm:prSet>
      <dgm:spPr/>
    </dgm:pt>
    <dgm:pt modelId="{B986E53D-DCD4-4FFF-BBC8-58D5AE733C38}" type="pres">
      <dgm:prSet presAssocID="{A61DCC0C-D9AC-4678-99E8-80195C5D5316}" presName="sibTrans" presStyleCnt="0"/>
      <dgm:spPr/>
    </dgm:pt>
    <dgm:pt modelId="{53C8E613-BF33-459A-9FFE-719E9D760DA0}" type="pres">
      <dgm:prSet presAssocID="{83DDFE58-2E38-467E-804D-9D015536A70A}" presName="node" presStyleLbl="node1" presStyleIdx="7" presStyleCnt="12">
        <dgm:presLayoutVars>
          <dgm:bulletEnabled val="1"/>
        </dgm:presLayoutVars>
      </dgm:prSet>
      <dgm:spPr/>
    </dgm:pt>
    <dgm:pt modelId="{F99E049A-3EB6-487C-93F3-7278F2C36114}" type="pres">
      <dgm:prSet presAssocID="{81C2A560-D571-467C-AA44-036F21ECAD3C}" presName="sibTrans" presStyleCnt="0"/>
      <dgm:spPr/>
    </dgm:pt>
    <dgm:pt modelId="{3C4AE590-2F09-4BBF-85D3-E583FAB324EF}" type="pres">
      <dgm:prSet presAssocID="{070F4EE3-22A6-460F-A2C6-66CECE06E9C4}" presName="node" presStyleLbl="node1" presStyleIdx="8" presStyleCnt="12">
        <dgm:presLayoutVars>
          <dgm:bulletEnabled val="1"/>
        </dgm:presLayoutVars>
      </dgm:prSet>
      <dgm:spPr/>
    </dgm:pt>
    <dgm:pt modelId="{079D3B23-2822-4DAA-B7F0-44A5A9A7C0CB}" type="pres">
      <dgm:prSet presAssocID="{ADA926DD-9429-4C8D-B301-3EF7846C3B90}" presName="sibTrans" presStyleCnt="0"/>
      <dgm:spPr/>
    </dgm:pt>
    <dgm:pt modelId="{C3F746E9-E882-4D9B-B71F-4589A04CA89F}" type="pres">
      <dgm:prSet presAssocID="{EAE482B1-54CE-45A4-9CB5-199BEE69A385}" presName="node" presStyleLbl="node1" presStyleIdx="9" presStyleCnt="12">
        <dgm:presLayoutVars>
          <dgm:bulletEnabled val="1"/>
        </dgm:presLayoutVars>
      </dgm:prSet>
      <dgm:spPr/>
    </dgm:pt>
    <dgm:pt modelId="{2A818322-1D9E-49E5-80F7-C32FFAE47AD6}" type="pres">
      <dgm:prSet presAssocID="{F2829288-BE27-402E-9CA5-79B6881F50BA}" presName="sibTrans" presStyleCnt="0"/>
      <dgm:spPr/>
    </dgm:pt>
    <dgm:pt modelId="{0B8AEC07-FEDE-4AA2-95D6-F0DA255C0033}" type="pres">
      <dgm:prSet presAssocID="{A638232D-FEDA-4B05-8716-D7C0EBF100BC}" presName="node" presStyleLbl="node1" presStyleIdx="10" presStyleCnt="12">
        <dgm:presLayoutVars>
          <dgm:bulletEnabled val="1"/>
        </dgm:presLayoutVars>
      </dgm:prSet>
      <dgm:spPr/>
    </dgm:pt>
    <dgm:pt modelId="{9113CA66-5549-46A1-945F-52A3F21AC9C8}" type="pres">
      <dgm:prSet presAssocID="{171229D8-2932-47BB-BA01-1EB530A3AC6A}" presName="sibTrans" presStyleCnt="0"/>
      <dgm:spPr/>
    </dgm:pt>
    <dgm:pt modelId="{7906696B-68F6-4A9A-A91E-8196FB513B48}" type="pres">
      <dgm:prSet presAssocID="{B590DC24-BF25-4C20-8B05-0BA628898C2D}" presName="node" presStyleLbl="node1" presStyleIdx="11" presStyleCnt="12">
        <dgm:presLayoutVars>
          <dgm:bulletEnabled val="1"/>
        </dgm:presLayoutVars>
      </dgm:prSet>
      <dgm:spPr/>
    </dgm:pt>
  </dgm:ptLst>
  <dgm:cxnLst>
    <dgm:cxn modelId="{091F2701-9C00-4473-9E62-D205444E8F19}" type="presOf" srcId="{A638232D-FEDA-4B05-8716-D7C0EBF100BC}" destId="{0B8AEC07-FEDE-4AA2-95D6-F0DA255C0033}" srcOrd="0" destOrd="0" presId="urn:microsoft.com/office/officeart/2005/8/layout/default"/>
    <dgm:cxn modelId="{E5E44902-A1D5-40EC-ABD6-C62FC6CCB8EF}" srcId="{3EF2A003-B51E-43A0-860E-7CE6D8F225CA}" destId="{83DDFE58-2E38-467E-804D-9D015536A70A}" srcOrd="7" destOrd="0" parTransId="{75CE8FB9-6094-4147-B2F4-72760D96935D}" sibTransId="{81C2A560-D571-467C-AA44-036F21ECAD3C}"/>
    <dgm:cxn modelId="{D795FD02-C9CD-4F55-BCEF-99DB3262AA50}" type="presOf" srcId="{17C5A77F-5950-4570-A65C-2C32A9E72921}" destId="{9F7372C1-54A5-414D-B62B-FADCABC0D9E7}" srcOrd="0" destOrd="0" presId="urn:microsoft.com/office/officeart/2005/8/layout/default"/>
    <dgm:cxn modelId="{7A882107-499A-4E75-86D9-5028F1A2225F}" srcId="{3EF2A003-B51E-43A0-860E-7CE6D8F225CA}" destId="{17C5A77F-5950-4570-A65C-2C32A9E72921}" srcOrd="0" destOrd="0" parTransId="{07626F94-5DA5-409E-9BF0-2A57A24CB992}" sibTransId="{FDF5B774-8211-41D1-A80C-1F976A3A6AD1}"/>
    <dgm:cxn modelId="{ECE1F808-0CDB-4EC1-A4DD-11B2BCEEE88E}" type="presOf" srcId="{CDFB0B1F-8E41-4A7D-A06B-33A16E04CF21}" destId="{09C19362-112F-4BB0-9DCA-47A15D8206C5}" srcOrd="0" destOrd="0" presId="urn:microsoft.com/office/officeart/2005/8/layout/default"/>
    <dgm:cxn modelId="{7D06910D-A2D6-4770-8247-76FB415BD9E7}" type="presOf" srcId="{B1FE787A-CAC4-4778-A839-DC523D1EADFE}" destId="{41722A76-8A55-46C4-91A4-0AA26C1513DC}" srcOrd="0" destOrd="0" presId="urn:microsoft.com/office/officeart/2005/8/layout/default"/>
    <dgm:cxn modelId="{0540E75F-F3D7-4891-AF6F-1E6913C6072D}" type="presOf" srcId="{EAE482B1-54CE-45A4-9CB5-199BEE69A385}" destId="{C3F746E9-E882-4D9B-B71F-4589A04CA89F}" srcOrd="0" destOrd="0" presId="urn:microsoft.com/office/officeart/2005/8/layout/default"/>
    <dgm:cxn modelId="{2A331544-9CFC-4193-BCF8-3129694AD657}" srcId="{3EF2A003-B51E-43A0-860E-7CE6D8F225CA}" destId="{B1FE787A-CAC4-4778-A839-DC523D1EADFE}" srcOrd="1" destOrd="0" parTransId="{A3A7246D-8DB9-4212-8AE2-97BC728FC4FF}" sibTransId="{AF33FD2E-B165-443B-9C82-66659270E337}"/>
    <dgm:cxn modelId="{8E675C67-FC12-43A2-A958-F3EF7C8F2A19}" srcId="{3EF2A003-B51E-43A0-860E-7CE6D8F225CA}" destId="{070F4EE3-22A6-460F-A2C6-66CECE06E9C4}" srcOrd="8" destOrd="0" parTransId="{33177FD9-1500-40B8-83C8-A85E208DD8C8}" sibTransId="{ADA926DD-9429-4C8D-B301-3EF7846C3B90}"/>
    <dgm:cxn modelId="{67A4A768-E2F8-4650-A87F-D1FA13E36A06}" srcId="{3EF2A003-B51E-43A0-860E-7CE6D8F225CA}" destId="{B590DC24-BF25-4C20-8B05-0BA628898C2D}" srcOrd="11" destOrd="0" parTransId="{6BF497BF-7D92-4127-A823-66182F1F03FB}" sibTransId="{1D78F52D-AA9B-43B9-A86B-ABB2DC576F41}"/>
    <dgm:cxn modelId="{8140FA5A-8624-43AF-B393-C32985AA9949}" type="presOf" srcId="{5740DA11-BAE3-4E75-B1B9-35A3F8B9AE9C}" destId="{BEA7DB37-3E5C-442A-8C90-3F65792AB37E}" srcOrd="0" destOrd="0" presId="urn:microsoft.com/office/officeart/2005/8/layout/default"/>
    <dgm:cxn modelId="{71600E94-1A70-4AE9-B59C-D2EF5A602EEA}" srcId="{3EF2A003-B51E-43A0-860E-7CE6D8F225CA}" destId="{DE3299D6-0B70-4781-AC07-9316B5A9F47A}" srcOrd="4" destOrd="0" parTransId="{3629D6F3-8844-42D2-9C9D-51C2885CDA4A}" sibTransId="{BEDC7421-BE97-43EB-B687-15B12EA08E17}"/>
    <dgm:cxn modelId="{7DD9369D-4989-48CA-B805-E5FBBA41545C}" srcId="{3EF2A003-B51E-43A0-860E-7CE6D8F225CA}" destId="{B6B9D194-80A1-455C-9E33-AD20887C4AE4}" srcOrd="5" destOrd="0" parTransId="{5461D0DB-186C-4A31-8F68-1C774373F2C5}" sibTransId="{E1953A6C-7CEA-4405-8244-8ECC7B9D7580}"/>
    <dgm:cxn modelId="{3CA391AA-C93A-4639-BB74-C27615116161}" type="presOf" srcId="{070F4EE3-22A6-460F-A2C6-66CECE06E9C4}" destId="{3C4AE590-2F09-4BBF-85D3-E583FAB324EF}" srcOrd="0" destOrd="0" presId="urn:microsoft.com/office/officeart/2005/8/layout/default"/>
    <dgm:cxn modelId="{E4DD80B2-A35C-48A5-A7D7-A182CBEA451C}" type="presOf" srcId="{DE3299D6-0B70-4781-AC07-9316B5A9F47A}" destId="{48238A8F-3B45-43C6-BF4D-CFD896C52D73}" srcOrd="0" destOrd="0" presId="urn:microsoft.com/office/officeart/2005/8/layout/default"/>
    <dgm:cxn modelId="{FE7F8CBC-3AC0-4324-B21B-7A834242A8C6}" srcId="{3EF2A003-B51E-43A0-860E-7CE6D8F225CA}" destId="{EAE482B1-54CE-45A4-9CB5-199BEE69A385}" srcOrd="9" destOrd="0" parTransId="{62F29467-BB6B-492A-9A1F-F8B91091EFE7}" sibTransId="{F2829288-BE27-402E-9CA5-79B6881F50BA}"/>
    <dgm:cxn modelId="{97D678C1-14B6-48CB-AB5B-BBD6C42072A4}" srcId="{3EF2A003-B51E-43A0-860E-7CE6D8F225CA}" destId="{CDFB0B1F-8E41-4A7D-A06B-33A16E04CF21}" srcOrd="3" destOrd="0" parTransId="{889C2CC4-DADF-4499-834A-D0B42F3DEA82}" sibTransId="{047ACE10-24F7-48E4-B127-341281E2D7C4}"/>
    <dgm:cxn modelId="{2BC1B8CD-9493-44AC-8E0F-E1B1EE2689CD}" type="presOf" srcId="{B6B9D194-80A1-455C-9E33-AD20887C4AE4}" destId="{4F1BD3FF-C7B5-4D3C-B651-FDE57BBF7681}" srcOrd="0" destOrd="0" presId="urn:microsoft.com/office/officeart/2005/8/layout/default"/>
    <dgm:cxn modelId="{0832C9DD-488C-4C84-BDA7-5EDA6ED2580A}" srcId="{3EF2A003-B51E-43A0-860E-7CE6D8F225CA}" destId="{520664BA-B076-4F80-B9DC-C2B619E68C97}" srcOrd="6" destOrd="0" parTransId="{7BB60129-0F91-4A7C-AA0F-EA671889023F}" sibTransId="{A61DCC0C-D9AC-4678-99E8-80195C5D5316}"/>
    <dgm:cxn modelId="{155BB9DE-987D-4377-884B-CA9FFEB18AB0}" type="presOf" srcId="{3EF2A003-B51E-43A0-860E-7CE6D8F225CA}" destId="{7AC722E1-BBDE-423B-ACF6-D85CCA2DA529}" srcOrd="0" destOrd="0" presId="urn:microsoft.com/office/officeart/2005/8/layout/default"/>
    <dgm:cxn modelId="{9F383CE3-646D-4C8F-AB8E-7A0071BA5F04}" type="presOf" srcId="{83DDFE58-2E38-467E-804D-9D015536A70A}" destId="{53C8E613-BF33-459A-9FFE-719E9D760DA0}" srcOrd="0" destOrd="0" presId="urn:microsoft.com/office/officeart/2005/8/layout/default"/>
    <dgm:cxn modelId="{65CA5CEE-8A1F-41E4-8FB6-3BB573FBC8CC}" srcId="{3EF2A003-B51E-43A0-860E-7CE6D8F225CA}" destId="{A638232D-FEDA-4B05-8716-D7C0EBF100BC}" srcOrd="10" destOrd="0" parTransId="{ABD4C1B9-704C-4556-9CC7-AFF1B37C56D6}" sibTransId="{171229D8-2932-47BB-BA01-1EB530A3AC6A}"/>
    <dgm:cxn modelId="{179CAAEE-5DCF-47BC-BA27-7BA7985EDBE5}" type="presOf" srcId="{520664BA-B076-4F80-B9DC-C2B619E68C97}" destId="{C395D376-A8C5-4437-9103-C83071A2B1E6}" srcOrd="0" destOrd="0" presId="urn:microsoft.com/office/officeart/2005/8/layout/default"/>
    <dgm:cxn modelId="{237BDDF3-CD27-4C7F-9ACA-A2174F64213D}" type="presOf" srcId="{B590DC24-BF25-4C20-8B05-0BA628898C2D}" destId="{7906696B-68F6-4A9A-A91E-8196FB513B48}" srcOrd="0" destOrd="0" presId="urn:microsoft.com/office/officeart/2005/8/layout/default"/>
    <dgm:cxn modelId="{D69078F9-1DBA-4627-AC7B-C8E3C02792A1}" srcId="{3EF2A003-B51E-43A0-860E-7CE6D8F225CA}" destId="{5740DA11-BAE3-4E75-B1B9-35A3F8B9AE9C}" srcOrd="2" destOrd="0" parTransId="{349D4381-3BC6-46ED-955F-C0BBCC559801}" sibTransId="{482D38A6-85F7-4BCF-9344-505827EE9F8E}"/>
    <dgm:cxn modelId="{D3CE3872-6AAD-4CAE-A2EB-4DFCA936805B}" type="presParOf" srcId="{7AC722E1-BBDE-423B-ACF6-D85CCA2DA529}" destId="{9F7372C1-54A5-414D-B62B-FADCABC0D9E7}" srcOrd="0" destOrd="0" presId="urn:microsoft.com/office/officeart/2005/8/layout/default"/>
    <dgm:cxn modelId="{E8808247-7117-40AA-A290-67E3EA505699}" type="presParOf" srcId="{7AC722E1-BBDE-423B-ACF6-D85CCA2DA529}" destId="{40E4FD9D-1664-445C-8C53-E1CEE10023D1}" srcOrd="1" destOrd="0" presId="urn:microsoft.com/office/officeart/2005/8/layout/default"/>
    <dgm:cxn modelId="{A160C3B7-AD15-4329-A05A-2F9C79FD5201}" type="presParOf" srcId="{7AC722E1-BBDE-423B-ACF6-D85CCA2DA529}" destId="{41722A76-8A55-46C4-91A4-0AA26C1513DC}" srcOrd="2" destOrd="0" presId="urn:microsoft.com/office/officeart/2005/8/layout/default"/>
    <dgm:cxn modelId="{CFE9D76D-C757-4B81-A322-50AF59E28719}" type="presParOf" srcId="{7AC722E1-BBDE-423B-ACF6-D85CCA2DA529}" destId="{B4471BB3-4316-4D40-A109-2D403FB20AE1}" srcOrd="3" destOrd="0" presId="urn:microsoft.com/office/officeart/2005/8/layout/default"/>
    <dgm:cxn modelId="{96E6E88D-5979-4172-B9B5-8030966E43B3}" type="presParOf" srcId="{7AC722E1-BBDE-423B-ACF6-D85CCA2DA529}" destId="{BEA7DB37-3E5C-442A-8C90-3F65792AB37E}" srcOrd="4" destOrd="0" presId="urn:microsoft.com/office/officeart/2005/8/layout/default"/>
    <dgm:cxn modelId="{4C4B3FD1-AC38-4D36-8A66-D3D7767F8D29}" type="presParOf" srcId="{7AC722E1-BBDE-423B-ACF6-D85CCA2DA529}" destId="{BC62E679-D214-45B8-A88A-4103B05AA0AE}" srcOrd="5" destOrd="0" presId="urn:microsoft.com/office/officeart/2005/8/layout/default"/>
    <dgm:cxn modelId="{3D42ABA0-6E86-4FE0-96AA-4316E0E4E31D}" type="presParOf" srcId="{7AC722E1-BBDE-423B-ACF6-D85CCA2DA529}" destId="{09C19362-112F-4BB0-9DCA-47A15D8206C5}" srcOrd="6" destOrd="0" presId="urn:microsoft.com/office/officeart/2005/8/layout/default"/>
    <dgm:cxn modelId="{4248CB7D-B1A7-42F7-A065-4E23DCB52653}" type="presParOf" srcId="{7AC722E1-BBDE-423B-ACF6-D85CCA2DA529}" destId="{6C4212DE-F581-4BE2-BA21-B786DDC1AEFB}" srcOrd="7" destOrd="0" presId="urn:microsoft.com/office/officeart/2005/8/layout/default"/>
    <dgm:cxn modelId="{C990606D-C6AB-44B3-A49D-1F1FE592C1CE}" type="presParOf" srcId="{7AC722E1-BBDE-423B-ACF6-D85CCA2DA529}" destId="{48238A8F-3B45-43C6-BF4D-CFD896C52D73}" srcOrd="8" destOrd="0" presId="urn:microsoft.com/office/officeart/2005/8/layout/default"/>
    <dgm:cxn modelId="{4E633A73-2727-4419-A9D2-221C1988FF41}" type="presParOf" srcId="{7AC722E1-BBDE-423B-ACF6-D85CCA2DA529}" destId="{7310D66E-4C7F-4AC2-835A-D173E649A427}" srcOrd="9" destOrd="0" presId="urn:microsoft.com/office/officeart/2005/8/layout/default"/>
    <dgm:cxn modelId="{2A9A0EDF-4F5F-44CC-85A9-9D4F657D514F}" type="presParOf" srcId="{7AC722E1-BBDE-423B-ACF6-D85CCA2DA529}" destId="{4F1BD3FF-C7B5-4D3C-B651-FDE57BBF7681}" srcOrd="10" destOrd="0" presId="urn:microsoft.com/office/officeart/2005/8/layout/default"/>
    <dgm:cxn modelId="{509E1CE7-C48B-4011-BA74-CDC35B05C1D5}" type="presParOf" srcId="{7AC722E1-BBDE-423B-ACF6-D85CCA2DA529}" destId="{25461DF8-398E-4823-A237-8BE25679E161}" srcOrd="11" destOrd="0" presId="urn:microsoft.com/office/officeart/2005/8/layout/default"/>
    <dgm:cxn modelId="{F29D1D0A-C69D-4F99-8603-8303AA5DE772}" type="presParOf" srcId="{7AC722E1-BBDE-423B-ACF6-D85CCA2DA529}" destId="{C395D376-A8C5-4437-9103-C83071A2B1E6}" srcOrd="12" destOrd="0" presId="urn:microsoft.com/office/officeart/2005/8/layout/default"/>
    <dgm:cxn modelId="{2366786D-014A-4144-B522-86601BCC0C47}" type="presParOf" srcId="{7AC722E1-BBDE-423B-ACF6-D85CCA2DA529}" destId="{B986E53D-DCD4-4FFF-BBC8-58D5AE733C38}" srcOrd="13" destOrd="0" presId="urn:microsoft.com/office/officeart/2005/8/layout/default"/>
    <dgm:cxn modelId="{B3923B5C-524C-4080-A638-D1BD93917888}" type="presParOf" srcId="{7AC722E1-BBDE-423B-ACF6-D85CCA2DA529}" destId="{53C8E613-BF33-459A-9FFE-719E9D760DA0}" srcOrd="14" destOrd="0" presId="urn:microsoft.com/office/officeart/2005/8/layout/default"/>
    <dgm:cxn modelId="{5249D0A1-B17D-4DD2-B5B8-34ABE1D5EE51}" type="presParOf" srcId="{7AC722E1-BBDE-423B-ACF6-D85CCA2DA529}" destId="{F99E049A-3EB6-487C-93F3-7278F2C36114}" srcOrd="15" destOrd="0" presId="urn:microsoft.com/office/officeart/2005/8/layout/default"/>
    <dgm:cxn modelId="{82EAD627-6CEE-45A9-8584-A7A301DF5A48}" type="presParOf" srcId="{7AC722E1-BBDE-423B-ACF6-D85CCA2DA529}" destId="{3C4AE590-2F09-4BBF-85D3-E583FAB324EF}" srcOrd="16" destOrd="0" presId="urn:microsoft.com/office/officeart/2005/8/layout/default"/>
    <dgm:cxn modelId="{6B085216-EC5F-4792-B5C8-381FA3448F3B}" type="presParOf" srcId="{7AC722E1-BBDE-423B-ACF6-D85CCA2DA529}" destId="{079D3B23-2822-4DAA-B7F0-44A5A9A7C0CB}" srcOrd="17" destOrd="0" presId="urn:microsoft.com/office/officeart/2005/8/layout/default"/>
    <dgm:cxn modelId="{642A5299-456E-4771-9CE0-C221AC31DB0F}" type="presParOf" srcId="{7AC722E1-BBDE-423B-ACF6-D85CCA2DA529}" destId="{C3F746E9-E882-4D9B-B71F-4589A04CA89F}" srcOrd="18" destOrd="0" presId="urn:microsoft.com/office/officeart/2005/8/layout/default"/>
    <dgm:cxn modelId="{74F7CAD0-3E71-4771-B740-4B205647EAF9}" type="presParOf" srcId="{7AC722E1-BBDE-423B-ACF6-D85CCA2DA529}" destId="{2A818322-1D9E-49E5-80F7-C32FFAE47AD6}" srcOrd="19" destOrd="0" presId="urn:microsoft.com/office/officeart/2005/8/layout/default"/>
    <dgm:cxn modelId="{C6E5A34C-AE57-4201-88E9-7225A6B1D09D}" type="presParOf" srcId="{7AC722E1-BBDE-423B-ACF6-D85CCA2DA529}" destId="{0B8AEC07-FEDE-4AA2-95D6-F0DA255C0033}" srcOrd="20" destOrd="0" presId="urn:microsoft.com/office/officeart/2005/8/layout/default"/>
    <dgm:cxn modelId="{5850A5D2-0BCF-4142-9893-BB40B7EEF408}" type="presParOf" srcId="{7AC722E1-BBDE-423B-ACF6-D85CCA2DA529}" destId="{9113CA66-5549-46A1-945F-52A3F21AC9C8}" srcOrd="21" destOrd="0" presId="urn:microsoft.com/office/officeart/2005/8/layout/default"/>
    <dgm:cxn modelId="{EEEB6878-EE5F-46EC-9AD6-4705758016BF}" type="presParOf" srcId="{7AC722E1-BBDE-423B-ACF6-D85CCA2DA529}" destId="{7906696B-68F6-4A9A-A91E-8196FB513B48}" srcOrd="22"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664458-BB98-4CAC-882A-CCB447BAEC77}"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NZ"/>
        </a:p>
      </dgm:t>
    </dgm:pt>
    <dgm:pt modelId="{693A800E-FC01-49C7-92DE-72A516911C5E}">
      <dgm:prSet phldrT="[Text]" custT="1"/>
      <dgm:spPr/>
      <dgm:t>
        <a:bodyPr/>
        <a:lstStyle/>
        <a:p>
          <a:pPr>
            <a:buNone/>
          </a:pPr>
          <a:r>
            <a:rPr lang="en-NZ" sz="1600" dirty="0">
              <a:solidFill>
                <a:schemeClr val="bg1"/>
              </a:solidFill>
              <a:latin typeface="Calibri"/>
              <a:ea typeface="Calibri"/>
              <a:cs typeface="Calibri"/>
              <a:sym typeface="Calibri"/>
            </a:rPr>
            <a:t>Lack of funding to support this.</a:t>
          </a:r>
          <a:endParaRPr lang="en-NZ" sz="1600" dirty="0">
            <a:solidFill>
              <a:schemeClr val="bg1"/>
            </a:solidFill>
          </a:endParaRPr>
        </a:p>
      </dgm:t>
    </dgm:pt>
    <dgm:pt modelId="{5BD6A16A-6A20-4F69-B75C-6B1F93F104BA}" type="parTrans" cxnId="{9183D6DD-7D62-4F2A-BCFB-F3505BA0A6E7}">
      <dgm:prSet/>
      <dgm:spPr/>
      <dgm:t>
        <a:bodyPr/>
        <a:lstStyle/>
        <a:p>
          <a:endParaRPr lang="en-NZ"/>
        </a:p>
      </dgm:t>
    </dgm:pt>
    <dgm:pt modelId="{1297A490-39E2-40B1-A3DC-2D429B0E817C}" type="sibTrans" cxnId="{9183D6DD-7D62-4F2A-BCFB-F3505BA0A6E7}">
      <dgm:prSet/>
      <dgm:spPr/>
      <dgm:t>
        <a:bodyPr/>
        <a:lstStyle/>
        <a:p>
          <a:endParaRPr lang="en-NZ"/>
        </a:p>
      </dgm:t>
    </dgm:pt>
    <dgm:pt modelId="{DAA15890-0B62-496E-A295-7D1AC5F16AC7}">
      <dgm:prSet phldrT="[Text]" custT="1"/>
      <dgm:spPr/>
      <dgm:t>
        <a:bodyPr/>
        <a:lstStyle/>
        <a:p>
          <a:pPr>
            <a:buNone/>
          </a:pPr>
          <a:r>
            <a:rPr lang="en-NZ" sz="1600" dirty="0">
              <a:solidFill>
                <a:schemeClr val="bg1"/>
              </a:solidFill>
              <a:latin typeface="Calibri"/>
              <a:ea typeface="Calibri"/>
              <a:cs typeface="Calibri"/>
              <a:sym typeface="Calibri"/>
            </a:rPr>
            <a:t>Workload- already feeling overwhelmed and at full capacity.</a:t>
          </a:r>
          <a:endParaRPr lang="en-NZ" sz="1600" dirty="0">
            <a:solidFill>
              <a:schemeClr val="bg1"/>
            </a:solidFill>
          </a:endParaRPr>
        </a:p>
      </dgm:t>
    </dgm:pt>
    <dgm:pt modelId="{EE1371DC-6564-4AC0-A8EF-5E3B7818EBFA}" type="parTrans" cxnId="{20DE6C7E-D657-4D5C-98C8-A58F7AC5147F}">
      <dgm:prSet/>
      <dgm:spPr/>
      <dgm:t>
        <a:bodyPr/>
        <a:lstStyle/>
        <a:p>
          <a:endParaRPr lang="en-NZ"/>
        </a:p>
      </dgm:t>
    </dgm:pt>
    <dgm:pt modelId="{0A437DB2-21C8-448A-9E68-38D5966E0B89}" type="sibTrans" cxnId="{20DE6C7E-D657-4D5C-98C8-A58F7AC5147F}">
      <dgm:prSet/>
      <dgm:spPr/>
      <dgm:t>
        <a:bodyPr/>
        <a:lstStyle/>
        <a:p>
          <a:endParaRPr lang="en-NZ"/>
        </a:p>
      </dgm:t>
    </dgm:pt>
    <dgm:pt modelId="{D2BD1DA2-B49E-4DA7-B37D-3B6610F01733}">
      <dgm:prSet phldrT="[Text]" custT="1"/>
      <dgm:spPr/>
      <dgm:t>
        <a:bodyPr/>
        <a:lstStyle/>
        <a:p>
          <a:pPr>
            <a:buNone/>
          </a:pPr>
          <a:r>
            <a:rPr lang="en-NZ" sz="1600">
              <a:solidFill>
                <a:schemeClr val="bg1"/>
              </a:solidFill>
              <a:latin typeface="Calibri"/>
              <a:ea typeface="Calibri"/>
              <a:cs typeface="Calibri"/>
              <a:sym typeface="Calibri"/>
            </a:rPr>
            <a:t>Confidentiality-would different practitioners see partners/Fathers?</a:t>
          </a:r>
          <a:endParaRPr lang="en-NZ" sz="1600" dirty="0">
            <a:solidFill>
              <a:schemeClr val="bg1"/>
            </a:solidFill>
          </a:endParaRPr>
        </a:p>
      </dgm:t>
    </dgm:pt>
    <dgm:pt modelId="{39BE5B28-C46E-4A5E-A838-ED32C40F3BEF}" type="parTrans" cxnId="{BD904D91-FDC3-4779-9480-67079F414A3B}">
      <dgm:prSet/>
      <dgm:spPr/>
      <dgm:t>
        <a:bodyPr/>
        <a:lstStyle/>
        <a:p>
          <a:endParaRPr lang="en-NZ"/>
        </a:p>
      </dgm:t>
    </dgm:pt>
    <dgm:pt modelId="{998B4DAD-1C05-486B-AD2D-DEB2D4EE60F2}" type="sibTrans" cxnId="{BD904D91-FDC3-4779-9480-67079F414A3B}">
      <dgm:prSet/>
      <dgm:spPr/>
      <dgm:t>
        <a:bodyPr/>
        <a:lstStyle/>
        <a:p>
          <a:endParaRPr lang="en-NZ"/>
        </a:p>
      </dgm:t>
    </dgm:pt>
    <dgm:pt modelId="{6D6EA24E-699F-40A5-9793-5C62719CC0EC}">
      <dgm:prSet phldrT="[Text]" custT="1"/>
      <dgm:spPr/>
      <dgm:t>
        <a:bodyPr/>
        <a:lstStyle/>
        <a:p>
          <a:pPr>
            <a:buNone/>
          </a:pPr>
          <a:r>
            <a:rPr lang="en-NZ" sz="1600" dirty="0">
              <a:solidFill>
                <a:schemeClr val="bg1"/>
              </a:solidFill>
              <a:latin typeface="Calibri"/>
              <a:ea typeface="Calibri"/>
              <a:cs typeface="Calibri"/>
              <a:sym typeface="Calibri"/>
            </a:rPr>
            <a:t>There are no men in the team- some men (not all) may prefer to chat to another man about  their experience</a:t>
          </a:r>
          <a:endParaRPr lang="en-NZ" sz="1600" dirty="0">
            <a:solidFill>
              <a:schemeClr val="bg1"/>
            </a:solidFill>
          </a:endParaRPr>
        </a:p>
      </dgm:t>
    </dgm:pt>
    <dgm:pt modelId="{A3254460-1920-45D5-849F-1F475A0754AC}" type="parTrans" cxnId="{464F5F67-18AF-49DE-8313-B2295CD499ED}">
      <dgm:prSet/>
      <dgm:spPr/>
      <dgm:t>
        <a:bodyPr/>
        <a:lstStyle/>
        <a:p>
          <a:endParaRPr lang="en-NZ"/>
        </a:p>
      </dgm:t>
    </dgm:pt>
    <dgm:pt modelId="{D4DEE86D-DB52-4648-8DBA-557D85B625BD}" type="sibTrans" cxnId="{464F5F67-18AF-49DE-8313-B2295CD499ED}">
      <dgm:prSet/>
      <dgm:spPr/>
      <dgm:t>
        <a:bodyPr/>
        <a:lstStyle/>
        <a:p>
          <a:endParaRPr lang="en-NZ"/>
        </a:p>
      </dgm:t>
    </dgm:pt>
    <dgm:pt modelId="{7A769724-0D16-45BC-8D1D-B02EC88A0E29}">
      <dgm:prSet phldrT="[Text]" custT="1"/>
      <dgm:spPr/>
      <dgm:t>
        <a:bodyPr/>
        <a:lstStyle/>
        <a:p>
          <a:pPr>
            <a:buClr>
              <a:schemeClr val="dk1"/>
            </a:buClr>
            <a:buSzPts val="1100"/>
            <a:buFont typeface="Arial"/>
            <a:buNone/>
          </a:pPr>
          <a:r>
            <a:rPr lang="en-NZ" sz="1600">
              <a:solidFill>
                <a:schemeClr val="bg1"/>
              </a:solidFill>
              <a:latin typeface="Calibri"/>
              <a:ea typeface="Calibri"/>
              <a:cs typeface="Calibri"/>
              <a:sym typeface="Calibri"/>
            </a:rPr>
            <a:t>Something informal, is available at all times and fathers can attend as and when.</a:t>
          </a:r>
          <a:endParaRPr lang="en-NZ" sz="1600" dirty="0">
            <a:solidFill>
              <a:schemeClr val="bg1"/>
            </a:solidFill>
          </a:endParaRPr>
        </a:p>
      </dgm:t>
    </dgm:pt>
    <dgm:pt modelId="{F47AE80B-B382-4A4A-A9A3-845B9FCA3341}" type="parTrans" cxnId="{6DD65B23-F9E2-4686-91C0-FC0A823D7ACD}">
      <dgm:prSet/>
      <dgm:spPr/>
      <dgm:t>
        <a:bodyPr/>
        <a:lstStyle/>
        <a:p>
          <a:endParaRPr lang="en-NZ"/>
        </a:p>
      </dgm:t>
    </dgm:pt>
    <dgm:pt modelId="{C0016142-6E28-4962-9486-AB4442465EE4}" type="sibTrans" cxnId="{6DD65B23-F9E2-4686-91C0-FC0A823D7ACD}">
      <dgm:prSet/>
      <dgm:spPr/>
      <dgm:t>
        <a:bodyPr/>
        <a:lstStyle/>
        <a:p>
          <a:endParaRPr lang="en-NZ"/>
        </a:p>
      </dgm:t>
    </dgm:pt>
    <dgm:pt modelId="{B6DC9DBB-D355-4AE4-85C4-3813B3EE4DD0}">
      <dgm:prSet custT="1"/>
      <dgm:spPr/>
      <dgm:t>
        <a:bodyPr/>
        <a:lstStyle/>
        <a:p>
          <a:r>
            <a:rPr lang="en-NZ" sz="1600" dirty="0">
              <a:solidFill>
                <a:schemeClr val="bg1"/>
              </a:solidFill>
              <a:latin typeface="Calibri"/>
              <a:ea typeface="Calibri"/>
              <a:cs typeface="Calibri"/>
              <a:sym typeface="Calibri"/>
            </a:rPr>
            <a:t>Events which are during evenings/weekends to help those who work 9-5 during the week to attend. </a:t>
          </a:r>
        </a:p>
      </dgm:t>
    </dgm:pt>
    <dgm:pt modelId="{E675376C-D35D-4CD5-9444-6A04012D1DAE}" type="parTrans" cxnId="{43AF8D7D-0E79-439E-99FE-21469C7D8C4F}">
      <dgm:prSet/>
      <dgm:spPr/>
      <dgm:t>
        <a:bodyPr/>
        <a:lstStyle/>
        <a:p>
          <a:endParaRPr lang="en-NZ"/>
        </a:p>
      </dgm:t>
    </dgm:pt>
    <dgm:pt modelId="{678616B8-3785-41CE-B971-36830E1A5A0A}" type="sibTrans" cxnId="{43AF8D7D-0E79-439E-99FE-21469C7D8C4F}">
      <dgm:prSet/>
      <dgm:spPr/>
      <dgm:t>
        <a:bodyPr/>
        <a:lstStyle/>
        <a:p>
          <a:endParaRPr lang="en-NZ"/>
        </a:p>
      </dgm:t>
    </dgm:pt>
    <dgm:pt modelId="{37C365EA-50A5-4BE8-94C5-F8B78C90F951}">
      <dgm:prSet custT="1"/>
      <dgm:spPr/>
      <dgm:t>
        <a:bodyPr/>
        <a:lstStyle/>
        <a:p>
          <a:r>
            <a:rPr lang="en-NZ" sz="1600">
              <a:solidFill>
                <a:schemeClr val="bg1"/>
              </a:solidFill>
              <a:latin typeface="Calibri"/>
              <a:ea typeface="Calibri"/>
              <a:cs typeface="Calibri"/>
              <a:sym typeface="Calibri"/>
            </a:rPr>
            <a:t>Further training for professionals, some of which had already accessed this.</a:t>
          </a:r>
          <a:endParaRPr lang="en-NZ" sz="1600" dirty="0">
            <a:solidFill>
              <a:schemeClr val="bg1"/>
            </a:solidFill>
            <a:latin typeface="Calibri"/>
            <a:ea typeface="Calibri"/>
            <a:cs typeface="Calibri"/>
            <a:sym typeface="Calibri"/>
          </a:endParaRPr>
        </a:p>
      </dgm:t>
    </dgm:pt>
    <dgm:pt modelId="{0617C6D9-4F02-4344-9C15-45901853B6A6}" type="parTrans" cxnId="{8519D76A-D795-4CDC-B8EA-369CB1DD4FF9}">
      <dgm:prSet/>
      <dgm:spPr/>
      <dgm:t>
        <a:bodyPr/>
        <a:lstStyle/>
        <a:p>
          <a:endParaRPr lang="en-NZ"/>
        </a:p>
      </dgm:t>
    </dgm:pt>
    <dgm:pt modelId="{2644C724-EF6D-4272-9D34-6567AE70C15F}" type="sibTrans" cxnId="{8519D76A-D795-4CDC-B8EA-369CB1DD4FF9}">
      <dgm:prSet/>
      <dgm:spPr/>
      <dgm:t>
        <a:bodyPr/>
        <a:lstStyle/>
        <a:p>
          <a:endParaRPr lang="en-NZ"/>
        </a:p>
      </dgm:t>
    </dgm:pt>
    <dgm:pt modelId="{C2EC5512-CD96-42C8-AF50-DBD9F18D3CFC}">
      <dgm:prSet custT="1"/>
      <dgm:spPr/>
      <dgm:t>
        <a:bodyPr/>
        <a:lstStyle/>
        <a:p>
          <a:r>
            <a:rPr lang="en-GB" sz="1600">
              <a:solidFill>
                <a:schemeClr val="bg1"/>
              </a:solidFill>
              <a:latin typeface="Calibri"/>
              <a:ea typeface="Calibri"/>
              <a:cs typeface="Calibri"/>
              <a:sym typeface="Calibri"/>
            </a:rPr>
            <a:t>Some members of the group spoke about training they had already had and reflected upon this.</a:t>
          </a:r>
          <a:endParaRPr lang="en-NZ" sz="1600" dirty="0">
            <a:solidFill>
              <a:schemeClr val="bg1"/>
            </a:solidFill>
          </a:endParaRPr>
        </a:p>
      </dgm:t>
    </dgm:pt>
    <dgm:pt modelId="{DE7044F2-0A12-4EF2-9562-461713892502}" type="parTrans" cxnId="{47EBFB94-6224-4C7A-964C-0BE39D86C5BE}">
      <dgm:prSet/>
      <dgm:spPr/>
      <dgm:t>
        <a:bodyPr/>
        <a:lstStyle/>
        <a:p>
          <a:endParaRPr lang="en-NZ"/>
        </a:p>
      </dgm:t>
    </dgm:pt>
    <dgm:pt modelId="{F47121EE-5B6D-49CB-8521-0BD579ECB539}" type="sibTrans" cxnId="{47EBFB94-6224-4C7A-964C-0BE39D86C5BE}">
      <dgm:prSet/>
      <dgm:spPr/>
      <dgm:t>
        <a:bodyPr/>
        <a:lstStyle/>
        <a:p>
          <a:endParaRPr lang="en-NZ"/>
        </a:p>
      </dgm:t>
    </dgm:pt>
    <dgm:pt modelId="{DE9AD11E-ACF2-47AE-A90E-C86BB0138B6A}">
      <dgm:prSet custT="1"/>
      <dgm:spPr/>
      <dgm:t>
        <a:bodyPr/>
        <a:lstStyle/>
        <a:p>
          <a:r>
            <a:rPr lang="en-NZ" sz="1400" dirty="0">
              <a:solidFill>
                <a:schemeClr val="bg1"/>
              </a:solidFill>
              <a:latin typeface="Calibri"/>
              <a:ea typeface="Calibri"/>
              <a:cs typeface="Calibri"/>
              <a:sym typeface="Calibri"/>
            </a:rPr>
            <a:t>Experience of fathers opening up about struggles and  how it can be difficult to deal with due to the lack of formal provision specifically for dads and partners.</a:t>
          </a:r>
        </a:p>
      </dgm:t>
    </dgm:pt>
    <dgm:pt modelId="{45ADAD57-9505-44E6-BF49-1667C6DCBA97}" type="parTrans" cxnId="{328663E8-1AB9-4AB9-A765-23FB04AFABBE}">
      <dgm:prSet/>
      <dgm:spPr/>
      <dgm:t>
        <a:bodyPr/>
        <a:lstStyle/>
        <a:p>
          <a:endParaRPr lang="en-NZ"/>
        </a:p>
      </dgm:t>
    </dgm:pt>
    <dgm:pt modelId="{89022347-3B51-4C9D-8BD4-30E93BC00F8D}" type="sibTrans" cxnId="{328663E8-1AB9-4AB9-A765-23FB04AFABBE}">
      <dgm:prSet/>
      <dgm:spPr/>
      <dgm:t>
        <a:bodyPr/>
        <a:lstStyle/>
        <a:p>
          <a:endParaRPr lang="en-NZ"/>
        </a:p>
      </dgm:t>
    </dgm:pt>
    <dgm:pt modelId="{DCE26C12-3578-4CEE-8D02-12CEAD716518}">
      <dgm:prSet custT="1"/>
      <dgm:spPr/>
      <dgm:t>
        <a:bodyPr/>
        <a:lstStyle/>
        <a:p>
          <a:r>
            <a:rPr lang="en-GB" sz="1600">
              <a:solidFill>
                <a:schemeClr val="bg1"/>
              </a:solidFill>
              <a:latin typeface="Calibri"/>
              <a:ea typeface="Calibri"/>
              <a:cs typeface="Calibri"/>
              <a:sym typeface="Calibri"/>
            </a:rPr>
            <a:t>Fathers previous mental health history will be unknown to practitioners creating concern and discomfort. </a:t>
          </a:r>
          <a:endParaRPr lang="en-NZ" sz="1600">
            <a:solidFill>
              <a:schemeClr val="bg1"/>
            </a:solidFill>
          </a:endParaRPr>
        </a:p>
      </dgm:t>
    </dgm:pt>
    <dgm:pt modelId="{66080676-4B9A-41CD-9198-55FF1F39506A}" type="parTrans" cxnId="{24C36F7E-7C5E-401A-9CC6-D9F51B488E66}">
      <dgm:prSet/>
      <dgm:spPr/>
      <dgm:t>
        <a:bodyPr/>
        <a:lstStyle/>
        <a:p>
          <a:endParaRPr lang="en-NZ"/>
        </a:p>
      </dgm:t>
    </dgm:pt>
    <dgm:pt modelId="{1F8A913B-E7D4-4D7F-B3AF-F3A37F8FF472}" type="sibTrans" cxnId="{24C36F7E-7C5E-401A-9CC6-D9F51B488E66}">
      <dgm:prSet/>
      <dgm:spPr/>
      <dgm:t>
        <a:bodyPr/>
        <a:lstStyle/>
        <a:p>
          <a:endParaRPr lang="en-NZ"/>
        </a:p>
      </dgm:t>
    </dgm:pt>
    <dgm:pt modelId="{AA55ED1A-BC96-450B-9A9A-4CC9B23169C7}">
      <dgm:prSet custT="1"/>
      <dgm:spPr/>
      <dgm:t>
        <a:bodyPr/>
        <a:lstStyle/>
        <a:p>
          <a:r>
            <a:rPr lang="en-GB" sz="1600" dirty="0">
              <a:solidFill>
                <a:schemeClr val="bg1"/>
              </a:solidFill>
              <a:latin typeface="Calibri"/>
              <a:ea typeface="Calibri"/>
              <a:cs typeface="Calibri"/>
              <a:sym typeface="Calibri"/>
            </a:rPr>
            <a:t>An outcome measure which can be given to Dad’s</a:t>
          </a:r>
          <a:endParaRPr lang="en-NZ" sz="1600" dirty="0">
            <a:solidFill>
              <a:schemeClr val="bg1"/>
            </a:solidFill>
          </a:endParaRPr>
        </a:p>
      </dgm:t>
    </dgm:pt>
    <dgm:pt modelId="{F91CAF21-24AF-4FA0-9410-E352D25CD367}" type="parTrans" cxnId="{38C9A3AD-2A10-40B0-8884-32A69E6E0359}">
      <dgm:prSet/>
      <dgm:spPr/>
      <dgm:t>
        <a:bodyPr/>
        <a:lstStyle/>
        <a:p>
          <a:endParaRPr lang="en-NZ"/>
        </a:p>
      </dgm:t>
    </dgm:pt>
    <dgm:pt modelId="{D8692743-A2ED-4D83-B68C-C8C25B196264}" type="sibTrans" cxnId="{38C9A3AD-2A10-40B0-8884-32A69E6E0359}">
      <dgm:prSet/>
      <dgm:spPr/>
      <dgm:t>
        <a:bodyPr/>
        <a:lstStyle/>
        <a:p>
          <a:endParaRPr lang="en-NZ"/>
        </a:p>
      </dgm:t>
    </dgm:pt>
    <dgm:pt modelId="{D477257F-6D94-4FC6-92EC-54B832F83625}">
      <dgm:prSet custT="1"/>
      <dgm:spPr/>
      <dgm:t>
        <a:bodyPr/>
        <a:lstStyle/>
        <a:p>
          <a:r>
            <a:rPr lang="en-NZ" sz="1600" dirty="0">
              <a:solidFill>
                <a:schemeClr val="bg1"/>
              </a:solidFill>
              <a:latin typeface="Calibri"/>
              <a:ea typeface="Calibri"/>
              <a:cs typeface="Calibri"/>
              <a:sym typeface="Calibri"/>
            </a:rPr>
            <a:t>Something informal which is available at all times e.g. a website or a leaflet which contains links to support. </a:t>
          </a:r>
        </a:p>
      </dgm:t>
    </dgm:pt>
    <dgm:pt modelId="{237D3A9F-23A4-4C5C-99FC-80D40DE92D06}" type="parTrans" cxnId="{AC3528E6-8401-4CB9-B21B-164C4D21B0F5}">
      <dgm:prSet/>
      <dgm:spPr/>
      <dgm:t>
        <a:bodyPr/>
        <a:lstStyle/>
        <a:p>
          <a:endParaRPr lang="en-NZ"/>
        </a:p>
      </dgm:t>
    </dgm:pt>
    <dgm:pt modelId="{6D8215F9-E40B-481F-9D5A-BA5F1F9D0899}" type="sibTrans" cxnId="{AC3528E6-8401-4CB9-B21B-164C4D21B0F5}">
      <dgm:prSet/>
      <dgm:spPr/>
      <dgm:t>
        <a:bodyPr/>
        <a:lstStyle/>
        <a:p>
          <a:endParaRPr lang="en-NZ"/>
        </a:p>
      </dgm:t>
    </dgm:pt>
    <dgm:pt modelId="{27270650-2DAA-406A-8DC7-7B8692F880E9}">
      <dgm:prSet custT="1"/>
      <dgm:spPr/>
      <dgm:t>
        <a:bodyPr/>
        <a:lstStyle/>
        <a:p>
          <a:r>
            <a:rPr lang="en-NZ" sz="1600" dirty="0">
              <a:solidFill>
                <a:schemeClr val="bg1"/>
              </a:solidFill>
              <a:latin typeface="Calibri"/>
              <a:ea typeface="Calibri"/>
              <a:cs typeface="Calibri"/>
              <a:sym typeface="Calibri"/>
            </a:rPr>
            <a:t>Something that is offered to all fathers and not just those who ask.</a:t>
          </a:r>
        </a:p>
      </dgm:t>
    </dgm:pt>
    <dgm:pt modelId="{85965F2C-38A5-446B-A25A-31AB141808F5}" type="parTrans" cxnId="{5D66FD50-37D4-4762-BF96-75B2D71C1DC0}">
      <dgm:prSet/>
      <dgm:spPr/>
      <dgm:t>
        <a:bodyPr/>
        <a:lstStyle/>
        <a:p>
          <a:endParaRPr lang="en-NZ"/>
        </a:p>
      </dgm:t>
    </dgm:pt>
    <dgm:pt modelId="{189C798D-93A8-492A-B676-834A0BB21432}" type="sibTrans" cxnId="{5D66FD50-37D4-4762-BF96-75B2D71C1DC0}">
      <dgm:prSet/>
      <dgm:spPr/>
      <dgm:t>
        <a:bodyPr/>
        <a:lstStyle/>
        <a:p>
          <a:endParaRPr lang="en-NZ"/>
        </a:p>
      </dgm:t>
    </dgm:pt>
    <dgm:pt modelId="{107A507A-CDBB-48B4-80C8-0F94C5015BA7}">
      <dgm:prSet custT="1"/>
      <dgm:spPr/>
      <dgm:t>
        <a:bodyPr/>
        <a:lstStyle/>
        <a:p>
          <a:r>
            <a:rPr lang="en-NZ" sz="1600" dirty="0">
              <a:solidFill>
                <a:schemeClr val="bg1"/>
              </a:solidFill>
              <a:latin typeface="Calibri"/>
              <a:ea typeface="Calibri"/>
              <a:cs typeface="Calibri"/>
              <a:sym typeface="Calibri"/>
            </a:rPr>
            <a:t>Debate about if it would be better as a separate pathway which runs parallel.</a:t>
          </a:r>
        </a:p>
      </dgm:t>
    </dgm:pt>
    <dgm:pt modelId="{7D4A021C-21AF-4D2A-9426-B32F612A97D8}" type="parTrans" cxnId="{579FCEC0-CC60-4178-94CB-B90746C4E961}">
      <dgm:prSet/>
      <dgm:spPr/>
      <dgm:t>
        <a:bodyPr/>
        <a:lstStyle/>
        <a:p>
          <a:endParaRPr lang="en-NZ"/>
        </a:p>
      </dgm:t>
    </dgm:pt>
    <dgm:pt modelId="{A75D3EBD-FDE1-4C86-845C-B5D101AFEA26}" type="sibTrans" cxnId="{579FCEC0-CC60-4178-94CB-B90746C4E961}">
      <dgm:prSet/>
      <dgm:spPr/>
      <dgm:t>
        <a:bodyPr/>
        <a:lstStyle/>
        <a:p>
          <a:endParaRPr lang="en-NZ"/>
        </a:p>
      </dgm:t>
    </dgm:pt>
    <dgm:pt modelId="{A54B02E8-068C-4CA1-A3B9-108FCD88F77D}" type="pres">
      <dgm:prSet presAssocID="{10664458-BB98-4CAC-882A-CCB447BAEC77}" presName="diagram" presStyleCnt="0">
        <dgm:presLayoutVars>
          <dgm:dir/>
          <dgm:resizeHandles val="exact"/>
        </dgm:presLayoutVars>
      </dgm:prSet>
      <dgm:spPr/>
    </dgm:pt>
    <dgm:pt modelId="{FE51B091-002D-465C-B212-E5E2C61328CE}" type="pres">
      <dgm:prSet presAssocID="{693A800E-FC01-49C7-92DE-72A516911C5E}" presName="node" presStyleLbl="node1" presStyleIdx="0" presStyleCnt="14" custScaleY="122045">
        <dgm:presLayoutVars>
          <dgm:bulletEnabled val="1"/>
        </dgm:presLayoutVars>
      </dgm:prSet>
      <dgm:spPr/>
    </dgm:pt>
    <dgm:pt modelId="{8E6DE492-B05C-40F7-97C0-52294E626887}" type="pres">
      <dgm:prSet presAssocID="{1297A490-39E2-40B1-A3DC-2D429B0E817C}" presName="sibTrans" presStyleCnt="0"/>
      <dgm:spPr/>
    </dgm:pt>
    <dgm:pt modelId="{732FB33F-2230-4F3D-8A7F-6349E1E578D2}" type="pres">
      <dgm:prSet presAssocID="{DAA15890-0B62-496E-A295-7D1AC5F16AC7}" presName="node" presStyleLbl="node1" presStyleIdx="1" presStyleCnt="14" custScaleY="122045">
        <dgm:presLayoutVars>
          <dgm:bulletEnabled val="1"/>
        </dgm:presLayoutVars>
      </dgm:prSet>
      <dgm:spPr/>
    </dgm:pt>
    <dgm:pt modelId="{09268337-66F1-4C61-88C7-464F46F557FA}" type="pres">
      <dgm:prSet presAssocID="{0A437DB2-21C8-448A-9E68-38D5966E0B89}" presName="sibTrans" presStyleCnt="0"/>
      <dgm:spPr/>
    </dgm:pt>
    <dgm:pt modelId="{3E79E023-C9D6-49EA-A4A4-9BED8DCC3E3D}" type="pres">
      <dgm:prSet presAssocID="{D2BD1DA2-B49E-4DA7-B37D-3B6610F01733}" presName="node" presStyleLbl="node1" presStyleIdx="2" presStyleCnt="14" custScaleY="122045">
        <dgm:presLayoutVars>
          <dgm:bulletEnabled val="1"/>
        </dgm:presLayoutVars>
      </dgm:prSet>
      <dgm:spPr/>
    </dgm:pt>
    <dgm:pt modelId="{761C7B69-4852-4720-8A8D-4834424E1F65}" type="pres">
      <dgm:prSet presAssocID="{998B4DAD-1C05-486B-AD2D-DEB2D4EE60F2}" presName="sibTrans" presStyleCnt="0"/>
      <dgm:spPr/>
    </dgm:pt>
    <dgm:pt modelId="{161D56DF-4B4C-4C7D-B330-649CE93ED69A}" type="pres">
      <dgm:prSet presAssocID="{6D6EA24E-699F-40A5-9793-5C62719CC0EC}" presName="node" presStyleLbl="node1" presStyleIdx="3" presStyleCnt="14" custScaleY="122045">
        <dgm:presLayoutVars>
          <dgm:bulletEnabled val="1"/>
        </dgm:presLayoutVars>
      </dgm:prSet>
      <dgm:spPr/>
    </dgm:pt>
    <dgm:pt modelId="{517ADFFE-3CA7-4214-81C8-7536B78A420C}" type="pres">
      <dgm:prSet presAssocID="{D4DEE86D-DB52-4648-8DBA-557D85B625BD}" presName="sibTrans" presStyleCnt="0"/>
      <dgm:spPr/>
    </dgm:pt>
    <dgm:pt modelId="{9D578F4B-43ED-4742-8417-CD96F5F140E2}" type="pres">
      <dgm:prSet presAssocID="{7A769724-0D16-45BC-8D1D-B02EC88A0E29}" presName="node" presStyleLbl="node1" presStyleIdx="4" presStyleCnt="14" custScaleY="122045">
        <dgm:presLayoutVars>
          <dgm:bulletEnabled val="1"/>
        </dgm:presLayoutVars>
      </dgm:prSet>
      <dgm:spPr/>
    </dgm:pt>
    <dgm:pt modelId="{23268445-CCED-43F3-96A9-68781D9A3CCA}" type="pres">
      <dgm:prSet presAssocID="{C0016142-6E28-4962-9486-AB4442465EE4}" presName="sibTrans" presStyleCnt="0"/>
      <dgm:spPr/>
    </dgm:pt>
    <dgm:pt modelId="{0DC0A642-FB1E-41B0-AACD-4A61EE5CF356}" type="pres">
      <dgm:prSet presAssocID="{B6DC9DBB-D355-4AE4-85C4-3813B3EE4DD0}" presName="node" presStyleLbl="node1" presStyleIdx="5" presStyleCnt="14" custScaleY="122045">
        <dgm:presLayoutVars>
          <dgm:bulletEnabled val="1"/>
        </dgm:presLayoutVars>
      </dgm:prSet>
      <dgm:spPr/>
    </dgm:pt>
    <dgm:pt modelId="{D8BB2901-D6D2-4691-9AFD-B6BC252B654A}" type="pres">
      <dgm:prSet presAssocID="{678616B8-3785-41CE-B971-36830E1A5A0A}" presName="sibTrans" presStyleCnt="0"/>
      <dgm:spPr/>
    </dgm:pt>
    <dgm:pt modelId="{A58B205E-4C27-4AFF-B772-0E3BE751EC11}" type="pres">
      <dgm:prSet presAssocID="{37C365EA-50A5-4BE8-94C5-F8B78C90F951}" presName="node" presStyleLbl="node1" presStyleIdx="6" presStyleCnt="14" custScaleY="122045">
        <dgm:presLayoutVars>
          <dgm:bulletEnabled val="1"/>
        </dgm:presLayoutVars>
      </dgm:prSet>
      <dgm:spPr/>
    </dgm:pt>
    <dgm:pt modelId="{A9C46ADD-75D2-45FA-BB0C-64A777896A2E}" type="pres">
      <dgm:prSet presAssocID="{2644C724-EF6D-4272-9D34-6567AE70C15F}" presName="sibTrans" presStyleCnt="0"/>
      <dgm:spPr/>
    </dgm:pt>
    <dgm:pt modelId="{E02CA302-EACE-4294-88B0-61CFF953685A}" type="pres">
      <dgm:prSet presAssocID="{DE9AD11E-ACF2-47AE-A90E-C86BB0138B6A}" presName="node" presStyleLbl="node1" presStyleIdx="7" presStyleCnt="14" custScaleY="122045">
        <dgm:presLayoutVars>
          <dgm:bulletEnabled val="1"/>
        </dgm:presLayoutVars>
      </dgm:prSet>
      <dgm:spPr/>
    </dgm:pt>
    <dgm:pt modelId="{B51489D4-C116-430E-81FD-2A09C5DCE0DE}" type="pres">
      <dgm:prSet presAssocID="{89022347-3B51-4C9D-8BD4-30E93BC00F8D}" presName="sibTrans" presStyleCnt="0"/>
      <dgm:spPr/>
    </dgm:pt>
    <dgm:pt modelId="{D3188EAC-3218-4366-B418-DC23D0F3CFEE}" type="pres">
      <dgm:prSet presAssocID="{C2EC5512-CD96-42C8-AF50-DBD9F18D3CFC}" presName="node" presStyleLbl="node1" presStyleIdx="8" presStyleCnt="14" custScaleY="122045">
        <dgm:presLayoutVars>
          <dgm:bulletEnabled val="1"/>
        </dgm:presLayoutVars>
      </dgm:prSet>
      <dgm:spPr/>
    </dgm:pt>
    <dgm:pt modelId="{429DF35B-5B78-406A-B7C0-4A9A58DF65FB}" type="pres">
      <dgm:prSet presAssocID="{F47121EE-5B6D-49CB-8521-0BD579ECB539}" presName="sibTrans" presStyleCnt="0"/>
      <dgm:spPr/>
    </dgm:pt>
    <dgm:pt modelId="{71452E71-DF67-4CE8-9D41-B9EB50813FC4}" type="pres">
      <dgm:prSet presAssocID="{DCE26C12-3578-4CEE-8D02-12CEAD716518}" presName="node" presStyleLbl="node1" presStyleIdx="9" presStyleCnt="14" custScaleY="122045">
        <dgm:presLayoutVars>
          <dgm:bulletEnabled val="1"/>
        </dgm:presLayoutVars>
      </dgm:prSet>
      <dgm:spPr/>
    </dgm:pt>
    <dgm:pt modelId="{37F48CE5-5E73-4101-A6AD-32F6DBD76FC2}" type="pres">
      <dgm:prSet presAssocID="{1F8A913B-E7D4-4D7F-B3AF-F3A37F8FF472}" presName="sibTrans" presStyleCnt="0"/>
      <dgm:spPr/>
    </dgm:pt>
    <dgm:pt modelId="{786CFEF9-6921-4C32-9DDF-EE88C93289F9}" type="pres">
      <dgm:prSet presAssocID="{AA55ED1A-BC96-450B-9A9A-4CC9B23169C7}" presName="node" presStyleLbl="node1" presStyleIdx="10" presStyleCnt="14" custScaleY="122045">
        <dgm:presLayoutVars>
          <dgm:bulletEnabled val="1"/>
        </dgm:presLayoutVars>
      </dgm:prSet>
      <dgm:spPr/>
    </dgm:pt>
    <dgm:pt modelId="{65796F45-F2BD-4C9D-8E72-1A2911B2D9D3}" type="pres">
      <dgm:prSet presAssocID="{D8692743-A2ED-4D83-B68C-C8C25B196264}" presName="sibTrans" presStyleCnt="0"/>
      <dgm:spPr/>
    </dgm:pt>
    <dgm:pt modelId="{6083B79E-59A7-473F-8629-6B70721F433B}" type="pres">
      <dgm:prSet presAssocID="{D477257F-6D94-4FC6-92EC-54B832F83625}" presName="node" presStyleLbl="node1" presStyleIdx="11" presStyleCnt="14" custScaleY="122045">
        <dgm:presLayoutVars>
          <dgm:bulletEnabled val="1"/>
        </dgm:presLayoutVars>
      </dgm:prSet>
      <dgm:spPr/>
    </dgm:pt>
    <dgm:pt modelId="{2B81440E-B993-468C-87F7-FED790C12DC0}" type="pres">
      <dgm:prSet presAssocID="{6D8215F9-E40B-481F-9D5A-BA5F1F9D0899}" presName="sibTrans" presStyleCnt="0"/>
      <dgm:spPr/>
    </dgm:pt>
    <dgm:pt modelId="{E2B1CE39-4905-4806-AD8E-2E3FDD687B52}" type="pres">
      <dgm:prSet presAssocID="{27270650-2DAA-406A-8DC7-7B8692F880E9}" presName="node" presStyleLbl="node1" presStyleIdx="12" presStyleCnt="14" custScaleY="122045">
        <dgm:presLayoutVars>
          <dgm:bulletEnabled val="1"/>
        </dgm:presLayoutVars>
      </dgm:prSet>
      <dgm:spPr/>
    </dgm:pt>
    <dgm:pt modelId="{DF8A6887-92B0-45AC-B4BA-0D685DDBD0D5}" type="pres">
      <dgm:prSet presAssocID="{189C798D-93A8-492A-B676-834A0BB21432}" presName="sibTrans" presStyleCnt="0"/>
      <dgm:spPr/>
    </dgm:pt>
    <dgm:pt modelId="{D8CAD68F-6C7B-48E4-8A8E-DBD7599AE216}" type="pres">
      <dgm:prSet presAssocID="{107A507A-CDBB-48B4-80C8-0F94C5015BA7}" presName="node" presStyleLbl="node1" presStyleIdx="13" presStyleCnt="14" custScaleY="122045">
        <dgm:presLayoutVars>
          <dgm:bulletEnabled val="1"/>
        </dgm:presLayoutVars>
      </dgm:prSet>
      <dgm:spPr/>
    </dgm:pt>
  </dgm:ptLst>
  <dgm:cxnLst>
    <dgm:cxn modelId="{764E6801-4CF6-4B1E-9046-3B46A2D5A5A9}" type="presOf" srcId="{693A800E-FC01-49C7-92DE-72A516911C5E}" destId="{FE51B091-002D-465C-B212-E5E2C61328CE}" srcOrd="0" destOrd="0" presId="urn:microsoft.com/office/officeart/2005/8/layout/default"/>
    <dgm:cxn modelId="{2518410E-FB04-4A5F-A577-5FC624117122}" type="presOf" srcId="{D477257F-6D94-4FC6-92EC-54B832F83625}" destId="{6083B79E-59A7-473F-8629-6B70721F433B}" srcOrd="0" destOrd="0" presId="urn:microsoft.com/office/officeart/2005/8/layout/default"/>
    <dgm:cxn modelId="{6DD65B23-F9E2-4686-91C0-FC0A823D7ACD}" srcId="{10664458-BB98-4CAC-882A-CCB447BAEC77}" destId="{7A769724-0D16-45BC-8D1D-B02EC88A0E29}" srcOrd="4" destOrd="0" parTransId="{F47AE80B-B382-4A4A-A9A3-845B9FCA3341}" sibTransId="{C0016142-6E28-4962-9486-AB4442465EE4}"/>
    <dgm:cxn modelId="{CE2E105C-AD19-4183-A586-CD5D0EBB2DD9}" type="presOf" srcId="{DCE26C12-3578-4CEE-8D02-12CEAD716518}" destId="{71452E71-DF67-4CE8-9D41-B9EB50813FC4}" srcOrd="0" destOrd="0" presId="urn:microsoft.com/office/officeart/2005/8/layout/default"/>
    <dgm:cxn modelId="{7F3C8C5E-0775-4316-B73C-CABB475A355E}" type="presOf" srcId="{7A769724-0D16-45BC-8D1D-B02EC88A0E29}" destId="{9D578F4B-43ED-4742-8417-CD96F5F140E2}" srcOrd="0" destOrd="0" presId="urn:microsoft.com/office/officeart/2005/8/layout/default"/>
    <dgm:cxn modelId="{29F6FF64-754C-499A-9A35-6A41AD6BDD00}" type="presOf" srcId="{C2EC5512-CD96-42C8-AF50-DBD9F18D3CFC}" destId="{D3188EAC-3218-4366-B418-DC23D0F3CFEE}" srcOrd="0" destOrd="0" presId="urn:microsoft.com/office/officeart/2005/8/layout/default"/>
    <dgm:cxn modelId="{464F5F67-18AF-49DE-8313-B2295CD499ED}" srcId="{10664458-BB98-4CAC-882A-CCB447BAEC77}" destId="{6D6EA24E-699F-40A5-9793-5C62719CC0EC}" srcOrd="3" destOrd="0" parTransId="{A3254460-1920-45D5-849F-1F475A0754AC}" sibTransId="{D4DEE86D-DB52-4648-8DBA-557D85B625BD}"/>
    <dgm:cxn modelId="{8519D76A-D795-4CDC-B8EA-369CB1DD4FF9}" srcId="{10664458-BB98-4CAC-882A-CCB447BAEC77}" destId="{37C365EA-50A5-4BE8-94C5-F8B78C90F951}" srcOrd="6" destOrd="0" parTransId="{0617C6D9-4F02-4344-9C15-45901853B6A6}" sibTransId="{2644C724-EF6D-4272-9D34-6567AE70C15F}"/>
    <dgm:cxn modelId="{DC07FB4A-3C3C-40C3-8788-2756170EF713}" type="presOf" srcId="{DE9AD11E-ACF2-47AE-A90E-C86BB0138B6A}" destId="{E02CA302-EACE-4294-88B0-61CFF953685A}" srcOrd="0" destOrd="0" presId="urn:microsoft.com/office/officeart/2005/8/layout/default"/>
    <dgm:cxn modelId="{C414C06B-7CD8-41EB-95EB-FA8F3540BAAF}" type="presOf" srcId="{37C365EA-50A5-4BE8-94C5-F8B78C90F951}" destId="{A58B205E-4C27-4AFF-B772-0E3BE751EC11}" srcOrd="0" destOrd="0" presId="urn:microsoft.com/office/officeart/2005/8/layout/default"/>
    <dgm:cxn modelId="{93342F6F-B819-45F7-9F6A-E1E1ADC2F376}" type="presOf" srcId="{6D6EA24E-699F-40A5-9793-5C62719CC0EC}" destId="{161D56DF-4B4C-4C7D-B330-649CE93ED69A}" srcOrd="0" destOrd="0" presId="urn:microsoft.com/office/officeart/2005/8/layout/default"/>
    <dgm:cxn modelId="{5D66FD50-37D4-4762-BF96-75B2D71C1DC0}" srcId="{10664458-BB98-4CAC-882A-CCB447BAEC77}" destId="{27270650-2DAA-406A-8DC7-7B8692F880E9}" srcOrd="12" destOrd="0" parTransId="{85965F2C-38A5-446B-A25A-31AB141808F5}" sibTransId="{189C798D-93A8-492A-B676-834A0BB21432}"/>
    <dgm:cxn modelId="{127BFD71-F1A4-449C-8123-5506C406931E}" type="presOf" srcId="{107A507A-CDBB-48B4-80C8-0F94C5015BA7}" destId="{D8CAD68F-6C7B-48E4-8A8E-DBD7599AE216}" srcOrd="0" destOrd="0" presId="urn:microsoft.com/office/officeart/2005/8/layout/default"/>
    <dgm:cxn modelId="{43AF8D7D-0E79-439E-99FE-21469C7D8C4F}" srcId="{10664458-BB98-4CAC-882A-CCB447BAEC77}" destId="{B6DC9DBB-D355-4AE4-85C4-3813B3EE4DD0}" srcOrd="5" destOrd="0" parTransId="{E675376C-D35D-4CD5-9444-6A04012D1DAE}" sibTransId="{678616B8-3785-41CE-B971-36830E1A5A0A}"/>
    <dgm:cxn modelId="{20DE6C7E-D657-4D5C-98C8-A58F7AC5147F}" srcId="{10664458-BB98-4CAC-882A-CCB447BAEC77}" destId="{DAA15890-0B62-496E-A295-7D1AC5F16AC7}" srcOrd="1" destOrd="0" parTransId="{EE1371DC-6564-4AC0-A8EF-5E3B7818EBFA}" sibTransId="{0A437DB2-21C8-448A-9E68-38D5966E0B89}"/>
    <dgm:cxn modelId="{24C36F7E-7C5E-401A-9CC6-D9F51B488E66}" srcId="{10664458-BB98-4CAC-882A-CCB447BAEC77}" destId="{DCE26C12-3578-4CEE-8D02-12CEAD716518}" srcOrd="9" destOrd="0" parTransId="{66080676-4B9A-41CD-9198-55FF1F39506A}" sibTransId="{1F8A913B-E7D4-4D7F-B3AF-F3A37F8FF472}"/>
    <dgm:cxn modelId="{413D5A83-E28C-4D7B-8B13-3BA49D14A271}" type="presOf" srcId="{DAA15890-0B62-496E-A295-7D1AC5F16AC7}" destId="{732FB33F-2230-4F3D-8A7F-6349E1E578D2}" srcOrd="0" destOrd="0" presId="urn:microsoft.com/office/officeart/2005/8/layout/default"/>
    <dgm:cxn modelId="{955E7688-C3CE-40FF-8EDF-E6023620041C}" type="presOf" srcId="{27270650-2DAA-406A-8DC7-7B8692F880E9}" destId="{E2B1CE39-4905-4806-AD8E-2E3FDD687B52}" srcOrd="0" destOrd="0" presId="urn:microsoft.com/office/officeart/2005/8/layout/default"/>
    <dgm:cxn modelId="{BD904D91-FDC3-4779-9480-67079F414A3B}" srcId="{10664458-BB98-4CAC-882A-CCB447BAEC77}" destId="{D2BD1DA2-B49E-4DA7-B37D-3B6610F01733}" srcOrd="2" destOrd="0" parTransId="{39BE5B28-C46E-4A5E-A838-ED32C40F3BEF}" sibTransId="{998B4DAD-1C05-486B-AD2D-DEB2D4EE60F2}"/>
    <dgm:cxn modelId="{47EBFB94-6224-4C7A-964C-0BE39D86C5BE}" srcId="{10664458-BB98-4CAC-882A-CCB447BAEC77}" destId="{C2EC5512-CD96-42C8-AF50-DBD9F18D3CFC}" srcOrd="8" destOrd="0" parTransId="{DE7044F2-0A12-4EF2-9562-461713892502}" sibTransId="{F47121EE-5B6D-49CB-8521-0BD579ECB539}"/>
    <dgm:cxn modelId="{EDF7A9AC-97F9-487D-92BB-CA04E560E591}" type="presOf" srcId="{10664458-BB98-4CAC-882A-CCB447BAEC77}" destId="{A54B02E8-068C-4CA1-A3B9-108FCD88F77D}" srcOrd="0" destOrd="0" presId="urn:microsoft.com/office/officeart/2005/8/layout/default"/>
    <dgm:cxn modelId="{38C9A3AD-2A10-40B0-8884-32A69E6E0359}" srcId="{10664458-BB98-4CAC-882A-CCB447BAEC77}" destId="{AA55ED1A-BC96-450B-9A9A-4CC9B23169C7}" srcOrd="10" destOrd="0" parTransId="{F91CAF21-24AF-4FA0-9410-E352D25CD367}" sibTransId="{D8692743-A2ED-4D83-B68C-C8C25B196264}"/>
    <dgm:cxn modelId="{6B9DFAB9-AC2A-475E-810A-FA592D88F443}" type="presOf" srcId="{AA55ED1A-BC96-450B-9A9A-4CC9B23169C7}" destId="{786CFEF9-6921-4C32-9DDF-EE88C93289F9}" srcOrd="0" destOrd="0" presId="urn:microsoft.com/office/officeart/2005/8/layout/default"/>
    <dgm:cxn modelId="{52A44DBC-5904-4535-9219-A0C0F9394CF0}" type="presOf" srcId="{D2BD1DA2-B49E-4DA7-B37D-3B6610F01733}" destId="{3E79E023-C9D6-49EA-A4A4-9BED8DCC3E3D}" srcOrd="0" destOrd="0" presId="urn:microsoft.com/office/officeart/2005/8/layout/default"/>
    <dgm:cxn modelId="{579FCEC0-CC60-4178-94CB-B90746C4E961}" srcId="{10664458-BB98-4CAC-882A-CCB447BAEC77}" destId="{107A507A-CDBB-48B4-80C8-0F94C5015BA7}" srcOrd="13" destOrd="0" parTransId="{7D4A021C-21AF-4D2A-9426-B32F612A97D8}" sibTransId="{A75D3EBD-FDE1-4C86-845C-B5D101AFEA26}"/>
    <dgm:cxn modelId="{415169CD-8E8C-45B5-9A01-7D5B64C5DB63}" type="presOf" srcId="{B6DC9DBB-D355-4AE4-85C4-3813B3EE4DD0}" destId="{0DC0A642-FB1E-41B0-AACD-4A61EE5CF356}" srcOrd="0" destOrd="0" presId="urn:microsoft.com/office/officeart/2005/8/layout/default"/>
    <dgm:cxn modelId="{9183D6DD-7D62-4F2A-BCFB-F3505BA0A6E7}" srcId="{10664458-BB98-4CAC-882A-CCB447BAEC77}" destId="{693A800E-FC01-49C7-92DE-72A516911C5E}" srcOrd="0" destOrd="0" parTransId="{5BD6A16A-6A20-4F69-B75C-6B1F93F104BA}" sibTransId="{1297A490-39E2-40B1-A3DC-2D429B0E817C}"/>
    <dgm:cxn modelId="{AC3528E6-8401-4CB9-B21B-164C4D21B0F5}" srcId="{10664458-BB98-4CAC-882A-CCB447BAEC77}" destId="{D477257F-6D94-4FC6-92EC-54B832F83625}" srcOrd="11" destOrd="0" parTransId="{237D3A9F-23A4-4C5C-99FC-80D40DE92D06}" sibTransId="{6D8215F9-E40B-481F-9D5A-BA5F1F9D0899}"/>
    <dgm:cxn modelId="{328663E8-1AB9-4AB9-A765-23FB04AFABBE}" srcId="{10664458-BB98-4CAC-882A-CCB447BAEC77}" destId="{DE9AD11E-ACF2-47AE-A90E-C86BB0138B6A}" srcOrd="7" destOrd="0" parTransId="{45ADAD57-9505-44E6-BF49-1667C6DCBA97}" sibTransId="{89022347-3B51-4C9D-8BD4-30E93BC00F8D}"/>
    <dgm:cxn modelId="{E69E4900-C330-4DC7-9D2E-80096AF78C19}" type="presParOf" srcId="{A54B02E8-068C-4CA1-A3B9-108FCD88F77D}" destId="{FE51B091-002D-465C-B212-E5E2C61328CE}" srcOrd="0" destOrd="0" presId="urn:microsoft.com/office/officeart/2005/8/layout/default"/>
    <dgm:cxn modelId="{F078CCD3-584D-4EF7-BCA9-782C583C1F2F}" type="presParOf" srcId="{A54B02E8-068C-4CA1-A3B9-108FCD88F77D}" destId="{8E6DE492-B05C-40F7-97C0-52294E626887}" srcOrd="1" destOrd="0" presId="urn:microsoft.com/office/officeart/2005/8/layout/default"/>
    <dgm:cxn modelId="{0D2F511B-C584-41AF-ACD1-406BBE53246A}" type="presParOf" srcId="{A54B02E8-068C-4CA1-A3B9-108FCD88F77D}" destId="{732FB33F-2230-4F3D-8A7F-6349E1E578D2}" srcOrd="2" destOrd="0" presId="urn:microsoft.com/office/officeart/2005/8/layout/default"/>
    <dgm:cxn modelId="{D571BF12-0615-4747-A0DF-B1C6BD21F614}" type="presParOf" srcId="{A54B02E8-068C-4CA1-A3B9-108FCD88F77D}" destId="{09268337-66F1-4C61-88C7-464F46F557FA}" srcOrd="3" destOrd="0" presId="urn:microsoft.com/office/officeart/2005/8/layout/default"/>
    <dgm:cxn modelId="{8B84B25E-29E5-4F2A-AE18-324C55C80882}" type="presParOf" srcId="{A54B02E8-068C-4CA1-A3B9-108FCD88F77D}" destId="{3E79E023-C9D6-49EA-A4A4-9BED8DCC3E3D}" srcOrd="4" destOrd="0" presId="urn:microsoft.com/office/officeart/2005/8/layout/default"/>
    <dgm:cxn modelId="{1E43ACD3-E758-4F4A-96BC-1F95DAC7526F}" type="presParOf" srcId="{A54B02E8-068C-4CA1-A3B9-108FCD88F77D}" destId="{761C7B69-4852-4720-8A8D-4834424E1F65}" srcOrd="5" destOrd="0" presId="urn:microsoft.com/office/officeart/2005/8/layout/default"/>
    <dgm:cxn modelId="{43454F87-8792-41BF-B83A-4E32D25C8D0C}" type="presParOf" srcId="{A54B02E8-068C-4CA1-A3B9-108FCD88F77D}" destId="{161D56DF-4B4C-4C7D-B330-649CE93ED69A}" srcOrd="6" destOrd="0" presId="urn:microsoft.com/office/officeart/2005/8/layout/default"/>
    <dgm:cxn modelId="{E5C98D47-6862-455C-ADAA-94E7839E3BD7}" type="presParOf" srcId="{A54B02E8-068C-4CA1-A3B9-108FCD88F77D}" destId="{517ADFFE-3CA7-4214-81C8-7536B78A420C}" srcOrd="7" destOrd="0" presId="urn:microsoft.com/office/officeart/2005/8/layout/default"/>
    <dgm:cxn modelId="{114542E6-5CF2-4B93-A7BA-C5A7D48F33C6}" type="presParOf" srcId="{A54B02E8-068C-4CA1-A3B9-108FCD88F77D}" destId="{9D578F4B-43ED-4742-8417-CD96F5F140E2}" srcOrd="8" destOrd="0" presId="urn:microsoft.com/office/officeart/2005/8/layout/default"/>
    <dgm:cxn modelId="{A775A807-B4A4-4B10-B87E-79C8640C4A5A}" type="presParOf" srcId="{A54B02E8-068C-4CA1-A3B9-108FCD88F77D}" destId="{23268445-CCED-43F3-96A9-68781D9A3CCA}" srcOrd="9" destOrd="0" presId="urn:microsoft.com/office/officeart/2005/8/layout/default"/>
    <dgm:cxn modelId="{C7F7A854-E896-4516-9D19-5EA5ED0F6B96}" type="presParOf" srcId="{A54B02E8-068C-4CA1-A3B9-108FCD88F77D}" destId="{0DC0A642-FB1E-41B0-AACD-4A61EE5CF356}" srcOrd="10" destOrd="0" presId="urn:microsoft.com/office/officeart/2005/8/layout/default"/>
    <dgm:cxn modelId="{B153395F-09CB-4B79-8FEC-736C2F497CFB}" type="presParOf" srcId="{A54B02E8-068C-4CA1-A3B9-108FCD88F77D}" destId="{D8BB2901-D6D2-4691-9AFD-B6BC252B654A}" srcOrd="11" destOrd="0" presId="urn:microsoft.com/office/officeart/2005/8/layout/default"/>
    <dgm:cxn modelId="{09554703-8AC0-46BC-B267-3A97FB45A582}" type="presParOf" srcId="{A54B02E8-068C-4CA1-A3B9-108FCD88F77D}" destId="{A58B205E-4C27-4AFF-B772-0E3BE751EC11}" srcOrd="12" destOrd="0" presId="urn:microsoft.com/office/officeart/2005/8/layout/default"/>
    <dgm:cxn modelId="{1A3BEA27-4BCC-40C3-9FA6-60F652807F8A}" type="presParOf" srcId="{A54B02E8-068C-4CA1-A3B9-108FCD88F77D}" destId="{A9C46ADD-75D2-45FA-BB0C-64A777896A2E}" srcOrd="13" destOrd="0" presId="urn:microsoft.com/office/officeart/2005/8/layout/default"/>
    <dgm:cxn modelId="{624CCDDA-B359-40CC-A13C-50D70E7AC46F}" type="presParOf" srcId="{A54B02E8-068C-4CA1-A3B9-108FCD88F77D}" destId="{E02CA302-EACE-4294-88B0-61CFF953685A}" srcOrd="14" destOrd="0" presId="urn:microsoft.com/office/officeart/2005/8/layout/default"/>
    <dgm:cxn modelId="{70FF22A2-BBCF-4BC8-8B56-B97E713AEAC5}" type="presParOf" srcId="{A54B02E8-068C-4CA1-A3B9-108FCD88F77D}" destId="{B51489D4-C116-430E-81FD-2A09C5DCE0DE}" srcOrd="15" destOrd="0" presId="urn:microsoft.com/office/officeart/2005/8/layout/default"/>
    <dgm:cxn modelId="{AE6E2685-53EC-416E-867B-38BF64A3F426}" type="presParOf" srcId="{A54B02E8-068C-4CA1-A3B9-108FCD88F77D}" destId="{D3188EAC-3218-4366-B418-DC23D0F3CFEE}" srcOrd="16" destOrd="0" presId="urn:microsoft.com/office/officeart/2005/8/layout/default"/>
    <dgm:cxn modelId="{7E49C0D8-C7B5-4760-B984-3FCB31CE320C}" type="presParOf" srcId="{A54B02E8-068C-4CA1-A3B9-108FCD88F77D}" destId="{429DF35B-5B78-406A-B7C0-4A9A58DF65FB}" srcOrd="17" destOrd="0" presId="urn:microsoft.com/office/officeart/2005/8/layout/default"/>
    <dgm:cxn modelId="{7004325B-968B-4980-8318-A38E489C8FE5}" type="presParOf" srcId="{A54B02E8-068C-4CA1-A3B9-108FCD88F77D}" destId="{71452E71-DF67-4CE8-9D41-B9EB50813FC4}" srcOrd="18" destOrd="0" presId="urn:microsoft.com/office/officeart/2005/8/layout/default"/>
    <dgm:cxn modelId="{5E9299E9-A084-4C94-A6E5-08B63FB7D9A3}" type="presParOf" srcId="{A54B02E8-068C-4CA1-A3B9-108FCD88F77D}" destId="{37F48CE5-5E73-4101-A6AD-32F6DBD76FC2}" srcOrd="19" destOrd="0" presId="urn:microsoft.com/office/officeart/2005/8/layout/default"/>
    <dgm:cxn modelId="{3D8BB930-15FE-4F30-9AB0-BFB230FCCD07}" type="presParOf" srcId="{A54B02E8-068C-4CA1-A3B9-108FCD88F77D}" destId="{786CFEF9-6921-4C32-9DDF-EE88C93289F9}" srcOrd="20" destOrd="0" presId="urn:microsoft.com/office/officeart/2005/8/layout/default"/>
    <dgm:cxn modelId="{C7B3B6C7-61A9-4562-9378-81F5F35CAD07}" type="presParOf" srcId="{A54B02E8-068C-4CA1-A3B9-108FCD88F77D}" destId="{65796F45-F2BD-4C9D-8E72-1A2911B2D9D3}" srcOrd="21" destOrd="0" presId="urn:microsoft.com/office/officeart/2005/8/layout/default"/>
    <dgm:cxn modelId="{25CCDA55-29EB-414E-BB3A-29391F92A1CD}" type="presParOf" srcId="{A54B02E8-068C-4CA1-A3B9-108FCD88F77D}" destId="{6083B79E-59A7-473F-8629-6B70721F433B}" srcOrd="22" destOrd="0" presId="urn:microsoft.com/office/officeart/2005/8/layout/default"/>
    <dgm:cxn modelId="{6097FD80-0D4C-40DF-9455-A3AC60B458DF}" type="presParOf" srcId="{A54B02E8-068C-4CA1-A3B9-108FCD88F77D}" destId="{2B81440E-B993-468C-87F7-FED790C12DC0}" srcOrd="23" destOrd="0" presId="urn:microsoft.com/office/officeart/2005/8/layout/default"/>
    <dgm:cxn modelId="{47C2CD64-9F73-44AC-BDAE-07437FFA72FC}" type="presParOf" srcId="{A54B02E8-068C-4CA1-A3B9-108FCD88F77D}" destId="{E2B1CE39-4905-4806-AD8E-2E3FDD687B52}" srcOrd="24" destOrd="0" presId="urn:microsoft.com/office/officeart/2005/8/layout/default"/>
    <dgm:cxn modelId="{7585E5FF-8509-40FA-9174-C2484FDB3EBB}" type="presParOf" srcId="{A54B02E8-068C-4CA1-A3B9-108FCD88F77D}" destId="{DF8A6887-92B0-45AC-B4BA-0D685DDBD0D5}" srcOrd="25" destOrd="0" presId="urn:microsoft.com/office/officeart/2005/8/layout/default"/>
    <dgm:cxn modelId="{B839A73B-CDCE-4EFC-9836-143FE0A0D2BB}" type="presParOf" srcId="{A54B02E8-068C-4CA1-A3B9-108FCD88F77D}" destId="{D8CAD68F-6C7B-48E4-8A8E-DBD7599AE216}" srcOrd="2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D05B3AF-5473-4AB1-A516-28943265C370}"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NZ"/>
        </a:p>
      </dgm:t>
    </dgm:pt>
    <dgm:pt modelId="{71BB66C1-73FD-4292-BC0A-640BB6865A98}">
      <dgm:prSet phldrT="[Text]" custT="1"/>
      <dgm:spPr/>
      <dgm:t>
        <a:bodyPr/>
        <a:lstStyle/>
        <a:p>
          <a:pPr>
            <a:buClr>
              <a:schemeClr val="dk1"/>
            </a:buClr>
            <a:buSzPct val="100000"/>
            <a:buChar char="•"/>
          </a:pPr>
          <a:r>
            <a:rPr lang="en-NZ" sz="1800" dirty="0"/>
            <a:t>The good practice guide for working with partners, dads and family members</a:t>
          </a:r>
          <a:r>
            <a:rPr lang="en-NZ" sz="1800" baseline="30000" dirty="0"/>
            <a:t>3</a:t>
          </a:r>
          <a:r>
            <a:rPr lang="en-NZ" sz="1800" dirty="0"/>
            <a:t> emphasise the need to validate and legitimise dads, partners and other family members’ distress. </a:t>
          </a:r>
        </a:p>
        <a:p>
          <a:pPr>
            <a:buClr>
              <a:schemeClr val="dk1"/>
            </a:buClr>
            <a:buSzPct val="100000"/>
            <a:buChar char="•"/>
          </a:pPr>
          <a:endParaRPr lang="en-NZ" sz="1800" dirty="0"/>
        </a:p>
      </dgm:t>
    </dgm:pt>
    <dgm:pt modelId="{CF7E9FE5-D5C8-4AF8-AB02-045969990CFE}" type="parTrans" cxnId="{2A30B3D2-4C04-4121-972E-C210C89A1D21}">
      <dgm:prSet/>
      <dgm:spPr/>
      <dgm:t>
        <a:bodyPr/>
        <a:lstStyle/>
        <a:p>
          <a:endParaRPr lang="en-NZ"/>
        </a:p>
      </dgm:t>
    </dgm:pt>
    <dgm:pt modelId="{352B07EE-007F-44D2-8DF5-9F218A1176A1}" type="sibTrans" cxnId="{2A30B3D2-4C04-4121-972E-C210C89A1D21}">
      <dgm:prSet/>
      <dgm:spPr/>
      <dgm:t>
        <a:bodyPr/>
        <a:lstStyle/>
        <a:p>
          <a:endParaRPr lang="en-NZ"/>
        </a:p>
      </dgm:t>
    </dgm:pt>
    <dgm:pt modelId="{88C88447-0D23-40FE-A7F7-5216D0C745EE}">
      <dgm:prSet phldrT="[Text]" custT="1"/>
      <dgm:spPr/>
      <dgm:t>
        <a:bodyPr/>
        <a:lstStyle/>
        <a:p>
          <a:pPr>
            <a:buClr>
              <a:schemeClr val="dk1"/>
            </a:buClr>
            <a:buSzPct val="100000"/>
            <a:buChar char="•"/>
          </a:pPr>
          <a:r>
            <a:rPr lang="en-NZ" sz="1800" dirty="0"/>
            <a:t>The evidence here points to both a joint and individual approach where couples are seen together, when appropriate, but where mums, fathers and partners are also provided with some form of individualised support. </a:t>
          </a:r>
        </a:p>
        <a:p>
          <a:pPr>
            <a:buClr>
              <a:schemeClr val="dk1"/>
            </a:buClr>
            <a:buSzPct val="100000"/>
            <a:buChar char="•"/>
          </a:pPr>
          <a:endParaRPr lang="en-NZ" sz="1800" dirty="0"/>
        </a:p>
      </dgm:t>
    </dgm:pt>
    <dgm:pt modelId="{34450EF0-1CD9-43C6-808C-B0D6DB1EA75A}" type="parTrans" cxnId="{387A3E07-7A3E-4C4A-B521-BBBF5FF6903F}">
      <dgm:prSet/>
      <dgm:spPr/>
      <dgm:t>
        <a:bodyPr/>
        <a:lstStyle/>
        <a:p>
          <a:endParaRPr lang="en-NZ"/>
        </a:p>
      </dgm:t>
    </dgm:pt>
    <dgm:pt modelId="{4E3AE173-8B69-414F-BDD8-80E0951301F7}" type="sibTrans" cxnId="{387A3E07-7A3E-4C4A-B521-BBBF5FF6903F}">
      <dgm:prSet/>
      <dgm:spPr/>
      <dgm:t>
        <a:bodyPr/>
        <a:lstStyle/>
        <a:p>
          <a:endParaRPr lang="en-NZ"/>
        </a:p>
      </dgm:t>
    </dgm:pt>
    <dgm:pt modelId="{CABAB098-A60F-406F-A0C5-457F51AD24FD}">
      <dgm:prSet phldrT="[Text]" custT="1"/>
      <dgm:spPr/>
      <dgm:t>
        <a:bodyPr/>
        <a:lstStyle/>
        <a:p>
          <a:pPr>
            <a:buClr>
              <a:schemeClr val="dk1"/>
            </a:buClr>
            <a:buSzPct val="100000"/>
            <a:buChar char="•"/>
          </a:pPr>
          <a:r>
            <a:rPr lang="en-NZ" sz="1800" dirty="0"/>
            <a:t>Both mums and dads needed their own space to be able to decompress, have some time out and a way to find themselves again, understanding that this would benefit the whole family</a:t>
          </a:r>
        </a:p>
      </dgm:t>
    </dgm:pt>
    <dgm:pt modelId="{6D09D054-7D56-4C52-A64E-6F99244F9B06}" type="parTrans" cxnId="{695267D8-58FD-4C9C-9E19-2483179440B1}">
      <dgm:prSet/>
      <dgm:spPr/>
      <dgm:t>
        <a:bodyPr/>
        <a:lstStyle/>
        <a:p>
          <a:endParaRPr lang="en-NZ"/>
        </a:p>
      </dgm:t>
    </dgm:pt>
    <dgm:pt modelId="{7CDA0B2C-AC3B-4B0A-8474-DDEA9337E9E7}" type="sibTrans" cxnId="{695267D8-58FD-4C9C-9E19-2483179440B1}">
      <dgm:prSet/>
      <dgm:spPr/>
      <dgm:t>
        <a:bodyPr/>
        <a:lstStyle/>
        <a:p>
          <a:endParaRPr lang="en-NZ"/>
        </a:p>
      </dgm:t>
    </dgm:pt>
    <dgm:pt modelId="{03D1D19A-3B9A-4A5B-A018-2E9F5109F2C6}">
      <dgm:prSet phldrT="[Text]" custT="1"/>
      <dgm:spPr/>
      <dgm:t>
        <a:bodyPr/>
        <a:lstStyle/>
        <a:p>
          <a:pPr>
            <a:buClr>
              <a:schemeClr val="dk1"/>
            </a:buClr>
            <a:buSzPct val="100000"/>
            <a:buChar char="•"/>
          </a:pPr>
          <a:r>
            <a:rPr lang="en-NZ" sz="1800" dirty="0"/>
            <a:t>New fathers and partners would benefit from professional acknowledgement and support, peer support and help to engage in recreational activity to support their mental wellbeing. </a:t>
          </a:r>
        </a:p>
      </dgm:t>
    </dgm:pt>
    <dgm:pt modelId="{8258BEE9-40F4-4E8D-9BDF-81D93CA9E367}" type="parTrans" cxnId="{EEDEA55F-3D67-4BE8-973B-6171A9A92F40}">
      <dgm:prSet/>
      <dgm:spPr/>
      <dgm:t>
        <a:bodyPr/>
        <a:lstStyle/>
        <a:p>
          <a:endParaRPr lang="en-NZ"/>
        </a:p>
      </dgm:t>
    </dgm:pt>
    <dgm:pt modelId="{7C3ED670-8FFD-43E0-8D87-33D8130372DB}" type="sibTrans" cxnId="{EEDEA55F-3D67-4BE8-973B-6171A9A92F40}">
      <dgm:prSet/>
      <dgm:spPr/>
      <dgm:t>
        <a:bodyPr/>
        <a:lstStyle/>
        <a:p>
          <a:endParaRPr lang="en-NZ"/>
        </a:p>
      </dgm:t>
    </dgm:pt>
    <dgm:pt modelId="{75FE9C54-2988-41C6-85B0-D6DCDC94D0BA}" type="pres">
      <dgm:prSet presAssocID="{DD05B3AF-5473-4AB1-A516-28943265C370}" presName="Name0" presStyleCnt="0">
        <dgm:presLayoutVars>
          <dgm:dir/>
          <dgm:resizeHandles val="exact"/>
        </dgm:presLayoutVars>
      </dgm:prSet>
      <dgm:spPr/>
    </dgm:pt>
    <dgm:pt modelId="{39D345E9-4294-4C73-A831-3581A660D3E6}" type="pres">
      <dgm:prSet presAssocID="{71BB66C1-73FD-4292-BC0A-640BB6865A98}" presName="compNode" presStyleCnt="0"/>
      <dgm:spPr/>
    </dgm:pt>
    <dgm:pt modelId="{A703D95D-3562-4B57-9990-8DEA56C58E80}" type="pres">
      <dgm:prSet presAssocID="{71BB66C1-73FD-4292-BC0A-640BB6865A98}" presName="pictRect" presStyleLbl="node1" presStyleIdx="0" presStyleCnt="4"/>
      <dgm:spPr>
        <a:blipFill rotWithShape="1">
          <a:blip xmlns:r="http://schemas.openxmlformats.org/officeDocument/2006/relationships" r:embed="rId1"/>
          <a:srcRect/>
          <a:stretch>
            <a:fillRect t="-1000" b="-1000"/>
          </a:stretch>
        </a:blipFill>
      </dgm:spPr>
    </dgm:pt>
    <dgm:pt modelId="{CA304A30-0F21-4C06-ACDE-E25E36B77776}" type="pres">
      <dgm:prSet presAssocID="{71BB66C1-73FD-4292-BC0A-640BB6865A98}" presName="textRect" presStyleLbl="revTx" presStyleIdx="0" presStyleCnt="4">
        <dgm:presLayoutVars>
          <dgm:bulletEnabled val="1"/>
        </dgm:presLayoutVars>
      </dgm:prSet>
      <dgm:spPr/>
    </dgm:pt>
    <dgm:pt modelId="{068FCE90-95F6-41B7-A66B-C59F5664E79D}" type="pres">
      <dgm:prSet presAssocID="{352B07EE-007F-44D2-8DF5-9F218A1176A1}" presName="sibTrans" presStyleLbl="sibTrans2D1" presStyleIdx="0" presStyleCnt="0"/>
      <dgm:spPr/>
    </dgm:pt>
    <dgm:pt modelId="{A0A3E739-4160-4437-ACFE-BE0179272001}" type="pres">
      <dgm:prSet presAssocID="{88C88447-0D23-40FE-A7F7-5216D0C745EE}" presName="compNode" presStyleCnt="0"/>
      <dgm:spPr/>
    </dgm:pt>
    <dgm:pt modelId="{1FE3AA21-1D10-44DF-8FBD-03070B9EE27D}" type="pres">
      <dgm:prSet presAssocID="{88C88447-0D23-40FE-A7F7-5216D0C745EE}" presName="pictRect" presStyleLbl="node1" presStyleIdx="1" presStyleCnt="4"/>
      <dgm:spPr>
        <a:blipFill rotWithShape="1">
          <a:blip xmlns:r="http://schemas.openxmlformats.org/officeDocument/2006/relationships" r:embed="rId2"/>
          <a:srcRect/>
          <a:stretch>
            <a:fillRect l="-2000" r="-2000"/>
          </a:stretch>
        </a:blipFill>
      </dgm:spPr>
    </dgm:pt>
    <dgm:pt modelId="{CC6EB131-F517-4FF7-9FC2-135AD50887E3}" type="pres">
      <dgm:prSet presAssocID="{88C88447-0D23-40FE-A7F7-5216D0C745EE}" presName="textRect" presStyleLbl="revTx" presStyleIdx="1" presStyleCnt="4">
        <dgm:presLayoutVars>
          <dgm:bulletEnabled val="1"/>
        </dgm:presLayoutVars>
      </dgm:prSet>
      <dgm:spPr/>
    </dgm:pt>
    <dgm:pt modelId="{B41B5BB5-F918-4CFA-B42B-460FD923ABD0}" type="pres">
      <dgm:prSet presAssocID="{4E3AE173-8B69-414F-BDD8-80E0951301F7}" presName="sibTrans" presStyleLbl="sibTrans2D1" presStyleIdx="0" presStyleCnt="0"/>
      <dgm:spPr/>
    </dgm:pt>
    <dgm:pt modelId="{28D6768C-E011-4920-A1A0-45366192F3F1}" type="pres">
      <dgm:prSet presAssocID="{CABAB098-A60F-406F-A0C5-457F51AD24FD}" presName="compNode" presStyleCnt="0"/>
      <dgm:spPr/>
    </dgm:pt>
    <dgm:pt modelId="{EEC2270D-6A92-4821-86FC-E651D6DCCCD3}" type="pres">
      <dgm:prSet presAssocID="{CABAB098-A60F-406F-A0C5-457F51AD24FD}" presName="pictRect" presStyleLbl="node1" presStyleIdx="2" presStyleCnt="4"/>
      <dgm:spPr>
        <a:blipFill rotWithShape="1">
          <a:blip xmlns:r="http://schemas.openxmlformats.org/officeDocument/2006/relationships" r:embed="rId3"/>
          <a:srcRect/>
          <a:stretch>
            <a:fillRect l="-11000" r="-11000"/>
          </a:stretch>
        </a:blipFill>
      </dgm:spPr>
    </dgm:pt>
    <dgm:pt modelId="{AD06C8BC-3BC7-45B3-A590-62236DAB880C}" type="pres">
      <dgm:prSet presAssocID="{CABAB098-A60F-406F-A0C5-457F51AD24FD}" presName="textRect" presStyleLbl="revTx" presStyleIdx="2" presStyleCnt="4">
        <dgm:presLayoutVars>
          <dgm:bulletEnabled val="1"/>
        </dgm:presLayoutVars>
      </dgm:prSet>
      <dgm:spPr/>
    </dgm:pt>
    <dgm:pt modelId="{60789673-53AF-4BAA-A06B-3B1484CEFF98}" type="pres">
      <dgm:prSet presAssocID="{7CDA0B2C-AC3B-4B0A-8474-DDEA9337E9E7}" presName="sibTrans" presStyleLbl="sibTrans2D1" presStyleIdx="0" presStyleCnt="0"/>
      <dgm:spPr/>
    </dgm:pt>
    <dgm:pt modelId="{7279BECD-92B2-46CD-9E4A-0D6F77A9F466}" type="pres">
      <dgm:prSet presAssocID="{03D1D19A-3B9A-4A5B-A018-2E9F5109F2C6}" presName="compNode" presStyleCnt="0"/>
      <dgm:spPr/>
    </dgm:pt>
    <dgm:pt modelId="{18F04F81-4B4F-46DA-A3F7-ABE7B10F9135}" type="pres">
      <dgm:prSet presAssocID="{03D1D19A-3B9A-4A5B-A018-2E9F5109F2C6}" presName="pictRect" presStyleLbl="node1" presStyleIdx="3" presStyleCnt="4"/>
      <dgm:spPr>
        <a:blipFill rotWithShape="1">
          <a:blip xmlns:r="http://schemas.openxmlformats.org/officeDocument/2006/relationships" r:embed="rId4"/>
          <a:srcRect/>
          <a:stretch>
            <a:fillRect/>
          </a:stretch>
        </a:blipFill>
      </dgm:spPr>
    </dgm:pt>
    <dgm:pt modelId="{4F4698E2-7B90-415C-A137-F64B7BEDA7E0}" type="pres">
      <dgm:prSet presAssocID="{03D1D19A-3B9A-4A5B-A018-2E9F5109F2C6}" presName="textRect" presStyleLbl="revTx" presStyleIdx="3" presStyleCnt="4">
        <dgm:presLayoutVars>
          <dgm:bulletEnabled val="1"/>
        </dgm:presLayoutVars>
      </dgm:prSet>
      <dgm:spPr/>
    </dgm:pt>
  </dgm:ptLst>
  <dgm:cxnLst>
    <dgm:cxn modelId="{4B0E2602-1600-4D02-AB84-4595343F5DC6}" type="presOf" srcId="{CABAB098-A60F-406F-A0C5-457F51AD24FD}" destId="{AD06C8BC-3BC7-45B3-A590-62236DAB880C}" srcOrd="0" destOrd="0" presId="urn:microsoft.com/office/officeart/2005/8/layout/pList1"/>
    <dgm:cxn modelId="{387A3E07-7A3E-4C4A-B521-BBBF5FF6903F}" srcId="{DD05B3AF-5473-4AB1-A516-28943265C370}" destId="{88C88447-0D23-40FE-A7F7-5216D0C745EE}" srcOrd="1" destOrd="0" parTransId="{34450EF0-1CD9-43C6-808C-B0D6DB1EA75A}" sibTransId="{4E3AE173-8B69-414F-BDD8-80E0951301F7}"/>
    <dgm:cxn modelId="{98F14523-F760-4FFE-AB23-09ACB76D21BE}" type="presOf" srcId="{DD05B3AF-5473-4AB1-A516-28943265C370}" destId="{75FE9C54-2988-41C6-85B0-D6DCDC94D0BA}" srcOrd="0" destOrd="0" presId="urn:microsoft.com/office/officeart/2005/8/layout/pList1"/>
    <dgm:cxn modelId="{A8AB4337-B73D-468A-87D6-45FEE1863AFE}" type="presOf" srcId="{88C88447-0D23-40FE-A7F7-5216D0C745EE}" destId="{CC6EB131-F517-4FF7-9FC2-135AD50887E3}" srcOrd="0" destOrd="0" presId="urn:microsoft.com/office/officeart/2005/8/layout/pList1"/>
    <dgm:cxn modelId="{5DA60C3A-294D-443F-BEEB-DEC11687B627}" type="presOf" srcId="{03D1D19A-3B9A-4A5B-A018-2E9F5109F2C6}" destId="{4F4698E2-7B90-415C-A137-F64B7BEDA7E0}" srcOrd="0" destOrd="0" presId="urn:microsoft.com/office/officeart/2005/8/layout/pList1"/>
    <dgm:cxn modelId="{EEDEA55F-3D67-4BE8-973B-6171A9A92F40}" srcId="{DD05B3AF-5473-4AB1-A516-28943265C370}" destId="{03D1D19A-3B9A-4A5B-A018-2E9F5109F2C6}" srcOrd="3" destOrd="0" parTransId="{8258BEE9-40F4-4E8D-9BDF-81D93CA9E367}" sibTransId="{7C3ED670-8FFD-43E0-8D87-33D8130372DB}"/>
    <dgm:cxn modelId="{091ED861-3D38-4D71-AF1E-3DB1D3C430E2}" type="presOf" srcId="{71BB66C1-73FD-4292-BC0A-640BB6865A98}" destId="{CA304A30-0F21-4C06-ACDE-E25E36B77776}" srcOrd="0" destOrd="0" presId="urn:microsoft.com/office/officeart/2005/8/layout/pList1"/>
    <dgm:cxn modelId="{F8D80844-0D2B-44F2-AC1D-EE918CBDA655}" type="presOf" srcId="{4E3AE173-8B69-414F-BDD8-80E0951301F7}" destId="{B41B5BB5-F918-4CFA-B42B-460FD923ABD0}" srcOrd="0" destOrd="0" presId="urn:microsoft.com/office/officeart/2005/8/layout/pList1"/>
    <dgm:cxn modelId="{11201479-D8C3-44C9-91AE-907C176E7E38}" type="presOf" srcId="{7CDA0B2C-AC3B-4B0A-8474-DDEA9337E9E7}" destId="{60789673-53AF-4BAA-A06B-3B1484CEFF98}" srcOrd="0" destOrd="0" presId="urn:microsoft.com/office/officeart/2005/8/layout/pList1"/>
    <dgm:cxn modelId="{5E290CC4-A4B3-410F-8983-DA7128C50B22}" type="presOf" srcId="{352B07EE-007F-44D2-8DF5-9F218A1176A1}" destId="{068FCE90-95F6-41B7-A66B-C59F5664E79D}" srcOrd="0" destOrd="0" presId="urn:microsoft.com/office/officeart/2005/8/layout/pList1"/>
    <dgm:cxn modelId="{2A30B3D2-4C04-4121-972E-C210C89A1D21}" srcId="{DD05B3AF-5473-4AB1-A516-28943265C370}" destId="{71BB66C1-73FD-4292-BC0A-640BB6865A98}" srcOrd="0" destOrd="0" parTransId="{CF7E9FE5-D5C8-4AF8-AB02-045969990CFE}" sibTransId="{352B07EE-007F-44D2-8DF5-9F218A1176A1}"/>
    <dgm:cxn modelId="{695267D8-58FD-4C9C-9E19-2483179440B1}" srcId="{DD05B3AF-5473-4AB1-A516-28943265C370}" destId="{CABAB098-A60F-406F-A0C5-457F51AD24FD}" srcOrd="2" destOrd="0" parTransId="{6D09D054-7D56-4C52-A64E-6F99244F9B06}" sibTransId="{7CDA0B2C-AC3B-4B0A-8474-DDEA9337E9E7}"/>
    <dgm:cxn modelId="{386E277F-DCEA-4212-AC8B-C54E9F0A5FC7}" type="presParOf" srcId="{75FE9C54-2988-41C6-85B0-D6DCDC94D0BA}" destId="{39D345E9-4294-4C73-A831-3581A660D3E6}" srcOrd="0" destOrd="0" presId="urn:microsoft.com/office/officeart/2005/8/layout/pList1"/>
    <dgm:cxn modelId="{E18D2820-EA02-4D03-99AB-32567346C943}" type="presParOf" srcId="{39D345E9-4294-4C73-A831-3581A660D3E6}" destId="{A703D95D-3562-4B57-9990-8DEA56C58E80}" srcOrd="0" destOrd="0" presId="urn:microsoft.com/office/officeart/2005/8/layout/pList1"/>
    <dgm:cxn modelId="{B815FEF4-0FC9-4A45-A1AC-07F37538D7E6}" type="presParOf" srcId="{39D345E9-4294-4C73-A831-3581A660D3E6}" destId="{CA304A30-0F21-4C06-ACDE-E25E36B77776}" srcOrd="1" destOrd="0" presId="urn:microsoft.com/office/officeart/2005/8/layout/pList1"/>
    <dgm:cxn modelId="{8344A382-E7ED-465C-8497-FD034BE0DE52}" type="presParOf" srcId="{75FE9C54-2988-41C6-85B0-D6DCDC94D0BA}" destId="{068FCE90-95F6-41B7-A66B-C59F5664E79D}" srcOrd="1" destOrd="0" presId="urn:microsoft.com/office/officeart/2005/8/layout/pList1"/>
    <dgm:cxn modelId="{4F7676A2-4A1B-4E1A-AD49-90228FEC7FFB}" type="presParOf" srcId="{75FE9C54-2988-41C6-85B0-D6DCDC94D0BA}" destId="{A0A3E739-4160-4437-ACFE-BE0179272001}" srcOrd="2" destOrd="0" presId="urn:microsoft.com/office/officeart/2005/8/layout/pList1"/>
    <dgm:cxn modelId="{DBC7AECF-1944-4925-8245-27BC194841D5}" type="presParOf" srcId="{A0A3E739-4160-4437-ACFE-BE0179272001}" destId="{1FE3AA21-1D10-44DF-8FBD-03070B9EE27D}" srcOrd="0" destOrd="0" presId="urn:microsoft.com/office/officeart/2005/8/layout/pList1"/>
    <dgm:cxn modelId="{DD5D6133-0DB1-4561-857C-51A94DB38F78}" type="presParOf" srcId="{A0A3E739-4160-4437-ACFE-BE0179272001}" destId="{CC6EB131-F517-4FF7-9FC2-135AD50887E3}" srcOrd="1" destOrd="0" presId="urn:microsoft.com/office/officeart/2005/8/layout/pList1"/>
    <dgm:cxn modelId="{B2C87FD6-B71C-456C-ABF4-B3C2BAED5BC9}" type="presParOf" srcId="{75FE9C54-2988-41C6-85B0-D6DCDC94D0BA}" destId="{B41B5BB5-F918-4CFA-B42B-460FD923ABD0}" srcOrd="3" destOrd="0" presId="urn:microsoft.com/office/officeart/2005/8/layout/pList1"/>
    <dgm:cxn modelId="{AAE809C0-E40C-43E6-BF80-9222BF8E4D84}" type="presParOf" srcId="{75FE9C54-2988-41C6-85B0-D6DCDC94D0BA}" destId="{28D6768C-E011-4920-A1A0-45366192F3F1}" srcOrd="4" destOrd="0" presId="urn:microsoft.com/office/officeart/2005/8/layout/pList1"/>
    <dgm:cxn modelId="{F165094B-A3C5-432E-99E4-FD9F613B1300}" type="presParOf" srcId="{28D6768C-E011-4920-A1A0-45366192F3F1}" destId="{EEC2270D-6A92-4821-86FC-E651D6DCCCD3}" srcOrd="0" destOrd="0" presId="urn:microsoft.com/office/officeart/2005/8/layout/pList1"/>
    <dgm:cxn modelId="{EF38EEAD-D2BB-444A-B926-28F5CFE38556}" type="presParOf" srcId="{28D6768C-E011-4920-A1A0-45366192F3F1}" destId="{AD06C8BC-3BC7-45B3-A590-62236DAB880C}" srcOrd="1" destOrd="0" presId="urn:microsoft.com/office/officeart/2005/8/layout/pList1"/>
    <dgm:cxn modelId="{C4FB325B-1E9B-49B8-B643-999F61879570}" type="presParOf" srcId="{75FE9C54-2988-41C6-85B0-D6DCDC94D0BA}" destId="{60789673-53AF-4BAA-A06B-3B1484CEFF98}" srcOrd="5" destOrd="0" presId="urn:microsoft.com/office/officeart/2005/8/layout/pList1"/>
    <dgm:cxn modelId="{CE658CBD-40DB-4563-83C9-D374C898B178}" type="presParOf" srcId="{75FE9C54-2988-41C6-85B0-D6DCDC94D0BA}" destId="{7279BECD-92B2-46CD-9E4A-0D6F77A9F466}" srcOrd="6" destOrd="0" presId="urn:microsoft.com/office/officeart/2005/8/layout/pList1"/>
    <dgm:cxn modelId="{27787DE4-24AE-414F-93EE-EB06068CEEF5}" type="presParOf" srcId="{7279BECD-92B2-46CD-9E4A-0D6F77A9F466}" destId="{18F04F81-4B4F-46DA-A3F7-ABE7B10F9135}" srcOrd="0" destOrd="0" presId="urn:microsoft.com/office/officeart/2005/8/layout/pList1"/>
    <dgm:cxn modelId="{A9476E3F-D5E7-4789-A8E6-06DEC50A3DD1}" type="presParOf" srcId="{7279BECD-92B2-46CD-9E4A-0D6F77A9F466}" destId="{4F4698E2-7B90-415C-A137-F64B7BEDA7E0}"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EA6A1C2-4CD1-4069-BDE5-F487353F4459}" type="doc">
      <dgm:prSet loTypeId="urn:microsoft.com/office/officeart/2005/8/layout/matrix3" loCatId="matrix" qsTypeId="urn:microsoft.com/office/officeart/2005/8/quickstyle/simple1" qsCatId="simple" csTypeId="urn:microsoft.com/office/officeart/2005/8/colors/colorful5" csCatId="colorful" phldr="1"/>
      <dgm:spPr/>
      <dgm:t>
        <a:bodyPr/>
        <a:lstStyle/>
        <a:p>
          <a:endParaRPr lang="en-NZ"/>
        </a:p>
      </dgm:t>
    </dgm:pt>
    <dgm:pt modelId="{5C514DD2-3528-48AD-B03B-2D8202CCDA20}">
      <dgm:prSet phldrT="[Text]"/>
      <dgm:spPr/>
      <dgm:t>
        <a:bodyPr/>
        <a:lstStyle/>
        <a:p>
          <a:pPr>
            <a:buClr>
              <a:schemeClr val="dk1"/>
            </a:buClr>
            <a:buSzPts val="2600"/>
            <a:buChar char="•"/>
          </a:pPr>
          <a:r>
            <a:rPr lang="en-NZ" dirty="0"/>
            <a:t>A partner offer individualised to the specific partners needs and circumstances should be considered combining options such as online, text based or face to face support from perinatal mental health services.</a:t>
          </a:r>
        </a:p>
      </dgm:t>
    </dgm:pt>
    <dgm:pt modelId="{92891A81-1FBF-4D3C-99A8-36BF23C098B4}" type="parTrans" cxnId="{CF4CE02D-AF39-492F-9026-CA96E59B247B}">
      <dgm:prSet/>
      <dgm:spPr/>
      <dgm:t>
        <a:bodyPr/>
        <a:lstStyle/>
        <a:p>
          <a:endParaRPr lang="en-NZ"/>
        </a:p>
      </dgm:t>
    </dgm:pt>
    <dgm:pt modelId="{8BAE56C7-E38F-4D21-A748-0C1BAA940F01}" type="sibTrans" cxnId="{CF4CE02D-AF39-492F-9026-CA96E59B247B}">
      <dgm:prSet/>
      <dgm:spPr/>
      <dgm:t>
        <a:bodyPr/>
        <a:lstStyle/>
        <a:p>
          <a:endParaRPr lang="en-NZ"/>
        </a:p>
      </dgm:t>
    </dgm:pt>
    <dgm:pt modelId="{D0AC1A7E-0D8B-40AF-918E-E9197ABDA398}">
      <dgm:prSet phldrT="[Text]"/>
      <dgm:spPr/>
      <dgm:t>
        <a:bodyPr/>
        <a:lstStyle/>
        <a:p>
          <a:pPr>
            <a:buClr>
              <a:schemeClr val="dk1"/>
            </a:buClr>
            <a:buSzPts val="2600"/>
            <a:buChar char="•"/>
          </a:pPr>
          <a:r>
            <a:rPr lang="en-NZ" dirty="0"/>
            <a:t>A peer support approach for fathers and partners, incorporating recreational activities.</a:t>
          </a:r>
        </a:p>
      </dgm:t>
    </dgm:pt>
    <dgm:pt modelId="{980DAB19-94DA-4C81-B37F-D13FC00FDBFE}" type="parTrans" cxnId="{4C7E8E02-E13D-48BF-82FA-2A4F7AF0977D}">
      <dgm:prSet/>
      <dgm:spPr/>
      <dgm:t>
        <a:bodyPr/>
        <a:lstStyle/>
        <a:p>
          <a:endParaRPr lang="en-NZ"/>
        </a:p>
      </dgm:t>
    </dgm:pt>
    <dgm:pt modelId="{CB56414B-72B8-4356-8DC4-C6B8A9E9EC76}" type="sibTrans" cxnId="{4C7E8E02-E13D-48BF-82FA-2A4F7AF0977D}">
      <dgm:prSet/>
      <dgm:spPr/>
      <dgm:t>
        <a:bodyPr/>
        <a:lstStyle/>
        <a:p>
          <a:endParaRPr lang="en-NZ"/>
        </a:p>
      </dgm:t>
    </dgm:pt>
    <dgm:pt modelId="{B7DC8E2E-2DCC-4A0B-935E-8FB1FCAA0C6D}">
      <dgm:prSet phldrT="[Text]"/>
      <dgm:spPr/>
      <dgm:t>
        <a:bodyPr/>
        <a:lstStyle/>
        <a:p>
          <a:pPr>
            <a:buSzPts val="2600"/>
            <a:buChar char="•"/>
          </a:pPr>
          <a:r>
            <a:rPr lang="en-NZ" dirty="0"/>
            <a:t>Referral through to formal support for fathers and partners who are experiencing significant perinatal mental health problems with the emphasis on clearly identifying this as a perinatal mental health concern. </a:t>
          </a:r>
        </a:p>
      </dgm:t>
    </dgm:pt>
    <dgm:pt modelId="{FD014A14-A250-4D61-A55C-6018699C8885}" type="parTrans" cxnId="{29CFA4EF-8038-415B-AC8D-A996C6510125}">
      <dgm:prSet/>
      <dgm:spPr/>
      <dgm:t>
        <a:bodyPr/>
        <a:lstStyle/>
        <a:p>
          <a:endParaRPr lang="en-NZ"/>
        </a:p>
      </dgm:t>
    </dgm:pt>
    <dgm:pt modelId="{F93BF51A-25A9-416C-8CF3-57D60EAC1952}" type="sibTrans" cxnId="{29CFA4EF-8038-415B-AC8D-A996C6510125}">
      <dgm:prSet/>
      <dgm:spPr/>
      <dgm:t>
        <a:bodyPr/>
        <a:lstStyle/>
        <a:p>
          <a:endParaRPr lang="en-NZ"/>
        </a:p>
      </dgm:t>
    </dgm:pt>
    <dgm:pt modelId="{0022B1F1-A236-45A6-A497-CE5B1CC52B98}">
      <dgm:prSet phldrT="[Text]"/>
      <dgm:spPr/>
      <dgm:t>
        <a:bodyPr/>
        <a:lstStyle/>
        <a:p>
          <a:pPr>
            <a:buSzPts val="2600"/>
            <a:buChar char="•"/>
          </a:pPr>
          <a:r>
            <a:rPr lang="en-NZ" dirty="0"/>
            <a:t>Antenatal preparation for all parents in relation to perinatal mental health problems and targeted support for prospective parents who are assessed as being potentially vulnerable to perinatal mental health problems. </a:t>
          </a:r>
        </a:p>
      </dgm:t>
    </dgm:pt>
    <dgm:pt modelId="{A499AE76-0374-4FFF-8674-6AE67A4353B0}" type="parTrans" cxnId="{68D3D684-A2F2-4E70-A62F-0234B42DD650}">
      <dgm:prSet/>
      <dgm:spPr/>
      <dgm:t>
        <a:bodyPr/>
        <a:lstStyle/>
        <a:p>
          <a:endParaRPr lang="en-NZ"/>
        </a:p>
      </dgm:t>
    </dgm:pt>
    <dgm:pt modelId="{2CF05AE9-90C8-438B-AFDA-E5F7AF47DA79}" type="sibTrans" cxnId="{68D3D684-A2F2-4E70-A62F-0234B42DD650}">
      <dgm:prSet/>
      <dgm:spPr/>
      <dgm:t>
        <a:bodyPr/>
        <a:lstStyle/>
        <a:p>
          <a:endParaRPr lang="en-NZ"/>
        </a:p>
      </dgm:t>
    </dgm:pt>
    <dgm:pt modelId="{6C50666E-D129-4436-A265-A649E6C2CC9E}" type="pres">
      <dgm:prSet presAssocID="{8EA6A1C2-4CD1-4069-BDE5-F487353F4459}" presName="matrix" presStyleCnt="0">
        <dgm:presLayoutVars>
          <dgm:chMax val="1"/>
          <dgm:dir/>
          <dgm:resizeHandles val="exact"/>
        </dgm:presLayoutVars>
      </dgm:prSet>
      <dgm:spPr/>
    </dgm:pt>
    <dgm:pt modelId="{571ECD47-237A-40D6-8506-69C92934029A}" type="pres">
      <dgm:prSet presAssocID="{8EA6A1C2-4CD1-4069-BDE5-F487353F4459}" presName="diamond" presStyleLbl="bgShp" presStyleIdx="0" presStyleCnt="1"/>
      <dgm:spPr/>
    </dgm:pt>
    <dgm:pt modelId="{A0431DC1-7D90-4CAC-96A3-CCA56AF05FE5}" type="pres">
      <dgm:prSet presAssocID="{8EA6A1C2-4CD1-4069-BDE5-F487353F4459}" presName="quad1" presStyleLbl="node1" presStyleIdx="0" presStyleCnt="4">
        <dgm:presLayoutVars>
          <dgm:chMax val="0"/>
          <dgm:chPref val="0"/>
          <dgm:bulletEnabled val="1"/>
        </dgm:presLayoutVars>
      </dgm:prSet>
      <dgm:spPr/>
    </dgm:pt>
    <dgm:pt modelId="{0CE24C0B-424C-4247-B03C-A339D87592A4}" type="pres">
      <dgm:prSet presAssocID="{8EA6A1C2-4CD1-4069-BDE5-F487353F4459}" presName="quad2" presStyleLbl="node1" presStyleIdx="1" presStyleCnt="4">
        <dgm:presLayoutVars>
          <dgm:chMax val="0"/>
          <dgm:chPref val="0"/>
          <dgm:bulletEnabled val="1"/>
        </dgm:presLayoutVars>
      </dgm:prSet>
      <dgm:spPr/>
    </dgm:pt>
    <dgm:pt modelId="{F53DDFC5-3676-4F0A-91A3-3F4CBE710630}" type="pres">
      <dgm:prSet presAssocID="{8EA6A1C2-4CD1-4069-BDE5-F487353F4459}" presName="quad3" presStyleLbl="node1" presStyleIdx="2" presStyleCnt="4">
        <dgm:presLayoutVars>
          <dgm:chMax val="0"/>
          <dgm:chPref val="0"/>
          <dgm:bulletEnabled val="1"/>
        </dgm:presLayoutVars>
      </dgm:prSet>
      <dgm:spPr/>
    </dgm:pt>
    <dgm:pt modelId="{64AC3A43-9272-4923-AB87-6EE124C4CA82}" type="pres">
      <dgm:prSet presAssocID="{8EA6A1C2-4CD1-4069-BDE5-F487353F4459}" presName="quad4" presStyleLbl="node1" presStyleIdx="3" presStyleCnt="4">
        <dgm:presLayoutVars>
          <dgm:chMax val="0"/>
          <dgm:chPref val="0"/>
          <dgm:bulletEnabled val="1"/>
        </dgm:presLayoutVars>
      </dgm:prSet>
      <dgm:spPr/>
    </dgm:pt>
  </dgm:ptLst>
  <dgm:cxnLst>
    <dgm:cxn modelId="{4C7E8E02-E13D-48BF-82FA-2A4F7AF0977D}" srcId="{8EA6A1C2-4CD1-4069-BDE5-F487353F4459}" destId="{D0AC1A7E-0D8B-40AF-918E-E9197ABDA398}" srcOrd="1" destOrd="0" parTransId="{980DAB19-94DA-4C81-B37F-D13FC00FDBFE}" sibTransId="{CB56414B-72B8-4356-8DC4-C6B8A9E9EC76}"/>
    <dgm:cxn modelId="{9F177F1C-8483-4E58-8715-226D451AAA6E}" type="presOf" srcId="{5C514DD2-3528-48AD-B03B-2D8202CCDA20}" destId="{A0431DC1-7D90-4CAC-96A3-CCA56AF05FE5}" srcOrd="0" destOrd="0" presId="urn:microsoft.com/office/officeart/2005/8/layout/matrix3"/>
    <dgm:cxn modelId="{CF4CE02D-AF39-492F-9026-CA96E59B247B}" srcId="{8EA6A1C2-4CD1-4069-BDE5-F487353F4459}" destId="{5C514DD2-3528-48AD-B03B-2D8202CCDA20}" srcOrd="0" destOrd="0" parTransId="{92891A81-1FBF-4D3C-99A8-36BF23C098B4}" sibTransId="{8BAE56C7-E38F-4D21-A748-0C1BAA940F01}"/>
    <dgm:cxn modelId="{13454669-2C57-4A15-9E1D-64834D195E18}" type="presOf" srcId="{B7DC8E2E-2DCC-4A0B-935E-8FB1FCAA0C6D}" destId="{F53DDFC5-3676-4F0A-91A3-3F4CBE710630}" srcOrd="0" destOrd="0" presId="urn:microsoft.com/office/officeart/2005/8/layout/matrix3"/>
    <dgm:cxn modelId="{855BA553-F7D2-4E98-BB5D-F28C466768B0}" type="presOf" srcId="{0022B1F1-A236-45A6-A497-CE5B1CC52B98}" destId="{64AC3A43-9272-4923-AB87-6EE124C4CA82}" srcOrd="0" destOrd="0" presId="urn:microsoft.com/office/officeart/2005/8/layout/matrix3"/>
    <dgm:cxn modelId="{68D3D684-A2F2-4E70-A62F-0234B42DD650}" srcId="{8EA6A1C2-4CD1-4069-BDE5-F487353F4459}" destId="{0022B1F1-A236-45A6-A497-CE5B1CC52B98}" srcOrd="3" destOrd="0" parTransId="{A499AE76-0374-4FFF-8674-6AE67A4353B0}" sibTransId="{2CF05AE9-90C8-438B-AFDA-E5F7AF47DA79}"/>
    <dgm:cxn modelId="{770A7F94-CAD9-449F-B521-6E3EFBB98AFE}" type="presOf" srcId="{8EA6A1C2-4CD1-4069-BDE5-F487353F4459}" destId="{6C50666E-D129-4436-A265-A649E6C2CC9E}" srcOrd="0" destOrd="0" presId="urn:microsoft.com/office/officeart/2005/8/layout/matrix3"/>
    <dgm:cxn modelId="{A3FCE8BC-D7E7-4873-8D06-F28FA47290C6}" type="presOf" srcId="{D0AC1A7E-0D8B-40AF-918E-E9197ABDA398}" destId="{0CE24C0B-424C-4247-B03C-A339D87592A4}" srcOrd="0" destOrd="0" presId="urn:microsoft.com/office/officeart/2005/8/layout/matrix3"/>
    <dgm:cxn modelId="{29CFA4EF-8038-415B-AC8D-A996C6510125}" srcId="{8EA6A1C2-4CD1-4069-BDE5-F487353F4459}" destId="{B7DC8E2E-2DCC-4A0B-935E-8FB1FCAA0C6D}" srcOrd="2" destOrd="0" parTransId="{FD014A14-A250-4D61-A55C-6018699C8885}" sibTransId="{F93BF51A-25A9-416C-8CF3-57D60EAC1952}"/>
    <dgm:cxn modelId="{7ED209F6-7011-4CDA-8403-BC58E0165D31}" type="presParOf" srcId="{6C50666E-D129-4436-A265-A649E6C2CC9E}" destId="{571ECD47-237A-40D6-8506-69C92934029A}" srcOrd="0" destOrd="0" presId="urn:microsoft.com/office/officeart/2005/8/layout/matrix3"/>
    <dgm:cxn modelId="{53626D0C-AFC0-4FDC-AE68-2BA3F532BB5C}" type="presParOf" srcId="{6C50666E-D129-4436-A265-A649E6C2CC9E}" destId="{A0431DC1-7D90-4CAC-96A3-CCA56AF05FE5}" srcOrd="1" destOrd="0" presId="urn:microsoft.com/office/officeart/2005/8/layout/matrix3"/>
    <dgm:cxn modelId="{9308AF7E-2929-4436-A6DC-E2FC91AFD91F}" type="presParOf" srcId="{6C50666E-D129-4436-A265-A649E6C2CC9E}" destId="{0CE24C0B-424C-4247-B03C-A339D87592A4}" srcOrd="2" destOrd="0" presId="urn:microsoft.com/office/officeart/2005/8/layout/matrix3"/>
    <dgm:cxn modelId="{D6C9CB54-E70F-4695-96B7-DB85913674B4}" type="presParOf" srcId="{6C50666E-D129-4436-A265-A649E6C2CC9E}" destId="{F53DDFC5-3676-4F0A-91A3-3F4CBE710630}" srcOrd="3" destOrd="0" presId="urn:microsoft.com/office/officeart/2005/8/layout/matrix3"/>
    <dgm:cxn modelId="{79EA0E1B-F6DD-4554-922D-7109133791A2}" type="presParOf" srcId="{6C50666E-D129-4436-A265-A649E6C2CC9E}" destId="{64AC3A43-9272-4923-AB87-6EE124C4CA8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82B0886-2414-4638-B614-38EF446DDF3C}" type="doc">
      <dgm:prSet loTypeId="urn:microsoft.com/office/officeart/2005/8/layout/hProcess9" loCatId="process" qsTypeId="urn:microsoft.com/office/officeart/2005/8/quickstyle/simple2" qsCatId="simple" csTypeId="urn:microsoft.com/office/officeart/2005/8/colors/colorful1" csCatId="colorful" phldr="1"/>
      <dgm:spPr/>
    </dgm:pt>
    <dgm:pt modelId="{6C37D2D7-83F6-4E5E-9F1C-8E6A29640970}">
      <dgm:prSet phldrT="[Text]"/>
      <dgm:spPr/>
      <dgm:t>
        <a:bodyPr/>
        <a:lstStyle/>
        <a:p>
          <a:r>
            <a:rPr lang="en-NZ" dirty="0"/>
            <a:t>Next Steps</a:t>
          </a:r>
        </a:p>
      </dgm:t>
    </dgm:pt>
    <dgm:pt modelId="{861EAEC8-A91A-4D54-8D3E-26F0FAFF8B36}" type="parTrans" cxnId="{B41514B5-E22C-4F10-AB41-23B330F6D614}">
      <dgm:prSet/>
      <dgm:spPr/>
      <dgm:t>
        <a:bodyPr/>
        <a:lstStyle/>
        <a:p>
          <a:endParaRPr lang="en-NZ"/>
        </a:p>
      </dgm:t>
    </dgm:pt>
    <dgm:pt modelId="{26A6DC29-B647-4350-8E41-D91B250AB229}" type="sibTrans" cxnId="{B41514B5-E22C-4F10-AB41-23B330F6D614}">
      <dgm:prSet/>
      <dgm:spPr/>
      <dgm:t>
        <a:bodyPr/>
        <a:lstStyle/>
        <a:p>
          <a:endParaRPr lang="en-NZ"/>
        </a:p>
      </dgm:t>
    </dgm:pt>
    <dgm:pt modelId="{1DE676C9-1FBD-4BE8-A75D-CD3468706BF5}">
      <dgm:prSet phldrT="[Text]"/>
      <dgm:spPr/>
      <dgm:t>
        <a:bodyPr/>
        <a:lstStyle/>
        <a:p>
          <a:pPr>
            <a:buClr>
              <a:schemeClr val="lt1"/>
            </a:buClr>
            <a:buSzPts val="2900"/>
            <a:buFont typeface="Calibri"/>
            <a:buNone/>
          </a:pPr>
          <a:r>
            <a:rPr lang="en-NZ" dirty="0"/>
            <a:t>Paper</a:t>
          </a:r>
          <a:r>
            <a:rPr lang="en-NZ" baseline="0" dirty="0"/>
            <a:t> for publication due out soon.</a:t>
          </a:r>
          <a:endParaRPr lang="en-NZ" dirty="0"/>
        </a:p>
      </dgm:t>
    </dgm:pt>
    <dgm:pt modelId="{26755BFA-B34F-4545-8A90-3E8675BF0817}" type="parTrans" cxnId="{19DC1A07-1CBF-41CD-BFEF-7CDFAE289FB0}">
      <dgm:prSet/>
      <dgm:spPr/>
      <dgm:t>
        <a:bodyPr/>
        <a:lstStyle/>
        <a:p>
          <a:endParaRPr lang="en-NZ"/>
        </a:p>
      </dgm:t>
    </dgm:pt>
    <dgm:pt modelId="{5281F252-93DA-4933-B3DA-2A378831B763}" type="sibTrans" cxnId="{19DC1A07-1CBF-41CD-BFEF-7CDFAE289FB0}">
      <dgm:prSet/>
      <dgm:spPr/>
      <dgm:t>
        <a:bodyPr/>
        <a:lstStyle/>
        <a:p>
          <a:endParaRPr lang="en-NZ"/>
        </a:p>
      </dgm:t>
    </dgm:pt>
    <dgm:pt modelId="{5EF46FED-0599-42A8-A7D5-0D0DEBE18A07}">
      <dgm:prSet/>
      <dgm:spPr/>
      <dgm:t>
        <a:bodyPr/>
        <a:lstStyle/>
        <a:p>
          <a:r>
            <a:rPr lang="en-GB" b="0" i="0" u="none" strike="noStrike" cap="none">
              <a:latin typeface="Calibri"/>
              <a:ea typeface="Calibri"/>
              <a:cs typeface="Calibri"/>
              <a:sym typeface="Calibri"/>
            </a:rPr>
            <a:t>Evaluation</a:t>
          </a:r>
          <a:endParaRPr lang="en-GB" dirty="0"/>
        </a:p>
      </dgm:t>
    </dgm:pt>
    <dgm:pt modelId="{7351505C-5B7C-454C-9DF4-D915FCE57572}" type="parTrans" cxnId="{FD5DD4D5-596B-48C6-894B-D2049E4D07B3}">
      <dgm:prSet/>
      <dgm:spPr/>
      <dgm:t>
        <a:bodyPr/>
        <a:lstStyle/>
        <a:p>
          <a:endParaRPr lang="en-NZ"/>
        </a:p>
      </dgm:t>
    </dgm:pt>
    <dgm:pt modelId="{7E1E12D5-4D74-466D-B8AF-E5F81A5F26EE}" type="sibTrans" cxnId="{FD5DD4D5-596B-48C6-894B-D2049E4D07B3}">
      <dgm:prSet/>
      <dgm:spPr/>
      <dgm:t>
        <a:bodyPr/>
        <a:lstStyle/>
        <a:p>
          <a:endParaRPr lang="en-NZ"/>
        </a:p>
      </dgm:t>
    </dgm:pt>
    <dgm:pt modelId="{72D640DA-1533-42FF-AEC1-15BDA1BE977D}">
      <dgm:prSet/>
      <dgm:spPr/>
      <dgm:t>
        <a:bodyPr/>
        <a:lstStyle/>
        <a:p>
          <a:r>
            <a:rPr lang="en-NZ" b="0" i="0" u="none" strike="noStrike" cap="none">
              <a:latin typeface="Calibri"/>
              <a:ea typeface="Calibri"/>
              <a:cs typeface="Calibri"/>
              <a:sym typeface="Calibri"/>
            </a:rPr>
            <a:t>Funded for delivery in 2023</a:t>
          </a:r>
          <a:endParaRPr lang="en-NZ" dirty="0"/>
        </a:p>
      </dgm:t>
    </dgm:pt>
    <dgm:pt modelId="{4F943AF8-2584-4D10-A516-AA86DA32C5F8}" type="parTrans" cxnId="{6F52E625-7A39-48BE-BE28-79FA541C6574}">
      <dgm:prSet/>
      <dgm:spPr/>
      <dgm:t>
        <a:bodyPr/>
        <a:lstStyle/>
        <a:p>
          <a:endParaRPr lang="en-NZ"/>
        </a:p>
      </dgm:t>
    </dgm:pt>
    <dgm:pt modelId="{278F77B4-7E22-429B-9263-8386AFF943E6}" type="sibTrans" cxnId="{6F52E625-7A39-48BE-BE28-79FA541C6574}">
      <dgm:prSet/>
      <dgm:spPr/>
      <dgm:t>
        <a:bodyPr/>
        <a:lstStyle/>
        <a:p>
          <a:endParaRPr lang="en-NZ"/>
        </a:p>
      </dgm:t>
    </dgm:pt>
    <dgm:pt modelId="{D3E91868-A730-4918-B5B6-628596851CD3}">
      <dgm:prSet/>
      <dgm:spPr/>
      <dgm:t>
        <a:bodyPr/>
        <a:lstStyle/>
        <a:p>
          <a:pPr>
            <a:buClr>
              <a:schemeClr val="lt1"/>
            </a:buClr>
            <a:buSzPts val="2900"/>
            <a:buFont typeface="Calibri"/>
            <a:buNone/>
          </a:pPr>
          <a:r>
            <a:rPr lang="en-NZ" b="0" i="0" u="none" strike="noStrike" cap="none">
              <a:latin typeface="Calibri"/>
              <a:ea typeface="Calibri"/>
              <a:cs typeface="Calibri"/>
              <a:sym typeface="Calibri"/>
            </a:rPr>
            <a:t>Development of the service is currently happening in collab</a:t>
          </a:r>
          <a:r>
            <a:rPr lang="en-NZ">
              <a:latin typeface="Calibri"/>
              <a:ea typeface="Calibri"/>
              <a:cs typeface="Calibri"/>
              <a:sym typeface="Calibri"/>
            </a:rPr>
            <a:t>oration with other local organisations</a:t>
          </a:r>
          <a:r>
            <a:rPr lang="en-NZ" b="0" i="0" u="none" strike="noStrike" cap="none">
              <a:latin typeface="Calibri"/>
              <a:ea typeface="Calibri"/>
              <a:cs typeface="Calibri"/>
              <a:sym typeface="Calibri"/>
            </a:rPr>
            <a:t>.</a:t>
          </a:r>
          <a:endParaRPr lang="en-NZ" dirty="0"/>
        </a:p>
      </dgm:t>
    </dgm:pt>
    <dgm:pt modelId="{63D523F0-F508-4714-8EB4-FDB2FFA045FA}" type="parTrans" cxnId="{AC143D9A-03EC-4DDF-9C29-F71714A89027}">
      <dgm:prSet/>
      <dgm:spPr/>
      <dgm:t>
        <a:bodyPr/>
        <a:lstStyle/>
        <a:p>
          <a:endParaRPr lang="en-NZ"/>
        </a:p>
      </dgm:t>
    </dgm:pt>
    <dgm:pt modelId="{ADE3BDCD-FDF5-4C5F-BA70-DC0686B5F4AA}" type="sibTrans" cxnId="{AC143D9A-03EC-4DDF-9C29-F71714A89027}">
      <dgm:prSet/>
      <dgm:spPr/>
      <dgm:t>
        <a:bodyPr/>
        <a:lstStyle/>
        <a:p>
          <a:endParaRPr lang="en-NZ"/>
        </a:p>
      </dgm:t>
    </dgm:pt>
    <dgm:pt modelId="{0CA0E9F3-6ABB-4C2F-B7E5-5BDA17FB4517}" type="pres">
      <dgm:prSet presAssocID="{A82B0886-2414-4638-B614-38EF446DDF3C}" presName="CompostProcess" presStyleCnt="0">
        <dgm:presLayoutVars>
          <dgm:dir/>
          <dgm:resizeHandles val="exact"/>
        </dgm:presLayoutVars>
      </dgm:prSet>
      <dgm:spPr/>
    </dgm:pt>
    <dgm:pt modelId="{F3ABBD65-B174-4626-8DBD-279220D60C82}" type="pres">
      <dgm:prSet presAssocID="{A82B0886-2414-4638-B614-38EF446DDF3C}" presName="arrow" presStyleLbl="bgShp" presStyleIdx="0" presStyleCnt="1"/>
      <dgm:spPr/>
    </dgm:pt>
    <dgm:pt modelId="{B81379C7-9FC2-410F-AABF-CE7CE645B94F}" type="pres">
      <dgm:prSet presAssocID="{A82B0886-2414-4638-B614-38EF446DDF3C}" presName="linearProcess" presStyleCnt="0"/>
      <dgm:spPr/>
    </dgm:pt>
    <dgm:pt modelId="{7404AEC2-EDFE-4C28-8D89-093F7BF6A5D2}" type="pres">
      <dgm:prSet presAssocID="{6C37D2D7-83F6-4E5E-9F1C-8E6A29640970}" presName="textNode" presStyleLbl="node1" presStyleIdx="0" presStyleCnt="5">
        <dgm:presLayoutVars>
          <dgm:bulletEnabled val="1"/>
        </dgm:presLayoutVars>
      </dgm:prSet>
      <dgm:spPr/>
    </dgm:pt>
    <dgm:pt modelId="{83FC6411-C8A3-4959-ABEA-E1EBEA1BE9B2}" type="pres">
      <dgm:prSet presAssocID="{26A6DC29-B647-4350-8E41-D91B250AB229}" presName="sibTrans" presStyleCnt="0"/>
      <dgm:spPr/>
    </dgm:pt>
    <dgm:pt modelId="{70EF2392-D018-4558-85E6-6FE2A733663C}" type="pres">
      <dgm:prSet presAssocID="{72D640DA-1533-42FF-AEC1-15BDA1BE977D}" presName="textNode" presStyleLbl="node1" presStyleIdx="1" presStyleCnt="5">
        <dgm:presLayoutVars>
          <dgm:bulletEnabled val="1"/>
        </dgm:presLayoutVars>
      </dgm:prSet>
      <dgm:spPr/>
    </dgm:pt>
    <dgm:pt modelId="{FD2A1568-B990-4D68-B025-A19408C2001B}" type="pres">
      <dgm:prSet presAssocID="{278F77B4-7E22-429B-9263-8386AFF943E6}" presName="sibTrans" presStyleCnt="0"/>
      <dgm:spPr/>
    </dgm:pt>
    <dgm:pt modelId="{3AE625B3-94E5-4C11-9B80-276ED3FD018B}" type="pres">
      <dgm:prSet presAssocID="{D3E91868-A730-4918-B5B6-628596851CD3}" presName="textNode" presStyleLbl="node1" presStyleIdx="2" presStyleCnt="5">
        <dgm:presLayoutVars>
          <dgm:bulletEnabled val="1"/>
        </dgm:presLayoutVars>
      </dgm:prSet>
      <dgm:spPr/>
    </dgm:pt>
    <dgm:pt modelId="{8BFA6FC6-D1E1-443E-A6DB-9F95AB75CCB4}" type="pres">
      <dgm:prSet presAssocID="{ADE3BDCD-FDF5-4C5F-BA70-DC0686B5F4AA}" presName="sibTrans" presStyleCnt="0"/>
      <dgm:spPr/>
    </dgm:pt>
    <dgm:pt modelId="{4801ED19-B13F-4248-8FEC-1B3C53A568E2}" type="pres">
      <dgm:prSet presAssocID="{1DE676C9-1FBD-4BE8-A75D-CD3468706BF5}" presName="textNode" presStyleLbl="node1" presStyleIdx="3" presStyleCnt="5">
        <dgm:presLayoutVars>
          <dgm:bulletEnabled val="1"/>
        </dgm:presLayoutVars>
      </dgm:prSet>
      <dgm:spPr/>
    </dgm:pt>
    <dgm:pt modelId="{B5876F7D-E892-4322-809B-B4A98B1B783A}" type="pres">
      <dgm:prSet presAssocID="{5281F252-93DA-4933-B3DA-2A378831B763}" presName="sibTrans" presStyleCnt="0"/>
      <dgm:spPr/>
    </dgm:pt>
    <dgm:pt modelId="{4DD232BE-33A3-4A3A-BE11-BD936D27F476}" type="pres">
      <dgm:prSet presAssocID="{5EF46FED-0599-42A8-A7D5-0D0DEBE18A07}" presName="textNode" presStyleLbl="node1" presStyleIdx="4" presStyleCnt="5">
        <dgm:presLayoutVars>
          <dgm:bulletEnabled val="1"/>
        </dgm:presLayoutVars>
      </dgm:prSet>
      <dgm:spPr/>
    </dgm:pt>
  </dgm:ptLst>
  <dgm:cxnLst>
    <dgm:cxn modelId="{19DC1A07-1CBF-41CD-BFEF-7CDFAE289FB0}" srcId="{A82B0886-2414-4638-B614-38EF446DDF3C}" destId="{1DE676C9-1FBD-4BE8-A75D-CD3468706BF5}" srcOrd="3" destOrd="0" parTransId="{26755BFA-B34F-4545-8A90-3E8675BF0817}" sibTransId="{5281F252-93DA-4933-B3DA-2A378831B763}"/>
    <dgm:cxn modelId="{6F52E625-7A39-48BE-BE28-79FA541C6574}" srcId="{A82B0886-2414-4638-B614-38EF446DDF3C}" destId="{72D640DA-1533-42FF-AEC1-15BDA1BE977D}" srcOrd="1" destOrd="0" parTransId="{4F943AF8-2584-4D10-A516-AA86DA32C5F8}" sibTransId="{278F77B4-7E22-429B-9263-8386AFF943E6}"/>
    <dgm:cxn modelId="{FD3A6938-15AA-4BB2-8CB2-ACCABDBBC517}" type="presOf" srcId="{1DE676C9-1FBD-4BE8-A75D-CD3468706BF5}" destId="{4801ED19-B13F-4248-8FEC-1B3C53A568E2}" srcOrd="0" destOrd="0" presId="urn:microsoft.com/office/officeart/2005/8/layout/hProcess9"/>
    <dgm:cxn modelId="{4FB05E57-BA23-43FD-AC8B-512865B1A767}" type="presOf" srcId="{5EF46FED-0599-42A8-A7D5-0D0DEBE18A07}" destId="{4DD232BE-33A3-4A3A-BE11-BD936D27F476}" srcOrd="0" destOrd="0" presId="urn:microsoft.com/office/officeart/2005/8/layout/hProcess9"/>
    <dgm:cxn modelId="{0A2E6893-658B-4A4D-A7E9-2A739E24C037}" type="presOf" srcId="{D3E91868-A730-4918-B5B6-628596851CD3}" destId="{3AE625B3-94E5-4C11-9B80-276ED3FD018B}" srcOrd="0" destOrd="0" presId="urn:microsoft.com/office/officeart/2005/8/layout/hProcess9"/>
    <dgm:cxn modelId="{AC143D9A-03EC-4DDF-9C29-F71714A89027}" srcId="{A82B0886-2414-4638-B614-38EF446DDF3C}" destId="{D3E91868-A730-4918-B5B6-628596851CD3}" srcOrd="2" destOrd="0" parTransId="{63D523F0-F508-4714-8EB4-FDB2FFA045FA}" sibTransId="{ADE3BDCD-FDF5-4C5F-BA70-DC0686B5F4AA}"/>
    <dgm:cxn modelId="{21A0ADA2-1678-4D14-8C0F-40D6B45F02AF}" type="presOf" srcId="{A82B0886-2414-4638-B614-38EF446DDF3C}" destId="{0CA0E9F3-6ABB-4C2F-B7E5-5BDA17FB4517}" srcOrd="0" destOrd="0" presId="urn:microsoft.com/office/officeart/2005/8/layout/hProcess9"/>
    <dgm:cxn modelId="{E35BEEA4-D88B-48AB-AA58-05370E81480E}" type="presOf" srcId="{6C37D2D7-83F6-4E5E-9F1C-8E6A29640970}" destId="{7404AEC2-EDFE-4C28-8D89-093F7BF6A5D2}" srcOrd="0" destOrd="0" presId="urn:microsoft.com/office/officeart/2005/8/layout/hProcess9"/>
    <dgm:cxn modelId="{B41514B5-E22C-4F10-AB41-23B330F6D614}" srcId="{A82B0886-2414-4638-B614-38EF446DDF3C}" destId="{6C37D2D7-83F6-4E5E-9F1C-8E6A29640970}" srcOrd="0" destOrd="0" parTransId="{861EAEC8-A91A-4D54-8D3E-26F0FAFF8B36}" sibTransId="{26A6DC29-B647-4350-8E41-D91B250AB229}"/>
    <dgm:cxn modelId="{5878FFD1-F0CF-4BAA-84EF-CF8C5F56D1F9}" type="presOf" srcId="{72D640DA-1533-42FF-AEC1-15BDA1BE977D}" destId="{70EF2392-D018-4558-85E6-6FE2A733663C}" srcOrd="0" destOrd="0" presId="urn:microsoft.com/office/officeart/2005/8/layout/hProcess9"/>
    <dgm:cxn modelId="{FD5DD4D5-596B-48C6-894B-D2049E4D07B3}" srcId="{A82B0886-2414-4638-B614-38EF446DDF3C}" destId="{5EF46FED-0599-42A8-A7D5-0D0DEBE18A07}" srcOrd="4" destOrd="0" parTransId="{7351505C-5B7C-454C-9DF4-D915FCE57572}" sibTransId="{7E1E12D5-4D74-466D-B8AF-E5F81A5F26EE}"/>
    <dgm:cxn modelId="{959CF611-99C4-478E-A732-A5532671333B}" type="presParOf" srcId="{0CA0E9F3-6ABB-4C2F-B7E5-5BDA17FB4517}" destId="{F3ABBD65-B174-4626-8DBD-279220D60C82}" srcOrd="0" destOrd="0" presId="urn:microsoft.com/office/officeart/2005/8/layout/hProcess9"/>
    <dgm:cxn modelId="{B301BC17-14F3-46F3-8498-623183D54E75}" type="presParOf" srcId="{0CA0E9F3-6ABB-4C2F-B7E5-5BDA17FB4517}" destId="{B81379C7-9FC2-410F-AABF-CE7CE645B94F}" srcOrd="1" destOrd="0" presId="urn:microsoft.com/office/officeart/2005/8/layout/hProcess9"/>
    <dgm:cxn modelId="{08287446-27E6-4F4D-B9AC-FDABAACCEDFB}" type="presParOf" srcId="{B81379C7-9FC2-410F-AABF-CE7CE645B94F}" destId="{7404AEC2-EDFE-4C28-8D89-093F7BF6A5D2}" srcOrd="0" destOrd="0" presId="urn:microsoft.com/office/officeart/2005/8/layout/hProcess9"/>
    <dgm:cxn modelId="{809B7E67-52ED-4E73-A8B2-E32FC41C1B6C}" type="presParOf" srcId="{B81379C7-9FC2-410F-AABF-CE7CE645B94F}" destId="{83FC6411-C8A3-4959-ABEA-E1EBEA1BE9B2}" srcOrd="1" destOrd="0" presId="urn:microsoft.com/office/officeart/2005/8/layout/hProcess9"/>
    <dgm:cxn modelId="{2297CD6C-E985-46CE-8E2C-55A23D27E73C}" type="presParOf" srcId="{B81379C7-9FC2-410F-AABF-CE7CE645B94F}" destId="{70EF2392-D018-4558-85E6-6FE2A733663C}" srcOrd="2" destOrd="0" presId="urn:microsoft.com/office/officeart/2005/8/layout/hProcess9"/>
    <dgm:cxn modelId="{1125A7E2-746E-4BAF-9DEF-D70FA2F278A0}" type="presParOf" srcId="{B81379C7-9FC2-410F-AABF-CE7CE645B94F}" destId="{FD2A1568-B990-4D68-B025-A19408C2001B}" srcOrd="3" destOrd="0" presId="urn:microsoft.com/office/officeart/2005/8/layout/hProcess9"/>
    <dgm:cxn modelId="{A7570138-0B44-4779-B31F-2212EDC6B273}" type="presParOf" srcId="{B81379C7-9FC2-410F-AABF-CE7CE645B94F}" destId="{3AE625B3-94E5-4C11-9B80-276ED3FD018B}" srcOrd="4" destOrd="0" presId="urn:microsoft.com/office/officeart/2005/8/layout/hProcess9"/>
    <dgm:cxn modelId="{179091F7-0499-4B1E-9D31-B1DE3E5BEBE5}" type="presParOf" srcId="{B81379C7-9FC2-410F-AABF-CE7CE645B94F}" destId="{8BFA6FC6-D1E1-443E-A6DB-9F95AB75CCB4}" srcOrd="5" destOrd="0" presId="urn:microsoft.com/office/officeart/2005/8/layout/hProcess9"/>
    <dgm:cxn modelId="{30EB5DD3-5CB7-45F4-B7FA-2C6A645F0AC1}" type="presParOf" srcId="{B81379C7-9FC2-410F-AABF-CE7CE645B94F}" destId="{4801ED19-B13F-4248-8FEC-1B3C53A568E2}" srcOrd="6" destOrd="0" presId="urn:microsoft.com/office/officeart/2005/8/layout/hProcess9"/>
    <dgm:cxn modelId="{1307A644-F214-49AB-8AB1-3121F9CC7956}" type="presParOf" srcId="{B81379C7-9FC2-410F-AABF-CE7CE645B94F}" destId="{B5876F7D-E892-4322-809B-B4A98B1B783A}" srcOrd="7" destOrd="0" presId="urn:microsoft.com/office/officeart/2005/8/layout/hProcess9"/>
    <dgm:cxn modelId="{0DEFBA79-E6FF-42AE-9C2B-63FB6ED2720A}" type="presParOf" srcId="{B81379C7-9FC2-410F-AABF-CE7CE645B94F}" destId="{4DD232BE-33A3-4A3A-BE11-BD936D27F476}"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75EADE0-B889-4446-B604-D1823B872EA0}" type="doc">
      <dgm:prSet loTypeId="urn:microsoft.com/office/officeart/2008/layout/HorizontalMultiLevelHierarchy" loCatId="hierarchy" qsTypeId="urn:microsoft.com/office/officeart/2005/8/quickstyle/simple1" qsCatId="simple" csTypeId="urn:microsoft.com/office/officeart/2005/8/colors/accent0_3" csCatId="mainScheme" phldr="1"/>
      <dgm:spPr/>
      <dgm:t>
        <a:bodyPr/>
        <a:lstStyle/>
        <a:p>
          <a:endParaRPr lang="en-NZ"/>
        </a:p>
      </dgm:t>
    </dgm:pt>
    <dgm:pt modelId="{2E064246-8007-43A4-838F-C1ED36DB3EB3}">
      <dgm:prSet phldrT="[Text]"/>
      <dgm:spPr/>
      <dgm:t>
        <a:bodyPr/>
        <a:lstStyle/>
        <a:p>
          <a:r>
            <a:rPr lang="en-NZ" dirty="0"/>
            <a:t>Contact details</a:t>
          </a:r>
        </a:p>
      </dgm:t>
    </dgm:pt>
    <dgm:pt modelId="{320E77CD-4ACA-454F-8ACF-2E220DF9730A}" type="parTrans" cxnId="{D5E94C84-6DD6-4BE6-965D-03B229301564}">
      <dgm:prSet/>
      <dgm:spPr/>
      <dgm:t>
        <a:bodyPr/>
        <a:lstStyle/>
        <a:p>
          <a:endParaRPr lang="en-NZ"/>
        </a:p>
      </dgm:t>
    </dgm:pt>
    <dgm:pt modelId="{65C11B36-5188-4F93-A9E1-F0680BD99646}" type="sibTrans" cxnId="{D5E94C84-6DD6-4BE6-965D-03B229301564}">
      <dgm:prSet/>
      <dgm:spPr/>
      <dgm:t>
        <a:bodyPr/>
        <a:lstStyle/>
        <a:p>
          <a:endParaRPr lang="en-NZ"/>
        </a:p>
      </dgm:t>
    </dgm:pt>
    <dgm:pt modelId="{11F2FD9D-B207-4C8F-A8EC-BCD696A9D198}">
      <dgm:prSet phldrT="[Text]"/>
      <dgm:spPr/>
      <dgm:t>
        <a:bodyPr/>
        <a:lstStyle/>
        <a:p>
          <a:r>
            <a:rPr lang="en-NZ"/>
            <a:t>Suzy Hodgson</a:t>
          </a:r>
        </a:p>
        <a:p>
          <a:r>
            <a:rPr lang="en-NZ">
              <a:hlinkClick xmlns:r="http://schemas.openxmlformats.org/officeDocument/2006/relationships" r:id="rId1">
                <a:extLst>
                  <a:ext uri="{A12FA001-AC4F-418D-AE19-62706E023703}">
                    <ahyp:hlinkClr xmlns:ahyp="http://schemas.microsoft.com/office/drawing/2018/hyperlinkcolor" val="tx"/>
                  </a:ext>
                </a:extLst>
              </a:hlinkClick>
            </a:rPr>
            <a:t>suzy.hodgson@aut.ac.nz</a:t>
          </a:r>
          <a:endParaRPr lang="en-NZ"/>
        </a:p>
        <a:p>
          <a:r>
            <a:rPr lang="en-NZ"/>
            <a:t>@SuzanneHodgson3</a:t>
          </a:r>
          <a:endParaRPr lang="en-NZ" dirty="0"/>
        </a:p>
      </dgm:t>
    </dgm:pt>
    <dgm:pt modelId="{8F1F6D7B-1550-4513-BAD6-1A9F4757616B}" type="parTrans" cxnId="{A33C74ED-5C63-43C7-8035-002BF27C714E}">
      <dgm:prSet/>
      <dgm:spPr/>
      <dgm:t>
        <a:bodyPr/>
        <a:lstStyle/>
        <a:p>
          <a:endParaRPr lang="en-NZ"/>
        </a:p>
      </dgm:t>
    </dgm:pt>
    <dgm:pt modelId="{7F3A5E7E-297B-4353-8BDC-5F8B7C64CF41}" type="sibTrans" cxnId="{A33C74ED-5C63-43C7-8035-002BF27C714E}">
      <dgm:prSet/>
      <dgm:spPr/>
      <dgm:t>
        <a:bodyPr/>
        <a:lstStyle/>
        <a:p>
          <a:endParaRPr lang="en-NZ"/>
        </a:p>
      </dgm:t>
    </dgm:pt>
    <dgm:pt modelId="{CA641EBA-8869-4B7F-8E84-E479550DEAE1}">
      <dgm:prSet phldrT="[Text]"/>
      <dgm:spPr/>
      <dgm:t>
        <a:bodyPr/>
        <a:lstStyle/>
        <a:p>
          <a:r>
            <a:rPr lang="en-NZ" dirty="0"/>
            <a:t>Amy Jenkin</a:t>
          </a:r>
        </a:p>
        <a:p>
          <a:r>
            <a:rPr lang="en-NZ" dirty="0"/>
            <a:t>amy.jenkin@shsc.nhs.uk</a:t>
          </a:r>
        </a:p>
        <a:p>
          <a:r>
            <a:rPr lang="en-NZ" dirty="0"/>
            <a:t>@perinatalAmyJ</a:t>
          </a:r>
        </a:p>
      </dgm:t>
    </dgm:pt>
    <dgm:pt modelId="{A89B41C0-5E42-4669-A6D0-1ACDB792377A}" type="parTrans" cxnId="{36AAC2EA-EB2A-4FA1-9372-F3590F6F70C9}">
      <dgm:prSet/>
      <dgm:spPr/>
      <dgm:t>
        <a:bodyPr/>
        <a:lstStyle/>
        <a:p>
          <a:endParaRPr lang="en-NZ"/>
        </a:p>
      </dgm:t>
    </dgm:pt>
    <dgm:pt modelId="{7D637276-EFA4-451B-9F54-91BEDE0CF573}" type="sibTrans" cxnId="{36AAC2EA-EB2A-4FA1-9372-F3590F6F70C9}">
      <dgm:prSet/>
      <dgm:spPr/>
      <dgm:t>
        <a:bodyPr/>
        <a:lstStyle/>
        <a:p>
          <a:endParaRPr lang="en-NZ"/>
        </a:p>
      </dgm:t>
    </dgm:pt>
    <dgm:pt modelId="{7270C24D-69C9-4A78-AE56-35A687220D12}">
      <dgm:prSet phldrT="[Text]"/>
      <dgm:spPr/>
      <dgm:t>
        <a:bodyPr/>
        <a:lstStyle/>
        <a:p>
          <a:r>
            <a:rPr lang="en-NZ"/>
            <a:t>Rosie Martin</a:t>
          </a:r>
        </a:p>
        <a:p>
          <a:r>
            <a:rPr lang="en-NZ">
              <a:hlinkClick xmlns:r="http://schemas.openxmlformats.org/officeDocument/2006/relationships" r:id="rId2">
                <a:extLst>
                  <a:ext uri="{A12FA001-AC4F-418D-AE19-62706E023703}">
                    <ahyp:hlinkClr xmlns:ahyp="http://schemas.microsoft.com/office/drawing/2018/hyperlinkcolor" val="tx"/>
                  </a:ext>
                </a:extLst>
              </a:hlinkClick>
            </a:rPr>
            <a:t>rosie.martin@shu.ac.uk</a:t>
          </a:r>
          <a:endParaRPr lang="en-NZ"/>
        </a:p>
        <a:p>
          <a:r>
            <a:rPr lang="en-NZ"/>
            <a:t>@rosiemartin12</a:t>
          </a:r>
          <a:endParaRPr lang="en-NZ" dirty="0"/>
        </a:p>
      </dgm:t>
    </dgm:pt>
    <dgm:pt modelId="{EC268E7C-1997-4360-9A78-93FA6C3A1182}" type="parTrans" cxnId="{8EC0A4B3-326B-4C1B-8748-C15F503B2438}">
      <dgm:prSet/>
      <dgm:spPr/>
      <dgm:t>
        <a:bodyPr/>
        <a:lstStyle/>
        <a:p>
          <a:endParaRPr lang="en-NZ"/>
        </a:p>
      </dgm:t>
    </dgm:pt>
    <dgm:pt modelId="{EE65FB4B-827D-4144-A119-1B3A3B3F5DE2}" type="sibTrans" cxnId="{8EC0A4B3-326B-4C1B-8748-C15F503B2438}">
      <dgm:prSet/>
      <dgm:spPr/>
      <dgm:t>
        <a:bodyPr/>
        <a:lstStyle/>
        <a:p>
          <a:endParaRPr lang="en-NZ"/>
        </a:p>
      </dgm:t>
    </dgm:pt>
    <dgm:pt modelId="{3628D824-8713-4DE2-802D-E5EFB0F3B9E1}">
      <dgm:prSet/>
      <dgm:spPr/>
      <dgm:t>
        <a:bodyPr/>
        <a:lstStyle/>
        <a:p>
          <a:r>
            <a:rPr lang="en-NZ" dirty="0"/>
            <a:t>We would love to collaborate or speak more with you.</a:t>
          </a:r>
        </a:p>
      </dgm:t>
    </dgm:pt>
    <dgm:pt modelId="{7D8A9177-967A-4A60-8F1C-A04E7C5CE1D5}" type="parTrans" cxnId="{8FA3F3AC-22E4-4106-AC3F-600B9BAE5D69}">
      <dgm:prSet/>
      <dgm:spPr/>
      <dgm:t>
        <a:bodyPr/>
        <a:lstStyle/>
        <a:p>
          <a:endParaRPr lang="en-NZ"/>
        </a:p>
      </dgm:t>
    </dgm:pt>
    <dgm:pt modelId="{FE47C274-0706-438A-938E-E4B7CD08B885}" type="sibTrans" cxnId="{8FA3F3AC-22E4-4106-AC3F-600B9BAE5D69}">
      <dgm:prSet/>
      <dgm:spPr/>
      <dgm:t>
        <a:bodyPr/>
        <a:lstStyle/>
        <a:p>
          <a:endParaRPr lang="en-NZ"/>
        </a:p>
      </dgm:t>
    </dgm:pt>
    <dgm:pt modelId="{14C8A39D-A1B9-4664-B8E5-412B6507945F}" type="pres">
      <dgm:prSet presAssocID="{875EADE0-B889-4446-B604-D1823B872EA0}" presName="Name0" presStyleCnt="0">
        <dgm:presLayoutVars>
          <dgm:chPref val="1"/>
          <dgm:dir/>
          <dgm:animOne val="branch"/>
          <dgm:animLvl val="lvl"/>
          <dgm:resizeHandles val="exact"/>
        </dgm:presLayoutVars>
      </dgm:prSet>
      <dgm:spPr/>
    </dgm:pt>
    <dgm:pt modelId="{81C2A3CB-25B4-451D-9425-17F9F3955577}" type="pres">
      <dgm:prSet presAssocID="{2E064246-8007-43A4-838F-C1ED36DB3EB3}" presName="root1" presStyleCnt="0"/>
      <dgm:spPr/>
    </dgm:pt>
    <dgm:pt modelId="{88895583-8FC9-4418-8F5C-83A9913A775E}" type="pres">
      <dgm:prSet presAssocID="{2E064246-8007-43A4-838F-C1ED36DB3EB3}" presName="LevelOneTextNode" presStyleLbl="node0" presStyleIdx="0" presStyleCnt="1">
        <dgm:presLayoutVars>
          <dgm:chPref val="3"/>
        </dgm:presLayoutVars>
      </dgm:prSet>
      <dgm:spPr/>
    </dgm:pt>
    <dgm:pt modelId="{DC9791ED-E37A-4E30-9FB1-38B38DA0F791}" type="pres">
      <dgm:prSet presAssocID="{2E064246-8007-43A4-838F-C1ED36DB3EB3}" presName="level2hierChild" presStyleCnt="0"/>
      <dgm:spPr/>
    </dgm:pt>
    <dgm:pt modelId="{6EFA1C5E-684B-47D4-A0AD-AC453DEE610E}" type="pres">
      <dgm:prSet presAssocID="{7D8A9177-967A-4A60-8F1C-A04E7C5CE1D5}" presName="conn2-1" presStyleLbl="parChTrans1D2" presStyleIdx="0" presStyleCnt="4"/>
      <dgm:spPr/>
    </dgm:pt>
    <dgm:pt modelId="{FF363E0C-0FC8-48C8-A587-4BFB07BF7B25}" type="pres">
      <dgm:prSet presAssocID="{7D8A9177-967A-4A60-8F1C-A04E7C5CE1D5}" presName="connTx" presStyleLbl="parChTrans1D2" presStyleIdx="0" presStyleCnt="4"/>
      <dgm:spPr/>
    </dgm:pt>
    <dgm:pt modelId="{F9A9AD18-C004-463C-86AC-E9BF1131A1A8}" type="pres">
      <dgm:prSet presAssocID="{3628D824-8713-4DE2-802D-E5EFB0F3B9E1}" presName="root2" presStyleCnt="0"/>
      <dgm:spPr/>
    </dgm:pt>
    <dgm:pt modelId="{E21F1CD2-8FFE-4BC1-9F47-8F7A361D4118}" type="pres">
      <dgm:prSet presAssocID="{3628D824-8713-4DE2-802D-E5EFB0F3B9E1}" presName="LevelTwoTextNode" presStyleLbl="node2" presStyleIdx="0" presStyleCnt="4">
        <dgm:presLayoutVars>
          <dgm:chPref val="3"/>
        </dgm:presLayoutVars>
      </dgm:prSet>
      <dgm:spPr/>
    </dgm:pt>
    <dgm:pt modelId="{2BEAB5FD-A607-4357-B93B-441EC787A2EB}" type="pres">
      <dgm:prSet presAssocID="{3628D824-8713-4DE2-802D-E5EFB0F3B9E1}" presName="level3hierChild" presStyleCnt="0"/>
      <dgm:spPr/>
    </dgm:pt>
    <dgm:pt modelId="{C0EB622C-2AC0-47EB-B87F-0E88B7AE09EC}" type="pres">
      <dgm:prSet presAssocID="{8F1F6D7B-1550-4513-BAD6-1A9F4757616B}" presName="conn2-1" presStyleLbl="parChTrans1D2" presStyleIdx="1" presStyleCnt="4"/>
      <dgm:spPr/>
    </dgm:pt>
    <dgm:pt modelId="{D04A6734-8947-4F7C-A82C-517275D917C7}" type="pres">
      <dgm:prSet presAssocID="{8F1F6D7B-1550-4513-BAD6-1A9F4757616B}" presName="connTx" presStyleLbl="parChTrans1D2" presStyleIdx="1" presStyleCnt="4"/>
      <dgm:spPr/>
    </dgm:pt>
    <dgm:pt modelId="{BDA96D90-CE65-4D48-9990-1972552646C6}" type="pres">
      <dgm:prSet presAssocID="{11F2FD9D-B207-4C8F-A8EC-BCD696A9D198}" presName="root2" presStyleCnt="0"/>
      <dgm:spPr/>
    </dgm:pt>
    <dgm:pt modelId="{6C63DF8E-5FD3-4B5B-8D3C-04D981F583B4}" type="pres">
      <dgm:prSet presAssocID="{11F2FD9D-B207-4C8F-A8EC-BCD696A9D198}" presName="LevelTwoTextNode" presStyleLbl="node2" presStyleIdx="1" presStyleCnt="4">
        <dgm:presLayoutVars>
          <dgm:chPref val="3"/>
        </dgm:presLayoutVars>
      </dgm:prSet>
      <dgm:spPr/>
    </dgm:pt>
    <dgm:pt modelId="{89C3E2D5-674E-4348-B170-A8C0D1EA4940}" type="pres">
      <dgm:prSet presAssocID="{11F2FD9D-B207-4C8F-A8EC-BCD696A9D198}" presName="level3hierChild" presStyleCnt="0"/>
      <dgm:spPr/>
    </dgm:pt>
    <dgm:pt modelId="{327D756B-220F-47A2-9A26-8B1436CFFE40}" type="pres">
      <dgm:prSet presAssocID="{A89B41C0-5E42-4669-A6D0-1ACDB792377A}" presName="conn2-1" presStyleLbl="parChTrans1D2" presStyleIdx="2" presStyleCnt="4"/>
      <dgm:spPr/>
    </dgm:pt>
    <dgm:pt modelId="{165BECC5-2883-46CC-B1B8-25E7276873E4}" type="pres">
      <dgm:prSet presAssocID="{A89B41C0-5E42-4669-A6D0-1ACDB792377A}" presName="connTx" presStyleLbl="parChTrans1D2" presStyleIdx="2" presStyleCnt="4"/>
      <dgm:spPr/>
    </dgm:pt>
    <dgm:pt modelId="{D2297D4E-D560-4FA3-BDF6-89797B7E3238}" type="pres">
      <dgm:prSet presAssocID="{CA641EBA-8869-4B7F-8E84-E479550DEAE1}" presName="root2" presStyleCnt="0"/>
      <dgm:spPr/>
    </dgm:pt>
    <dgm:pt modelId="{58A2F0A2-7DFF-44DC-BA9C-15088AEE6E12}" type="pres">
      <dgm:prSet presAssocID="{CA641EBA-8869-4B7F-8E84-E479550DEAE1}" presName="LevelTwoTextNode" presStyleLbl="node2" presStyleIdx="2" presStyleCnt="4">
        <dgm:presLayoutVars>
          <dgm:chPref val="3"/>
        </dgm:presLayoutVars>
      </dgm:prSet>
      <dgm:spPr/>
    </dgm:pt>
    <dgm:pt modelId="{C766F4D1-627F-408A-B057-9427C1892797}" type="pres">
      <dgm:prSet presAssocID="{CA641EBA-8869-4B7F-8E84-E479550DEAE1}" presName="level3hierChild" presStyleCnt="0"/>
      <dgm:spPr/>
    </dgm:pt>
    <dgm:pt modelId="{F49B39F4-D202-4152-B58E-C3221D4046E5}" type="pres">
      <dgm:prSet presAssocID="{EC268E7C-1997-4360-9A78-93FA6C3A1182}" presName="conn2-1" presStyleLbl="parChTrans1D2" presStyleIdx="3" presStyleCnt="4"/>
      <dgm:spPr/>
    </dgm:pt>
    <dgm:pt modelId="{B3DABFA7-BAED-4EC4-B9AC-8A9D983F7B4D}" type="pres">
      <dgm:prSet presAssocID="{EC268E7C-1997-4360-9A78-93FA6C3A1182}" presName="connTx" presStyleLbl="parChTrans1D2" presStyleIdx="3" presStyleCnt="4"/>
      <dgm:spPr/>
    </dgm:pt>
    <dgm:pt modelId="{CE683E71-5A02-4220-AB99-DA53790B6C4D}" type="pres">
      <dgm:prSet presAssocID="{7270C24D-69C9-4A78-AE56-35A687220D12}" presName="root2" presStyleCnt="0"/>
      <dgm:spPr/>
    </dgm:pt>
    <dgm:pt modelId="{68B17377-FED4-4232-967C-7D2AE8A127FF}" type="pres">
      <dgm:prSet presAssocID="{7270C24D-69C9-4A78-AE56-35A687220D12}" presName="LevelTwoTextNode" presStyleLbl="node2" presStyleIdx="3" presStyleCnt="4">
        <dgm:presLayoutVars>
          <dgm:chPref val="3"/>
        </dgm:presLayoutVars>
      </dgm:prSet>
      <dgm:spPr/>
    </dgm:pt>
    <dgm:pt modelId="{8506F663-F71A-4E7C-8726-2FF1F078A2B4}" type="pres">
      <dgm:prSet presAssocID="{7270C24D-69C9-4A78-AE56-35A687220D12}" presName="level3hierChild" presStyleCnt="0"/>
      <dgm:spPr/>
    </dgm:pt>
  </dgm:ptLst>
  <dgm:cxnLst>
    <dgm:cxn modelId="{7EB25C04-0FEC-49C3-9A36-4BFD03180258}" type="presOf" srcId="{EC268E7C-1997-4360-9A78-93FA6C3A1182}" destId="{F49B39F4-D202-4152-B58E-C3221D4046E5}" srcOrd="0" destOrd="0" presId="urn:microsoft.com/office/officeart/2008/layout/HorizontalMultiLevelHierarchy"/>
    <dgm:cxn modelId="{6088582C-1C99-460A-8731-43339E5D246B}" type="presOf" srcId="{3628D824-8713-4DE2-802D-E5EFB0F3B9E1}" destId="{E21F1CD2-8FFE-4BC1-9F47-8F7A361D4118}" srcOrd="0" destOrd="0" presId="urn:microsoft.com/office/officeart/2008/layout/HorizontalMultiLevelHierarchy"/>
    <dgm:cxn modelId="{AC5E3A30-197F-4AAB-B498-BAC37EEB6AFD}" type="presOf" srcId="{8F1F6D7B-1550-4513-BAD6-1A9F4757616B}" destId="{C0EB622C-2AC0-47EB-B87F-0E88B7AE09EC}" srcOrd="0" destOrd="0" presId="urn:microsoft.com/office/officeart/2008/layout/HorizontalMultiLevelHierarchy"/>
    <dgm:cxn modelId="{DE97D638-58DF-466D-B9E6-CE564B0D52BD}" type="presOf" srcId="{7D8A9177-967A-4A60-8F1C-A04E7C5CE1D5}" destId="{6EFA1C5E-684B-47D4-A0AD-AC453DEE610E}" srcOrd="0" destOrd="0" presId="urn:microsoft.com/office/officeart/2008/layout/HorizontalMultiLevelHierarchy"/>
    <dgm:cxn modelId="{CE913A48-F113-49AA-BE76-7EAAE1062073}" type="presOf" srcId="{7270C24D-69C9-4A78-AE56-35A687220D12}" destId="{68B17377-FED4-4232-967C-7D2AE8A127FF}" srcOrd="0" destOrd="0" presId="urn:microsoft.com/office/officeart/2008/layout/HorizontalMultiLevelHierarchy"/>
    <dgm:cxn modelId="{16DC446E-09B3-417E-B6D8-E5772CE0BD43}" type="presOf" srcId="{A89B41C0-5E42-4669-A6D0-1ACDB792377A}" destId="{327D756B-220F-47A2-9A26-8B1436CFFE40}" srcOrd="0" destOrd="0" presId="urn:microsoft.com/office/officeart/2008/layout/HorizontalMultiLevelHierarchy"/>
    <dgm:cxn modelId="{5DE15072-0CAF-471B-96F4-100162C8CC76}" type="presOf" srcId="{8F1F6D7B-1550-4513-BAD6-1A9F4757616B}" destId="{D04A6734-8947-4F7C-A82C-517275D917C7}" srcOrd="1" destOrd="0" presId="urn:microsoft.com/office/officeart/2008/layout/HorizontalMultiLevelHierarchy"/>
    <dgm:cxn modelId="{31D8F558-8431-4EC8-9809-0B29179B5820}" type="presOf" srcId="{7D8A9177-967A-4A60-8F1C-A04E7C5CE1D5}" destId="{FF363E0C-0FC8-48C8-A587-4BFB07BF7B25}" srcOrd="1" destOrd="0" presId="urn:microsoft.com/office/officeart/2008/layout/HorizontalMultiLevelHierarchy"/>
    <dgm:cxn modelId="{BD182359-1D70-405C-B041-115699C999EF}" type="presOf" srcId="{11F2FD9D-B207-4C8F-A8EC-BCD696A9D198}" destId="{6C63DF8E-5FD3-4B5B-8D3C-04D981F583B4}" srcOrd="0" destOrd="0" presId="urn:microsoft.com/office/officeart/2008/layout/HorizontalMultiLevelHierarchy"/>
    <dgm:cxn modelId="{D5E94C84-6DD6-4BE6-965D-03B229301564}" srcId="{875EADE0-B889-4446-B604-D1823B872EA0}" destId="{2E064246-8007-43A4-838F-C1ED36DB3EB3}" srcOrd="0" destOrd="0" parTransId="{320E77CD-4ACA-454F-8ACF-2E220DF9730A}" sibTransId="{65C11B36-5188-4F93-A9E1-F0680BD99646}"/>
    <dgm:cxn modelId="{B924C89E-92CF-49A9-B819-F59F70B2D92F}" type="presOf" srcId="{EC268E7C-1997-4360-9A78-93FA6C3A1182}" destId="{B3DABFA7-BAED-4EC4-B9AC-8A9D983F7B4D}" srcOrd="1" destOrd="0" presId="urn:microsoft.com/office/officeart/2008/layout/HorizontalMultiLevelHierarchy"/>
    <dgm:cxn modelId="{05E6D3A0-F3D4-4E30-8418-476D4B597103}" type="presOf" srcId="{A89B41C0-5E42-4669-A6D0-1ACDB792377A}" destId="{165BECC5-2883-46CC-B1B8-25E7276873E4}" srcOrd="1" destOrd="0" presId="urn:microsoft.com/office/officeart/2008/layout/HorizontalMultiLevelHierarchy"/>
    <dgm:cxn modelId="{739CB8A3-D41A-4D3E-9AAC-A15AB8FBC86F}" type="presOf" srcId="{CA641EBA-8869-4B7F-8E84-E479550DEAE1}" destId="{58A2F0A2-7DFF-44DC-BA9C-15088AEE6E12}" srcOrd="0" destOrd="0" presId="urn:microsoft.com/office/officeart/2008/layout/HorizontalMultiLevelHierarchy"/>
    <dgm:cxn modelId="{8FA3F3AC-22E4-4106-AC3F-600B9BAE5D69}" srcId="{2E064246-8007-43A4-838F-C1ED36DB3EB3}" destId="{3628D824-8713-4DE2-802D-E5EFB0F3B9E1}" srcOrd="0" destOrd="0" parTransId="{7D8A9177-967A-4A60-8F1C-A04E7C5CE1D5}" sibTransId="{FE47C274-0706-438A-938E-E4B7CD08B885}"/>
    <dgm:cxn modelId="{8EC0A4B3-326B-4C1B-8748-C15F503B2438}" srcId="{2E064246-8007-43A4-838F-C1ED36DB3EB3}" destId="{7270C24D-69C9-4A78-AE56-35A687220D12}" srcOrd="3" destOrd="0" parTransId="{EC268E7C-1997-4360-9A78-93FA6C3A1182}" sibTransId="{EE65FB4B-827D-4144-A119-1B3A3B3F5DE2}"/>
    <dgm:cxn modelId="{4CCB8BC5-99B8-499F-8342-E08CD6764D62}" type="presOf" srcId="{875EADE0-B889-4446-B604-D1823B872EA0}" destId="{14C8A39D-A1B9-4664-B8E5-412B6507945F}" srcOrd="0" destOrd="0" presId="urn:microsoft.com/office/officeart/2008/layout/HorizontalMultiLevelHierarchy"/>
    <dgm:cxn modelId="{BF0B14E3-502F-4B3B-9971-A49E79D04685}" type="presOf" srcId="{2E064246-8007-43A4-838F-C1ED36DB3EB3}" destId="{88895583-8FC9-4418-8F5C-83A9913A775E}" srcOrd="0" destOrd="0" presId="urn:microsoft.com/office/officeart/2008/layout/HorizontalMultiLevelHierarchy"/>
    <dgm:cxn modelId="{36AAC2EA-EB2A-4FA1-9372-F3590F6F70C9}" srcId="{2E064246-8007-43A4-838F-C1ED36DB3EB3}" destId="{CA641EBA-8869-4B7F-8E84-E479550DEAE1}" srcOrd="2" destOrd="0" parTransId="{A89B41C0-5E42-4669-A6D0-1ACDB792377A}" sibTransId="{7D637276-EFA4-451B-9F54-91BEDE0CF573}"/>
    <dgm:cxn modelId="{A33C74ED-5C63-43C7-8035-002BF27C714E}" srcId="{2E064246-8007-43A4-838F-C1ED36DB3EB3}" destId="{11F2FD9D-B207-4C8F-A8EC-BCD696A9D198}" srcOrd="1" destOrd="0" parTransId="{8F1F6D7B-1550-4513-BAD6-1A9F4757616B}" sibTransId="{7F3A5E7E-297B-4353-8BDC-5F8B7C64CF41}"/>
    <dgm:cxn modelId="{E8709A4D-6C74-4E2F-976C-2CDEF69343C4}" type="presParOf" srcId="{14C8A39D-A1B9-4664-B8E5-412B6507945F}" destId="{81C2A3CB-25B4-451D-9425-17F9F3955577}" srcOrd="0" destOrd="0" presId="urn:microsoft.com/office/officeart/2008/layout/HorizontalMultiLevelHierarchy"/>
    <dgm:cxn modelId="{D786447C-6191-4EF7-9E89-0DEE5281BF92}" type="presParOf" srcId="{81C2A3CB-25B4-451D-9425-17F9F3955577}" destId="{88895583-8FC9-4418-8F5C-83A9913A775E}" srcOrd="0" destOrd="0" presId="urn:microsoft.com/office/officeart/2008/layout/HorizontalMultiLevelHierarchy"/>
    <dgm:cxn modelId="{5A0F4FE5-36FF-47DB-9A87-D4F9588D35AC}" type="presParOf" srcId="{81C2A3CB-25B4-451D-9425-17F9F3955577}" destId="{DC9791ED-E37A-4E30-9FB1-38B38DA0F791}" srcOrd="1" destOrd="0" presId="urn:microsoft.com/office/officeart/2008/layout/HorizontalMultiLevelHierarchy"/>
    <dgm:cxn modelId="{E6A54C7A-CA11-47D2-BD01-82AAEC7E2C35}" type="presParOf" srcId="{DC9791ED-E37A-4E30-9FB1-38B38DA0F791}" destId="{6EFA1C5E-684B-47D4-A0AD-AC453DEE610E}" srcOrd="0" destOrd="0" presId="urn:microsoft.com/office/officeart/2008/layout/HorizontalMultiLevelHierarchy"/>
    <dgm:cxn modelId="{259C90A5-CAFE-454F-BEAE-DE5C0E9AF92B}" type="presParOf" srcId="{6EFA1C5E-684B-47D4-A0AD-AC453DEE610E}" destId="{FF363E0C-0FC8-48C8-A587-4BFB07BF7B25}" srcOrd="0" destOrd="0" presId="urn:microsoft.com/office/officeart/2008/layout/HorizontalMultiLevelHierarchy"/>
    <dgm:cxn modelId="{7C020B66-4F3A-4483-A64C-3369BD29FE8A}" type="presParOf" srcId="{DC9791ED-E37A-4E30-9FB1-38B38DA0F791}" destId="{F9A9AD18-C004-463C-86AC-E9BF1131A1A8}" srcOrd="1" destOrd="0" presId="urn:microsoft.com/office/officeart/2008/layout/HorizontalMultiLevelHierarchy"/>
    <dgm:cxn modelId="{72B9DB3D-744D-47D4-BABE-C171BADD5E0D}" type="presParOf" srcId="{F9A9AD18-C004-463C-86AC-E9BF1131A1A8}" destId="{E21F1CD2-8FFE-4BC1-9F47-8F7A361D4118}" srcOrd="0" destOrd="0" presId="urn:microsoft.com/office/officeart/2008/layout/HorizontalMultiLevelHierarchy"/>
    <dgm:cxn modelId="{4D767629-190D-47FC-ACA7-33346C5863E4}" type="presParOf" srcId="{F9A9AD18-C004-463C-86AC-E9BF1131A1A8}" destId="{2BEAB5FD-A607-4357-B93B-441EC787A2EB}" srcOrd="1" destOrd="0" presId="urn:microsoft.com/office/officeart/2008/layout/HorizontalMultiLevelHierarchy"/>
    <dgm:cxn modelId="{9DDB0A32-CDE4-4CE9-877A-A7EC6ACA4858}" type="presParOf" srcId="{DC9791ED-E37A-4E30-9FB1-38B38DA0F791}" destId="{C0EB622C-2AC0-47EB-B87F-0E88B7AE09EC}" srcOrd="2" destOrd="0" presId="urn:microsoft.com/office/officeart/2008/layout/HorizontalMultiLevelHierarchy"/>
    <dgm:cxn modelId="{5A989707-DC84-41B7-986C-3B4EC18B2A5B}" type="presParOf" srcId="{C0EB622C-2AC0-47EB-B87F-0E88B7AE09EC}" destId="{D04A6734-8947-4F7C-A82C-517275D917C7}" srcOrd="0" destOrd="0" presId="urn:microsoft.com/office/officeart/2008/layout/HorizontalMultiLevelHierarchy"/>
    <dgm:cxn modelId="{CCC0581D-FCA3-417A-B0E0-65B3C74B752F}" type="presParOf" srcId="{DC9791ED-E37A-4E30-9FB1-38B38DA0F791}" destId="{BDA96D90-CE65-4D48-9990-1972552646C6}" srcOrd="3" destOrd="0" presId="urn:microsoft.com/office/officeart/2008/layout/HorizontalMultiLevelHierarchy"/>
    <dgm:cxn modelId="{1AFCE05A-C0E4-4223-8DE6-D7A9BE71C319}" type="presParOf" srcId="{BDA96D90-CE65-4D48-9990-1972552646C6}" destId="{6C63DF8E-5FD3-4B5B-8D3C-04D981F583B4}" srcOrd="0" destOrd="0" presId="urn:microsoft.com/office/officeart/2008/layout/HorizontalMultiLevelHierarchy"/>
    <dgm:cxn modelId="{3C963962-DB51-42CF-8B99-CC8DF9FEF086}" type="presParOf" srcId="{BDA96D90-CE65-4D48-9990-1972552646C6}" destId="{89C3E2D5-674E-4348-B170-A8C0D1EA4940}" srcOrd="1" destOrd="0" presId="urn:microsoft.com/office/officeart/2008/layout/HorizontalMultiLevelHierarchy"/>
    <dgm:cxn modelId="{B0D00FF0-184C-4F54-BF3E-F73BE1E3171E}" type="presParOf" srcId="{DC9791ED-E37A-4E30-9FB1-38B38DA0F791}" destId="{327D756B-220F-47A2-9A26-8B1436CFFE40}" srcOrd="4" destOrd="0" presId="urn:microsoft.com/office/officeart/2008/layout/HorizontalMultiLevelHierarchy"/>
    <dgm:cxn modelId="{C9DFB47B-4859-4DB9-9DB6-84B4D5D0ADA1}" type="presParOf" srcId="{327D756B-220F-47A2-9A26-8B1436CFFE40}" destId="{165BECC5-2883-46CC-B1B8-25E7276873E4}" srcOrd="0" destOrd="0" presId="urn:microsoft.com/office/officeart/2008/layout/HorizontalMultiLevelHierarchy"/>
    <dgm:cxn modelId="{9A11DF81-E0B3-4C85-B7E9-9AE9B432957A}" type="presParOf" srcId="{DC9791ED-E37A-4E30-9FB1-38B38DA0F791}" destId="{D2297D4E-D560-4FA3-BDF6-89797B7E3238}" srcOrd="5" destOrd="0" presId="urn:microsoft.com/office/officeart/2008/layout/HorizontalMultiLevelHierarchy"/>
    <dgm:cxn modelId="{2FE33ED3-2AE2-4B4E-AF8B-0C03C28B75D9}" type="presParOf" srcId="{D2297D4E-D560-4FA3-BDF6-89797B7E3238}" destId="{58A2F0A2-7DFF-44DC-BA9C-15088AEE6E12}" srcOrd="0" destOrd="0" presId="urn:microsoft.com/office/officeart/2008/layout/HorizontalMultiLevelHierarchy"/>
    <dgm:cxn modelId="{B9C7FC85-C515-43E3-A235-A41DAA65B7B3}" type="presParOf" srcId="{D2297D4E-D560-4FA3-BDF6-89797B7E3238}" destId="{C766F4D1-627F-408A-B057-9427C1892797}" srcOrd="1" destOrd="0" presId="urn:microsoft.com/office/officeart/2008/layout/HorizontalMultiLevelHierarchy"/>
    <dgm:cxn modelId="{9A563AEF-5363-49A1-8C0E-25112AF79F05}" type="presParOf" srcId="{DC9791ED-E37A-4E30-9FB1-38B38DA0F791}" destId="{F49B39F4-D202-4152-B58E-C3221D4046E5}" srcOrd="6" destOrd="0" presId="urn:microsoft.com/office/officeart/2008/layout/HorizontalMultiLevelHierarchy"/>
    <dgm:cxn modelId="{92A440AE-630A-4467-A758-538669A7D020}" type="presParOf" srcId="{F49B39F4-D202-4152-B58E-C3221D4046E5}" destId="{B3DABFA7-BAED-4EC4-B9AC-8A9D983F7B4D}" srcOrd="0" destOrd="0" presId="urn:microsoft.com/office/officeart/2008/layout/HorizontalMultiLevelHierarchy"/>
    <dgm:cxn modelId="{18FE1ED2-8B33-4687-B0E5-76D749E32ED1}" type="presParOf" srcId="{DC9791ED-E37A-4E30-9FB1-38B38DA0F791}" destId="{CE683E71-5A02-4220-AB99-DA53790B6C4D}" srcOrd="7" destOrd="0" presId="urn:microsoft.com/office/officeart/2008/layout/HorizontalMultiLevelHierarchy"/>
    <dgm:cxn modelId="{C64E032E-9F67-4603-9945-BE66FCFC6097}" type="presParOf" srcId="{CE683E71-5A02-4220-AB99-DA53790B6C4D}" destId="{68B17377-FED4-4232-967C-7D2AE8A127FF}" srcOrd="0" destOrd="0" presId="urn:microsoft.com/office/officeart/2008/layout/HorizontalMultiLevelHierarchy"/>
    <dgm:cxn modelId="{E510CA98-D7AE-4722-BBD7-8C12A63A3197}" type="presParOf" srcId="{CE683E71-5A02-4220-AB99-DA53790B6C4D}" destId="{8506F663-F71A-4E7C-8726-2FF1F078A2B4}"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1EB601-2345-4DE5-84C9-219B61826B74}">
      <dsp:nvSpPr>
        <dsp:cNvPr id="0" name=""/>
        <dsp:cNvSpPr/>
      </dsp:nvSpPr>
      <dsp:spPr>
        <a:xfrm>
          <a:off x="68080" y="665"/>
          <a:ext cx="2735996" cy="1311704"/>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lt1"/>
            </a:buClr>
            <a:buSzPts val="1400"/>
            <a:buFont typeface="Calibri"/>
            <a:buNone/>
          </a:pPr>
          <a:r>
            <a:rPr lang="en-NZ" sz="1600" i="0" u="none" strike="noStrike" kern="1200" cap="none" dirty="0">
              <a:latin typeface="Calibri"/>
              <a:ea typeface="Calibri"/>
              <a:cs typeface="Calibri"/>
              <a:sym typeface="Calibri"/>
            </a:rPr>
            <a:t>Unsure who to talk to- “makes me feel vulnerable and weak”</a:t>
          </a:r>
        </a:p>
        <a:p>
          <a:pPr marL="0" lvl="0" indent="0" algn="ctr" defTabSz="711200">
            <a:lnSpc>
              <a:spcPct val="90000"/>
            </a:lnSpc>
            <a:spcBef>
              <a:spcPct val="0"/>
            </a:spcBef>
            <a:spcAft>
              <a:spcPct val="35000"/>
            </a:spcAft>
            <a:buClr>
              <a:schemeClr val="lt1"/>
            </a:buClr>
            <a:buSzPts val="1400"/>
            <a:buFont typeface="Calibri"/>
            <a:buNone/>
          </a:pPr>
          <a:r>
            <a:rPr lang="en-GB" sz="1600" i="0" u="none" strike="noStrike" kern="1200" cap="none" dirty="0">
              <a:latin typeface="Calibri"/>
              <a:ea typeface="Calibri"/>
              <a:cs typeface="Calibri"/>
              <a:sym typeface="Calibri"/>
            </a:rPr>
            <a:t>Peer support a priority</a:t>
          </a:r>
          <a:endParaRPr lang="en-NZ" sz="1600" kern="1200" dirty="0"/>
        </a:p>
      </dsp:txBody>
      <dsp:txXfrm>
        <a:off x="68080" y="665"/>
        <a:ext cx="2735996" cy="1311704"/>
      </dsp:txXfrm>
    </dsp:sp>
    <dsp:sp modelId="{F454222E-5861-4541-96E4-561867139393}">
      <dsp:nvSpPr>
        <dsp:cNvPr id="0" name=""/>
        <dsp:cNvSpPr/>
      </dsp:nvSpPr>
      <dsp:spPr>
        <a:xfrm>
          <a:off x="3022694" y="665"/>
          <a:ext cx="2735996" cy="131170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lt1"/>
            </a:buClr>
            <a:buSzPts val="1400"/>
            <a:buFont typeface="Calibri"/>
            <a:buNone/>
          </a:pPr>
          <a:r>
            <a:rPr lang="en-NZ" sz="1600" i="0" u="none" strike="noStrike" kern="1200" cap="none">
              <a:latin typeface="Calibri"/>
              <a:ea typeface="Calibri"/>
              <a:cs typeface="Calibri"/>
              <a:sym typeface="Calibri"/>
            </a:rPr>
            <a:t>Being a visitor in the perinatal space- not feeling that they want fathers to be there</a:t>
          </a:r>
          <a:endParaRPr lang="en-NZ" sz="1600" kern="1200" dirty="0"/>
        </a:p>
      </dsp:txBody>
      <dsp:txXfrm>
        <a:off x="3022694" y="665"/>
        <a:ext cx="2735996" cy="1311704"/>
      </dsp:txXfrm>
    </dsp:sp>
    <dsp:sp modelId="{5F64E50B-CE02-461B-A684-AAF50B44992D}">
      <dsp:nvSpPr>
        <dsp:cNvPr id="0" name=""/>
        <dsp:cNvSpPr/>
      </dsp:nvSpPr>
      <dsp:spPr>
        <a:xfrm>
          <a:off x="5977308" y="665"/>
          <a:ext cx="2735996" cy="131170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lt1"/>
            </a:buClr>
            <a:buSzPts val="1400"/>
            <a:buFont typeface="Calibri"/>
            <a:buNone/>
          </a:pPr>
          <a:r>
            <a:rPr lang="en-NZ" sz="1600" i="0" u="none" strike="noStrike" kern="1200" cap="none">
              <a:latin typeface="Calibri"/>
              <a:ea typeface="Calibri"/>
              <a:cs typeface="Calibri"/>
              <a:sym typeface="Calibri"/>
            </a:rPr>
            <a:t>“stereotypes are frustrating and prohibit support”</a:t>
          </a:r>
          <a:endParaRPr lang="en-NZ" sz="1600" kern="1200" dirty="0"/>
        </a:p>
      </dsp:txBody>
      <dsp:txXfrm>
        <a:off x="5977308" y="665"/>
        <a:ext cx="2735996" cy="1311704"/>
      </dsp:txXfrm>
    </dsp:sp>
    <dsp:sp modelId="{99C36139-4C1E-487E-A66D-5D4FAF676AB7}">
      <dsp:nvSpPr>
        <dsp:cNvPr id="0" name=""/>
        <dsp:cNvSpPr/>
      </dsp:nvSpPr>
      <dsp:spPr>
        <a:xfrm>
          <a:off x="8931922" y="665"/>
          <a:ext cx="2735996" cy="1311704"/>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lt1"/>
            </a:buClr>
            <a:buSzPts val="1400"/>
            <a:buFont typeface="Calibri"/>
            <a:buNone/>
          </a:pPr>
          <a:r>
            <a:rPr lang="en-NZ" sz="1600" u="none" strike="noStrike" kern="1200" cap="none">
              <a:latin typeface="Calibri"/>
              <a:ea typeface="Calibri"/>
              <a:cs typeface="Calibri"/>
              <a:sym typeface="Calibri"/>
            </a:rPr>
            <a:t>“pushed out, left out and devalued” in healthcare</a:t>
          </a:r>
          <a:endParaRPr lang="en-NZ" sz="1600" kern="1200" dirty="0"/>
        </a:p>
      </dsp:txBody>
      <dsp:txXfrm>
        <a:off x="8931922" y="665"/>
        <a:ext cx="2735996" cy="1311704"/>
      </dsp:txXfrm>
    </dsp:sp>
    <dsp:sp modelId="{6127C348-B406-49B0-84CF-99A7CF5CAEC0}">
      <dsp:nvSpPr>
        <dsp:cNvPr id="0" name=""/>
        <dsp:cNvSpPr/>
      </dsp:nvSpPr>
      <dsp:spPr>
        <a:xfrm>
          <a:off x="68080" y="1530987"/>
          <a:ext cx="2735996" cy="1311704"/>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lt1"/>
            </a:buClr>
            <a:buSzPts val="1400"/>
            <a:buFont typeface="Calibri"/>
            <a:buNone/>
          </a:pPr>
          <a:r>
            <a:rPr lang="en-NZ" sz="1600" i="0" u="none" strike="noStrike" kern="1200" cap="none" dirty="0">
              <a:latin typeface="Calibri"/>
              <a:ea typeface="Calibri"/>
              <a:cs typeface="Calibri"/>
              <a:sym typeface="Calibri"/>
            </a:rPr>
            <a:t>“you’ll be fine, it’s not about you”. </a:t>
          </a:r>
          <a:endParaRPr lang="en-NZ" sz="1600" kern="1200" dirty="0"/>
        </a:p>
        <a:p>
          <a:pPr marL="0" lvl="0" indent="0" algn="ctr" defTabSz="711200">
            <a:lnSpc>
              <a:spcPct val="90000"/>
            </a:lnSpc>
            <a:spcBef>
              <a:spcPct val="0"/>
            </a:spcBef>
            <a:spcAft>
              <a:spcPct val="35000"/>
            </a:spcAft>
            <a:buClr>
              <a:schemeClr val="lt1"/>
            </a:buClr>
            <a:buSzPts val="1400"/>
            <a:buFont typeface="Calibri"/>
            <a:buNone/>
          </a:pPr>
          <a:r>
            <a:rPr lang="en-GB" sz="1600" i="0" u="none" strike="noStrike" kern="1200" cap="none" dirty="0">
              <a:latin typeface="Calibri"/>
              <a:ea typeface="Calibri"/>
              <a:cs typeface="Calibri"/>
              <a:sym typeface="Calibri"/>
            </a:rPr>
            <a:t>Therefore</a:t>
          </a:r>
          <a:endParaRPr lang="en-GB" sz="1600" kern="1200" dirty="0"/>
        </a:p>
        <a:p>
          <a:pPr marL="0" lvl="0" indent="0" algn="ctr" defTabSz="711200">
            <a:lnSpc>
              <a:spcPct val="90000"/>
            </a:lnSpc>
            <a:spcBef>
              <a:spcPct val="0"/>
            </a:spcBef>
            <a:spcAft>
              <a:spcPct val="35000"/>
            </a:spcAft>
            <a:buClr>
              <a:schemeClr val="lt1"/>
            </a:buClr>
            <a:buSzPts val="1400"/>
            <a:buFont typeface="Calibri"/>
            <a:buNone/>
          </a:pPr>
          <a:r>
            <a:rPr lang="en-GB" sz="1600" i="0" u="none" strike="noStrike" kern="1200" cap="none" dirty="0">
              <a:latin typeface="Calibri"/>
              <a:ea typeface="Calibri"/>
              <a:cs typeface="Calibri"/>
              <a:sym typeface="Calibri"/>
            </a:rPr>
            <a:t>asking “what about me?” sounded selfish</a:t>
          </a:r>
          <a:endParaRPr lang="en-NZ" sz="1600" kern="1200" dirty="0"/>
        </a:p>
      </dsp:txBody>
      <dsp:txXfrm>
        <a:off x="68080" y="1530987"/>
        <a:ext cx="2735996" cy="1311704"/>
      </dsp:txXfrm>
    </dsp:sp>
    <dsp:sp modelId="{B691B417-5F37-426B-8070-E48066865A56}">
      <dsp:nvSpPr>
        <dsp:cNvPr id="0" name=""/>
        <dsp:cNvSpPr/>
      </dsp:nvSpPr>
      <dsp:spPr>
        <a:xfrm>
          <a:off x="3022694" y="1530987"/>
          <a:ext cx="2735996" cy="1311704"/>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“feel inclusive- not like a job interview”. </a:t>
          </a:r>
        </a:p>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“normal conversation” and for this to “not be clinical”. </a:t>
          </a:r>
          <a:endParaRPr lang="en-NZ" sz="1600" kern="1200" dirty="0"/>
        </a:p>
      </dsp:txBody>
      <dsp:txXfrm>
        <a:off x="3022694" y="1530987"/>
        <a:ext cx="2735996" cy="1311704"/>
      </dsp:txXfrm>
    </dsp:sp>
    <dsp:sp modelId="{3EE7CE71-402E-4E65-AE73-3F48DC442971}">
      <dsp:nvSpPr>
        <dsp:cNvPr id="0" name=""/>
        <dsp:cNvSpPr/>
      </dsp:nvSpPr>
      <dsp:spPr>
        <a:xfrm>
          <a:off x="5977308" y="1530987"/>
          <a:ext cx="2735996" cy="131170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u="none" strike="noStrike" kern="1200" cap="none">
              <a:latin typeface="Calibri"/>
              <a:ea typeface="Calibri"/>
              <a:cs typeface="Calibri"/>
              <a:sym typeface="Calibri"/>
            </a:rPr>
            <a:t>“father-centred advice”</a:t>
          </a:r>
          <a:endParaRPr lang="en-GB" sz="1600" i="0" u="none" strike="noStrike" kern="1200" cap="none" dirty="0">
            <a:latin typeface="Calibri"/>
            <a:ea typeface="Calibri"/>
            <a:cs typeface="Calibri"/>
            <a:sym typeface="Calibri"/>
          </a:endParaRPr>
        </a:p>
      </dsp:txBody>
      <dsp:txXfrm>
        <a:off x="5977308" y="1530987"/>
        <a:ext cx="2735996" cy="1311704"/>
      </dsp:txXfrm>
    </dsp:sp>
    <dsp:sp modelId="{9367E5FD-0862-45EE-8130-C096A11636A7}">
      <dsp:nvSpPr>
        <dsp:cNvPr id="0" name=""/>
        <dsp:cNvSpPr/>
      </dsp:nvSpPr>
      <dsp:spPr>
        <a:xfrm>
          <a:off x="8931922" y="1530987"/>
          <a:ext cx="2735996" cy="131170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“the equivalent information about mental health </a:t>
          </a:r>
          <a:r>
            <a:rPr lang="en-NZ" sz="1600" kern="1200">
              <a:latin typeface="Calibri"/>
              <a:ea typeface="Calibri"/>
              <a:cs typeface="Calibri"/>
              <a:sym typeface="Calibri"/>
            </a:rPr>
            <a:t>as</a:t>
          </a:r>
          <a:r>
            <a:rPr lang="en-NZ" sz="1600" i="0" u="none" strike="noStrike" kern="1200" cap="none">
              <a:latin typeface="Calibri"/>
              <a:ea typeface="Calibri"/>
              <a:cs typeface="Calibri"/>
              <a:sym typeface="Calibri"/>
            </a:rPr>
            <a:t> physical health like pain relief in labour”. </a:t>
          </a:r>
          <a:endParaRPr lang="en-NZ" sz="1600" i="0" u="none" strike="noStrike" kern="1200" cap="none" dirty="0">
            <a:latin typeface="Calibri"/>
            <a:ea typeface="Calibri"/>
            <a:cs typeface="Calibri"/>
            <a:sym typeface="Calibri"/>
          </a:endParaRPr>
        </a:p>
      </dsp:txBody>
      <dsp:txXfrm>
        <a:off x="8931922" y="1530987"/>
        <a:ext cx="2735996" cy="1311704"/>
      </dsp:txXfrm>
    </dsp:sp>
    <dsp:sp modelId="{075F6A64-4DB3-4D32-AAD2-3F94A222485D}">
      <dsp:nvSpPr>
        <dsp:cNvPr id="0" name=""/>
        <dsp:cNvSpPr/>
      </dsp:nvSpPr>
      <dsp:spPr>
        <a:xfrm>
          <a:off x="68080" y="3061308"/>
          <a:ext cx="2735996" cy="1311704"/>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“needs to be down the pub”, “informal support with beers”</a:t>
          </a:r>
          <a:endParaRPr lang="en-NZ" sz="1600" i="0" u="none" strike="noStrike" kern="1200" cap="none" dirty="0">
            <a:latin typeface="Calibri"/>
            <a:ea typeface="Calibri"/>
            <a:cs typeface="Calibri"/>
            <a:sym typeface="Calibri"/>
          </a:endParaRPr>
        </a:p>
      </dsp:txBody>
      <dsp:txXfrm>
        <a:off x="68080" y="3061308"/>
        <a:ext cx="2735996" cy="1311704"/>
      </dsp:txXfrm>
    </dsp:sp>
    <dsp:sp modelId="{99DE1B18-7918-4F78-834F-2A33AC4B864B}">
      <dsp:nvSpPr>
        <dsp:cNvPr id="0" name=""/>
        <dsp:cNvSpPr/>
      </dsp:nvSpPr>
      <dsp:spPr>
        <a:xfrm>
          <a:off x="3022694" y="3061308"/>
          <a:ext cx="2735996" cy="1311704"/>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“more understanding about how relationships change” </a:t>
          </a:r>
          <a:endParaRPr lang="en-NZ" sz="1600" i="0" u="none" strike="noStrike" kern="1200" cap="none" dirty="0">
            <a:latin typeface="Calibri"/>
            <a:ea typeface="Calibri"/>
            <a:cs typeface="Calibri"/>
            <a:sym typeface="Calibri"/>
          </a:endParaRPr>
        </a:p>
      </dsp:txBody>
      <dsp:txXfrm>
        <a:off x="3022694" y="3061308"/>
        <a:ext cx="2735996" cy="1311704"/>
      </dsp:txXfrm>
    </dsp:sp>
    <dsp:sp modelId="{CC3973B3-F796-4837-9117-2321BA8B0B5D}">
      <dsp:nvSpPr>
        <dsp:cNvPr id="0" name=""/>
        <dsp:cNvSpPr/>
      </dsp:nvSpPr>
      <dsp:spPr>
        <a:xfrm>
          <a:off x="5977308" y="3061308"/>
          <a:ext cx="2735996" cy="1311704"/>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services and practitioners to be “open, visible, informal and friendly”</a:t>
          </a:r>
          <a:endParaRPr lang="en-NZ" sz="1600" i="0" u="none" strike="noStrike" kern="1200" cap="none" dirty="0">
            <a:latin typeface="Calibri"/>
            <a:ea typeface="Calibri"/>
            <a:cs typeface="Calibri"/>
            <a:sym typeface="Calibri"/>
          </a:endParaRPr>
        </a:p>
      </dsp:txBody>
      <dsp:txXfrm>
        <a:off x="5977308" y="3061308"/>
        <a:ext cx="2735996" cy="1311704"/>
      </dsp:txXfrm>
    </dsp:sp>
    <dsp:sp modelId="{C13E21AA-5E1E-47F8-B6BD-DA3768D14912}">
      <dsp:nvSpPr>
        <dsp:cNvPr id="0" name=""/>
        <dsp:cNvSpPr/>
      </dsp:nvSpPr>
      <dsp:spPr>
        <a:xfrm>
          <a:off x="8931922" y="3061308"/>
          <a:ext cx="2735996" cy="131170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wanted “community-based opportunities which are indirect rather than formal”.</a:t>
          </a:r>
          <a:endParaRPr lang="en-NZ" sz="1600" i="0" u="none" strike="noStrike" kern="1200" cap="none" dirty="0">
            <a:latin typeface="Calibri"/>
            <a:ea typeface="Calibri"/>
            <a:cs typeface="Calibri"/>
            <a:sym typeface="Calibri"/>
          </a:endParaRPr>
        </a:p>
      </dsp:txBody>
      <dsp:txXfrm>
        <a:off x="8931922" y="3061308"/>
        <a:ext cx="2735996" cy="1311704"/>
      </dsp:txXfrm>
    </dsp:sp>
    <dsp:sp modelId="{E87CAAC7-E4FE-480C-A0B1-C24C65672EA6}">
      <dsp:nvSpPr>
        <dsp:cNvPr id="0" name=""/>
        <dsp:cNvSpPr/>
      </dsp:nvSpPr>
      <dsp:spPr>
        <a:xfrm>
          <a:off x="1545387" y="4591630"/>
          <a:ext cx="2735996" cy="131170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engaging in a mutual activity bringing in the “fix it mentality” “give them a job”</a:t>
          </a:r>
          <a:endParaRPr lang="en-NZ" sz="1600" i="0" u="none" strike="noStrike" kern="1200" cap="none" dirty="0">
            <a:latin typeface="Calibri"/>
            <a:ea typeface="Calibri"/>
            <a:cs typeface="Calibri"/>
            <a:sym typeface="Calibri"/>
          </a:endParaRPr>
        </a:p>
      </dsp:txBody>
      <dsp:txXfrm>
        <a:off x="1545387" y="4591630"/>
        <a:ext cx="2735996" cy="1311704"/>
      </dsp:txXfrm>
    </dsp:sp>
    <dsp:sp modelId="{2C72B762-14CE-4FBB-AB24-3F8180833E35}">
      <dsp:nvSpPr>
        <dsp:cNvPr id="0" name=""/>
        <dsp:cNvSpPr/>
      </dsp:nvSpPr>
      <dsp:spPr>
        <a:xfrm>
          <a:off x="4500001" y="4591630"/>
          <a:ext cx="2735996" cy="1311704"/>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“could there be a group offer as well?”</a:t>
          </a:r>
        </a:p>
        <a:p>
          <a:pPr marL="0" lvl="0" indent="0" algn="ctr" defTabSz="711200">
            <a:lnSpc>
              <a:spcPct val="90000"/>
            </a:lnSpc>
            <a:spcBef>
              <a:spcPct val="0"/>
            </a:spcBef>
            <a:spcAft>
              <a:spcPct val="35000"/>
            </a:spcAft>
            <a:buNone/>
          </a:pPr>
          <a:r>
            <a:rPr lang="en-GB" sz="1600" i="0" u="none" strike="noStrike" kern="1200" cap="none">
              <a:latin typeface="Calibri"/>
              <a:ea typeface="Calibri"/>
              <a:cs typeface="Calibri"/>
              <a:sym typeface="Calibri"/>
            </a:rPr>
            <a:t>“creating a village” </a:t>
          </a:r>
          <a:endParaRPr lang="en-NZ" sz="1600" kern="1200" dirty="0"/>
        </a:p>
      </dsp:txBody>
      <dsp:txXfrm>
        <a:off x="4500001" y="4591630"/>
        <a:ext cx="2735996" cy="1311704"/>
      </dsp:txXfrm>
    </dsp:sp>
    <dsp:sp modelId="{DD09C8E7-AAB9-4899-B255-273EAE9542E8}">
      <dsp:nvSpPr>
        <dsp:cNvPr id="0" name=""/>
        <dsp:cNvSpPr/>
      </dsp:nvSpPr>
      <dsp:spPr>
        <a:xfrm>
          <a:off x="7454615" y="4591630"/>
          <a:ext cx="2735996" cy="1311704"/>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i="0" u="none" strike="noStrike" kern="1200" cap="none">
              <a:latin typeface="Calibri"/>
              <a:ea typeface="Calibri"/>
              <a:cs typeface="Calibri"/>
              <a:sym typeface="Calibri"/>
            </a:rPr>
            <a:t>“this one’s about you” giving them permission to be focused on their own mental health and wellbeing. </a:t>
          </a:r>
          <a:endParaRPr lang="en-NZ" sz="1600" i="0" u="none" strike="noStrike" kern="1200" cap="none" dirty="0">
            <a:latin typeface="Calibri"/>
            <a:ea typeface="Calibri"/>
            <a:cs typeface="Calibri"/>
            <a:sym typeface="Calibri"/>
          </a:endParaRPr>
        </a:p>
      </dsp:txBody>
      <dsp:txXfrm>
        <a:off x="7454615" y="4591630"/>
        <a:ext cx="2735996" cy="13117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E8B292-A94E-4167-909E-4F34A7A942BD}">
      <dsp:nvSpPr>
        <dsp:cNvPr id="0" name=""/>
        <dsp:cNvSpPr/>
      </dsp:nvSpPr>
      <dsp:spPr>
        <a:xfrm>
          <a:off x="3990" y="681668"/>
          <a:ext cx="2160528" cy="129631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0" kern="1200">
              <a:latin typeface="Calibri" panose="020F0502020204030204" pitchFamily="34" charset="0"/>
              <a:cs typeface="Calibri" panose="020F0502020204030204" pitchFamily="34" charset="0"/>
            </a:rPr>
            <a:t>“If there isn’t anything for you then it means you should be fine”</a:t>
          </a:r>
          <a:endParaRPr lang="en-NZ" sz="1800" b="0" kern="1200" dirty="0">
            <a:latin typeface="Calibri" panose="020F0502020204030204" pitchFamily="34" charset="0"/>
            <a:cs typeface="Calibri" panose="020F0502020204030204" pitchFamily="34" charset="0"/>
          </a:endParaRPr>
        </a:p>
      </dsp:txBody>
      <dsp:txXfrm>
        <a:off x="3990" y="681668"/>
        <a:ext cx="2160528" cy="1296317"/>
      </dsp:txXfrm>
    </dsp:sp>
    <dsp:sp modelId="{D439F8F4-7F79-43BC-9881-BA81CE7668D2}">
      <dsp:nvSpPr>
        <dsp:cNvPr id="0" name=""/>
        <dsp:cNvSpPr/>
      </dsp:nvSpPr>
      <dsp:spPr>
        <a:xfrm>
          <a:off x="2380571" y="681668"/>
          <a:ext cx="2160528" cy="1296317"/>
        </a:xfrm>
        <a:prstGeom prst="rect">
          <a:avLst/>
        </a:prstGeom>
        <a:solidFill>
          <a:schemeClr val="accent3">
            <a:hueOff val="208508"/>
            <a:satOff val="7692"/>
            <a:lumOff val="-11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dirty="0">
              <a:latin typeface="Calibri" panose="020F0502020204030204" pitchFamily="34" charset="0"/>
              <a:cs typeface="Calibri" panose="020F0502020204030204" pitchFamily="34" charset="0"/>
            </a:rPr>
            <a:t>Discussions about family mental health need to be well delivered </a:t>
          </a:r>
        </a:p>
      </dsp:txBody>
      <dsp:txXfrm>
        <a:off x="2380571" y="681668"/>
        <a:ext cx="2160528" cy="1296317"/>
      </dsp:txXfrm>
    </dsp:sp>
    <dsp:sp modelId="{A3C0E0F4-5BF2-44FB-AB47-A19BFA25349E}">
      <dsp:nvSpPr>
        <dsp:cNvPr id="0" name=""/>
        <dsp:cNvSpPr/>
      </dsp:nvSpPr>
      <dsp:spPr>
        <a:xfrm>
          <a:off x="4757152" y="681668"/>
          <a:ext cx="2160528" cy="1296317"/>
        </a:xfrm>
        <a:prstGeom prst="rect">
          <a:avLst/>
        </a:prstGeom>
        <a:solidFill>
          <a:schemeClr val="accent3">
            <a:hueOff val="417015"/>
            <a:satOff val="15385"/>
            <a:lumOff val="-22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Need to know what is usual in order to identify the unusual</a:t>
          </a:r>
          <a:endParaRPr lang="en-NZ" sz="1800" b="0" kern="1200" dirty="0">
            <a:latin typeface="Calibri" panose="020F0502020204030204" pitchFamily="34" charset="0"/>
            <a:cs typeface="Calibri" panose="020F0502020204030204" pitchFamily="34" charset="0"/>
          </a:endParaRPr>
        </a:p>
      </dsp:txBody>
      <dsp:txXfrm>
        <a:off x="4757152" y="681668"/>
        <a:ext cx="2160528" cy="1296317"/>
      </dsp:txXfrm>
    </dsp:sp>
    <dsp:sp modelId="{76EADB56-DA49-4442-BA8D-BF51722AC3F5}">
      <dsp:nvSpPr>
        <dsp:cNvPr id="0" name=""/>
        <dsp:cNvSpPr/>
      </dsp:nvSpPr>
      <dsp:spPr>
        <a:xfrm>
          <a:off x="7133734" y="681668"/>
          <a:ext cx="2160528" cy="1296317"/>
        </a:xfrm>
        <a:prstGeom prst="rect">
          <a:avLst/>
        </a:prstGeom>
        <a:solidFill>
          <a:schemeClr val="accent3">
            <a:hueOff val="625523"/>
            <a:satOff val="23077"/>
            <a:lumOff val="-33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Inadequate information about perinatal mental health in antenatal classes</a:t>
          </a:r>
          <a:endParaRPr lang="en-NZ" sz="1800" b="0" kern="1200" dirty="0">
            <a:latin typeface="Calibri" panose="020F0502020204030204" pitchFamily="34" charset="0"/>
            <a:cs typeface="Calibri" panose="020F0502020204030204" pitchFamily="34" charset="0"/>
          </a:endParaRPr>
        </a:p>
      </dsp:txBody>
      <dsp:txXfrm>
        <a:off x="7133734" y="681668"/>
        <a:ext cx="2160528" cy="1296317"/>
      </dsp:txXfrm>
    </dsp:sp>
    <dsp:sp modelId="{8B283379-67D6-473F-B125-A0F397898957}">
      <dsp:nvSpPr>
        <dsp:cNvPr id="0" name=""/>
        <dsp:cNvSpPr/>
      </dsp:nvSpPr>
      <dsp:spPr>
        <a:xfrm>
          <a:off x="9510315" y="681668"/>
          <a:ext cx="2160528" cy="1296317"/>
        </a:xfrm>
        <a:prstGeom prst="rect">
          <a:avLst/>
        </a:prstGeom>
        <a:solidFill>
          <a:schemeClr val="accent3">
            <a:hueOff val="834031"/>
            <a:satOff val="30769"/>
            <a:lumOff val="-45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Huge pressure on fathers when mum had perinatal mental health problems</a:t>
          </a:r>
          <a:endParaRPr lang="en-NZ" sz="1800" b="0" kern="1200" dirty="0">
            <a:latin typeface="Calibri" panose="020F0502020204030204" pitchFamily="34" charset="0"/>
            <a:cs typeface="Calibri" panose="020F0502020204030204" pitchFamily="34" charset="0"/>
          </a:endParaRPr>
        </a:p>
      </dsp:txBody>
      <dsp:txXfrm>
        <a:off x="9510315" y="681668"/>
        <a:ext cx="2160528" cy="1296317"/>
      </dsp:txXfrm>
    </dsp:sp>
    <dsp:sp modelId="{3C87525A-A52B-4700-9B8C-BC8794B90679}">
      <dsp:nvSpPr>
        <dsp:cNvPr id="0" name=""/>
        <dsp:cNvSpPr/>
      </dsp:nvSpPr>
      <dsp:spPr>
        <a:xfrm>
          <a:off x="3990" y="2194037"/>
          <a:ext cx="2160528" cy="1296317"/>
        </a:xfrm>
        <a:prstGeom prst="rect">
          <a:avLst/>
        </a:prstGeom>
        <a:solidFill>
          <a:schemeClr val="accent3">
            <a:hueOff val="1042538"/>
            <a:satOff val="38462"/>
            <a:lumOff val="-56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Wanted to know someone “had got” the dad when they were unwell</a:t>
          </a:r>
          <a:endParaRPr lang="en-NZ" sz="1800" b="0" kern="1200" dirty="0">
            <a:latin typeface="Calibri" panose="020F0502020204030204" pitchFamily="34" charset="0"/>
            <a:cs typeface="Calibri" panose="020F0502020204030204" pitchFamily="34" charset="0"/>
          </a:endParaRPr>
        </a:p>
      </dsp:txBody>
      <dsp:txXfrm>
        <a:off x="3990" y="2194037"/>
        <a:ext cx="2160528" cy="1296317"/>
      </dsp:txXfrm>
    </dsp:sp>
    <dsp:sp modelId="{BE698FAC-B194-49FD-B464-79F40BC374DF}">
      <dsp:nvSpPr>
        <dsp:cNvPr id="0" name=""/>
        <dsp:cNvSpPr/>
      </dsp:nvSpPr>
      <dsp:spPr>
        <a:xfrm>
          <a:off x="2380571" y="2194037"/>
          <a:ext cx="2160528" cy="1296317"/>
        </a:xfrm>
        <a:prstGeom prst="rect">
          <a:avLst/>
        </a:prstGeom>
        <a:solidFill>
          <a:schemeClr val="accent3">
            <a:hueOff val="1251046"/>
            <a:satOff val="46154"/>
            <a:lumOff val="-67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Dads are gatekeepers of information for the rest of the family</a:t>
          </a:r>
          <a:endParaRPr lang="en-NZ" sz="1800" b="0" kern="1200" dirty="0">
            <a:latin typeface="Calibri" panose="020F0502020204030204" pitchFamily="34" charset="0"/>
            <a:cs typeface="Calibri" panose="020F0502020204030204" pitchFamily="34" charset="0"/>
          </a:endParaRPr>
        </a:p>
      </dsp:txBody>
      <dsp:txXfrm>
        <a:off x="2380571" y="2194037"/>
        <a:ext cx="2160528" cy="1296317"/>
      </dsp:txXfrm>
    </dsp:sp>
    <dsp:sp modelId="{7E708CD1-B184-4E7C-982F-D521278B77C5}">
      <dsp:nvSpPr>
        <dsp:cNvPr id="0" name=""/>
        <dsp:cNvSpPr/>
      </dsp:nvSpPr>
      <dsp:spPr>
        <a:xfrm>
          <a:off x="4757152" y="2194037"/>
          <a:ext cx="2160528" cy="1296317"/>
        </a:xfrm>
        <a:prstGeom prst="rect">
          <a:avLst/>
        </a:prstGeom>
        <a:solidFill>
          <a:schemeClr val="accent3">
            <a:hueOff val="1459553"/>
            <a:satOff val="53846"/>
            <a:lumOff val="-79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dirty="0">
              <a:latin typeface="Calibri" panose="020F0502020204030204" pitchFamily="34" charset="0"/>
              <a:cs typeface="Calibri" panose="020F0502020204030204" pitchFamily="34" charset="0"/>
            </a:rPr>
            <a:t>Hesitant to disclose feelings because of the impact on dad- walking on egg shells</a:t>
          </a:r>
        </a:p>
      </dsp:txBody>
      <dsp:txXfrm>
        <a:off x="4757152" y="2194037"/>
        <a:ext cx="2160528" cy="1296317"/>
      </dsp:txXfrm>
    </dsp:sp>
    <dsp:sp modelId="{D7310EC7-563A-4A19-8350-35D8CCEE2518}">
      <dsp:nvSpPr>
        <dsp:cNvPr id="0" name=""/>
        <dsp:cNvSpPr/>
      </dsp:nvSpPr>
      <dsp:spPr>
        <a:xfrm>
          <a:off x="7133734" y="2194037"/>
          <a:ext cx="2160528" cy="1296317"/>
        </a:xfrm>
        <a:prstGeom prst="rect">
          <a:avLst/>
        </a:prstGeom>
        <a:solidFill>
          <a:schemeClr val="accent3">
            <a:hueOff val="1668061"/>
            <a:satOff val="61538"/>
            <a:lumOff val="-90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Need to find commonalities in their experiences- couple based approaches</a:t>
          </a:r>
          <a:endParaRPr lang="en-NZ" sz="1800" b="0" kern="1200" dirty="0">
            <a:latin typeface="Calibri" panose="020F0502020204030204" pitchFamily="34" charset="0"/>
            <a:cs typeface="Calibri" panose="020F0502020204030204" pitchFamily="34" charset="0"/>
          </a:endParaRPr>
        </a:p>
      </dsp:txBody>
      <dsp:txXfrm>
        <a:off x="7133734" y="2194037"/>
        <a:ext cx="2160528" cy="1296317"/>
      </dsp:txXfrm>
    </dsp:sp>
    <dsp:sp modelId="{364762F1-8DC1-4D08-8EF1-0DAFF45D3CBF}">
      <dsp:nvSpPr>
        <dsp:cNvPr id="0" name=""/>
        <dsp:cNvSpPr/>
      </dsp:nvSpPr>
      <dsp:spPr>
        <a:xfrm>
          <a:off x="9510315" y="2194037"/>
          <a:ext cx="2160528" cy="1296317"/>
        </a:xfrm>
        <a:prstGeom prst="rect">
          <a:avLst/>
        </a:prstGeom>
        <a:solidFill>
          <a:schemeClr val="accent3">
            <a:hueOff val="1876569"/>
            <a:satOff val="69231"/>
            <a:lumOff val="-101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Dads need to tools to articulate feelings</a:t>
          </a:r>
          <a:endParaRPr lang="en-NZ" sz="1800" b="0" kern="1200" dirty="0">
            <a:latin typeface="Calibri" panose="020F0502020204030204" pitchFamily="34" charset="0"/>
            <a:cs typeface="Calibri" panose="020F0502020204030204" pitchFamily="34" charset="0"/>
          </a:endParaRPr>
        </a:p>
      </dsp:txBody>
      <dsp:txXfrm>
        <a:off x="9510315" y="2194037"/>
        <a:ext cx="2160528" cy="1296317"/>
      </dsp:txXfrm>
    </dsp:sp>
    <dsp:sp modelId="{D4328FF7-CA76-40A2-B9AF-301E4FFCFB98}">
      <dsp:nvSpPr>
        <dsp:cNvPr id="0" name=""/>
        <dsp:cNvSpPr/>
      </dsp:nvSpPr>
      <dsp:spPr>
        <a:xfrm>
          <a:off x="1192281" y="3706407"/>
          <a:ext cx="2160528" cy="1296317"/>
        </a:xfrm>
        <a:prstGeom prst="rect">
          <a:avLst/>
        </a:prstGeom>
        <a:solidFill>
          <a:schemeClr val="accent3">
            <a:hueOff val="2085076"/>
            <a:satOff val="76923"/>
            <a:lumOff val="-113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0" kern="1200">
              <a:latin typeface="Calibri" panose="020F0502020204030204" pitchFamily="34" charset="0"/>
              <a:cs typeface="Calibri" panose="020F0502020204030204" pitchFamily="34" charset="0"/>
            </a:rPr>
            <a:t>“you don’t have to be ill for something to be difficult”. </a:t>
          </a:r>
          <a:endParaRPr lang="en-NZ" sz="1800" b="0" kern="1200">
            <a:latin typeface="Calibri" panose="020F0502020204030204" pitchFamily="34" charset="0"/>
            <a:cs typeface="Calibri" panose="020F0502020204030204" pitchFamily="34" charset="0"/>
          </a:endParaRPr>
        </a:p>
      </dsp:txBody>
      <dsp:txXfrm>
        <a:off x="1192281" y="3706407"/>
        <a:ext cx="2160528" cy="1296317"/>
      </dsp:txXfrm>
    </dsp:sp>
    <dsp:sp modelId="{3960F2E3-9696-4E14-B8A0-A7A270AE49DC}">
      <dsp:nvSpPr>
        <dsp:cNvPr id="0" name=""/>
        <dsp:cNvSpPr/>
      </dsp:nvSpPr>
      <dsp:spPr>
        <a:xfrm>
          <a:off x="3568862" y="3706407"/>
          <a:ext cx="2160528" cy="1296317"/>
        </a:xfrm>
        <a:prstGeom prst="rect">
          <a:avLst/>
        </a:prstGeom>
        <a:solidFill>
          <a:schemeClr val="accent3">
            <a:hueOff val="2293584"/>
            <a:satOff val="84615"/>
            <a:lumOff val="-124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Validate dads feelings</a:t>
          </a:r>
          <a:endParaRPr lang="en-NZ" sz="1800" b="0" kern="1200" dirty="0">
            <a:latin typeface="Calibri" panose="020F0502020204030204" pitchFamily="34" charset="0"/>
            <a:cs typeface="Calibri" panose="020F0502020204030204" pitchFamily="34" charset="0"/>
          </a:endParaRPr>
        </a:p>
      </dsp:txBody>
      <dsp:txXfrm>
        <a:off x="3568862" y="3706407"/>
        <a:ext cx="2160528" cy="1296317"/>
      </dsp:txXfrm>
    </dsp:sp>
    <dsp:sp modelId="{9EB6DF96-AB79-4E21-ACB5-B9C65F9D5916}">
      <dsp:nvSpPr>
        <dsp:cNvPr id="0" name=""/>
        <dsp:cNvSpPr/>
      </dsp:nvSpPr>
      <dsp:spPr>
        <a:xfrm>
          <a:off x="5945443" y="3706407"/>
          <a:ext cx="2160528" cy="1296317"/>
        </a:xfrm>
        <a:prstGeom prst="rect">
          <a:avLst/>
        </a:prstGeom>
        <a:solidFill>
          <a:schemeClr val="accent3">
            <a:hueOff val="2502091"/>
            <a:satOff val="92308"/>
            <a:lumOff val="-135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Peer support for validation and reassurance</a:t>
          </a:r>
          <a:endParaRPr lang="en-NZ" sz="1800" b="0" kern="1200" dirty="0">
            <a:latin typeface="Calibri" panose="020F0502020204030204" pitchFamily="34" charset="0"/>
            <a:cs typeface="Calibri" panose="020F0502020204030204" pitchFamily="34" charset="0"/>
          </a:endParaRPr>
        </a:p>
      </dsp:txBody>
      <dsp:txXfrm>
        <a:off x="5945443" y="3706407"/>
        <a:ext cx="2160528" cy="1296317"/>
      </dsp:txXfrm>
    </dsp:sp>
    <dsp:sp modelId="{4FB67AE2-72D8-4E9A-9675-3A6F2EB7A8FD}">
      <dsp:nvSpPr>
        <dsp:cNvPr id="0" name=""/>
        <dsp:cNvSpPr/>
      </dsp:nvSpPr>
      <dsp:spPr>
        <a:xfrm>
          <a:off x="8322024" y="3706407"/>
          <a:ext cx="2160528" cy="1296317"/>
        </a:xfrm>
        <a:prstGeom prst="rect">
          <a:avLst/>
        </a:prstGeom>
        <a:solidFill>
          <a:schemeClr val="accent3">
            <a:hueOff val="2710599"/>
            <a:satOff val="100000"/>
            <a:lumOff val="-147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kern="1200">
              <a:latin typeface="Calibri" panose="020F0502020204030204" pitchFamily="34" charset="0"/>
              <a:cs typeface="Calibri" panose="020F0502020204030204" pitchFamily="34" charset="0"/>
            </a:rPr>
            <a:t>Different options in different contexts</a:t>
          </a:r>
          <a:endParaRPr lang="en-NZ" sz="1800" b="0" kern="1200" dirty="0">
            <a:latin typeface="Calibri" panose="020F0502020204030204" pitchFamily="34" charset="0"/>
            <a:cs typeface="Calibri" panose="020F0502020204030204" pitchFamily="34" charset="0"/>
          </a:endParaRPr>
        </a:p>
      </dsp:txBody>
      <dsp:txXfrm>
        <a:off x="8322024" y="3706407"/>
        <a:ext cx="2160528" cy="12963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7372C1-54A5-414D-B62B-FADCABC0D9E7}">
      <dsp:nvSpPr>
        <dsp:cNvPr id="0" name=""/>
        <dsp:cNvSpPr/>
      </dsp:nvSpPr>
      <dsp:spPr>
        <a:xfrm>
          <a:off x="3349" y="84957"/>
          <a:ext cx="2657598" cy="1594559"/>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Accessible- what else is the dad/partner juggling</a:t>
          </a:r>
        </a:p>
      </dsp:txBody>
      <dsp:txXfrm>
        <a:off x="3349" y="84957"/>
        <a:ext cx="2657598" cy="1594559"/>
      </dsp:txXfrm>
    </dsp:sp>
    <dsp:sp modelId="{41722A76-8A55-46C4-91A4-0AA26C1513DC}">
      <dsp:nvSpPr>
        <dsp:cNvPr id="0" name=""/>
        <dsp:cNvSpPr/>
      </dsp:nvSpPr>
      <dsp:spPr>
        <a:xfrm>
          <a:off x="2926708" y="84957"/>
          <a:ext cx="2657598" cy="1594559"/>
        </a:xfrm>
        <a:prstGeom prst="rect">
          <a:avLst/>
        </a:prstGeom>
        <a:solidFill>
          <a:schemeClr val="accent5">
            <a:hueOff val="-614413"/>
            <a:satOff val="-1584"/>
            <a:lumOff val="-10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Child friendly- does the dad/partner need to bring the baby along?</a:t>
          </a:r>
        </a:p>
      </dsp:txBody>
      <dsp:txXfrm>
        <a:off x="2926708" y="84957"/>
        <a:ext cx="2657598" cy="1594559"/>
      </dsp:txXfrm>
    </dsp:sp>
    <dsp:sp modelId="{BEA7DB37-3E5C-442A-8C90-3F65792AB37E}">
      <dsp:nvSpPr>
        <dsp:cNvPr id="0" name=""/>
        <dsp:cNvSpPr/>
      </dsp:nvSpPr>
      <dsp:spPr>
        <a:xfrm>
          <a:off x="5850067" y="84957"/>
          <a:ext cx="2657598" cy="1594559"/>
        </a:xfrm>
        <a:prstGeom prst="rect">
          <a:avLst/>
        </a:prstGeom>
        <a:solidFill>
          <a:schemeClr val="accent5">
            <a:hueOff val="-1228826"/>
            <a:satOff val="-3167"/>
            <a:lumOff val="-21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Protected space- somewhere to take their “brave face” off.</a:t>
          </a:r>
        </a:p>
      </dsp:txBody>
      <dsp:txXfrm>
        <a:off x="5850067" y="84957"/>
        <a:ext cx="2657598" cy="1594559"/>
      </dsp:txXfrm>
    </dsp:sp>
    <dsp:sp modelId="{09C19362-112F-4BB0-9DCA-47A15D8206C5}">
      <dsp:nvSpPr>
        <dsp:cNvPr id="0" name=""/>
        <dsp:cNvSpPr/>
      </dsp:nvSpPr>
      <dsp:spPr>
        <a:xfrm>
          <a:off x="8773426" y="84957"/>
          <a:ext cx="2657598" cy="1594559"/>
        </a:xfrm>
        <a:prstGeom prst="rect">
          <a:avLst/>
        </a:prstGeom>
        <a:solidFill>
          <a:schemeClr val="accent5">
            <a:hueOff val="-1843239"/>
            <a:satOff val="-4751"/>
            <a:lumOff val="-32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Local support form local people in local places- keyworker model</a:t>
          </a:r>
        </a:p>
      </dsp:txBody>
      <dsp:txXfrm>
        <a:off x="8773426" y="84957"/>
        <a:ext cx="2657598" cy="1594559"/>
      </dsp:txXfrm>
    </dsp:sp>
    <dsp:sp modelId="{48238A8F-3B45-43C6-BF4D-CFD896C52D73}">
      <dsp:nvSpPr>
        <dsp:cNvPr id="0" name=""/>
        <dsp:cNvSpPr/>
      </dsp:nvSpPr>
      <dsp:spPr>
        <a:xfrm>
          <a:off x="3349" y="1945276"/>
          <a:ext cx="2657598" cy="1594559"/>
        </a:xfrm>
        <a:prstGeom prst="rect">
          <a:avLst/>
        </a:prstGeom>
        <a:solidFill>
          <a:schemeClr val="accent5">
            <a:hueOff val="-2457652"/>
            <a:satOff val="-6334"/>
            <a:lumOff val="-42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Bespoke model of delivery- text messages/ meet in a café/ telephone call/ side by side activity</a:t>
          </a:r>
        </a:p>
      </dsp:txBody>
      <dsp:txXfrm>
        <a:off x="3349" y="1945276"/>
        <a:ext cx="2657598" cy="1594559"/>
      </dsp:txXfrm>
    </dsp:sp>
    <dsp:sp modelId="{4F1BD3FF-C7B5-4D3C-B651-FDE57BBF7681}">
      <dsp:nvSpPr>
        <dsp:cNvPr id="0" name=""/>
        <dsp:cNvSpPr/>
      </dsp:nvSpPr>
      <dsp:spPr>
        <a:xfrm>
          <a:off x="2926708" y="1945276"/>
          <a:ext cx="2657598" cy="1594559"/>
        </a:xfrm>
        <a:prstGeom prst="rect">
          <a:avLst/>
        </a:prstGeom>
        <a:solidFill>
          <a:schemeClr val="accent5">
            <a:hueOff val="-3072065"/>
            <a:satOff val="-7918"/>
            <a:lumOff val="-53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Choice- who, where, when, how</a:t>
          </a:r>
        </a:p>
      </dsp:txBody>
      <dsp:txXfrm>
        <a:off x="2926708" y="1945276"/>
        <a:ext cx="2657598" cy="1594559"/>
      </dsp:txXfrm>
    </dsp:sp>
    <dsp:sp modelId="{C395D376-A8C5-4437-9103-C83071A2B1E6}">
      <dsp:nvSpPr>
        <dsp:cNvPr id="0" name=""/>
        <dsp:cNvSpPr/>
      </dsp:nvSpPr>
      <dsp:spPr>
        <a:xfrm>
          <a:off x="5850067" y="1945276"/>
          <a:ext cx="2657598" cy="1594559"/>
        </a:xfrm>
        <a:prstGeom prst="rect">
          <a:avLst/>
        </a:prstGeom>
        <a:solidFill>
          <a:schemeClr val="accent5">
            <a:hueOff val="-3686478"/>
            <a:satOff val="-9501"/>
            <a:lumOff val="-64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Relatable and positive media- avoid frazzled imagery- support to be the best dad/mum you can be</a:t>
          </a:r>
        </a:p>
      </dsp:txBody>
      <dsp:txXfrm>
        <a:off x="5850067" y="1945276"/>
        <a:ext cx="2657598" cy="1594559"/>
      </dsp:txXfrm>
    </dsp:sp>
    <dsp:sp modelId="{53C8E613-BF33-459A-9FFE-719E9D760DA0}">
      <dsp:nvSpPr>
        <dsp:cNvPr id="0" name=""/>
        <dsp:cNvSpPr/>
      </dsp:nvSpPr>
      <dsp:spPr>
        <a:xfrm>
          <a:off x="8773426" y="1945276"/>
          <a:ext cx="2657598" cy="1594559"/>
        </a:xfrm>
        <a:prstGeom prst="rect">
          <a:avLst/>
        </a:prstGeom>
        <a:solidFill>
          <a:schemeClr val="accent5">
            <a:hueOff val="-4300891"/>
            <a:satOff val="-11085"/>
            <a:lumOff val="-74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Peer support</a:t>
          </a:r>
        </a:p>
      </dsp:txBody>
      <dsp:txXfrm>
        <a:off x="8773426" y="1945276"/>
        <a:ext cx="2657598" cy="1594559"/>
      </dsp:txXfrm>
    </dsp:sp>
    <dsp:sp modelId="{3C4AE590-2F09-4BBF-85D3-E583FAB324EF}">
      <dsp:nvSpPr>
        <dsp:cNvPr id="0" name=""/>
        <dsp:cNvSpPr/>
      </dsp:nvSpPr>
      <dsp:spPr>
        <a:xfrm>
          <a:off x="3349" y="3805596"/>
          <a:ext cx="2657598" cy="1594559"/>
        </a:xfrm>
        <a:prstGeom prst="rect">
          <a:avLst/>
        </a:prstGeom>
        <a:solidFill>
          <a:schemeClr val="accent5">
            <a:hueOff val="-4915304"/>
            <a:satOff val="-12668"/>
            <a:lumOff val="-85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Information with partner agencies to promote uptake</a:t>
          </a:r>
        </a:p>
      </dsp:txBody>
      <dsp:txXfrm>
        <a:off x="3349" y="3805596"/>
        <a:ext cx="2657598" cy="1594559"/>
      </dsp:txXfrm>
    </dsp:sp>
    <dsp:sp modelId="{C3F746E9-E882-4D9B-B71F-4589A04CA89F}">
      <dsp:nvSpPr>
        <dsp:cNvPr id="0" name=""/>
        <dsp:cNvSpPr/>
      </dsp:nvSpPr>
      <dsp:spPr>
        <a:xfrm>
          <a:off x="2926708" y="3805596"/>
          <a:ext cx="2657598" cy="1594559"/>
        </a:xfrm>
        <a:prstGeom prst="rect">
          <a:avLst/>
        </a:prstGeom>
        <a:solidFill>
          <a:schemeClr val="accent5">
            <a:hueOff val="-5529717"/>
            <a:satOff val="-14252"/>
            <a:lumOff val="-96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Culture shift- promote inclusivity form first point of contact</a:t>
          </a:r>
        </a:p>
      </dsp:txBody>
      <dsp:txXfrm>
        <a:off x="2926708" y="3805596"/>
        <a:ext cx="2657598" cy="1594559"/>
      </dsp:txXfrm>
    </dsp:sp>
    <dsp:sp modelId="{0B8AEC07-FEDE-4AA2-95D6-F0DA255C0033}">
      <dsp:nvSpPr>
        <dsp:cNvPr id="0" name=""/>
        <dsp:cNvSpPr/>
      </dsp:nvSpPr>
      <dsp:spPr>
        <a:xfrm>
          <a:off x="5850067" y="3805596"/>
          <a:ext cx="2657598" cy="1594559"/>
        </a:xfrm>
        <a:prstGeom prst="rect">
          <a:avLst/>
        </a:prstGeom>
        <a:solidFill>
          <a:schemeClr val="accent5">
            <a:hueOff val="-6144130"/>
            <a:satOff val="-15835"/>
            <a:lumOff val="-106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Informed: provide self-help information, signs to be aware of in themselves, how to access support</a:t>
          </a:r>
        </a:p>
      </dsp:txBody>
      <dsp:txXfrm>
        <a:off x="5850067" y="3805596"/>
        <a:ext cx="2657598" cy="1594559"/>
      </dsp:txXfrm>
    </dsp:sp>
    <dsp:sp modelId="{7906696B-68F6-4A9A-A91E-8196FB513B48}">
      <dsp:nvSpPr>
        <dsp:cNvPr id="0" name=""/>
        <dsp:cNvSpPr/>
      </dsp:nvSpPr>
      <dsp:spPr>
        <a:xfrm>
          <a:off x="8773426" y="3805596"/>
          <a:ext cx="2657598" cy="1594559"/>
        </a:xfrm>
        <a:prstGeom prst="rect">
          <a:avLst/>
        </a:prstGeom>
        <a:solidFill>
          <a:schemeClr val="accent5">
            <a:hueOff val="-6758543"/>
            <a:satOff val="-17419"/>
            <a:lumOff val="-11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NZ" sz="2000" kern="1200" dirty="0">
              <a:solidFill>
                <a:schemeClr val="bg1"/>
              </a:solidFill>
              <a:latin typeface="Calibri" panose="020F0502020204030204" pitchFamily="34" charset="0"/>
              <a:cs typeface="Calibri" panose="020F0502020204030204" pitchFamily="34" charset="0"/>
            </a:rPr>
            <a:t>Inclusive- how do we reach vulnerable or excluded communities</a:t>
          </a:r>
        </a:p>
      </dsp:txBody>
      <dsp:txXfrm>
        <a:off x="8773426" y="3805596"/>
        <a:ext cx="2657598" cy="15945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1B091-002D-465C-B212-E5E2C61328CE}">
      <dsp:nvSpPr>
        <dsp:cNvPr id="0" name=""/>
        <dsp:cNvSpPr/>
      </dsp:nvSpPr>
      <dsp:spPr>
        <a:xfrm>
          <a:off x="3995" y="307884"/>
          <a:ext cx="2163130" cy="158399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kern="1200" dirty="0">
              <a:solidFill>
                <a:schemeClr val="bg1"/>
              </a:solidFill>
              <a:latin typeface="Calibri"/>
              <a:ea typeface="Calibri"/>
              <a:cs typeface="Calibri"/>
              <a:sym typeface="Calibri"/>
            </a:rPr>
            <a:t>Lack of funding to support this.</a:t>
          </a:r>
          <a:endParaRPr lang="en-NZ" sz="1600" kern="1200" dirty="0">
            <a:solidFill>
              <a:schemeClr val="bg1"/>
            </a:solidFill>
          </a:endParaRPr>
        </a:p>
      </dsp:txBody>
      <dsp:txXfrm>
        <a:off x="3995" y="307884"/>
        <a:ext cx="2163130" cy="1583995"/>
      </dsp:txXfrm>
    </dsp:sp>
    <dsp:sp modelId="{732FB33F-2230-4F3D-8A7F-6349E1E578D2}">
      <dsp:nvSpPr>
        <dsp:cNvPr id="0" name=""/>
        <dsp:cNvSpPr/>
      </dsp:nvSpPr>
      <dsp:spPr>
        <a:xfrm>
          <a:off x="2383438" y="307884"/>
          <a:ext cx="2163130" cy="158399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kern="1200" dirty="0">
              <a:solidFill>
                <a:schemeClr val="bg1"/>
              </a:solidFill>
              <a:latin typeface="Calibri"/>
              <a:ea typeface="Calibri"/>
              <a:cs typeface="Calibri"/>
              <a:sym typeface="Calibri"/>
            </a:rPr>
            <a:t>Workload- already feeling overwhelmed and at full capacity.</a:t>
          </a:r>
          <a:endParaRPr lang="en-NZ" sz="1600" kern="1200" dirty="0">
            <a:solidFill>
              <a:schemeClr val="bg1"/>
            </a:solidFill>
          </a:endParaRPr>
        </a:p>
      </dsp:txBody>
      <dsp:txXfrm>
        <a:off x="2383438" y="307884"/>
        <a:ext cx="2163130" cy="1583995"/>
      </dsp:txXfrm>
    </dsp:sp>
    <dsp:sp modelId="{3E79E023-C9D6-49EA-A4A4-9BED8DCC3E3D}">
      <dsp:nvSpPr>
        <dsp:cNvPr id="0" name=""/>
        <dsp:cNvSpPr/>
      </dsp:nvSpPr>
      <dsp:spPr>
        <a:xfrm>
          <a:off x="4762882" y="307884"/>
          <a:ext cx="2163130" cy="158399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kern="1200">
              <a:solidFill>
                <a:schemeClr val="bg1"/>
              </a:solidFill>
              <a:latin typeface="Calibri"/>
              <a:ea typeface="Calibri"/>
              <a:cs typeface="Calibri"/>
              <a:sym typeface="Calibri"/>
            </a:rPr>
            <a:t>Confidentiality-would different practitioners see partners/Fathers?</a:t>
          </a:r>
          <a:endParaRPr lang="en-NZ" sz="1600" kern="1200" dirty="0">
            <a:solidFill>
              <a:schemeClr val="bg1"/>
            </a:solidFill>
          </a:endParaRPr>
        </a:p>
      </dsp:txBody>
      <dsp:txXfrm>
        <a:off x="4762882" y="307884"/>
        <a:ext cx="2163130" cy="1583995"/>
      </dsp:txXfrm>
    </dsp:sp>
    <dsp:sp modelId="{161D56DF-4B4C-4C7D-B330-649CE93ED69A}">
      <dsp:nvSpPr>
        <dsp:cNvPr id="0" name=""/>
        <dsp:cNvSpPr/>
      </dsp:nvSpPr>
      <dsp:spPr>
        <a:xfrm>
          <a:off x="7142325" y="307884"/>
          <a:ext cx="2163130" cy="1583995"/>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kern="1200" dirty="0">
              <a:solidFill>
                <a:schemeClr val="bg1"/>
              </a:solidFill>
              <a:latin typeface="Calibri"/>
              <a:ea typeface="Calibri"/>
              <a:cs typeface="Calibri"/>
              <a:sym typeface="Calibri"/>
            </a:rPr>
            <a:t>There are no men in the team- some men (not all) may prefer to chat to another man about  their experience</a:t>
          </a:r>
          <a:endParaRPr lang="en-NZ" sz="1600" kern="1200" dirty="0">
            <a:solidFill>
              <a:schemeClr val="bg1"/>
            </a:solidFill>
          </a:endParaRPr>
        </a:p>
      </dsp:txBody>
      <dsp:txXfrm>
        <a:off x="7142325" y="307884"/>
        <a:ext cx="2163130" cy="1583995"/>
      </dsp:txXfrm>
    </dsp:sp>
    <dsp:sp modelId="{9D578F4B-43ED-4742-8417-CD96F5F140E2}">
      <dsp:nvSpPr>
        <dsp:cNvPr id="0" name=""/>
        <dsp:cNvSpPr/>
      </dsp:nvSpPr>
      <dsp:spPr>
        <a:xfrm>
          <a:off x="9521769" y="307884"/>
          <a:ext cx="2163130" cy="1583995"/>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dk1"/>
            </a:buClr>
            <a:buSzPts val="1100"/>
            <a:buFont typeface="Arial"/>
            <a:buNone/>
          </a:pPr>
          <a:r>
            <a:rPr lang="en-NZ" sz="1600" kern="1200">
              <a:solidFill>
                <a:schemeClr val="bg1"/>
              </a:solidFill>
              <a:latin typeface="Calibri"/>
              <a:ea typeface="Calibri"/>
              <a:cs typeface="Calibri"/>
              <a:sym typeface="Calibri"/>
            </a:rPr>
            <a:t>Something informal, is available at all times and fathers can attend as and when.</a:t>
          </a:r>
          <a:endParaRPr lang="en-NZ" sz="1600" kern="1200" dirty="0">
            <a:solidFill>
              <a:schemeClr val="bg1"/>
            </a:solidFill>
          </a:endParaRPr>
        </a:p>
      </dsp:txBody>
      <dsp:txXfrm>
        <a:off x="9521769" y="307884"/>
        <a:ext cx="2163130" cy="1583995"/>
      </dsp:txXfrm>
    </dsp:sp>
    <dsp:sp modelId="{0DC0A642-FB1E-41B0-AACD-4A61EE5CF356}">
      <dsp:nvSpPr>
        <dsp:cNvPr id="0" name=""/>
        <dsp:cNvSpPr/>
      </dsp:nvSpPr>
      <dsp:spPr>
        <a:xfrm>
          <a:off x="3995" y="2108192"/>
          <a:ext cx="2163130" cy="158399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kern="1200" dirty="0">
              <a:solidFill>
                <a:schemeClr val="bg1"/>
              </a:solidFill>
              <a:latin typeface="Calibri"/>
              <a:ea typeface="Calibri"/>
              <a:cs typeface="Calibri"/>
              <a:sym typeface="Calibri"/>
            </a:rPr>
            <a:t>Events which are during evenings/weekends to help those who work 9-5 during the week to attend. </a:t>
          </a:r>
        </a:p>
      </dsp:txBody>
      <dsp:txXfrm>
        <a:off x="3995" y="2108192"/>
        <a:ext cx="2163130" cy="1583995"/>
      </dsp:txXfrm>
    </dsp:sp>
    <dsp:sp modelId="{A58B205E-4C27-4AFF-B772-0E3BE751EC11}">
      <dsp:nvSpPr>
        <dsp:cNvPr id="0" name=""/>
        <dsp:cNvSpPr/>
      </dsp:nvSpPr>
      <dsp:spPr>
        <a:xfrm>
          <a:off x="2383438" y="2108192"/>
          <a:ext cx="2163130" cy="158399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kern="1200">
              <a:solidFill>
                <a:schemeClr val="bg1"/>
              </a:solidFill>
              <a:latin typeface="Calibri"/>
              <a:ea typeface="Calibri"/>
              <a:cs typeface="Calibri"/>
              <a:sym typeface="Calibri"/>
            </a:rPr>
            <a:t>Further training for professionals, some of which had already accessed this.</a:t>
          </a:r>
          <a:endParaRPr lang="en-NZ" sz="1600" kern="1200" dirty="0">
            <a:solidFill>
              <a:schemeClr val="bg1"/>
            </a:solidFill>
            <a:latin typeface="Calibri"/>
            <a:ea typeface="Calibri"/>
            <a:cs typeface="Calibri"/>
            <a:sym typeface="Calibri"/>
          </a:endParaRPr>
        </a:p>
      </dsp:txBody>
      <dsp:txXfrm>
        <a:off x="2383438" y="2108192"/>
        <a:ext cx="2163130" cy="1583995"/>
      </dsp:txXfrm>
    </dsp:sp>
    <dsp:sp modelId="{E02CA302-EACE-4294-88B0-61CFF953685A}">
      <dsp:nvSpPr>
        <dsp:cNvPr id="0" name=""/>
        <dsp:cNvSpPr/>
      </dsp:nvSpPr>
      <dsp:spPr>
        <a:xfrm>
          <a:off x="4762882" y="2108192"/>
          <a:ext cx="2163130" cy="158399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NZ" sz="1400" kern="1200" dirty="0">
              <a:solidFill>
                <a:schemeClr val="bg1"/>
              </a:solidFill>
              <a:latin typeface="Calibri"/>
              <a:ea typeface="Calibri"/>
              <a:cs typeface="Calibri"/>
              <a:sym typeface="Calibri"/>
            </a:rPr>
            <a:t>Experience of fathers opening up about struggles and  how it can be difficult to deal with due to the lack of formal provision specifically for dads and partners.</a:t>
          </a:r>
        </a:p>
      </dsp:txBody>
      <dsp:txXfrm>
        <a:off x="4762882" y="2108192"/>
        <a:ext cx="2163130" cy="1583995"/>
      </dsp:txXfrm>
    </dsp:sp>
    <dsp:sp modelId="{D3188EAC-3218-4366-B418-DC23D0F3CFEE}">
      <dsp:nvSpPr>
        <dsp:cNvPr id="0" name=""/>
        <dsp:cNvSpPr/>
      </dsp:nvSpPr>
      <dsp:spPr>
        <a:xfrm>
          <a:off x="7142325" y="2108192"/>
          <a:ext cx="2163130" cy="1583995"/>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solidFill>
                <a:schemeClr val="bg1"/>
              </a:solidFill>
              <a:latin typeface="Calibri"/>
              <a:ea typeface="Calibri"/>
              <a:cs typeface="Calibri"/>
              <a:sym typeface="Calibri"/>
            </a:rPr>
            <a:t>Some members of the group spoke about training they had already had and reflected upon this.</a:t>
          </a:r>
          <a:endParaRPr lang="en-NZ" sz="1600" kern="1200" dirty="0">
            <a:solidFill>
              <a:schemeClr val="bg1"/>
            </a:solidFill>
          </a:endParaRPr>
        </a:p>
      </dsp:txBody>
      <dsp:txXfrm>
        <a:off x="7142325" y="2108192"/>
        <a:ext cx="2163130" cy="1583995"/>
      </dsp:txXfrm>
    </dsp:sp>
    <dsp:sp modelId="{71452E71-DF67-4CE8-9D41-B9EB50813FC4}">
      <dsp:nvSpPr>
        <dsp:cNvPr id="0" name=""/>
        <dsp:cNvSpPr/>
      </dsp:nvSpPr>
      <dsp:spPr>
        <a:xfrm>
          <a:off x="9521769" y="2108192"/>
          <a:ext cx="2163130" cy="1583995"/>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solidFill>
                <a:schemeClr val="bg1"/>
              </a:solidFill>
              <a:latin typeface="Calibri"/>
              <a:ea typeface="Calibri"/>
              <a:cs typeface="Calibri"/>
              <a:sym typeface="Calibri"/>
            </a:rPr>
            <a:t>Fathers previous mental health history will be unknown to practitioners creating concern and discomfort. </a:t>
          </a:r>
          <a:endParaRPr lang="en-NZ" sz="1600" kern="1200">
            <a:solidFill>
              <a:schemeClr val="bg1"/>
            </a:solidFill>
          </a:endParaRPr>
        </a:p>
      </dsp:txBody>
      <dsp:txXfrm>
        <a:off x="9521769" y="2108192"/>
        <a:ext cx="2163130" cy="1583995"/>
      </dsp:txXfrm>
    </dsp:sp>
    <dsp:sp modelId="{786CFEF9-6921-4C32-9DDF-EE88C93289F9}">
      <dsp:nvSpPr>
        <dsp:cNvPr id="0" name=""/>
        <dsp:cNvSpPr/>
      </dsp:nvSpPr>
      <dsp:spPr>
        <a:xfrm>
          <a:off x="1193716" y="3908501"/>
          <a:ext cx="2163130" cy="158399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bg1"/>
              </a:solidFill>
              <a:latin typeface="Calibri"/>
              <a:ea typeface="Calibri"/>
              <a:cs typeface="Calibri"/>
              <a:sym typeface="Calibri"/>
            </a:rPr>
            <a:t>An outcome measure which can be given to Dad’s</a:t>
          </a:r>
          <a:endParaRPr lang="en-NZ" sz="1600" kern="1200" dirty="0">
            <a:solidFill>
              <a:schemeClr val="bg1"/>
            </a:solidFill>
          </a:endParaRPr>
        </a:p>
      </dsp:txBody>
      <dsp:txXfrm>
        <a:off x="1193716" y="3908501"/>
        <a:ext cx="2163130" cy="1583995"/>
      </dsp:txXfrm>
    </dsp:sp>
    <dsp:sp modelId="{6083B79E-59A7-473F-8629-6B70721F433B}">
      <dsp:nvSpPr>
        <dsp:cNvPr id="0" name=""/>
        <dsp:cNvSpPr/>
      </dsp:nvSpPr>
      <dsp:spPr>
        <a:xfrm>
          <a:off x="3573160" y="3908501"/>
          <a:ext cx="2163130" cy="158399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kern="1200" dirty="0">
              <a:solidFill>
                <a:schemeClr val="bg1"/>
              </a:solidFill>
              <a:latin typeface="Calibri"/>
              <a:ea typeface="Calibri"/>
              <a:cs typeface="Calibri"/>
              <a:sym typeface="Calibri"/>
            </a:rPr>
            <a:t>Something informal which is available at all times e.g. a website or a leaflet which contains links to support. </a:t>
          </a:r>
        </a:p>
      </dsp:txBody>
      <dsp:txXfrm>
        <a:off x="3573160" y="3908501"/>
        <a:ext cx="2163130" cy="1583995"/>
      </dsp:txXfrm>
    </dsp:sp>
    <dsp:sp modelId="{E2B1CE39-4905-4806-AD8E-2E3FDD687B52}">
      <dsp:nvSpPr>
        <dsp:cNvPr id="0" name=""/>
        <dsp:cNvSpPr/>
      </dsp:nvSpPr>
      <dsp:spPr>
        <a:xfrm>
          <a:off x="5952604" y="3908501"/>
          <a:ext cx="2163130" cy="158399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kern="1200" dirty="0">
              <a:solidFill>
                <a:schemeClr val="bg1"/>
              </a:solidFill>
              <a:latin typeface="Calibri"/>
              <a:ea typeface="Calibri"/>
              <a:cs typeface="Calibri"/>
              <a:sym typeface="Calibri"/>
            </a:rPr>
            <a:t>Something that is offered to all fathers and not just those who ask.</a:t>
          </a:r>
        </a:p>
      </dsp:txBody>
      <dsp:txXfrm>
        <a:off x="5952604" y="3908501"/>
        <a:ext cx="2163130" cy="1583995"/>
      </dsp:txXfrm>
    </dsp:sp>
    <dsp:sp modelId="{D8CAD68F-6C7B-48E4-8A8E-DBD7599AE216}">
      <dsp:nvSpPr>
        <dsp:cNvPr id="0" name=""/>
        <dsp:cNvSpPr/>
      </dsp:nvSpPr>
      <dsp:spPr>
        <a:xfrm>
          <a:off x="8332047" y="3908501"/>
          <a:ext cx="2163130" cy="1583995"/>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Z" sz="1600" kern="1200" dirty="0">
              <a:solidFill>
                <a:schemeClr val="bg1"/>
              </a:solidFill>
              <a:latin typeface="Calibri"/>
              <a:ea typeface="Calibri"/>
              <a:cs typeface="Calibri"/>
              <a:sym typeface="Calibri"/>
            </a:rPr>
            <a:t>Debate about if it would be better as a separate pathway which runs parallel.</a:t>
          </a:r>
        </a:p>
      </dsp:txBody>
      <dsp:txXfrm>
        <a:off x="8332047" y="3908501"/>
        <a:ext cx="2163130" cy="15839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03D95D-3562-4B57-9990-8DEA56C58E80}">
      <dsp:nvSpPr>
        <dsp:cNvPr id="0" name=""/>
        <dsp:cNvSpPr/>
      </dsp:nvSpPr>
      <dsp:spPr>
        <a:xfrm>
          <a:off x="5443" y="1336527"/>
          <a:ext cx="2590199" cy="1784647"/>
        </a:xfrm>
        <a:prstGeom prst="roundRect">
          <a:avLst/>
        </a:prstGeom>
        <a:blipFill rotWithShape="1">
          <a:blip xmlns:r="http://schemas.openxmlformats.org/officeDocument/2006/relationships" r:embed="rId1"/>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304A30-0F21-4C06-ACDE-E25E36B77776}">
      <dsp:nvSpPr>
        <dsp:cNvPr id="0" name=""/>
        <dsp:cNvSpPr/>
      </dsp:nvSpPr>
      <dsp:spPr>
        <a:xfrm>
          <a:off x="5443" y="3121175"/>
          <a:ext cx="2590199" cy="960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marL="0" lvl="0" indent="0" algn="ctr" defTabSz="800100">
            <a:lnSpc>
              <a:spcPct val="90000"/>
            </a:lnSpc>
            <a:spcBef>
              <a:spcPct val="0"/>
            </a:spcBef>
            <a:spcAft>
              <a:spcPct val="35000"/>
            </a:spcAft>
            <a:buClr>
              <a:schemeClr val="dk1"/>
            </a:buClr>
            <a:buSzPct val="100000"/>
            <a:buNone/>
          </a:pPr>
          <a:r>
            <a:rPr lang="en-NZ" sz="1800" kern="1200" dirty="0"/>
            <a:t>The good practice guide for working with partners, dads and family members</a:t>
          </a:r>
          <a:r>
            <a:rPr lang="en-NZ" sz="1800" kern="1200" baseline="30000" dirty="0"/>
            <a:t>3</a:t>
          </a:r>
          <a:r>
            <a:rPr lang="en-NZ" sz="1800" kern="1200" dirty="0"/>
            <a:t> emphasise the need to validate and legitimise dads, partners and other family members’ distress. </a:t>
          </a:r>
        </a:p>
        <a:p>
          <a:pPr marL="0" lvl="0" indent="0" algn="ctr" defTabSz="800100">
            <a:lnSpc>
              <a:spcPct val="90000"/>
            </a:lnSpc>
            <a:spcBef>
              <a:spcPct val="0"/>
            </a:spcBef>
            <a:spcAft>
              <a:spcPct val="35000"/>
            </a:spcAft>
            <a:buClr>
              <a:schemeClr val="dk1"/>
            </a:buClr>
            <a:buSzPct val="100000"/>
            <a:buNone/>
          </a:pPr>
          <a:endParaRPr lang="en-NZ" sz="1800" kern="1200" dirty="0"/>
        </a:p>
      </dsp:txBody>
      <dsp:txXfrm>
        <a:off x="5443" y="3121175"/>
        <a:ext cx="2590199" cy="960963"/>
      </dsp:txXfrm>
    </dsp:sp>
    <dsp:sp modelId="{1FE3AA21-1D10-44DF-8FBD-03070B9EE27D}">
      <dsp:nvSpPr>
        <dsp:cNvPr id="0" name=""/>
        <dsp:cNvSpPr/>
      </dsp:nvSpPr>
      <dsp:spPr>
        <a:xfrm>
          <a:off x="2854771" y="1336527"/>
          <a:ext cx="2590199" cy="1784647"/>
        </a:xfrm>
        <a:prstGeom prst="roundRect">
          <a:avLst/>
        </a:prstGeom>
        <a:blipFill rotWithShape="1">
          <a:blip xmlns:r="http://schemas.openxmlformats.org/officeDocument/2006/relationships" r:embed="rId2"/>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6EB131-F517-4FF7-9FC2-135AD50887E3}">
      <dsp:nvSpPr>
        <dsp:cNvPr id="0" name=""/>
        <dsp:cNvSpPr/>
      </dsp:nvSpPr>
      <dsp:spPr>
        <a:xfrm>
          <a:off x="2854771" y="3121175"/>
          <a:ext cx="2590199" cy="960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marL="0" lvl="0" indent="0" algn="ctr" defTabSz="800100">
            <a:lnSpc>
              <a:spcPct val="90000"/>
            </a:lnSpc>
            <a:spcBef>
              <a:spcPct val="0"/>
            </a:spcBef>
            <a:spcAft>
              <a:spcPct val="35000"/>
            </a:spcAft>
            <a:buClr>
              <a:schemeClr val="dk1"/>
            </a:buClr>
            <a:buSzPct val="100000"/>
            <a:buNone/>
          </a:pPr>
          <a:r>
            <a:rPr lang="en-NZ" sz="1800" kern="1200" dirty="0"/>
            <a:t>The evidence here points to both a joint and individual approach where couples are seen together, when appropriate, but where mums, fathers and partners are also provided with some form of individualised support. </a:t>
          </a:r>
        </a:p>
        <a:p>
          <a:pPr marL="0" lvl="0" indent="0" algn="ctr" defTabSz="800100">
            <a:lnSpc>
              <a:spcPct val="90000"/>
            </a:lnSpc>
            <a:spcBef>
              <a:spcPct val="0"/>
            </a:spcBef>
            <a:spcAft>
              <a:spcPct val="35000"/>
            </a:spcAft>
            <a:buClr>
              <a:schemeClr val="dk1"/>
            </a:buClr>
            <a:buSzPct val="100000"/>
            <a:buNone/>
          </a:pPr>
          <a:endParaRPr lang="en-NZ" sz="1800" kern="1200" dirty="0"/>
        </a:p>
      </dsp:txBody>
      <dsp:txXfrm>
        <a:off x="2854771" y="3121175"/>
        <a:ext cx="2590199" cy="960963"/>
      </dsp:txXfrm>
    </dsp:sp>
    <dsp:sp modelId="{EEC2270D-6A92-4821-86FC-E651D6DCCCD3}">
      <dsp:nvSpPr>
        <dsp:cNvPr id="0" name=""/>
        <dsp:cNvSpPr/>
      </dsp:nvSpPr>
      <dsp:spPr>
        <a:xfrm>
          <a:off x="5704099" y="1336527"/>
          <a:ext cx="2590199" cy="1784647"/>
        </a:xfrm>
        <a:prstGeom prst="roundRect">
          <a:avLst/>
        </a:prstGeom>
        <a:blipFill rotWithShape="1">
          <a:blip xmlns:r="http://schemas.openxmlformats.org/officeDocument/2006/relationships" r:embed="rId3"/>
          <a:srcRect/>
          <a:stretch>
            <a:fillRect l="-11000" r="-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06C8BC-3BC7-45B3-A590-62236DAB880C}">
      <dsp:nvSpPr>
        <dsp:cNvPr id="0" name=""/>
        <dsp:cNvSpPr/>
      </dsp:nvSpPr>
      <dsp:spPr>
        <a:xfrm>
          <a:off x="5704099" y="3121175"/>
          <a:ext cx="2590199" cy="960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marL="0" lvl="0" indent="0" algn="ctr" defTabSz="800100">
            <a:lnSpc>
              <a:spcPct val="90000"/>
            </a:lnSpc>
            <a:spcBef>
              <a:spcPct val="0"/>
            </a:spcBef>
            <a:spcAft>
              <a:spcPct val="35000"/>
            </a:spcAft>
            <a:buClr>
              <a:schemeClr val="dk1"/>
            </a:buClr>
            <a:buSzPct val="100000"/>
            <a:buNone/>
          </a:pPr>
          <a:r>
            <a:rPr lang="en-NZ" sz="1800" kern="1200" dirty="0"/>
            <a:t>Both mums and dads needed their own space to be able to decompress, have some time out and a way to find themselves again, understanding that this would benefit the whole family</a:t>
          </a:r>
        </a:p>
      </dsp:txBody>
      <dsp:txXfrm>
        <a:off x="5704099" y="3121175"/>
        <a:ext cx="2590199" cy="960963"/>
      </dsp:txXfrm>
    </dsp:sp>
    <dsp:sp modelId="{18F04F81-4B4F-46DA-A3F7-ABE7B10F9135}">
      <dsp:nvSpPr>
        <dsp:cNvPr id="0" name=""/>
        <dsp:cNvSpPr/>
      </dsp:nvSpPr>
      <dsp:spPr>
        <a:xfrm>
          <a:off x="8553427" y="1336527"/>
          <a:ext cx="2590199" cy="1784647"/>
        </a:xfrm>
        <a:prstGeom prst="roundRect">
          <a:avLst/>
        </a:prstGeom>
        <a:blipFill rotWithShape="1">
          <a:blip xmlns:r="http://schemas.openxmlformats.org/officeDocument/2006/relationships" r:embed="rId4"/>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4698E2-7B90-415C-A137-F64B7BEDA7E0}">
      <dsp:nvSpPr>
        <dsp:cNvPr id="0" name=""/>
        <dsp:cNvSpPr/>
      </dsp:nvSpPr>
      <dsp:spPr>
        <a:xfrm>
          <a:off x="8553427" y="3121175"/>
          <a:ext cx="2590199" cy="960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0" numCol="1" spcCol="1270" anchor="t" anchorCtr="0">
          <a:noAutofit/>
        </a:bodyPr>
        <a:lstStyle/>
        <a:p>
          <a:pPr marL="0" lvl="0" indent="0" algn="ctr" defTabSz="800100">
            <a:lnSpc>
              <a:spcPct val="90000"/>
            </a:lnSpc>
            <a:spcBef>
              <a:spcPct val="0"/>
            </a:spcBef>
            <a:spcAft>
              <a:spcPct val="35000"/>
            </a:spcAft>
            <a:buClr>
              <a:schemeClr val="dk1"/>
            </a:buClr>
            <a:buSzPct val="100000"/>
            <a:buNone/>
          </a:pPr>
          <a:r>
            <a:rPr lang="en-NZ" sz="1800" kern="1200" dirty="0"/>
            <a:t>New fathers and partners would benefit from professional acknowledgement and support, peer support and help to engage in recreational activity to support their mental wellbeing. </a:t>
          </a:r>
        </a:p>
      </dsp:txBody>
      <dsp:txXfrm>
        <a:off x="8553427" y="3121175"/>
        <a:ext cx="2590199" cy="96096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1ECD47-237A-40D6-8506-69C92934029A}">
      <dsp:nvSpPr>
        <dsp:cNvPr id="0" name=""/>
        <dsp:cNvSpPr/>
      </dsp:nvSpPr>
      <dsp:spPr>
        <a:xfrm>
          <a:off x="1145754" y="0"/>
          <a:ext cx="6577069" cy="6577069"/>
        </a:xfrm>
        <a:prstGeom prst="diamond">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431DC1-7D90-4CAC-96A3-CCA56AF05FE5}">
      <dsp:nvSpPr>
        <dsp:cNvPr id="0" name=""/>
        <dsp:cNvSpPr/>
      </dsp:nvSpPr>
      <dsp:spPr>
        <a:xfrm>
          <a:off x="1770576" y="624821"/>
          <a:ext cx="2565056" cy="256505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dk1"/>
            </a:buClr>
            <a:buSzPts val="2600"/>
            <a:buNone/>
          </a:pPr>
          <a:r>
            <a:rPr lang="en-NZ" sz="1600" kern="1200" dirty="0"/>
            <a:t>A partner offer individualised to the specific partners needs and circumstances should be considered combining options such as online, text based or face to face support from perinatal mental health services.</a:t>
          </a:r>
        </a:p>
      </dsp:txBody>
      <dsp:txXfrm>
        <a:off x="1895792" y="750037"/>
        <a:ext cx="2314624" cy="2314624"/>
      </dsp:txXfrm>
    </dsp:sp>
    <dsp:sp modelId="{0CE24C0B-424C-4247-B03C-A339D87592A4}">
      <dsp:nvSpPr>
        <dsp:cNvPr id="0" name=""/>
        <dsp:cNvSpPr/>
      </dsp:nvSpPr>
      <dsp:spPr>
        <a:xfrm>
          <a:off x="4532945" y="624821"/>
          <a:ext cx="2565056" cy="2565056"/>
        </a:xfrm>
        <a:prstGeom prst="roundRect">
          <a:avLst/>
        </a:prstGeom>
        <a:solidFill>
          <a:schemeClr val="accent5">
            <a:hueOff val="-2252848"/>
            <a:satOff val="-5806"/>
            <a:lumOff val="-39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dk1"/>
            </a:buClr>
            <a:buSzPts val="2600"/>
            <a:buNone/>
          </a:pPr>
          <a:r>
            <a:rPr lang="en-NZ" sz="1600" kern="1200" dirty="0"/>
            <a:t>A peer support approach for fathers and partners, incorporating recreational activities.</a:t>
          </a:r>
        </a:p>
      </dsp:txBody>
      <dsp:txXfrm>
        <a:off x="4658161" y="750037"/>
        <a:ext cx="2314624" cy="2314624"/>
      </dsp:txXfrm>
    </dsp:sp>
    <dsp:sp modelId="{F53DDFC5-3676-4F0A-91A3-3F4CBE710630}">
      <dsp:nvSpPr>
        <dsp:cNvPr id="0" name=""/>
        <dsp:cNvSpPr/>
      </dsp:nvSpPr>
      <dsp:spPr>
        <a:xfrm>
          <a:off x="1770576" y="3387190"/>
          <a:ext cx="2565056" cy="2565056"/>
        </a:xfrm>
        <a:prstGeom prst="roundRect">
          <a:avLst/>
        </a:prstGeom>
        <a:solidFill>
          <a:schemeClr val="accent5">
            <a:hueOff val="-4505695"/>
            <a:satOff val="-11613"/>
            <a:lumOff val="-78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SzPts val="2600"/>
            <a:buNone/>
          </a:pPr>
          <a:r>
            <a:rPr lang="en-NZ" sz="1600" kern="1200" dirty="0"/>
            <a:t>Referral through to formal support for fathers and partners who are experiencing significant perinatal mental health problems with the emphasis on clearly identifying this as a perinatal mental health concern. </a:t>
          </a:r>
        </a:p>
      </dsp:txBody>
      <dsp:txXfrm>
        <a:off x="1895792" y="3512406"/>
        <a:ext cx="2314624" cy="2314624"/>
      </dsp:txXfrm>
    </dsp:sp>
    <dsp:sp modelId="{64AC3A43-9272-4923-AB87-6EE124C4CA82}">
      <dsp:nvSpPr>
        <dsp:cNvPr id="0" name=""/>
        <dsp:cNvSpPr/>
      </dsp:nvSpPr>
      <dsp:spPr>
        <a:xfrm>
          <a:off x="4532945" y="3387190"/>
          <a:ext cx="2565056" cy="2565056"/>
        </a:xfrm>
        <a:prstGeom prst="roundRect">
          <a:avLst/>
        </a:prstGeom>
        <a:solidFill>
          <a:schemeClr val="accent5">
            <a:hueOff val="-6758543"/>
            <a:satOff val="-17419"/>
            <a:lumOff val="-11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SzPts val="2600"/>
            <a:buNone/>
          </a:pPr>
          <a:r>
            <a:rPr lang="en-NZ" sz="1600" kern="1200" dirty="0"/>
            <a:t>Antenatal preparation for all parents in relation to perinatal mental health problems and targeted support for prospective parents who are assessed as being potentially vulnerable to perinatal mental health problems. </a:t>
          </a:r>
        </a:p>
      </dsp:txBody>
      <dsp:txXfrm>
        <a:off x="4658161" y="3512406"/>
        <a:ext cx="2314624" cy="231462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BBD65-B174-4626-8DBD-279220D60C82}">
      <dsp:nvSpPr>
        <dsp:cNvPr id="0" name=""/>
        <dsp:cNvSpPr/>
      </dsp:nvSpPr>
      <dsp:spPr>
        <a:xfrm>
          <a:off x="841964" y="0"/>
          <a:ext cx="9542259" cy="548283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04AEC2-EDFE-4C28-8D89-093F7BF6A5D2}">
      <dsp:nvSpPr>
        <dsp:cNvPr id="0" name=""/>
        <dsp:cNvSpPr/>
      </dsp:nvSpPr>
      <dsp:spPr>
        <a:xfrm>
          <a:off x="4933" y="1644849"/>
          <a:ext cx="2156984" cy="2193132"/>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kern="1200" dirty="0"/>
            <a:t>Next Steps</a:t>
          </a:r>
        </a:p>
      </dsp:txBody>
      <dsp:txXfrm>
        <a:off x="110228" y="1750144"/>
        <a:ext cx="1946394" cy="1982542"/>
      </dsp:txXfrm>
    </dsp:sp>
    <dsp:sp modelId="{70EF2392-D018-4558-85E6-6FE2A733663C}">
      <dsp:nvSpPr>
        <dsp:cNvPr id="0" name=""/>
        <dsp:cNvSpPr/>
      </dsp:nvSpPr>
      <dsp:spPr>
        <a:xfrm>
          <a:off x="2269767" y="1644849"/>
          <a:ext cx="2156984" cy="2193132"/>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b="0" i="0" u="none" strike="noStrike" kern="1200" cap="none">
              <a:latin typeface="Calibri"/>
              <a:ea typeface="Calibri"/>
              <a:cs typeface="Calibri"/>
              <a:sym typeface="Calibri"/>
            </a:rPr>
            <a:t>Funded for delivery in 2023</a:t>
          </a:r>
          <a:endParaRPr lang="en-NZ" sz="1800" kern="1200" dirty="0"/>
        </a:p>
      </dsp:txBody>
      <dsp:txXfrm>
        <a:off x="2375062" y="1750144"/>
        <a:ext cx="1946394" cy="1982542"/>
      </dsp:txXfrm>
    </dsp:sp>
    <dsp:sp modelId="{3AE625B3-94E5-4C11-9B80-276ED3FD018B}">
      <dsp:nvSpPr>
        <dsp:cNvPr id="0" name=""/>
        <dsp:cNvSpPr/>
      </dsp:nvSpPr>
      <dsp:spPr>
        <a:xfrm>
          <a:off x="4534601" y="1644849"/>
          <a:ext cx="2156984" cy="2193132"/>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Clr>
              <a:schemeClr val="lt1"/>
            </a:buClr>
            <a:buSzPts val="2900"/>
            <a:buFont typeface="Calibri"/>
            <a:buNone/>
          </a:pPr>
          <a:r>
            <a:rPr lang="en-NZ" sz="1800" b="0" i="0" u="none" strike="noStrike" kern="1200" cap="none">
              <a:latin typeface="Calibri"/>
              <a:ea typeface="Calibri"/>
              <a:cs typeface="Calibri"/>
              <a:sym typeface="Calibri"/>
            </a:rPr>
            <a:t>Development of the service is currently happening in collab</a:t>
          </a:r>
          <a:r>
            <a:rPr lang="en-NZ" sz="1800" kern="1200">
              <a:latin typeface="Calibri"/>
              <a:ea typeface="Calibri"/>
              <a:cs typeface="Calibri"/>
              <a:sym typeface="Calibri"/>
            </a:rPr>
            <a:t>oration with other local organisations</a:t>
          </a:r>
          <a:r>
            <a:rPr lang="en-NZ" sz="1800" b="0" i="0" u="none" strike="noStrike" kern="1200" cap="none">
              <a:latin typeface="Calibri"/>
              <a:ea typeface="Calibri"/>
              <a:cs typeface="Calibri"/>
              <a:sym typeface="Calibri"/>
            </a:rPr>
            <a:t>.</a:t>
          </a:r>
          <a:endParaRPr lang="en-NZ" sz="1800" kern="1200" dirty="0"/>
        </a:p>
      </dsp:txBody>
      <dsp:txXfrm>
        <a:off x="4639896" y="1750144"/>
        <a:ext cx="1946394" cy="1982542"/>
      </dsp:txXfrm>
    </dsp:sp>
    <dsp:sp modelId="{4801ED19-B13F-4248-8FEC-1B3C53A568E2}">
      <dsp:nvSpPr>
        <dsp:cNvPr id="0" name=""/>
        <dsp:cNvSpPr/>
      </dsp:nvSpPr>
      <dsp:spPr>
        <a:xfrm>
          <a:off x="6799435" y="1644849"/>
          <a:ext cx="2156984" cy="2193132"/>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Clr>
              <a:schemeClr val="lt1"/>
            </a:buClr>
            <a:buSzPts val="2900"/>
            <a:buFont typeface="Calibri"/>
            <a:buNone/>
          </a:pPr>
          <a:r>
            <a:rPr lang="en-NZ" sz="1800" kern="1200" dirty="0"/>
            <a:t>Paper</a:t>
          </a:r>
          <a:r>
            <a:rPr lang="en-NZ" sz="1800" kern="1200" baseline="0" dirty="0"/>
            <a:t> for publication due out soon.</a:t>
          </a:r>
          <a:endParaRPr lang="en-NZ" sz="1800" kern="1200" dirty="0"/>
        </a:p>
      </dsp:txBody>
      <dsp:txXfrm>
        <a:off x="6904730" y="1750144"/>
        <a:ext cx="1946394" cy="1982542"/>
      </dsp:txXfrm>
    </dsp:sp>
    <dsp:sp modelId="{4DD232BE-33A3-4A3A-BE11-BD936D27F476}">
      <dsp:nvSpPr>
        <dsp:cNvPr id="0" name=""/>
        <dsp:cNvSpPr/>
      </dsp:nvSpPr>
      <dsp:spPr>
        <a:xfrm>
          <a:off x="9064269" y="1644849"/>
          <a:ext cx="2156984" cy="2193132"/>
        </a:xfrm>
        <a:prstGeom prst="round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0" i="0" u="none" strike="noStrike" kern="1200" cap="none">
              <a:latin typeface="Calibri"/>
              <a:ea typeface="Calibri"/>
              <a:cs typeface="Calibri"/>
              <a:sym typeface="Calibri"/>
            </a:rPr>
            <a:t>Evaluation</a:t>
          </a:r>
          <a:endParaRPr lang="en-GB" sz="1800" kern="1200" dirty="0"/>
        </a:p>
      </dsp:txBody>
      <dsp:txXfrm>
        <a:off x="9169564" y="1750144"/>
        <a:ext cx="1946394" cy="198254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9B39F4-D202-4152-B58E-C3221D4046E5}">
      <dsp:nvSpPr>
        <dsp:cNvPr id="0" name=""/>
        <dsp:cNvSpPr/>
      </dsp:nvSpPr>
      <dsp:spPr>
        <a:xfrm>
          <a:off x="3688306" y="3236767"/>
          <a:ext cx="806861" cy="2306196"/>
        </a:xfrm>
        <a:custGeom>
          <a:avLst/>
          <a:gdLst/>
          <a:ahLst/>
          <a:cxnLst/>
          <a:rect l="0" t="0" r="0" b="0"/>
          <a:pathLst>
            <a:path>
              <a:moveTo>
                <a:pt x="0" y="0"/>
              </a:moveTo>
              <a:lnTo>
                <a:pt x="403430" y="0"/>
              </a:lnTo>
              <a:lnTo>
                <a:pt x="403430" y="2306196"/>
              </a:lnTo>
              <a:lnTo>
                <a:pt x="806861" y="2306196"/>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NZ" sz="900" kern="1200"/>
        </a:p>
      </dsp:txBody>
      <dsp:txXfrm>
        <a:off x="4030655" y="4328784"/>
        <a:ext cx="122163" cy="122163"/>
      </dsp:txXfrm>
    </dsp:sp>
    <dsp:sp modelId="{327D756B-220F-47A2-9A26-8B1436CFFE40}">
      <dsp:nvSpPr>
        <dsp:cNvPr id="0" name=""/>
        <dsp:cNvSpPr/>
      </dsp:nvSpPr>
      <dsp:spPr>
        <a:xfrm>
          <a:off x="3688306" y="3236767"/>
          <a:ext cx="806861" cy="768732"/>
        </a:xfrm>
        <a:custGeom>
          <a:avLst/>
          <a:gdLst/>
          <a:ahLst/>
          <a:cxnLst/>
          <a:rect l="0" t="0" r="0" b="0"/>
          <a:pathLst>
            <a:path>
              <a:moveTo>
                <a:pt x="0" y="0"/>
              </a:moveTo>
              <a:lnTo>
                <a:pt x="403430" y="0"/>
              </a:lnTo>
              <a:lnTo>
                <a:pt x="403430" y="768732"/>
              </a:lnTo>
              <a:lnTo>
                <a:pt x="806861" y="768732"/>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NZ" sz="500" kern="1200"/>
        </a:p>
      </dsp:txBody>
      <dsp:txXfrm>
        <a:off x="4063875" y="3593272"/>
        <a:ext cx="55721" cy="55721"/>
      </dsp:txXfrm>
    </dsp:sp>
    <dsp:sp modelId="{C0EB622C-2AC0-47EB-B87F-0E88B7AE09EC}">
      <dsp:nvSpPr>
        <dsp:cNvPr id="0" name=""/>
        <dsp:cNvSpPr/>
      </dsp:nvSpPr>
      <dsp:spPr>
        <a:xfrm>
          <a:off x="3688306" y="2468035"/>
          <a:ext cx="806861" cy="768732"/>
        </a:xfrm>
        <a:custGeom>
          <a:avLst/>
          <a:gdLst/>
          <a:ahLst/>
          <a:cxnLst/>
          <a:rect l="0" t="0" r="0" b="0"/>
          <a:pathLst>
            <a:path>
              <a:moveTo>
                <a:pt x="0" y="768732"/>
              </a:moveTo>
              <a:lnTo>
                <a:pt x="403430" y="768732"/>
              </a:lnTo>
              <a:lnTo>
                <a:pt x="403430" y="0"/>
              </a:lnTo>
              <a:lnTo>
                <a:pt x="806861" y="0"/>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NZ" sz="500" kern="1200"/>
        </a:p>
      </dsp:txBody>
      <dsp:txXfrm>
        <a:off x="4063875" y="2824540"/>
        <a:ext cx="55721" cy="55721"/>
      </dsp:txXfrm>
    </dsp:sp>
    <dsp:sp modelId="{6EFA1C5E-684B-47D4-A0AD-AC453DEE610E}">
      <dsp:nvSpPr>
        <dsp:cNvPr id="0" name=""/>
        <dsp:cNvSpPr/>
      </dsp:nvSpPr>
      <dsp:spPr>
        <a:xfrm>
          <a:off x="3688306" y="930570"/>
          <a:ext cx="806861" cy="2306196"/>
        </a:xfrm>
        <a:custGeom>
          <a:avLst/>
          <a:gdLst/>
          <a:ahLst/>
          <a:cxnLst/>
          <a:rect l="0" t="0" r="0" b="0"/>
          <a:pathLst>
            <a:path>
              <a:moveTo>
                <a:pt x="0" y="2306196"/>
              </a:moveTo>
              <a:lnTo>
                <a:pt x="403430" y="2306196"/>
              </a:lnTo>
              <a:lnTo>
                <a:pt x="403430" y="0"/>
              </a:lnTo>
              <a:lnTo>
                <a:pt x="806861" y="0"/>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NZ" sz="900" kern="1200"/>
        </a:p>
      </dsp:txBody>
      <dsp:txXfrm>
        <a:off x="4030655" y="2022587"/>
        <a:ext cx="122163" cy="122163"/>
      </dsp:txXfrm>
    </dsp:sp>
    <dsp:sp modelId="{88895583-8FC9-4418-8F5C-83A9913A775E}">
      <dsp:nvSpPr>
        <dsp:cNvPr id="0" name=""/>
        <dsp:cNvSpPr/>
      </dsp:nvSpPr>
      <dsp:spPr>
        <a:xfrm rot="16200000">
          <a:off x="-163447" y="2621781"/>
          <a:ext cx="6473535" cy="1229971"/>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marL="0" lvl="0" indent="0" algn="ctr" defTabSz="2889250">
            <a:lnSpc>
              <a:spcPct val="90000"/>
            </a:lnSpc>
            <a:spcBef>
              <a:spcPct val="0"/>
            </a:spcBef>
            <a:spcAft>
              <a:spcPct val="35000"/>
            </a:spcAft>
            <a:buNone/>
          </a:pPr>
          <a:r>
            <a:rPr lang="en-NZ" sz="6500" kern="1200" dirty="0"/>
            <a:t>Contact details</a:t>
          </a:r>
        </a:p>
      </dsp:txBody>
      <dsp:txXfrm>
        <a:off x="-163447" y="2621781"/>
        <a:ext cx="6473535" cy="1229971"/>
      </dsp:txXfrm>
    </dsp:sp>
    <dsp:sp modelId="{E21F1CD2-8FFE-4BC1-9F47-8F7A361D4118}">
      <dsp:nvSpPr>
        <dsp:cNvPr id="0" name=""/>
        <dsp:cNvSpPr/>
      </dsp:nvSpPr>
      <dsp:spPr>
        <a:xfrm>
          <a:off x="4495167" y="315584"/>
          <a:ext cx="4034307" cy="1229971"/>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NZ" sz="2400" kern="1200" dirty="0"/>
            <a:t>We would love to collaborate or speak more with you.</a:t>
          </a:r>
        </a:p>
      </dsp:txBody>
      <dsp:txXfrm>
        <a:off x="4495167" y="315584"/>
        <a:ext cx="4034307" cy="1229971"/>
      </dsp:txXfrm>
    </dsp:sp>
    <dsp:sp modelId="{6C63DF8E-5FD3-4B5B-8D3C-04D981F583B4}">
      <dsp:nvSpPr>
        <dsp:cNvPr id="0" name=""/>
        <dsp:cNvSpPr/>
      </dsp:nvSpPr>
      <dsp:spPr>
        <a:xfrm>
          <a:off x="4495167" y="1853049"/>
          <a:ext cx="4034307" cy="1229971"/>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NZ" sz="2400" kern="1200"/>
            <a:t>Suzy Hodgson</a:t>
          </a:r>
        </a:p>
        <a:p>
          <a:pPr marL="0" lvl="0" indent="0" algn="ctr" defTabSz="1066800">
            <a:lnSpc>
              <a:spcPct val="90000"/>
            </a:lnSpc>
            <a:spcBef>
              <a:spcPct val="0"/>
            </a:spcBef>
            <a:spcAft>
              <a:spcPct val="35000"/>
            </a:spcAft>
            <a:buNone/>
          </a:pPr>
          <a:r>
            <a:rPr lang="en-NZ" sz="2400" kern="1200">
              <a:hlinkClick xmlns:r="http://schemas.openxmlformats.org/officeDocument/2006/relationships" r:id="rId1">
                <a:extLst>
                  <a:ext uri="{A12FA001-AC4F-418D-AE19-62706E023703}">
                    <ahyp:hlinkClr xmlns:ahyp="http://schemas.microsoft.com/office/drawing/2018/hyperlinkcolor" val="tx"/>
                  </a:ext>
                </a:extLst>
              </a:hlinkClick>
            </a:rPr>
            <a:t>suzy.hodgson@aut.ac.nz</a:t>
          </a:r>
          <a:endParaRPr lang="en-NZ" sz="2400" kern="1200"/>
        </a:p>
        <a:p>
          <a:pPr marL="0" lvl="0" indent="0" algn="ctr" defTabSz="1066800">
            <a:lnSpc>
              <a:spcPct val="90000"/>
            </a:lnSpc>
            <a:spcBef>
              <a:spcPct val="0"/>
            </a:spcBef>
            <a:spcAft>
              <a:spcPct val="35000"/>
            </a:spcAft>
            <a:buNone/>
          </a:pPr>
          <a:r>
            <a:rPr lang="en-NZ" sz="2400" kern="1200"/>
            <a:t>@SuzanneHodgson3</a:t>
          </a:r>
          <a:endParaRPr lang="en-NZ" sz="2400" kern="1200" dirty="0"/>
        </a:p>
      </dsp:txBody>
      <dsp:txXfrm>
        <a:off x="4495167" y="1853049"/>
        <a:ext cx="4034307" cy="1229971"/>
      </dsp:txXfrm>
    </dsp:sp>
    <dsp:sp modelId="{58A2F0A2-7DFF-44DC-BA9C-15088AEE6E12}">
      <dsp:nvSpPr>
        <dsp:cNvPr id="0" name=""/>
        <dsp:cNvSpPr/>
      </dsp:nvSpPr>
      <dsp:spPr>
        <a:xfrm>
          <a:off x="4495167" y="3390513"/>
          <a:ext cx="4034307" cy="1229971"/>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NZ" sz="2400" kern="1200" dirty="0"/>
            <a:t>Amy Jenkin</a:t>
          </a:r>
        </a:p>
        <a:p>
          <a:pPr marL="0" lvl="0" indent="0" algn="ctr" defTabSz="1066800">
            <a:lnSpc>
              <a:spcPct val="90000"/>
            </a:lnSpc>
            <a:spcBef>
              <a:spcPct val="0"/>
            </a:spcBef>
            <a:spcAft>
              <a:spcPct val="35000"/>
            </a:spcAft>
            <a:buNone/>
          </a:pPr>
          <a:r>
            <a:rPr lang="en-NZ" sz="2400" kern="1200" dirty="0"/>
            <a:t>amy.jenkin@shsc.nhs.uk</a:t>
          </a:r>
        </a:p>
        <a:p>
          <a:pPr marL="0" lvl="0" indent="0" algn="ctr" defTabSz="1066800">
            <a:lnSpc>
              <a:spcPct val="90000"/>
            </a:lnSpc>
            <a:spcBef>
              <a:spcPct val="0"/>
            </a:spcBef>
            <a:spcAft>
              <a:spcPct val="35000"/>
            </a:spcAft>
            <a:buNone/>
          </a:pPr>
          <a:r>
            <a:rPr lang="en-NZ" sz="2400" kern="1200" dirty="0"/>
            <a:t>@perinatalAmyJ</a:t>
          </a:r>
        </a:p>
      </dsp:txBody>
      <dsp:txXfrm>
        <a:off x="4495167" y="3390513"/>
        <a:ext cx="4034307" cy="1229971"/>
      </dsp:txXfrm>
    </dsp:sp>
    <dsp:sp modelId="{68B17377-FED4-4232-967C-7D2AE8A127FF}">
      <dsp:nvSpPr>
        <dsp:cNvPr id="0" name=""/>
        <dsp:cNvSpPr/>
      </dsp:nvSpPr>
      <dsp:spPr>
        <a:xfrm>
          <a:off x="4495167" y="4927978"/>
          <a:ext cx="4034307" cy="1229971"/>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NZ" sz="2400" kern="1200"/>
            <a:t>Rosie Martin</a:t>
          </a:r>
        </a:p>
        <a:p>
          <a:pPr marL="0" lvl="0" indent="0" algn="ctr" defTabSz="1066800">
            <a:lnSpc>
              <a:spcPct val="90000"/>
            </a:lnSpc>
            <a:spcBef>
              <a:spcPct val="0"/>
            </a:spcBef>
            <a:spcAft>
              <a:spcPct val="35000"/>
            </a:spcAft>
            <a:buNone/>
          </a:pPr>
          <a:r>
            <a:rPr lang="en-NZ" sz="2400" kern="1200">
              <a:hlinkClick xmlns:r="http://schemas.openxmlformats.org/officeDocument/2006/relationships" r:id="rId2">
                <a:extLst>
                  <a:ext uri="{A12FA001-AC4F-418D-AE19-62706E023703}">
                    <ahyp:hlinkClr xmlns:ahyp="http://schemas.microsoft.com/office/drawing/2018/hyperlinkcolor" val="tx"/>
                  </a:ext>
                </a:extLst>
              </a:hlinkClick>
            </a:rPr>
            <a:t>rosie.martin@shu.ac.uk</a:t>
          </a:r>
          <a:endParaRPr lang="en-NZ" sz="2400" kern="1200"/>
        </a:p>
        <a:p>
          <a:pPr marL="0" lvl="0" indent="0" algn="ctr" defTabSz="1066800">
            <a:lnSpc>
              <a:spcPct val="90000"/>
            </a:lnSpc>
            <a:spcBef>
              <a:spcPct val="0"/>
            </a:spcBef>
            <a:spcAft>
              <a:spcPct val="35000"/>
            </a:spcAft>
            <a:buNone/>
          </a:pPr>
          <a:r>
            <a:rPr lang="en-NZ" sz="2400" kern="1200"/>
            <a:t>@rosiemartin12</a:t>
          </a:r>
          <a:endParaRPr lang="en-NZ" sz="2400" kern="1200" dirty="0"/>
        </a:p>
      </dsp:txBody>
      <dsp:txXfrm>
        <a:off x="4495167" y="4927978"/>
        <a:ext cx="4034307" cy="122997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10" name="Google Shape;21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90218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228600" lvl="0" indent="-140335" algn="l" rtl="0">
              <a:lnSpc>
                <a:spcPct val="90000"/>
              </a:lnSpc>
              <a:spcBef>
                <a:spcPts val="0"/>
              </a:spcBef>
              <a:spcAft>
                <a:spcPts val="0"/>
              </a:spcAft>
              <a:buClr>
                <a:schemeClr val="dk1"/>
              </a:buClr>
              <a:buSzPts val="1200"/>
              <a:buChar char="•"/>
            </a:pPr>
            <a:r>
              <a:rPr lang="en-GB"/>
              <a:t>All the groups were in agreement that:</a:t>
            </a:r>
            <a:endParaRPr/>
          </a:p>
        </p:txBody>
      </p:sp>
      <p:sp>
        <p:nvSpPr>
          <p:cNvPr id="300" name="Google Shape;30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8" name="Google Shape;33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2507078a502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2507078a502_0_5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g2507078a502_0_5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21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[1] NHS Long Term Plan (2019). </a:t>
            </a:r>
            <a:endParaRPr/>
          </a:p>
        </p:txBody>
      </p:sp>
      <p:sp>
        <p:nvSpPr>
          <p:cNvPr id="98" name="Google Shape;9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507078a502_0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507078a502_0_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g2507078a502_0_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a:t>Bauer et al. (2014) estimated a cost to UK society of £8.1 billion (per one year cohort of UK births) of maternal mental problems such as perinatal depression, anxiety and psychosis. </a:t>
            </a:r>
            <a:endParaRPr/>
          </a:p>
          <a:p>
            <a:pPr marL="0" lvl="0" indent="0" algn="l" rtl="0">
              <a:spcBef>
                <a:spcPts val="0"/>
              </a:spcBef>
              <a:spcAft>
                <a:spcPts val="0"/>
              </a:spcAft>
              <a:buNone/>
            </a:pPr>
            <a:endParaRPr/>
          </a:p>
        </p:txBody>
      </p:sp>
      <p:sp>
        <p:nvSpPr>
          <p:cNvPr id="114" name="Google Shape;11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140335" algn="l" rtl="0">
              <a:lnSpc>
                <a:spcPct val="90000"/>
              </a:lnSpc>
              <a:spcBef>
                <a:spcPts val="1000"/>
              </a:spcBef>
              <a:spcAft>
                <a:spcPts val="0"/>
              </a:spcAft>
              <a:buClr>
                <a:schemeClr val="dk1"/>
              </a:buClr>
              <a:buSzPts val="1200"/>
              <a:buChar char="•"/>
            </a:pPr>
            <a:r>
              <a:rPr lang="en-GB"/>
              <a:t>Being informed, communicated with and supported by nurses and midwives</a:t>
            </a:r>
            <a:r>
              <a:rPr lang="en-GB" baseline="30000"/>
              <a:t>25</a:t>
            </a:r>
            <a:r>
              <a:rPr lang="en-GB"/>
              <a:t> can be protective of the consequences of these negative experiences and can empower prospective and new fathers to be effective supporters for their birthing partners</a:t>
            </a:r>
            <a:r>
              <a:rPr lang="en-GB" baseline="30000"/>
              <a:t>26.</a:t>
            </a:r>
            <a:endParaRPr/>
          </a:p>
        </p:txBody>
      </p:sp>
      <p:sp>
        <p:nvSpPr>
          <p:cNvPr id="131" name="Google Shape;13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a:t>Since women are the core business of the perinatal MH service, gay fathers were not be included at this stage. </a:t>
            </a:r>
            <a:endParaRPr/>
          </a:p>
          <a:p>
            <a:pPr marL="0" lvl="0" indent="0" algn="l" rtl="0">
              <a:spcBef>
                <a:spcPts val="0"/>
              </a:spcBef>
              <a:spcAft>
                <a:spcPts val="0"/>
              </a:spcAft>
              <a:buNone/>
            </a:pPr>
            <a:endParaRPr/>
          </a:p>
        </p:txBody>
      </p:sp>
      <p:sp>
        <p:nvSpPr>
          <p:cNvPr id="151" name="Google Shape;15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228600" lvl="0" indent="-127000" algn="l" rtl="0">
              <a:lnSpc>
                <a:spcPct val="90000"/>
              </a:lnSpc>
              <a:spcBef>
                <a:spcPts val="1000"/>
              </a:spcBef>
              <a:spcAft>
                <a:spcPts val="0"/>
              </a:spcAft>
              <a:buClr>
                <a:schemeClr val="dk1"/>
              </a:buClr>
              <a:buSzPts val="1200"/>
              <a:buChar char="•"/>
            </a:pPr>
            <a:r>
              <a:rPr lang="en-GB"/>
              <a:t>The consultation event consisted of an initial opportunity for networking</a:t>
            </a:r>
            <a:endParaRPr/>
          </a:p>
        </p:txBody>
      </p:sp>
      <p:sp>
        <p:nvSpPr>
          <p:cNvPr id="159" name="Google Shape;15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3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2"/>
        <p:cNvGrpSpPr/>
        <p:nvPr/>
      </p:nvGrpSpPr>
      <p:grpSpPr>
        <a:xfrm>
          <a:off x="0" y="0"/>
          <a:ext cx="0" cy="0"/>
          <a:chOff x="0" y="0"/>
          <a:chExt cx="0" cy="0"/>
        </a:xfrm>
      </p:grpSpPr>
      <p:sp>
        <p:nvSpPr>
          <p:cNvPr id="33" name="Google Shape;33;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Google Shape;37;p2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9"/>
        <p:cNvGrpSpPr/>
        <p:nvPr/>
      </p:nvGrpSpPr>
      <p:grpSpPr>
        <a:xfrm>
          <a:off x="0" y="0"/>
          <a:ext cx="0" cy="0"/>
          <a:chOff x="0" y="0"/>
          <a:chExt cx="0" cy="0"/>
        </a:xfrm>
      </p:grpSpPr>
      <p:sp>
        <p:nvSpPr>
          <p:cNvPr id="50" name="Google Shape;50;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3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3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3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1"/>
          <p:cNvSpPr>
            <a:spLocks noGrp="1"/>
          </p:cNvSpPr>
          <p:nvPr>
            <p:ph type="pic" idx="2"/>
          </p:nvPr>
        </p:nvSpPr>
        <p:spPr>
          <a:xfrm>
            <a:off x="5183188" y="987425"/>
            <a:ext cx="6172200" cy="4873625"/>
          </a:xfrm>
          <a:prstGeom prst="rect">
            <a:avLst/>
          </a:prstGeom>
          <a:noFill/>
          <a:ln>
            <a:noFill/>
          </a:ln>
        </p:spPr>
      </p:sp>
      <p:sp>
        <p:nvSpPr>
          <p:cNvPr id="68" name="Google Shape;68;p3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7.png"/><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png"/><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8.png"/><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hyperlink" Target="https://www.longtermplan.nhs.uk/"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hyperlink" Target="https://www.ons.gov.uk/peoplepopulationandcommunity/birthsdeathsandmarriages/deaths/bulletins/suicidesintheunitedkingdom/2021registration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who.int/news/item/17-06-2021-one-in-100-deaths-is-by-suicid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1524000" y="839600"/>
            <a:ext cx="9144000" cy="23415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Calibri"/>
              <a:buNone/>
            </a:pPr>
            <a:br>
              <a:rPr lang="en-GB" sz="5300" dirty="0"/>
            </a:br>
            <a:br>
              <a:rPr lang="en-GB" sz="5300" dirty="0"/>
            </a:br>
            <a:endParaRPr sz="5300" dirty="0"/>
          </a:p>
          <a:p>
            <a:pPr marL="0" lvl="0" indent="0" algn="ctr" rtl="0">
              <a:lnSpc>
                <a:spcPct val="90000"/>
              </a:lnSpc>
              <a:spcBef>
                <a:spcPts val="0"/>
              </a:spcBef>
              <a:spcAft>
                <a:spcPts val="0"/>
              </a:spcAft>
              <a:buClr>
                <a:schemeClr val="dk1"/>
              </a:buClr>
              <a:buSzPct val="100000"/>
              <a:buFont typeface="Calibri"/>
              <a:buNone/>
            </a:pPr>
            <a:r>
              <a:rPr lang="en-GB" sz="5300" dirty="0"/>
              <a:t>The fathers and partners pathway in perinatal mental health: </a:t>
            </a:r>
            <a:br>
              <a:rPr lang="en-GB" sz="5300" dirty="0"/>
            </a:br>
            <a:r>
              <a:rPr lang="en-GB" sz="5300" dirty="0"/>
              <a:t>A service development initiative  </a:t>
            </a:r>
            <a:endParaRPr dirty="0"/>
          </a:p>
        </p:txBody>
      </p:sp>
      <p:sp>
        <p:nvSpPr>
          <p:cNvPr id="89" name="Google Shape;89;p1"/>
          <p:cNvSpPr txBox="1">
            <a:spLocks noGrp="1"/>
          </p:cNvSpPr>
          <p:nvPr>
            <p:ph type="subTitle" idx="1"/>
          </p:nvPr>
        </p:nvSpPr>
        <p:spPr>
          <a:xfrm>
            <a:off x="1524000" y="3602037"/>
            <a:ext cx="9144000" cy="2127643"/>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en-GB" dirty="0"/>
              <a:t>Dr Suzy Hodgson</a:t>
            </a:r>
            <a:r>
              <a:rPr lang="en-GB" baseline="30000" dirty="0"/>
              <a:t>1</a:t>
            </a:r>
            <a:r>
              <a:rPr lang="en-GB" dirty="0"/>
              <a:t>, Amy Jenkin</a:t>
            </a:r>
            <a:r>
              <a:rPr lang="en-GB" baseline="30000" dirty="0"/>
              <a:t>2</a:t>
            </a:r>
            <a:r>
              <a:rPr lang="en-GB" dirty="0"/>
              <a:t>, Rosie Martin</a:t>
            </a:r>
            <a:r>
              <a:rPr lang="en-GB" baseline="30000" dirty="0"/>
              <a:t>3</a:t>
            </a:r>
            <a:endParaRPr dirty="0"/>
          </a:p>
          <a:p>
            <a:pPr marL="0" lvl="0" indent="0" algn="ctr" rtl="0">
              <a:lnSpc>
                <a:spcPct val="90000"/>
              </a:lnSpc>
              <a:spcBef>
                <a:spcPts val="1000"/>
              </a:spcBef>
              <a:spcAft>
                <a:spcPts val="0"/>
              </a:spcAft>
              <a:buClr>
                <a:schemeClr val="dk1"/>
              </a:buClr>
              <a:buSzPts val="2400"/>
              <a:buNone/>
            </a:pPr>
            <a:endParaRPr dirty="0"/>
          </a:p>
          <a:p>
            <a:pPr marL="0" lvl="0" indent="0" algn="ctr" rtl="0">
              <a:lnSpc>
                <a:spcPct val="90000"/>
              </a:lnSpc>
              <a:spcBef>
                <a:spcPts val="1000"/>
              </a:spcBef>
              <a:spcAft>
                <a:spcPts val="0"/>
              </a:spcAft>
              <a:buClr>
                <a:schemeClr val="dk1"/>
              </a:buClr>
              <a:buSzPts val="1400"/>
              <a:buNone/>
            </a:pPr>
            <a:r>
              <a:rPr lang="en-GB" sz="1400" dirty="0"/>
              <a:t>1. Senior Research Officer, Auckland University of Technology, Auckland, New Zealand</a:t>
            </a:r>
            <a:endParaRPr dirty="0"/>
          </a:p>
          <a:p>
            <a:pPr marL="0" lvl="0" indent="0" algn="ctr" rtl="0">
              <a:lnSpc>
                <a:spcPct val="90000"/>
              </a:lnSpc>
              <a:spcBef>
                <a:spcPts val="1000"/>
              </a:spcBef>
              <a:spcAft>
                <a:spcPts val="0"/>
              </a:spcAft>
              <a:buClr>
                <a:schemeClr val="dk1"/>
              </a:buClr>
              <a:buSzPts val="1400"/>
              <a:buNone/>
            </a:pPr>
            <a:r>
              <a:rPr lang="en-GB" sz="1400" dirty="0"/>
              <a:t>2. Perinatal Mental Health Service Manager , Sheffield Health and Social Care Trust</a:t>
            </a:r>
            <a:endParaRPr dirty="0"/>
          </a:p>
          <a:p>
            <a:pPr marL="0" lvl="0" indent="0" algn="ctr" rtl="0">
              <a:lnSpc>
                <a:spcPct val="90000"/>
              </a:lnSpc>
              <a:spcBef>
                <a:spcPts val="1000"/>
              </a:spcBef>
              <a:spcAft>
                <a:spcPts val="0"/>
              </a:spcAft>
              <a:buClr>
                <a:schemeClr val="dk1"/>
              </a:buClr>
              <a:buSzPts val="1400"/>
              <a:buNone/>
            </a:pPr>
            <a:r>
              <a:rPr lang="en-GB" sz="1400" dirty="0"/>
              <a:t>3. Lecturer in Psychology and PhD candidate, Sheffield Hallam University</a:t>
            </a:r>
            <a:endParaRPr dirty="0"/>
          </a:p>
          <a:p>
            <a:pPr marL="0" lvl="0" indent="0" algn="ctr" rtl="0">
              <a:lnSpc>
                <a:spcPct val="90000"/>
              </a:lnSpc>
              <a:spcBef>
                <a:spcPts val="1000"/>
              </a:spcBef>
              <a:spcAft>
                <a:spcPts val="0"/>
              </a:spcAft>
              <a:buClr>
                <a:schemeClr val="dk1"/>
              </a:buClr>
              <a:buSzPts val="1400"/>
              <a:buNone/>
            </a:pPr>
            <a:endParaRPr dirty="0"/>
          </a:p>
          <a:p>
            <a:pPr marL="0" lvl="0" indent="0" algn="ctr" rtl="0">
              <a:lnSpc>
                <a:spcPct val="90000"/>
              </a:lnSpc>
              <a:spcBef>
                <a:spcPts val="1000"/>
              </a:spcBef>
              <a:spcAft>
                <a:spcPts val="0"/>
              </a:spcAft>
              <a:buClr>
                <a:schemeClr val="dk1"/>
              </a:buClr>
              <a:buSzPts val="2400"/>
              <a:buNone/>
            </a:pPr>
            <a:endParaRPr dirty="0"/>
          </a:p>
        </p:txBody>
      </p:sp>
      <p:pic>
        <p:nvPicPr>
          <p:cNvPr id="90" name="Google Shape;90;p1"/>
          <p:cNvPicPr preferRelativeResize="0"/>
          <p:nvPr/>
        </p:nvPicPr>
        <p:blipFill rotWithShape="1">
          <a:blip r:embed="rId3">
            <a:alphaModFix/>
          </a:blip>
          <a:srcRect/>
          <a:stretch/>
        </p:blipFill>
        <p:spPr>
          <a:xfrm>
            <a:off x="435771" y="5301842"/>
            <a:ext cx="1837907" cy="1224793"/>
          </a:xfrm>
          <a:prstGeom prst="rect">
            <a:avLst/>
          </a:prstGeom>
          <a:noFill/>
          <a:ln>
            <a:noFill/>
          </a:ln>
        </p:spPr>
      </p:pic>
      <p:pic>
        <p:nvPicPr>
          <p:cNvPr id="91" name="Google Shape;91;p1"/>
          <p:cNvPicPr preferRelativeResize="0"/>
          <p:nvPr/>
        </p:nvPicPr>
        <p:blipFill rotWithShape="1">
          <a:blip r:embed="rId4">
            <a:alphaModFix/>
          </a:blip>
          <a:srcRect/>
          <a:stretch/>
        </p:blipFill>
        <p:spPr>
          <a:xfrm>
            <a:off x="10149959" y="5300405"/>
            <a:ext cx="1837908" cy="1226229"/>
          </a:xfrm>
          <a:prstGeom prst="rect">
            <a:avLst/>
          </a:prstGeom>
          <a:noFill/>
          <a:ln>
            <a:noFill/>
          </a:ln>
        </p:spPr>
      </p:pic>
      <p:pic>
        <p:nvPicPr>
          <p:cNvPr id="92" name="Google Shape;92;p1"/>
          <p:cNvPicPr preferRelativeResize="0"/>
          <p:nvPr/>
        </p:nvPicPr>
        <p:blipFill>
          <a:blip r:embed="rId5">
            <a:alphaModFix/>
          </a:blip>
          <a:stretch>
            <a:fillRect/>
          </a:stretch>
        </p:blipFill>
        <p:spPr>
          <a:xfrm>
            <a:off x="136353" y="120893"/>
            <a:ext cx="1345354" cy="823520"/>
          </a:xfrm>
          <a:prstGeom prst="rect">
            <a:avLst/>
          </a:prstGeom>
          <a:noFill/>
          <a:ln>
            <a:noFill/>
          </a:ln>
        </p:spPr>
      </p:pic>
      <p:pic>
        <p:nvPicPr>
          <p:cNvPr id="94" name="Google Shape;94;p1"/>
          <p:cNvPicPr preferRelativeResize="0"/>
          <p:nvPr/>
        </p:nvPicPr>
        <p:blipFill>
          <a:blip r:embed="rId6">
            <a:alphaModFix/>
          </a:blip>
          <a:stretch>
            <a:fillRect/>
          </a:stretch>
        </p:blipFill>
        <p:spPr>
          <a:xfrm>
            <a:off x="9122744" y="169956"/>
            <a:ext cx="1545256" cy="823520"/>
          </a:xfrm>
          <a:prstGeom prst="rect">
            <a:avLst/>
          </a:prstGeom>
          <a:noFill/>
          <a:ln>
            <a:noFill/>
          </a:ln>
        </p:spPr>
      </p:pic>
      <p:pic>
        <p:nvPicPr>
          <p:cNvPr id="3" name="Picture 2" descr="A white text on a black background&#10;&#10;Description automatically generated">
            <a:extLst>
              <a:ext uri="{FF2B5EF4-FFF2-40B4-BE49-F238E27FC236}">
                <a16:creationId xmlns:a16="http://schemas.microsoft.com/office/drawing/2014/main" id="{BBF0B8AC-F138-B4C4-F584-60B01786B4C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45535" y="74107"/>
            <a:ext cx="1010111" cy="100386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9BE49-2149-4408-81B9-1BFCCBA62758}"/>
              </a:ext>
            </a:extLst>
          </p:cNvPr>
          <p:cNvSpPr>
            <a:spLocks noGrp="1"/>
          </p:cNvSpPr>
          <p:nvPr>
            <p:ph type="title"/>
          </p:nvPr>
        </p:nvSpPr>
        <p:spPr>
          <a:xfrm>
            <a:off x="615108" y="289577"/>
            <a:ext cx="10515600" cy="361988"/>
          </a:xfrm>
        </p:spPr>
        <p:txBody>
          <a:bodyPr>
            <a:normAutofit fontScale="90000"/>
          </a:bodyPr>
          <a:lstStyle/>
          <a:p>
            <a:r>
              <a:rPr lang="en-GB" dirty="0"/>
              <a:t>Findings: Dads “Community not hierarchy”</a:t>
            </a:r>
            <a:endParaRPr lang="en-NZ" dirty="0"/>
          </a:p>
        </p:txBody>
      </p:sp>
      <p:graphicFrame>
        <p:nvGraphicFramePr>
          <p:cNvPr id="3" name="Diagram 2">
            <a:extLst>
              <a:ext uri="{FF2B5EF4-FFF2-40B4-BE49-F238E27FC236}">
                <a16:creationId xmlns:a16="http://schemas.microsoft.com/office/drawing/2014/main" id="{DE155DC3-B462-4DE9-A095-AA3879CF03D3}"/>
              </a:ext>
            </a:extLst>
          </p:cNvPr>
          <p:cNvGraphicFramePr/>
          <p:nvPr>
            <p:extLst>
              <p:ext uri="{D42A27DB-BD31-4B8C-83A1-F6EECF244321}">
                <p14:modId xmlns:p14="http://schemas.microsoft.com/office/powerpoint/2010/main" val="3021940803"/>
              </p:ext>
            </p:extLst>
          </p:nvPr>
        </p:nvGraphicFramePr>
        <p:xfrm>
          <a:off x="341522" y="842853"/>
          <a:ext cx="11736000" cy="590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Google Shape;235;p12">
            <a:extLst>
              <a:ext uri="{FF2B5EF4-FFF2-40B4-BE49-F238E27FC236}">
                <a16:creationId xmlns:a16="http://schemas.microsoft.com/office/drawing/2014/main" id="{9C16ED9C-5C34-457F-8301-23A96A9E4841}"/>
              </a:ext>
            </a:extLst>
          </p:cNvPr>
          <p:cNvPicPr preferRelativeResize="0"/>
          <p:nvPr/>
        </p:nvPicPr>
        <p:blipFill>
          <a:blip r:embed="rId7">
            <a:alphaModFix/>
          </a:blip>
          <a:stretch>
            <a:fillRect/>
          </a:stretch>
        </p:blipFill>
        <p:spPr>
          <a:xfrm>
            <a:off x="10730428" y="79399"/>
            <a:ext cx="1175759" cy="667810"/>
          </a:xfrm>
          <a:prstGeom prst="rect">
            <a:avLst/>
          </a:prstGeom>
          <a:noFill/>
          <a:ln>
            <a:noFill/>
          </a:ln>
        </p:spPr>
      </p:pic>
    </p:spTree>
    <p:extLst>
      <p:ext uri="{BB962C8B-B14F-4D97-AF65-F5344CB8AC3E}">
        <p14:creationId xmlns:p14="http://schemas.microsoft.com/office/powerpoint/2010/main" val="2391638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2"/>
          <p:cNvSpPr txBox="1">
            <a:spLocks noGrp="1"/>
          </p:cNvSpPr>
          <p:nvPr>
            <p:ph type="title"/>
          </p:nvPr>
        </p:nvSpPr>
        <p:spPr>
          <a:xfrm>
            <a:off x="341523" y="323182"/>
            <a:ext cx="10515600" cy="527241"/>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4400"/>
              <a:buFont typeface="Calibri"/>
              <a:buNone/>
            </a:pPr>
            <a:r>
              <a:rPr lang="en-GB" dirty="0"/>
              <a:t>Findings: Perinatal mental health service users</a:t>
            </a:r>
            <a:endParaRPr dirty="0"/>
          </a:p>
        </p:txBody>
      </p:sp>
      <p:pic>
        <p:nvPicPr>
          <p:cNvPr id="235" name="Google Shape;235;p12"/>
          <p:cNvPicPr preferRelativeResize="0"/>
          <p:nvPr/>
        </p:nvPicPr>
        <p:blipFill>
          <a:blip r:embed="rId3">
            <a:alphaModFix/>
          </a:blip>
          <a:stretch>
            <a:fillRect/>
          </a:stretch>
        </p:blipFill>
        <p:spPr>
          <a:xfrm>
            <a:off x="10671003" y="175043"/>
            <a:ext cx="1345354" cy="823520"/>
          </a:xfrm>
          <a:prstGeom prst="rect">
            <a:avLst/>
          </a:prstGeom>
          <a:noFill/>
          <a:ln>
            <a:noFill/>
          </a:ln>
        </p:spPr>
      </p:pic>
      <p:graphicFrame>
        <p:nvGraphicFramePr>
          <p:cNvPr id="3" name="Diagram 2">
            <a:extLst>
              <a:ext uri="{FF2B5EF4-FFF2-40B4-BE49-F238E27FC236}">
                <a16:creationId xmlns:a16="http://schemas.microsoft.com/office/drawing/2014/main" id="{DDABE8AD-65CB-4E2D-90F3-26292CE5E585}"/>
              </a:ext>
            </a:extLst>
          </p:cNvPr>
          <p:cNvGraphicFramePr/>
          <p:nvPr>
            <p:extLst>
              <p:ext uri="{D42A27DB-BD31-4B8C-83A1-F6EECF244321}">
                <p14:modId xmlns:p14="http://schemas.microsoft.com/office/powerpoint/2010/main" val="3996278247"/>
              </p:ext>
            </p:extLst>
          </p:nvPr>
        </p:nvGraphicFramePr>
        <p:xfrm>
          <a:off x="341523" y="998564"/>
          <a:ext cx="11674834" cy="568439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3"/>
          <p:cNvSpPr txBox="1">
            <a:spLocks noGrp="1"/>
          </p:cNvSpPr>
          <p:nvPr>
            <p:ph type="title"/>
          </p:nvPr>
        </p:nvSpPr>
        <p:spPr>
          <a:xfrm>
            <a:off x="414302" y="108072"/>
            <a:ext cx="6074634" cy="566053"/>
          </a:xfrm>
          <a:prstGeom prst="rect">
            <a:avLst/>
          </a:prstGeom>
          <a:noFill/>
          <a:ln>
            <a:noFill/>
          </a:ln>
        </p:spPr>
        <p:txBody>
          <a:bodyPr spcFirstLastPara="1" wrap="square" lIns="91425" tIns="45700" rIns="91425" bIns="45700" anchor="ctr" anchorCtr="0">
            <a:normAutofit fontScale="90000"/>
          </a:bodyPr>
          <a:lstStyle/>
          <a:p>
            <a:pPr marL="0" lvl="0" indent="0" rtl="0">
              <a:lnSpc>
                <a:spcPct val="90000"/>
              </a:lnSpc>
              <a:spcBef>
                <a:spcPts val="0"/>
              </a:spcBef>
              <a:spcAft>
                <a:spcPts val="0"/>
              </a:spcAft>
              <a:buClr>
                <a:schemeClr val="dk1"/>
              </a:buClr>
              <a:buSzPct val="100000"/>
              <a:buFont typeface="Calibri"/>
              <a:buNone/>
            </a:pPr>
            <a:r>
              <a:rPr lang="en-GB" dirty="0"/>
              <a:t>Findings: Stakeholders</a:t>
            </a:r>
            <a:endParaRPr dirty="0"/>
          </a:p>
        </p:txBody>
      </p:sp>
      <p:pic>
        <p:nvPicPr>
          <p:cNvPr id="272" name="Google Shape;272;p13"/>
          <p:cNvPicPr preferRelativeResize="0"/>
          <p:nvPr/>
        </p:nvPicPr>
        <p:blipFill>
          <a:blip r:embed="rId3">
            <a:alphaModFix/>
          </a:blip>
          <a:stretch>
            <a:fillRect/>
          </a:stretch>
        </p:blipFill>
        <p:spPr>
          <a:xfrm>
            <a:off x="10503323" y="60222"/>
            <a:ext cx="1345354" cy="823520"/>
          </a:xfrm>
          <a:prstGeom prst="rect">
            <a:avLst/>
          </a:prstGeom>
          <a:noFill/>
          <a:ln>
            <a:noFill/>
          </a:ln>
        </p:spPr>
      </p:pic>
      <p:sp>
        <p:nvSpPr>
          <p:cNvPr id="273" name="Google Shape;273;p13"/>
          <p:cNvSpPr txBox="1"/>
          <p:nvPr/>
        </p:nvSpPr>
        <p:spPr>
          <a:xfrm>
            <a:off x="0" y="2724727"/>
            <a:ext cx="12192000" cy="396300"/>
          </a:xfrm>
          <a:prstGeom prst="rect">
            <a:avLst/>
          </a:prstGeom>
          <a:noFill/>
          <a:ln>
            <a:noFill/>
          </a:ln>
        </p:spPr>
        <p:txBody>
          <a:bodyPr spcFirstLastPara="1" wrap="square" lIns="91425" tIns="91425" rIns="91425" bIns="91425" anchor="ctr" anchorCtr="0">
            <a:spAutoFit/>
          </a:bodyPr>
          <a:lstStyle/>
          <a:p>
            <a:pPr marL="457200" lvl="0" indent="-317500" algn="l" rtl="0">
              <a:spcBef>
                <a:spcPts val="0"/>
              </a:spcBef>
              <a:spcAft>
                <a:spcPts val="0"/>
              </a:spcAft>
              <a:buSzPts val="1400"/>
              <a:buFont typeface="Calibri"/>
              <a:buAutoNum type="arabicPeriod"/>
            </a:pPr>
            <a:endParaRPr>
              <a:latin typeface="Calibri"/>
              <a:ea typeface="Calibri"/>
              <a:cs typeface="Calibri"/>
              <a:sym typeface="Calibri"/>
            </a:endParaRPr>
          </a:p>
        </p:txBody>
      </p:sp>
      <p:graphicFrame>
        <p:nvGraphicFramePr>
          <p:cNvPr id="2" name="Diagram 1">
            <a:extLst>
              <a:ext uri="{FF2B5EF4-FFF2-40B4-BE49-F238E27FC236}">
                <a16:creationId xmlns:a16="http://schemas.microsoft.com/office/drawing/2014/main" id="{567F396A-D89D-41DD-8CE0-A974553807F6}"/>
              </a:ext>
            </a:extLst>
          </p:cNvPr>
          <p:cNvGraphicFramePr/>
          <p:nvPr>
            <p:extLst>
              <p:ext uri="{D42A27DB-BD31-4B8C-83A1-F6EECF244321}">
                <p14:modId xmlns:p14="http://schemas.microsoft.com/office/powerpoint/2010/main" val="2974534263"/>
              </p:ext>
            </p:extLst>
          </p:nvPr>
        </p:nvGraphicFramePr>
        <p:xfrm>
          <a:off x="414301" y="981788"/>
          <a:ext cx="11434375" cy="548511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C4516699-F366-4A07-8CE0-A835B0313E8C}"/>
              </a:ext>
            </a:extLst>
          </p:cNvPr>
          <p:cNvGraphicFramePr/>
          <p:nvPr>
            <p:extLst>
              <p:ext uri="{D42A27DB-BD31-4B8C-83A1-F6EECF244321}">
                <p14:modId xmlns:p14="http://schemas.microsoft.com/office/powerpoint/2010/main" val="3516610055"/>
              </p:ext>
            </p:extLst>
          </p:nvPr>
        </p:nvGraphicFramePr>
        <p:xfrm>
          <a:off x="352540" y="1057619"/>
          <a:ext cx="11688895" cy="5800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Google Shape;272;p13">
            <a:extLst>
              <a:ext uri="{FF2B5EF4-FFF2-40B4-BE49-F238E27FC236}">
                <a16:creationId xmlns:a16="http://schemas.microsoft.com/office/drawing/2014/main" id="{5352FDAB-22D0-4396-AE66-D5254F1D768E}"/>
              </a:ext>
            </a:extLst>
          </p:cNvPr>
          <p:cNvPicPr preferRelativeResize="0"/>
          <p:nvPr/>
        </p:nvPicPr>
        <p:blipFill>
          <a:blip r:embed="rId8">
            <a:alphaModFix/>
          </a:blip>
          <a:stretch>
            <a:fillRect/>
          </a:stretch>
        </p:blipFill>
        <p:spPr>
          <a:xfrm>
            <a:off x="10354559" y="245725"/>
            <a:ext cx="1345354" cy="823520"/>
          </a:xfrm>
          <a:prstGeom prst="rect">
            <a:avLst/>
          </a:prstGeom>
          <a:noFill/>
          <a:ln>
            <a:noFill/>
          </a:ln>
        </p:spPr>
      </p:pic>
      <p:sp>
        <p:nvSpPr>
          <p:cNvPr id="6" name="Title 5">
            <a:extLst>
              <a:ext uri="{FF2B5EF4-FFF2-40B4-BE49-F238E27FC236}">
                <a16:creationId xmlns:a16="http://schemas.microsoft.com/office/drawing/2014/main" id="{AD9BF99A-3811-441F-9271-5FB578ED9527}"/>
              </a:ext>
            </a:extLst>
          </p:cNvPr>
          <p:cNvSpPr>
            <a:spLocks noGrp="1"/>
          </p:cNvSpPr>
          <p:nvPr>
            <p:ph type="title"/>
          </p:nvPr>
        </p:nvSpPr>
        <p:spPr>
          <a:xfrm>
            <a:off x="352540" y="153412"/>
            <a:ext cx="5122843" cy="584718"/>
          </a:xfrm>
        </p:spPr>
        <p:txBody>
          <a:bodyPr>
            <a:normAutofit fontScale="90000"/>
          </a:bodyPr>
          <a:lstStyle/>
          <a:p>
            <a:r>
              <a:rPr lang="en-NZ" dirty="0"/>
              <a:t>Findings: Practitioners</a:t>
            </a:r>
          </a:p>
        </p:txBody>
      </p:sp>
    </p:spTree>
    <p:extLst>
      <p:ext uri="{BB962C8B-B14F-4D97-AF65-F5344CB8AC3E}">
        <p14:creationId xmlns:p14="http://schemas.microsoft.com/office/powerpoint/2010/main" val="3445529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15"/>
          <p:cNvSpPr txBox="1">
            <a:spLocks noGrp="1"/>
          </p:cNvSpPr>
          <p:nvPr>
            <p:ph type="title"/>
          </p:nvPr>
        </p:nvSpPr>
        <p:spPr>
          <a:xfrm>
            <a:off x="838200" y="114984"/>
            <a:ext cx="10515600" cy="566053"/>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dk1"/>
              </a:buClr>
              <a:buSzPct val="100000"/>
              <a:buFont typeface="Calibri"/>
              <a:buNone/>
            </a:pPr>
            <a:r>
              <a:rPr lang="en-GB"/>
              <a:t>Question suggested by all four groups</a:t>
            </a:r>
            <a:endParaRPr/>
          </a:p>
        </p:txBody>
      </p:sp>
      <p:graphicFrame>
        <p:nvGraphicFramePr>
          <p:cNvPr id="294" name="Google Shape;294;p15"/>
          <p:cNvGraphicFramePr/>
          <p:nvPr>
            <p:extLst>
              <p:ext uri="{D42A27DB-BD31-4B8C-83A1-F6EECF244321}">
                <p14:modId xmlns:p14="http://schemas.microsoft.com/office/powerpoint/2010/main" val="4021477580"/>
              </p:ext>
            </p:extLst>
          </p:nvPr>
        </p:nvGraphicFramePr>
        <p:xfrm>
          <a:off x="952500" y="801595"/>
          <a:ext cx="10287000" cy="5936075"/>
        </p:xfrm>
        <a:graphic>
          <a:graphicData uri="http://schemas.openxmlformats.org/drawingml/2006/table">
            <a:tbl>
              <a:tblPr>
                <a:noFill/>
                <a:tableStyleId>{B52A372A-FB62-47A4-9B27-9190764A692A}</a:tableStyleId>
              </a:tblPr>
              <a:tblGrid>
                <a:gridCol w="5143500">
                  <a:extLst>
                    <a:ext uri="{9D8B030D-6E8A-4147-A177-3AD203B41FA5}">
                      <a16:colId xmlns:a16="http://schemas.microsoft.com/office/drawing/2014/main" val="20000"/>
                    </a:ext>
                  </a:extLst>
                </a:gridCol>
                <a:gridCol w="5143500">
                  <a:extLst>
                    <a:ext uri="{9D8B030D-6E8A-4147-A177-3AD203B41FA5}">
                      <a16:colId xmlns:a16="http://schemas.microsoft.com/office/drawing/2014/main" val="20001"/>
                    </a:ext>
                  </a:extLst>
                </a:gridCol>
              </a:tblGrid>
              <a:tr h="5936075">
                <a:tc>
                  <a:txBody>
                    <a:bodyPr/>
                    <a:lstStyle/>
                    <a:p>
                      <a:pPr marL="228600" lvl="0" indent="-200660" algn="l" rtl="0">
                        <a:lnSpc>
                          <a:spcPct val="90000"/>
                        </a:lnSpc>
                        <a:spcBef>
                          <a:spcPts val="0"/>
                        </a:spcBef>
                        <a:spcAft>
                          <a:spcPts val="0"/>
                        </a:spcAft>
                        <a:buClr>
                          <a:schemeClr val="dk1"/>
                        </a:buClr>
                        <a:buSzPts val="1100"/>
                        <a:buChar char="•"/>
                      </a:pPr>
                      <a:r>
                        <a:rPr lang="en-GB" sz="1100" b="0" dirty="0">
                          <a:solidFill>
                            <a:schemeClr val="dk1"/>
                          </a:solidFill>
                          <a:latin typeface="Calibri"/>
                          <a:ea typeface="Calibri"/>
                          <a:cs typeface="Calibri"/>
                          <a:sym typeface="Calibri"/>
                        </a:rPr>
                        <a:t>How are you? </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do you actually feel right now?</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are you doing?</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are you finding spinning plates with work and being a dad?</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Are you finding anything difficult?</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Lots of people find they can’t play football anymore - have you found that?</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are you finding being a dad?</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If you were struggling, do you know that you can tell us?</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 can we do to bring back a bit of you back? </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predictable is life? - do you feel like you know what the day will be like?</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On a scale of 1-10, 10 being miserable and the worst you have ever felt, where are you at?</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has your relationships with mum, parents, friends changed?</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How’s work?</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have things been?</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are you finding parenthood?</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have you been bonding with your new child?</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 have you been up to?</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Are you alright?</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 do you normally do week to week?</a:t>
                      </a:r>
                      <a:endParaRPr sz="1100" b="0" dirty="0">
                        <a:solidFill>
                          <a:schemeClr val="dk1"/>
                        </a:solidFill>
                        <a:latin typeface="Calibri"/>
                        <a:ea typeface="Calibri"/>
                        <a:cs typeface="Calibri"/>
                        <a:sym typeface="Calibri"/>
                      </a:endParaRPr>
                    </a:p>
                    <a:p>
                      <a:pPr marL="228600" lvl="0" indent="0" algn="l" rtl="0">
                        <a:lnSpc>
                          <a:spcPct val="90000"/>
                        </a:lnSpc>
                        <a:spcBef>
                          <a:spcPts val="1000"/>
                        </a:spcBef>
                        <a:spcAft>
                          <a:spcPts val="0"/>
                        </a:spcAft>
                        <a:buNone/>
                      </a:pPr>
                      <a:endParaRPr sz="1100" b="0" dirty="0">
                        <a:solidFill>
                          <a:schemeClr val="dk1"/>
                        </a:solidFill>
                        <a:latin typeface="Calibri"/>
                        <a:ea typeface="Calibri"/>
                        <a:cs typeface="Calibri"/>
                        <a:sym typeface="Calibri"/>
                      </a:endParaRPr>
                    </a:p>
                  </a:txBody>
                  <a:tcPr marL="91425" marR="91425" marT="91425" marB="91425">
                    <a:lnL w="38100" cap="flat" cmpd="sng">
                      <a:solidFill>
                        <a:srgbClr val="4A86E8"/>
                      </a:solidFill>
                      <a:prstDash val="solid"/>
                      <a:round/>
                      <a:headEnd type="none" w="sm" len="sm"/>
                      <a:tailEnd type="none" w="sm" len="sm"/>
                    </a:lnL>
                    <a:lnR w="38100" cap="flat" cmpd="sng">
                      <a:solidFill>
                        <a:srgbClr val="4A86E8"/>
                      </a:solidFill>
                      <a:prstDash val="solid"/>
                      <a:round/>
                      <a:headEnd type="none" w="sm" len="sm"/>
                      <a:tailEnd type="none" w="sm" len="sm"/>
                    </a:lnR>
                    <a:lnT w="38100" cap="flat" cmpd="sng">
                      <a:solidFill>
                        <a:srgbClr val="4A86E8"/>
                      </a:solidFill>
                      <a:prstDash val="solid"/>
                      <a:round/>
                      <a:headEnd type="none" w="sm" len="sm"/>
                      <a:tailEnd type="none" w="sm" len="sm"/>
                    </a:lnT>
                    <a:lnB w="38100" cap="flat" cmpd="sng">
                      <a:solidFill>
                        <a:srgbClr val="4A86E8"/>
                      </a:solidFill>
                      <a:prstDash val="solid"/>
                      <a:round/>
                      <a:headEnd type="none" w="sm" len="sm"/>
                      <a:tailEnd type="none" w="sm" len="sm"/>
                    </a:lnB>
                  </a:tcPr>
                </a:tc>
                <a:tc>
                  <a:txBody>
                    <a:bodyPr/>
                    <a:lstStyle/>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What’s on your mind? - what else, what else?</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has your week been so far?</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Mum’s feeling a bit *** how are you coping?</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Have you been getting out and about?</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What’s the funniest thing that has happened this week?</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are you coping?</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 are the toughest bits at the moment?</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A large proportion of men/dads/ people experience… it’s common… Are you relating to any of this?</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Is there anything you’re struggling with / finding hard?</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 do you usually do with your time?... Are you doing it?</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Is there anything you’re worried about?</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I’ve spoken to some dads and they are finding x, y or z challenging at the moment- how about you?</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Do you have time for yourself?</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 is the most challenging thing for you as a dad at the moment?</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 have you done for yourself (this week)?</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Are there times when you don’t recognise your partner's behaviour?</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do we know that everyone is safe to leave and go take some time?</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What’s normal for your partner?</a:t>
                      </a:r>
                      <a:endParaRPr sz="1100" b="0" dirty="0">
                        <a:solidFill>
                          <a:schemeClr val="dk1"/>
                        </a:solidFill>
                        <a:latin typeface="Calibri"/>
                        <a:ea typeface="Calibri"/>
                        <a:cs typeface="Calibri"/>
                        <a:sym typeface="Calibri"/>
                      </a:endParaRPr>
                    </a:p>
                    <a:p>
                      <a:pPr marL="228600" lvl="0" indent="-200660" algn="l" rtl="0">
                        <a:lnSpc>
                          <a:spcPct val="90000"/>
                        </a:lnSpc>
                        <a:spcBef>
                          <a:spcPts val="1000"/>
                        </a:spcBef>
                        <a:spcAft>
                          <a:spcPts val="0"/>
                        </a:spcAft>
                        <a:buClr>
                          <a:schemeClr val="dk1"/>
                        </a:buClr>
                        <a:buSzPts val="1100"/>
                        <a:buChar char="•"/>
                      </a:pPr>
                      <a:r>
                        <a:rPr lang="en-GB" sz="1100" b="0" dirty="0">
                          <a:solidFill>
                            <a:schemeClr val="dk1"/>
                          </a:solidFill>
                          <a:latin typeface="Calibri"/>
                          <a:ea typeface="Calibri"/>
                          <a:cs typeface="Calibri"/>
                          <a:sym typeface="Calibri"/>
                        </a:rPr>
                        <a:t>How is she (mum)- has she been doing anything scary?</a:t>
                      </a:r>
                      <a:endParaRPr sz="1100" b="0" dirty="0">
                        <a:solidFill>
                          <a:schemeClr val="dk1"/>
                        </a:solidFill>
                        <a:latin typeface="Calibri"/>
                        <a:ea typeface="Calibri"/>
                        <a:cs typeface="Calibri"/>
                        <a:sym typeface="Calibri"/>
                      </a:endParaRPr>
                    </a:p>
                    <a:p>
                      <a:pPr marL="0" lvl="0" indent="0" algn="l" rtl="0">
                        <a:lnSpc>
                          <a:spcPct val="90000"/>
                        </a:lnSpc>
                        <a:spcBef>
                          <a:spcPts val="1000"/>
                        </a:spcBef>
                        <a:spcAft>
                          <a:spcPts val="0"/>
                        </a:spcAft>
                        <a:buNone/>
                      </a:pPr>
                      <a:endParaRPr sz="1100" b="0" dirty="0">
                        <a:solidFill>
                          <a:schemeClr val="dk1"/>
                        </a:solidFill>
                        <a:latin typeface="Calibri"/>
                        <a:ea typeface="Calibri"/>
                        <a:cs typeface="Calibri"/>
                        <a:sym typeface="Calibri"/>
                      </a:endParaRPr>
                    </a:p>
                  </a:txBody>
                  <a:tcPr marL="91425" marR="91425" marT="91425" marB="91425">
                    <a:lnL w="38100" cap="flat" cmpd="sng">
                      <a:solidFill>
                        <a:srgbClr val="4A86E8"/>
                      </a:solidFill>
                      <a:prstDash val="solid"/>
                      <a:round/>
                      <a:headEnd type="none" w="sm" len="sm"/>
                      <a:tailEnd type="none" w="sm" len="sm"/>
                    </a:lnL>
                    <a:lnR w="38100" cap="flat" cmpd="sng">
                      <a:solidFill>
                        <a:srgbClr val="4A86E8"/>
                      </a:solidFill>
                      <a:prstDash val="solid"/>
                      <a:round/>
                      <a:headEnd type="none" w="sm" len="sm"/>
                      <a:tailEnd type="none" w="sm" len="sm"/>
                    </a:lnR>
                    <a:lnT w="38100" cap="flat" cmpd="sng">
                      <a:solidFill>
                        <a:srgbClr val="4A86E8"/>
                      </a:solidFill>
                      <a:prstDash val="solid"/>
                      <a:round/>
                      <a:headEnd type="none" w="sm" len="sm"/>
                      <a:tailEnd type="none" w="sm" len="sm"/>
                    </a:lnT>
                    <a:lnB w="38100" cap="flat" cmpd="sng">
                      <a:solidFill>
                        <a:srgbClr val="4A86E8"/>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295" name="Google Shape;295;p15"/>
          <p:cNvPicPr preferRelativeResize="0"/>
          <p:nvPr/>
        </p:nvPicPr>
        <p:blipFill>
          <a:blip r:embed="rId3">
            <a:alphaModFix/>
          </a:blip>
          <a:stretch>
            <a:fillRect/>
          </a:stretch>
        </p:blipFill>
        <p:spPr>
          <a:xfrm>
            <a:off x="10989889" y="54686"/>
            <a:ext cx="1121738" cy="686625"/>
          </a:xfrm>
          <a:prstGeom prst="rect">
            <a:avLst/>
          </a:prstGeom>
          <a:noFill/>
          <a:ln>
            <a:noFill/>
          </a:ln>
        </p:spPr>
      </p:pic>
      <p:sp>
        <p:nvSpPr>
          <p:cNvPr id="296" name="Google Shape;296;p15"/>
          <p:cNvSpPr txBox="1"/>
          <p:nvPr/>
        </p:nvSpPr>
        <p:spPr>
          <a:xfrm>
            <a:off x="11599325" y="5540975"/>
            <a:ext cx="914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97" name="Google Shape;297;p15"/>
          <p:cNvSpPr txBox="1"/>
          <p:nvPr/>
        </p:nvSpPr>
        <p:spPr>
          <a:xfrm>
            <a:off x="7309550" y="1194750"/>
            <a:ext cx="4901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16"/>
          <p:cNvSpPr txBox="1">
            <a:spLocks noGrp="1"/>
          </p:cNvSpPr>
          <p:nvPr>
            <p:ph type="title"/>
          </p:nvPr>
        </p:nvSpPr>
        <p:spPr>
          <a:xfrm>
            <a:off x="838200" y="207039"/>
            <a:ext cx="10515600" cy="5073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dk1"/>
              </a:buClr>
              <a:buSzPct val="100000"/>
              <a:buFont typeface="Calibri"/>
              <a:buNone/>
            </a:pPr>
            <a:r>
              <a:rPr lang="en-GB"/>
              <a:t>Summary</a:t>
            </a:r>
            <a:endParaRPr/>
          </a:p>
        </p:txBody>
      </p:sp>
      <p:sp>
        <p:nvSpPr>
          <p:cNvPr id="303" name="Google Shape;303;p16"/>
          <p:cNvSpPr txBox="1">
            <a:spLocks noGrp="1"/>
          </p:cNvSpPr>
          <p:nvPr>
            <p:ph type="body" idx="1"/>
          </p:nvPr>
        </p:nvSpPr>
        <p:spPr>
          <a:xfrm>
            <a:off x="838200" y="1031846"/>
            <a:ext cx="10515600" cy="5662569"/>
          </a:xfrm>
          <a:prstGeom prst="rect">
            <a:avLst/>
          </a:prstGeom>
          <a:noFill/>
          <a:ln>
            <a:noFill/>
          </a:ln>
        </p:spPr>
        <p:txBody>
          <a:bodyPr spcFirstLastPara="1" wrap="square" lIns="91425" tIns="45700" rIns="91425" bIns="45700" anchor="t" anchorCtr="0">
            <a:normAutofit fontScale="70000" lnSpcReduction="20000"/>
          </a:bodyPr>
          <a:lstStyle/>
          <a:p>
            <a:pPr marL="228600" lvl="0" indent="-201930" algn="l" rtl="0">
              <a:lnSpc>
                <a:spcPct val="100000"/>
              </a:lnSpc>
              <a:spcBef>
                <a:spcPts val="1000"/>
              </a:spcBef>
              <a:spcAft>
                <a:spcPts val="0"/>
              </a:spcAft>
              <a:buClr>
                <a:schemeClr val="dk1"/>
              </a:buClr>
              <a:buSzPct val="100000"/>
              <a:buChar char="•"/>
            </a:pPr>
            <a:r>
              <a:rPr lang="en-GB"/>
              <a:t>Fathers carried a significant burden when their partners were experiencing perinatal mental health problems including financial provision or the family, caring for other children, being the gatekeepers of information to name a few</a:t>
            </a:r>
            <a:r>
              <a:rPr lang="en-GB" baseline="30000"/>
              <a:t>3</a:t>
            </a:r>
            <a:r>
              <a:rPr lang="en-GB"/>
              <a:t>.</a:t>
            </a:r>
            <a:endParaRPr/>
          </a:p>
          <a:p>
            <a:pPr marL="228600" lvl="0" indent="0" algn="l" rtl="0">
              <a:lnSpc>
                <a:spcPct val="100000"/>
              </a:lnSpc>
              <a:spcBef>
                <a:spcPts val="1000"/>
              </a:spcBef>
              <a:spcAft>
                <a:spcPts val="0"/>
              </a:spcAft>
              <a:buNone/>
            </a:pPr>
            <a:endParaRPr/>
          </a:p>
          <a:p>
            <a:pPr marL="228600" lvl="0" indent="-201930" algn="l" rtl="0">
              <a:lnSpc>
                <a:spcPct val="100000"/>
              </a:lnSpc>
              <a:spcBef>
                <a:spcPts val="1000"/>
              </a:spcBef>
              <a:spcAft>
                <a:spcPts val="0"/>
              </a:spcAft>
              <a:buClr>
                <a:schemeClr val="dk1"/>
              </a:buClr>
              <a:buSzPct val="100000"/>
              <a:buChar char="•"/>
            </a:pPr>
            <a:r>
              <a:rPr lang="en-GB"/>
              <a:t>New fathers and partners are vulnerable to their own experiences of distress and that supporting a mother with perinatal mental health problems increased their vulnerability mirroring previous work undertaken in the area</a:t>
            </a:r>
            <a:r>
              <a:rPr lang="en-GB" baseline="30000"/>
              <a:t>27.</a:t>
            </a:r>
            <a:endParaRPr baseline="30000"/>
          </a:p>
          <a:p>
            <a:pPr marL="228600" lvl="0" indent="0" algn="l" rtl="0">
              <a:lnSpc>
                <a:spcPct val="100000"/>
              </a:lnSpc>
              <a:spcBef>
                <a:spcPts val="1000"/>
              </a:spcBef>
              <a:spcAft>
                <a:spcPts val="0"/>
              </a:spcAft>
              <a:buNone/>
            </a:pPr>
            <a:endParaRPr baseline="30000"/>
          </a:p>
          <a:p>
            <a:pPr marL="228600" lvl="0" indent="-201930" algn="l" rtl="0">
              <a:lnSpc>
                <a:spcPct val="100000"/>
              </a:lnSpc>
              <a:spcBef>
                <a:spcPts val="1000"/>
              </a:spcBef>
              <a:spcAft>
                <a:spcPts val="0"/>
              </a:spcAft>
              <a:buClr>
                <a:schemeClr val="dk1"/>
              </a:buClr>
              <a:buSzPct val="100000"/>
              <a:buChar char="•"/>
            </a:pPr>
            <a:r>
              <a:rPr lang="en-GB"/>
              <a:t>Peer support was identified as being an important approach in supporting new fathers and partners. </a:t>
            </a:r>
            <a:endParaRPr/>
          </a:p>
          <a:p>
            <a:pPr marL="228600" lvl="0" indent="0" algn="l" rtl="0">
              <a:lnSpc>
                <a:spcPct val="100000"/>
              </a:lnSpc>
              <a:spcBef>
                <a:spcPts val="1000"/>
              </a:spcBef>
              <a:spcAft>
                <a:spcPts val="0"/>
              </a:spcAft>
              <a:buNone/>
            </a:pPr>
            <a:endParaRPr/>
          </a:p>
          <a:p>
            <a:pPr marL="228600" lvl="0" indent="-201930" algn="l" rtl="0">
              <a:lnSpc>
                <a:spcPct val="100000"/>
              </a:lnSpc>
              <a:spcBef>
                <a:spcPts val="1000"/>
              </a:spcBef>
              <a:spcAft>
                <a:spcPts val="0"/>
              </a:spcAft>
              <a:buClr>
                <a:schemeClr val="dk1"/>
              </a:buClr>
              <a:buSzPct val="100000"/>
              <a:buChar char="•"/>
            </a:pPr>
            <a:r>
              <a:rPr lang="en-GB"/>
              <a:t>Concern was raised about how this could be possible when mums were very unwell and both partners were worried about safety.</a:t>
            </a:r>
            <a:endParaRPr/>
          </a:p>
          <a:p>
            <a:pPr marL="228600" lvl="0" indent="0" algn="l" rtl="0">
              <a:lnSpc>
                <a:spcPct val="100000"/>
              </a:lnSpc>
              <a:spcBef>
                <a:spcPts val="1000"/>
              </a:spcBef>
              <a:spcAft>
                <a:spcPts val="0"/>
              </a:spcAft>
              <a:buNone/>
            </a:pPr>
            <a:endParaRPr/>
          </a:p>
          <a:p>
            <a:pPr marL="228600" lvl="0" indent="-201930" algn="l" rtl="0">
              <a:lnSpc>
                <a:spcPct val="100000"/>
              </a:lnSpc>
              <a:spcBef>
                <a:spcPts val="1000"/>
              </a:spcBef>
              <a:spcAft>
                <a:spcPts val="0"/>
              </a:spcAft>
              <a:buClr>
                <a:schemeClr val="dk1"/>
              </a:buClr>
              <a:buSzPct val="100000"/>
              <a:buChar char="•"/>
            </a:pPr>
            <a:r>
              <a:rPr lang="en-GB"/>
              <a:t> Safety concerns have been raised in other studies where fathers identified feelings of helplessness and powerlessness in relation to concerns about how to keep their child and partners safe</a:t>
            </a:r>
            <a:r>
              <a:rPr lang="en-GB" baseline="30000"/>
              <a:t>28.</a:t>
            </a:r>
            <a:r>
              <a:rPr lang="en-GB"/>
              <a:t>  </a:t>
            </a:r>
            <a:endParaRPr/>
          </a:p>
        </p:txBody>
      </p:sp>
      <p:pic>
        <p:nvPicPr>
          <p:cNvPr id="304" name="Google Shape;304;p16"/>
          <p:cNvPicPr preferRelativeResize="0"/>
          <p:nvPr/>
        </p:nvPicPr>
        <p:blipFill>
          <a:blip r:embed="rId3">
            <a:alphaModFix/>
          </a:blip>
          <a:stretch>
            <a:fillRect/>
          </a:stretch>
        </p:blipFill>
        <p:spPr>
          <a:xfrm>
            <a:off x="150428" y="48943"/>
            <a:ext cx="1345354" cy="82352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F706A3-E337-4953-9E01-1A7CDFDC9A16}"/>
              </a:ext>
            </a:extLst>
          </p:cNvPr>
          <p:cNvSpPr>
            <a:spLocks noGrp="1"/>
          </p:cNvSpPr>
          <p:nvPr>
            <p:ph type="title"/>
          </p:nvPr>
        </p:nvSpPr>
        <p:spPr>
          <a:xfrm>
            <a:off x="309390" y="265974"/>
            <a:ext cx="10515600" cy="538258"/>
          </a:xfrm>
        </p:spPr>
        <p:txBody>
          <a:bodyPr>
            <a:normAutofit fontScale="90000"/>
          </a:bodyPr>
          <a:lstStyle/>
          <a:p>
            <a:r>
              <a:rPr lang="en-NZ" dirty="0"/>
              <a:t>Implications for practice</a:t>
            </a:r>
          </a:p>
        </p:txBody>
      </p:sp>
      <p:graphicFrame>
        <p:nvGraphicFramePr>
          <p:cNvPr id="11" name="Diagram 10">
            <a:extLst>
              <a:ext uri="{FF2B5EF4-FFF2-40B4-BE49-F238E27FC236}">
                <a16:creationId xmlns:a16="http://schemas.microsoft.com/office/drawing/2014/main" id="{337E1C70-37DB-4F32-881A-CD2519F2B8E2}"/>
              </a:ext>
            </a:extLst>
          </p:cNvPr>
          <p:cNvGraphicFramePr/>
          <p:nvPr>
            <p:extLst>
              <p:ext uri="{D42A27DB-BD31-4B8C-83A1-F6EECF244321}">
                <p14:modId xmlns:p14="http://schemas.microsoft.com/office/powerpoint/2010/main" val="3049624235"/>
              </p:ext>
            </p:extLst>
          </p:nvPr>
        </p:nvGraphicFramePr>
        <p:xfrm>
          <a:off x="521465" y="-95582"/>
          <a:ext cx="1114907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11">
            <a:extLst>
              <a:ext uri="{FF2B5EF4-FFF2-40B4-BE49-F238E27FC236}">
                <a16:creationId xmlns:a16="http://schemas.microsoft.com/office/drawing/2014/main" id="{E7D9955E-0129-4C2A-9A79-A858ABA9CA5F}"/>
              </a:ext>
            </a:extLst>
          </p:cNvPr>
          <p:cNvPicPr>
            <a:picLocks noChangeAspect="1"/>
          </p:cNvPicPr>
          <p:nvPr/>
        </p:nvPicPr>
        <p:blipFill>
          <a:blip r:embed="rId7"/>
          <a:stretch>
            <a:fillRect/>
          </a:stretch>
        </p:blipFill>
        <p:spPr>
          <a:xfrm>
            <a:off x="10577145" y="123587"/>
            <a:ext cx="1341236" cy="823031"/>
          </a:xfrm>
          <a:prstGeom prst="rect">
            <a:avLst/>
          </a:prstGeom>
        </p:spPr>
      </p:pic>
    </p:spTree>
    <p:extLst>
      <p:ext uri="{BB962C8B-B14F-4D97-AF65-F5344CB8AC3E}">
        <p14:creationId xmlns:p14="http://schemas.microsoft.com/office/powerpoint/2010/main" val="3432566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BCD5D29-6EF7-4EED-9BB3-1EA912C43FA4}"/>
              </a:ext>
            </a:extLst>
          </p:cNvPr>
          <p:cNvSpPr>
            <a:spLocks noGrp="1"/>
          </p:cNvSpPr>
          <p:nvPr>
            <p:ph type="title"/>
          </p:nvPr>
        </p:nvSpPr>
        <p:spPr>
          <a:xfrm>
            <a:off x="276339" y="198304"/>
            <a:ext cx="4086341" cy="521362"/>
          </a:xfrm>
        </p:spPr>
        <p:txBody>
          <a:bodyPr>
            <a:normAutofit fontScale="90000"/>
          </a:bodyPr>
          <a:lstStyle/>
          <a:p>
            <a:r>
              <a:rPr lang="en-NZ" dirty="0"/>
              <a:t>Recommendations</a:t>
            </a:r>
          </a:p>
        </p:txBody>
      </p:sp>
      <p:graphicFrame>
        <p:nvGraphicFramePr>
          <p:cNvPr id="6" name="Diagram 5">
            <a:extLst>
              <a:ext uri="{FF2B5EF4-FFF2-40B4-BE49-F238E27FC236}">
                <a16:creationId xmlns:a16="http://schemas.microsoft.com/office/drawing/2014/main" id="{DFF58607-03D8-441A-9F57-16C6F4328CD6}"/>
              </a:ext>
            </a:extLst>
          </p:cNvPr>
          <p:cNvGraphicFramePr/>
          <p:nvPr>
            <p:extLst>
              <p:ext uri="{D42A27DB-BD31-4B8C-83A1-F6EECF244321}">
                <p14:modId xmlns:p14="http://schemas.microsoft.com/office/powerpoint/2010/main" val="2643369302"/>
              </p:ext>
            </p:extLst>
          </p:nvPr>
        </p:nvGraphicFramePr>
        <p:xfrm>
          <a:off x="1872867" y="187287"/>
          <a:ext cx="8868579" cy="65770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Google Shape;319;p18">
            <a:extLst>
              <a:ext uri="{FF2B5EF4-FFF2-40B4-BE49-F238E27FC236}">
                <a16:creationId xmlns:a16="http://schemas.microsoft.com/office/drawing/2014/main" id="{C2C33F5C-2E2A-4979-88A1-24FAE184F9FC}"/>
              </a:ext>
            </a:extLst>
          </p:cNvPr>
          <p:cNvPicPr preferRelativeResize="0"/>
          <p:nvPr/>
        </p:nvPicPr>
        <p:blipFill>
          <a:blip r:embed="rId7">
            <a:alphaModFix/>
          </a:blip>
          <a:stretch>
            <a:fillRect/>
          </a:stretch>
        </p:blipFill>
        <p:spPr>
          <a:xfrm>
            <a:off x="10468407" y="307906"/>
            <a:ext cx="1345354" cy="823520"/>
          </a:xfrm>
          <a:prstGeom prst="rect">
            <a:avLst/>
          </a:prstGeom>
          <a:noFill/>
          <a:ln>
            <a:noFill/>
          </a:ln>
        </p:spPr>
      </p:pic>
    </p:spTree>
    <p:extLst>
      <p:ext uri="{BB962C8B-B14F-4D97-AF65-F5344CB8AC3E}">
        <p14:creationId xmlns:p14="http://schemas.microsoft.com/office/powerpoint/2010/main" val="7607217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8E9FECEA-657B-48BA-914B-56B5E6C1398E}"/>
              </a:ext>
            </a:extLst>
          </p:cNvPr>
          <p:cNvGraphicFramePr/>
          <p:nvPr>
            <p:extLst>
              <p:ext uri="{D42A27DB-BD31-4B8C-83A1-F6EECF244321}">
                <p14:modId xmlns:p14="http://schemas.microsoft.com/office/powerpoint/2010/main" val="3273942570"/>
              </p:ext>
            </p:extLst>
          </p:nvPr>
        </p:nvGraphicFramePr>
        <p:xfrm>
          <a:off x="528810" y="719666"/>
          <a:ext cx="11226188" cy="54828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a:extLst>
              <a:ext uri="{FF2B5EF4-FFF2-40B4-BE49-F238E27FC236}">
                <a16:creationId xmlns:a16="http://schemas.microsoft.com/office/drawing/2014/main" id="{03413733-0BE5-44EB-900B-30C13118A0E0}"/>
              </a:ext>
            </a:extLst>
          </p:cNvPr>
          <p:cNvPicPr>
            <a:picLocks noChangeAspect="1"/>
          </p:cNvPicPr>
          <p:nvPr/>
        </p:nvPicPr>
        <p:blipFill>
          <a:blip r:embed="rId7"/>
          <a:stretch>
            <a:fillRect/>
          </a:stretch>
        </p:blipFill>
        <p:spPr>
          <a:xfrm>
            <a:off x="374573" y="243988"/>
            <a:ext cx="1347333" cy="823031"/>
          </a:xfrm>
          <a:prstGeom prst="rect">
            <a:avLst/>
          </a:prstGeom>
        </p:spPr>
      </p:pic>
    </p:spTree>
    <p:extLst>
      <p:ext uri="{BB962C8B-B14F-4D97-AF65-F5344CB8AC3E}">
        <p14:creationId xmlns:p14="http://schemas.microsoft.com/office/powerpoint/2010/main" val="23933097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2F0D3D80-6521-922E-BE9E-386F26964D80}"/>
              </a:ext>
            </a:extLst>
          </p:cNvPr>
          <p:cNvGraphicFramePr/>
          <p:nvPr>
            <p:extLst>
              <p:ext uri="{D42A27DB-BD31-4B8C-83A1-F6EECF244321}">
                <p14:modId xmlns:p14="http://schemas.microsoft.com/office/powerpoint/2010/main" val="4088753246"/>
              </p:ext>
            </p:extLst>
          </p:nvPr>
        </p:nvGraphicFramePr>
        <p:xfrm>
          <a:off x="286326" y="192232"/>
          <a:ext cx="10987809" cy="64735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7907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
          <p:cNvSpPr txBox="1">
            <a:spLocks noGrp="1"/>
          </p:cNvSpPr>
          <p:nvPr>
            <p:ph type="body" idx="1"/>
          </p:nvPr>
        </p:nvSpPr>
        <p:spPr>
          <a:xfrm>
            <a:off x="838200" y="1940781"/>
            <a:ext cx="7144512" cy="3267583"/>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2800"/>
              <a:buNone/>
            </a:pPr>
            <a:r>
              <a:rPr lang="en-GB" dirty="0"/>
              <a:t>This presentation describes the process of engagement with service users/mums, stakeholders, practitioners, and fathers, via a consultation event, to inform the development of the fathers and partners pathway in perinatal mental health services outlined in the NHS Long Term Plan</a:t>
            </a:r>
            <a:r>
              <a:rPr lang="en-GB" baseline="30000" dirty="0"/>
              <a:t>1</a:t>
            </a:r>
            <a:r>
              <a:rPr lang="en-GB" dirty="0"/>
              <a:t>. </a:t>
            </a:r>
            <a:endParaRPr dirty="0"/>
          </a:p>
        </p:txBody>
      </p:sp>
      <p:pic>
        <p:nvPicPr>
          <p:cNvPr id="101" name="Google Shape;101;p2"/>
          <p:cNvPicPr preferRelativeResize="0"/>
          <p:nvPr/>
        </p:nvPicPr>
        <p:blipFill rotWithShape="1">
          <a:blip r:embed="rId3">
            <a:alphaModFix/>
          </a:blip>
          <a:srcRect/>
          <a:stretch/>
        </p:blipFill>
        <p:spPr>
          <a:xfrm>
            <a:off x="8297717" y="694944"/>
            <a:ext cx="3411452" cy="5119179"/>
          </a:xfrm>
          <a:prstGeom prst="rect">
            <a:avLst/>
          </a:prstGeom>
          <a:noFill/>
          <a:ln>
            <a:noFill/>
          </a:ln>
        </p:spPr>
      </p:pic>
      <p:pic>
        <p:nvPicPr>
          <p:cNvPr id="102" name="Google Shape;102;p2"/>
          <p:cNvPicPr preferRelativeResize="0"/>
          <p:nvPr/>
        </p:nvPicPr>
        <p:blipFill>
          <a:blip r:embed="rId4">
            <a:alphaModFix/>
          </a:blip>
          <a:stretch>
            <a:fillRect/>
          </a:stretch>
        </p:blipFill>
        <p:spPr>
          <a:xfrm>
            <a:off x="178653" y="215568"/>
            <a:ext cx="1345354" cy="82352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20"/>
          <p:cNvSpPr txBox="1">
            <a:spLocks noGrp="1"/>
          </p:cNvSpPr>
          <p:nvPr>
            <p:ph type="title"/>
          </p:nvPr>
        </p:nvSpPr>
        <p:spPr>
          <a:xfrm>
            <a:off x="280175" y="135475"/>
            <a:ext cx="11073600" cy="6096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GB" sz="2560"/>
              <a:t>References</a:t>
            </a:r>
            <a:endParaRPr sz="2560"/>
          </a:p>
        </p:txBody>
      </p:sp>
      <p:sp>
        <p:nvSpPr>
          <p:cNvPr id="341" name="Google Shape;341;p20"/>
          <p:cNvSpPr txBox="1">
            <a:spLocks noGrp="1"/>
          </p:cNvSpPr>
          <p:nvPr>
            <p:ph type="body" idx="1"/>
          </p:nvPr>
        </p:nvSpPr>
        <p:spPr>
          <a:xfrm>
            <a:off x="426350" y="838200"/>
            <a:ext cx="10927500" cy="5884200"/>
          </a:xfrm>
          <a:prstGeom prst="rect">
            <a:avLst/>
          </a:prstGeom>
          <a:noFill/>
          <a:ln>
            <a:noFill/>
          </a:ln>
        </p:spPr>
        <p:txBody>
          <a:bodyPr spcFirstLastPara="1" wrap="square" lIns="91425" tIns="45700" rIns="91425" bIns="45700" anchor="t" anchorCtr="0">
            <a:normAutofit fontScale="92500"/>
          </a:bodyPr>
          <a:lstStyle/>
          <a:p>
            <a:pPr marL="0" lvl="0" indent="-228600" algn="l" rtl="0">
              <a:lnSpc>
                <a:spcPct val="115000"/>
              </a:lnSpc>
              <a:spcBef>
                <a:spcPts val="1200"/>
              </a:spcBef>
              <a:spcAft>
                <a:spcPts val="0"/>
              </a:spcAft>
              <a:buClr>
                <a:schemeClr val="dk1"/>
              </a:buClr>
              <a:buSzPts val="1100"/>
              <a:buFont typeface="Arial"/>
              <a:buNone/>
            </a:pPr>
            <a:r>
              <a:rPr lang="en-GB" sz="1000" dirty="0"/>
              <a:t>1.</a:t>
            </a:r>
            <a:r>
              <a:rPr lang="en-GB" sz="700" dirty="0">
                <a:latin typeface="Times New Roman"/>
                <a:ea typeface="Times New Roman"/>
                <a:cs typeface="Times New Roman"/>
                <a:sym typeface="Times New Roman"/>
              </a:rPr>
              <a:t>      </a:t>
            </a:r>
            <a:r>
              <a:rPr lang="en-GB" sz="1000" dirty="0"/>
              <a:t>NHS England (2019). The NHS long term plan.</a:t>
            </a:r>
            <a:r>
              <a:rPr lang="en-GB" sz="1000" dirty="0">
                <a:uFill>
                  <a:noFill/>
                </a:uFill>
                <a:hlinkClick r:id="rId3"/>
              </a:rPr>
              <a:t> </a:t>
            </a:r>
            <a:r>
              <a:rPr lang="en-GB" sz="1000" u="sng" dirty="0">
                <a:solidFill>
                  <a:schemeClr val="hlink"/>
                </a:solidFill>
                <a:hlinkClick r:id="rId3"/>
              </a:rPr>
              <a:t>https://www.longtermplan.nhs.uk/</a:t>
            </a:r>
            <a:r>
              <a:rPr lang="en-GB" sz="1000" dirty="0"/>
              <a:t>.</a:t>
            </a:r>
            <a:endParaRPr sz="1000" dirty="0"/>
          </a:p>
          <a:p>
            <a:pPr marL="0" lvl="0" indent="-228600" algn="l" rtl="0">
              <a:lnSpc>
                <a:spcPct val="115000"/>
              </a:lnSpc>
              <a:spcBef>
                <a:spcPts val="1200"/>
              </a:spcBef>
              <a:spcAft>
                <a:spcPts val="0"/>
              </a:spcAft>
              <a:buClr>
                <a:schemeClr val="dk1"/>
              </a:buClr>
              <a:buSzPts val="1100"/>
              <a:buFont typeface="Arial"/>
              <a:buAutoNum type="arabicPeriod" startAt="2"/>
            </a:pPr>
            <a:r>
              <a:rPr lang="en-GB" sz="1000" dirty="0">
                <a:solidFill>
                  <a:srgbClr val="222222"/>
                </a:solidFill>
                <a:highlight>
                  <a:srgbClr val="FFFFFF"/>
                </a:highlight>
              </a:rPr>
              <a:t>Darwin, Z., Domoney, J., Iles, J., Bristow, F., Siew, J., &amp; Sethna, V. (2021a). Assessing the Mental Health of Fathers, Other Co-parents, and Partners in the Perinatal Period: Mixed Methods Evidence Synthesis.    </a:t>
            </a:r>
            <a:r>
              <a:rPr lang="en-GB" sz="1000" i="1" dirty="0">
                <a:solidFill>
                  <a:srgbClr val="222222"/>
                </a:solidFill>
                <a:highlight>
                  <a:srgbClr val="FFFFFF"/>
                </a:highlight>
              </a:rPr>
              <a:t>Frontiers in psychiatry</a:t>
            </a:r>
            <a:r>
              <a:rPr lang="en-GB" sz="1000" dirty="0">
                <a:solidFill>
                  <a:srgbClr val="222222"/>
                </a:solidFill>
                <a:highlight>
                  <a:srgbClr val="FFFFFF"/>
                </a:highlight>
              </a:rPr>
              <a:t>, </a:t>
            </a:r>
            <a:r>
              <a:rPr lang="en-GB" sz="1000" i="1" dirty="0">
                <a:solidFill>
                  <a:srgbClr val="222222"/>
                </a:solidFill>
                <a:highlight>
                  <a:srgbClr val="FFFFFF"/>
                </a:highlight>
              </a:rPr>
              <a:t>11</a:t>
            </a:r>
            <a:r>
              <a:rPr lang="en-GB" sz="1000" dirty="0">
                <a:solidFill>
                  <a:srgbClr val="222222"/>
                </a:solidFill>
                <a:highlight>
                  <a:srgbClr val="FFFFFF"/>
                </a:highlight>
              </a:rPr>
              <a:t>, 1260.</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solidFill>
                  <a:srgbClr val="222222"/>
                </a:solidFill>
              </a:rPr>
              <a:t>3.     </a:t>
            </a:r>
            <a:r>
              <a:rPr lang="en-GB" sz="1000" dirty="0">
                <a:solidFill>
                  <a:srgbClr val="222222"/>
                </a:solidFill>
                <a:highlight>
                  <a:srgbClr val="FFFFFF"/>
                </a:highlight>
              </a:rPr>
              <a:t>Darwin, Z., Domoney, J., Iles, J., Bristow, F., McLeish, J., &amp; Sethna, V. (2021b). Involving and supporting partners and other family members in specialist perinatal mental health services: Good practice guide.</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solidFill>
                  <a:srgbClr val="222222"/>
                </a:solidFill>
              </a:rPr>
              <a:t>4.     </a:t>
            </a:r>
            <a:r>
              <a:rPr lang="en-GB" sz="1000" dirty="0">
                <a:solidFill>
                  <a:srgbClr val="222222"/>
                </a:solidFill>
                <a:highlight>
                  <a:srgbClr val="FFFFFF"/>
                </a:highlight>
              </a:rPr>
              <a:t>Edward, K. L., Castle, D., Mills, C., Davis, L., &amp; Casey, J. (2015). An integrative review of paternal depression. </a:t>
            </a:r>
            <a:r>
              <a:rPr lang="en-GB" sz="1000" i="1" dirty="0">
                <a:solidFill>
                  <a:srgbClr val="222222"/>
                </a:solidFill>
                <a:highlight>
                  <a:srgbClr val="FFFFFF"/>
                </a:highlight>
              </a:rPr>
              <a:t>American journal of men's health</a:t>
            </a:r>
            <a:r>
              <a:rPr lang="en-GB" sz="1000" dirty="0">
                <a:solidFill>
                  <a:srgbClr val="222222"/>
                </a:solidFill>
                <a:highlight>
                  <a:srgbClr val="FFFFFF"/>
                </a:highlight>
              </a:rPr>
              <a:t>, </a:t>
            </a:r>
            <a:r>
              <a:rPr lang="en-GB" sz="1000" i="1" dirty="0">
                <a:solidFill>
                  <a:srgbClr val="222222"/>
                </a:solidFill>
                <a:highlight>
                  <a:srgbClr val="FFFFFF"/>
                </a:highlight>
              </a:rPr>
              <a:t>9</a:t>
            </a:r>
            <a:r>
              <a:rPr lang="en-GB" sz="1000" dirty="0">
                <a:solidFill>
                  <a:srgbClr val="222222"/>
                </a:solidFill>
                <a:highlight>
                  <a:srgbClr val="FFFFFF"/>
                </a:highlight>
              </a:rPr>
              <a:t>(1), 26-34.</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solidFill>
                  <a:srgbClr val="222222"/>
                </a:solidFill>
              </a:rPr>
              <a:t>5.     </a:t>
            </a:r>
            <a:r>
              <a:rPr lang="en-GB" sz="1000" dirty="0">
                <a:solidFill>
                  <a:srgbClr val="222222"/>
                </a:solidFill>
                <a:highlight>
                  <a:srgbClr val="FFFFFF"/>
                </a:highlight>
              </a:rPr>
              <a:t>Philpott, L. F. (2016). Paternal postnatal depression: How midwives can support families. </a:t>
            </a:r>
            <a:r>
              <a:rPr lang="en-GB" sz="1000" i="1" dirty="0">
                <a:solidFill>
                  <a:srgbClr val="222222"/>
                </a:solidFill>
              </a:rPr>
              <a:t>British Journal of Midwifery</a:t>
            </a:r>
            <a:r>
              <a:rPr lang="en-GB" sz="1000" dirty="0">
                <a:solidFill>
                  <a:srgbClr val="222222"/>
                </a:solidFill>
                <a:highlight>
                  <a:srgbClr val="FFFFFF"/>
                </a:highlight>
              </a:rPr>
              <a:t>, </a:t>
            </a:r>
            <a:r>
              <a:rPr lang="en-GB" sz="1000" i="1" dirty="0">
                <a:solidFill>
                  <a:srgbClr val="222222"/>
                </a:solidFill>
              </a:rPr>
              <a:t>24</a:t>
            </a:r>
            <a:r>
              <a:rPr lang="en-GB" sz="1000" dirty="0">
                <a:solidFill>
                  <a:srgbClr val="222222"/>
                </a:solidFill>
                <a:highlight>
                  <a:srgbClr val="FFFFFF"/>
                </a:highlight>
              </a:rPr>
              <a:t>(7), 470-476.</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t>6.     </a:t>
            </a:r>
            <a:r>
              <a:rPr lang="en-GB" sz="1000" dirty="0" err="1"/>
              <a:t>Edoka</a:t>
            </a:r>
            <a:r>
              <a:rPr lang="en-GB" sz="1000" dirty="0"/>
              <a:t>, I.P, </a:t>
            </a:r>
            <a:r>
              <a:rPr lang="en-GB" sz="1000" dirty="0" err="1"/>
              <a:t>Petrou</a:t>
            </a:r>
            <a:r>
              <a:rPr lang="en-GB" sz="1000" dirty="0"/>
              <a:t>, S. &amp; Ramchandani, P.G. (2011) healthcare costs of paternal depression in the postnatal period. Journal of Affective Disorders, 133, 356-360. Doi: 10.1016/j.jad2011.04.005.</a:t>
            </a:r>
            <a:endParaRPr sz="1000" dirty="0"/>
          </a:p>
          <a:p>
            <a:pPr marL="0" lvl="0" indent="-228600" algn="l" rtl="0">
              <a:lnSpc>
                <a:spcPct val="115000"/>
              </a:lnSpc>
              <a:spcBef>
                <a:spcPts val="1200"/>
              </a:spcBef>
              <a:spcAft>
                <a:spcPts val="0"/>
              </a:spcAft>
              <a:buClr>
                <a:schemeClr val="dk1"/>
              </a:buClr>
              <a:buSzPts val="1100"/>
              <a:buFont typeface="Arial"/>
              <a:buNone/>
            </a:pPr>
            <a:r>
              <a:rPr lang="en-GB" sz="1000" dirty="0"/>
              <a:t>7.     </a:t>
            </a:r>
            <a:r>
              <a:rPr lang="en-GB" sz="1000" dirty="0">
                <a:solidFill>
                  <a:srgbClr val="222222"/>
                </a:solidFill>
                <a:highlight>
                  <a:srgbClr val="FFFFFF"/>
                </a:highlight>
              </a:rPr>
              <a:t>Ibrahim, M. H., Somers, J. A., </a:t>
            </a:r>
            <a:r>
              <a:rPr lang="en-GB" sz="1000" dirty="0" err="1">
                <a:solidFill>
                  <a:srgbClr val="222222"/>
                </a:solidFill>
                <a:highlight>
                  <a:srgbClr val="FFFFFF"/>
                </a:highlight>
              </a:rPr>
              <a:t>Luecken</a:t>
            </a:r>
            <a:r>
              <a:rPr lang="en-GB" sz="1000" dirty="0">
                <a:solidFill>
                  <a:srgbClr val="222222"/>
                </a:solidFill>
                <a:highlight>
                  <a:srgbClr val="FFFFFF"/>
                </a:highlight>
              </a:rPr>
              <a:t>, L. J., Fabricius, W. V., &amp; </a:t>
            </a:r>
            <a:r>
              <a:rPr lang="en-GB" sz="1000" dirty="0" err="1">
                <a:solidFill>
                  <a:srgbClr val="222222"/>
                </a:solidFill>
                <a:highlight>
                  <a:srgbClr val="FFFFFF"/>
                </a:highlight>
              </a:rPr>
              <a:t>Cookston</a:t>
            </a:r>
            <a:r>
              <a:rPr lang="en-GB" sz="1000" dirty="0">
                <a:solidFill>
                  <a:srgbClr val="222222"/>
                </a:solidFill>
                <a:highlight>
                  <a:srgbClr val="FFFFFF"/>
                </a:highlight>
              </a:rPr>
              <a:t>, J. T. (2017). Father–adolescent engagement in shared activities: Effects on cortisol stress response in young adulthood. </a:t>
            </a:r>
            <a:r>
              <a:rPr lang="en-GB" sz="1000" i="1" dirty="0">
                <a:solidFill>
                  <a:srgbClr val="222222"/>
                </a:solidFill>
                <a:highlight>
                  <a:srgbClr val="FFFFFF"/>
                </a:highlight>
              </a:rPr>
              <a:t>Journal of Family Psychology</a:t>
            </a:r>
            <a:r>
              <a:rPr lang="en-GB" sz="1000" dirty="0">
                <a:solidFill>
                  <a:srgbClr val="222222"/>
                </a:solidFill>
                <a:highlight>
                  <a:srgbClr val="FFFFFF"/>
                </a:highlight>
              </a:rPr>
              <a:t>, </a:t>
            </a:r>
            <a:r>
              <a:rPr lang="en-GB" sz="1000" i="1" dirty="0">
                <a:solidFill>
                  <a:srgbClr val="222222"/>
                </a:solidFill>
                <a:highlight>
                  <a:srgbClr val="FFFFFF"/>
                </a:highlight>
              </a:rPr>
              <a:t>31</a:t>
            </a:r>
            <a:r>
              <a:rPr lang="en-GB" sz="1000" dirty="0">
                <a:solidFill>
                  <a:srgbClr val="222222"/>
                </a:solidFill>
                <a:highlight>
                  <a:srgbClr val="FFFFFF"/>
                </a:highlight>
              </a:rPr>
              <a:t>(4), 485.</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t>8.     </a:t>
            </a:r>
            <a:r>
              <a:rPr lang="en-GB" sz="1000" dirty="0">
                <a:solidFill>
                  <a:srgbClr val="222222"/>
                </a:solidFill>
                <a:highlight>
                  <a:srgbClr val="FFFFFF"/>
                </a:highlight>
              </a:rPr>
              <a:t>Ramchandani, P. G., </a:t>
            </a:r>
            <a:r>
              <a:rPr lang="en-GB" sz="1000" dirty="0" err="1">
                <a:solidFill>
                  <a:srgbClr val="222222"/>
                </a:solidFill>
                <a:highlight>
                  <a:srgbClr val="FFFFFF"/>
                </a:highlight>
              </a:rPr>
              <a:t>Psychogiou</a:t>
            </a:r>
            <a:r>
              <a:rPr lang="en-GB" sz="1000" dirty="0">
                <a:solidFill>
                  <a:srgbClr val="222222"/>
                </a:solidFill>
                <a:highlight>
                  <a:srgbClr val="FFFFFF"/>
                </a:highlight>
              </a:rPr>
              <a:t>, L., Vlachos, H., Iles, J., Sethna, V., </a:t>
            </a:r>
            <a:r>
              <a:rPr lang="en-GB" sz="1000" dirty="0" err="1">
                <a:solidFill>
                  <a:srgbClr val="222222"/>
                </a:solidFill>
                <a:highlight>
                  <a:srgbClr val="FFFFFF"/>
                </a:highlight>
              </a:rPr>
              <a:t>Netsi</a:t>
            </a:r>
            <a:r>
              <a:rPr lang="en-GB" sz="1000" dirty="0">
                <a:solidFill>
                  <a:srgbClr val="222222"/>
                </a:solidFill>
                <a:highlight>
                  <a:srgbClr val="FFFFFF"/>
                </a:highlight>
              </a:rPr>
              <a:t>, E., &amp; </a:t>
            </a:r>
            <a:r>
              <a:rPr lang="en-GB" sz="1000" dirty="0" err="1">
                <a:solidFill>
                  <a:srgbClr val="222222"/>
                </a:solidFill>
                <a:highlight>
                  <a:srgbClr val="FFFFFF"/>
                </a:highlight>
              </a:rPr>
              <a:t>Lodder</a:t>
            </a:r>
            <a:r>
              <a:rPr lang="en-GB" sz="1000" dirty="0">
                <a:solidFill>
                  <a:srgbClr val="222222"/>
                </a:solidFill>
                <a:highlight>
                  <a:srgbClr val="FFFFFF"/>
                </a:highlight>
              </a:rPr>
              <a:t>, A. (2011). Paternal depression: an examination of its links with father, child and family functioning in the postnatal period. </a:t>
            </a:r>
            <a:r>
              <a:rPr lang="en-GB" sz="1000" i="1" dirty="0">
                <a:solidFill>
                  <a:srgbClr val="222222"/>
                </a:solidFill>
                <a:highlight>
                  <a:srgbClr val="FFFFFF"/>
                </a:highlight>
              </a:rPr>
              <a:t>Depression and anxiety</a:t>
            </a:r>
            <a:r>
              <a:rPr lang="en-GB" sz="1000" dirty="0">
                <a:solidFill>
                  <a:srgbClr val="222222"/>
                </a:solidFill>
                <a:highlight>
                  <a:srgbClr val="FFFFFF"/>
                </a:highlight>
              </a:rPr>
              <a:t>, </a:t>
            </a:r>
            <a:r>
              <a:rPr lang="en-GB" sz="1000" i="1" dirty="0">
                <a:solidFill>
                  <a:srgbClr val="222222"/>
                </a:solidFill>
                <a:highlight>
                  <a:srgbClr val="FFFFFF"/>
                </a:highlight>
              </a:rPr>
              <a:t>28</a:t>
            </a:r>
            <a:r>
              <a:rPr lang="en-GB" sz="1000" dirty="0">
                <a:solidFill>
                  <a:srgbClr val="222222"/>
                </a:solidFill>
                <a:highlight>
                  <a:srgbClr val="FFFFFF"/>
                </a:highlight>
              </a:rPr>
              <a:t>(6), 471-477.</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solidFill>
                  <a:srgbClr val="222222"/>
                </a:solidFill>
              </a:rPr>
              <a:t>9.     </a:t>
            </a:r>
            <a:r>
              <a:rPr lang="en-GB" sz="1000" dirty="0">
                <a:solidFill>
                  <a:srgbClr val="222222"/>
                </a:solidFill>
                <a:highlight>
                  <a:srgbClr val="FFFFFF"/>
                </a:highlight>
              </a:rPr>
              <a:t>Baldwin, S, Malone, M, Sandall, J &amp; Bick D. (2018) Mental health and wellbeing during the transition to fatherhood: a systematic review of first time fathers’ experiences. </a:t>
            </a:r>
            <a:r>
              <a:rPr lang="en-GB" sz="1000" i="1" dirty="0">
                <a:solidFill>
                  <a:srgbClr val="222222"/>
                </a:solidFill>
                <a:highlight>
                  <a:srgbClr val="FFFFFF"/>
                </a:highlight>
              </a:rPr>
              <a:t>JBI database of systematic reviews and implementation reports</a:t>
            </a:r>
            <a:r>
              <a:rPr lang="en-GB" sz="1000" dirty="0">
                <a:solidFill>
                  <a:srgbClr val="222222"/>
                </a:solidFill>
                <a:highlight>
                  <a:srgbClr val="FFFFFF"/>
                </a:highlight>
              </a:rPr>
              <a:t> 16, 11, 2118.</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t>10.   </a:t>
            </a:r>
            <a:r>
              <a:rPr lang="en-GB" sz="1000" dirty="0">
                <a:solidFill>
                  <a:srgbClr val="222222"/>
                </a:solidFill>
                <a:highlight>
                  <a:srgbClr val="FFFFFF"/>
                </a:highlight>
              </a:rPr>
              <a:t>Figueiredo, B., Field, T., Diego, M., Hernandez‐</a:t>
            </a:r>
            <a:r>
              <a:rPr lang="en-GB" sz="1000" dirty="0" err="1">
                <a:solidFill>
                  <a:srgbClr val="222222"/>
                </a:solidFill>
                <a:highlight>
                  <a:srgbClr val="FFFFFF"/>
                </a:highlight>
              </a:rPr>
              <a:t>Reif</a:t>
            </a:r>
            <a:r>
              <a:rPr lang="en-GB" sz="1000" dirty="0">
                <a:solidFill>
                  <a:srgbClr val="222222"/>
                </a:solidFill>
                <a:highlight>
                  <a:srgbClr val="FFFFFF"/>
                </a:highlight>
              </a:rPr>
              <a:t>, M., Deeds, O., &amp; </a:t>
            </a:r>
            <a:r>
              <a:rPr lang="en-GB" sz="1000" dirty="0" err="1">
                <a:solidFill>
                  <a:srgbClr val="222222"/>
                </a:solidFill>
                <a:highlight>
                  <a:srgbClr val="FFFFFF"/>
                </a:highlight>
              </a:rPr>
              <a:t>Ascencio</a:t>
            </a:r>
            <a:r>
              <a:rPr lang="en-GB" sz="1000" dirty="0">
                <a:solidFill>
                  <a:srgbClr val="222222"/>
                </a:solidFill>
                <a:highlight>
                  <a:srgbClr val="FFFFFF"/>
                </a:highlight>
              </a:rPr>
              <a:t>, A. (2008). Partner relationships during the transition to parenthood. </a:t>
            </a:r>
            <a:r>
              <a:rPr lang="en-GB" sz="1000" i="1" dirty="0">
                <a:solidFill>
                  <a:srgbClr val="222222"/>
                </a:solidFill>
                <a:highlight>
                  <a:srgbClr val="FFFFFF"/>
                </a:highlight>
              </a:rPr>
              <a:t>Journal of reproductive and infant psychology</a:t>
            </a:r>
            <a:r>
              <a:rPr lang="en-GB" sz="1000" dirty="0">
                <a:solidFill>
                  <a:srgbClr val="222222"/>
                </a:solidFill>
                <a:highlight>
                  <a:srgbClr val="FFFFFF"/>
                </a:highlight>
              </a:rPr>
              <a:t>, </a:t>
            </a:r>
            <a:r>
              <a:rPr lang="en-GB" sz="1000" i="1" dirty="0">
                <a:solidFill>
                  <a:srgbClr val="222222"/>
                </a:solidFill>
                <a:highlight>
                  <a:srgbClr val="FFFFFF"/>
                </a:highlight>
              </a:rPr>
              <a:t>26</a:t>
            </a:r>
            <a:r>
              <a:rPr lang="en-GB" sz="1000" dirty="0">
                <a:solidFill>
                  <a:srgbClr val="222222"/>
                </a:solidFill>
                <a:highlight>
                  <a:srgbClr val="FFFFFF"/>
                </a:highlight>
              </a:rPr>
              <a:t>(2), 99-107.</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t>11.   </a:t>
            </a:r>
            <a:r>
              <a:rPr lang="en-GB" sz="1000" dirty="0">
                <a:solidFill>
                  <a:srgbClr val="222222"/>
                </a:solidFill>
                <a:highlight>
                  <a:srgbClr val="FFFFFF"/>
                </a:highlight>
              </a:rPr>
              <a:t>Wee, K. Y., </a:t>
            </a:r>
            <a:r>
              <a:rPr lang="en-GB" sz="1000" dirty="0" err="1">
                <a:solidFill>
                  <a:srgbClr val="222222"/>
                </a:solidFill>
                <a:highlight>
                  <a:srgbClr val="FFFFFF"/>
                </a:highlight>
              </a:rPr>
              <a:t>Skouteris</a:t>
            </a:r>
            <a:r>
              <a:rPr lang="en-GB" sz="1000" dirty="0">
                <a:solidFill>
                  <a:srgbClr val="222222"/>
                </a:solidFill>
                <a:highlight>
                  <a:srgbClr val="FFFFFF"/>
                </a:highlight>
              </a:rPr>
              <a:t>, H., Pier, C., Richardson, B., &amp; Milgrom, J. (2011). Correlates of ante-and postnatal depression in fathers: a systematic review. </a:t>
            </a:r>
            <a:r>
              <a:rPr lang="en-GB" sz="1000" i="1" dirty="0">
                <a:solidFill>
                  <a:srgbClr val="222222"/>
                </a:solidFill>
              </a:rPr>
              <a:t>Journal of affective disorders</a:t>
            </a:r>
            <a:r>
              <a:rPr lang="en-GB" sz="1000" dirty="0">
                <a:solidFill>
                  <a:srgbClr val="222222"/>
                </a:solidFill>
                <a:highlight>
                  <a:srgbClr val="FFFFFF"/>
                </a:highlight>
              </a:rPr>
              <a:t>, </a:t>
            </a:r>
            <a:r>
              <a:rPr lang="en-GB" sz="1000" i="1" dirty="0">
                <a:solidFill>
                  <a:srgbClr val="222222"/>
                </a:solidFill>
              </a:rPr>
              <a:t>130</a:t>
            </a:r>
            <a:r>
              <a:rPr lang="en-GB" sz="1000" dirty="0">
                <a:solidFill>
                  <a:srgbClr val="222222"/>
                </a:solidFill>
                <a:highlight>
                  <a:srgbClr val="FFFFFF"/>
                </a:highlight>
              </a:rPr>
              <a:t>(3), 358-377.</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solidFill>
                  <a:srgbClr val="222222"/>
                </a:solidFill>
              </a:rPr>
              <a:t>12.   </a:t>
            </a:r>
            <a:r>
              <a:rPr lang="en-GB" sz="1000" dirty="0">
                <a:solidFill>
                  <a:srgbClr val="222222"/>
                </a:solidFill>
                <a:highlight>
                  <a:srgbClr val="FFFFFF"/>
                </a:highlight>
              </a:rPr>
              <a:t>O’Brien, A. P., McNeil, K. A., Fletcher, R., Conrad, A., Wilson, A. J., Jones, D., &amp; Chan, S. W. (2017). New fathers’ perinatal depression and anxiety—Treatment options: An integrative review. </a:t>
            </a:r>
            <a:r>
              <a:rPr lang="en-GB" sz="1000" i="1" dirty="0">
                <a:solidFill>
                  <a:srgbClr val="222222"/>
                </a:solidFill>
                <a:highlight>
                  <a:srgbClr val="FFFFFF"/>
                </a:highlight>
              </a:rPr>
              <a:t>American journal of  men's health</a:t>
            </a:r>
            <a:r>
              <a:rPr lang="en-GB" sz="1000" dirty="0">
                <a:solidFill>
                  <a:srgbClr val="222222"/>
                </a:solidFill>
                <a:highlight>
                  <a:srgbClr val="FFFFFF"/>
                </a:highlight>
              </a:rPr>
              <a:t>, </a:t>
            </a:r>
            <a:r>
              <a:rPr lang="en-GB" sz="1000" i="1" dirty="0">
                <a:solidFill>
                  <a:srgbClr val="222222"/>
                </a:solidFill>
                <a:highlight>
                  <a:srgbClr val="FFFFFF"/>
                </a:highlight>
              </a:rPr>
              <a:t>11</a:t>
            </a:r>
            <a:r>
              <a:rPr lang="en-GB" sz="1000" dirty="0">
                <a:solidFill>
                  <a:srgbClr val="222222"/>
                </a:solidFill>
                <a:highlight>
                  <a:srgbClr val="FFFFFF"/>
                </a:highlight>
              </a:rPr>
              <a:t>(4), 863-876.</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solidFill>
                  <a:srgbClr val="222222"/>
                </a:solidFill>
              </a:rPr>
              <a:t>13.   </a:t>
            </a:r>
            <a:r>
              <a:rPr lang="en-GB" sz="1000" dirty="0">
                <a:solidFill>
                  <a:srgbClr val="222222"/>
                </a:solidFill>
                <a:highlight>
                  <a:srgbClr val="FFFFFF"/>
                </a:highlight>
              </a:rPr>
              <a:t>Boyce, P., Condon, J., Barton, J., &amp; </a:t>
            </a:r>
            <a:r>
              <a:rPr lang="en-GB" sz="1000" dirty="0" err="1">
                <a:solidFill>
                  <a:srgbClr val="222222"/>
                </a:solidFill>
                <a:highlight>
                  <a:srgbClr val="FFFFFF"/>
                </a:highlight>
              </a:rPr>
              <a:t>Corkindale</a:t>
            </a:r>
            <a:r>
              <a:rPr lang="en-GB" sz="1000" dirty="0">
                <a:solidFill>
                  <a:srgbClr val="222222"/>
                </a:solidFill>
                <a:highlight>
                  <a:srgbClr val="FFFFFF"/>
                </a:highlight>
              </a:rPr>
              <a:t>, C. (2007). First-time fathers’ study: psychological distress in expectant fathers during pregnancy. </a:t>
            </a:r>
            <a:r>
              <a:rPr lang="en-GB" sz="1000" i="1" dirty="0">
                <a:solidFill>
                  <a:srgbClr val="222222"/>
                </a:solidFill>
                <a:highlight>
                  <a:srgbClr val="FFFFFF"/>
                </a:highlight>
              </a:rPr>
              <a:t>Australian &amp; New Zealand Journal of Psychiatry</a:t>
            </a:r>
            <a:r>
              <a:rPr lang="en-GB" sz="1000" dirty="0">
                <a:solidFill>
                  <a:srgbClr val="222222"/>
                </a:solidFill>
                <a:highlight>
                  <a:srgbClr val="FFFFFF"/>
                </a:highlight>
              </a:rPr>
              <a:t>, </a:t>
            </a:r>
            <a:r>
              <a:rPr lang="en-GB" sz="1000" i="1" dirty="0">
                <a:solidFill>
                  <a:srgbClr val="222222"/>
                </a:solidFill>
                <a:highlight>
                  <a:srgbClr val="FFFFFF"/>
                </a:highlight>
              </a:rPr>
              <a:t>41</a:t>
            </a:r>
            <a:r>
              <a:rPr lang="en-GB" sz="1000" dirty="0">
                <a:solidFill>
                  <a:srgbClr val="222222"/>
                </a:solidFill>
                <a:highlight>
                  <a:srgbClr val="FFFFFF"/>
                </a:highlight>
              </a:rPr>
              <a:t>(9), 718-725.</a:t>
            </a:r>
            <a:endParaRPr sz="1000" dirty="0">
              <a:solidFill>
                <a:srgbClr val="222222"/>
              </a:solidFill>
              <a:highlight>
                <a:srgbClr val="FFFFFF"/>
              </a:highlight>
            </a:endParaRPr>
          </a:p>
          <a:p>
            <a:pPr marL="0" lvl="0" indent="-228600" algn="l" rtl="0">
              <a:lnSpc>
                <a:spcPct val="115000"/>
              </a:lnSpc>
              <a:spcBef>
                <a:spcPts val="1200"/>
              </a:spcBef>
              <a:spcAft>
                <a:spcPts val="0"/>
              </a:spcAft>
              <a:buClr>
                <a:schemeClr val="dk1"/>
              </a:buClr>
              <a:buSzPts val="1100"/>
              <a:buFont typeface="Arial"/>
              <a:buNone/>
            </a:pPr>
            <a:r>
              <a:rPr lang="en-GB" sz="1000" dirty="0"/>
              <a:t>14.   Condon, J. T., Boyce, P., &amp; </a:t>
            </a:r>
            <a:r>
              <a:rPr lang="en-GB" sz="1000" dirty="0" err="1"/>
              <a:t>Corkindale</a:t>
            </a:r>
            <a:r>
              <a:rPr lang="en-GB" sz="1000" dirty="0"/>
              <a:t>, C. J. (2004). The first‐time fathers study: A prospective study of the mental health and wellbeing of men during the transition to parenthood. Australian and New Zealand  Journal of Psychiatry, 38(1‐2), 56-64.</a:t>
            </a:r>
            <a:endParaRPr sz="1000" dirty="0"/>
          </a:p>
          <a:p>
            <a:pPr marL="0" lvl="0" indent="-228600" algn="l" rtl="0">
              <a:lnSpc>
                <a:spcPct val="115000"/>
              </a:lnSpc>
              <a:spcBef>
                <a:spcPts val="1200"/>
              </a:spcBef>
              <a:spcAft>
                <a:spcPts val="0"/>
              </a:spcAft>
              <a:buClr>
                <a:schemeClr val="dk1"/>
              </a:buClr>
              <a:buSzPts val="1100"/>
              <a:buFont typeface="Arial"/>
              <a:buNone/>
            </a:pPr>
            <a:r>
              <a:rPr lang="en-GB" sz="1000" dirty="0"/>
              <a:t>15.    Fletcher, R., </a:t>
            </a:r>
            <a:r>
              <a:rPr lang="en-GB" sz="1000" dirty="0" err="1"/>
              <a:t>Vimpani</a:t>
            </a:r>
            <a:r>
              <a:rPr lang="en-GB" sz="1000" dirty="0"/>
              <a:t>, G., Russell, G., &amp; </a:t>
            </a:r>
            <a:r>
              <a:rPr lang="en-GB" sz="1000" dirty="0" err="1"/>
              <a:t>Sibbritt</a:t>
            </a:r>
            <a:r>
              <a:rPr lang="en-GB" sz="1000" dirty="0"/>
              <a:t>, D. (2008). Psychosocial assessment of expectant fathers. Arch </a:t>
            </a:r>
            <a:r>
              <a:rPr lang="en-GB" sz="1000" dirty="0" err="1"/>
              <a:t>Womens</a:t>
            </a:r>
            <a:r>
              <a:rPr lang="en-GB" sz="1000" dirty="0"/>
              <a:t> </a:t>
            </a:r>
            <a:r>
              <a:rPr lang="en-GB" sz="1000" dirty="0" err="1"/>
              <a:t>Ment</a:t>
            </a:r>
            <a:r>
              <a:rPr lang="en-GB" sz="1000" dirty="0"/>
              <a:t> Health, 11(1), 27-32. </a:t>
            </a:r>
            <a:r>
              <a:rPr lang="en-GB" sz="1000" dirty="0" err="1"/>
              <a:t>doi</a:t>
            </a:r>
            <a:r>
              <a:rPr lang="en-GB" sz="1000" dirty="0"/>
              <a:t>: 10.1007/s00737-008-0211-6</a:t>
            </a:r>
            <a:endParaRPr sz="1000" dirty="0"/>
          </a:p>
          <a:p>
            <a:pPr marL="228600" lvl="0" indent="-184150" algn="l" rtl="0">
              <a:lnSpc>
                <a:spcPct val="90000"/>
              </a:lnSpc>
              <a:spcBef>
                <a:spcPts val="1200"/>
              </a:spcBef>
              <a:spcAft>
                <a:spcPts val="0"/>
              </a:spcAft>
              <a:buClr>
                <a:schemeClr val="dk1"/>
              </a:buClr>
              <a:buSzPts val="2800"/>
              <a:buNone/>
            </a:pPr>
            <a:endParaRPr sz="1000" dirty="0"/>
          </a:p>
        </p:txBody>
      </p:sp>
      <p:pic>
        <p:nvPicPr>
          <p:cNvPr id="342" name="Google Shape;342;p20"/>
          <p:cNvPicPr preferRelativeResize="0"/>
          <p:nvPr/>
        </p:nvPicPr>
        <p:blipFill>
          <a:blip r:embed="rId4">
            <a:alphaModFix/>
          </a:blip>
          <a:stretch>
            <a:fillRect/>
          </a:stretch>
        </p:blipFill>
        <p:spPr>
          <a:xfrm>
            <a:off x="10471753" y="252118"/>
            <a:ext cx="1345354" cy="82352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g2507078a502_0_50"/>
          <p:cNvSpPr txBox="1">
            <a:spLocks noGrp="1"/>
          </p:cNvSpPr>
          <p:nvPr>
            <p:ph type="title"/>
          </p:nvPr>
        </p:nvSpPr>
        <p:spPr>
          <a:xfrm>
            <a:off x="838200" y="365125"/>
            <a:ext cx="10515600" cy="8043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sz="2400"/>
              <a:t>References continued</a:t>
            </a:r>
            <a:endParaRPr sz="2400"/>
          </a:p>
        </p:txBody>
      </p:sp>
      <p:sp>
        <p:nvSpPr>
          <p:cNvPr id="349" name="Google Shape;349;g2507078a502_0_50"/>
          <p:cNvSpPr txBox="1">
            <a:spLocks noGrp="1"/>
          </p:cNvSpPr>
          <p:nvPr>
            <p:ph type="body" idx="1"/>
          </p:nvPr>
        </p:nvSpPr>
        <p:spPr>
          <a:xfrm>
            <a:off x="838200" y="1096300"/>
            <a:ext cx="10515600" cy="5080500"/>
          </a:xfrm>
          <a:prstGeom prst="rect">
            <a:avLst/>
          </a:prstGeom>
        </p:spPr>
        <p:txBody>
          <a:bodyPr spcFirstLastPara="1" wrap="square" lIns="91425" tIns="45700" rIns="91425" bIns="45700" anchor="t" anchorCtr="0">
            <a:normAutofit fontScale="92500" lnSpcReduction="20000"/>
          </a:bodyPr>
          <a:lstStyle/>
          <a:p>
            <a:pPr marL="0" lvl="0" indent="-228600" algn="l" rtl="0">
              <a:lnSpc>
                <a:spcPct val="115000"/>
              </a:lnSpc>
              <a:spcBef>
                <a:spcPts val="1200"/>
              </a:spcBef>
              <a:spcAft>
                <a:spcPts val="0"/>
              </a:spcAft>
              <a:buClr>
                <a:schemeClr val="dk1"/>
              </a:buClr>
              <a:buSzPct val="110000"/>
              <a:buFont typeface="Arial"/>
              <a:buNone/>
            </a:pPr>
            <a:r>
              <a:rPr lang="en-GB" sz="1000"/>
              <a:t>16.</a:t>
            </a:r>
            <a:r>
              <a:rPr lang="en-GB" sz="700">
                <a:latin typeface="Times New Roman"/>
                <a:ea typeface="Times New Roman"/>
                <a:cs typeface="Times New Roman"/>
                <a:sym typeface="Times New Roman"/>
              </a:rPr>
              <a:t>      </a:t>
            </a:r>
            <a:r>
              <a:rPr lang="en-GB" sz="1050"/>
              <a:t>ONS (2021) Suicides in England and Wales: 2021 Registrations. Available online. Accessed 3/3/23</a:t>
            </a:r>
            <a:endParaRPr sz="1050"/>
          </a:p>
          <a:p>
            <a:pPr marL="0" lvl="0" indent="0" algn="l" rtl="0">
              <a:lnSpc>
                <a:spcPct val="115000"/>
              </a:lnSpc>
              <a:spcBef>
                <a:spcPts val="1200"/>
              </a:spcBef>
              <a:spcAft>
                <a:spcPts val="0"/>
              </a:spcAft>
              <a:buClr>
                <a:schemeClr val="dk1"/>
              </a:buClr>
              <a:buSzPct val="104761"/>
              <a:buFont typeface="Arial"/>
              <a:buNone/>
            </a:pPr>
            <a:r>
              <a:rPr lang="en-GB" sz="1050"/>
              <a:t>   </a:t>
            </a:r>
            <a:r>
              <a:rPr lang="en-GB" sz="1050" u="sng">
                <a:solidFill>
                  <a:schemeClr val="hlink"/>
                </a:solidFill>
                <a:hlinkClick r:id="rId3"/>
              </a:rPr>
              <a:t>https://www.ons.gov.uk/peoplepopulationandcommunity/birthsdeathsandmarriages/deaths/bulletins/suicidesintheunitedkingdom/2021registrations</a:t>
            </a:r>
            <a:endParaRPr sz="1050" u="sng">
              <a:solidFill>
                <a:schemeClr val="hlink"/>
              </a:solidFill>
            </a:endParaRPr>
          </a:p>
          <a:p>
            <a:pPr marL="0" lvl="0" indent="-228600" algn="l" rtl="0">
              <a:lnSpc>
                <a:spcPct val="115000"/>
              </a:lnSpc>
              <a:spcBef>
                <a:spcPts val="1200"/>
              </a:spcBef>
              <a:spcAft>
                <a:spcPts val="0"/>
              </a:spcAft>
              <a:buClr>
                <a:schemeClr val="dk1"/>
              </a:buClr>
              <a:buSzPct val="104761"/>
              <a:buFont typeface="Arial"/>
              <a:buNone/>
            </a:pPr>
            <a:r>
              <a:rPr lang="en-GB" sz="1050"/>
              <a:t>17.    WHO (2021) One in 100 deaths is by suicide. Available online. Accessed 3/3/23</a:t>
            </a:r>
            <a:r>
              <a:rPr lang="en-GB" sz="1050">
                <a:uFill>
                  <a:noFill/>
                </a:uFill>
                <a:hlinkClick r:id="rId4"/>
              </a:rPr>
              <a:t> </a:t>
            </a:r>
            <a:r>
              <a:rPr lang="en-GB" sz="1050" u="sng">
                <a:solidFill>
                  <a:schemeClr val="hlink"/>
                </a:solidFill>
                <a:hlinkClick r:id="rId4"/>
              </a:rPr>
              <a:t>https://www.who.int/news/item/17-06-2021-one-in-100-deaths-is-by-suicide</a:t>
            </a:r>
            <a:endParaRPr sz="1050" u="sng">
              <a:solidFill>
                <a:schemeClr val="hlink"/>
              </a:solidFill>
            </a:endParaRPr>
          </a:p>
          <a:p>
            <a:pPr marL="0" lvl="0" indent="-228600" algn="l" rtl="0">
              <a:lnSpc>
                <a:spcPct val="115000"/>
              </a:lnSpc>
              <a:spcBef>
                <a:spcPts val="1200"/>
              </a:spcBef>
              <a:spcAft>
                <a:spcPts val="0"/>
              </a:spcAft>
              <a:buClr>
                <a:schemeClr val="dk1"/>
              </a:buClr>
              <a:buSzPct val="104761"/>
              <a:buFont typeface="Arial"/>
              <a:buNone/>
            </a:pPr>
            <a:r>
              <a:rPr lang="en-GB" sz="1050"/>
              <a:t>18.    Hildingsson, I., Cederlof, L., &amp; Widen, S. (2011). Fathers' birth experience in relation to midwifery care. Women Birth, 24(3), 129-136. doi: 10.1016/j.wombi.2010.12.003</a:t>
            </a:r>
            <a:endParaRPr sz="1050"/>
          </a:p>
          <a:p>
            <a:pPr marL="0" lvl="0" indent="-228600" algn="l" rtl="0">
              <a:lnSpc>
                <a:spcPct val="115000"/>
              </a:lnSpc>
              <a:spcBef>
                <a:spcPts val="1200"/>
              </a:spcBef>
              <a:spcAft>
                <a:spcPts val="0"/>
              </a:spcAft>
              <a:buClr>
                <a:schemeClr val="dk1"/>
              </a:buClr>
              <a:buSzPct val="104761"/>
              <a:buFont typeface="Arial"/>
              <a:buNone/>
            </a:pPr>
            <a:r>
              <a:rPr lang="en-GB" sz="1050"/>
              <a:t>19.     Johansson, M., Fenwick, J., &amp; Premberg, A. (2015). A meta-synthesis of fathers' experiences of their partner's labour and the birth of their baby. Midwifery, 31(1), 9-18. doi: 10.1016/j.midw.2014.05.005</a:t>
            </a:r>
            <a:endParaRPr sz="1050"/>
          </a:p>
          <a:p>
            <a:pPr marL="0" lvl="0" indent="-228600" algn="l" rtl="0">
              <a:lnSpc>
                <a:spcPct val="115000"/>
              </a:lnSpc>
              <a:spcBef>
                <a:spcPts val="1200"/>
              </a:spcBef>
              <a:spcAft>
                <a:spcPts val="0"/>
              </a:spcAft>
              <a:buClr>
                <a:schemeClr val="dk1"/>
              </a:buClr>
              <a:buSzPct val="104761"/>
              <a:buFont typeface="Arial"/>
              <a:buNone/>
            </a:pPr>
            <a:r>
              <a:rPr lang="en-GB" sz="1050"/>
              <a:t>20.     Rosich-Medina, A., &amp; Shetty, A. (2007). Paternal experiences of pregnancy and labour. </a:t>
            </a:r>
            <a:r>
              <a:rPr lang="en-GB" sz="1050" i="1"/>
              <a:t>British journal of midwifery, 15</a:t>
            </a:r>
            <a:r>
              <a:rPr lang="en-GB" sz="1050"/>
              <a:t>(2), 66-74.</a:t>
            </a:r>
            <a:endParaRPr sz="1050"/>
          </a:p>
          <a:p>
            <a:pPr marL="0" lvl="0" indent="-228600" algn="l" rtl="0">
              <a:lnSpc>
                <a:spcPct val="115000"/>
              </a:lnSpc>
              <a:spcBef>
                <a:spcPts val="1200"/>
              </a:spcBef>
              <a:spcAft>
                <a:spcPts val="0"/>
              </a:spcAft>
              <a:buClr>
                <a:schemeClr val="dk1"/>
              </a:buClr>
              <a:buSzPct val="104761"/>
              <a:buFont typeface="Arial"/>
              <a:buNone/>
            </a:pPr>
            <a:r>
              <a:rPr lang="en-GB" sz="1050"/>
              <a:t>21.     </a:t>
            </a:r>
            <a:r>
              <a:rPr lang="en-GB" sz="1050">
                <a:highlight>
                  <a:srgbClr val="FFFFFF"/>
                </a:highlight>
              </a:rPr>
              <a:t>Alexander, A., Clarke, P., Rushworth, I., &amp; Mastroyannopoulou, K. (2019). PTSS in fathers of VLBW infants two to four years postpartum: A pilot study. </a:t>
            </a:r>
            <a:r>
              <a:rPr lang="en-GB" sz="1050" i="1">
                <a:highlight>
                  <a:srgbClr val="FFFFFF"/>
                </a:highlight>
              </a:rPr>
              <a:t>Clinical Practice in Pediatric Psychology</a:t>
            </a:r>
            <a:r>
              <a:rPr lang="en-GB" sz="1050">
                <a:highlight>
                  <a:srgbClr val="FFFFFF"/>
                </a:highlight>
              </a:rPr>
              <a:t>.</a:t>
            </a:r>
            <a:endParaRPr sz="1050">
              <a:highlight>
                <a:srgbClr val="FFFFFF"/>
              </a:highlight>
            </a:endParaRPr>
          </a:p>
          <a:p>
            <a:pPr marL="0" lvl="0" indent="-228600" algn="l" rtl="0">
              <a:lnSpc>
                <a:spcPct val="115000"/>
              </a:lnSpc>
              <a:spcBef>
                <a:spcPts val="1200"/>
              </a:spcBef>
              <a:spcAft>
                <a:spcPts val="0"/>
              </a:spcAft>
              <a:buClr>
                <a:schemeClr val="dk1"/>
              </a:buClr>
              <a:buSzPct val="104761"/>
              <a:buFont typeface="Arial"/>
              <a:buNone/>
            </a:pPr>
            <a:r>
              <a:rPr lang="en-GB" sz="1050"/>
              <a:t>22.     </a:t>
            </a:r>
            <a:r>
              <a:rPr lang="en-GB" sz="1050">
                <a:solidFill>
                  <a:srgbClr val="222222"/>
                </a:solidFill>
                <a:highlight>
                  <a:srgbClr val="FFFFFF"/>
                </a:highlight>
              </a:rPr>
              <a:t>Daniels, E., Arden-Close, E., &amp; Mayers, A. (2020). Be quiet and man up: a qualitative questionnaire study into fathers who witnessed their Partner’s birth trauma. </a:t>
            </a:r>
            <a:r>
              <a:rPr lang="en-GB" sz="1050" i="1">
                <a:solidFill>
                  <a:srgbClr val="222222"/>
                </a:solidFill>
              </a:rPr>
              <a:t>BMC Pregnancy and Childbirth</a:t>
            </a:r>
            <a:r>
              <a:rPr lang="en-GB" sz="1050">
                <a:solidFill>
                  <a:srgbClr val="222222"/>
                </a:solidFill>
                <a:highlight>
                  <a:srgbClr val="FFFFFF"/>
                </a:highlight>
              </a:rPr>
              <a:t>, </a:t>
            </a:r>
            <a:r>
              <a:rPr lang="en-GB" sz="1050" i="1">
                <a:solidFill>
                  <a:srgbClr val="222222"/>
                </a:solidFill>
              </a:rPr>
              <a:t>20</a:t>
            </a:r>
            <a:r>
              <a:rPr lang="en-GB" sz="1050">
                <a:solidFill>
                  <a:srgbClr val="222222"/>
                </a:solidFill>
                <a:highlight>
                  <a:srgbClr val="FFFFFF"/>
                </a:highlight>
              </a:rPr>
              <a:t>, 1-12.</a:t>
            </a:r>
            <a:endParaRPr sz="1050">
              <a:solidFill>
                <a:srgbClr val="222222"/>
              </a:solidFill>
              <a:highlight>
                <a:srgbClr val="FFFFFF"/>
              </a:highlight>
            </a:endParaRPr>
          </a:p>
          <a:p>
            <a:pPr marL="0" lvl="0" indent="-228600" algn="l" rtl="0">
              <a:lnSpc>
                <a:spcPct val="115000"/>
              </a:lnSpc>
              <a:spcBef>
                <a:spcPts val="1200"/>
              </a:spcBef>
              <a:spcAft>
                <a:spcPts val="0"/>
              </a:spcAft>
              <a:buClr>
                <a:schemeClr val="dk1"/>
              </a:buClr>
              <a:buSzPct val="104761"/>
              <a:buFont typeface="Arial"/>
              <a:buNone/>
            </a:pPr>
            <a:r>
              <a:rPr lang="en-GB" sz="1050"/>
              <a:t>23.     </a:t>
            </a:r>
            <a:r>
              <a:rPr lang="en-GB" sz="1050">
                <a:solidFill>
                  <a:srgbClr val="222222"/>
                </a:solidFill>
                <a:highlight>
                  <a:srgbClr val="FFFFFF"/>
                </a:highlight>
              </a:rPr>
              <a:t>Etheridge, J., &amp; Slade, P. (2017). “Nothing’s actually happened to me.”: the experiences of fathers who found childbirth traumatic. </a:t>
            </a:r>
            <a:r>
              <a:rPr lang="en-GB" sz="1050" i="1">
                <a:solidFill>
                  <a:srgbClr val="222222"/>
                </a:solidFill>
                <a:highlight>
                  <a:srgbClr val="FFFFFF"/>
                </a:highlight>
              </a:rPr>
              <a:t>BMC pregnancy and childbirth</a:t>
            </a:r>
            <a:r>
              <a:rPr lang="en-GB" sz="1050">
                <a:solidFill>
                  <a:srgbClr val="222222"/>
                </a:solidFill>
                <a:highlight>
                  <a:srgbClr val="FFFFFF"/>
                </a:highlight>
              </a:rPr>
              <a:t>, </a:t>
            </a:r>
            <a:r>
              <a:rPr lang="en-GB" sz="1050" i="1">
                <a:solidFill>
                  <a:srgbClr val="222222"/>
                </a:solidFill>
                <a:highlight>
                  <a:srgbClr val="FFFFFF"/>
                </a:highlight>
              </a:rPr>
              <a:t>17</a:t>
            </a:r>
            <a:r>
              <a:rPr lang="en-GB" sz="1050">
                <a:solidFill>
                  <a:srgbClr val="222222"/>
                </a:solidFill>
                <a:highlight>
                  <a:srgbClr val="FFFFFF"/>
                </a:highlight>
              </a:rPr>
              <a:t>(1), 80.</a:t>
            </a:r>
            <a:endParaRPr sz="1050">
              <a:solidFill>
                <a:srgbClr val="222222"/>
              </a:solidFill>
              <a:highlight>
                <a:srgbClr val="FFFFFF"/>
              </a:highlight>
            </a:endParaRPr>
          </a:p>
          <a:p>
            <a:pPr marL="0" lvl="0" indent="-228600" algn="l" rtl="0">
              <a:lnSpc>
                <a:spcPct val="115000"/>
              </a:lnSpc>
              <a:spcBef>
                <a:spcPts val="1200"/>
              </a:spcBef>
              <a:spcAft>
                <a:spcPts val="0"/>
              </a:spcAft>
              <a:buClr>
                <a:schemeClr val="dk1"/>
              </a:buClr>
              <a:buSzPct val="104761"/>
              <a:buFont typeface="Arial"/>
              <a:buNone/>
            </a:pPr>
            <a:r>
              <a:rPr lang="en-GB" sz="1050"/>
              <a:t>24.     White, G. (2007). You cope by breaking down in private: fathers and PTSD following childbirth. British Journal of Midwifery, 15(1), 39-45.</a:t>
            </a:r>
            <a:endParaRPr sz="1050"/>
          </a:p>
          <a:p>
            <a:pPr marL="0" lvl="0" indent="-228600" algn="l" rtl="0">
              <a:lnSpc>
                <a:spcPct val="115000"/>
              </a:lnSpc>
              <a:spcBef>
                <a:spcPts val="1200"/>
              </a:spcBef>
              <a:spcAft>
                <a:spcPts val="0"/>
              </a:spcAft>
              <a:buClr>
                <a:schemeClr val="dk1"/>
              </a:buClr>
              <a:buSzPct val="104761"/>
              <a:buFont typeface="Arial"/>
              <a:buNone/>
            </a:pPr>
            <a:r>
              <a:rPr lang="en-GB" sz="1050"/>
              <a:t>25.     Porrett, L., Barkla, S., Knights, J., de Costa, C., &amp; Harmen, S. (2013). An exploration of the perceptions of male partners involved in the birthing experience at a regional Australian hospital. J Midwifery  Womens Health, 58(1), 92-97. doi: 10.1111/j.1542-2011.2012.00238.x</a:t>
            </a:r>
            <a:endParaRPr sz="1050"/>
          </a:p>
          <a:p>
            <a:pPr marL="0" lvl="0" indent="-228600" algn="l" rtl="0">
              <a:lnSpc>
                <a:spcPct val="115000"/>
              </a:lnSpc>
              <a:spcBef>
                <a:spcPts val="1200"/>
              </a:spcBef>
              <a:spcAft>
                <a:spcPts val="0"/>
              </a:spcAft>
              <a:buClr>
                <a:schemeClr val="dk1"/>
              </a:buClr>
              <a:buSzPct val="104761"/>
              <a:buFont typeface="Arial"/>
              <a:buNone/>
            </a:pPr>
            <a:r>
              <a:rPr lang="en-GB" sz="1050"/>
              <a:t>26.      Kainz, G., Eliasson, M., &amp; von Post, I. (2010). The child's father, an important person for the mother's well-being during the childbirth: a hermeneutic study. </a:t>
            </a:r>
            <a:r>
              <a:rPr lang="en-GB" sz="1050" i="1"/>
              <a:t>Health Care Women Int, 31</a:t>
            </a:r>
            <a:r>
              <a:rPr lang="en-GB" sz="1050"/>
              <a:t>(7), 621-635. doi: 10.1080/07399331003725499</a:t>
            </a:r>
            <a:endParaRPr sz="1050"/>
          </a:p>
          <a:p>
            <a:pPr marL="0" lvl="0" indent="-228600" algn="l" rtl="0">
              <a:lnSpc>
                <a:spcPct val="115000"/>
              </a:lnSpc>
              <a:spcBef>
                <a:spcPts val="1200"/>
              </a:spcBef>
              <a:spcAft>
                <a:spcPts val="0"/>
              </a:spcAft>
              <a:buClr>
                <a:schemeClr val="dk1"/>
              </a:buClr>
              <a:buSzPct val="104761"/>
              <a:buFont typeface="Arial"/>
              <a:buNone/>
            </a:pPr>
            <a:r>
              <a:rPr lang="en-GB" sz="1050">
                <a:solidFill>
                  <a:srgbClr val="222222"/>
                </a:solidFill>
              </a:rPr>
              <a:t>27.    </a:t>
            </a:r>
            <a:r>
              <a:rPr lang="en-GB" sz="1050">
                <a:solidFill>
                  <a:srgbClr val="222222"/>
                </a:solidFill>
                <a:highlight>
                  <a:srgbClr val="FFFFFF"/>
                </a:highlight>
              </a:rPr>
              <a:t>Goodman, J. H. (2008). Influences of maternal postpartum depression on fathers and on father–infant interaction. </a:t>
            </a:r>
            <a:r>
              <a:rPr lang="en-GB" sz="1050" i="1">
                <a:solidFill>
                  <a:srgbClr val="222222"/>
                </a:solidFill>
                <a:highlight>
                  <a:srgbClr val="FFFFFF"/>
                </a:highlight>
              </a:rPr>
              <a:t>Infant Mental Health Journal: Official Publication of The World Association for Infant Mental Health</a:t>
            </a:r>
            <a:r>
              <a:rPr lang="en-GB" sz="1050">
                <a:solidFill>
                  <a:srgbClr val="222222"/>
                </a:solidFill>
                <a:highlight>
                  <a:srgbClr val="FFFFFF"/>
                </a:highlight>
              </a:rPr>
              <a:t>, </a:t>
            </a:r>
            <a:r>
              <a:rPr lang="en-GB" sz="1050" i="1">
                <a:solidFill>
                  <a:srgbClr val="222222"/>
                </a:solidFill>
                <a:highlight>
                  <a:srgbClr val="FFFFFF"/>
                </a:highlight>
              </a:rPr>
              <a:t>29</a:t>
            </a:r>
            <a:r>
              <a:rPr lang="en-GB" sz="1050">
                <a:solidFill>
                  <a:srgbClr val="222222"/>
                </a:solidFill>
                <a:highlight>
                  <a:srgbClr val="FFFFFF"/>
                </a:highlight>
              </a:rPr>
              <a:t>(6), 624-643.</a:t>
            </a:r>
            <a:endParaRPr sz="1050">
              <a:solidFill>
                <a:srgbClr val="222222"/>
              </a:solidFill>
              <a:highlight>
                <a:srgbClr val="FFFFFF"/>
              </a:highlight>
            </a:endParaRPr>
          </a:p>
          <a:p>
            <a:pPr marL="0" lvl="0" indent="-228600" algn="l" rtl="0">
              <a:lnSpc>
                <a:spcPct val="115000"/>
              </a:lnSpc>
              <a:spcBef>
                <a:spcPts val="1200"/>
              </a:spcBef>
              <a:spcAft>
                <a:spcPts val="0"/>
              </a:spcAft>
              <a:buClr>
                <a:schemeClr val="dk1"/>
              </a:buClr>
              <a:buSzPct val="104761"/>
              <a:buFont typeface="Arial"/>
              <a:buNone/>
            </a:pPr>
            <a:r>
              <a:rPr lang="en-GB" sz="1050"/>
              <a:t>28.     </a:t>
            </a:r>
            <a:r>
              <a:rPr lang="en-GB" sz="1050">
                <a:solidFill>
                  <a:srgbClr val="222222"/>
                </a:solidFill>
                <a:highlight>
                  <a:srgbClr val="FFFFFF"/>
                </a:highlight>
              </a:rPr>
              <a:t>Engqvist, I., &amp; Nilsson, K. (2011). Men's experience of their partners' postpartum psychiatric disorders: narratives from the internet. </a:t>
            </a:r>
            <a:r>
              <a:rPr lang="en-GB" sz="1050" i="1">
                <a:solidFill>
                  <a:srgbClr val="222222"/>
                </a:solidFill>
                <a:highlight>
                  <a:srgbClr val="FFFFFF"/>
                </a:highlight>
              </a:rPr>
              <a:t>Mental Health in Family Medicine</a:t>
            </a:r>
            <a:r>
              <a:rPr lang="en-GB" sz="1050">
                <a:solidFill>
                  <a:srgbClr val="222222"/>
                </a:solidFill>
                <a:highlight>
                  <a:srgbClr val="FFFFFF"/>
                </a:highlight>
              </a:rPr>
              <a:t>, </a:t>
            </a:r>
            <a:r>
              <a:rPr lang="en-GB" sz="1050" i="1">
                <a:solidFill>
                  <a:srgbClr val="222222"/>
                </a:solidFill>
                <a:highlight>
                  <a:srgbClr val="FFFFFF"/>
                </a:highlight>
              </a:rPr>
              <a:t>8</a:t>
            </a:r>
            <a:r>
              <a:rPr lang="en-GB" sz="1050">
                <a:solidFill>
                  <a:srgbClr val="222222"/>
                </a:solidFill>
                <a:highlight>
                  <a:srgbClr val="FFFFFF"/>
                </a:highlight>
              </a:rPr>
              <a:t>(3), 137.</a:t>
            </a:r>
            <a:endParaRPr sz="1050">
              <a:solidFill>
                <a:srgbClr val="222222"/>
              </a:solidFill>
              <a:highlight>
                <a:srgbClr val="FFFFFF"/>
              </a:highlight>
            </a:endParaRPr>
          </a:p>
          <a:p>
            <a:pPr marL="0" lvl="0" indent="0" algn="l" rtl="0">
              <a:spcBef>
                <a:spcPts val="1200"/>
              </a:spcBef>
              <a:spcAft>
                <a:spcPts val="0"/>
              </a:spcAft>
              <a:buNone/>
            </a:pPr>
            <a:endParaRPr sz="105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g2507078a502_0_16"/>
          <p:cNvSpPr txBox="1">
            <a:spLocks noGrp="1"/>
          </p:cNvSpPr>
          <p:nvPr>
            <p:ph type="title"/>
          </p:nvPr>
        </p:nvSpPr>
        <p:spPr>
          <a:xfrm>
            <a:off x="1905802" y="365125"/>
            <a:ext cx="4190198"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dirty="0"/>
              <a:t>Local context</a:t>
            </a:r>
            <a:endParaRPr dirty="0"/>
          </a:p>
        </p:txBody>
      </p:sp>
      <p:sp>
        <p:nvSpPr>
          <p:cNvPr id="109" name="Google Shape;109;g2507078a502_0_16"/>
          <p:cNvSpPr txBox="1">
            <a:spLocks noGrp="1"/>
          </p:cNvSpPr>
          <p:nvPr>
            <p:ph type="body" idx="1"/>
          </p:nvPr>
        </p:nvSpPr>
        <p:spPr>
          <a:xfrm>
            <a:off x="366562" y="1690825"/>
            <a:ext cx="6294120" cy="4351200"/>
          </a:xfrm>
          <a:prstGeom prst="rect">
            <a:avLst/>
          </a:prstGeom>
        </p:spPr>
        <p:txBody>
          <a:bodyPr spcFirstLastPara="1" wrap="square" lIns="91425" tIns="45700" rIns="91425" bIns="45700" anchor="t" anchorCtr="0">
            <a:normAutofit/>
          </a:bodyPr>
          <a:lstStyle/>
          <a:p>
            <a:pPr indent="-457200"/>
            <a:r>
              <a:rPr lang="en-NZ" dirty="0"/>
              <a:t>Specialist mental health service provision</a:t>
            </a:r>
          </a:p>
          <a:p>
            <a:pPr indent="-457200"/>
            <a:r>
              <a:rPr lang="en-NZ" dirty="0"/>
              <a:t>Developments in England since 2016</a:t>
            </a:r>
          </a:p>
          <a:p>
            <a:pPr indent="-457200"/>
            <a:r>
              <a:rPr lang="en-NZ" dirty="0"/>
              <a:t>The national care pathways</a:t>
            </a:r>
          </a:p>
          <a:p>
            <a:pPr indent="-457200"/>
            <a:r>
              <a:rPr lang="en-NZ" dirty="0"/>
              <a:t>The NHS Long Term Plan</a:t>
            </a:r>
          </a:p>
          <a:p>
            <a:pPr indent="-457200"/>
            <a:r>
              <a:rPr lang="en-NZ" dirty="0"/>
              <a:t>Focus on dads and partners</a:t>
            </a:r>
          </a:p>
          <a:p>
            <a:pPr indent="-457200"/>
            <a:r>
              <a:rPr lang="en-NZ" dirty="0"/>
              <a:t>Collaboration with local researchers</a:t>
            </a:r>
            <a:endParaRPr dirty="0"/>
          </a:p>
        </p:txBody>
      </p:sp>
      <p:pic>
        <p:nvPicPr>
          <p:cNvPr id="110" name="Google Shape;110;g2507078a502_0_16"/>
          <p:cNvPicPr preferRelativeResize="0"/>
          <p:nvPr/>
        </p:nvPicPr>
        <p:blipFill>
          <a:blip r:embed="rId3">
            <a:alphaModFix/>
          </a:blip>
          <a:stretch>
            <a:fillRect/>
          </a:stretch>
        </p:blipFill>
        <p:spPr>
          <a:xfrm>
            <a:off x="259169" y="142493"/>
            <a:ext cx="1345354" cy="823520"/>
          </a:xfrm>
          <a:prstGeom prst="rect">
            <a:avLst/>
          </a:prstGeom>
          <a:noFill/>
          <a:ln>
            <a:noFill/>
          </a:ln>
        </p:spPr>
      </p:pic>
      <p:pic>
        <p:nvPicPr>
          <p:cNvPr id="2" name="Picture 1">
            <a:extLst>
              <a:ext uri="{FF2B5EF4-FFF2-40B4-BE49-F238E27FC236}">
                <a16:creationId xmlns:a16="http://schemas.microsoft.com/office/drawing/2014/main" id="{D2EC0D4E-5F39-4A0D-A80F-FDD731EC00F3}"/>
              </a:ext>
            </a:extLst>
          </p:cNvPr>
          <p:cNvPicPr>
            <a:picLocks noChangeAspect="1"/>
          </p:cNvPicPr>
          <p:nvPr/>
        </p:nvPicPr>
        <p:blipFill>
          <a:blip r:embed="rId4"/>
          <a:stretch>
            <a:fillRect/>
          </a:stretch>
        </p:blipFill>
        <p:spPr>
          <a:xfrm>
            <a:off x="8105788" y="3863473"/>
            <a:ext cx="3023923" cy="2873170"/>
          </a:xfrm>
          <a:prstGeom prst="rect">
            <a:avLst/>
          </a:prstGeom>
        </p:spPr>
      </p:pic>
      <p:graphicFrame>
        <p:nvGraphicFramePr>
          <p:cNvPr id="4" name="Table 3">
            <a:extLst>
              <a:ext uri="{FF2B5EF4-FFF2-40B4-BE49-F238E27FC236}">
                <a16:creationId xmlns:a16="http://schemas.microsoft.com/office/drawing/2014/main" id="{0515F414-A80C-41C2-BA29-0D70F5D1ECB5}"/>
              </a:ext>
            </a:extLst>
          </p:cNvPr>
          <p:cNvGraphicFramePr>
            <a:graphicFrameLocks noGrp="1"/>
          </p:cNvGraphicFramePr>
          <p:nvPr>
            <p:extLst>
              <p:ext uri="{D42A27DB-BD31-4B8C-83A1-F6EECF244321}">
                <p14:modId xmlns:p14="http://schemas.microsoft.com/office/powerpoint/2010/main" val="1147776872"/>
              </p:ext>
            </p:extLst>
          </p:nvPr>
        </p:nvGraphicFramePr>
        <p:xfrm>
          <a:off x="7219743" y="121357"/>
          <a:ext cx="4796014" cy="3574153"/>
        </p:xfrm>
        <a:graphic>
          <a:graphicData uri="http://schemas.openxmlformats.org/drawingml/2006/table">
            <a:tbl>
              <a:tblPr/>
              <a:tblGrid>
                <a:gridCol w="908598">
                  <a:extLst>
                    <a:ext uri="{9D8B030D-6E8A-4147-A177-3AD203B41FA5}">
                      <a16:colId xmlns:a16="http://schemas.microsoft.com/office/drawing/2014/main" val="3322686731"/>
                    </a:ext>
                  </a:extLst>
                </a:gridCol>
                <a:gridCol w="3887416">
                  <a:extLst>
                    <a:ext uri="{9D8B030D-6E8A-4147-A177-3AD203B41FA5}">
                      <a16:colId xmlns:a16="http://schemas.microsoft.com/office/drawing/2014/main" val="2373806754"/>
                    </a:ext>
                  </a:extLst>
                </a:gridCol>
              </a:tblGrid>
              <a:tr h="389936">
                <a:tc>
                  <a:txBody>
                    <a:bodyPr/>
                    <a:lstStyle/>
                    <a:p>
                      <a:r>
                        <a:rPr lang="en-NZ" sz="1200" b="1" dirty="0">
                          <a:solidFill>
                            <a:srgbClr val="FFFFFF"/>
                          </a:solidFill>
                          <a:effectLst/>
                          <a:latin typeface="Arial" panose="020B0604020202020204" pitchFamily="34" charset="0"/>
                        </a:rPr>
                        <a:t>Access</a:t>
                      </a:r>
                      <a:endParaRPr lang="en-NZ" dirty="0">
                        <a:effectLst/>
                      </a:endParaRPr>
                    </a:p>
                  </a:txBody>
                  <a:tcPr marL="137160" marR="137160" marT="137160" marB="13716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4068"/>
                    </a:solidFill>
                  </a:tcPr>
                </a:tc>
                <a:tc>
                  <a:txBody>
                    <a:bodyPr/>
                    <a:lstStyle/>
                    <a:p>
                      <a:pPr>
                        <a:spcAft>
                          <a:spcPts val="800"/>
                        </a:spcAft>
                      </a:pPr>
                      <a:r>
                        <a:rPr lang="en-NZ" sz="1200" b="1">
                          <a:solidFill>
                            <a:srgbClr val="7C2855"/>
                          </a:solidFill>
                          <a:effectLst/>
                          <a:latin typeface="Arial" panose="020B0604020202020204" pitchFamily="34" charset="0"/>
                        </a:rPr>
                        <a:t>Increasing access</a:t>
                      </a:r>
                      <a:r>
                        <a:rPr lang="en-NZ" sz="1200">
                          <a:solidFill>
                            <a:srgbClr val="7C2855"/>
                          </a:solidFill>
                          <a:effectLst/>
                          <a:latin typeface="Arial" panose="020B0604020202020204" pitchFamily="34" charset="0"/>
                        </a:rPr>
                        <a:t> </a:t>
                      </a:r>
                      <a:r>
                        <a:rPr lang="en-NZ" sz="1200">
                          <a:solidFill>
                            <a:srgbClr val="000000"/>
                          </a:solidFill>
                          <a:effectLst/>
                          <a:latin typeface="Arial" panose="020B0604020202020204" pitchFamily="34" charset="0"/>
                        </a:rPr>
                        <a:t>to specialist community PMH services to </a:t>
                      </a:r>
                      <a:r>
                        <a:rPr lang="en-NZ" sz="1200" b="1">
                          <a:solidFill>
                            <a:srgbClr val="7C2855"/>
                          </a:solidFill>
                          <a:effectLst/>
                          <a:latin typeface="Arial" panose="020B0604020202020204" pitchFamily="34" charset="0"/>
                        </a:rPr>
                        <a:t>66,000 women</a:t>
                      </a:r>
                      <a:endParaRPr lang="en-NZ">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9EDF3"/>
                    </a:solidFill>
                  </a:tcPr>
                </a:tc>
                <a:extLst>
                  <a:ext uri="{0D108BD9-81ED-4DB2-BD59-A6C34878D82A}">
                    <a16:rowId xmlns:a16="http://schemas.microsoft.com/office/drawing/2014/main" val="2945364629"/>
                  </a:ext>
                </a:extLst>
              </a:tr>
              <a:tr h="389936">
                <a:tc>
                  <a:txBody>
                    <a:bodyPr/>
                    <a:lstStyle/>
                    <a:p>
                      <a:r>
                        <a:rPr lang="en-NZ" sz="1200" b="1">
                          <a:solidFill>
                            <a:srgbClr val="FFFFFF"/>
                          </a:solidFill>
                          <a:effectLst/>
                          <a:latin typeface="Arial" panose="020B0604020202020204" pitchFamily="34" charset="0"/>
                        </a:rPr>
                        <a:t>24 Months</a:t>
                      </a:r>
                      <a:endParaRPr lang="en-NZ">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4068"/>
                    </a:solidFill>
                  </a:tcPr>
                </a:tc>
                <a:tc>
                  <a:txBody>
                    <a:bodyPr/>
                    <a:lstStyle/>
                    <a:p>
                      <a:pPr>
                        <a:spcAft>
                          <a:spcPts val="800"/>
                        </a:spcAft>
                      </a:pPr>
                      <a:r>
                        <a:rPr lang="en-NZ" sz="1200" b="1" dirty="0">
                          <a:solidFill>
                            <a:srgbClr val="7C2855"/>
                          </a:solidFill>
                          <a:effectLst/>
                          <a:latin typeface="Arial" panose="020B0604020202020204" pitchFamily="34" charset="0"/>
                        </a:rPr>
                        <a:t>Extending </a:t>
                      </a:r>
                      <a:r>
                        <a:rPr lang="en-NZ" sz="1200" dirty="0">
                          <a:solidFill>
                            <a:srgbClr val="000000"/>
                          </a:solidFill>
                          <a:effectLst/>
                          <a:latin typeface="Arial" panose="020B0604020202020204" pitchFamily="34" charset="0"/>
                        </a:rPr>
                        <a:t>community services from preconception </a:t>
                      </a:r>
                      <a:r>
                        <a:rPr lang="en-NZ" sz="1200" b="1" dirty="0">
                          <a:solidFill>
                            <a:srgbClr val="7C2855"/>
                          </a:solidFill>
                          <a:effectLst/>
                          <a:latin typeface="Arial" panose="020B0604020202020204" pitchFamily="34" charset="0"/>
                        </a:rPr>
                        <a:t>to 24 months after birth</a:t>
                      </a:r>
                      <a:endParaRPr lang="en-NZ" dirty="0">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9EDF3"/>
                    </a:solidFill>
                  </a:tcPr>
                </a:tc>
                <a:extLst>
                  <a:ext uri="{0D108BD9-81ED-4DB2-BD59-A6C34878D82A}">
                    <a16:rowId xmlns:a16="http://schemas.microsoft.com/office/drawing/2014/main" val="4272051768"/>
                  </a:ext>
                </a:extLst>
              </a:tr>
              <a:tr h="701884">
                <a:tc>
                  <a:txBody>
                    <a:bodyPr/>
                    <a:lstStyle/>
                    <a:p>
                      <a:r>
                        <a:rPr lang="en-NZ" sz="1200" b="1">
                          <a:solidFill>
                            <a:srgbClr val="FFFFFF"/>
                          </a:solidFill>
                          <a:effectLst/>
                          <a:latin typeface="Arial" panose="020B0604020202020204" pitchFamily="34" charset="0"/>
                        </a:rPr>
                        <a:t>Therapies</a:t>
                      </a:r>
                      <a:endParaRPr lang="en-NZ">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4068"/>
                    </a:solidFill>
                  </a:tcPr>
                </a:tc>
                <a:tc>
                  <a:txBody>
                    <a:bodyPr/>
                    <a:lstStyle/>
                    <a:p>
                      <a:pPr>
                        <a:spcAft>
                          <a:spcPts val="800"/>
                        </a:spcAft>
                      </a:pPr>
                      <a:r>
                        <a:rPr lang="en-NZ" sz="1200" b="1" dirty="0">
                          <a:solidFill>
                            <a:srgbClr val="7C2855"/>
                          </a:solidFill>
                          <a:effectLst/>
                          <a:latin typeface="Arial" panose="020B0604020202020204" pitchFamily="34" charset="0"/>
                        </a:rPr>
                        <a:t>Expanding access to evidence-based psychological therapies </a:t>
                      </a:r>
                      <a:r>
                        <a:rPr lang="en-NZ" sz="1200" dirty="0">
                          <a:solidFill>
                            <a:srgbClr val="000000"/>
                          </a:solidFill>
                          <a:effectLst/>
                          <a:latin typeface="Arial" panose="020B0604020202020204" pitchFamily="34" charset="0"/>
                        </a:rPr>
                        <a:t>within PMH services, including parent-infant, couple, co-parenting, and family interventions.</a:t>
                      </a:r>
                      <a:endParaRPr lang="en-NZ" dirty="0">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9EDF3"/>
                    </a:solidFill>
                  </a:tcPr>
                </a:tc>
                <a:extLst>
                  <a:ext uri="{0D108BD9-81ED-4DB2-BD59-A6C34878D82A}">
                    <a16:rowId xmlns:a16="http://schemas.microsoft.com/office/drawing/2014/main" val="2665580976"/>
                  </a:ext>
                </a:extLst>
              </a:tr>
              <a:tr h="701884">
                <a:tc>
                  <a:txBody>
                    <a:bodyPr/>
                    <a:lstStyle/>
                    <a:p>
                      <a:r>
                        <a:rPr lang="en-NZ" sz="1200" b="1">
                          <a:solidFill>
                            <a:srgbClr val="FFFFFF"/>
                          </a:solidFill>
                          <a:effectLst/>
                          <a:latin typeface="Arial" panose="020B0604020202020204" pitchFamily="34" charset="0"/>
                        </a:rPr>
                        <a:t>Partners</a:t>
                      </a:r>
                      <a:endParaRPr lang="en-NZ">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4068"/>
                    </a:solidFill>
                  </a:tcPr>
                </a:tc>
                <a:tc>
                  <a:txBody>
                    <a:bodyPr/>
                    <a:lstStyle/>
                    <a:p>
                      <a:pPr>
                        <a:spcAft>
                          <a:spcPts val="800"/>
                        </a:spcAft>
                      </a:pPr>
                      <a:r>
                        <a:rPr lang="en-NZ" sz="1200" dirty="0">
                          <a:solidFill>
                            <a:srgbClr val="000000"/>
                          </a:solidFill>
                          <a:effectLst/>
                          <a:latin typeface="Arial" panose="020B0604020202020204" pitchFamily="34" charset="0"/>
                        </a:rPr>
                        <a:t>Ensuring </a:t>
                      </a:r>
                      <a:r>
                        <a:rPr lang="en-NZ" sz="1200" b="1" dirty="0">
                          <a:solidFill>
                            <a:srgbClr val="7C2855"/>
                          </a:solidFill>
                          <a:effectLst/>
                          <a:latin typeface="Arial" panose="020B0604020202020204" pitchFamily="34" charset="0"/>
                        </a:rPr>
                        <a:t>partners </a:t>
                      </a:r>
                      <a:r>
                        <a:rPr lang="en-NZ" sz="1200" dirty="0">
                          <a:solidFill>
                            <a:srgbClr val="000000"/>
                          </a:solidFill>
                          <a:effectLst/>
                          <a:latin typeface="Arial" panose="020B0604020202020204" pitchFamily="34" charset="0"/>
                        </a:rPr>
                        <a:t>of women accessing specialist PMH services and MMHS </a:t>
                      </a:r>
                      <a:r>
                        <a:rPr lang="en-NZ" sz="1200" b="1" dirty="0">
                          <a:solidFill>
                            <a:srgbClr val="7C2855"/>
                          </a:solidFill>
                          <a:effectLst/>
                          <a:latin typeface="Arial" panose="020B0604020202020204" pitchFamily="34" charset="0"/>
                        </a:rPr>
                        <a:t>receive evidence-based assessment </a:t>
                      </a:r>
                      <a:r>
                        <a:rPr lang="en-NZ" sz="1200" dirty="0">
                          <a:solidFill>
                            <a:srgbClr val="000000"/>
                          </a:solidFill>
                          <a:effectLst/>
                          <a:latin typeface="Arial" panose="020B0604020202020204" pitchFamily="34" charset="0"/>
                        </a:rPr>
                        <a:t>of their mental health and are</a:t>
                      </a:r>
                      <a:r>
                        <a:rPr lang="en-NZ" sz="1200" dirty="0">
                          <a:solidFill>
                            <a:srgbClr val="7C2855"/>
                          </a:solidFill>
                          <a:effectLst/>
                          <a:latin typeface="Arial" panose="020B0604020202020204" pitchFamily="34" charset="0"/>
                        </a:rPr>
                        <a:t> </a:t>
                      </a:r>
                      <a:r>
                        <a:rPr lang="en-NZ" sz="1200" b="1" dirty="0">
                          <a:solidFill>
                            <a:srgbClr val="7C2855"/>
                          </a:solidFill>
                          <a:effectLst/>
                          <a:latin typeface="Arial" panose="020B0604020202020204" pitchFamily="34" charset="0"/>
                        </a:rPr>
                        <a:t>signposted to support </a:t>
                      </a:r>
                      <a:r>
                        <a:rPr lang="en-NZ" sz="1200" dirty="0">
                          <a:solidFill>
                            <a:srgbClr val="000000"/>
                          </a:solidFill>
                          <a:effectLst/>
                          <a:latin typeface="Arial" panose="020B0604020202020204" pitchFamily="34" charset="0"/>
                        </a:rPr>
                        <a:t>as required</a:t>
                      </a:r>
                      <a:endParaRPr lang="en-NZ" dirty="0">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9EDF3"/>
                    </a:solidFill>
                  </a:tcPr>
                </a:tc>
                <a:extLst>
                  <a:ext uri="{0D108BD9-81ED-4DB2-BD59-A6C34878D82A}">
                    <a16:rowId xmlns:a16="http://schemas.microsoft.com/office/drawing/2014/main" val="3508437018"/>
                  </a:ext>
                </a:extLst>
              </a:tr>
              <a:tr h="1013833">
                <a:tc>
                  <a:txBody>
                    <a:bodyPr/>
                    <a:lstStyle/>
                    <a:p>
                      <a:r>
                        <a:rPr lang="en-NZ" sz="1200" b="1" dirty="0">
                          <a:solidFill>
                            <a:srgbClr val="FFFFFF"/>
                          </a:solidFill>
                          <a:effectLst/>
                          <a:latin typeface="Arial" panose="020B0604020202020204" pitchFamily="34" charset="0"/>
                        </a:rPr>
                        <a:t>MMHS</a:t>
                      </a:r>
                      <a:endParaRPr lang="en-NZ" dirty="0">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4068"/>
                    </a:solidFill>
                  </a:tcPr>
                </a:tc>
                <a:tc>
                  <a:txBody>
                    <a:bodyPr/>
                    <a:lstStyle/>
                    <a:p>
                      <a:pPr>
                        <a:spcAft>
                          <a:spcPts val="800"/>
                        </a:spcAft>
                      </a:pPr>
                      <a:r>
                        <a:rPr lang="en-NZ" sz="1200" b="1" dirty="0">
                          <a:solidFill>
                            <a:srgbClr val="7C2855"/>
                          </a:solidFill>
                          <a:effectLst/>
                          <a:latin typeface="Arial" panose="020B0604020202020204" pitchFamily="34" charset="0"/>
                        </a:rPr>
                        <a:t>Implementing Maternal Mental Health Services</a:t>
                      </a:r>
                      <a:r>
                        <a:rPr lang="en-NZ" sz="1200" dirty="0">
                          <a:solidFill>
                            <a:srgbClr val="7C2855"/>
                          </a:solidFill>
                          <a:effectLst/>
                          <a:latin typeface="Arial" panose="020B0604020202020204" pitchFamily="34" charset="0"/>
                        </a:rPr>
                        <a:t>, </a:t>
                      </a:r>
                      <a:r>
                        <a:rPr lang="en-NZ" sz="1200" dirty="0">
                          <a:solidFill>
                            <a:srgbClr val="000000"/>
                          </a:solidFill>
                          <a:effectLst/>
                          <a:latin typeface="Arial" panose="020B0604020202020204" pitchFamily="34" charset="0"/>
                        </a:rPr>
                        <a:t>that will integrate maternity, reproductive health and psychological therapy for women experiencing </a:t>
                      </a:r>
                      <a:r>
                        <a:rPr lang="en-NZ" sz="1200" b="1" dirty="0">
                          <a:solidFill>
                            <a:srgbClr val="7C2855"/>
                          </a:solidFill>
                          <a:effectLst/>
                          <a:latin typeface="Arial" panose="020B0604020202020204" pitchFamily="34" charset="0"/>
                        </a:rPr>
                        <a:t>mental health difficulties directly arising from, or related to, the maternity experience</a:t>
                      </a:r>
                      <a:endParaRPr lang="en-NZ" dirty="0">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9EDF3"/>
                    </a:solidFill>
                  </a:tcPr>
                </a:tc>
                <a:extLst>
                  <a:ext uri="{0D108BD9-81ED-4DB2-BD59-A6C34878D82A}">
                    <a16:rowId xmlns:a16="http://schemas.microsoft.com/office/drawing/2014/main" val="3673559187"/>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3"/>
          <p:cNvSpPr txBox="1">
            <a:spLocks noGrp="1"/>
          </p:cNvSpPr>
          <p:nvPr>
            <p:ph type="title"/>
          </p:nvPr>
        </p:nvSpPr>
        <p:spPr>
          <a:xfrm>
            <a:off x="838200" y="365125"/>
            <a:ext cx="4076700" cy="5829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dirty="0"/>
              <a:t>Background</a:t>
            </a:r>
            <a:endParaRPr dirty="0"/>
          </a:p>
        </p:txBody>
      </p:sp>
      <p:sp>
        <p:nvSpPr>
          <p:cNvPr id="117" name="Google Shape;117;p3"/>
          <p:cNvSpPr txBox="1">
            <a:spLocks noGrp="1"/>
          </p:cNvSpPr>
          <p:nvPr>
            <p:ph type="body" idx="1"/>
          </p:nvPr>
        </p:nvSpPr>
        <p:spPr>
          <a:xfrm>
            <a:off x="838200" y="1307592"/>
            <a:ext cx="8397240" cy="5185283"/>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en-GB" dirty="0"/>
              <a:t>Current perinatal mental health service funding does not include partners and fathers as the ‘index client’</a:t>
            </a:r>
            <a:r>
              <a:rPr lang="en-GB" baseline="30000" dirty="0"/>
              <a:t>2,3.</a:t>
            </a:r>
            <a:endParaRPr dirty="0"/>
          </a:p>
          <a:p>
            <a:pPr marL="228600" lvl="0" indent="-228600" algn="l" rtl="0">
              <a:lnSpc>
                <a:spcPct val="100000"/>
              </a:lnSpc>
              <a:spcBef>
                <a:spcPts val="1000"/>
              </a:spcBef>
              <a:spcAft>
                <a:spcPts val="0"/>
              </a:spcAft>
              <a:buClr>
                <a:schemeClr val="dk1"/>
              </a:buClr>
              <a:buSzPts val="2800"/>
              <a:buChar char="•"/>
            </a:pPr>
            <a:r>
              <a:rPr lang="en-GB" dirty="0"/>
              <a:t>New fathers are not routinely screened for postnatal depression</a:t>
            </a:r>
            <a:r>
              <a:rPr lang="en-GB" baseline="30000" dirty="0"/>
              <a:t>4,5.</a:t>
            </a:r>
            <a:endParaRPr dirty="0"/>
          </a:p>
          <a:p>
            <a:pPr marL="228600" lvl="0" indent="-228600" algn="l" rtl="0">
              <a:lnSpc>
                <a:spcPct val="100000"/>
              </a:lnSpc>
              <a:spcBef>
                <a:spcPts val="1000"/>
              </a:spcBef>
              <a:spcAft>
                <a:spcPts val="0"/>
              </a:spcAft>
              <a:buClr>
                <a:schemeClr val="dk1"/>
              </a:buClr>
              <a:buSzPts val="2800"/>
              <a:buChar char="•"/>
            </a:pPr>
            <a:r>
              <a:rPr lang="en-GB" dirty="0"/>
              <a:t>Paternal postnatal depression is likely to contribute to a significant cost to both healthcare</a:t>
            </a:r>
            <a:r>
              <a:rPr lang="en-GB" baseline="30000" dirty="0"/>
              <a:t>6</a:t>
            </a:r>
            <a:r>
              <a:rPr lang="en-GB" dirty="0"/>
              <a:t> and society including social and quality of life costs. </a:t>
            </a:r>
            <a:endParaRPr dirty="0"/>
          </a:p>
          <a:p>
            <a:pPr marL="228600" lvl="0" indent="-228600" algn="l" rtl="0">
              <a:lnSpc>
                <a:spcPct val="100000"/>
              </a:lnSpc>
              <a:spcBef>
                <a:spcPts val="1000"/>
              </a:spcBef>
              <a:spcAft>
                <a:spcPts val="0"/>
              </a:spcAft>
              <a:buClr>
                <a:schemeClr val="dk1"/>
              </a:buClr>
              <a:buSzPts val="2800"/>
              <a:buChar char="•"/>
            </a:pPr>
            <a:r>
              <a:rPr lang="en-GB" dirty="0"/>
              <a:t>Secure attachments between fathers and their children are evidenced through a positive impact on children’s mental, psychological and social wellbeing</a:t>
            </a:r>
            <a:r>
              <a:rPr lang="en-GB" baseline="30000" dirty="0"/>
              <a:t>7,8.</a:t>
            </a:r>
            <a:r>
              <a:rPr lang="en-GB" dirty="0"/>
              <a:t> </a:t>
            </a:r>
            <a:endParaRPr dirty="0"/>
          </a:p>
          <a:p>
            <a:pPr marL="0" lvl="0" indent="0" algn="l" rtl="0">
              <a:lnSpc>
                <a:spcPct val="90000"/>
              </a:lnSpc>
              <a:spcBef>
                <a:spcPts val="1000"/>
              </a:spcBef>
              <a:spcAft>
                <a:spcPts val="0"/>
              </a:spcAft>
              <a:buClr>
                <a:schemeClr val="dk1"/>
              </a:buClr>
              <a:buSzPts val="2800"/>
              <a:buNone/>
            </a:pPr>
            <a:endParaRPr dirty="0"/>
          </a:p>
        </p:txBody>
      </p:sp>
      <p:pic>
        <p:nvPicPr>
          <p:cNvPr id="118" name="Google Shape;118;p3"/>
          <p:cNvPicPr preferRelativeResize="0"/>
          <p:nvPr/>
        </p:nvPicPr>
        <p:blipFill rotWithShape="1">
          <a:blip r:embed="rId3">
            <a:alphaModFix/>
          </a:blip>
          <a:srcRect/>
          <a:stretch/>
        </p:blipFill>
        <p:spPr>
          <a:xfrm>
            <a:off x="9235440" y="112983"/>
            <a:ext cx="2502964" cy="1669946"/>
          </a:xfrm>
          <a:prstGeom prst="rect">
            <a:avLst/>
          </a:prstGeom>
          <a:noFill/>
          <a:ln>
            <a:noFill/>
          </a:ln>
        </p:spPr>
      </p:pic>
      <p:pic>
        <p:nvPicPr>
          <p:cNvPr id="119" name="Google Shape;119;p3"/>
          <p:cNvPicPr preferRelativeResize="0"/>
          <p:nvPr/>
        </p:nvPicPr>
        <p:blipFill>
          <a:blip r:embed="rId4">
            <a:alphaModFix/>
          </a:blip>
          <a:stretch>
            <a:fillRect/>
          </a:stretch>
        </p:blipFill>
        <p:spPr>
          <a:xfrm>
            <a:off x="10532653" y="5745818"/>
            <a:ext cx="1345354" cy="82352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4"/>
          <p:cNvSpPr txBox="1">
            <a:spLocks noGrp="1"/>
          </p:cNvSpPr>
          <p:nvPr>
            <p:ph type="title"/>
          </p:nvPr>
        </p:nvSpPr>
        <p:spPr>
          <a:xfrm>
            <a:off x="320040" y="346838"/>
            <a:ext cx="10515600" cy="708666"/>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GB" dirty="0"/>
              <a:t>What does the literature say? </a:t>
            </a:r>
            <a:endParaRPr dirty="0"/>
          </a:p>
        </p:txBody>
      </p:sp>
      <p:sp>
        <p:nvSpPr>
          <p:cNvPr id="125" name="Google Shape;125;p4"/>
          <p:cNvSpPr txBox="1">
            <a:spLocks noGrp="1"/>
          </p:cNvSpPr>
          <p:nvPr>
            <p:ph type="body" idx="1"/>
          </p:nvPr>
        </p:nvSpPr>
        <p:spPr>
          <a:xfrm>
            <a:off x="6096000" y="1160030"/>
            <a:ext cx="5916168" cy="5444455"/>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100000"/>
              </a:lnSpc>
              <a:spcBef>
                <a:spcPts val="0"/>
              </a:spcBef>
              <a:spcAft>
                <a:spcPts val="0"/>
              </a:spcAft>
              <a:buClr>
                <a:schemeClr val="dk1"/>
              </a:buClr>
              <a:buSzPct val="100000"/>
              <a:buChar char="•"/>
            </a:pPr>
            <a:r>
              <a:rPr lang="en-GB"/>
              <a:t>When mothers experience perinatal mental health problems, the risk to father’s mental health increases</a:t>
            </a:r>
            <a:r>
              <a:rPr lang="en-GB" baseline="30000"/>
              <a:t>9,10,11.</a:t>
            </a:r>
            <a:r>
              <a:rPr lang="en-GB"/>
              <a:t> </a:t>
            </a:r>
            <a:endParaRPr/>
          </a:p>
          <a:p>
            <a:pPr marL="228600" lvl="0" indent="-64135" algn="l" rtl="0">
              <a:lnSpc>
                <a:spcPct val="100000"/>
              </a:lnSpc>
              <a:spcBef>
                <a:spcPts val="1000"/>
              </a:spcBef>
              <a:spcAft>
                <a:spcPts val="0"/>
              </a:spcAft>
              <a:buClr>
                <a:schemeClr val="dk1"/>
              </a:buClr>
              <a:buSzPct val="100000"/>
              <a:buNone/>
            </a:pPr>
            <a:endParaRPr/>
          </a:p>
          <a:p>
            <a:pPr marL="228600" lvl="0" indent="-228600" algn="l" rtl="0">
              <a:lnSpc>
                <a:spcPct val="100000"/>
              </a:lnSpc>
              <a:spcBef>
                <a:spcPts val="1000"/>
              </a:spcBef>
              <a:spcAft>
                <a:spcPts val="0"/>
              </a:spcAft>
              <a:buClr>
                <a:schemeClr val="dk1"/>
              </a:buClr>
              <a:buSzPct val="100000"/>
              <a:buChar char="•"/>
            </a:pPr>
            <a:r>
              <a:rPr lang="en-GB"/>
              <a:t>Postnatal depression affects approximately, 10% of new fathers</a:t>
            </a:r>
            <a:r>
              <a:rPr lang="en-GB" baseline="30000"/>
              <a:t>9,12</a:t>
            </a:r>
            <a:endParaRPr baseline="30000"/>
          </a:p>
          <a:p>
            <a:pPr marL="228600" lvl="0" indent="0" algn="l" rtl="0">
              <a:lnSpc>
                <a:spcPct val="100000"/>
              </a:lnSpc>
              <a:spcBef>
                <a:spcPts val="1000"/>
              </a:spcBef>
              <a:spcAft>
                <a:spcPts val="0"/>
              </a:spcAft>
              <a:buNone/>
            </a:pPr>
            <a:r>
              <a:rPr lang="en-GB"/>
              <a:t> </a:t>
            </a:r>
            <a:endParaRPr/>
          </a:p>
          <a:p>
            <a:pPr marL="228600" lvl="0" indent="-228600" algn="l" rtl="0">
              <a:lnSpc>
                <a:spcPct val="100000"/>
              </a:lnSpc>
              <a:spcBef>
                <a:spcPts val="1000"/>
              </a:spcBef>
              <a:spcAft>
                <a:spcPts val="0"/>
              </a:spcAft>
              <a:buClr>
                <a:schemeClr val="dk1"/>
              </a:buClr>
              <a:buSzPct val="100000"/>
              <a:buChar char="•"/>
            </a:pPr>
            <a:r>
              <a:rPr lang="en-GB"/>
              <a:t>There is evidence to demonstrate various social antecedents to PPND’s manifestation</a:t>
            </a:r>
            <a:r>
              <a:rPr lang="en-GB" baseline="30000"/>
              <a:t>13,14,15.</a:t>
            </a:r>
            <a:r>
              <a:rPr lang="en-GB"/>
              <a:t> </a:t>
            </a:r>
            <a:endParaRPr/>
          </a:p>
          <a:p>
            <a:pPr marL="228600" lvl="0" indent="-64135" algn="l" rtl="0">
              <a:lnSpc>
                <a:spcPct val="100000"/>
              </a:lnSpc>
              <a:spcBef>
                <a:spcPts val="1000"/>
              </a:spcBef>
              <a:spcAft>
                <a:spcPts val="0"/>
              </a:spcAft>
              <a:buClr>
                <a:schemeClr val="dk1"/>
              </a:buClr>
              <a:buSzPct val="100000"/>
              <a:buNone/>
            </a:pPr>
            <a:endParaRPr/>
          </a:p>
          <a:p>
            <a:pPr marL="228600" lvl="0" indent="-228600" algn="l" rtl="0">
              <a:lnSpc>
                <a:spcPct val="100000"/>
              </a:lnSpc>
              <a:spcBef>
                <a:spcPts val="1000"/>
              </a:spcBef>
              <a:spcAft>
                <a:spcPts val="0"/>
              </a:spcAft>
              <a:buClr>
                <a:schemeClr val="dk1"/>
              </a:buClr>
              <a:buSzPct val="100000"/>
              <a:buChar char="•"/>
            </a:pPr>
            <a:r>
              <a:rPr lang="en-GB"/>
              <a:t>Men are over-represented in national</a:t>
            </a:r>
            <a:r>
              <a:rPr lang="en-GB" baseline="30000"/>
              <a:t>16</a:t>
            </a:r>
            <a:r>
              <a:rPr lang="en-GB"/>
              <a:t> and international suicide statistics</a:t>
            </a:r>
            <a:r>
              <a:rPr lang="en-GB" baseline="30000"/>
              <a:t>17</a:t>
            </a:r>
            <a:r>
              <a:rPr lang="en-GB"/>
              <a:t> </a:t>
            </a:r>
            <a:endParaRPr/>
          </a:p>
        </p:txBody>
      </p:sp>
      <p:pic>
        <p:nvPicPr>
          <p:cNvPr id="126" name="Google Shape;126;p4"/>
          <p:cNvPicPr preferRelativeResize="0"/>
          <p:nvPr/>
        </p:nvPicPr>
        <p:blipFill rotWithShape="1">
          <a:blip r:embed="rId3">
            <a:alphaModFix/>
          </a:blip>
          <a:srcRect/>
          <a:stretch/>
        </p:blipFill>
        <p:spPr>
          <a:xfrm>
            <a:off x="320040" y="1821465"/>
            <a:ext cx="5376059" cy="3582639"/>
          </a:xfrm>
          <a:prstGeom prst="rect">
            <a:avLst/>
          </a:prstGeom>
          <a:noFill/>
          <a:ln>
            <a:noFill/>
          </a:ln>
        </p:spPr>
      </p:pic>
      <p:pic>
        <p:nvPicPr>
          <p:cNvPr id="127" name="Google Shape;127;p4"/>
          <p:cNvPicPr preferRelativeResize="0"/>
          <p:nvPr/>
        </p:nvPicPr>
        <p:blipFill>
          <a:blip r:embed="rId4">
            <a:alphaModFix/>
          </a:blip>
          <a:stretch>
            <a:fillRect/>
          </a:stretch>
        </p:blipFill>
        <p:spPr>
          <a:xfrm>
            <a:off x="320053" y="5867618"/>
            <a:ext cx="1345354" cy="82352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5"/>
          <p:cNvSpPr txBox="1">
            <a:spLocks noGrp="1"/>
          </p:cNvSpPr>
          <p:nvPr>
            <p:ph type="title"/>
          </p:nvPr>
        </p:nvSpPr>
        <p:spPr>
          <a:xfrm>
            <a:off x="838200" y="365125"/>
            <a:ext cx="8286900" cy="608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dirty="0"/>
              <a:t>What does the literature say?  </a:t>
            </a:r>
            <a:endParaRPr dirty="0"/>
          </a:p>
        </p:txBody>
      </p:sp>
      <p:sp>
        <p:nvSpPr>
          <p:cNvPr id="134" name="Google Shape;134;p5"/>
          <p:cNvSpPr txBox="1">
            <a:spLocks noGrp="1"/>
          </p:cNvSpPr>
          <p:nvPr>
            <p:ph type="body" idx="1"/>
          </p:nvPr>
        </p:nvSpPr>
        <p:spPr>
          <a:xfrm>
            <a:off x="838200" y="1247251"/>
            <a:ext cx="10515600" cy="5419200"/>
          </a:xfrm>
          <a:prstGeom prst="rect">
            <a:avLst/>
          </a:prstGeom>
          <a:noFill/>
          <a:ln>
            <a:noFill/>
          </a:ln>
        </p:spPr>
        <p:txBody>
          <a:bodyPr spcFirstLastPara="1" wrap="square" lIns="91425" tIns="45700" rIns="91425" bIns="45700" anchor="t" anchorCtr="0">
            <a:normAutofit fontScale="92500"/>
          </a:bodyPr>
          <a:lstStyle/>
          <a:p>
            <a:pPr marL="228600" lvl="0" indent="-241934" algn="l" rtl="0">
              <a:lnSpc>
                <a:spcPct val="100000"/>
              </a:lnSpc>
              <a:spcBef>
                <a:spcPts val="0"/>
              </a:spcBef>
              <a:spcAft>
                <a:spcPts val="0"/>
              </a:spcAft>
              <a:buClr>
                <a:schemeClr val="dk1"/>
              </a:buClr>
              <a:buSzPts val="2800"/>
              <a:buChar char="•"/>
            </a:pPr>
            <a:r>
              <a:rPr lang="en-GB"/>
              <a:t>Paternal perinatal mental health problems have been associated with poor experiences in healthcare environments during pregnancy, labour and birth and the postnatal period</a:t>
            </a:r>
            <a:r>
              <a:rPr lang="en-GB" baseline="30000"/>
              <a:t>18,19,20.</a:t>
            </a:r>
            <a:r>
              <a:rPr lang="en-GB"/>
              <a:t> </a:t>
            </a:r>
            <a:endParaRPr/>
          </a:p>
          <a:p>
            <a:pPr marL="228600" lvl="0" indent="-241934" algn="l" rtl="0">
              <a:lnSpc>
                <a:spcPct val="100000"/>
              </a:lnSpc>
              <a:spcBef>
                <a:spcPts val="1000"/>
              </a:spcBef>
              <a:spcAft>
                <a:spcPts val="0"/>
              </a:spcAft>
              <a:buClr>
                <a:schemeClr val="dk1"/>
              </a:buClr>
              <a:buSzPts val="2800"/>
              <a:buChar char="•"/>
            </a:pPr>
            <a:r>
              <a:rPr lang="en-GB"/>
              <a:t>Traumatic deliveries and the experiences of having a child admitted to a neonatal intensive care unit have been shown to contribute to birth trauma and experiences of post-traumatic stress disorder and symptoms</a:t>
            </a:r>
            <a:r>
              <a:rPr lang="en-GB" baseline="30000"/>
              <a:t>21,22,23,24.</a:t>
            </a:r>
            <a:r>
              <a:rPr lang="en-GB"/>
              <a:t> </a:t>
            </a:r>
            <a:endParaRPr/>
          </a:p>
          <a:p>
            <a:pPr marL="228600" lvl="0" indent="-241934" algn="l" rtl="0">
              <a:lnSpc>
                <a:spcPct val="100000"/>
              </a:lnSpc>
              <a:spcBef>
                <a:spcPts val="1000"/>
              </a:spcBef>
              <a:spcAft>
                <a:spcPts val="0"/>
              </a:spcAft>
              <a:buClr>
                <a:schemeClr val="dk1"/>
              </a:buClr>
              <a:buSzPts val="2800"/>
              <a:buChar char="•"/>
            </a:pPr>
            <a:r>
              <a:rPr lang="en-GB"/>
              <a:t>The development of support for partners and fathers in perinatal mental health services is now well evidenced in guidance for best practice</a:t>
            </a:r>
            <a:r>
              <a:rPr lang="en-GB" baseline="30000"/>
              <a:t>3.</a:t>
            </a:r>
            <a:r>
              <a:rPr lang="en-GB"/>
              <a:t> </a:t>
            </a:r>
            <a:endParaRPr/>
          </a:p>
          <a:p>
            <a:pPr marL="228600" lvl="0" indent="-241934" algn="l" rtl="0">
              <a:lnSpc>
                <a:spcPct val="100000"/>
              </a:lnSpc>
              <a:spcBef>
                <a:spcPts val="1000"/>
              </a:spcBef>
              <a:spcAft>
                <a:spcPts val="0"/>
              </a:spcAft>
              <a:buClr>
                <a:schemeClr val="dk1"/>
              </a:buClr>
              <a:buSzPts val="2800"/>
              <a:buChar char="•"/>
            </a:pPr>
            <a:r>
              <a:rPr lang="en-GB"/>
              <a:t>Families experiencing these challenges in early parenthood are best placed to inform service provision and to shape potential future interventions</a:t>
            </a:r>
            <a:r>
              <a:rPr lang="en-GB" baseline="30000"/>
              <a:t>2.</a:t>
            </a:r>
            <a:r>
              <a:rPr lang="en-GB"/>
              <a:t> </a:t>
            </a:r>
            <a:endParaRPr/>
          </a:p>
        </p:txBody>
      </p:sp>
      <p:pic>
        <p:nvPicPr>
          <p:cNvPr id="135" name="Google Shape;135;p5"/>
          <p:cNvPicPr preferRelativeResize="0"/>
          <p:nvPr/>
        </p:nvPicPr>
        <p:blipFill rotWithShape="1">
          <a:blip r:embed="rId3">
            <a:alphaModFix/>
          </a:blip>
          <a:srcRect/>
          <a:stretch/>
        </p:blipFill>
        <p:spPr>
          <a:xfrm>
            <a:off x="10191749" y="76200"/>
            <a:ext cx="1653274" cy="1101750"/>
          </a:xfrm>
          <a:prstGeom prst="rect">
            <a:avLst/>
          </a:prstGeom>
          <a:noFill/>
          <a:ln>
            <a:noFill/>
          </a:ln>
        </p:spPr>
      </p:pic>
      <p:pic>
        <p:nvPicPr>
          <p:cNvPr id="136" name="Google Shape;136;p5"/>
          <p:cNvPicPr preferRelativeResize="0"/>
          <p:nvPr/>
        </p:nvPicPr>
        <p:blipFill>
          <a:blip r:embed="rId4">
            <a:alphaModFix/>
          </a:blip>
          <a:stretch>
            <a:fillRect/>
          </a:stretch>
        </p:blipFill>
        <p:spPr>
          <a:xfrm>
            <a:off x="10499678" y="5795418"/>
            <a:ext cx="1345354" cy="82352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grpSp>
        <p:nvGrpSpPr>
          <p:cNvPr id="141" name="Google Shape;141;p6"/>
          <p:cNvGrpSpPr/>
          <p:nvPr/>
        </p:nvGrpSpPr>
        <p:grpSpPr>
          <a:xfrm>
            <a:off x="919253" y="381566"/>
            <a:ext cx="9945061" cy="5779590"/>
            <a:chOff x="489485" y="15806"/>
            <a:chExt cx="9945061" cy="5779590"/>
          </a:xfrm>
        </p:grpSpPr>
        <p:sp>
          <p:nvSpPr>
            <p:cNvPr id="142" name="Google Shape;142;p6"/>
            <p:cNvSpPr/>
            <p:nvPr/>
          </p:nvSpPr>
          <p:spPr>
            <a:xfrm>
              <a:off x="489485" y="15806"/>
              <a:ext cx="5779590" cy="5779590"/>
            </a:xfrm>
            <a:prstGeom prst="ellipse">
              <a:avLst/>
            </a:prstGeom>
            <a:solidFill>
              <a:srgbClr val="4372C3">
                <a:alpha val="49803"/>
              </a:srgbClr>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6"/>
            <p:cNvSpPr txBox="1"/>
            <p:nvPr/>
          </p:nvSpPr>
          <p:spPr>
            <a:xfrm>
              <a:off x="1296545" y="697344"/>
              <a:ext cx="3332376" cy="441651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2300"/>
                <a:buFont typeface="Calibri"/>
                <a:buNone/>
              </a:pPr>
              <a:r>
                <a:rPr lang="en-GB" sz="2300" b="0" i="0" u="none" strike="noStrike" cap="none">
                  <a:solidFill>
                    <a:schemeClr val="dk1"/>
                  </a:solidFill>
                  <a:latin typeface="Calibri"/>
                  <a:ea typeface="Calibri"/>
                  <a:cs typeface="Calibri"/>
                  <a:sym typeface="Calibri"/>
                </a:rPr>
                <a:t>To identify what do fathers, partners, service providers and stakeholders want from the partner offer in perinatal mental health services and what might work for who, in what context?  </a:t>
              </a:r>
              <a:endParaRPr sz="2300" b="0" i="0" u="none" strike="noStrike" cap="none">
                <a:solidFill>
                  <a:schemeClr val="dk1"/>
                </a:solidFill>
                <a:latin typeface="Calibri"/>
                <a:ea typeface="Calibri"/>
                <a:cs typeface="Calibri"/>
                <a:sym typeface="Calibri"/>
              </a:endParaRPr>
            </a:p>
          </p:txBody>
        </p:sp>
        <p:sp>
          <p:nvSpPr>
            <p:cNvPr id="144" name="Google Shape;144;p6"/>
            <p:cNvSpPr/>
            <p:nvPr/>
          </p:nvSpPr>
          <p:spPr>
            <a:xfrm>
              <a:off x="4654956" y="15806"/>
              <a:ext cx="5779590" cy="5779590"/>
            </a:xfrm>
            <a:prstGeom prst="ellipse">
              <a:avLst/>
            </a:prstGeom>
            <a:solidFill>
              <a:srgbClr val="4372C3">
                <a:alpha val="49803"/>
              </a:srgbClr>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6"/>
            <p:cNvSpPr txBox="1"/>
            <p:nvPr/>
          </p:nvSpPr>
          <p:spPr>
            <a:xfrm>
              <a:off x="6295110" y="697344"/>
              <a:ext cx="3332376" cy="441651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2300"/>
                <a:buFont typeface="Calibri"/>
                <a:buNone/>
              </a:pPr>
              <a:r>
                <a:rPr lang="en-GB" sz="2300" b="0" i="0" u="none" strike="noStrike" cap="none">
                  <a:solidFill>
                    <a:schemeClr val="dk1"/>
                  </a:solidFill>
                  <a:latin typeface="Calibri"/>
                  <a:ea typeface="Calibri"/>
                  <a:cs typeface="Calibri"/>
                  <a:sym typeface="Calibri"/>
                </a:rPr>
                <a:t>To understand the mechanisms by which improved/positive mental wellbeing can be facilitated for fathers and partners of women engaged with perinatal mental health services in this local area, understanding what they would like to be asked and how they would like to be supported and followed up. </a:t>
              </a:r>
              <a:endParaRPr sz="2300" b="0" i="0" u="none" strike="noStrike" cap="none">
                <a:solidFill>
                  <a:schemeClr val="dk1"/>
                </a:solidFill>
                <a:latin typeface="Calibri"/>
                <a:ea typeface="Calibri"/>
                <a:cs typeface="Calibri"/>
                <a:sym typeface="Calibri"/>
              </a:endParaRPr>
            </a:p>
          </p:txBody>
        </p:sp>
      </p:grpSp>
      <p:sp>
        <p:nvSpPr>
          <p:cNvPr id="146" name="Google Shape;146;p6"/>
          <p:cNvSpPr/>
          <p:nvPr/>
        </p:nvSpPr>
        <p:spPr>
          <a:xfrm>
            <a:off x="5060308" y="2967335"/>
            <a:ext cx="1669048"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5400" b="0" i="0" u="none" strike="noStrike" cap="none">
                <a:solidFill>
                  <a:schemeClr val="dk1"/>
                </a:solidFill>
                <a:latin typeface="Calibri"/>
                <a:ea typeface="Calibri"/>
                <a:cs typeface="Calibri"/>
                <a:sym typeface="Calibri"/>
              </a:rPr>
              <a:t>AIMS</a:t>
            </a:r>
            <a:endParaRPr/>
          </a:p>
        </p:txBody>
      </p:sp>
      <p:pic>
        <p:nvPicPr>
          <p:cNvPr id="147" name="Google Shape;147;p6"/>
          <p:cNvPicPr preferRelativeResize="0"/>
          <p:nvPr/>
        </p:nvPicPr>
        <p:blipFill>
          <a:blip r:embed="rId3">
            <a:alphaModFix/>
          </a:blip>
          <a:stretch>
            <a:fillRect/>
          </a:stretch>
        </p:blipFill>
        <p:spPr>
          <a:xfrm>
            <a:off x="178653" y="215568"/>
            <a:ext cx="1345354" cy="82352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7"/>
          <p:cNvSpPr txBox="1">
            <a:spLocks noGrp="1"/>
          </p:cNvSpPr>
          <p:nvPr>
            <p:ph type="title"/>
          </p:nvPr>
        </p:nvSpPr>
        <p:spPr>
          <a:xfrm>
            <a:off x="7946100" y="340775"/>
            <a:ext cx="4245900" cy="6165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dk1"/>
              </a:buClr>
              <a:buSzPct val="100000"/>
              <a:buFont typeface="Calibri"/>
              <a:buNone/>
            </a:pPr>
            <a:r>
              <a:rPr lang="en-GB"/>
              <a:t>Consultation event</a:t>
            </a:r>
            <a:endParaRPr/>
          </a:p>
          <a:p>
            <a:pPr marL="0" lvl="0" indent="0" algn="ctr" rtl="0">
              <a:lnSpc>
                <a:spcPct val="90000"/>
              </a:lnSpc>
              <a:spcBef>
                <a:spcPts val="0"/>
              </a:spcBef>
              <a:spcAft>
                <a:spcPts val="0"/>
              </a:spcAft>
              <a:buClr>
                <a:schemeClr val="dk1"/>
              </a:buClr>
              <a:buSzPct val="100000"/>
              <a:buFont typeface="Calibri"/>
              <a:buNone/>
            </a:pPr>
            <a:r>
              <a:rPr lang="en-GB"/>
              <a:t>July 2022</a:t>
            </a:r>
            <a:endParaRPr/>
          </a:p>
        </p:txBody>
      </p:sp>
      <p:sp>
        <p:nvSpPr>
          <p:cNvPr id="154" name="Google Shape;154;p7"/>
          <p:cNvSpPr txBox="1">
            <a:spLocks noGrp="1"/>
          </p:cNvSpPr>
          <p:nvPr>
            <p:ph type="body" idx="1"/>
          </p:nvPr>
        </p:nvSpPr>
        <p:spPr>
          <a:xfrm>
            <a:off x="192850" y="176270"/>
            <a:ext cx="8004000" cy="6441880"/>
          </a:xfrm>
          <a:prstGeom prst="rect">
            <a:avLst/>
          </a:prstGeom>
          <a:noFill/>
          <a:ln>
            <a:noFill/>
          </a:ln>
        </p:spPr>
        <p:txBody>
          <a:bodyPr spcFirstLastPara="1" wrap="square" lIns="91425" tIns="45700" rIns="91425" bIns="45700" anchor="t" anchorCtr="0">
            <a:normAutofit fontScale="92500" lnSpcReduction="10000"/>
          </a:bodyPr>
          <a:lstStyle/>
          <a:p>
            <a:pPr marL="228600" lvl="0" indent="-228600" algn="l" rtl="0">
              <a:lnSpc>
                <a:spcPct val="100000"/>
              </a:lnSpc>
              <a:spcBef>
                <a:spcPts val="1000"/>
              </a:spcBef>
              <a:spcAft>
                <a:spcPts val="0"/>
              </a:spcAft>
              <a:buClr>
                <a:schemeClr val="dk1"/>
              </a:buClr>
              <a:buSzPts val="2800"/>
              <a:buChar char="•"/>
            </a:pPr>
            <a:r>
              <a:rPr lang="en-GB" dirty="0"/>
              <a:t>A unique event bringing together service providers, service users, their partners and other fathers from the community, key stakeholders, and researchers. </a:t>
            </a:r>
            <a:endParaRPr dirty="0"/>
          </a:p>
          <a:p>
            <a:pPr marL="228600" lvl="0" indent="0" algn="l" rtl="0">
              <a:lnSpc>
                <a:spcPct val="100000"/>
              </a:lnSpc>
              <a:spcBef>
                <a:spcPts val="1000"/>
              </a:spcBef>
              <a:spcAft>
                <a:spcPts val="0"/>
              </a:spcAft>
              <a:buNone/>
            </a:pPr>
            <a:endParaRPr dirty="0"/>
          </a:p>
          <a:p>
            <a:pPr marL="228600" lvl="0" indent="-228600" algn="l" rtl="0">
              <a:lnSpc>
                <a:spcPct val="100000"/>
              </a:lnSpc>
              <a:spcBef>
                <a:spcPts val="1000"/>
              </a:spcBef>
              <a:spcAft>
                <a:spcPts val="0"/>
              </a:spcAft>
              <a:buClr>
                <a:schemeClr val="dk1"/>
              </a:buClr>
              <a:buSzPts val="2800"/>
              <a:buChar char="•"/>
            </a:pPr>
            <a:r>
              <a:rPr lang="en-GB" dirty="0"/>
              <a:t>To generate conversations about the development of the fathers and partner offer, the kinds of questions fathers and partners would accept being asked, in what format and in what location. </a:t>
            </a:r>
            <a:endParaRPr dirty="0"/>
          </a:p>
          <a:p>
            <a:pPr marL="228600" lvl="0" indent="0" algn="l" rtl="0">
              <a:lnSpc>
                <a:spcPct val="100000"/>
              </a:lnSpc>
              <a:spcBef>
                <a:spcPts val="1000"/>
              </a:spcBef>
              <a:spcAft>
                <a:spcPts val="0"/>
              </a:spcAft>
              <a:buNone/>
            </a:pPr>
            <a:endParaRPr dirty="0"/>
          </a:p>
          <a:p>
            <a:pPr marL="228600" lvl="0" indent="-228600" algn="l" rtl="0">
              <a:lnSpc>
                <a:spcPct val="100000"/>
              </a:lnSpc>
              <a:spcBef>
                <a:spcPts val="1000"/>
              </a:spcBef>
              <a:spcAft>
                <a:spcPts val="0"/>
              </a:spcAft>
              <a:buClr>
                <a:schemeClr val="dk1"/>
              </a:buClr>
              <a:buSzPts val="2800"/>
              <a:buChar char="•"/>
            </a:pPr>
            <a:r>
              <a:rPr lang="en-GB" dirty="0"/>
              <a:t>Understanding that in the context of this service development “partners” means biological fathers, non-biological fathers, and female partners. </a:t>
            </a:r>
            <a:endParaRPr dirty="0"/>
          </a:p>
          <a:p>
            <a:pPr marL="228600" lvl="0" indent="0" algn="l" rtl="0">
              <a:lnSpc>
                <a:spcPct val="100000"/>
              </a:lnSpc>
              <a:spcBef>
                <a:spcPts val="1000"/>
              </a:spcBef>
              <a:spcAft>
                <a:spcPts val="0"/>
              </a:spcAft>
              <a:buNone/>
            </a:pPr>
            <a:endParaRPr dirty="0"/>
          </a:p>
          <a:p>
            <a:pPr marL="228600" lvl="0" indent="-228600" algn="l" rtl="0">
              <a:lnSpc>
                <a:spcPct val="100000"/>
              </a:lnSpc>
              <a:spcBef>
                <a:spcPts val="1000"/>
              </a:spcBef>
              <a:spcAft>
                <a:spcPts val="0"/>
              </a:spcAft>
              <a:buClr>
                <a:schemeClr val="dk1"/>
              </a:buClr>
              <a:buSzPts val="2800"/>
              <a:buChar char="•"/>
            </a:pPr>
            <a:r>
              <a:rPr lang="en-GB" dirty="0"/>
              <a:t>Partners were represented by fathers. No female, non-birthing partners attended the event. </a:t>
            </a:r>
            <a:endParaRPr dirty="0"/>
          </a:p>
        </p:txBody>
      </p:sp>
      <p:pic>
        <p:nvPicPr>
          <p:cNvPr id="155" name="Google Shape;155;p7"/>
          <p:cNvPicPr preferRelativeResize="0"/>
          <p:nvPr/>
        </p:nvPicPr>
        <p:blipFill>
          <a:blip r:embed="rId3">
            <a:alphaModFix/>
          </a:blip>
          <a:stretch>
            <a:fillRect/>
          </a:stretch>
        </p:blipFill>
        <p:spPr>
          <a:xfrm>
            <a:off x="8753825" y="2413200"/>
            <a:ext cx="3045000" cy="2031586"/>
          </a:xfrm>
          <a:prstGeom prst="rect">
            <a:avLst/>
          </a:prstGeom>
          <a:noFill/>
          <a:ln>
            <a:noFill/>
          </a:ln>
        </p:spPr>
      </p:pic>
      <p:pic>
        <p:nvPicPr>
          <p:cNvPr id="156" name="Google Shape;156;p7"/>
          <p:cNvPicPr preferRelativeResize="0"/>
          <p:nvPr/>
        </p:nvPicPr>
        <p:blipFill>
          <a:blip r:embed="rId4">
            <a:alphaModFix/>
          </a:blip>
          <a:stretch>
            <a:fillRect/>
          </a:stretch>
        </p:blipFill>
        <p:spPr>
          <a:xfrm>
            <a:off x="10453478" y="5794543"/>
            <a:ext cx="1345354" cy="82352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8"/>
          <p:cNvSpPr txBox="1">
            <a:spLocks noGrp="1"/>
          </p:cNvSpPr>
          <p:nvPr>
            <p:ph type="title"/>
          </p:nvPr>
        </p:nvSpPr>
        <p:spPr>
          <a:xfrm>
            <a:off x="838200" y="365125"/>
            <a:ext cx="2334768" cy="80094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GB"/>
              <a:t>Methods</a:t>
            </a:r>
            <a:endParaRPr/>
          </a:p>
        </p:txBody>
      </p:sp>
      <p:sp>
        <p:nvSpPr>
          <p:cNvPr id="162" name="Google Shape;162;p8"/>
          <p:cNvSpPr txBox="1">
            <a:spLocks noGrp="1"/>
          </p:cNvSpPr>
          <p:nvPr>
            <p:ph type="body" idx="1"/>
          </p:nvPr>
        </p:nvSpPr>
        <p:spPr>
          <a:xfrm>
            <a:off x="5104950" y="144500"/>
            <a:ext cx="6951900" cy="6482400"/>
          </a:xfrm>
          <a:prstGeom prst="rect">
            <a:avLst/>
          </a:prstGeom>
          <a:noFill/>
          <a:ln>
            <a:noFill/>
          </a:ln>
        </p:spPr>
        <p:txBody>
          <a:bodyPr spcFirstLastPara="1" wrap="square" lIns="91425" tIns="45700" rIns="91425" bIns="45700" anchor="t" anchorCtr="0">
            <a:normAutofit fontScale="70000" lnSpcReduction="20000"/>
          </a:bodyPr>
          <a:lstStyle/>
          <a:p>
            <a:pPr marL="228600" lvl="0" indent="-175260" algn="l" rtl="0">
              <a:lnSpc>
                <a:spcPct val="100000"/>
              </a:lnSpc>
              <a:spcBef>
                <a:spcPts val="0"/>
              </a:spcBef>
              <a:spcAft>
                <a:spcPts val="0"/>
              </a:spcAft>
              <a:buClr>
                <a:schemeClr val="dk1"/>
              </a:buClr>
              <a:buSzPct val="100000"/>
              <a:buChar char="•"/>
            </a:pPr>
            <a:r>
              <a:rPr lang="en-GB" dirty="0"/>
              <a:t>Pragmatic, qualitative descriptive approach, asking appropriate questions to inform preliminary service development. </a:t>
            </a:r>
            <a:endParaRPr dirty="0"/>
          </a:p>
          <a:p>
            <a:pPr marL="228600" lvl="0" indent="0" algn="l" rtl="0">
              <a:lnSpc>
                <a:spcPct val="100000"/>
              </a:lnSpc>
              <a:spcBef>
                <a:spcPts val="0"/>
              </a:spcBef>
              <a:spcAft>
                <a:spcPts val="0"/>
              </a:spcAft>
              <a:buNone/>
            </a:pPr>
            <a:endParaRPr dirty="0"/>
          </a:p>
          <a:p>
            <a:pPr marL="228600" lvl="0" indent="-175260" algn="l" rtl="0">
              <a:lnSpc>
                <a:spcPct val="100000"/>
              </a:lnSpc>
              <a:spcBef>
                <a:spcPts val="1000"/>
              </a:spcBef>
              <a:spcAft>
                <a:spcPts val="0"/>
              </a:spcAft>
              <a:buClr>
                <a:schemeClr val="dk1"/>
              </a:buClr>
              <a:buSzPct val="100000"/>
              <a:buChar char="•"/>
            </a:pPr>
            <a:r>
              <a:rPr lang="en-GB" dirty="0"/>
              <a:t>Informed consent was gained to participate in one of four focus groups for stakeholders, for service users, for service user partners and local fathers, and for perinatal mental health practitioners. </a:t>
            </a:r>
            <a:endParaRPr dirty="0"/>
          </a:p>
          <a:p>
            <a:pPr marL="228600" lvl="0" indent="0" algn="l" rtl="0">
              <a:lnSpc>
                <a:spcPct val="100000"/>
              </a:lnSpc>
              <a:spcBef>
                <a:spcPts val="1000"/>
              </a:spcBef>
              <a:spcAft>
                <a:spcPts val="0"/>
              </a:spcAft>
              <a:buNone/>
            </a:pPr>
            <a:endParaRPr dirty="0"/>
          </a:p>
          <a:p>
            <a:pPr marL="228600" lvl="0" indent="-175260" algn="l" rtl="0">
              <a:lnSpc>
                <a:spcPct val="100000"/>
              </a:lnSpc>
              <a:spcBef>
                <a:spcPts val="1000"/>
              </a:spcBef>
              <a:spcAft>
                <a:spcPts val="0"/>
              </a:spcAft>
              <a:buClr>
                <a:schemeClr val="dk1"/>
              </a:buClr>
              <a:buSzPct val="100000"/>
              <a:buChar char="•"/>
            </a:pPr>
            <a:r>
              <a:rPr lang="en-GB" dirty="0"/>
              <a:t>Anonymised qualitative questionnaires to capture any thoughts which the participants may not have wanted to share in the consultation event.</a:t>
            </a:r>
            <a:endParaRPr dirty="0"/>
          </a:p>
          <a:p>
            <a:pPr marL="228600" lvl="0" indent="0" algn="l" rtl="0">
              <a:lnSpc>
                <a:spcPct val="100000"/>
              </a:lnSpc>
              <a:spcBef>
                <a:spcPts val="1000"/>
              </a:spcBef>
              <a:spcAft>
                <a:spcPts val="0"/>
              </a:spcAft>
              <a:buNone/>
            </a:pPr>
            <a:endParaRPr dirty="0"/>
          </a:p>
          <a:p>
            <a:pPr marL="228600" lvl="0" indent="-236537" algn="l" rtl="0">
              <a:lnSpc>
                <a:spcPct val="100000"/>
              </a:lnSpc>
              <a:spcBef>
                <a:spcPts val="0"/>
              </a:spcBef>
              <a:spcAft>
                <a:spcPts val="0"/>
              </a:spcAft>
              <a:buSzPct val="100000"/>
              <a:buChar char="•"/>
            </a:pPr>
            <a:r>
              <a:rPr lang="en-GB" sz="2750" dirty="0"/>
              <a:t>Vouchers were provided to fathers and partners to show appreciation for their time and in acknowledgement of sharing their personal perspectives.</a:t>
            </a:r>
            <a:endParaRPr sz="2750" dirty="0"/>
          </a:p>
          <a:p>
            <a:pPr marL="0" lvl="0" indent="0" algn="l" rtl="0">
              <a:spcBef>
                <a:spcPts val="0"/>
              </a:spcBef>
              <a:spcAft>
                <a:spcPts val="0"/>
              </a:spcAft>
              <a:buClr>
                <a:schemeClr val="lt1"/>
              </a:buClr>
              <a:buSzPct val="58181"/>
              <a:buFont typeface="Calibri"/>
              <a:buNone/>
            </a:pPr>
            <a:r>
              <a:rPr lang="en-GB" sz="2750" dirty="0"/>
              <a:t>  </a:t>
            </a:r>
            <a:endParaRPr sz="2750" dirty="0"/>
          </a:p>
          <a:p>
            <a:pPr marL="0" lvl="0" indent="0" algn="l" rtl="0">
              <a:lnSpc>
                <a:spcPct val="100000"/>
              </a:lnSpc>
              <a:spcBef>
                <a:spcPts val="1000"/>
              </a:spcBef>
              <a:spcAft>
                <a:spcPts val="0"/>
              </a:spcAft>
              <a:buNone/>
            </a:pPr>
            <a:endParaRPr dirty="0"/>
          </a:p>
          <a:p>
            <a:pPr marL="0" lvl="0" indent="0" algn="l" rtl="0">
              <a:lnSpc>
                <a:spcPct val="100000"/>
              </a:lnSpc>
              <a:spcBef>
                <a:spcPts val="1000"/>
              </a:spcBef>
              <a:spcAft>
                <a:spcPts val="0"/>
              </a:spcAft>
              <a:buNone/>
            </a:pPr>
            <a:r>
              <a:rPr lang="en-GB" dirty="0"/>
              <a:t>Ethical approval</a:t>
            </a:r>
            <a:endParaRPr dirty="0"/>
          </a:p>
          <a:p>
            <a:pPr marL="0" lvl="0" indent="0" algn="l" rtl="0">
              <a:lnSpc>
                <a:spcPct val="100000"/>
              </a:lnSpc>
              <a:spcBef>
                <a:spcPts val="1000"/>
              </a:spcBef>
              <a:spcAft>
                <a:spcPts val="0"/>
              </a:spcAft>
              <a:buNone/>
            </a:pPr>
            <a:endParaRPr dirty="0"/>
          </a:p>
          <a:p>
            <a:pPr marL="228600" lvl="0" indent="-175260" algn="l" rtl="0">
              <a:lnSpc>
                <a:spcPct val="100000"/>
              </a:lnSpc>
              <a:spcBef>
                <a:spcPts val="1000"/>
              </a:spcBef>
              <a:spcAft>
                <a:spcPts val="0"/>
              </a:spcAft>
              <a:buClr>
                <a:schemeClr val="dk1"/>
              </a:buClr>
              <a:buSzPct val="100000"/>
              <a:buChar char="•"/>
            </a:pPr>
            <a:r>
              <a:rPr lang="en-GB" dirty="0"/>
              <a:t>This study was approved by Sheffield Hallam University research ethics committee (UREC), </a:t>
            </a:r>
            <a:r>
              <a:rPr lang="en-GB" dirty="0" err="1"/>
              <a:t>Converis</a:t>
            </a:r>
            <a:r>
              <a:rPr lang="en-GB" dirty="0"/>
              <a:t> number: ER44104381.</a:t>
            </a:r>
            <a:endParaRPr dirty="0"/>
          </a:p>
          <a:p>
            <a:pPr marL="228600" lvl="0" indent="-50800" algn="l" rtl="0">
              <a:lnSpc>
                <a:spcPct val="90000"/>
              </a:lnSpc>
              <a:spcBef>
                <a:spcPts val="1000"/>
              </a:spcBef>
              <a:spcAft>
                <a:spcPts val="0"/>
              </a:spcAft>
              <a:buClr>
                <a:schemeClr val="dk1"/>
              </a:buClr>
              <a:buSzPct val="100000"/>
              <a:buNone/>
            </a:pPr>
            <a:endParaRPr dirty="0"/>
          </a:p>
        </p:txBody>
      </p:sp>
      <p:pic>
        <p:nvPicPr>
          <p:cNvPr id="164" name="Google Shape;164;p8"/>
          <p:cNvPicPr preferRelativeResize="0"/>
          <p:nvPr/>
        </p:nvPicPr>
        <p:blipFill>
          <a:blip r:embed="rId3">
            <a:alphaModFix/>
          </a:blip>
          <a:stretch>
            <a:fillRect/>
          </a:stretch>
        </p:blipFill>
        <p:spPr>
          <a:xfrm>
            <a:off x="364303" y="5803393"/>
            <a:ext cx="1345354" cy="823520"/>
          </a:xfrm>
          <a:prstGeom prst="rect">
            <a:avLst/>
          </a:prstGeom>
          <a:noFill/>
          <a:ln>
            <a:noFill/>
          </a:ln>
        </p:spPr>
      </p:pic>
      <p:pic>
        <p:nvPicPr>
          <p:cNvPr id="2" name="Picture 1">
            <a:extLst>
              <a:ext uri="{FF2B5EF4-FFF2-40B4-BE49-F238E27FC236}">
                <a16:creationId xmlns:a16="http://schemas.microsoft.com/office/drawing/2014/main" id="{5F969851-DC60-4110-926C-E58D9530D65A}"/>
              </a:ext>
            </a:extLst>
          </p:cNvPr>
          <p:cNvPicPr>
            <a:picLocks noChangeAspect="1"/>
          </p:cNvPicPr>
          <p:nvPr/>
        </p:nvPicPr>
        <p:blipFill>
          <a:blip r:embed="rId4"/>
          <a:stretch>
            <a:fillRect/>
          </a:stretch>
        </p:blipFill>
        <p:spPr>
          <a:xfrm>
            <a:off x="253441" y="1815844"/>
            <a:ext cx="4700423" cy="313971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TotalTime>
  <Words>3819</Words>
  <Application>Microsoft Office PowerPoint</Application>
  <PresentationFormat>Widescreen</PresentationFormat>
  <Paragraphs>251</Paragraphs>
  <Slides>21</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Times New Roman</vt:lpstr>
      <vt:lpstr>Office Theme</vt:lpstr>
      <vt:lpstr>   The fathers and partners pathway in perinatal mental health:  A service development initiative  </vt:lpstr>
      <vt:lpstr>PowerPoint Presentation</vt:lpstr>
      <vt:lpstr>Local context</vt:lpstr>
      <vt:lpstr>Background</vt:lpstr>
      <vt:lpstr>What does the literature say? </vt:lpstr>
      <vt:lpstr>What does the literature say?  </vt:lpstr>
      <vt:lpstr>PowerPoint Presentation</vt:lpstr>
      <vt:lpstr>Consultation event July 2022</vt:lpstr>
      <vt:lpstr>Methods</vt:lpstr>
      <vt:lpstr>Findings: Dads “Community not hierarchy”</vt:lpstr>
      <vt:lpstr>Findings: Perinatal mental health service users</vt:lpstr>
      <vt:lpstr>Findings: Stakeholders</vt:lpstr>
      <vt:lpstr>Findings: Practitioners</vt:lpstr>
      <vt:lpstr>Question suggested by all four groups</vt:lpstr>
      <vt:lpstr>Summary</vt:lpstr>
      <vt:lpstr>Implications for practice</vt:lpstr>
      <vt:lpstr>Recommendations</vt:lpstr>
      <vt:lpstr>PowerPoint Presentation</vt:lpstr>
      <vt:lpstr>PowerPoint Presentation</vt:lpstr>
      <vt:lpstr>References</vt:lpstr>
      <vt:lpstr>References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fathers and partners pathway in perinatal mental health:  A service development initiative</dc:title>
  <dc:creator>Suzy Hodgson</dc:creator>
  <cp:lastModifiedBy>Suzy Hodgson</cp:lastModifiedBy>
  <cp:revision>16</cp:revision>
  <dcterms:created xsi:type="dcterms:W3CDTF">2023-05-11T23:40:39Z</dcterms:created>
  <dcterms:modified xsi:type="dcterms:W3CDTF">2024-01-24T03:55:56Z</dcterms:modified>
</cp:coreProperties>
</file>