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33"/>
  </p:notesMasterIdLst>
  <p:sldIdLst>
    <p:sldId id="332" r:id="rId6"/>
    <p:sldId id="371" r:id="rId7"/>
    <p:sldId id="384" r:id="rId8"/>
    <p:sldId id="411" r:id="rId9"/>
    <p:sldId id="412" r:id="rId10"/>
    <p:sldId id="258" r:id="rId11"/>
    <p:sldId id="392" r:id="rId12"/>
    <p:sldId id="339" r:id="rId13"/>
    <p:sldId id="401" r:id="rId14"/>
    <p:sldId id="340" r:id="rId15"/>
    <p:sldId id="341" r:id="rId16"/>
    <p:sldId id="393" r:id="rId17"/>
    <p:sldId id="417" r:id="rId18"/>
    <p:sldId id="423" r:id="rId19"/>
    <p:sldId id="418" r:id="rId20"/>
    <p:sldId id="257" r:id="rId21"/>
    <p:sldId id="422" r:id="rId22"/>
    <p:sldId id="420" r:id="rId23"/>
    <p:sldId id="345" r:id="rId24"/>
    <p:sldId id="416" r:id="rId25"/>
    <p:sldId id="426" r:id="rId26"/>
    <p:sldId id="424" r:id="rId27"/>
    <p:sldId id="427" r:id="rId28"/>
    <p:sldId id="414" r:id="rId29"/>
    <p:sldId id="277" r:id="rId30"/>
    <p:sldId id="425" r:id="rId31"/>
    <p:sldId id="421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BE0E3"/>
    <a:srgbClr val="F5F583"/>
    <a:srgbClr val="FEC2E6"/>
    <a:srgbClr val="DBE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1" autoAdjust="0"/>
    <p:restoredTop sz="61208" autoAdjust="0"/>
  </p:normalViewPr>
  <p:slideViewPr>
    <p:cSldViewPr snapToGrid="0">
      <p:cViewPr varScale="1">
        <p:scale>
          <a:sx n="44" d="100"/>
          <a:sy n="44" d="100"/>
        </p:scale>
        <p:origin x="142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les, Jane Dr (Psychology)" userId="2d3e25af-d61d-45f6-9fb2-7da06a3c9631" providerId="ADAL" clId="{88FE9A13-037A-42B0-BED7-FB2247166DA6}"/>
    <pc:docChg chg="custSel modSld">
      <pc:chgData name="Iles, Jane Dr (Psychology)" userId="2d3e25af-d61d-45f6-9fb2-7da06a3c9631" providerId="ADAL" clId="{88FE9A13-037A-42B0-BED7-FB2247166DA6}" dt="2024-01-26T13:59:27.693" v="53" actId="368"/>
      <pc:docMkLst>
        <pc:docMk/>
      </pc:docMkLst>
      <pc:sldChg chg="modNotes">
        <pc:chgData name="Iles, Jane Dr (Psychology)" userId="2d3e25af-d61d-45f6-9fb2-7da06a3c9631" providerId="ADAL" clId="{88FE9A13-037A-42B0-BED7-FB2247166DA6}" dt="2024-01-26T13:59:27.639" v="31" actId="368"/>
        <pc:sldMkLst>
          <pc:docMk/>
          <pc:sldMk cId="752814286" sldId="257"/>
        </pc:sldMkLst>
      </pc:sldChg>
      <pc:sldChg chg="modNotes">
        <pc:chgData name="Iles, Jane Dr (Psychology)" userId="2d3e25af-d61d-45f6-9fb2-7da06a3c9631" providerId="ADAL" clId="{88FE9A13-037A-42B0-BED7-FB2247166DA6}" dt="2024-01-26T13:59:27.570" v="11" actId="368"/>
        <pc:sldMkLst>
          <pc:docMk/>
          <pc:sldMk cId="2920333802" sldId="258"/>
        </pc:sldMkLst>
      </pc:sldChg>
      <pc:sldChg chg="modNotes">
        <pc:chgData name="Iles, Jane Dr (Psychology)" userId="2d3e25af-d61d-45f6-9fb2-7da06a3c9631" providerId="ADAL" clId="{88FE9A13-037A-42B0-BED7-FB2247166DA6}" dt="2024-01-26T13:59:27.683" v="49" actId="368"/>
        <pc:sldMkLst>
          <pc:docMk/>
          <pc:sldMk cId="3898843702" sldId="277"/>
        </pc:sldMkLst>
      </pc:sldChg>
      <pc:sldChg chg="modNotes">
        <pc:chgData name="Iles, Jane Dr (Psychology)" userId="2d3e25af-d61d-45f6-9fb2-7da06a3c9631" providerId="ADAL" clId="{88FE9A13-037A-42B0-BED7-FB2247166DA6}" dt="2024-01-26T13:59:27.533" v="1" actId="368"/>
        <pc:sldMkLst>
          <pc:docMk/>
          <pc:sldMk cId="2094596689" sldId="332"/>
        </pc:sldMkLst>
      </pc:sldChg>
      <pc:sldChg chg="modNotes">
        <pc:chgData name="Iles, Jane Dr (Psychology)" userId="2d3e25af-d61d-45f6-9fb2-7da06a3c9631" providerId="ADAL" clId="{88FE9A13-037A-42B0-BED7-FB2247166DA6}" dt="2024-01-26T13:59:27.586" v="15" actId="368"/>
        <pc:sldMkLst>
          <pc:docMk/>
          <pc:sldMk cId="2686925978" sldId="339"/>
        </pc:sldMkLst>
      </pc:sldChg>
      <pc:sldChg chg="modNotes">
        <pc:chgData name="Iles, Jane Dr (Psychology)" userId="2d3e25af-d61d-45f6-9fb2-7da06a3c9631" providerId="ADAL" clId="{88FE9A13-037A-42B0-BED7-FB2247166DA6}" dt="2024-01-26T13:59:27.606" v="19" actId="368"/>
        <pc:sldMkLst>
          <pc:docMk/>
          <pc:sldMk cId="887959737" sldId="340"/>
        </pc:sldMkLst>
      </pc:sldChg>
      <pc:sldChg chg="modNotes">
        <pc:chgData name="Iles, Jane Dr (Psychology)" userId="2d3e25af-d61d-45f6-9fb2-7da06a3c9631" providerId="ADAL" clId="{88FE9A13-037A-42B0-BED7-FB2247166DA6}" dt="2024-01-26T13:59:27.615" v="21" actId="368"/>
        <pc:sldMkLst>
          <pc:docMk/>
          <pc:sldMk cId="3110297536" sldId="341"/>
        </pc:sldMkLst>
      </pc:sldChg>
      <pc:sldChg chg="modNotes">
        <pc:chgData name="Iles, Jane Dr (Psychology)" userId="2d3e25af-d61d-45f6-9fb2-7da06a3c9631" providerId="ADAL" clId="{88FE9A13-037A-42B0-BED7-FB2247166DA6}" dt="2024-01-26T13:59:27.652" v="37" actId="368"/>
        <pc:sldMkLst>
          <pc:docMk/>
          <pc:sldMk cId="1806146370" sldId="345"/>
        </pc:sldMkLst>
      </pc:sldChg>
      <pc:sldChg chg="modNotes">
        <pc:chgData name="Iles, Jane Dr (Psychology)" userId="2d3e25af-d61d-45f6-9fb2-7da06a3c9631" providerId="ADAL" clId="{88FE9A13-037A-42B0-BED7-FB2247166DA6}" dt="2024-01-26T13:59:27.537" v="3" actId="368"/>
        <pc:sldMkLst>
          <pc:docMk/>
          <pc:sldMk cId="2273497079" sldId="371"/>
        </pc:sldMkLst>
      </pc:sldChg>
      <pc:sldChg chg="modNotes">
        <pc:chgData name="Iles, Jane Dr (Psychology)" userId="2d3e25af-d61d-45f6-9fb2-7da06a3c9631" providerId="ADAL" clId="{88FE9A13-037A-42B0-BED7-FB2247166DA6}" dt="2024-01-26T13:59:27.543" v="5" actId="368"/>
        <pc:sldMkLst>
          <pc:docMk/>
          <pc:sldMk cId="2158886557" sldId="384"/>
        </pc:sldMkLst>
      </pc:sldChg>
      <pc:sldChg chg="modNotes">
        <pc:chgData name="Iles, Jane Dr (Psychology)" userId="2d3e25af-d61d-45f6-9fb2-7da06a3c9631" providerId="ADAL" clId="{88FE9A13-037A-42B0-BED7-FB2247166DA6}" dt="2024-01-26T13:59:27.575" v="13" actId="368"/>
        <pc:sldMkLst>
          <pc:docMk/>
          <pc:sldMk cId="2616545225" sldId="392"/>
        </pc:sldMkLst>
      </pc:sldChg>
      <pc:sldChg chg="modNotes">
        <pc:chgData name="Iles, Jane Dr (Psychology)" userId="2d3e25af-d61d-45f6-9fb2-7da06a3c9631" providerId="ADAL" clId="{88FE9A13-037A-42B0-BED7-FB2247166DA6}" dt="2024-01-26T13:59:27.620" v="23" actId="368"/>
        <pc:sldMkLst>
          <pc:docMk/>
          <pc:sldMk cId="3968997091" sldId="393"/>
        </pc:sldMkLst>
      </pc:sldChg>
      <pc:sldChg chg="modNotes">
        <pc:chgData name="Iles, Jane Dr (Psychology)" userId="2d3e25af-d61d-45f6-9fb2-7da06a3c9631" providerId="ADAL" clId="{88FE9A13-037A-42B0-BED7-FB2247166DA6}" dt="2024-01-26T13:59:27.595" v="17" actId="368"/>
        <pc:sldMkLst>
          <pc:docMk/>
          <pc:sldMk cId="1767089393" sldId="401"/>
        </pc:sldMkLst>
      </pc:sldChg>
      <pc:sldChg chg="modNotes">
        <pc:chgData name="Iles, Jane Dr (Psychology)" userId="2d3e25af-d61d-45f6-9fb2-7da06a3c9631" providerId="ADAL" clId="{88FE9A13-037A-42B0-BED7-FB2247166DA6}" dt="2024-01-26T13:59:27.548" v="7" actId="368"/>
        <pc:sldMkLst>
          <pc:docMk/>
          <pc:sldMk cId="1381208600" sldId="411"/>
        </pc:sldMkLst>
      </pc:sldChg>
      <pc:sldChg chg="modNotes">
        <pc:chgData name="Iles, Jane Dr (Psychology)" userId="2d3e25af-d61d-45f6-9fb2-7da06a3c9631" providerId="ADAL" clId="{88FE9A13-037A-42B0-BED7-FB2247166DA6}" dt="2024-01-26T13:59:27.561" v="9" actId="368"/>
        <pc:sldMkLst>
          <pc:docMk/>
          <pc:sldMk cId="3976117911" sldId="412"/>
        </pc:sldMkLst>
      </pc:sldChg>
      <pc:sldChg chg="modNotes">
        <pc:chgData name="Iles, Jane Dr (Psychology)" userId="2d3e25af-d61d-45f6-9fb2-7da06a3c9631" providerId="ADAL" clId="{88FE9A13-037A-42B0-BED7-FB2247166DA6}" dt="2024-01-26T13:59:27.677" v="47" actId="368"/>
        <pc:sldMkLst>
          <pc:docMk/>
          <pc:sldMk cId="950499040" sldId="414"/>
        </pc:sldMkLst>
      </pc:sldChg>
      <pc:sldChg chg="modNotes">
        <pc:chgData name="Iles, Jane Dr (Psychology)" userId="2d3e25af-d61d-45f6-9fb2-7da06a3c9631" providerId="ADAL" clId="{88FE9A13-037A-42B0-BED7-FB2247166DA6}" dt="2024-01-26T13:59:27.656" v="39" actId="368"/>
        <pc:sldMkLst>
          <pc:docMk/>
          <pc:sldMk cId="566044946" sldId="416"/>
        </pc:sldMkLst>
      </pc:sldChg>
      <pc:sldChg chg="modNotes">
        <pc:chgData name="Iles, Jane Dr (Psychology)" userId="2d3e25af-d61d-45f6-9fb2-7da06a3c9631" providerId="ADAL" clId="{88FE9A13-037A-42B0-BED7-FB2247166DA6}" dt="2024-01-26T13:59:27.625" v="25" actId="368"/>
        <pc:sldMkLst>
          <pc:docMk/>
          <pc:sldMk cId="4072162114" sldId="417"/>
        </pc:sldMkLst>
      </pc:sldChg>
      <pc:sldChg chg="modNotes">
        <pc:chgData name="Iles, Jane Dr (Psychology)" userId="2d3e25af-d61d-45f6-9fb2-7da06a3c9631" providerId="ADAL" clId="{88FE9A13-037A-42B0-BED7-FB2247166DA6}" dt="2024-01-26T13:59:27.634" v="29" actId="368"/>
        <pc:sldMkLst>
          <pc:docMk/>
          <pc:sldMk cId="2522526145" sldId="418"/>
        </pc:sldMkLst>
      </pc:sldChg>
      <pc:sldChg chg="modNotes">
        <pc:chgData name="Iles, Jane Dr (Psychology)" userId="2d3e25af-d61d-45f6-9fb2-7da06a3c9631" providerId="ADAL" clId="{88FE9A13-037A-42B0-BED7-FB2247166DA6}" dt="2024-01-26T13:59:27.648" v="35" actId="368"/>
        <pc:sldMkLst>
          <pc:docMk/>
          <pc:sldMk cId="737253306" sldId="420"/>
        </pc:sldMkLst>
      </pc:sldChg>
      <pc:sldChg chg="modNotes">
        <pc:chgData name="Iles, Jane Dr (Psychology)" userId="2d3e25af-d61d-45f6-9fb2-7da06a3c9631" providerId="ADAL" clId="{88FE9A13-037A-42B0-BED7-FB2247166DA6}" dt="2024-01-26T13:59:27.693" v="53" actId="368"/>
        <pc:sldMkLst>
          <pc:docMk/>
          <pc:sldMk cId="3191243384" sldId="421"/>
        </pc:sldMkLst>
      </pc:sldChg>
      <pc:sldChg chg="modNotes">
        <pc:chgData name="Iles, Jane Dr (Psychology)" userId="2d3e25af-d61d-45f6-9fb2-7da06a3c9631" providerId="ADAL" clId="{88FE9A13-037A-42B0-BED7-FB2247166DA6}" dt="2024-01-26T13:59:27.644" v="33" actId="368"/>
        <pc:sldMkLst>
          <pc:docMk/>
          <pc:sldMk cId="4113781586" sldId="422"/>
        </pc:sldMkLst>
      </pc:sldChg>
      <pc:sldChg chg="modNotes">
        <pc:chgData name="Iles, Jane Dr (Psychology)" userId="2d3e25af-d61d-45f6-9fb2-7da06a3c9631" providerId="ADAL" clId="{88FE9A13-037A-42B0-BED7-FB2247166DA6}" dt="2024-01-26T13:59:27.630" v="27" actId="368"/>
        <pc:sldMkLst>
          <pc:docMk/>
          <pc:sldMk cId="1920818160" sldId="423"/>
        </pc:sldMkLst>
      </pc:sldChg>
      <pc:sldChg chg="modNotes">
        <pc:chgData name="Iles, Jane Dr (Psychology)" userId="2d3e25af-d61d-45f6-9fb2-7da06a3c9631" providerId="ADAL" clId="{88FE9A13-037A-42B0-BED7-FB2247166DA6}" dt="2024-01-26T13:59:27.666" v="43" actId="368"/>
        <pc:sldMkLst>
          <pc:docMk/>
          <pc:sldMk cId="2092019435" sldId="424"/>
        </pc:sldMkLst>
      </pc:sldChg>
      <pc:sldChg chg="modNotes">
        <pc:chgData name="Iles, Jane Dr (Psychology)" userId="2d3e25af-d61d-45f6-9fb2-7da06a3c9631" providerId="ADAL" clId="{88FE9A13-037A-42B0-BED7-FB2247166DA6}" dt="2024-01-26T13:59:27.688" v="51" actId="368"/>
        <pc:sldMkLst>
          <pc:docMk/>
          <pc:sldMk cId="3752869577" sldId="425"/>
        </pc:sldMkLst>
      </pc:sldChg>
      <pc:sldChg chg="modNotes">
        <pc:chgData name="Iles, Jane Dr (Psychology)" userId="2d3e25af-d61d-45f6-9fb2-7da06a3c9631" providerId="ADAL" clId="{88FE9A13-037A-42B0-BED7-FB2247166DA6}" dt="2024-01-26T13:59:27.660" v="41" actId="368"/>
        <pc:sldMkLst>
          <pc:docMk/>
          <pc:sldMk cId="1247487234" sldId="426"/>
        </pc:sldMkLst>
      </pc:sldChg>
      <pc:sldChg chg="modNotes">
        <pc:chgData name="Iles, Jane Dr (Psychology)" userId="2d3e25af-d61d-45f6-9fb2-7da06a3c9631" providerId="ADAL" clId="{88FE9A13-037A-42B0-BED7-FB2247166DA6}" dt="2024-01-26T13:59:27.672" v="45" actId="368"/>
        <pc:sldMkLst>
          <pc:docMk/>
          <pc:sldMk cId="2302457065" sldId="42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09141-B185-48FC-8FA7-D59E7A4931CD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BE918-3DB9-405A-9AAB-BF294399A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811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5BE918-3DB9-405A-9AAB-BF294399A9D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5148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5BE918-3DB9-405A-9AAB-BF294399A9D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5458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5BE918-3DB9-405A-9AAB-BF294399A9D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1880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83A999-5E0E-42CA-8400-604AE921FF7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07663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5BE918-3DB9-405A-9AAB-BF294399A9D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8698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1097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5BE918-3DB9-405A-9AAB-BF294399A9D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0190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8359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5BE918-3DB9-405A-9AAB-BF294399A9D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003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5BE918-3DB9-405A-9AAB-BF294399A9DA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9380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5BE918-3DB9-405A-9AAB-BF294399A9DA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655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752">
              <a:defRPr/>
            </a:pPr>
            <a:fld id="{37EA001E-7D96-426A-80CC-39A988D0CE0F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2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264039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1B7440-0EDE-45FB-A189-DCED72DBE9DB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3231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907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EA001E-7D96-426A-80CC-39A988D0CE0F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907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61769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5BE918-3DB9-405A-9AAB-BF294399A9DA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1235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1B7440-0EDE-45FB-A189-DCED72DBE9DB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4004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1B7440-0EDE-45FB-A189-DCED72DBE9DB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9313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Shape 635"/>
          <p:cNvSpPr>
            <a:spLocks noGrp="1" noRot="1" noChangeAspect="1"/>
          </p:cNvSpPr>
          <p:nvPr>
            <p:ph type="sldImg" idx="2"/>
          </p:nvPr>
        </p:nvSpPr>
        <p:spPr>
          <a:xfrm>
            <a:off x="252413" y="715963"/>
            <a:ext cx="6361112" cy="3578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636" name="Shape 636"/>
          <p:cNvSpPr txBox="1">
            <a:spLocks noGrp="1"/>
          </p:cNvSpPr>
          <p:nvPr>
            <p:ph type="body" idx="1"/>
          </p:nvPr>
        </p:nvSpPr>
        <p:spPr>
          <a:xfrm>
            <a:off x="686595" y="4531916"/>
            <a:ext cx="5492750" cy="429339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>
              <a:sym typeface="Calibri"/>
            </a:endParaRPr>
          </a:p>
        </p:txBody>
      </p:sp>
      <p:sp>
        <p:nvSpPr>
          <p:cNvPr id="637" name="Shape 637"/>
          <p:cNvSpPr txBox="1">
            <a:spLocks noGrp="1"/>
          </p:cNvSpPr>
          <p:nvPr>
            <p:ph type="sldNum" idx="12"/>
          </p:nvPr>
        </p:nvSpPr>
        <p:spPr>
          <a:xfrm>
            <a:off x="3889109" y="9062175"/>
            <a:ext cx="2975240" cy="4770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25</a:t>
            </a:fld>
            <a:endParaRPr lang="en"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72776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5BE918-3DB9-405A-9AAB-BF294399A9DA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7590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5BE918-3DB9-405A-9AAB-BF294399A9DA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715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83A999-5E0E-42CA-8400-604AE921FF7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0331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5BE918-3DB9-405A-9AAB-BF294399A9D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2319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5BE918-3DB9-405A-9AAB-BF294399A9D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598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5BE918-3DB9-405A-9AAB-BF294399A9D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6639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9515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5BE918-3DB9-405A-9AAB-BF294399A9D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5997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1B7440-0EDE-45FB-A189-DCED72DBE9D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232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028B0-235E-48A7-9A37-BC8B2D8C3F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108C9B-4B9D-4A03-BB23-B17A4B2E36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8009B3-B3B9-4826-B74C-50D6C3D5A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9F609-5077-4134-9A71-BDB69FC6BC64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74A4A8-096C-4352-8379-598C0C394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04D2BB-1580-495C-995C-FEE4A5D34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3FD0-4A32-48BE-82E6-E66D25D93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8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6AF25-2B9D-4A6A-BF67-C813D077E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7C0ABD-2982-4C08-97F7-201580075C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46B620-D4A1-4763-A674-F5722033D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9F609-5077-4134-9A71-BDB69FC6BC64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EE1440-8111-49E1-80B6-119CC0F81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8A973-5548-4111-A9F9-A59DB2684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3FD0-4A32-48BE-82E6-E66D25D93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537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47E147-F865-4CA1-ADF0-35D8BC08CE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FA4928-DC72-49AF-BFB8-E19184BCD0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D675EE-CD1D-4721-A722-EFF46A08E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9F609-5077-4134-9A71-BDB69FC6BC64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EC756-5A62-484E-A1A0-A0C72973A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21EC47-EF17-4A22-BE15-00F088A03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3FD0-4A32-48BE-82E6-E66D25D93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0582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5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03DDF-462A-45CE-931B-010AB4F7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10702-2ACF-4768-9E91-8CB87B89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FA722-391E-4FCF-8E15-0D7E2EC0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517979-166D-4AAA-ABBC-0C3E5C2EC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111559-B769-4E2A-A891-97B3C4AA6BAC}"/>
              </a:ext>
            </a:extLst>
          </p:cNvPr>
          <p:cNvSpPr/>
          <p:nvPr userDrawn="1"/>
        </p:nvSpPr>
        <p:spPr>
          <a:xfrm rot="10800000">
            <a:off x="0" y="-3"/>
            <a:ext cx="9000000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anchor="b" anchorCtr="0">
            <a:noAutofit/>
          </a:bodyPr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16724"/>
            <a:ext cx="5437187" cy="2265216"/>
          </a:xfrm>
        </p:spPr>
        <p:txBody>
          <a:bodyPr>
            <a:noAutofit/>
          </a:bodyPr>
          <a:lstStyle>
            <a:lvl1pPr>
              <a:buNone/>
              <a:defRPr sz="2400"/>
            </a:lvl1pPr>
          </a:lstStyle>
          <a:p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4931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E68F591-F3C7-4872-BBA0-0693794F4F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99414" y="1051551"/>
            <a:ext cx="3565524" cy="2384898"/>
          </a:xfrm>
        </p:spPr>
        <p:txBody>
          <a:bodyPr anchor="b" anchorCtr="0">
            <a:noAutofit/>
          </a:bodyPr>
          <a:lstStyle/>
          <a:p>
            <a:r>
              <a:rPr lang="en-US" sz="4800" dirty="0"/>
              <a:t>3DFloat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67766A8-18D5-4391-8DB7-7BFF642763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7452360" cy="6858000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38AD48E-7D67-4BE9-97B6-DB64DE5253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7999413" y="445272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B6FF8E2-165B-49EB-8120-14190F9491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5400000">
            <a:off x="10915300" y="5534727"/>
            <a:ext cx="667802" cy="631474"/>
            <a:chOff x="10478914" y="1506691"/>
            <a:chExt cx="667802" cy="631474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9B763A7-EE7D-4306-8306-01E8C86E6350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B3A935F-6844-4FCE-B0AE-5492715A58F1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16EB97-6E8A-4B50-8701-7CB158044D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9413" y="3568700"/>
            <a:ext cx="3565524" cy="1731963"/>
          </a:xfrm>
        </p:spPr>
        <p:txBody>
          <a:bodyPr>
            <a:noAutofit/>
          </a:bodyPr>
          <a:lstStyle>
            <a:lvl1pPr>
              <a:buNone/>
              <a:defRPr sz="2000"/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36361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0923D16-1EC5-4C17-ABA8-B13A1256B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549275"/>
            <a:ext cx="3565524" cy="1997855"/>
          </a:xfrm>
        </p:spPr>
        <p:txBody>
          <a:bodyPr wrap="square" anchor="b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0294D8B-CF64-4C26-8C78-57A375E7D33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863" y="2677306"/>
            <a:ext cx="3565525" cy="3415519"/>
          </a:xfrm>
        </p:spPr>
        <p:txBody>
          <a:bodyPr anchor="t" anchorCtr="0">
            <a:noAutofit/>
          </a:bodyPr>
          <a:lstStyle>
            <a:lvl1pPr>
              <a:buNone/>
              <a:defRPr/>
            </a:lvl1pPr>
          </a:lstStyle>
          <a:p>
            <a:pPr>
              <a:lnSpc>
                <a:spcPct val="120000"/>
              </a:lnSpc>
            </a:pPr>
            <a:r>
              <a:rPr lang="en-US" sz="1600" dirty="0"/>
              <a:t>Click to add text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7BCF456-426F-435B-8DF0-A32A44F5A8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8928" y="1596771"/>
            <a:ext cx="3448558" cy="3448558"/>
          </a:xfrm>
          <a:custGeom>
            <a:avLst/>
            <a:gdLst>
              <a:gd name="connsiteX0" fmla="*/ 1724279 w 3448558"/>
              <a:gd name="connsiteY0" fmla="*/ 0 h 3448558"/>
              <a:gd name="connsiteX1" fmla="*/ 3448558 w 3448558"/>
              <a:gd name="connsiteY1" fmla="*/ 1724279 h 3448558"/>
              <a:gd name="connsiteX2" fmla="*/ 1724279 w 3448558"/>
              <a:gd name="connsiteY2" fmla="*/ 3448558 h 3448558"/>
              <a:gd name="connsiteX3" fmla="*/ 0 w 3448558"/>
              <a:gd name="connsiteY3" fmla="*/ 1724279 h 3448558"/>
              <a:gd name="connsiteX4" fmla="*/ 1724279 w 3448558"/>
              <a:gd name="connsiteY4" fmla="*/ 0 h 3448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8558" h="3448558">
                <a:moveTo>
                  <a:pt x="1724279" y="0"/>
                </a:moveTo>
                <a:cubicBezTo>
                  <a:pt x="2676572" y="0"/>
                  <a:pt x="3448558" y="771986"/>
                  <a:pt x="3448558" y="1724279"/>
                </a:cubicBezTo>
                <a:cubicBezTo>
                  <a:pt x="3448558" y="2676572"/>
                  <a:pt x="2676572" y="3448558"/>
                  <a:pt x="1724279" y="3448558"/>
                </a:cubicBezTo>
                <a:cubicBezTo>
                  <a:pt x="771986" y="3448558"/>
                  <a:pt x="0" y="2676572"/>
                  <a:pt x="0" y="1724279"/>
                </a:cubicBezTo>
                <a:cubicBezTo>
                  <a:pt x="0" y="771986"/>
                  <a:pt x="771986" y="0"/>
                  <a:pt x="1724279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813A609-7079-46D5-9C1D-52004ABDAC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18575" y="596392"/>
            <a:ext cx="2263776" cy="2263776"/>
          </a:xfrm>
          <a:custGeom>
            <a:avLst/>
            <a:gdLst>
              <a:gd name="connsiteX0" fmla="*/ 1131888 w 2263776"/>
              <a:gd name="connsiteY0" fmla="*/ 0 h 2263776"/>
              <a:gd name="connsiteX1" fmla="*/ 2263776 w 2263776"/>
              <a:gd name="connsiteY1" fmla="*/ 1131888 h 2263776"/>
              <a:gd name="connsiteX2" fmla="*/ 1131888 w 2263776"/>
              <a:gd name="connsiteY2" fmla="*/ 2263776 h 2263776"/>
              <a:gd name="connsiteX3" fmla="*/ 0 w 2263776"/>
              <a:gd name="connsiteY3" fmla="*/ 1131888 h 2263776"/>
              <a:gd name="connsiteX4" fmla="*/ 1131888 w 2263776"/>
              <a:gd name="connsiteY4" fmla="*/ 0 h 226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3776" h="2263776">
                <a:moveTo>
                  <a:pt x="1131888" y="0"/>
                </a:moveTo>
                <a:cubicBezTo>
                  <a:pt x="1757012" y="0"/>
                  <a:pt x="2263776" y="506764"/>
                  <a:pt x="2263776" y="1131888"/>
                </a:cubicBezTo>
                <a:cubicBezTo>
                  <a:pt x="2263776" y="1757012"/>
                  <a:pt x="1757012" y="2263776"/>
                  <a:pt x="1131888" y="2263776"/>
                </a:cubicBezTo>
                <a:cubicBezTo>
                  <a:pt x="506764" y="2263776"/>
                  <a:pt x="0" y="1757012"/>
                  <a:pt x="0" y="1131888"/>
                </a:cubicBezTo>
                <a:cubicBezTo>
                  <a:pt x="0" y="506764"/>
                  <a:pt x="506764" y="0"/>
                  <a:pt x="113188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A14F21DF-D5E0-4C6C-BA2C-D69D65DBB18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91612" y="3324733"/>
            <a:ext cx="2936876" cy="2936876"/>
          </a:xfrm>
          <a:custGeom>
            <a:avLst/>
            <a:gdLst>
              <a:gd name="connsiteX0" fmla="*/ 1468438 w 2936876"/>
              <a:gd name="connsiteY0" fmla="*/ 0 h 2936876"/>
              <a:gd name="connsiteX1" fmla="*/ 2936876 w 2936876"/>
              <a:gd name="connsiteY1" fmla="*/ 1468438 h 2936876"/>
              <a:gd name="connsiteX2" fmla="*/ 1468438 w 2936876"/>
              <a:gd name="connsiteY2" fmla="*/ 2936876 h 2936876"/>
              <a:gd name="connsiteX3" fmla="*/ 0 w 2936876"/>
              <a:gd name="connsiteY3" fmla="*/ 1468438 h 2936876"/>
              <a:gd name="connsiteX4" fmla="*/ 1468438 w 2936876"/>
              <a:gd name="connsiteY4" fmla="*/ 0 h 293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6876" h="2936876">
                <a:moveTo>
                  <a:pt x="1468438" y="0"/>
                </a:moveTo>
                <a:cubicBezTo>
                  <a:pt x="2279434" y="0"/>
                  <a:pt x="2936876" y="657442"/>
                  <a:pt x="2936876" y="1468438"/>
                </a:cubicBezTo>
                <a:cubicBezTo>
                  <a:pt x="2936876" y="2279434"/>
                  <a:pt x="2279434" y="2936876"/>
                  <a:pt x="1468438" y="2936876"/>
                </a:cubicBezTo>
                <a:cubicBezTo>
                  <a:pt x="657442" y="2936876"/>
                  <a:pt x="0" y="2279434"/>
                  <a:pt x="0" y="1468438"/>
                </a:cubicBezTo>
                <a:cubicBezTo>
                  <a:pt x="0" y="657442"/>
                  <a:pt x="657442" y="0"/>
                  <a:pt x="146843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2FF63B4-C261-4597-9EE0-811D250B9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6548755" y="850167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92CF088-7F97-4A11-8A81-0EF641F69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602297" y="5691007"/>
            <a:ext cx="667802" cy="631474"/>
            <a:chOff x="3409557" y="4940429"/>
            <a:chExt cx="667802" cy="631474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65B23B7-CE74-4974-ABD8-BFA31D583416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3537358" y="4940429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99BB1F-6C9D-4972-9EF4-98ACD7BE71E5}"/>
                </a:ext>
              </a:extLst>
            </p:cNvPr>
            <p:cNvSpPr/>
            <p:nvPr/>
          </p:nvSpPr>
          <p:spPr>
            <a:xfrm rot="13500000">
              <a:off x="3544558" y="4858365"/>
              <a:ext cx="270000" cy="54000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160486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458B3A1-C77D-4AFC-B2C8-79520B53C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7200"/>
            <a:ext cx="4500562" cy="1562959"/>
          </a:xfrm>
        </p:spPr>
        <p:txBody>
          <a:bodyPr wrap="square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551DA26-B267-4F28-B4D0-65B3EF6E11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95544A62-DA23-4840-99DE-09AFC8F4DC4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54096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19" name="Picture Placeholder 11">
            <a:extLst>
              <a:ext uri="{FF2B5EF4-FFF2-40B4-BE49-F238E27FC236}">
                <a16:creationId xmlns:a16="http://schemas.microsoft.com/office/drawing/2014/main" id="{0C91AF30-C5BB-4601-BDEB-E60C93A169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83808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0" name="Picture Placeholder 11">
            <a:extLst>
              <a:ext uri="{FF2B5EF4-FFF2-40B4-BE49-F238E27FC236}">
                <a16:creationId xmlns:a16="http://schemas.microsoft.com/office/drawing/2014/main" id="{5B625AA5-EA5B-4115-A461-DA2C7087D83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37904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1B1AE41C-3196-4E6F-A3A8-313A92677FF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62411" y="4508500"/>
            <a:ext cx="6221412" cy="1563688"/>
          </a:xfr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Font typeface="Arial" panose="020B0604020202020204" pitchFamily="34" charset="0"/>
              <a:buChar char="•"/>
              <a:defRPr sz="2000"/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03338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5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03DDF-462A-45CE-931B-010AB4F7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10702-2ACF-4768-9E91-8CB87B89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FA722-391E-4FCF-8E15-0D7E2EC0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517979-166D-4AAA-ABBC-0C3E5C2EC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111559-B769-4E2A-A891-97B3C4AA6BAC}"/>
              </a:ext>
            </a:extLst>
          </p:cNvPr>
          <p:cNvSpPr/>
          <p:nvPr userDrawn="1"/>
        </p:nvSpPr>
        <p:spPr>
          <a:xfrm rot="10800000">
            <a:off x="0" y="-3"/>
            <a:ext cx="9000000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anchor="b" anchorCtr="0">
            <a:noAutofit/>
          </a:bodyPr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16724"/>
            <a:ext cx="5437187" cy="2265216"/>
          </a:xfrm>
        </p:spPr>
        <p:txBody>
          <a:bodyPr>
            <a:noAutofit/>
          </a:bodyPr>
          <a:lstStyle>
            <a:lvl1pPr>
              <a:buNone/>
              <a:defRPr sz="2400"/>
            </a:lvl1pPr>
          </a:lstStyle>
          <a:p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9991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557281"/>
            <a:ext cx="6640285" cy="3300719"/>
          </a:xfrm>
          <a:gradFill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60000"/>
                </a:schemeClr>
              </a:gs>
            </a:gsLst>
            <a:lin ang="10800000" scaled="1"/>
          </a:gradFill>
        </p:spPr>
        <p:txBody>
          <a:bodyPr>
            <a:noAutofit/>
          </a:bodyPr>
          <a:lstStyle>
            <a:lvl1pPr marL="548640" indent="0">
              <a:lnSpc>
                <a:spcPct val="200000"/>
              </a:lnSpc>
              <a:buNone/>
              <a:defRPr/>
            </a:lvl1pPr>
          </a:lstStyle>
          <a:p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6640285" cy="3535509"/>
          </a:xfrm>
          <a:gradFill flip="none" rotWithShape="1"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70000"/>
                </a:schemeClr>
              </a:gs>
            </a:gsLst>
            <a:lin ang="10800000" scaled="1"/>
            <a:tileRect/>
          </a:gradFill>
        </p:spPr>
        <p:txBody>
          <a:bodyPr anchor="b" anchorCtr="0">
            <a:noAutofit/>
          </a:bodyPr>
          <a:lstStyle>
            <a:lvl1pPr marL="548640">
              <a:spcAft>
                <a:spcPts val="1200"/>
              </a:spcAft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8639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Chart Table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BC526-6DCD-4FF6-8395-D8C22E46E527}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113199"/>
            <a:ext cx="11090274" cy="3979625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4331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062BF5C-3876-4161-B4FF-14CA94D3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3566160" cy="3384550"/>
          </a:xfrm>
        </p:spPr>
        <p:txBody>
          <a:bodyPr wrap="square" anchor="b" anchorCtr="0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17C5C60-EC4D-410B-9997-0B7328960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822156" y="4143453"/>
            <a:ext cx="734257" cy="760506"/>
            <a:chOff x="5243759" y="1363788"/>
            <a:chExt cx="734257" cy="760506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0573155C-3428-4F4F-AE66-A519D777EAAE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1853496C-159E-4D47-94B5-0835FB6511B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CE93E330-715B-44E8-84D9-CE166D428DA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80A2FA6F-99B7-4984-A80C-570644889F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668780" y="50590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439C8C03-81B3-4DE8-B96A-78258E4467C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0863" y="4097338"/>
            <a:ext cx="3565524" cy="2351087"/>
          </a:xfrm>
        </p:spPr>
        <p:txBody>
          <a:bodyPr>
            <a:noAutofit/>
          </a:bodyPr>
          <a:lstStyle>
            <a:lvl1pPr>
              <a:buNone/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1FBB56D-C8B1-4ED9-A5DB-72BA636DADF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35809" y="656633"/>
            <a:ext cx="5132388" cy="5132388"/>
          </a:xfrm>
          <a:custGeom>
            <a:avLst/>
            <a:gdLst>
              <a:gd name="connsiteX0" fmla="*/ 2566194 w 5132388"/>
              <a:gd name="connsiteY0" fmla="*/ 0 h 5132388"/>
              <a:gd name="connsiteX1" fmla="*/ 5132388 w 5132388"/>
              <a:gd name="connsiteY1" fmla="*/ 2566194 h 5132388"/>
              <a:gd name="connsiteX2" fmla="*/ 2566194 w 5132388"/>
              <a:gd name="connsiteY2" fmla="*/ 5132388 h 5132388"/>
              <a:gd name="connsiteX3" fmla="*/ 0 w 5132388"/>
              <a:gd name="connsiteY3" fmla="*/ 2566194 h 5132388"/>
              <a:gd name="connsiteX4" fmla="*/ 2566194 w 5132388"/>
              <a:gd name="connsiteY4" fmla="*/ 0 h 513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520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DF368-EBB5-4E3B-849D-60D1FF6E9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AA2C23-1D67-40E5-9812-26FE1F20B1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33097-4C38-4CD7-9E55-E60DAFE9E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9F609-5077-4134-9A71-BDB69FC6BC64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A8ED53-C647-4411-8249-FEECD43FE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EBA021-0276-4921-88CC-9D83A36FB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3FD0-4A32-48BE-82E6-E66D25D93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103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38C6F9E-A74F-4F54-9409-B6B93DF8CE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60000"/>
                </a:schemeClr>
              </a:gs>
              <a:gs pos="40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F0F71C5-78A4-4793-9BD4-3DF0EE3E3E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0288775" y="7626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Title 5">
            <a:extLst>
              <a:ext uri="{FF2B5EF4-FFF2-40B4-BE49-F238E27FC236}">
                <a16:creationId xmlns:a16="http://schemas.microsoft.com/office/drawing/2014/main" id="{36F60F77-4CC9-4F86-B70A-85012C6588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8640" y="548640"/>
            <a:ext cx="8281987" cy="1253041"/>
          </a:xfrm>
        </p:spPr>
        <p:txBody>
          <a:bodyPr>
            <a:noAutofit/>
          </a:bodyPr>
          <a:lstStyle/>
          <a:p>
            <a:r>
              <a:rPr lang="en-US" dirty="0"/>
              <a:t>Team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6093F87-C1F6-4FAB-B891-6F7D7FC20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565" y="4518946"/>
            <a:ext cx="1980001" cy="1363916"/>
            <a:chOff x="4879602" y="3781429"/>
            <a:chExt cx="1980001" cy="1363916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1A4FD5C-1E5B-46D1-BA9D-99928D19AF04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DF0ED5-A971-408F-A055-C7E5D7A623C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A81F353-4C5B-4A37-9846-2C1E2D0FC25F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2B74EA3-11CE-4D3F-99AD-162563447653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8F41896B-6DDA-4F82-9F74-3EBF93A3CD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78992" y="1990724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57" name="Picture Placeholder 55">
            <a:extLst>
              <a:ext uri="{FF2B5EF4-FFF2-40B4-BE49-F238E27FC236}">
                <a16:creationId xmlns:a16="http://schemas.microsoft.com/office/drawing/2014/main" id="{EF85499B-C29A-4C8B-922C-7CE4771E352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38384" y="1990724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58" name="Picture Placeholder 55">
            <a:extLst>
              <a:ext uri="{FF2B5EF4-FFF2-40B4-BE49-F238E27FC236}">
                <a16:creationId xmlns:a16="http://schemas.microsoft.com/office/drawing/2014/main" id="{F82A1DB8-0AE7-4E17-B07B-FCF45B85EE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61976" y="1993392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9" name="Picture Placeholder 55">
            <a:extLst>
              <a:ext uri="{FF2B5EF4-FFF2-40B4-BE49-F238E27FC236}">
                <a16:creationId xmlns:a16="http://schemas.microsoft.com/office/drawing/2014/main" id="{A83EEB6C-83B7-471D-B5A4-4071534048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485568" y="1990724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17A96A8C-F792-485A-9BB9-4DEDCA0CE6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79500" y="3781425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C65AE07-519E-4E3B-8521-621C834391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78733" y="4232949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5" name="Text Placeholder 62">
            <a:extLst>
              <a:ext uri="{FF2B5EF4-FFF2-40B4-BE49-F238E27FC236}">
                <a16:creationId xmlns:a16="http://schemas.microsoft.com/office/drawing/2014/main" id="{FB878318-C287-428B-8105-429BC4B03F5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839151" y="3781425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4" name="Text Placeholder 60">
            <a:extLst>
              <a:ext uri="{FF2B5EF4-FFF2-40B4-BE49-F238E27FC236}">
                <a16:creationId xmlns:a16="http://schemas.microsoft.com/office/drawing/2014/main" id="{1465E516-2CEF-4F9E-9375-7D41DCFCBB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838384" y="4232949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7" name="Text Placeholder 62">
            <a:extLst>
              <a:ext uri="{FF2B5EF4-FFF2-40B4-BE49-F238E27FC236}">
                <a16:creationId xmlns:a16="http://schemas.microsoft.com/office/drawing/2014/main" id="{FE012CE3-36AA-4016-A88E-27BCFFEFD69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662743" y="3781425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6" name="Text Placeholder 60">
            <a:extLst>
              <a:ext uri="{FF2B5EF4-FFF2-40B4-BE49-F238E27FC236}">
                <a16:creationId xmlns:a16="http://schemas.microsoft.com/office/drawing/2014/main" id="{8D5671AF-0137-4226-8A84-2784817E51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61976" y="4232949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9" name="Text Placeholder 62">
            <a:extLst>
              <a:ext uri="{FF2B5EF4-FFF2-40B4-BE49-F238E27FC236}">
                <a16:creationId xmlns:a16="http://schemas.microsoft.com/office/drawing/2014/main" id="{DA1587F0-23BF-4FB8-B06C-2B0AA928E93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3112" y="3787288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8" name="Text Placeholder 60">
            <a:extLst>
              <a:ext uri="{FF2B5EF4-FFF2-40B4-BE49-F238E27FC236}">
                <a16:creationId xmlns:a16="http://schemas.microsoft.com/office/drawing/2014/main" id="{565C0B22-B5E7-44BB-A17C-7FB5BB5D82B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432345" y="4238812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61572-1A59-4E3B-BA65-3329E946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F84F1-99FE-4F0B-9E76-F581C2C1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2D769-16B1-43C4-BF14-31755335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6517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Content 2 column (comparison sl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FD65A50E-2F73-4426-8586-9731AFA2D2E0}"/>
              </a:ext>
            </a:extLst>
          </p:cNvPr>
          <p:cNvSpPr>
            <a:spLocks noChangeAspect="1"/>
          </p:cNvSpPr>
          <p:nvPr/>
        </p:nvSpPr>
        <p:spPr>
          <a:xfrm>
            <a:off x="11091612" y="5893466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89C080-4102-49AE-BDA9-59A4A67E2486}"/>
              </a:ext>
            </a:extLst>
          </p:cNvPr>
          <p:cNvSpPr/>
          <p:nvPr/>
        </p:nvSpPr>
        <p:spPr>
          <a:xfrm>
            <a:off x="11451612" y="5827878"/>
            <a:ext cx="379049" cy="360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62014-F04C-495A-964E-6B888D49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sz="48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DF027-E633-44EE-ACA0-C205930AA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731375"/>
            <a:ext cx="5437186" cy="535354"/>
          </a:xfrm>
        </p:spPr>
        <p:txBody>
          <a:bodyPr anchor="b">
            <a:noAutofit/>
          </a:bodyPr>
          <a:lstStyle>
            <a:lvl1pPr marL="0" indent="0">
              <a:buNone/>
              <a:defRPr sz="14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4F363-FEEF-4CD2-A18E-17AE8D485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63" y="2427370"/>
            <a:ext cx="5429114" cy="351555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E50F8C-4D64-40FD-AE8C-6A1F3C2A8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2024" y="1731375"/>
            <a:ext cx="5436392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US" sz="14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AC943E-DB2B-40E0-907F-8EA1404791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2023" y="2427370"/>
            <a:ext cx="5436391" cy="351555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DCD5B-3F26-4AFA-8BD4-E5D8DD2A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10D1EE-83A0-4FB5-9B25-8A73DE89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31C35-2E5B-491D-85ED-DB42A4FE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2822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7931" y="5260967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 rot="2700000">
            <a:off x="10834944" y="17126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100000">
            <a:off x="10849344" y="51834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BCCE83C-72C8-4181-8D03-7CFB23A6F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sz="48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C6FCDFCC-38D1-43A4-918F-491DBA6B2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731375"/>
            <a:ext cx="3563936" cy="535354"/>
          </a:xfrm>
        </p:spPr>
        <p:txBody>
          <a:bodyPr anchor="b">
            <a:noAutofit/>
          </a:bodyPr>
          <a:lstStyle>
            <a:lvl1pPr marL="0" indent="0">
              <a:buNone/>
              <a:defRPr sz="20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8A9CB740-8581-4D62-8481-7ECBBEDA72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9476" y="2432304"/>
            <a:ext cx="3563936" cy="3515555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AB16E493-D962-46EC-BBB8-D7E68A6404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41573" y="1731375"/>
            <a:ext cx="356616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US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/>
            <a:r>
              <a:rPr lang="en-US"/>
              <a:t>Click to edit Master text styles</a:t>
            </a:r>
          </a:p>
        </p:txBody>
      </p:sp>
      <p:sp>
        <p:nvSpPr>
          <p:cNvPr id="23" name="Content Placeholder 5">
            <a:extLst>
              <a:ext uri="{FF2B5EF4-FFF2-40B4-BE49-F238E27FC236}">
                <a16:creationId xmlns:a16="http://schemas.microsoft.com/office/drawing/2014/main" id="{88CC7C67-1BA6-42A6-B9D3-8EDF70A3DB3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41573" y="2427370"/>
            <a:ext cx="3508755" cy="3515555"/>
          </a:xfrm>
        </p:spPr>
        <p:txBody>
          <a:bodyPr>
            <a:noAutofit/>
          </a:bodyPr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C17092A6-D0E6-4EF2-B3B8-AE35438D4D77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8139659" y="1731375"/>
            <a:ext cx="356616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US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/>
            <a:r>
              <a:rPr lang="en-US" dirty="0"/>
              <a:t>Click to EDIT</a:t>
            </a:r>
          </a:p>
        </p:txBody>
      </p:sp>
      <p:sp>
        <p:nvSpPr>
          <p:cNvPr id="21" name="Content Placeholder 5">
            <a:extLst>
              <a:ext uri="{FF2B5EF4-FFF2-40B4-BE49-F238E27FC236}">
                <a16:creationId xmlns:a16="http://schemas.microsoft.com/office/drawing/2014/main" id="{4534254A-2561-400F-87CB-18A8D35381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139659" y="2427370"/>
            <a:ext cx="3508755" cy="3515555"/>
          </a:xfrm>
        </p:spPr>
        <p:txBody>
          <a:bodyPr>
            <a:noAutofit/>
          </a:bodyPr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2930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949202B-67AE-417A-A336-DF5257FFD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8500"/>
            <a:ext cx="4500562" cy="1562959"/>
          </a:xfrm>
        </p:spPr>
        <p:txBody>
          <a:bodyPr wrap="square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786D546-2834-435F-950F-DCEFE654B3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BD763BD-EAC5-4DB8-81AF-9743BB6A957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62411" y="4508500"/>
            <a:ext cx="6221412" cy="1563688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46AF837-10C6-44A5-B8D6-960A57487B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225773" y="385222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4144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>
            <a:extLst>
              <a:ext uri="{FF2B5EF4-FFF2-40B4-BE49-F238E27FC236}">
                <a16:creationId xmlns:a16="http://schemas.microsoft.com/office/drawing/2014/main" id="{97246E34-E6EE-4BF3-A0D3-A20868B5A5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45BE5FFB-47D1-4474-B6CA-C3C936DF2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27610"/>
            <a:ext cx="5437187" cy="2265216"/>
          </a:xfrm>
        </p:spPr>
        <p:txBody>
          <a:bodyPr>
            <a:noAutofit/>
          </a:bodyPr>
          <a:lstStyle>
            <a:lvl1pPr>
              <a:buNone/>
              <a:defRPr sz="2400"/>
            </a:lvl1pPr>
          </a:lstStyle>
          <a:p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008D9209-1A62-4AC3-BF92-94348A9BC06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56248" y="548640"/>
            <a:ext cx="5084064" cy="2880360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FADBFB6B-1787-4549-91B6-D748C66B13C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556248" y="3429000"/>
            <a:ext cx="5084064" cy="2880360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6966E3E-9B30-4375-AC9A-23256CC87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161347" y="125399"/>
            <a:ext cx="1404698" cy="1155641"/>
            <a:chOff x="11161347" y="125399"/>
            <a:chExt cx="1404698" cy="1155641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EBBC5A2-A37E-47DF-9230-9A75067F188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161347" y="125399"/>
              <a:ext cx="1341675" cy="926985"/>
            </a:xfrm>
            <a:custGeom>
              <a:avLst/>
              <a:gdLst>
                <a:gd name="connsiteX0" fmla="*/ 1049126 w 1341675"/>
                <a:gd name="connsiteY0" fmla="*/ 8962 h 926985"/>
                <a:gd name="connsiteX1" fmla="*/ 1341675 w 1341675"/>
                <a:gd name="connsiteY1" fmla="*/ 301511 h 926985"/>
                <a:gd name="connsiteX2" fmla="*/ 1130649 w 1341675"/>
                <a:gd name="connsiteY2" fmla="*/ 512537 h 926985"/>
                <a:gd name="connsiteX3" fmla="*/ 1107397 w 1341675"/>
                <a:gd name="connsiteY3" fmla="*/ 499917 h 926985"/>
                <a:gd name="connsiteX4" fmla="*/ 926985 w 1341675"/>
                <a:gd name="connsiteY4" fmla="*/ 463493 h 926985"/>
                <a:gd name="connsiteX5" fmla="*/ 463493 w 1341675"/>
                <a:gd name="connsiteY5" fmla="*/ 926985 h 926985"/>
                <a:gd name="connsiteX6" fmla="*/ 0 w 1341675"/>
                <a:gd name="connsiteY6" fmla="*/ 926985 h 926985"/>
                <a:gd name="connsiteX7" fmla="*/ 926985 w 1341675"/>
                <a:gd name="connsiteY7" fmla="*/ 0 h 926985"/>
                <a:gd name="connsiteX8" fmla="*/ 1021763 w 1341675"/>
                <a:gd name="connsiteY8" fmla="*/ 4786 h 92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1675" h="926985">
                  <a:moveTo>
                    <a:pt x="1049126" y="8962"/>
                  </a:moveTo>
                  <a:lnTo>
                    <a:pt x="1341675" y="301511"/>
                  </a:lnTo>
                  <a:lnTo>
                    <a:pt x="1130649" y="512537"/>
                  </a:lnTo>
                  <a:lnTo>
                    <a:pt x="1107397" y="499917"/>
                  </a:lnTo>
                  <a:cubicBezTo>
                    <a:pt x="1051945" y="476462"/>
                    <a:pt x="990979" y="463493"/>
                    <a:pt x="926985" y="463493"/>
                  </a:cubicBezTo>
                  <a:cubicBezTo>
                    <a:pt x="671005" y="463493"/>
                    <a:pt x="463493" y="671005"/>
                    <a:pt x="463493" y="926985"/>
                  </a:cubicBezTo>
                  <a:lnTo>
                    <a:pt x="0" y="926985"/>
                  </a:lnTo>
                  <a:cubicBezTo>
                    <a:pt x="0" y="415026"/>
                    <a:pt x="415025" y="0"/>
                    <a:pt x="926985" y="0"/>
                  </a:cubicBezTo>
                  <a:cubicBezTo>
                    <a:pt x="958982" y="0"/>
                    <a:pt x="990601" y="1621"/>
                    <a:pt x="1021763" y="478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54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1781B9A-C230-4FFC-90A8-E0571B1DEDA7}"/>
                </a:ext>
              </a:extLst>
            </p:cNvPr>
            <p:cNvSpPr/>
            <p:nvPr/>
          </p:nvSpPr>
          <p:spPr>
            <a:xfrm rot="2700000">
              <a:off x="11798454" y="994196"/>
              <a:ext cx="107098" cy="466589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innerShdw blurRad="63500" dist="254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295925C-3570-40F1-B3CE-07D947ED464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228590" y="129580"/>
              <a:ext cx="1337455" cy="1042921"/>
            </a:xfrm>
            <a:custGeom>
              <a:avLst/>
              <a:gdLst>
                <a:gd name="connsiteX0" fmla="*/ 1084058 w 1337455"/>
                <a:gd name="connsiteY0" fmla="*/ 16081 h 1042921"/>
                <a:gd name="connsiteX1" fmla="*/ 1337455 w 1337455"/>
                <a:gd name="connsiteY1" fmla="*/ 269477 h 1042921"/>
                <a:gd name="connsiteX2" fmla="*/ 1060775 w 1337455"/>
                <a:gd name="connsiteY2" fmla="*/ 546158 h 1042921"/>
                <a:gd name="connsiteX3" fmla="*/ 1020394 w 1337455"/>
                <a:gd name="connsiteY3" fmla="*/ 532055 h 1042921"/>
                <a:gd name="connsiteX4" fmla="*/ 926985 w 1337455"/>
                <a:gd name="connsiteY4" fmla="*/ 521461 h 1042921"/>
                <a:gd name="connsiteX5" fmla="*/ 463492 w 1337455"/>
                <a:gd name="connsiteY5" fmla="*/ 1042921 h 1042921"/>
                <a:gd name="connsiteX6" fmla="*/ 0 w 1337455"/>
                <a:gd name="connsiteY6" fmla="*/ 1042921 h 1042921"/>
                <a:gd name="connsiteX7" fmla="*/ 926984 w 1337455"/>
                <a:gd name="connsiteY7" fmla="*/ 0 h 1042921"/>
                <a:gd name="connsiteX8" fmla="*/ 1021763 w 1337455"/>
                <a:gd name="connsiteY8" fmla="*/ 5384 h 104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7455" h="1042921">
                  <a:moveTo>
                    <a:pt x="1084058" y="16081"/>
                  </a:moveTo>
                  <a:lnTo>
                    <a:pt x="1337455" y="269477"/>
                  </a:lnTo>
                  <a:lnTo>
                    <a:pt x="1060775" y="546158"/>
                  </a:lnTo>
                  <a:lnTo>
                    <a:pt x="1020394" y="532055"/>
                  </a:lnTo>
                  <a:cubicBezTo>
                    <a:pt x="990222" y="525109"/>
                    <a:pt x="958982" y="521461"/>
                    <a:pt x="926985" y="521461"/>
                  </a:cubicBezTo>
                  <a:cubicBezTo>
                    <a:pt x="671005" y="521461"/>
                    <a:pt x="463493" y="754927"/>
                    <a:pt x="463492" y="1042921"/>
                  </a:cubicBezTo>
                  <a:lnTo>
                    <a:pt x="0" y="1042921"/>
                  </a:lnTo>
                  <a:cubicBezTo>
                    <a:pt x="0" y="466932"/>
                    <a:pt x="415025" y="0"/>
                    <a:pt x="926984" y="0"/>
                  </a:cubicBezTo>
                  <a:cubicBezTo>
                    <a:pt x="958982" y="0"/>
                    <a:pt x="990600" y="1824"/>
                    <a:pt x="1021763" y="5384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94664AE-6DC5-428F-9AC4-5A8F67571F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94036" y="5610392"/>
            <a:ext cx="667802" cy="631474"/>
            <a:chOff x="10478914" y="1506691"/>
            <a:chExt cx="667802" cy="63147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288F304-7DF7-42FB-BD6F-D575128A1DDE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04835D9-7DE9-4DDD-A6C2-1C526822700A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D2D6F-49E8-4217-A908-2D9E4358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C4440-6B8D-4A24-A807-8B1302A3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FE189-E20B-4108-B290-24442433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3C43C1C-00B3-40E0-B073-B8C56206D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303845" y="5427212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7543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149" y="389840"/>
            <a:ext cx="8281987" cy="2954655"/>
          </a:xfr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3536951"/>
            <a:ext cx="8281989" cy="2555874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88000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94729CA3-91C4-4A89-9448-A2F0E409177A}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8347B7-45FA-4A01-924D-DC385B720B3E}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4" cy="133200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2097175"/>
            <a:ext cx="5435600" cy="399565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62910-87AA-4E67-992D-8D4822FD8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5538" y="2097175"/>
            <a:ext cx="5435600" cy="399565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612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2851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78B0BE9-88B0-4883-9BA9-CD594C400EC1}"/>
              </a:ext>
            </a:extLst>
          </p:cNvPr>
          <p:cNvGrpSpPr/>
          <p:nvPr/>
        </p:nvGrpSpPr>
        <p:grpSpPr>
          <a:xfrm>
            <a:off x="4949631" y="5111861"/>
            <a:ext cx="1262947" cy="1335600"/>
            <a:chOff x="2678417" y="2427951"/>
            <a:chExt cx="1262947" cy="13356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59DCBF3-7AFA-4CD1-A918-BC6DDE674E6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769891" y="2336477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964A02-96E1-4654-9187-DDDE7409F75B}"/>
                </a:ext>
              </a:extLst>
            </p:cNvPr>
            <p:cNvSpPr/>
            <p:nvPr/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3FF76C-A012-4CDA-8AE7-E9413955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5" cy="984885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A4C80-DC38-4641-924F-90D6078CF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5775" y="1750060"/>
            <a:ext cx="7345362" cy="434276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42771-D3A7-4072-85DC-B7C5E530E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50060"/>
            <a:ext cx="3565525" cy="4342765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47AB1-6EB5-4E2C-B4A7-42DC643E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9D15F-B6ED-46E1-9840-0B625880E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EB023-7A5E-4087-B75E-A38A80EE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654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60CE8-CB90-4A75-BB51-7AEA8E738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E33C0-47D0-4DF3-BFED-8BB4DF98AF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F067DC-D4BC-47B0-B712-D27C65E2F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9F609-5077-4134-9A71-BDB69FC6BC64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8908C3-B015-4C8E-AEF0-7FB5AD54C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BFDD5B-24AE-40AA-8CC2-5FEDBAAEB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3FD0-4A32-48BE-82E6-E66D25D93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458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D5F95-3B4B-4846-9067-FAE3FCB18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E24AD-1BC9-46D8-9089-C06C278A4E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407C3B-5B9D-4B89-B04B-C4ED41EFE8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D4A9C7-724B-4E89-9CDE-D9446716E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9F609-5077-4134-9A71-BDB69FC6BC64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115A3D-940E-474F-9589-E974D0C45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896BAF-3EBB-486C-B6E0-8FB813233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3FD0-4A32-48BE-82E6-E66D25D93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85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984F1-2D53-4ECA-A10D-4B5EFCA57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A8BE9F-8AEC-4F25-B134-CF26F22FA4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B645B-F3B7-4346-93C4-726DC98AB1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CAA0F3-BF05-4CB2-95FC-9E1844A733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57C992-7E94-4164-880C-1E3BC716FB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DCB1C8-CCF3-438A-8AAF-3703F3AC8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9F609-5077-4134-9A71-BDB69FC6BC64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B1B901-C828-491B-A120-88516C3C9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2C3A10-77D5-4D33-8330-975AE9AFD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3FD0-4A32-48BE-82E6-E66D25D93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8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52F39-58DB-49DC-A710-48AB7F098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A0E56F-BA21-41BF-95B7-E3290F0A0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9F609-5077-4134-9A71-BDB69FC6BC64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792BF6-BCF2-4629-836D-913C1DB1E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4083A9-E857-4236-BE12-67D0CAB2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3FD0-4A32-48BE-82E6-E66D25D93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228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198ADF-D93B-4522-BD5D-F0FED7521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9F609-5077-4134-9A71-BDB69FC6BC64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F4C898-F63D-427C-B785-3077D010D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C98FB8-8D9D-4245-90B3-3E0880757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3FD0-4A32-48BE-82E6-E66D25D93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82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62E5B-60B9-474E-AF57-19522D9DA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784D2-2EAF-414A-837B-209FBC628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7046BE-8764-419C-A7C5-FA863C6ADC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E49B37-1622-4B22-B4B4-F97FBB220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9F609-5077-4134-9A71-BDB69FC6BC64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963010-DA66-4925-8E79-39F4DBFAE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076AED-660C-4F02-B30D-6D1591FF4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3FD0-4A32-48BE-82E6-E66D25D93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876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89DA7-9D09-4AEE-866B-EE05E1C8E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7DE787-77B8-4D7A-8561-24EC1BE8C5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8DCAB-9EF3-41A6-8FC0-99CD1B7647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95CCFF-BB82-44B1-96FB-A63B50D1B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9F609-5077-4134-9A71-BDB69FC6BC64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C37C90-D512-4061-B107-CD363725B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470CF0-7DF7-45E7-ADB7-D46B826E2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3FD0-4A32-48BE-82E6-E66D25D93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394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0615EB-F1F9-4BD4-AB8F-B3C80880C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9EAE2C-5D8F-4997-810F-EA85C9E19D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57168-3E01-4D2E-BE98-311D035B5D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9F609-5077-4134-9A71-BDB69FC6BC64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8DF32-D20E-4351-832D-78217EA442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6052B5-0C2A-41E0-8B8F-990303804F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E3FD0-4A32-48BE-82E6-E66D25D93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134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r>
              <a:rPr lang="en-US"/>
              <a:t>Tuesday, February 2, 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1505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0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2" pos="3840">
          <p15:clr>
            <a:srgbClr val="F26B43"/>
          </p15:clr>
        </p15:guide>
        <p15:guide id="33" orient="horz" pos="2160">
          <p15:clr>
            <a:srgbClr val="F26B43"/>
          </p15:clr>
        </p15:guide>
        <p15:guide id="34" pos="347">
          <p15:clr>
            <a:srgbClr val="F26B43"/>
          </p15:clr>
        </p15:guide>
        <p15:guide id="35" pos="7333">
          <p15:clr>
            <a:srgbClr val="F26B43"/>
          </p15:clr>
        </p15:guide>
        <p15:guide id="36" orient="horz" pos="346">
          <p15:clr>
            <a:srgbClr val="F26B43"/>
          </p15:clr>
        </p15:guide>
        <p15:guide id="37" orient="horz" pos="3974">
          <p15:clr>
            <a:srgbClr val="F26B43"/>
          </p15:clr>
        </p15:guide>
        <p15:guide id="38" pos="824">
          <p15:clr>
            <a:srgbClr val="A4A3A4"/>
          </p15:clr>
        </p15:guide>
        <p15:guide id="39" pos="937">
          <p15:clr>
            <a:srgbClr val="A4A3A4"/>
          </p15:clr>
        </p15:guide>
        <p15:guide id="40" pos="1413">
          <p15:clr>
            <a:srgbClr val="A4A3A4"/>
          </p15:clr>
        </p15:guide>
        <p15:guide id="41" pos="1527">
          <p15:clr>
            <a:srgbClr val="A4A3A4"/>
          </p15:clr>
        </p15:guide>
        <p15:guide id="42" pos="2003">
          <p15:clr>
            <a:srgbClr val="A4A3A4"/>
          </p15:clr>
        </p15:guide>
        <p15:guide id="43" pos="2116">
          <p15:clr>
            <a:srgbClr val="A4A3A4"/>
          </p15:clr>
        </p15:guide>
        <p15:guide id="44" pos="2593">
          <p15:clr>
            <a:srgbClr val="A4A3A4"/>
          </p15:clr>
        </p15:guide>
        <p15:guide id="45" pos="2706">
          <p15:clr>
            <a:srgbClr val="A4A3A4"/>
          </p15:clr>
        </p15:guide>
        <p15:guide id="46" pos="3182">
          <p15:clr>
            <a:srgbClr val="A4A3A4"/>
          </p15:clr>
        </p15:guide>
        <p15:guide id="47" pos="3318">
          <p15:clr>
            <a:srgbClr val="A4A3A4"/>
          </p15:clr>
        </p15:guide>
        <p15:guide id="48" pos="3772">
          <p15:clr>
            <a:srgbClr val="A4A3A4"/>
          </p15:clr>
        </p15:guide>
        <p15:guide id="49" pos="3908">
          <p15:clr>
            <a:srgbClr val="A4A3A4"/>
          </p15:clr>
        </p15:guide>
        <p15:guide id="50" pos="4362">
          <p15:clr>
            <a:srgbClr val="A4A3A4"/>
          </p15:clr>
        </p15:guide>
        <p15:guide id="51" pos="4498">
          <p15:clr>
            <a:srgbClr val="A4A3A4"/>
          </p15:clr>
        </p15:guide>
        <p15:guide id="52" pos="4951">
          <p15:clr>
            <a:srgbClr val="A4A3A4"/>
          </p15:clr>
        </p15:guide>
        <p15:guide id="53" pos="5087">
          <p15:clr>
            <a:srgbClr val="A4A3A4"/>
          </p15:clr>
        </p15:guide>
        <p15:guide id="54" pos="5541">
          <p15:clr>
            <a:srgbClr val="A4A3A4"/>
          </p15:clr>
        </p15:guide>
        <p15:guide id="55" pos="5677">
          <p15:clr>
            <a:srgbClr val="A4A3A4"/>
          </p15:clr>
        </p15:guide>
        <p15:guide id="56" pos="6153">
          <p15:clr>
            <a:srgbClr val="A4A3A4"/>
          </p15:clr>
        </p15:guide>
        <p15:guide id="57" pos="6267">
          <p15:clr>
            <a:srgbClr val="A4A3A4"/>
          </p15:clr>
        </p15:guide>
        <p15:guide id="58" pos="6743">
          <p15:clr>
            <a:srgbClr val="A4A3A4"/>
          </p15:clr>
        </p15:guide>
        <p15:guide id="59" pos="6856">
          <p15:clr>
            <a:srgbClr val="A4A3A4"/>
          </p15:clr>
        </p15:guide>
        <p15:guide id="60" orient="horz" pos="3838">
          <p15:clr>
            <a:srgbClr val="A4A3A4"/>
          </p15:clr>
        </p15:guide>
        <p15:guide id="61" orient="horz" pos="2092">
          <p15:clr>
            <a:srgbClr val="A4A3A4"/>
          </p15:clr>
        </p15:guide>
        <p15:guide id="62" orient="horz" pos="2228">
          <p15:clr>
            <a:srgbClr val="A4A3A4"/>
          </p15:clr>
        </p15:guide>
        <p15:guide id="63" orient="horz" pos="845">
          <p15:clr>
            <a:srgbClr val="A4A3A4"/>
          </p15:clr>
        </p15:guide>
        <p15:guide id="64" orient="horz" pos="958">
          <p15:clr>
            <a:srgbClr val="A4A3A4"/>
          </p15:clr>
        </p15:guide>
        <p15:guide id="65" orient="horz" pos="1480">
          <p15:clr>
            <a:srgbClr val="A4A3A4"/>
          </p15:clr>
        </p15:guide>
        <p15:guide id="66" orient="horz" pos="1593">
          <p15:clr>
            <a:srgbClr val="A4A3A4"/>
          </p15:clr>
        </p15:guide>
        <p15:guide id="67" orient="horz" pos="2727">
          <p15:clr>
            <a:srgbClr val="A4A3A4"/>
          </p15:clr>
        </p15:guide>
        <p15:guide id="68" orient="horz" pos="2840">
          <p15:clr>
            <a:srgbClr val="A4A3A4"/>
          </p15:clr>
        </p15:guide>
        <p15:guide id="69" orient="horz" pos="3339">
          <p15:clr>
            <a:srgbClr val="A4A3A4"/>
          </p15:clr>
        </p15:guide>
        <p15:guide id="70" orient="horz" pos="3475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7.xml"/><Relationship Id="rId4" Type="http://schemas.openxmlformats.org/officeDocument/2006/relationships/hyperlink" Target="https://www.publicdomainpictures.net/en/view-image.php?image=359820&amp;picture=idea-light-bulb-icon-on-cement-wall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7.xml"/><Relationship Id="rId4" Type="http://schemas.openxmlformats.org/officeDocument/2006/relationships/hyperlink" Target="https://pixabay.com/en/time-for-a-change-courage-897441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14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16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18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20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Freeform: Shape 22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4230CD-B49B-408B-BB2D-BE501FF92D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1160" y="1060914"/>
            <a:ext cx="3125066" cy="3746726"/>
          </a:xfrm>
        </p:spPr>
        <p:txBody>
          <a:bodyPr anchor="b">
            <a:normAutofit fontScale="92500" lnSpcReduction="10000"/>
          </a:bodyPr>
          <a:lstStyle/>
          <a:p>
            <a:pPr algn="l"/>
            <a:r>
              <a:rPr lang="en-GB" sz="2800" b="1" dirty="0">
                <a:solidFill>
                  <a:srgbClr val="FFFFFF"/>
                </a:solidFill>
              </a:rPr>
              <a:t>Dr Zoe Darwin, University of Huddersfield </a:t>
            </a:r>
          </a:p>
          <a:p>
            <a:pPr algn="l"/>
            <a:r>
              <a:rPr lang="en-GB" sz="2800" b="1" dirty="0">
                <a:solidFill>
                  <a:srgbClr val="FFFFFF"/>
                </a:solidFill>
              </a:rPr>
              <a:t>Dr Jane Iles </a:t>
            </a:r>
          </a:p>
          <a:p>
            <a:pPr algn="l"/>
            <a:r>
              <a:rPr lang="en-GB" sz="2800" b="1" dirty="0">
                <a:solidFill>
                  <a:srgbClr val="FFFFFF"/>
                </a:solidFill>
              </a:rPr>
              <a:t>University of Surrey PsychD</a:t>
            </a:r>
          </a:p>
          <a:p>
            <a:pPr algn="l"/>
            <a:endParaRPr lang="en-GB" sz="2000" b="1" dirty="0">
              <a:solidFill>
                <a:srgbClr val="FFFFFF"/>
              </a:solidFill>
            </a:endParaRPr>
          </a:p>
          <a:p>
            <a:pPr algn="l"/>
            <a:r>
              <a:rPr lang="en-GB" b="1" dirty="0">
                <a:solidFill>
                  <a:srgbClr val="FFFFFF"/>
                </a:solidFill>
              </a:rPr>
              <a:t>On behalf of the Perinatal Mental Health Families Team</a:t>
            </a:r>
          </a:p>
          <a:p>
            <a:pPr algn="l"/>
            <a:endParaRPr lang="en-GB" sz="2000" b="1" dirty="0">
              <a:solidFill>
                <a:srgbClr val="FFFF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4AB19C-0299-409F-9A3A-B96A1B37E8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674" t="16335" r="7686" b="34650"/>
          <a:stretch/>
        </p:blipFill>
        <p:spPr>
          <a:xfrm>
            <a:off x="4502428" y="916127"/>
            <a:ext cx="7225748" cy="5025745"/>
          </a:xfrm>
          <a:prstGeom prst="rect">
            <a:avLst/>
          </a:prstGeom>
          <a:noFill/>
        </p:spPr>
      </p:pic>
      <p:pic>
        <p:nvPicPr>
          <p:cNvPr id="7" name="Picture 6" descr="Chart, sunburst chart&#10;&#10;Description automatically generated">
            <a:extLst>
              <a:ext uri="{FF2B5EF4-FFF2-40B4-BE49-F238E27FC236}">
                <a16:creationId xmlns:a16="http://schemas.microsoft.com/office/drawing/2014/main" id="{3A9FEC86-0AC1-4319-A5A7-E631CAC8AF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615" y="1796311"/>
            <a:ext cx="7918086" cy="4582977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DF8372BF-72DF-417B-A693-2A87FC5A8EA1}"/>
              </a:ext>
            </a:extLst>
          </p:cNvPr>
          <p:cNvSpPr txBox="1">
            <a:spLocks/>
          </p:cNvSpPr>
          <p:nvPr/>
        </p:nvSpPr>
        <p:spPr>
          <a:xfrm>
            <a:off x="463824" y="4533593"/>
            <a:ext cx="2919738" cy="168372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>
                <a:solidFill>
                  <a:srgbClr val="FFFFFF"/>
                </a:solidFill>
              </a:rPr>
              <a:t>January 2024</a:t>
            </a:r>
            <a:endParaRPr lang="en-GB" sz="2000" b="1" dirty="0">
              <a:solidFill>
                <a:srgbClr val="FFFFFF"/>
              </a:solidFill>
            </a:endParaRPr>
          </a:p>
          <a:p>
            <a:pPr algn="l"/>
            <a:endParaRPr lang="en-GB" sz="20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596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76B70-79BB-4C6A-BC9C-2244DEF39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7205"/>
          </a:xfrm>
        </p:spPr>
        <p:txBody>
          <a:bodyPr/>
          <a:lstStyle/>
          <a:p>
            <a:r>
              <a:rPr lang="en-GB" dirty="0"/>
              <a:t>Three Underpinning Principles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AFD779B-3F13-44C7-ACEE-D91CCBA1DD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53621" t="47434" r="30074" b="42892"/>
          <a:stretch/>
        </p:blipFill>
        <p:spPr>
          <a:xfrm>
            <a:off x="363210" y="1459513"/>
            <a:ext cx="4299694" cy="1434847"/>
          </a:xfr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14BA290B-BA05-4683-9ADE-5F89445561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953" t="46770" r="10035" b="43556"/>
          <a:stretch/>
        </p:blipFill>
        <p:spPr>
          <a:xfrm>
            <a:off x="353347" y="2925082"/>
            <a:ext cx="4749842" cy="14348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EF0EA1-9979-4174-99C3-80C6ACC2ADC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810" t="30265" r="24523" b="61904"/>
          <a:stretch/>
        </p:blipFill>
        <p:spPr>
          <a:xfrm>
            <a:off x="334104" y="4846178"/>
            <a:ext cx="5742654" cy="1167462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7F36748-D03E-40FF-B048-075DA70717FB}"/>
              </a:ext>
            </a:extLst>
          </p:cNvPr>
          <p:cNvSpPr txBox="1">
            <a:spLocks/>
          </p:cNvSpPr>
          <p:nvPr/>
        </p:nvSpPr>
        <p:spPr>
          <a:xfrm>
            <a:off x="6019105" y="1563758"/>
            <a:ext cx="5906960" cy="49291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b="1" dirty="0"/>
              <a:t>Consider the mother in their family context &amp; the needs of the whole family</a:t>
            </a:r>
          </a:p>
          <a:p>
            <a:endParaRPr lang="en-GB" sz="22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2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2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Think about the needs of multiple family members, including the co-parent’s/partner’s mental health &amp; how this affects the mother and baby </a:t>
            </a:r>
          </a:p>
          <a:p>
            <a:endParaRPr lang="en-US" sz="22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200" b="1" dirty="0"/>
              <a:t>Think inclusively about how families are formed and who may be important to the mother and baby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AD5B93E-DE9D-4D01-9E2F-754FF71E43BE}"/>
              </a:ext>
            </a:extLst>
          </p:cNvPr>
          <p:cNvCxnSpPr>
            <a:cxnSpLocks/>
          </p:cNvCxnSpPr>
          <p:nvPr/>
        </p:nvCxnSpPr>
        <p:spPr>
          <a:xfrm>
            <a:off x="785419" y="1252330"/>
            <a:ext cx="10621161" cy="0"/>
          </a:xfrm>
          <a:prstGeom prst="line">
            <a:avLst/>
          </a:prstGeom>
          <a:ln w="349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7959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AC22D-B143-4D7D-B182-A31C7E031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8746"/>
          </a:xfrm>
        </p:spPr>
        <p:txBody>
          <a:bodyPr/>
          <a:lstStyle/>
          <a:p>
            <a:r>
              <a:rPr lang="en-GB" dirty="0"/>
              <a:t>10 key ideas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5E3886-2106-4696-ACD5-82B1E98CE0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263" t="64372" r="46752" b="13348"/>
          <a:stretch/>
        </p:blipFill>
        <p:spPr>
          <a:xfrm>
            <a:off x="6096000" y="1355291"/>
            <a:ext cx="3273058" cy="51375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72C800-0EA8-40DB-8E48-271D9D6019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178" t="42091" r="46443" b="35628"/>
          <a:stretch/>
        </p:blipFill>
        <p:spPr>
          <a:xfrm>
            <a:off x="2061029" y="1355291"/>
            <a:ext cx="3468914" cy="518920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DC0A2FB-3DFB-4AF5-92BD-F1A40D809963}"/>
              </a:ext>
            </a:extLst>
          </p:cNvPr>
          <p:cNvCxnSpPr>
            <a:cxnSpLocks/>
          </p:cNvCxnSpPr>
          <p:nvPr/>
        </p:nvCxnSpPr>
        <p:spPr>
          <a:xfrm>
            <a:off x="785419" y="1123871"/>
            <a:ext cx="10621161" cy="0"/>
          </a:xfrm>
          <a:prstGeom prst="line">
            <a:avLst/>
          </a:prstGeom>
          <a:ln w="349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02975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24" descr="Digital Graph Screen">
            <a:extLst>
              <a:ext uri="{FF2B5EF4-FFF2-40B4-BE49-F238E27FC236}">
                <a16:creationId xmlns:a16="http://schemas.microsoft.com/office/drawing/2014/main" id="{C5EF8189-8ACF-4FA0-8A12-BB3089918BF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" b="42"/>
          <a:stretch/>
        </p:blipFill>
        <p:spPr>
          <a:xfrm>
            <a:off x="0" y="1"/>
            <a:ext cx="12191999" cy="6783572"/>
          </a:xfrm>
          <a:prstGeom prst="rect">
            <a:avLst/>
          </a:prstGeom>
        </p:spPr>
      </p:pic>
      <p:pic>
        <p:nvPicPr>
          <p:cNvPr id="6" name="Content Placeholder 8" descr="Diagram&#10;&#10;Description automatically generated">
            <a:extLst>
              <a:ext uri="{FF2B5EF4-FFF2-40B4-BE49-F238E27FC236}">
                <a16:creationId xmlns:a16="http://schemas.microsoft.com/office/drawing/2014/main" id="{C72B9567-0CEE-4DF9-A40F-161CAC8C839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8" b="2034"/>
          <a:stretch/>
        </p:blipFill>
        <p:spPr>
          <a:xfrm>
            <a:off x="1184018" y="74427"/>
            <a:ext cx="10127359" cy="6709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997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4" descr="Digital Graph Screen">
            <a:extLst>
              <a:ext uri="{FF2B5EF4-FFF2-40B4-BE49-F238E27FC236}">
                <a16:creationId xmlns:a16="http://schemas.microsoft.com/office/drawing/2014/main" id="{C2008AAE-8B8A-4C0B-B440-76839AEE61A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" b="42"/>
          <a:stretch/>
        </p:blipFill>
        <p:spPr>
          <a:xfrm>
            <a:off x="96765" y="1"/>
            <a:ext cx="11960556" cy="6783572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5A2B62-5755-4BC1-85D7-1EF066F11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13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138322E-5A1A-4F4D-A156-25AF4AD058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6732" y="3429000"/>
            <a:ext cx="3205606" cy="2125456"/>
          </a:xfrm>
          <a:prstGeom prst="rect">
            <a:avLst/>
          </a:prstGeom>
        </p:spPr>
      </p:pic>
      <p:pic>
        <p:nvPicPr>
          <p:cNvPr id="18" name="Picture 17" descr="Text&#10;&#10;Description automatically generated with medium confidence">
            <a:extLst>
              <a:ext uri="{FF2B5EF4-FFF2-40B4-BE49-F238E27FC236}">
                <a16:creationId xmlns:a16="http://schemas.microsoft.com/office/drawing/2014/main" id="{1EBFFF2D-8602-49CE-AC02-3735CF4E9C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259" y="76607"/>
            <a:ext cx="6432062" cy="670696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BEACA3C-EBE9-4208-9302-A40F093B7E2D}"/>
              </a:ext>
            </a:extLst>
          </p:cNvPr>
          <p:cNvSpPr txBox="1"/>
          <p:nvPr/>
        </p:nvSpPr>
        <p:spPr>
          <a:xfrm>
            <a:off x="1033959" y="786371"/>
            <a:ext cx="35883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Idea Number 1: Mapping the Family</a:t>
            </a:r>
          </a:p>
        </p:txBody>
      </p:sp>
    </p:spTree>
    <p:extLst>
      <p:ext uri="{BB962C8B-B14F-4D97-AF65-F5344CB8AC3E}">
        <p14:creationId xmlns:p14="http://schemas.microsoft.com/office/powerpoint/2010/main" val="4072162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</p:spPr>
      </p:pic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8FEAC7EB-1359-4744-9BC1-583C0A8F11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238" y="101600"/>
            <a:ext cx="9208561" cy="668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8181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612445" y="481888"/>
            <a:ext cx="1080000" cy="1262947"/>
          </a:xfrm>
          <a:custGeom>
            <a:avLst/>
            <a:gdLst/>
            <a:ahLst/>
            <a:cxnLst/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Placeholder 7" descr="Data Points Digital background">
            <a:extLst>
              <a:ext uri="{FF2B5EF4-FFF2-40B4-BE49-F238E27FC236}">
                <a16:creationId xmlns:a16="http://schemas.microsoft.com/office/drawing/2014/main" id="{7A248480-EDD7-4430-9A24-156464B527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"/>
            <a:ext cx="1219198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AD4EA4DF-0E7C-4098-86F6-7D0ACAEFC0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7859713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E05BC49-0F00-4C85-9AF5-A0CC5B39C8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1F251B-E3B2-4FB5-A536-7F3EA7A2E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vert="horz" wrap="square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DBA1B0FB-D917-4C8C-928F-313BD683BF39}" type="slidenum">
              <a:rPr lang="en-US" smtClean="0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15</a:t>
            </a:fld>
            <a:endParaRPr lang="en-US">
              <a:solidFill>
                <a:schemeClr val="tx1">
                  <a:alpha val="80000"/>
                </a:schemeClr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FBFFA32-1C71-4B4E-82E3-33EE70A6F30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166" t="33322" r="8809" b="19269"/>
          <a:stretch/>
        </p:blipFill>
        <p:spPr>
          <a:xfrm>
            <a:off x="1285661" y="32771"/>
            <a:ext cx="9357530" cy="674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5261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FFFD394-FD78-4DE7-9315-C6A574A627E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047" t="35308" r="8929" b="23622"/>
          <a:stretch/>
        </p:blipFill>
        <p:spPr>
          <a:xfrm>
            <a:off x="787657" y="72483"/>
            <a:ext cx="10652976" cy="6647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8142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Data Points Digital background">
            <a:extLst>
              <a:ext uri="{FF2B5EF4-FFF2-40B4-BE49-F238E27FC236}">
                <a16:creationId xmlns:a16="http://schemas.microsoft.com/office/drawing/2014/main" id="{7A248480-EDD7-4430-9A24-156464B527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"/>
            <a:ext cx="1219198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1F251B-E3B2-4FB5-A536-7F3EA7A2E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vert="horz" wrap="square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DBA1B0FB-D917-4C8C-928F-313BD683BF39}" type="slidenum">
              <a:rPr lang="en-US" smtClean="0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17</a:t>
            </a:fld>
            <a:endParaRPr lang="en-US">
              <a:solidFill>
                <a:schemeClr val="tx1">
                  <a:alpha val="80000"/>
                </a:schemeClr>
              </a:solidFill>
            </a:endParaRPr>
          </a:p>
        </p:txBody>
      </p:sp>
      <p:pic>
        <p:nvPicPr>
          <p:cNvPr id="3" name="Picture 2" descr="A picture containing text, screenshot, person&#10;&#10;Description automatically generated">
            <a:extLst>
              <a:ext uri="{FF2B5EF4-FFF2-40B4-BE49-F238E27FC236}">
                <a16:creationId xmlns:a16="http://schemas.microsoft.com/office/drawing/2014/main" id="{2F9167C1-0CAA-488D-8017-465BD1E125D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4" b="8107"/>
          <a:stretch/>
        </p:blipFill>
        <p:spPr>
          <a:xfrm>
            <a:off x="1094986" y="86526"/>
            <a:ext cx="10002028" cy="6684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7815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Data Points Digital background">
            <a:extLst>
              <a:ext uri="{FF2B5EF4-FFF2-40B4-BE49-F238E27FC236}">
                <a16:creationId xmlns:a16="http://schemas.microsoft.com/office/drawing/2014/main" id="{7A248480-EDD7-4430-9A24-156464B527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"/>
            <a:ext cx="1219198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1F251B-E3B2-4FB5-A536-7F3EA7A2E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vert="horz" wrap="square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DBA1B0FB-D917-4C8C-928F-313BD683BF39}" type="slidenum">
              <a:rPr lang="en-US" smtClean="0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18</a:t>
            </a:fld>
            <a:endParaRPr lang="en-US">
              <a:solidFill>
                <a:schemeClr val="tx1">
                  <a:alpha val="80000"/>
                </a:schemeClr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C55972C-3430-4E6F-95C0-B21B4F4B25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788" t="23799" r="9167" b="34121"/>
          <a:stretch/>
        </p:blipFill>
        <p:spPr>
          <a:xfrm>
            <a:off x="1328608" y="1258577"/>
            <a:ext cx="8898949" cy="552765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8638BFE-8CE6-470C-898E-BD6C536E0D3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3691" t="20529" r="10595" b="69736"/>
          <a:stretch/>
        </p:blipFill>
        <p:spPr>
          <a:xfrm>
            <a:off x="1328608" y="71773"/>
            <a:ext cx="8898949" cy="1227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2533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4F19FE7-658F-4EAA-BBC2-F3E69563BC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809" t="30977" r="8691" b="19366"/>
          <a:stretch/>
        </p:blipFill>
        <p:spPr>
          <a:xfrm>
            <a:off x="1698171" y="153250"/>
            <a:ext cx="8795658" cy="655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146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>
            <a:off x="3869266" y="437322"/>
            <a:ext cx="7699882" cy="2556665"/>
          </a:xfrm>
          <a:prstGeom prst="cloudCallout">
            <a:avLst>
              <a:gd name="adj1" fmla="val -51679"/>
              <a:gd name="adj2" fmla="val 841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90607" y="1179444"/>
            <a:ext cx="66104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How is this relevant to my role? </a:t>
            </a:r>
          </a:p>
        </p:txBody>
      </p:sp>
      <p:sp>
        <p:nvSpPr>
          <p:cNvPr id="6" name="Cloud Callout 5"/>
          <p:cNvSpPr/>
          <p:nvPr/>
        </p:nvSpPr>
        <p:spPr>
          <a:xfrm>
            <a:off x="3538330" y="3736108"/>
            <a:ext cx="7500731" cy="2227369"/>
          </a:xfrm>
          <a:prstGeom prst="cloudCallout">
            <a:avLst>
              <a:gd name="adj1" fmla="val 52216"/>
              <a:gd name="adj2" fmla="val 663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14634" y="4243316"/>
            <a:ext cx="57262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Will I do anything differently as a result of this session?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195" y="3711532"/>
            <a:ext cx="2869135" cy="2869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4970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7C73F-1131-A54A-6215-E8FF14D07D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VIDEO </a:t>
            </a:r>
          </a:p>
        </p:txBody>
      </p:sp>
    </p:spTree>
    <p:extLst>
      <p:ext uri="{BB962C8B-B14F-4D97-AF65-F5344CB8AC3E}">
        <p14:creationId xmlns:p14="http://schemas.microsoft.com/office/powerpoint/2010/main" val="5660449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>
            <a:off x="3869266" y="437322"/>
            <a:ext cx="7699882" cy="2556665"/>
          </a:xfrm>
          <a:prstGeom prst="cloudCallout">
            <a:avLst>
              <a:gd name="adj1" fmla="val -51679"/>
              <a:gd name="adj2" fmla="val 841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90607" y="1179444"/>
            <a:ext cx="66104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How is this relevant to my role? </a:t>
            </a:r>
          </a:p>
        </p:txBody>
      </p:sp>
      <p:sp>
        <p:nvSpPr>
          <p:cNvPr id="6" name="Cloud Callout 5"/>
          <p:cNvSpPr/>
          <p:nvPr/>
        </p:nvSpPr>
        <p:spPr>
          <a:xfrm>
            <a:off x="3538330" y="3736108"/>
            <a:ext cx="7500731" cy="2227369"/>
          </a:xfrm>
          <a:prstGeom prst="cloudCallout">
            <a:avLst>
              <a:gd name="adj1" fmla="val 52216"/>
              <a:gd name="adj2" fmla="val 663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14634" y="4243316"/>
            <a:ext cx="57262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Will I do anything differently as a result of this session?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195" y="3711532"/>
            <a:ext cx="2869135" cy="2869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4872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612445" y="481888"/>
            <a:ext cx="1080000" cy="1262947"/>
          </a:xfrm>
          <a:custGeom>
            <a:avLst/>
            <a:gdLst/>
            <a:ahLst/>
            <a:cxnLst/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506B36-F542-73D9-7B73-5EF279834F24}"/>
              </a:ext>
            </a:extLst>
          </p:cNvPr>
          <p:cNvSpPr txBox="1"/>
          <p:nvPr/>
        </p:nvSpPr>
        <p:spPr>
          <a:xfrm>
            <a:off x="6203950" y="1760489"/>
            <a:ext cx="5437187" cy="2986234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latin typeface="+mj-lt"/>
                <a:ea typeface="+mj-ea"/>
                <a:cs typeface="+mj-cs"/>
              </a:rPr>
              <a:t>Implementing into Practice!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000" dirty="0">
              <a:latin typeface="+mj-lt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000" dirty="0">
              <a:latin typeface="+mj-lt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latin typeface="+mj-lt"/>
                <a:ea typeface="+mj-ea"/>
                <a:cs typeface="+mj-cs"/>
              </a:rPr>
              <a:t>What can be done? </a:t>
            </a:r>
          </a:p>
        </p:txBody>
      </p:sp>
      <p:pic>
        <p:nvPicPr>
          <p:cNvPr id="7" name="Picture 6" descr="A light bulb drawn on a black surface&#10;&#10;Description automatically generated">
            <a:extLst>
              <a:ext uri="{FF2B5EF4-FFF2-40B4-BE49-F238E27FC236}">
                <a16:creationId xmlns:a16="http://schemas.microsoft.com/office/drawing/2014/main" id="{8F3F2BE7-39F2-983C-19BD-11F52D22E5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999197" y="549275"/>
            <a:ext cx="4205557" cy="5761037"/>
          </a:xfrm>
          <a:custGeom>
            <a:avLst/>
            <a:gdLst/>
            <a:ahLst/>
            <a:cxnLst/>
            <a:rect l="l" t="t" r="r" b="b"/>
            <a:pathLst>
              <a:path w="5102225" h="5761037">
                <a:moveTo>
                  <a:pt x="0" y="0"/>
                </a:moveTo>
                <a:lnTo>
                  <a:pt x="5102225" y="0"/>
                </a:lnTo>
                <a:lnTo>
                  <a:pt x="5102225" y="5761037"/>
                </a:lnTo>
                <a:lnTo>
                  <a:pt x="0" y="5761037"/>
                </a:lnTo>
                <a:close/>
              </a:path>
            </a:pathLst>
          </a:cu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7EABB0-ED20-8CC2-B811-661DEE55D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vert="horz" wrap="square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DBA1B0FB-D917-4C8C-928F-313BD683BF39}" type="slidenum">
              <a:rPr lang="en-US" smtClean="0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22</a:t>
            </a:fld>
            <a:endParaRPr lang="en-US">
              <a:solidFill>
                <a:schemeClr val="tx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0194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97728A4-5612-4F66-9851-6D76F411F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Stay curious &amp; change ‘excluding’ language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E84F8F-BC26-4EAB-9823-AB7DC3FE2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8761" y="1683656"/>
            <a:ext cx="7587626" cy="4861433"/>
          </a:xfrm>
        </p:spPr>
        <p:txBody>
          <a:bodyPr>
            <a:normAutofit fontScale="92500" lnSpcReduction="10000"/>
          </a:bodyPr>
          <a:lstStyle/>
          <a:p>
            <a:r>
              <a:rPr lang="en-GB" sz="2800" b="1" dirty="0">
                <a:solidFill>
                  <a:srgbClr val="FFFFFF"/>
                </a:solidFill>
              </a:rPr>
              <a:t>Ask questions </a:t>
            </a:r>
          </a:p>
          <a:p>
            <a:pPr lvl="1"/>
            <a:r>
              <a:rPr lang="en-GB" sz="2600" dirty="0">
                <a:solidFill>
                  <a:srgbClr val="FFFFFF"/>
                </a:solidFill>
              </a:rPr>
              <a:t>Who is in the family &amp; who is important? </a:t>
            </a:r>
          </a:p>
          <a:p>
            <a:pPr lvl="1"/>
            <a:r>
              <a:rPr lang="en-GB" sz="2600" dirty="0">
                <a:solidFill>
                  <a:srgbClr val="FFFFFF"/>
                </a:solidFill>
              </a:rPr>
              <a:t>Who may be struggling &amp; may need support?</a:t>
            </a:r>
          </a:p>
          <a:p>
            <a:pPr lvl="1"/>
            <a:r>
              <a:rPr lang="en-GB" sz="2600" dirty="0">
                <a:solidFill>
                  <a:srgbClr val="FFFFFF"/>
                </a:solidFill>
              </a:rPr>
              <a:t>What has changed for you and your family/ network? </a:t>
            </a:r>
          </a:p>
          <a:p>
            <a:r>
              <a:rPr lang="en-GB" sz="2800" b="1" dirty="0">
                <a:solidFill>
                  <a:srgbClr val="FFFFFF"/>
                </a:solidFill>
              </a:rPr>
              <a:t>Don’t make assumptions</a:t>
            </a:r>
          </a:p>
          <a:p>
            <a:pPr lvl="1"/>
            <a:r>
              <a:rPr lang="en-GB" sz="2600" dirty="0">
                <a:solidFill>
                  <a:srgbClr val="FFFFFF"/>
                </a:solidFill>
              </a:rPr>
              <a:t>Recognise own biases and assumptions about families and mental health </a:t>
            </a:r>
          </a:p>
          <a:p>
            <a:pPr lvl="1"/>
            <a:r>
              <a:rPr lang="en-GB" sz="2600" dirty="0">
                <a:solidFill>
                  <a:srgbClr val="FFFFFF"/>
                </a:solidFill>
              </a:rPr>
              <a:t>And challenge these!</a:t>
            </a:r>
          </a:p>
          <a:p>
            <a:r>
              <a:rPr lang="en" sz="2800" b="1" i="1" dirty="0">
                <a:solidFill>
                  <a:srgbClr val="FFFFFF"/>
                </a:solidFill>
                <a:ea typeface="Century Gothic"/>
                <a:cs typeface="Century Gothic"/>
                <a:sym typeface="Century Gothic"/>
              </a:rPr>
              <a:t>Ask</a:t>
            </a:r>
            <a:r>
              <a:rPr lang="en" sz="2800" b="1" dirty="0">
                <a:solidFill>
                  <a:srgbClr val="FFFFFF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" sz="2800" dirty="0">
                <a:solidFill>
                  <a:srgbClr val="FFFFFF"/>
                </a:solidFill>
                <a:ea typeface="Century Gothic"/>
                <a:cs typeface="Century Gothic"/>
                <a:sym typeface="Century Gothic"/>
              </a:rPr>
              <a:t>partners what support they want </a:t>
            </a:r>
            <a:r>
              <a:rPr lang="en-GB" sz="2800" dirty="0">
                <a:solidFill>
                  <a:srgbClr val="FFFFFF"/>
                </a:solidFill>
                <a:ea typeface="Century Gothic"/>
                <a:cs typeface="Century Gothic"/>
                <a:sym typeface="Century Gothic"/>
              </a:rPr>
              <a:t>or need</a:t>
            </a:r>
          </a:p>
          <a:p>
            <a:endParaRPr lang="en-GB" sz="2800" dirty="0"/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E5520D-8765-4D17-96AC-70DD7B79D7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62" y="2641600"/>
            <a:ext cx="3354322" cy="2211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4570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833C7-3CC4-4A4D-8D76-C69E16FF4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Validate and reduce shame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0571FF-7365-44C6-B222-7468E0AA56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3439" y="1323510"/>
            <a:ext cx="7755961" cy="5348514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800" b="1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Validate</a:t>
            </a:r>
            <a:r>
              <a:rPr lang="en-GB" sz="28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 fathers’, other co-parents’ and partners’ experiences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8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Reduce stigma and shame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8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Help them to make sense of their experiences and their distress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8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Provide information on the importance of self-care &amp; seeking help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8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Consider their needs as a </a:t>
            </a:r>
            <a:r>
              <a:rPr lang="en-GB" sz="2800" b="1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carer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7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How do they feel about this role?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7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Are they entitled to any additional support? </a:t>
            </a:r>
            <a:endParaRPr lang="en" sz="2700" dirty="0">
              <a:solidFill>
                <a:schemeClr val="tx1"/>
              </a:solidFill>
              <a:ea typeface="Century Gothic"/>
              <a:cs typeface="Century Gothic"/>
              <a:sym typeface="Century Gothic"/>
            </a:endParaRP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06A6BD-9218-488D-876B-E08F5D62C3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599" y="2509393"/>
            <a:ext cx="3367019" cy="2522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4990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peech Bubble: Oval 2">
            <a:extLst>
              <a:ext uri="{FF2B5EF4-FFF2-40B4-BE49-F238E27FC236}">
                <a16:creationId xmlns:a16="http://schemas.microsoft.com/office/drawing/2014/main" id="{BBBF23E7-4D10-4FF2-8AC5-1279940D0694}"/>
              </a:ext>
            </a:extLst>
          </p:cNvPr>
          <p:cNvSpPr/>
          <p:nvPr/>
        </p:nvSpPr>
        <p:spPr>
          <a:xfrm>
            <a:off x="4520271" y="4254244"/>
            <a:ext cx="6566825" cy="1958757"/>
          </a:xfrm>
          <a:prstGeom prst="wedgeEllipseCallout">
            <a:avLst>
              <a:gd name="adj1" fmla="val -52176"/>
              <a:gd name="adj2" fmla="val 4262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2" name="Shape 642"/>
          <p:cNvSpPr txBox="1">
            <a:spLocks noGrp="1"/>
          </p:cNvSpPr>
          <p:nvPr>
            <p:ph idx="1"/>
          </p:nvPr>
        </p:nvSpPr>
        <p:spPr>
          <a:xfrm>
            <a:off x="3748314" y="317640"/>
            <a:ext cx="7678427" cy="370281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rtlCol="0" anchor="t" anchorCtr="0">
            <a:noAutofit/>
          </a:bodyPr>
          <a:lstStyle/>
          <a:p>
            <a:pPr marL="378142" indent="-347662">
              <a:buFont typeface="Arial"/>
              <a:buChar char="•"/>
            </a:pPr>
            <a:r>
              <a:rPr lang="en-GB" sz="32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Family-focused environments: </a:t>
            </a:r>
          </a:p>
          <a:p>
            <a:pPr marL="881062" lvl="1" indent="-347662">
              <a:spcAft>
                <a:spcPts val="0"/>
              </a:spcAft>
              <a:buFont typeface="Arial"/>
              <a:buChar char="•"/>
            </a:pPr>
            <a:r>
              <a:rPr lang="en" sz="28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Positive imagery of fathers, co-parents &amp; partners, including </a:t>
            </a:r>
            <a:r>
              <a:rPr lang="en-GB" sz="28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from diverse backgrounds, representing local population</a:t>
            </a:r>
            <a:endParaRPr lang="en" sz="2800" dirty="0">
              <a:solidFill>
                <a:schemeClr val="tx1"/>
              </a:solidFill>
              <a:ea typeface="Century Gothic"/>
              <a:cs typeface="Century Gothic"/>
              <a:sym typeface="Century Gothic"/>
            </a:endParaRPr>
          </a:p>
          <a:p>
            <a:pPr marL="881062" lvl="1" indent="-347662">
              <a:spcAft>
                <a:spcPts val="0"/>
              </a:spcAft>
              <a:buFont typeface="Arial"/>
              <a:buChar char="•"/>
            </a:pPr>
            <a:r>
              <a:rPr lang="en-GB" sz="28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Include e</a:t>
            </a:r>
            <a:r>
              <a:rPr lang="en" sz="28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xtra chairs at appointments</a:t>
            </a:r>
          </a:p>
          <a:p>
            <a:pPr marL="881062" lvl="1" indent="-347662">
              <a:spcAft>
                <a:spcPts val="0"/>
              </a:spcAft>
              <a:buFont typeface="Arial"/>
              <a:buChar char="•"/>
            </a:pPr>
            <a:r>
              <a:rPr lang="en-GB" sz="28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Consider c</a:t>
            </a:r>
            <a:r>
              <a:rPr lang="en" sz="28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linic times/ working hours </a:t>
            </a:r>
          </a:p>
          <a:p>
            <a:pPr marL="881062" lvl="1" indent="-347662">
              <a:buFont typeface="Arial"/>
              <a:buChar char="•"/>
            </a:pPr>
            <a:endParaRPr lang="en" sz="2800" dirty="0">
              <a:ea typeface="Century Gothic"/>
              <a:cs typeface="Century Gothic"/>
              <a:sym typeface="Century Gothic"/>
            </a:endParaRPr>
          </a:p>
          <a:p>
            <a:pPr marL="378142" indent="-347662">
              <a:buFont typeface="Arial"/>
              <a:buChar char="•"/>
            </a:pPr>
            <a:endParaRPr lang="en" sz="3000" dirty="0">
              <a:ea typeface="Century Gothic"/>
              <a:cs typeface="Century Gothic"/>
              <a:sym typeface="Century Gothic"/>
            </a:endParaRPr>
          </a:p>
          <a:p>
            <a:pPr marL="881062" lvl="1" indent="-347662">
              <a:buNone/>
            </a:pPr>
            <a:endParaRPr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43" name="Shape 6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3200" y="1248229"/>
            <a:ext cx="3663755" cy="2180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4" name="Shape 6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9314" y="3656653"/>
            <a:ext cx="3547641" cy="23617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8F01998-F1E4-41E3-8702-A236BE3368D7}"/>
              </a:ext>
            </a:extLst>
          </p:cNvPr>
          <p:cNvSpPr txBox="1"/>
          <p:nvPr/>
        </p:nvSpPr>
        <p:spPr>
          <a:xfrm>
            <a:off x="5210630" y="4448792"/>
            <a:ext cx="52106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>
                <a:solidFill>
                  <a:schemeClr val="bg1"/>
                </a:solidFill>
              </a:rPr>
              <a:t>It's quite uncomfortable as a man … you've </a:t>
            </a:r>
            <a:r>
              <a:rPr lang="en-GB" sz="2400" i="1" dirty="0" err="1">
                <a:solidFill>
                  <a:schemeClr val="bg1"/>
                </a:solidFill>
              </a:rPr>
              <a:t>gotta</a:t>
            </a:r>
            <a:r>
              <a:rPr lang="en-GB" sz="2400" i="1" dirty="0">
                <a:solidFill>
                  <a:schemeClr val="bg1"/>
                </a:solidFill>
              </a:rPr>
              <a:t> be one of the mums …. It's not really a male environment, or an environment where they thrive </a:t>
            </a:r>
            <a:r>
              <a:rPr lang="en-GB" sz="2000" dirty="0">
                <a:solidFill>
                  <a:schemeClr val="bg1"/>
                </a:solidFill>
              </a:rPr>
              <a:t>(Kemp, 2011)</a:t>
            </a:r>
          </a:p>
        </p:txBody>
      </p:sp>
    </p:spTree>
    <p:extLst>
      <p:ext uri="{BB962C8B-B14F-4D97-AF65-F5344CB8AC3E}">
        <p14:creationId xmlns:p14="http://schemas.microsoft.com/office/powerpoint/2010/main" val="38988437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612445" y="481888"/>
            <a:ext cx="1080000" cy="1262947"/>
          </a:xfrm>
          <a:custGeom>
            <a:avLst/>
            <a:gdLst/>
            <a:ahLst/>
            <a:cxnLst/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 useBgFill="1">
        <p:nvSpPr>
          <p:cNvPr id="53" name="Rectangle 52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73A154-C968-0158-A5B7-2590552FDC09}"/>
              </a:ext>
            </a:extLst>
          </p:cNvPr>
          <p:cNvSpPr txBox="1"/>
          <p:nvPr/>
        </p:nvSpPr>
        <p:spPr>
          <a:xfrm>
            <a:off x="8075614" y="549275"/>
            <a:ext cx="3565524" cy="3034657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4800">
                <a:latin typeface="+mj-lt"/>
                <a:ea typeface="+mj-ea"/>
                <a:cs typeface="+mj-cs"/>
              </a:rPr>
              <a:t>A changing landscape… </a:t>
            </a:r>
          </a:p>
        </p:txBody>
      </p:sp>
      <p:pic>
        <p:nvPicPr>
          <p:cNvPr id="7" name="Picture 6" descr="A frog figurine carrying a suitcase&#10;&#10;Description automatically generated">
            <a:extLst>
              <a:ext uri="{FF2B5EF4-FFF2-40B4-BE49-F238E27FC236}">
                <a16:creationId xmlns:a16="http://schemas.microsoft.com/office/drawing/2014/main" id="{75C5ED13-1124-D6DB-BD69-189DB48CF5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50864" y="1110976"/>
            <a:ext cx="6973888" cy="4637635"/>
          </a:xfrm>
          <a:custGeom>
            <a:avLst/>
            <a:gdLst/>
            <a:ahLst/>
            <a:cxnLst/>
            <a:rect l="l" t="t" r="r" b="b"/>
            <a:pathLst>
              <a:path w="6973888" h="5761037">
                <a:moveTo>
                  <a:pt x="0" y="0"/>
                </a:moveTo>
                <a:lnTo>
                  <a:pt x="6973888" y="0"/>
                </a:lnTo>
                <a:lnTo>
                  <a:pt x="6973888" y="5761037"/>
                </a:lnTo>
                <a:lnTo>
                  <a:pt x="0" y="5761037"/>
                </a:lnTo>
                <a:close/>
              </a:path>
            </a:pathLst>
          </a:custGeom>
        </p:spPr>
      </p:pic>
      <p:sp>
        <p:nvSpPr>
          <p:cNvPr id="54" name="Oval 53">
            <a:extLst>
              <a:ext uri="{FF2B5EF4-FFF2-40B4-BE49-F238E27FC236}">
                <a16:creationId xmlns:a16="http://schemas.microsoft.com/office/drawing/2014/main" id="{61B0F92C-925A-4D2E-839E-EB381378C3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95000" y="4960218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5B3A4D-6799-5774-01A3-C2DC1B6B1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vert="horz" wrap="square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DBA1B0FB-D917-4C8C-928F-313BD683BF39}" type="slidenum">
              <a:rPr lang="en-US" smtClean="0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26</a:t>
            </a:fld>
            <a:endParaRPr lang="en-US">
              <a:solidFill>
                <a:schemeClr val="tx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8695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Data Points Digital background">
            <a:extLst>
              <a:ext uri="{FF2B5EF4-FFF2-40B4-BE49-F238E27FC236}">
                <a16:creationId xmlns:a16="http://schemas.microsoft.com/office/drawing/2014/main" id="{7A248480-EDD7-4430-9A24-156464B527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"/>
            <a:ext cx="1219198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0E9D308-9A51-4722-9CA8-8CC26ED64683}"/>
              </a:ext>
            </a:extLst>
          </p:cNvPr>
          <p:cNvSpPr/>
          <p:nvPr/>
        </p:nvSpPr>
        <p:spPr>
          <a:xfrm>
            <a:off x="588253" y="1403499"/>
            <a:ext cx="6416982" cy="463744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1F251B-E3B2-4FB5-A536-7F3EA7A2E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vert="horz" wrap="square" lIns="0" tIns="0" rIns="0" bIns="0" rtlCol="0" anchor="ctr">
            <a:normAutofit fontScale="92500" lnSpcReduction="10000"/>
          </a:bodyPr>
          <a:lstStyle/>
          <a:p>
            <a:pPr>
              <a:spcAft>
                <a:spcPts val="600"/>
              </a:spcAft>
            </a:pPr>
            <a:fld id="{DBA1B0FB-D917-4C8C-928F-313BD683BF39}" type="slidenum">
              <a:rPr lang="en-US" smtClean="0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27</a:t>
            </a:fld>
            <a:endParaRPr lang="en-US">
              <a:solidFill>
                <a:schemeClr val="tx1">
                  <a:alpha val="80000"/>
                </a:schemeClr>
              </a:solidFill>
            </a:endParaRP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A971F865-956F-48A8-BA54-B563A47693F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621" t="47434" r="30074" b="42892"/>
          <a:stretch/>
        </p:blipFill>
        <p:spPr>
          <a:xfrm>
            <a:off x="807193" y="1682223"/>
            <a:ext cx="4299694" cy="1434847"/>
          </a:xfrm>
          <a:prstGeom prst="rect">
            <a:avLst/>
          </a:prstGeom>
        </p:spPr>
      </p:pic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92D93378-1971-4BF5-BB51-54624B9248E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1953" t="46770" r="10035" b="43556"/>
          <a:stretch/>
        </p:blipFill>
        <p:spPr>
          <a:xfrm>
            <a:off x="841221" y="3105043"/>
            <a:ext cx="4749842" cy="14348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00CB9C-16A5-48ED-8417-178CAF30983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3810" t="30265" r="24523" b="61904"/>
          <a:stretch/>
        </p:blipFill>
        <p:spPr>
          <a:xfrm>
            <a:off x="879100" y="4647247"/>
            <a:ext cx="5727120" cy="1129408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7BB1C6C-1D7F-4F5E-B419-4CA9E4AD2FB5}"/>
              </a:ext>
            </a:extLst>
          </p:cNvPr>
          <p:cNvSpPr/>
          <p:nvPr/>
        </p:nvSpPr>
        <p:spPr>
          <a:xfrm>
            <a:off x="1573619" y="281763"/>
            <a:ext cx="4338083" cy="839973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>
                <a:solidFill>
                  <a:srgbClr val="002060"/>
                </a:solidFill>
                <a:latin typeface="Gill Sans MT" panose="020B0502020104020203" pitchFamily="34" charset="0"/>
              </a:rPr>
              <a:t>In Conclusion….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1BF49DE-016A-4E3A-8C05-59E7C951B1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1288" y="2032565"/>
            <a:ext cx="4216437" cy="31513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F754F58-18A4-9A84-278E-AA3DF2476A65}"/>
              </a:ext>
            </a:extLst>
          </p:cNvPr>
          <p:cNvSpPr txBox="1"/>
          <p:nvPr/>
        </p:nvSpPr>
        <p:spPr>
          <a:xfrm>
            <a:off x="1084881" y="6150968"/>
            <a:ext cx="10022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Contact details: 	Jane Iles - </a:t>
            </a:r>
            <a:r>
              <a:rPr lang="en-US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j.iles@surrey.ac.uk	 Zoe Darwin - </a:t>
            </a:r>
            <a:r>
              <a:rPr lang="en-GB" sz="2000" dirty="0"/>
              <a:t>z.darwin@hud.ac.uk</a:t>
            </a:r>
          </a:p>
        </p:txBody>
      </p:sp>
    </p:spTree>
    <p:extLst>
      <p:ext uri="{BB962C8B-B14F-4D97-AF65-F5344CB8AC3E}">
        <p14:creationId xmlns:p14="http://schemas.microsoft.com/office/powerpoint/2010/main" val="3191243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 descr="Data Points Digital background">
            <a:extLst>
              <a:ext uri="{FF2B5EF4-FFF2-40B4-BE49-F238E27FC236}">
                <a16:creationId xmlns:a16="http://schemas.microsoft.com/office/drawing/2014/main" id="{528A7D8D-1AB5-46C4-93FA-D92C2FD5169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" b="42"/>
          <a:stretch/>
        </p:blipFill>
        <p:spPr>
          <a:xfrm>
            <a:off x="2929397" y="112198"/>
            <a:ext cx="2608721" cy="2666865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3BDBC526-6DCD-4FF6-8395-D8C22E46E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</p:grpSp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A5931BE0-4B93-4D6C-878E-ACC59D6B4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4F32A54-C851-4ADC-B81A-DEE6F5A090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60000"/>
                </a:schemeClr>
              </a:gs>
              <a:gs pos="40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3418ADF-358F-4647-A511-FCFFEDA83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2259" y="347287"/>
            <a:ext cx="1741359" cy="1213993"/>
          </a:xfrm>
        </p:spPr>
        <p:txBody>
          <a:bodyPr vert="horz" wrap="square" lIns="0" tIns="0" rIns="0" bIns="0" rtlCol="0" anchor="t" anchorCtr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3600" dirty="0"/>
              <a:t>Why is the guide needed?</a:t>
            </a:r>
            <a:endParaRPr lang="en-US" sz="3600" dirty="0"/>
          </a:p>
        </p:txBody>
      </p:sp>
      <p:pic>
        <p:nvPicPr>
          <p:cNvPr id="25" name="Picture Placeholder 24" descr="Digital Graph Screen">
            <a:extLst>
              <a:ext uri="{FF2B5EF4-FFF2-40B4-BE49-F238E27FC236}">
                <a16:creationId xmlns:a16="http://schemas.microsoft.com/office/drawing/2014/main" id="{B7353C46-ACC1-4078-85C2-26B57B0E58B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" b="42"/>
          <a:stretch/>
        </p:blipFill>
        <p:spPr>
          <a:xfrm>
            <a:off x="8955770" y="77647"/>
            <a:ext cx="2608721" cy="2666865"/>
          </a:xfrm>
          <a:prstGeom prst="rect">
            <a:avLst/>
          </a:prstGeom>
        </p:spPr>
      </p:pic>
      <p:pic>
        <p:nvPicPr>
          <p:cNvPr id="17" name="Picture Placeholder 16" descr="A picture containing colorful&#10;&#10;Description automatically generated">
            <a:extLst>
              <a:ext uri="{FF2B5EF4-FFF2-40B4-BE49-F238E27FC236}">
                <a16:creationId xmlns:a16="http://schemas.microsoft.com/office/drawing/2014/main" id="{54910F82-135A-4E5E-916F-3CC265434618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5"/>
          <a:srcRect t="8552" b="8552"/>
          <a:stretch>
            <a:fillRect/>
          </a:stretch>
        </p:blipFill>
        <p:spPr>
          <a:xfrm>
            <a:off x="6165627" y="67265"/>
            <a:ext cx="2592388" cy="2666865"/>
          </a:xfrm>
          <a:prstGeom prst="rect">
            <a:avLst/>
          </a:prstGeom>
        </p:spPr>
      </p:pic>
      <p:pic>
        <p:nvPicPr>
          <p:cNvPr id="10" name="Picture Placeholder 9" descr="Close-up of a baby's feet&#10;&#10;Description automatically generated with medium confidence">
            <a:extLst>
              <a:ext uri="{FF2B5EF4-FFF2-40B4-BE49-F238E27FC236}">
                <a16:creationId xmlns:a16="http://schemas.microsoft.com/office/drawing/2014/main" id="{BA5288DB-C8B5-48D9-B292-44CFEC34EAE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6"/>
          <a:srcRect l="23091" r="23091"/>
          <a:stretch>
            <a:fillRect/>
          </a:stretch>
        </p:blipFill>
        <p:spPr>
          <a:xfrm>
            <a:off x="550863" y="67265"/>
            <a:ext cx="2610533" cy="2666865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5127060-CDBF-435F-9009-A5451CCE305D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246743" y="2965430"/>
            <a:ext cx="11756571" cy="3695670"/>
          </a:xfrm>
          <a:solidFill>
            <a:schemeClr val="tx1">
              <a:lumMod val="95000"/>
            </a:schemeClr>
          </a:solidFill>
        </p:spPr>
        <p:txBody>
          <a:bodyPr vert="horz" wrap="square" lIns="0" tIns="0" rIns="0" bIns="0" rtlCol="0" anchor="t">
            <a:normAutofit fontScale="25000" lnSpcReduction="20000"/>
          </a:bodyPr>
          <a:lstStyle/>
          <a:p>
            <a:pPr lvl="1">
              <a:spcBef>
                <a:spcPts val="1800"/>
              </a:spcBef>
            </a:pPr>
            <a:r>
              <a:rPr lang="en-GB" sz="8800" dirty="0">
                <a:solidFill>
                  <a:schemeClr val="bg1"/>
                </a:solidFill>
              </a:rPr>
              <a:t>The whole family can be affected by perinatal mental health</a:t>
            </a:r>
          </a:p>
          <a:p>
            <a:pPr lvl="1">
              <a:spcBef>
                <a:spcPts val="600"/>
              </a:spcBef>
            </a:pPr>
            <a:r>
              <a:rPr lang="en-GB" sz="8800" dirty="0">
                <a:solidFill>
                  <a:schemeClr val="bg1"/>
                </a:solidFill>
              </a:rPr>
              <a:t>Can be a very stressful time, as the whole family adjusts </a:t>
            </a:r>
          </a:p>
          <a:p>
            <a:pPr lvl="1">
              <a:spcBef>
                <a:spcPts val="600"/>
              </a:spcBef>
            </a:pPr>
            <a:r>
              <a:rPr lang="en-GB" sz="8800" dirty="0">
                <a:solidFill>
                  <a:schemeClr val="bg1"/>
                </a:solidFill>
              </a:rPr>
              <a:t>Fathers, other co-parents, partners and other family members may face demands &amp; worries</a:t>
            </a:r>
          </a:p>
          <a:p>
            <a:pPr lvl="1">
              <a:spcBef>
                <a:spcPts val="600"/>
              </a:spcBef>
            </a:pPr>
            <a:r>
              <a:rPr lang="en-GB" sz="8800" dirty="0">
                <a:solidFill>
                  <a:schemeClr val="bg1"/>
                </a:solidFill>
              </a:rPr>
              <a:t>May play a key role in a birthing person/ mother’s recovery, e.g. notice deterioration, provide support</a:t>
            </a:r>
          </a:p>
          <a:p>
            <a:pPr lvl="1">
              <a:spcBef>
                <a:spcPts val="600"/>
              </a:spcBef>
            </a:pPr>
            <a:r>
              <a:rPr lang="en-GB" sz="8800" dirty="0">
                <a:solidFill>
                  <a:schemeClr val="bg1"/>
                </a:solidFill>
              </a:rPr>
              <a:t>Support can improve mental health &amp; relationship outcomes, reducing input needed from specialist mental health services 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8800" dirty="0">
                <a:solidFill>
                  <a:schemeClr val="bg1"/>
                </a:solidFill>
              </a:rPr>
              <a:t>In-patient and community specialist PMH services need to support birthing people and mothers, AND also think about the other important people around them/ in the infant’s life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D907F8-C614-4D59-A03F-BF9CD5E35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vert="horz" wrap="square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DBA1B0FB-D917-4C8C-928F-313BD683BF39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alpha val="80000"/>
                  </a:prstClr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>
                  <a:alpha val="80000"/>
                </a:prstClr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8886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5257029-2BD0-4B1C-8B05-9B3DF63DD8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115" t="12670" r="12397" b="4708"/>
          <a:stretch/>
        </p:blipFill>
        <p:spPr>
          <a:xfrm>
            <a:off x="441876" y="601916"/>
            <a:ext cx="7309259" cy="515982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99CA1A2-11F6-4BD5-AA4B-C305A1885777}"/>
              </a:ext>
            </a:extLst>
          </p:cNvPr>
          <p:cNvSpPr/>
          <p:nvPr/>
        </p:nvSpPr>
        <p:spPr>
          <a:xfrm>
            <a:off x="627153" y="2344166"/>
            <a:ext cx="4583476" cy="952820"/>
          </a:xfrm>
          <a:prstGeom prst="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4CD19FD-87E1-4674-8C44-943863FE8F03}"/>
              </a:ext>
            </a:extLst>
          </p:cNvPr>
          <p:cNvSpPr/>
          <p:nvPr/>
        </p:nvSpPr>
        <p:spPr>
          <a:xfrm>
            <a:off x="627153" y="4105626"/>
            <a:ext cx="4583476" cy="952820"/>
          </a:xfrm>
          <a:prstGeom prst="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5" descr="A screenshot of a website&#10;&#10;Description automatically generated">
            <a:extLst>
              <a:ext uri="{FF2B5EF4-FFF2-40B4-BE49-F238E27FC236}">
                <a16:creationId xmlns:a16="http://schemas.microsoft.com/office/drawing/2014/main" id="{D6030D8F-9C0E-A53A-1D2E-D375C365B3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663" y="2061028"/>
            <a:ext cx="5401906" cy="443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08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65EE0CA1-D3EE-4024-8924-687FF7C9B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 descr="Chart, sunburst chart&#10;&#10;Description automatically generated">
            <a:extLst>
              <a:ext uri="{FF2B5EF4-FFF2-40B4-BE49-F238E27FC236}">
                <a16:creationId xmlns:a16="http://schemas.microsoft.com/office/drawing/2014/main" id="{029F52AC-E099-49A5-B80A-810E6C908F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3" b="6890"/>
          <a:stretch/>
        </p:blipFill>
        <p:spPr>
          <a:xfrm>
            <a:off x="230523" y="106785"/>
            <a:ext cx="11730953" cy="5821145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AB325F8-F3DD-4A29-A1B3-3FE2723D1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65220" y="6661100"/>
            <a:ext cx="360000" cy="196900"/>
          </a:xfrm>
          <a:custGeom>
            <a:avLst/>
            <a:gdLst>
              <a:gd name="connsiteX0" fmla="*/ 180000 w 360000"/>
              <a:gd name="connsiteY0" fmla="*/ 0 h 196900"/>
              <a:gd name="connsiteX1" fmla="*/ 360000 w 360000"/>
              <a:gd name="connsiteY1" fmla="*/ 180000 h 196900"/>
              <a:gd name="connsiteX2" fmla="*/ 356588 w 360000"/>
              <a:gd name="connsiteY2" fmla="*/ 196900 h 196900"/>
              <a:gd name="connsiteX3" fmla="*/ 3412 w 360000"/>
              <a:gd name="connsiteY3" fmla="*/ 196900 h 196900"/>
              <a:gd name="connsiteX4" fmla="*/ 0 w 360000"/>
              <a:gd name="connsiteY4" fmla="*/ 180000 h 196900"/>
              <a:gd name="connsiteX5" fmla="*/ 180000 w 360000"/>
              <a:gd name="connsiteY5" fmla="*/ 0 h 1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0000" h="196900">
                <a:moveTo>
                  <a:pt x="180000" y="0"/>
                </a:moveTo>
                <a:cubicBezTo>
                  <a:pt x="279411" y="0"/>
                  <a:pt x="360000" y="80589"/>
                  <a:pt x="360000" y="180000"/>
                </a:cubicBezTo>
                <a:lnTo>
                  <a:pt x="356588" y="196900"/>
                </a:lnTo>
                <a:lnTo>
                  <a:pt x="3412" y="196900"/>
                </a:lnTo>
                <a:lnTo>
                  <a:pt x="0" y="180000"/>
                </a:lnTo>
                <a:cubicBezTo>
                  <a:pt x="0" y="80589"/>
                  <a:pt x="80589" y="0"/>
                  <a:pt x="1800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36B803-181D-417D-9A1C-7E50AC848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vert="horz" wrap="square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DBA1B0FB-D917-4C8C-928F-313BD683BF39}" type="slidenum">
              <a:rPr lang="en-US" smtClean="0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5</a:t>
            </a:fld>
            <a:endParaRPr lang="en-US">
              <a:solidFill>
                <a:schemeClr val="tx1">
                  <a:alpha val="80000"/>
                </a:schemeClr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F896C4B-00ED-43C0-AD6B-7516EF49BF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127198" y="5994575"/>
            <a:ext cx="667802" cy="631474"/>
            <a:chOff x="10478914" y="1506691"/>
            <a:chExt cx="667802" cy="631474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7FE7380-4233-4AF8-926D-83B044F230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AC20FA8-1F40-4696-9EA8-0EC50A6CE5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07453F-3970-44C3-A951-BA188CC10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1027" y="5991321"/>
            <a:ext cx="11180110" cy="828357"/>
          </a:xfrm>
        </p:spPr>
        <p:txBody>
          <a:bodyPr vert="horz" wrap="square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https://www.england.nhs.uk/wp-content/uploads/2021/03/Good-practice-guide-March-2021.pdf</a:t>
            </a:r>
          </a:p>
        </p:txBody>
      </p:sp>
    </p:spTree>
    <p:extLst>
      <p:ext uri="{BB962C8B-B14F-4D97-AF65-F5344CB8AC3E}">
        <p14:creationId xmlns:p14="http://schemas.microsoft.com/office/powerpoint/2010/main" val="3976117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9893A-B066-458D-9F4F-C161C7047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Gill Sans MT" panose="020B0502020104020203" pitchFamily="34" charset="0"/>
              </a:rPr>
              <a:t>The remit…</a:t>
            </a:r>
            <a:endParaRPr lang="en-GB" i="1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C11A3E-B07F-45F2-A9CE-CACE39144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068" y="1789046"/>
            <a:ext cx="11185864" cy="461095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GB" sz="3200" dirty="0">
                <a:solidFill>
                  <a:srgbClr val="FFFFFF"/>
                </a:solidFill>
                <a:latin typeface="Gill Sans MT" panose="020B0502020104020203" pitchFamily="34" charset="0"/>
              </a:rPr>
              <a:t>To develop, publish, and disseminate a good practice guide &amp; case study series on </a:t>
            </a:r>
            <a:r>
              <a:rPr lang="en-GB" sz="3200" b="1" u="sng" dirty="0">
                <a:solidFill>
                  <a:srgbClr val="FFFFFF"/>
                </a:solidFill>
                <a:latin typeface="Gill Sans MT" panose="020B0502020104020203" pitchFamily="34" charset="0"/>
              </a:rPr>
              <a:t>involving and supporting partners of women accessing specialist perinatal mental health services</a:t>
            </a:r>
            <a:r>
              <a:rPr lang="en-GB" sz="3200" dirty="0">
                <a:solidFill>
                  <a:srgbClr val="FFFFFF"/>
                </a:solidFill>
                <a:latin typeface="Gill Sans MT" panose="020B0502020104020203" pitchFamily="34" charset="0"/>
              </a:rPr>
              <a:t> as well as </a:t>
            </a:r>
            <a:r>
              <a:rPr lang="en-GB" sz="3200" b="1" u="sng" dirty="0">
                <a:solidFill>
                  <a:srgbClr val="FFFFFF"/>
                </a:solidFill>
                <a:latin typeface="Gill Sans MT" panose="020B0502020104020203" pitchFamily="34" charset="0"/>
              </a:rPr>
              <a:t>other significant family members</a:t>
            </a:r>
            <a:r>
              <a:rPr lang="en-GB" sz="3200" dirty="0">
                <a:solidFill>
                  <a:srgbClr val="FFFFFF"/>
                </a:solidFill>
                <a:latin typeface="Gill Sans MT" panose="020B0502020104020203" pitchFamily="34" charset="0"/>
              </a:rPr>
              <a:t>. </a:t>
            </a:r>
          </a:p>
          <a:p>
            <a:pPr>
              <a:lnSpc>
                <a:spcPct val="110000"/>
              </a:lnSpc>
            </a:pPr>
            <a:r>
              <a:rPr lang="en-GB" sz="3200" dirty="0">
                <a:solidFill>
                  <a:srgbClr val="FFFFFF"/>
                </a:solidFill>
                <a:latin typeface="Gill Sans MT" panose="020B0502020104020203" pitchFamily="34" charset="0"/>
              </a:rPr>
              <a:t>This will guide </a:t>
            </a:r>
            <a:r>
              <a:rPr lang="en-GB" sz="3200" b="1" u="sng" dirty="0">
                <a:solidFill>
                  <a:srgbClr val="FFFFFF"/>
                </a:solidFill>
                <a:latin typeface="Gill Sans MT" panose="020B0502020104020203" pitchFamily="34" charset="0"/>
              </a:rPr>
              <a:t>staff in inpatient and community specialist perinatal mental health services</a:t>
            </a:r>
            <a:r>
              <a:rPr lang="en-GB" sz="3200" dirty="0">
                <a:solidFill>
                  <a:srgbClr val="FFFFFF"/>
                </a:solidFill>
                <a:latin typeface="Gill Sans MT" panose="020B0502020104020203" pitchFamily="34" charset="0"/>
              </a:rPr>
              <a:t> to deliver high-quality care that includes appropriate involvement and support for partners and significant family members of the women and babies who are accessing these services.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A125BE3-2048-4AB9-ADAE-B6AEDF4354D8}"/>
              </a:ext>
            </a:extLst>
          </p:cNvPr>
          <p:cNvCxnSpPr>
            <a:cxnSpLocks/>
          </p:cNvCxnSpPr>
          <p:nvPr/>
        </p:nvCxnSpPr>
        <p:spPr>
          <a:xfrm>
            <a:off x="838200" y="1513985"/>
            <a:ext cx="10621161" cy="0"/>
          </a:xfrm>
          <a:prstGeom prst="line">
            <a:avLst/>
          </a:prstGeom>
          <a:ln w="349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0333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Data Points Digital background">
            <a:extLst>
              <a:ext uri="{FF2B5EF4-FFF2-40B4-BE49-F238E27FC236}">
                <a16:creationId xmlns:a16="http://schemas.microsoft.com/office/drawing/2014/main" id="{5FED7C55-F545-49A1-90FD-D853A25AB45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alphaModFix amt="5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" y="0"/>
            <a:ext cx="12175412" cy="6799181"/>
          </a:xfrm>
          <a:custGeom>
            <a:avLst/>
            <a:gdLst/>
            <a:ahLst/>
            <a:cxnLst/>
            <a:rect l="l" t="t" r="r" b="b"/>
            <a:pathLst>
              <a:path w="5083992" h="2880518">
                <a:moveTo>
                  <a:pt x="0" y="0"/>
                </a:moveTo>
                <a:lnTo>
                  <a:pt x="5083992" y="0"/>
                </a:lnTo>
                <a:lnTo>
                  <a:pt x="5083992" y="2880518"/>
                </a:lnTo>
                <a:lnTo>
                  <a:pt x="0" y="2880518"/>
                </a:lnTo>
                <a:close/>
              </a:path>
            </a:pathLst>
          </a:custGeom>
          <a:noFill/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40F1DF5B-353A-4270-8C10-6A1509441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4" y="549275"/>
            <a:ext cx="10576048" cy="634956"/>
          </a:xfrm>
        </p:spPr>
        <p:txBody>
          <a:bodyPr vert="horz" wrap="square" lIns="0" tIns="0" rIns="0" bIns="0" rtlCol="0" anchor="b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200" dirty="0"/>
              <a:t>Development of the Guide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E7D98D-6710-41D2-B258-E1A1059D2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vert="horz" wrap="square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DBA1B0FB-D917-4C8C-928F-313BD683BF39}" type="slidenum">
              <a:rPr lang="en-US" smtClean="0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7</a:t>
            </a:fld>
            <a:endParaRPr lang="en-US">
              <a:solidFill>
                <a:schemeClr val="tx1">
                  <a:alpha val="80000"/>
                </a:schemeClr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6331DE3-0485-4818-8841-DB9FB1EC8D3A}"/>
              </a:ext>
            </a:extLst>
          </p:cNvPr>
          <p:cNvGrpSpPr/>
          <p:nvPr/>
        </p:nvGrpSpPr>
        <p:grpSpPr>
          <a:xfrm>
            <a:off x="550864" y="1426105"/>
            <a:ext cx="7207823" cy="5066068"/>
            <a:chOff x="20555814" y="14367871"/>
            <a:chExt cx="5880849" cy="643994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51B1BE1-BCF4-4DFB-A822-A573B8D58C65}"/>
                </a:ext>
              </a:extLst>
            </p:cNvPr>
            <p:cNvGrpSpPr/>
            <p:nvPr/>
          </p:nvGrpSpPr>
          <p:grpSpPr>
            <a:xfrm>
              <a:off x="22365398" y="16461963"/>
              <a:ext cx="2263436" cy="2257046"/>
              <a:chOff x="3647768" y="1976262"/>
              <a:chExt cx="1708173" cy="2054232"/>
            </a:xfrm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DB5D1E8D-8383-4EE9-9454-7C8D6F2A8501}"/>
                  </a:ext>
                </a:extLst>
              </p:cNvPr>
              <p:cNvSpPr/>
              <p:nvPr/>
            </p:nvSpPr>
            <p:spPr>
              <a:xfrm>
                <a:off x="3647768" y="1976262"/>
                <a:ext cx="1708173" cy="2054232"/>
              </a:xfrm>
              <a:prstGeom prst="hexagon">
                <a:avLst>
                  <a:gd name="adj" fmla="val 28570"/>
                  <a:gd name="vf" fmla="val 115470"/>
                </a:avLst>
              </a:prstGeom>
              <a:solidFill>
                <a:srgbClr val="9AA2D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32" name="Hexagon 4">
                <a:extLst>
                  <a:ext uri="{FF2B5EF4-FFF2-40B4-BE49-F238E27FC236}">
                    <a16:creationId xmlns:a16="http://schemas.microsoft.com/office/drawing/2014/main" id="{04EE40D7-4603-4380-A7D7-9F5829966992}"/>
                  </a:ext>
                </a:extLst>
              </p:cNvPr>
              <p:cNvSpPr/>
              <p:nvPr/>
            </p:nvSpPr>
            <p:spPr>
              <a:xfrm>
                <a:off x="3785650" y="2246864"/>
                <a:ext cx="1387902" cy="146507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4290" tIns="34290" rIns="34290" bIns="34290" numCol="1" spcCol="1270" anchor="ctr" anchorCtr="0">
                <a:noAutofit/>
              </a:bodyPr>
              <a:lstStyle/>
              <a:p>
                <a:pPr lvl="0" algn="ctr" defTabSz="1200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2400" b="1" kern="1200" dirty="0">
                    <a:solidFill>
                      <a:sysClr val="windowText" lastClr="000000"/>
                    </a:solidFill>
                  </a:rPr>
                  <a:t>Development of the guide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DED5E6B-1FBA-4069-B833-18A899C6448C}"/>
                </a:ext>
              </a:extLst>
            </p:cNvPr>
            <p:cNvGrpSpPr/>
            <p:nvPr/>
          </p:nvGrpSpPr>
          <p:grpSpPr>
            <a:xfrm>
              <a:off x="22396707" y="14367871"/>
              <a:ext cx="2212879" cy="1973266"/>
              <a:chOff x="3676109" y="15314"/>
              <a:chExt cx="1670018" cy="1795952"/>
            </a:xfrm>
          </p:grpSpPr>
          <p:sp>
            <p:nvSpPr>
              <p:cNvPr id="29" name="Hexagon 28">
                <a:extLst>
                  <a:ext uri="{FF2B5EF4-FFF2-40B4-BE49-F238E27FC236}">
                    <a16:creationId xmlns:a16="http://schemas.microsoft.com/office/drawing/2014/main" id="{0399626D-2D51-49CC-87FB-48C29244659D}"/>
                  </a:ext>
                </a:extLst>
              </p:cNvPr>
              <p:cNvSpPr/>
              <p:nvPr/>
            </p:nvSpPr>
            <p:spPr>
              <a:xfrm>
                <a:off x="3676109" y="15314"/>
                <a:ext cx="1670018" cy="1795952"/>
              </a:xfrm>
              <a:prstGeom prst="hexagon">
                <a:avLst>
                  <a:gd name="adj" fmla="val 28570"/>
                  <a:gd name="vf" fmla="val 115470"/>
                </a:avLst>
              </a:prstGeom>
              <a:solidFill>
                <a:srgbClr val="BBE0E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30" name="Hexagon 7">
                <a:extLst>
                  <a:ext uri="{FF2B5EF4-FFF2-40B4-BE49-F238E27FC236}">
                    <a16:creationId xmlns:a16="http://schemas.microsoft.com/office/drawing/2014/main" id="{25B262BC-CF5D-4321-A368-F42C9CE0A7BC}"/>
                  </a:ext>
                </a:extLst>
              </p:cNvPr>
              <p:cNvSpPr/>
              <p:nvPr/>
            </p:nvSpPr>
            <p:spPr>
              <a:xfrm>
                <a:off x="3817167" y="328343"/>
                <a:ext cx="1387901" cy="120069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4290" tIns="34290" rIns="34290" bIns="34290" numCol="1" spcCol="1270" anchor="ctr" anchorCtr="0">
                <a:noAutofit/>
              </a:bodyPr>
              <a:lstStyle/>
              <a:p>
                <a:pPr lvl="0" algn="ctr" defTabSz="1200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2200" b="1" dirty="0">
                    <a:solidFill>
                      <a:sysClr val="windowText" lastClr="000000"/>
                    </a:solidFill>
                  </a:rPr>
                  <a:t>Rapid</a:t>
                </a:r>
                <a:r>
                  <a:rPr lang="en-GB" sz="2200" b="1" kern="1200" dirty="0">
                    <a:solidFill>
                      <a:sysClr val="windowText" lastClr="000000"/>
                    </a:solidFill>
                  </a:rPr>
                  <a:t> reviews</a:t>
                </a:r>
              </a:p>
              <a:p>
                <a:pPr lvl="0" algn="ctr" defTabSz="1200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2400" i="1" dirty="0">
                    <a:solidFill>
                      <a:sysClr val="windowText" lastClr="000000"/>
                    </a:solidFill>
                  </a:rPr>
                  <a:t>(published literature)</a:t>
                </a:r>
                <a:endParaRPr lang="en-GB" sz="2400" i="1" kern="120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6E18947-5C96-4261-9EFB-6103289005FB}"/>
                </a:ext>
              </a:extLst>
            </p:cNvPr>
            <p:cNvGrpSpPr/>
            <p:nvPr/>
          </p:nvGrpSpPr>
          <p:grpSpPr>
            <a:xfrm>
              <a:off x="24349153" y="15475329"/>
              <a:ext cx="2050091" cy="2029261"/>
              <a:chOff x="5109068" y="1147452"/>
              <a:chExt cx="1547165" cy="1846915"/>
            </a:xfrm>
          </p:grpSpPr>
          <p:sp>
            <p:nvSpPr>
              <p:cNvPr id="27" name="Hexagon 26">
                <a:extLst>
                  <a:ext uri="{FF2B5EF4-FFF2-40B4-BE49-F238E27FC236}">
                    <a16:creationId xmlns:a16="http://schemas.microsoft.com/office/drawing/2014/main" id="{A8821FCB-6049-42E9-8281-77F62982FBFA}"/>
                  </a:ext>
                </a:extLst>
              </p:cNvPr>
              <p:cNvSpPr/>
              <p:nvPr/>
            </p:nvSpPr>
            <p:spPr>
              <a:xfrm>
                <a:off x="5109068" y="1147452"/>
                <a:ext cx="1547165" cy="1846915"/>
              </a:xfrm>
              <a:prstGeom prst="hexagon">
                <a:avLst>
                  <a:gd name="adj" fmla="val 28570"/>
                  <a:gd name="vf" fmla="val 115470"/>
                </a:avLst>
              </a:prstGeom>
              <a:solidFill>
                <a:srgbClr val="BBE0E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28" name="Hexagon 10">
                <a:extLst>
                  <a:ext uri="{FF2B5EF4-FFF2-40B4-BE49-F238E27FC236}">
                    <a16:creationId xmlns:a16="http://schemas.microsoft.com/office/drawing/2014/main" id="{1CD05EBE-665F-441F-AE81-648CC4488D42}"/>
                  </a:ext>
                </a:extLst>
              </p:cNvPr>
              <p:cNvSpPr/>
              <p:nvPr/>
            </p:nvSpPr>
            <p:spPr>
              <a:xfrm>
                <a:off x="5170821" y="1490108"/>
                <a:ext cx="1387901" cy="120069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4290" tIns="34290" rIns="34290" bIns="34290" numCol="1" spcCol="1270" anchor="ctr" anchorCtr="0">
                <a:noAutofit/>
              </a:bodyPr>
              <a:lstStyle/>
              <a:p>
                <a:pPr lvl="0" algn="ctr" defTabSz="1200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2200" b="1" kern="1200" dirty="0">
                    <a:solidFill>
                      <a:sysClr val="windowText" lastClr="000000"/>
                    </a:solidFill>
                  </a:rPr>
                  <a:t>Practice examples</a:t>
                </a:r>
              </a:p>
              <a:p>
                <a:pPr lvl="0" algn="ctr" defTabSz="1200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2400" i="1" kern="1200" dirty="0">
                    <a:solidFill>
                      <a:sysClr val="windowText" lastClr="000000"/>
                    </a:solidFill>
                  </a:rPr>
                  <a:t>(</a:t>
                </a:r>
                <a:r>
                  <a:rPr lang="en-GB" sz="2400" i="1" dirty="0">
                    <a:solidFill>
                      <a:sysClr val="windowText" lastClr="000000"/>
                    </a:solidFill>
                  </a:rPr>
                  <a:t>services in England)</a:t>
                </a:r>
                <a:endParaRPr lang="en-GB" sz="2400" i="1" kern="120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8CB8F19-7939-4E6E-B72D-7718FD52192D}"/>
                </a:ext>
              </a:extLst>
            </p:cNvPr>
            <p:cNvGrpSpPr/>
            <p:nvPr/>
          </p:nvGrpSpPr>
          <p:grpSpPr>
            <a:xfrm>
              <a:off x="24360880" y="17744411"/>
              <a:ext cx="2075783" cy="1973266"/>
              <a:chOff x="5137750" y="3073686"/>
              <a:chExt cx="1566554" cy="1795952"/>
            </a:xfrm>
          </p:grpSpPr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4BC05BED-BDEC-4A02-B1DF-DF3AF29187CB}"/>
                  </a:ext>
                </a:extLst>
              </p:cNvPr>
              <p:cNvSpPr/>
              <p:nvPr/>
            </p:nvSpPr>
            <p:spPr>
              <a:xfrm>
                <a:off x="5137750" y="3073686"/>
                <a:ext cx="1566554" cy="1795952"/>
              </a:xfrm>
              <a:prstGeom prst="hexagon">
                <a:avLst>
                  <a:gd name="adj" fmla="val 28570"/>
                  <a:gd name="vf" fmla="val 115470"/>
                </a:avLst>
              </a:prstGeom>
              <a:solidFill>
                <a:srgbClr val="BBE0E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26" name="Hexagon 13">
                <a:extLst>
                  <a:ext uri="{FF2B5EF4-FFF2-40B4-BE49-F238E27FC236}">
                    <a16:creationId xmlns:a16="http://schemas.microsoft.com/office/drawing/2014/main" id="{DE0308F5-3E18-48CF-98D5-F56F98413D66}"/>
                  </a:ext>
                </a:extLst>
              </p:cNvPr>
              <p:cNvSpPr/>
              <p:nvPr/>
            </p:nvSpPr>
            <p:spPr>
              <a:xfrm>
                <a:off x="5217353" y="3450671"/>
                <a:ext cx="1387901" cy="120069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4290" tIns="34290" rIns="34290" bIns="34290" numCol="1" spcCol="1270" anchor="ctr" anchorCtr="0">
                <a:noAutofit/>
              </a:bodyPr>
              <a:lstStyle/>
              <a:p>
                <a:pPr lvl="0" algn="ctr" defTabSz="1200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2200" b="1" kern="1200" dirty="0">
                    <a:solidFill>
                      <a:sysClr val="windowText" lastClr="000000"/>
                    </a:solidFill>
                  </a:rPr>
                  <a:t>Online survey</a:t>
                </a:r>
              </a:p>
              <a:p>
                <a:pPr lvl="0" algn="ctr" defTabSz="1200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2400" i="1" dirty="0">
                    <a:solidFill>
                      <a:sysClr val="windowText" lastClr="000000"/>
                    </a:solidFill>
                  </a:rPr>
                  <a:t>(professionals &amp; service users)</a:t>
                </a:r>
                <a:endParaRPr lang="en-GB" sz="2400" i="1" kern="120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7866F70-D3EE-4755-9A63-E258A4296806}"/>
                </a:ext>
              </a:extLst>
            </p:cNvPr>
            <p:cNvGrpSpPr/>
            <p:nvPr/>
          </p:nvGrpSpPr>
          <p:grpSpPr>
            <a:xfrm>
              <a:off x="22425350" y="18834553"/>
              <a:ext cx="2155589" cy="1973266"/>
              <a:chOff x="3697724" y="4176967"/>
              <a:chExt cx="1626782" cy="1795952"/>
            </a:xfrm>
          </p:grpSpPr>
          <p:sp>
            <p:nvSpPr>
              <p:cNvPr id="23" name="Hexagon 22">
                <a:extLst>
                  <a:ext uri="{FF2B5EF4-FFF2-40B4-BE49-F238E27FC236}">
                    <a16:creationId xmlns:a16="http://schemas.microsoft.com/office/drawing/2014/main" id="{06FD61D5-4D06-453F-828F-2BA78B1EB4C1}"/>
                  </a:ext>
                </a:extLst>
              </p:cNvPr>
              <p:cNvSpPr/>
              <p:nvPr/>
            </p:nvSpPr>
            <p:spPr>
              <a:xfrm>
                <a:off x="3697724" y="4176967"/>
                <a:ext cx="1626782" cy="1795952"/>
              </a:xfrm>
              <a:prstGeom prst="hexagon">
                <a:avLst>
                  <a:gd name="adj" fmla="val 28570"/>
                  <a:gd name="vf" fmla="val 115470"/>
                </a:avLst>
              </a:prstGeom>
              <a:solidFill>
                <a:srgbClr val="BBE0E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24" name="Hexagon 16">
                <a:extLst>
                  <a:ext uri="{FF2B5EF4-FFF2-40B4-BE49-F238E27FC236}">
                    <a16:creationId xmlns:a16="http://schemas.microsoft.com/office/drawing/2014/main" id="{7D89D9A1-0E40-411E-8429-35F5E2F0968D}"/>
                  </a:ext>
                </a:extLst>
              </p:cNvPr>
              <p:cNvSpPr/>
              <p:nvPr/>
            </p:nvSpPr>
            <p:spPr>
              <a:xfrm>
                <a:off x="3971680" y="4474594"/>
                <a:ext cx="1106392" cy="120069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4290" tIns="34290" rIns="34290" bIns="34290" numCol="1" spcCol="1270" anchor="ctr" anchorCtr="0">
                <a:noAutofit/>
              </a:bodyPr>
              <a:lstStyle/>
              <a:p>
                <a:pPr lvl="0" algn="ctr" defTabSz="1200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2200" b="1" kern="1200" dirty="0">
                    <a:solidFill>
                      <a:sysClr val="windowText" lastClr="000000"/>
                    </a:solidFill>
                  </a:rPr>
                  <a:t>Expert reference group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A92778C-EB33-4D24-BE85-2106E04828E1}"/>
                </a:ext>
              </a:extLst>
            </p:cNvPr>
            <p:cNvGrpSpPr/>
            <p:nvPr/>
          </p:nvGrpSpPr>
          <p:grpSpPr>
            <a:xfrm>
              <a:off x="20617520" y="17741435"/>
              <a:ext cx="2041619" cy="1973266"/>
              <a:chOff x="2385960" y="3161753"/>
              <a:chExt cx="1540771" cy="1795952"/>
            </a:xfrm>
          </p:grpSpPr>
          <p:sp>
            <p:nvSpPr>
              <p:cNvPr id="20" name="Hexagon 19">
                <a:extLst>
                  <a:ext uri="{FF2B5EF4-FFF2-40B4-BE49-F238E27FC236}">
                    <a16:creationId xmlns:a16="http://schemas.microsoft.com/office/drawing/2014/main" id="{1CE326BE-8F2C-400A-AA49-812A7704ABA5}"/>
                  </a:ext>
                </a:extLst>
              </p:cNvPr>
              <p:cNvSpPr/>
              <p:nvPr/>
            </p:nvSpPr>
            <p:spPr>
              <a:xfrm>
                <a:off x="2385960" y="3161753"/>
                <a:ext cx="1540771" cy="1795952"/>
              </a:xfrm>
              <a:prstGeom prst="hexagon">
                <a:avLst>
                  <a:gd name="adj" fmla="val 28570"/>
                  <a:gd name="vf" fmla="val 115470"/>
                </a:avLst>
              </a:prstGeom>
              <a:solidFill>
                <a:srgbClr val="BBE0E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2" name="Hexagon 19">
                <a:extLst>
                  <a:ext uri="{FF2B5EF4-FFF2-40B4-BE49-F238E27FC236}">
                    <a16:creationId xmlns:a16="http://schemas.microsoft.com/office/drawing/2014/main" id="{A0CCB1C0-9F5B-4C69-B07E-9CE6C1B7D230}"/>
                  </a:ext>
                </a:extLst>
              </p:cNvPr>
              <p:cNvSpPr/>
              <p:nvPr/>
            </p:nvSpPr>
            <p:spPr>
              <a:xfrm>
                <a:off x="2497455" y="3490257"/>
                <a:ext cx="1207594" cy="120069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4290" tIns="34290" rIns="34290" bIns="34290" numCol="1" spcCol="1270" anchor="ctr" anchorCtr="0">
                <a:noAutofit/>
              </a:bodyPr>
              <a:lstStyle/>
              <a:p>
                <a:pPr lvl="0" algn="ctr" defTabSz="1200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2200" b="1" dirty="0">
                    <a:solidFill>
                      <a:sysClr val="windowText" lastClr="000000"/>
                    </a:solidFill>
                  </a:rPr>
                  <a:t>Patient &amp; Public Involvement</a:t>
                </a:r>
                <a:endParaRPr lang="en-GB" sz="2200" b="1" kern="120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D76FA01-9925-4A80-B6C5-18AC991C221F}"/>
                </a:ext>
              </a:extLst>
            </p:cNvPr>
            <p:cNvGrpSpPr/>
            <p:nvPr/>
          </p:nvGrpSpPr>
          <p:grpSpPr>
            <a:xfrm>
              <a:off x="20555814" y="15511150"/>
              <a:ext cx="2092853" cy="1973266"/>
              <a:chOff x="2317070" y="1129908"/>
              <a:chExt cx="1579437" cy="1795952"/>
            </a:xfrm>
          </p:grpSpPr>
          <p:sp>
            <p:nvSpPr>
              <p:cNvPr id="18" name="Hexagon 17">
                <a:extLst>
                  <a:ext uri="{FF2B5EF4-FFF2-40B4-BE49-F238E27FC236}">
                    <a16:creationId xmlns:a16="http://schemas.microsoft.com/office/drawing/2014/main" id="{F14951EF-62D3-4F24-B4E4-5E3A37D4CD61}"/>
                  </a:ext>
                </a:extLst>
              </p:cNvPr>
              <p:cNvSpPr/>
              <p:nvPr/>
            </p:nvSpPr>
            <p:spPr>
              <a:xfrm>
                <a:off x="2355736" y="1129908"/>
                <a:ext cx="1540771" cy="1795952"/>
              </a:xfrm>
              <a:prstGeom prst="hexagon">
                <a:avLst>
                  <a:gd name="adj" fmla="val 28570"/>
                  <a:gd name="vf" fmla="val 115470"/>
                </a:avLst>
              </a:prstGeom>
              <a:solidFill>
                <a:srgbClr val="BBE0E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19" name="Hexagon 21">
                <a:extLst>
                  <a:ext uri="{FF2B5EF4-FFF2-40B4-BE49-F238E27FC236}">
                    <a16:creationId xmlns:a16="http://schemas.microsoft.com/office/drawing/2014/main" id="{FD3EAFDE-8932-4B1E-8393-57282602071C}"/>
                  </a:ext>
                </a:extLst>
              </p:cNvPr>
              <p:cNvSpPr/>
              <p:nvPr/>
            </p:nvSpPr>
            <p:spPr>
              <a:xfrm>
                <a:off x="2317070" y="1515038"/>
                <a:ext cx="1572352" cy="120069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4290" tIns="34290" rIns="34290" bIns="34290" numCol="1" spcCol="1270" anchor="ctr" anchorCtr="0">
                <a:noAutofit/>
              </a:bodyPr>
              <a:lstStyle/>
              <a:p>
                <a:pPr lvl="0" algn="ctr" defTabSz="1200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2200" b="1" kern="1200" dirty="0">
                    <a:solidFill>
                      <a:sysClr val="windowText" lastClr="000000"/>
                    </a:solidFill>
                  </a:rPr>
                  <a:t>Signposting to related existing guidance</a:t>
                </a:r>
              </a:p>
            </p:txBody>
          </p:sp>
        </p:grpSp>
      </p:grpSp>
      <p:pic>
        <p:nvPicPr>
          <p:cNvPr id="33" name="Picture 3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B519113-80D9-4127-8855-8048DC67F2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102" y="283123"/>
            <a:ext cx="3711276" cy="2275208"/>
          </a:xfrm>
          <a:prstGeom prst="rect">
            <a:avLst/>
          </a:prstGeom>
        </p:spPr>
      </p:pic>
      <p:pic>
        <p:nvPicPr>
          <p:cNvPr id="35" name="Picture 3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4CCBEFF8-1D2E-4D59-AE7F-55F553F095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597" y="2912319"/>
            <a:ext cx="3669546" cy="2220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545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5FA7C47-B7C1-4D2E-AB49-ED23BA34BA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596EE156-ABF1-4329-A6BA-03B4254E08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521144" y="911116"/>
            <a:ext cx="687754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8">
            <a:extLst>
              <a:ext uri="{FF2B5EF4-FFF2-40B4-BE49-F238E27FC236}">
                <a16:creationId xmlns:a16="http://schemas.microsoft.com/office/drawing/2014/main" id="{19B9933F-AAB3-444A-8BB5-9CA194A8B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0" y="1370435"/>
            <a:ext cx="527226" cy="52516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7">
            <a:extLst>
              <a:ext uri="{FF2B5EF4-FFF2-40B4-BE49-F238E27FC236}">
                <a16:creationId xmlns:a16="http://schemas.microsoft.com/office/drawing/2014/main" id="{7D20183A-0B1D-4A1F-89B1-ADBEDBC6E5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800164" y="643467"/>
            <a:ext cx="409371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8">
            <a:extLst>
              <a:ext uri="{FF2B5EF4-FFF2-40B4-BE49-F238E27FC236}">
                <a16:creationId xmlns:a16="http://schemas.microsoft.com/office/drawing/2014/main" id="{131031D3-26CD-4214-A9A4-5857EFA15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95529" y="644382"/>
            <a:ext cx="3856024" cy="52516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A07B29-8031-41FF-88C8-4D6626537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2071" y="828705"/>
            <a:ext cx="3182940" cy="1471959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rgbClr val="FFFFFF"/>
                </a:solidFill>
              </a:rPr>
              <a:t>Overview of the guide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69634D-34C5-4586-A2A7-F83E06ED76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9635" y="2194560"/>
            <a:ext cx="3200451" cy="3531869"/>
          </a:xfrm>
        </p:spPr>
        <p:txBody>
          <a:bodyPr anchor="t">
            <a:normAutofit/>
          </a:bodyPr>
          <a:lstStyle/>
          <a:p>
            <a:r>
              <a:rPr lang="en-GB" sz="2000" b="1" dirty="0">
                <a:solidFill>
                  <a:srgbClr val="FEFFFF"/>
                </a:solidFill>
              </a:rPr>
              <a:t>3 underpinning principles </a:t>
            </a:r>
            <a:r>
              <a:rPr lang="en-GB" sz="2000" dirty="0">
                <a:solidFill>
                  <a:srgbClr val="FEFFFF"/>
                </a:solidFill>
              </a:rPr>
              <a:t>that build on existing concepts for working with families</a:t>
            </a:r>
          </a:p>
          <a:p>
            <a:r>
              <a:rPr lang="en-GB" sz="2000" b="1" dirty="0">
                <a:solidFill>
                  <a:srgbClr val="FEFFFF"/>
                </a:solidFill>
              </a:rPr>
              <a:t>10 key ideas</a:t>
            </a:r>
          </a:p>
          <a:p>
            <a:r>
              <a:rPr lang="en-GB" sz="2000" b="1" dirty="0">
                <a:solidFill>
                  <a:srgbClr val="FEFFFF"/>
                </a:solidFill>
              </a:rPr>
              <a:t>Practice tips </a:t>
            </a:r>
            <a:r>
              <a:rPr lang="en-GB" sz="2000" dirty="0">
                <a:solidFill>
                  <a:srgbClr val="FEFFFF"/>
                </a:solidFill>
              </a:rPr>
              <a:t>offer suggestions to guide services</a:t>
            </a:r>
          </a:p>
          <a:p>
            <a:r>
              <a:rPr lang="en-GB" sz="2000" b="1" dirty="0">
                <a:solidFill>
                  <a:srgbClr val="FEFFFF"/>
                </a:solidFill>
              </a:rPr>
              <a:t>Practice examples </a:t>
            </a:r>
            <a:r>
              <a:rPr lang="en-GB" sz="2000" dirty="0">
                <a:solidFill>
                  <a:srgbClr val="FEFFFF"/>
                </a:solidFill>
              </a:rPr>
              <a:t>helps to illustrate ways of working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8E078B-0A0D-4E26-BF53-8E11AF45CA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984" t="29305" r="7578" b="10834"/>
          <a:stretch/>
        </p:blipFill>
        <p:spPr>
          <a:xfrm>
            <a:off x="4347650" y="500260"/>
            <a:ext cx="8430877" cy="5664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925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091A3-E80F-469E-85BF-5F3C2F832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Families…..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14AB24-06D6-41BC-8D17-C6E4CD1D09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557" y="1609510"/>
            <a:ext cx="8531785" cy="4444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089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DFloatVTI">
  <a:themeElements>
    <a:clrScheme name="Float">
      <a:dk1>
        <a:sysClr val="windowText" lastClr="000000"/>
      </a:dk1>
      <a:lt1>
        <a:sysClr val="window" lastClr="FFFFFF"/>
      </a:lt1>
      <a:dk2>
        <a:srgbClr val="1B192E"/>
      </a:dk2>
      <a:lt2>
        <a:srgbClr val="EAE5EB"/>
      </a:lt2>
      <a:accent1>
        <a:srgbClr val="13BE89"/>
      </a:accent1>
      <a:accent2>
        <a:srgbClr val="12B1BF"/>
      </a:accent2>
      <a:accent3>
        <a:srgbClr val="D40AA8"/>
      </a:accent3>
      <a:accent4>
        <a:srgbClr val="B86E62"/>
      </a:accent4>
      <a:accent5>
        <a:srgbClr val="A3A3C1"/>
      </a:accent5>
      <a:accent6>
        <a:srgbClr val="37335B"/>
      </a:accent6>
      <a:hlink>
        <a:srgbClr val="0066FF"/>
      </a:hlink>
      <a:folHlink>
        <a:srgbClr val="666699"/>
      </a:folHlink>
    </a:clrScheme>
    <a:fontScheme name="Float">
      <a:majorFont>
        <a:latin typeface="Walbaum Display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DFloatVTI" id="{F59BA300-ED19-4B39-9AE3-7882B1DE8B78}" vid="{0FEC63E3-719F-4F50-9F1E-5B8BAF39109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02E7CFBC71A274F96FBC980025450AD" ma:contentTypeVersion="9" ma:contentTypeDescription="Create a new document." ma:contentTypeScope="" ma:versionID="4ff3b0780eb6a00a3f04eccfedfbae58">
  <xsd:schema xmlns:xsd="http://www.w3.org/2001/XMLSchema" xmlns:xs="http://www.w3.org/2001/XMLSchema" xmlns:p="http://schemas.microsoft.com/office/2006/metadata/properties" xmlns:ns3="bcf4de19-4295-40bc-ba56-ffc25baa7ed0" xmlns:ns4="982a00fb-22bb-4c2d-9de4-7b66356d862a" targetNamespace="http://schemas.microsoft.com/office/2006/metadata/properties" ma:root="true" ma:fieldsID="0d4a58230118014e6eeab0faca6aef68" ns3:_="" ns4:_="">
    <xsd:import namespace="bcf4de19-4295-40bc-ba56-ffc25baa7ed0"/>
    <xsd:import namespace="982a00fb-22bb-4c2d-9de4-7b66356d862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f4de19-4295-40bc-ba56-ffc25baa7e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2a00fb-22bb-4c2d-9de4-7b66356d862a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2F2CD4B-BC5C-43DE-B9C6-4B99C405B5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0064111-0411-4912-9C65-E6B725FE49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f4de19-4295-40bc-ba56-ffc25baa7ed0"/>
    <ds:schemaRef ds:uri="982a00fb-22bb-4c2d-9de4-7b66356d862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5765E83-C5EE-4F7F-ACE0-5667843CD717}">
  <ds:schemaRefs>
    <ds:schemaRef ds:uri="bcf4de19-4295-40bc-ba56-ffc25baa7ed0"/>
    <ds:schemaRef ds:uri="http://purl.org/dc/terms/"/>
    <ds:schemaRef ds:uri="http://purl.org/dc/dcmitype/"/>
    <ds:schemaRef ds:uri="http://purl.org/dc/elements/1.1/"/>
    <ds:schemaRef ds:uri="982a00fb-22bb-4c2d-9de4-7b66356d862a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Metadata/LabelInfo.xml><?xml version="1.0" encoding="utf-8"?>
<clbl:labelList xmlns:clbl="http://schemas.microsoft.com/office/2020/mipLabelMetadata">
  <clbl:label id="{6b902693-1074-40aa-9e21-d89446a2ebb5}" enabled="0" method="" siteId="{6b902693-1074-40aa-9e21-d89446a2ebb5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2125</TotalTime>
  <Words>695</Words>
  <Application>Microsoft Office PowerPoint</Application>
  <PresentationFormat>Widescreen</PresentationFormat>
  <Paragraphs>115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Arial</vt:lpstr>
      <vt:lpstr>Calibri</vt:lpstr>
      <vt:lpstr>Calibri Light</vt:lpstr>
      <vt:lpstr>Century Gothic</vt:lpstr>
      <vt:lpstr>Corbel</vt:lpstr>
      <vt:lpstr>Gill Sans MT</vt:lpstr>
      <vt:lpstr>Walbaum Display</vt:lpstr>
      <vt:lpstr>Wingdings</vt:lpstr>
      <vt:lpstr>Office Theme</vt:lpstr>
      <vt:lpstr>3DFloatVTI</vt:lpstr>
      <vt:lpstr>PowerPoint Presentation</vt:lpstr>
      <vt:lpstr>PowerPoint Presentation</vt:lpstr>
      <vt:lpstr>Why is the guide needed?</vt:lpstr>
      <vt:lpstr>PowerPoint Presentation</vt:lpstr>
      <vt:lpstr>PowerPoint Presentation</vt:lpstr>
      <vt:lpstr>The remit…</vt:lpstr>
      <vt:lpstr>Development of the Guide </vt:lpstr>
      <vt:lpstr>Overview of the guide</vt:lpstr>
      <vt:lpstr>Families…..</vt:lpstr>
      <vt:lpstr>Three Underpinning Principles</vt:lpstr>
      <vt:lpstr>10 key ideas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Stay curious &amp; change ‘excluding’ language </vt:lpstr>
      <vt:lpstr>Validate and reduce shame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Perinatal Mental Health Families . Developing best practice guidance for supporting and involving partners and other family members in specialist perinatal mental health services</dc:title>
  <dc:creator>Domoney, Jill</dc:creator>
  <cp:lastModifiedBy>Iles, Jane Dr (Psychology)</cp:lastModifiedBy>
  <cp:revision>140</cp:revision>
  <dcterms:created xsi:type="dcterms:W3CDTF">2019-06-02T15:40:55Z</dcterms:created>
  <dcterms:modified xsi:type="dcterms:W3CDTF">2024-01-26T13:59:36Z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0x010100D02E7CFBC71A274F96FBC980025450AD</vt:lpwstr>
  </property>
</Properties>
</file>