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6"/>
  </p:notesMasterIdLst>
  <p:sldIdLst>
    <p:sldId id="257" r:id="rId2"/>
    <p:sldId id="276" r:id="rId3"/>
    <p:sldId id="262" r:id="rId4"/>
    <p:sldId id="274" r:id="rId5"/>
    <p:sldId id="275" r:id="rId6"/>
    <p:sldId id="272" r:id="rId7"/>
    <p:sldId id="273" r:id="rId8"/>
    <p:sldId id="258" r:id="rId9"/>
    <p:sldId id="264" r:id="rId10"/>
    <p:sldId id="263" r:id="rId11"/>
    <p:sldId id="265" r:id="rId12"/>
    <p:sldId id="269" r:id="rId13"/>
    <p:sldId id="277" r:id="rId14"/>
    <p:sldId id="268"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2963" autoAdjust="0"/>
  </p:normalViewPr>
  <p:slideViewPr>
    <p:cSldViewPr snapToGrid="0">
      <p:cViewPr varScale="1">
        <p:scale>
          <a:sx n="69" d="100"/>
          <a:sy n="69" d="100"/>
        </p:scale>
        <p:origin x="101"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AC7632-A593-47CE-B8D2-6E5B9B66FDAB}" type="datetimeFigureOut">
              <a:rPr lang="en-GB" smtClean="0"/>
              <a:t>24/01/2024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ECBB90-B4ED-400E-88B3-EAE7FB17B1E9}" type="slidenum">
              <a:rPr lang="en-GB" smtClean="0"/>
              <a:t>‹#›</a:t>
            </a:fld>
            <a:endParaRPr lang="en-GB"/>
          </a:p>
        </p:txBody>
      </p:sp>
    </p:spTree>
    <p:extLst>
      <p:ext uri="{BB962C8B-B14F-4D97-AF65-F5344CB8AC3E}">
        <p14:creationId xmlns:p14="http://schemas.microsoft.com/office/powerpoint/2010/main" val="22294135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800" dirty="0"/>
              <a:t>Hi thank you for allowing me to speak today.</a:t>
            </a:r>
          </a:p>
          <a:p>
            <a:endParaRPr lang="en-GB" sz="800" dirty="0"/>
          </a:p>
          <a:p>
            <a:r>
              <a:rPr lang="en-GB" sz="800" dirty="0"/>
              <a:t>My name is Kim Jones and I am the specialist health visitor perinatal mental health for Cardiff and the Vale UHB.</a:t>
            </a:r>
          </a:p>
          <a:p>
            <a:endParaRPr lang="en-GB" sz="800" dirty="0"/>
          </a:p>
          <a:p>
            <a:r>
              <a:rPr lang="en-GB" sz="800" dirty="0"/>
              <a:t>I am going to be looking at dads, the science of becoming a dad and why their mental health is as important as the mums. </a:t>
            </a:r>
          </a:p>
          <a:p>
            <a:endParaRPr lang="en-GB" sz="800" dirty="0"/>
          </a:p>
          <a:p>
            <a:r>
              <a:rPr lang="en-GB" sz="800" dirty="0"/>
              <a:t>My presentation today is based around training delivered by the iHV,.</a:t>
            </a:r>
          </a:p>
        </p:txBody>
      </p:sp>
      <p:sp>
        <p:nvSpPr>
          <p:cNvPr id="4" name="Slide Number Placeholder 3"/>
          <p:cNvSpPr>
            <a:spLocks noGrp="1"/>
          </p:cNvSpPr>
          <p:nvPr>
            <p:ph type="sldNum" sz="quarter" idx="5"/>
          </p:nvPr>
        </p:nvSpPr>
        <p:spPr/>
        <p:txBody>
          <a:bodyPr/>
          <a:lstStyle/>
          <a:p>
            <a:fld id="{EA13FD3F-49EC-4CE4-BF79-6058D3DD7096}" type="slidenum">
              <a:rPr lang="en-GB" smtClean="0"/>
              <a:t>1</a:t>
            </a:fld>
            <a:endParaRPr lang="en-GB"/>
          </a:p>
        </p:txBody>
      </p:sp>
    </p:spTree>
    <p:extLst>
      <p:ext uri="{BB962C8B-B14F-4D97-AF65-F5344CB8AC3E}">
        <p14:creationId xmlns:p14="http://schemas.microsoft.com/office/powerpoint/2010/main" val="5683869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b="1" dirty="0">
                <a:latin typeface="Arial" panose="020B0604020202020204" pitchFamily="34" charset="0"/>
                <a:cs typeface="Arial" panose="020B0604020202020204" pitchFamily="34" charset="0"/>
              </a:rPr>
              <a:t>Fathers and perinatal mental health</a:t>
            </a:r>
          </a:p>
          <a:p>
            <a:pPr marL="0" indent="0">
              <a:buFont typeface="Arial" panose="020B0604020202020204" pitchFamily="34" charset="0"/>
              <a:buNone/>
            </a:pPr>
            <a:endParaRPr lang="en-GB" dirty="0">
              <a:latin typeface="Arial" panose="020B0604020202020204" pitchFamily="34" charset="0"/>
              <a:cs typeface="Arial" panose="020B0604020202020204" pitchFamily="34" charset="0"/>
            </a:endParaRPr>
          </a:p>
          <a:p>
            <a:pPr marL="0" indent="0">
              <a:buFont typeface="Arial" panose="020B0604020202020204" pitchFamily="34" charset="0"/>
              <a:buNone/>
            </a:pPr>
            <a:r>
              <a:rPr lang="en-GB" dirty="0">
                <a:latin typeface="Arial" panose="020B0604020202020204" pitchFamily="34" charset="0"/>
                <a:cs typeface="Arial" panose="020B0604020202020204" pitchFamily="34" charset="0"/>
              </a:rPr>
              <a:t>Fathers are vulnerable to a range of mental health problems in the perinatal period.  Literature is often focused on depression, however research suggests anxiety may be the most common mental health illness experienced by fathers (Winter, Rowe &amp; Fisher, 2013)</a:t>
            </a:r>
          </a:p>
          <a:p>
            <a:pPr marL="171450" indent="-1714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dirty="0">
                <a:latin typeface="Arial" panose="020B0604020202020204" pitchFamily="34" charset="0"/>
                <a:cs typeface="Arial" panose="020B0604020202020204" pitchFamily="34" charset="0"/>
              </a:rPr>
              <a:t>Problems include depression, anxiety, obsessive-compulsive disorder (OCD), stress/post-traumatic stress disorder (PTSD), bipolar and psychosis (Bradley and Slade, 2010)</a:t>
            </a:r>
          </a:p>
          <a:p>
            <a:pPr marL="171450" indent="-171450">
              <a:buFont typeface="Arial" panose="020B0604020202020204" pitchFamily="34" charset="0"/>
              <a:buChar char="•"/>
            </a:pPr>
            <a:r>
              <a:rPr lang="en-GB" dirty="0">
                <a:latin typeface="Arial" panose="020B0604020202020204" pitchFamily="34" charset="0"/>
                <a:cs typeface="Arial" panose="020B0604020202020204" pitchFamily="34" charset="0"/>
              </a:rPr>
              <a:t>Fathers report pregnancy as the most demanding period for their psychological reorganisation of self.  </a:t>
            </a:r>
          </a:p>
          <a:p>
            <a:pPr marL="171450" indent="-171450">
              <a:buFont typeface="Arial" panose="020B0604020202020204" pitchFamily="34" charset="0"/>
              <a:buChar char="•"/>
            </a:pPr>
            <a:r>
              <a:rPr lang="en-GB" dirty="0">
                <a:latin typeface="Arial" panose="020B0604020202020204" pitchFamily="34" charset="0"/>
                <a:cs typeface="Arial" panose="020B0604020202020204" pitchFamily="34" charset="0"/>
              </a:rPr>
              <a:t>And according to an NCT study, More than 1 in 3 new fathers are concerned about their mental health (NCT 2015)</a:t>
            </a:r>
          </a:p>
          <a:p>
            <a:pPr marL="171450" indent="-171450">
              <a:buFont typeface="Arial" panose="020B0604020202020204" pitchFamily="34" charset="0"/>
              <a:buChar char="•"/>
            </a:pPr>
            <a:r>
              <a:rPr lang="en-GB" dirty="0">
                <a:latin typeface="Arial" panose="020B0604020202020204" pitchFamily="34" charset="0"/>
                <a:cs typeface="Arial" panose="020B0604020202020204" pitchFamily="34" charset="0"/>
              </a:rPr>
              <a:t>Overall rates of mental illness is thought to be around 9% - however these rates rise to 50% if their partner is experiencing mental ill health in the perinatal period.</a:t>
            </a:r>
          </a:p>
          <a:p>
            <a:pPr marL="171450" indent="-171450">
              <a:buFont typeface="Arial" panose="020B0604020202020204" pitchFamily="34" charset="0"/>
              <a:buChar char="•"/>
            </a:pPr>
            <a:r>
              <a:rPr lang="en-GB" b="0" dirty="0">
                <a:latin typeface="Arial" panose="020B0604020202020204" pitchFamily="34" charset="0"/>
                <a:cs typeface="Arial" panose="020B0604020202020204" pitchFamily="34" charset="0"/>
              </a:rPr>
              <a:t>It is important to remember, </a:t>
            </a:r>
            <a:r>
              <a:rPr lang="en-GB" b="1" dirty="0">
                <a:latin typeface="Arial" panose="020B0604020202020204" pitchFamily="34" charset="0"/>
                <a:cs typeface="Arial" panose="020B0604020202020204" pitchFamily="34" charset="0"/>
              </a:rPr>
              <a:t>this is the level of mental health difficulties in fathers that we know about</a:t>
            </a:r>
            <a:r>
              <a:rPr lang="en-GB" b="0" dirty="0">
                <a:latin typeface="Arial" panose="020B0604020202020204" pitchFamily="34" charset="0"/>
                <a:cs typeface="Arial" panose="020B0604020202020204" pitchFamily="34" charset="0"/>
              </a:rPr>
              <a:t>. We can assume there is significant under reporting and detection.</a:t>
            </a:r>
            <a:endParaRPr lang="en-GB" dirty="0">
              <a:latin typeface="Arial" panose="020B0604020202020204" pitchFamily="34" charset="0"/>
              <a:cs typeface="Arial" panose="020B0604020202020204" pitchFamily="34" charset="0"/>
            </a:endParaRPr>
          </a:p>
          <a:p>
            <a:endParaRPr lang="en-GB" b="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1" i="1" dirty="0">
                <a:solidFill>
                  <a:srgbClr val="008080"/>
                </a:solidFill>
                <a:latin typeface="Arial" panose="020B0604020202020204" pitchFamily="34" charset="0"/>
                <a:cs typeface="Arial" panose="020B0604020202020204" pitchFamily="34" charset="0"/>
              </a:rPr>
              <a:t>Health Care Practitioners are ignoring or failing to ask questions about the perinatal mental health of men.  This is problematic considering that we know that men are less likely to seek help for mental health problems, so they are often going undetected and unsupported.</a:t>
            </a:r>
            <a:endParaRPr lang="en-GB" b="0" dirty="0">
              <a:latin typeface="Arial" panose="020B0604020202020204" pitchFamily="34" charset="0"/>
              <a:cs typeface="Arial" panose="020B0604020202020204" pitchFamily="34" charset="0"/>
            </a:endParaRPr>
          </a:p>
          <a:p>
            <a:endParaRPr lang="en-GB" b="0" dirty="0">
              <a:latin typeface="Arial" panose="020B0604020202020204" pitchFamily="34" charset="0"/>
              <a:cs typeface="Arial" panose="020B0604020202020204" pitchFamily="34" charset="0"/>
            </a:endParaRPr>
          </a:p>
          <a:p>
            <a:r>
              <a:rPr lang="en-GB" b="0" dirty="0">
                <a:latin typeface="Arial" panose="020B0604020202020204" pitchFamily="34" charset="0"/>
                <a:cs typeface="Arial" panose="020B0604020202020204" pitchFamily="34" charset="0"/>
              </a:rPr>
              <a:t> </a:t>
            </a:r>
          </a:p>
          <a:p>
            <a:endParaRPr lang="en-GB" b="0" dirty="0">
              <a:latin typeface="Arial" panose="020B060402020202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EA13FD3F-49EC-4CE4-BF79-6058D3DD7096}" type="slidenum">
              <a:rPr lang="en-GB" smtClean="0"/>
              <a:t>10</a:t>
            </a:fld>
            <a:endParaRPr lang="en-GB"/>
          </a:p>
        </p:txBody>
      </p:sp>
    </p:spTree>
    <p:extLst>
      <p:ext uri="{BB962C8B-B14F-4D97-AF65-F5344CB8AC3E}">
        <p14:creationId xmlns:p14="http://schemas.microsoft.com/office/powerpoint/2010/main" val="40985861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Arial" panose="020B0604020202020204" pitchFamily="34" charset="0"/>
                <a:cs typeface="Arial" panose="020B0604020202020204" pitchFamily="34" charset="0"/>
              </a:rPr>
              <a:t>A recent report by the Fatherhood institute (2022)  - Bringing Baby Home, UK Fathers in the First Year After Birth.</a:t>
            </a:r>
          </a:p>
          <a:p>
            <a:r>
              <a:rPr lang="en-GB" dirty="0">
                <a:latin typeface="Arial" panose="020B0604020202020204" pitchFamily="34" charset="0"/>
                <a:cs typeface="Arial" panose="020B0604020202020204" pitchFamily="34" charset="0"/>
              </a:rPr>
              <a:t>Policies across all 4 nations support father inclusive practice however implementation is rare – work still needs to be done to include new fathers in routine practice and acknowledge their involvement in their infants life. </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Fathers may be unintentionally marginalised by services and by the maternal focus on practices surrounding new babies.  Men often feel their questions are ignored by midwives (</a:t>
            </a:r>
            <a:r>
              <a:rPr lang="en-GB" dirty="0" err="1">
                <a:latin typeface="Arial" panose="020B0604020202020204" pitchFamily="34" charset="0"/>
                <a:cs typeface="Arial" panose="020B0604020202020204" pitchFamily="34" charset="0"/>
              </a:rPr>
              <a:t>Dheensa</a:t>
            </a:r>
            <a:r>
              <a:rPr lang="en-GB" dirty="0">
                <a:latin typeface="Arial" panose="020B0604020202020204" pitchFamily="34" charset="0"/>
                <a:cs typeface="Arial" panose="020B0604020202020204" pitchFamily="34" charset="0"/>
              </a:rPr>
              <a:t> 2013), while health visiting is perceived as a service provided by women for women (Williamson, 2013).</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So what do fathers want?</a:t>
            </a:r>
          </a:p>
          <a:p>
            <a:endParaRPr lang="en-GB"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Arial" panose="020B0604020202020204" pitchFamily="34" charset="0"/>
              </a:rPr>
              <a:t>Research tells us, Fathers wanted a range of resources in a variety of sources and wanted to know what support was available for both parents not just mothers (Baldwin 2019). Specifically resources could be targeted to Fathers, informing them about the challenges of Fatherhood, breastfeeding and the possibility of mental health struggles.</a:t>
            </a:r>
          </a:p>
          <a:p>
            <a:pPr marL="171450" indent="-171450">
              <a:buFont typeface="Arial" panose="020B0604020202020204" pitchFamily="34" charset="0"/>
              <a:buChar char="•"/>
            </a:pP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Arial" panose="020B0604020202020204" pitchFamily="34" charset="0"/>
              </a:rPr>
              <a:t>Evidence around mental health needs to be tailored to men  - framed around fatherhood rather than the mental illness, focused on stress, resilience, fatherhood and behaviors and align to men’s self-care with their role as supporter and protector (Darwin, 2017)</a:t>
            </a:r>
          </a:p>
          <a:p>
            <a:pPr marL="171450" indent="-171450">
              <a:buFont typeface="Arial" panose="020B0604020202020204" pitchFamily="34" charset="0"/>
              <a:buChar char="•"/>
            </a:pP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Arial" panose="020B0604020202020204" pitchFamily="34" charset="0"/>
              </a:rPr>
              <a:t>Men benefit from men-only sessions, at times when they are available - many children's centers offer Saturday morning dad groups (Fatherhood institute, 2016)</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dirty="0">
                <a:latin typeface="Arial" panose="020B0604020202020204" pitchFamily="34" charset="0"/>
                <a:cs typeface="Arial" panose="020B0604020202020204" pitchFamily="34" charset="0"/>
              </a:rPr>
              <a:t>Educate both mothers and fathers about perinatal mental health so that they can access help if they notice any signs and symptoms in themselves or their partners.  If the mother is mentally unwell, ensure that the father has adequate support systems in place as maternal mental health problems increase the risk of depression in fathers.</a:t>
            </a:r>
          </a:p>
          <a:p>
            <a:pPr marL="171450" indent="-1714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dirty="0">
                <a:latin typeface="Arial" panose="020B0604020202020204" pitchFamily="34" charset="0"/>
                <a:cs typeface="Arial" panose="020B0604020202020204" pitchFamily="34" charset="0"/>
              </a:rPr>
              <a:t>Assess the fathers mental health and wellbeing as well as the mothers at visits when dad is present, it can simply be “How are you feeling” .  Then enable and support fathers to seek help if they are suffering from perinatal mental health problems – this can be online, self help or male specific groups.  Men often just want to dip into a group for help when they need it.</a:t>
            </a:r>
          </a:p>
          <a:p>
            <a:pPr marL="171450" indent="-1714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latin typeface="Arial" panose="020B0604020202020204" pitchFamily="34" charset="0"/>
                <a:cs typeface="Arial" panose="020B0604020202020204" pitchFamily="34" charset="0"/>
              </a:rPr>
              <a:t>An important opportunity for preventing problems is their identification in the perinatal period.  It is important to identify strengths in the unborn/infants environment but also any potential risks, so that parents can be offered the support they need.  Early intervention is so important– when it comes to identifying risks to fathers mental health and infant mental health, </a:t>
            </a:r>
            <a:r>
              <a:rPr lang="en-GB" b="1" dirty="0">
                <a:latin typeface="Arial" panose="020B0604020202020204" pitchFamily="34" charset="0"/>
                <a:cs typeface="Arial" panose="020B0604020202020204" pitchFamily="34" charset="0"/>
              </a:rPr>
              <a:t>early detection and effective intervention yield better outcomes.</a:t>
            </a:r>
          </a:p>
          <a:p>
            <a:pPr marL="171450" indent="-1714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200" kern="1200" dirty="0">
              <a:solidFill>
                <a:schemeClr val="tx1"/>
              </a:solidFill>
              <a:effectLst/>
              <a:latin typeface="+mn-lt"/>
              <a:ea typeface="+mn-ea"/>
              <a:cs typeface="+mn-cs"/>
            </a:endParaRPr>
          </a:p>
          <a:p>
            <a:pPr marL="171450" indent="-171450">
              <a:buFont typeface="Arial" panose="020B0604020202020204" pitchFamily="34" charset="0"/>
              <a:buChar char="•"/>
            </a:pPr>
            <a:endParaRPr lang="en-US" sz="1200" kern="1200" dirty="0">
              <a:solidFill>
                <a:schemeClr val="tx1"/>
              </a:solidFill>
              <a:effectLst/>
              <a:latin typeface="+mn-lt"/>
              <a:ea typeface="+mn-ea"/>
              <a:cs typeface="+mn-cs"/>
            </a:endParaRPr>
          </a:p>
          <a:p>
            <a:pPr marL="0" indent="0">
              <a:buFont typeface="Arial" panose="020B0604020202020204" pitchFamily="34" charset="0"/>
              <a:buNone/>
            </a:pPr>
            <a:endParaRPr lang="en-US" sz="1200" kern="1200" dirty="0">
              <a:solidFill>
                <a:schemeClr val="tx1"/>
              </a:solidFill>
              <a:effectLst/>
              <a:latin typeface="+mn-lt"/>
              <a:ea typeface="+mn-ea"/>
              <a:cs typeface="+mn-cs"/>
            </a:endParaRPr>
          </a:p>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fld id="{EA13FD3F-49EC-4CE4-BF79-6058D3DD7096}" type="slidenum">
              <a:rPr lang="en-GB" smtClean="0"/>
              <a:t>11</a:t>
            </a:fld>
            <a:endParaRPr lang="en-GB"/>
          </a:p>
        </p:txBody>
      </p:sp>
    </p:spTree>
    <p:extLst>
      <p:ext uri="{BB962C8B-B14F-4D97-AF65-F5344CB8AC3E}">
        <p14:creationId xmlns:p14="http://schemas.microsoft.com/office/powerpoint/2010/main" val="39321702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finally…..</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dirty="0"/>
              <a:t>“With greater attention to the importance of fatherhood and more support for fathers, we could give many more children, whatever their family background and circumstances, a better and healthier start in life”</a:t>
            </a:r>
          </a:p>
          <a:p>
            <a:endParaRPr lang="en-GB" dirty="0"/>
          </a:p>
        </p:txBody>
      </p:sp>
      <p:sp>
        <p:nvSpPr>
          <p:cNvPr id="4" name="Slide Number Placeholder 3"/>
          <p:cNvSpPr>
            <a:spLocks noGrp="1"/>
          </p:cNvSpPr>
          <p:nvPr>
            <p:ph type="sldNum" sz="quarter" idx="5"/>
          </p:nvPr>
        </p:nvSpPr>
        <p:spPr/>
        <p:txBody>
          <a:bodyPr/>
          <a:lstStyle/>
          <a:p>
            <a:fld id="{EA13FD3F-49EC-4CE4-BF79-6058D3DD7096}" type="slidenum">
              <a:rPr lang="en-GB" smtClean="0"/>
              <a:t>12</a:t>
            </a:fld>
            <a:endParaRPr lang="en-GB"/>
          </a:p>
        </p:txBody>
      </p:sp>
    </p:spTree>
    <p:extLst>
      <p:ext uri="{BB962C8B-B14F-4D97-AF65-F5344CB8AC3E}">
        <p14:creationId xmlns:p14="http://schemas.microsoft.com/office/powerpoint/2010/main" val="21198507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Thank you.</a:t>
            </a:r>
          </a:p>
        </p:txBody>
      </p:sp>
      <p:sp>
        <p:nvSpPr>
          <p:cNvPr id="4" name="Slide Number Placeholder 3"/>
          <p:cNvSpPr>
            <a:spLocks noGrp="1"/>
          </p:cNvSpPr>
          <p:nvPr>
            <p:ph type="sldNum" sz="quarter" idx="5"/>
          </p:nvPr>
        </p:nvSpPr>
        <p:spPr/>
        <p:txBody>
          <a:bodyPr/>
          <a:lstStyle/>
          <a:p>
            <a:fld id="{EA13FD3F-49EC-4CE4-BF79-6058D3DD7096}" type="slidenum">
              <a:rPr lang="en-GB" smtClean="0"/>
              <a:t>14</a:t>
            </a:fld>
            <a:endParaRPr lang="en-GB"/>
          </a:p>
        </p:txBody>
      </p:sp>
    </p:spTree>
    <p:extLst>
      <p:ext uri="{BB962C8B-B14F-4D97-AF65-F5344CB8AC3E}">
        <p14:creationId xmlns:p14="http://schemas.microsoft.com/office/powerpoint/2010/main" val="36318659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rPr>
              <a:t>Dads make a difference!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rPr>
              <a:t>Human men – select group that provide direct care to their infants (only 10% mammals do) – Orangutans. Seals, elephants and sea lions. </a:t>
            </a:r>
          </a:p>
          <a:p>
            <a:endParaRPr lang="en-GB" b="0" dirty="0"/>
          </a:p>
          <a:p>
            <a:r>
              <a:rPr lang="en-GB" b="0" dirty="0"/>
              <a:t>Research attachment theory concentrated on the attachment between the </a:t>
            </a:r>
            <a:r>
              <a:rPr lang="en-GB" b="1" dirty="0"/>
              <a:t>mother and the infant </a:t>
            </a:r>
            <a:r>
              <a:rPr lang="en-GB" b="0" dirty="0"/>
              <a:t>– </a:t>
            </a:r>
            <a:endParaRPr lang="en-GB" b="1" dirty="0"/>
          </a:p>
          <a:p>
            <a:r>
              <a:rPr lang="en-GB" b="0" dirty="0"/>
              <a:t>Researchers come to the same conclusion </a:t>
            </a:r>
            <a:r>
              <a:rPr lang="en-GB" b="1" dirty="0"/>
              <a:t>babies can form as strong an attachment to their dads as their mums.</a:t>
            </a:r>
          </a:p>
          <a:p>
            <a:endParaRPr lang="en-GB" b="1" dirty="0"/>
          </a:p>
          <a:p>
            <a:pPr marL="0" indent="0">
              <a:buFont typeface="Arial" panose="020B0604020202020204" pitchFamily="34" charset="0"/>
              <a:buNone/>
            </a:pPr>
            <a:r>
              <a:rPr lang="en-GB" b="1" dirty="0">
                <a:latin typeface="Arial" panose="020B0604020202020204" pitchFamily="34" charset="0"/>
                <a:cs typeface="Arial" panose="020B0604020202020204" pitchFamily="34" charset="0"/>
              </a:rPr>
              <a:t>Father infant relationship important - </a:t>
            </a:r>
            <a:r>
              <a:rPr lang="en-GB" b="0" dirty="0">
                <a:latin typeface="Arial" panose="020B0604020202020204" pitchFamily="34" charset="0"/>
                <a:cs typeface="Arial" panose="020B0604020202020204" pitchFamily="34" charset="0"/>
              </a:rPr>
              <a:t>Views are changing-  dads have always had the power to nurture!</a:t>
            </a:r>
          </a:p>
          <a:p>
            <a:pPr marL="0" indent="0">
              <a:buFont typeface="Arial" panose="020B0604020202020204" pitchFamily="34" charset="0"/>
              <a:buNone/>
            </a:pPr>
            <a:endParaRPr lang="en-GB" b="0" dirty="0">
              <a:latin typeface="Arial" panose="020B0604020202020204" pitchFamily="34" charset="0"/>
              <a:cs typeface="Arial" panose="020B0604020202020204" pitchFamily="34" charset="0"/>
            </a:endParaRPr>
          </a:p>
          <a:p>
            <a:pPr marL="0" indent="0">
              <a:buFont typeface="Arial" panose="020B0604020202020204" pitchFamily="34" charset="0"/>
              <a:buNone/>
            </a:pPr>
            <a:r>
              <a:rPr lang="en-GB" b="0" dirty="0">
                <a:latin typeface="Arial" panose="020B0604020202020204" pitchFamily="34" charset="0"/>
                <a:cs typeface="Arial" panose="020B0604020202020204" pitchFamily="34" charset="0"/>
              </a:rPr>
              <a:t>Studies have found that fathers are </a:t>
            </a:r>
            <a:r>
              <a:rPr lang="en-GB" b="1" dirty="0">
                <a:latin typeface="Arial" panose="020B0604020202020204" pitchFamily="34" charset="0"/>
                <a:cs typeface="Arial" panose="020B0604020202020204" pitchFamily="34" charset="0"/>
              </a:rPr>
              <a:t>as capable as mothers </a:t>
            </a:r>
            <a:r>
              <a:rPr lang="en-GB" b="0" dirty="0">
                <a:latin typeface="Arial" panose="020B0604020202020204" pitchFamily="34" charset="0"/>
                <a:cs typeface="Arial" panose="020B0604020202020204" pitchFamily="34" charset="0"/>
              </a:rPr>
              <a:t>at responding sensitively to their child needs.  The majority of children will have established an attachment relationship with their father by the time they are 8 months old if the father is living with them (</a:t>
            </a:r>
            <a:r>
              <a:rPr lang="en-GB" b="0" dirty="0" err="1">
                <a:latin typeface="Arial" panose="020B0604020202020204" pitchFamily="34" charset="0"/>
                <a:cs typeface="Arial" panose="020B0604020202020204" pitchFamily="34" charset="0"/>
              </a:rPr>
              <a:t>Kotelchuck</a:t>
            </a:r>
            <a:r>
              <a:rPr lang="en-GB" b="0" dirty="0">
                <a:latin typeface="Arial" panose="020B0604020202020204" pitchFamily="34" charset="0"/>
                <a:cs typeface="Arial" panose="020B0604020202020204" pitchFamily="34" charset="0"/>
              </a:rPr>
              <a:t>, 1976, Lamb &amp; Lewis 2010)</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Ultimately - Ensuring the health and wellbeing of families with young children is the foundation of a healthy society. </a:t>
            </a:r>
            <a:endParaRPr lang="en-GB" b="0" dirty="0"/>
          </a:p>
          <a:p>
            <a:pPr marL="0" indent="0">
              <a:buFont typeface="Arial" panose="020B0604020202020204" pitchFamily="34" charset="0"/>
              <a:buNone/>
            </a:pPr>
            <a:endParaRPr lang="en-GB" b="0" dirty="0">
              <a:latin typeface="Arial" panose="020B060402020202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EECBB90-B4ED-400E-88B3-EAE7FB17B1E9}" type="slidenum">
              <a:rPr lang="en-GB" smtClean="0"/>
              <a:t>2</a:t>
            </a:fld>
            <a:endParaRPr lang="en-GB"/>
          </a:p>
        </p:txBody>
      </p:sp>
    </p:spTree>
    <p:extLst>
      <p:ext uri="{BB962C8B-B14F-4D97-AF65-F5344CB8AC3E}">
        <p14:creationId xmlns:p14="http://schemas.microsoft.com/office/powerpoint/2010/main" val="18147680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latin typeface="Arial" panose="020B0604020202020204" pitchFamily="34" charset="0"/>
              <a:cs typeface="Arial" panose="020B0604020202020204" pitchFamily="34" charset="0"/>
            </a:endParaRPr>
          </a:p>
          <a:p>
            <a:pPr marL="0" indent="0">
              <a:buFont typeface="Arial" panose="020B0604020202020204" pitchFamily="34" charset="0"/>
              <a:buNone/>
            </a:pPr>
            <a:r>
              <a:rPr lang="en-GB" b="0" dirty="0">
                <a:latin typeface="Arial" panose="020B0604020202020204" pitchFamily="34" charset="0"/>
                <a:cs typeface="Arial" panose="020B0604020202020204" pitchFamily="34" charset="0"/>
              </a:rPr>
              <a:t>A study by the fatherhood institute in 2014 highlighted the following around fathers relationships with their children.</a:t>
            </a:r>
          </a:p>
          <a:p>
            <a:pPr marL="0" indent="0">
              <a:buFont typeface="Arial" panose="020B0604020202020204" pitchFamily="34" charset="0"/>
              <a:buNone/>
            </a:pPr>
            <a:endParaRPr lang="en-GB" b="1"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dirty="0">
                <a:latin typeface="Arial" panose="020B0604020202020204" pitchFamily="34" charset="0"/>
                <a:cs typeface="Arial" panose="020B0604020202020204" pitchFamily="34" charset="0"/>
              </a:rPr>
              <a:t>Men’s hearts race as fast as women’s when they hear a baby scream</a:t>
            </a:r>
          </a:p>
          <a:p>
            <a:pPr marL="171450" indent="-171450">
              <a:buFont typeface="Arial" panose="020B0604020202020204" pitchFamily="34" charset="0"/>
              <a:buChar char="•"/>
            </a:pPr>
            <a:r>
              <a:rPr lang="en-GB" dirty="0">
                <a:latin typeface="Arial" panose="020B0604020202020204" pitchFamily="34" charset="0"/>
                <a:cs typeface="Arial" panose="020B0604020202020204" pitchFamily="34" charset="0"/>
              </a:rPr>
              <a:t>Fathers can recognise their own infants, blindfold, just by touching their hands – after only an hour spent cuddling them</a:t>
            </a:r>
          </a:p>
          <a:p>
            <a:pPr marL="171450" indent="-171450">
              <a:buFont typeface="Arial" panose="020B0604020202020204" pitchFamily="34" charset="0"/>
              <a:buChar char="•"/>
            </a:pPr>
            <a:r>
              <a:rPr lang="en-GB" dirty="0">
                <a:latin typeface="Arial" panose="020B0604020202020204" pitchFamily="34" charset="0"/>
                <a:cs typeface="Arial" panose="020B0604020202020204" pitchFamily="34" charset="0"/>
              </a:rPr>
              <a:t>Quality and quantity of baby-father contact has a direct impact on how secure children feel growing up</a:t>
            </a:r>
          </a:p>
          <a:p>
            <a:pPr marL="171450" indent="-171450">
              <a:buFont typeface="Arial" panose="020B0604020202020204" pitchFamily="34" charset="0"/>
              <a:buChar char="•"/>
            </a:pPr>
            <a:r>
              <a:rPr lang="en-GB" dirty="0">
                <a:latin typeface="Arial" panose="020B0604020202020204" pitchFamily="34" charset="0"/>
                <a:cs typeface="Arial" panose="020B0604020202020204" pitchFamily="34" charset="0"/>
              </a:rPr>
              <a:t>Children who spend more time playing with their dads, are more likely to be sociable when starting school.</a:t>
            </a:r>
          </a:p>
          <a:p>
            <a:pPr marL="171450" indent="-171450">
              <a:buFont typeface="Arial" panose="020B0604020202020204" pitchFamily="34" charset="0"/>
              <a:buChar char="•"/>
            </a:pPr>
            <a:r>
              <a:rPr lang="en-GB" dirty="0">
                <a:latin typeface="Arial" panose="020B0604020202020204" pitchFamily="34" charset="0"/>
                <a:cs typeface="Arial" panose="020B0604020202020204" pitchFamily="34" charset="0"/>
              </a:rPr>
              <a:t>Babies with strong attachments to their dads tend to have fewer behavioural problems later on</a:t>
            </a:r>
          </a:p>
          <a:p>
            <a:pPr marL="171450" indent="-171450">
              <a:buFont typeface="Arial" panose="020B0604020202020204" pitchFamily="34" charset="0"/>
              <a:buChar char="•"/>
            </a:pPr>
            <a:r>
              <a:rPr lang="en-GB" dirty="0">
                <a:latin typeface="Arial" panose="020B0604020202020204" pitchFamily="34" charset="0"/>
                <a:cs typeface="Arial" panose="020B0604020202020204" pitchFamily="34" charset="0"/>
              </a:rPr>
              <a:t>Substantial father involvement from at least the first month after birth, promotes better language development and better cognition skills (higher IQ scores)</a:t>
            </a:r>
          </a:p>
          <a:p>
            <a:endParaRPr lang="en-GB" dirty="0"/>
          </a:p>
        </p:txBody>
      </p:sp>
      <p:sp>
        <p:nvSpPr>
          <p:cNvPr id="4" name="Slide Number Placeholder 3"/>
          <p:cNvSpPr>
            <a:spLocks noGrp="1"/>
          </p:cNvSpPr>
          <p:nvPr>
            <p:ph type="sldNum" sz="quarter" idx="5"/>
          </p:nvPr>
        </p:nvSpPr>
        <p:spPr/>
        <p:txBody>
          <a:bodyPr/>
          <a:lstStyle/>
          <a:p>
            <a:fld id="{EA13FD3F-49EC-4CE4-BF79-6058D3DD7096}" type="slidenum">
              <a:rPr lang="en-GB" smtClean="0"/>
              <a:t>3</a:t>
            </a:fld>
            <a:endParaRPr lang="en-GB"/>
          </a:p>
        </p:txBody>
      </p:sp>
    </p:spTree>
    <p:extLst>
      <p:ext uri="{BB962C8B-B14F-4D97-AF65-F5344CB8AC3E}">
        <p14:creationId xmlns:p14="http://schemas.microsoft.com/office/powerpoint/2010/main" val="1105133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b="1" dirty="0"/>
              <a:t>What makes a dad a dad .</a:t>
            </a:r>
          </a:p>
          <a:p>
            <a:pPr marL="171450" indent="-171450">
              <a:buFont typeface="Arial" panose="020B0604020202020204" pitchFamily="34" charset="0"/>
              <a:buChar char="•"/>
            </a:pPr>
            <a:r>
              <a:rPr lang="en-GB" dirty="0"/>
              <a:t>We are aware of the biological and hormonal changes which occur in the mother when she is pregnant and has a baby,  - hormones fluctuate, bodies change and brains rewire.  </a:t>
            </a:r>
            <a:r>
              <a:rPr lang="en-GB" b="1" dirty="0"/>
              <a:t>But what about the father </a:t>
            </a:r>
            <a:r>
              <a:rPr lang="en-GB" dirty="0"/>
              <a:t>- well actually they go through similar changes!</a:t>
            </a:r>
          </a:p>
          <a:p>
            <a:pPr marL="171450" indent="-171450">
              <a:buFont typeface="Arial" panose="020B0604020202020204" pitchFamily="34" charset="0"/>
              <a:buChar char="•"/>
            </a:pPr>
            <a:endParaRPr lang="en-GB" dirty="0"/>
          </a:p>
          <a:p>
            <a:r>
              <a:rPr lang="en-GB" u="sng" dirty="0"/>
              <a:t>Hormones</a:t>
            </a:r>
          </a:p>
          <a:p>
            <a:r>
              <a:rPr lang="en-GB" b="1" u="none" dirty="0"/>
              <a:t>Testosterone</a:t>
            </a:r>
            <a:r>
              <a:rPr lang="en-GB" u="none" dirty="0"/>
              <a:t> – </a:t>
            </a:r>
          </a:p>
          <a:p>
            <a:pPr marL="171450" indent="-171450">
              <a:buFont typeface="Arial" panose="020B0604020202020204" pitchFamily="34" charset="0"/>
              <a:buChar char="•"/>
            </a:pPr>
            <a:r>
              <a:rPr lang="en-GB" u="none" dirty="0"/>
              <a:t>Great when in mating/dating game – makes men more competitive, more motivated to look for a mate</a:t>
            </a:r>
          </a:p>
          <a:p>
            <a:pPr marL="171450" indent="-171450">
              <a:buFont typeface="Arial" panose="020B0604020202020204" pitchFamily="34" charset="0"/>
              <a:buChar char="•"/>
            </a:pPr>
            <a:r>
              <a:rPr lang="en-GB" u="none" dirty="0"/>
              <a:t>Research shows that when a man becomes a father for the first time, </a:t>
            </a:r>
            <a:r>
              <a:rPr lang="en-GB" b="1" u="none" dirty="0"/>
              <a:t>testosterone levels drop (by about a third) </a:t>
            </a:r>
            <a:r>
              <a:rPr lang="en-GB" b="0" u="none" dirty="0"/>
              <a:t>never to return to the pre-birth level.</a:t>
            </a:r>
          </a:p>
          <a:p>
            <a:pPr marL="171450" indent="-171450">
              <a:buFont typeface="Arial" panose="020B0604020202020204" pitchFamily="34" charset="0"/>
              <a:buChar char="•"/>
            </a:pPr>
            <a:r>
              <a:rPr lang="en-GB" b="0" u="none" dirty="0"/>
              <a:t>Shift the focus from mating (high levels are a bonus) to parenting.</a:t>
            </a:r>
          </a:p>
          <a:p>
            <a:pPr marL="171450" indent="-171450">
              <a:buFont typeface="Arial" panose="020B0604020202020204" pitchFamily="34" charset="0"/>
              <a:buChar char="•"/>
            </a:pPr>
            <a:r>
              <a:rPr lang="en-GB" b="0" u="none" dirty="0"/>
              <a:t>Studies have shown that men with lower testosterone – more sensitive parent, more patient and better attuned to </a:t>
            </a:r>
            <a:r>
              <a:rPr lang="en-GB" b="0" u="none" dirty="0" err="1"/>
              <a:t>childs</a:t>
            </a:r>
            <a:r>
              <a:rPr lang="en-GB" b="0" u="none" dirty="0"/>
              <a:t> needs,</a:t>
            </a:r>
          </a:p>
          <a:p>
            <a:pPr marL="171450" indent="-171450">
              <a:buFont typeface="Arial" panose="020B0604020202020204" pitchFamily="34" charset="0"/>
              <a:buChar char="•"/>
            </a:pPr>
            <a:r>
              <a:rPr lang="en-GB" b="0" u="none" dirty="0"/>
              <a:t>very helpful with toddler</a:t>
            </a:r>
          </a:p>
          <a:p>
            <a:pPr marL="171450" indent="-171450">
              <a:buFont typeface="Arial" panose="020B0604020202020204" pitchFamily="34" charset="0"/>
              <a:buChar char="•"/>
            </a:pPr>
            <a:r>
              <a:rPr lang="en-GB" b="0" u="none" dirty="0"/>
              <a:t>(Make impact of oxytocin and dopamine greater – involved with bonding (produced when you cuddle and interact with baby)</a:t>
            </a:r>
          </a:p>
          <a:p>
            <a:pPr marL="171450" indent="-171450">
              <a:buFont typeface="Arial" panose="020B0604020202020204" pitchFamily="34" charset="0"/>
              <a:buChar char="•"/>
            </a:pPr>
            <a:r>
              <a:rPr lang="en-GB" b="1" u="none" dirty="0"/>
              <a:t>However this drop can make more vulnerable to PND </a:t>
            </a:r>
            <a:r>
              <a:rPr lang="en-GB" b="0" u="none" dirty="0"/>
              <a:t>– testosterone protective factor.</a:t>
            </a:r>
          </a:p>
          <a:p>
            <a:pPr marL="0" indent="0">
              <a:buFont typeface="Arial" panose="020B0604020202020204" pitchFamily="34" charset="0"/>
              <a:buNone/>
            </a:pPr>
            <a:r>
              <a:rPr lang="en-GB" b="0" u="none" dirty="0"/>
              <a:t> </a:t>
            </a:r>
          </a:p>
          <a:p>
            <a:endParaRPr lang="en-GB" b="0" u="none" dirty="0"/>
          </a:p>
          <a:p>
            <a:r>
              <a:rPr lang="en-GB" b="1" u="none" dirty="0"/>
              <a:t>Oxytocin</a:t>
            </a:r>
            <a:r>
              <a:rPr lang="en-GB" b="0" u="none" dirty="0"/>
              <a:t> – love hormone - key bonding hormone, (trigger for contractions and milk production).  </a:t>
            </a:r>
          </a:p>
          <a:p>
            <a:pPr marL="171450" indent="-171450">
              <a:buFont typeface="Arial" panose="020B0604020202020204" pitchFamily="34" charset="0"/>
              <a:buChar char="•"/>
            </a:pPr>
            <a:r>
              <a:rPr lang="en-GB" b="0" u="none" dirty="0"/>
              <a:t>Men have spikes in oxytocin too.  It spikes when they hold their </a:t>
            </a:r>
            <a:r>
              <a:rPr lang="en-GB" b="0" u="none" dirty="0" err="1"/>
              <a:t>newborn</a:t>
            </a:r>
            <a:r>
              <a:rPr lang="en-GB" b="0" u="none" dirty="0"/>
              <a:t>, If live with partner, studies have shown that  dads oxytocin levels synchronise with their partner, bringing them closer together – </a:t>
            </a:r>
            <a:r>
              <a:rPr lang="en-GB" b="1" u="none" dirty="0"/>
              <a:t>parenting team</a:t>
            </a:r>
            <a:r>
              <a:rPr lang="en-GB" b="0" u="none" dirty="0"/>
              <a:t>.</a:t>
            </a:r>
          </a:p>
          <a:p>
            <a:pPr marL="171450" indent="-171450">
              <a:buFont typeface="Arial" panose="020B0604020202020204" pitchFamily="34" charset="0"/>
              <a:buChar char="•"/>
            </a:pPr>
            <a:r>
              <a:rPr lang="en-GB" b="0" u="none" dirty="0"/>
              <a:t>Released when playing/interacting with the baby/child.  Activities which </a:t>
            </a:r>
            <a:r>
              <a:rPr lang="en-GB" b="0" u="none" dirty="0" err="1"/>
              <a:t>relases</a:t>
            </a:r>
            <a:r>
              <a:rPr lang="en-GB" b="0" u="none" dirty="0"/>
              <a:t> the most oxytocin for parents differ  -  Dads have higher levels when playing with child (Mum caring).  Dads so get hit from care </a:t>
            </a:r>
            <a:r>
              <a:rPr lang="en-GB" b="0" u="none" dirty="0" err="1"/>
              <a:t>givining</a:t>
            </a:r>
            <a:r>
              <a:rPr lang="en-GB" b="0" u="none" dirty="0"/>
              <a:t> however not as high.</a:t>
            </a:r>
          </a:p>
          <a:p>
            <a:endParaRPr lang="en-GB" b="0" u="none" dirty="0"/>
          </a:p>
          <a:p>
            <a:r>
              <a:rPr lang="en-GB" b="1" u="none" dirty="0"/>
              <a:t>Prolactin –</a:t>
            </a:r>
            <a:r>
              <a:rPr lang="en-GB" b="0" u="none" dirty="0"/>
              <a:t> (Production of breastmilk) Fathers with higher prolactin levels play with their babies in ways that are beneficial to their learning and exploration.  More responsive  and sensitive to babies cues – increase dads desire to be close.</a:t>
            </a:r>
            <a:endParaRPr lang="en-GB" b="1" u="none" dirty="0"/>
          </a:p>
          <a:p>
            <a:endParaRPr lang="en-GB" dirty="0"/>
          </a:p>
          <a:p>
            <a:endParaRPr lang="en-GB" dirty="0"/>
          </a:p>
        </p:txBody>
      </p:sp>
      <p:sp>
        <p:nvSpPr>
          <p:cNvPr id="4" name="Slide Number Placeholder 3"/>
          <p:cNvSpPr>
            <a:spLocks noGrp="1"/>
          </p:cNvSpPr>
          <p:nvPr>
            <p:ph type="sldNum" sz="quarter" idx="5"/>
          </p:nvPr>
        </p:nvSpPr>
        <p:spPr/>
        <p:txBody>
          <a:bodyPr/>
          <a:lstStyle/>
          <a:p>
            <a:fld id="{CEECBB90-B4ED-400E-88B3-EAE7FB17B1E9}" type="slidenum">
              <a:rPr lang="en-GB" smtClean="0"/>
              <a:t>4</a:t>
            </a:fld>
            <a:endParaRPr lang="en-GB"/>
          </a:p>
        </p:txBody>
      </p:sp>
    </p:spTree>
    <p:extLst>
      <p:ext uri="{BB962C8B-B14F-4D97-AF65-F5344CB8AC3E}">
        <p14:creationId xmlns:p14="http://schemas.microsoft.com/office/powerpoint/2010/main" val="42123213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Brain:</a:t>
            </a:r>
          </a:p>
          <a:p>
            <a:endParaRPr lang="en-GB" dirty="0"/>
          </a:p>
          <a:p>
            <a:pPr marL="171450" indent="-171450">
              <a:buFont typeface="Arial" panose="020B0604020202020204" pitchFamily="34" charset="0"/>
              <a:buChar char="•"/>
            </a:pPr>
            <a:r>
              <a:rPr lang="en-GB" dirty="0"/>
              <a:t>We know that women's brains go through a rewire when they become mothers for the first time – recent studies have also shown that this is true for dads.</a:t>
            </a:r>
          </a:p>
          <a:p>
            <a:pPr marL="171450" indent="-171450">
              <a:buFont typeface="Arial" panose="020B0604020202020204" pitchFamily="34" charset="0"/>
              <a:buChar char="•"/>
            </a:pPr>
            <a:r>
              <a:rPr lang="en-GB" dirty="0"/>
              <a:t>Scans have shown an increase in grey and white matter – neurons and connection in key areas.  Linked to affectionate care and threat detection</a:t>
            </a:r>
          </a:p>
          <a:p>
            <a:pPr marL="171450" indent="-171450">
              <a:buFont typeface="Arial" panose="020B0604020202020204" pitchFamily="34" charset="0"/>
              <a:buChar char="•"/>
            </a:pPr>
            <a:r>
              <a:rPr lang="en-GB" dirty="0"/>
              <a:t>However there are differences between parents when interacting with their children.</a:t>
            </a:r>
          </a:p>
          <a:p>
            <a:pPr marL="171450" indent="-171450">
              <a:buFont typeface="Arial" panose="020B0604020202020204" pitchFamily="34" charset="0"/>
              <a:buChar char="•"/>
            </a:pPr>
            <a:r>
              <a:rPr lang="en-GB" dirty="0"/>
              <a:t>Mums – peak activity sits in the centre of the brain – nurturing and affection and threat detection.</a:t>
            </a:r>
          </a:p>
          <a:p>
            <a:pPr marL="171450" indent="-171450">
              <a:buFont typeface="Arial" panose="020B0604020202020204" pitchFamily="34" charset="0"/>
              <a:buChar char="•"/>
            </a:pPr>
            <a:r>
              <a:rPr lang="en-GB" dirty="0"/>
              <a:t>Dads – peak is outer area neocortex – social interaction and pushing boundaries. </a:t>
            </a:r>
          </a:p>
          <a:p>
            <a:pPr marL="171450" indent="-171450">
              <a:buFont typeface="Arial" panose="020B0604020202020204" pitchFamily="34" charset="0"/>
              <a:buChar char="•"/>
            </a:pPr>
            <a:r>
              <a:rPr lang="en-GB" dirty="0"/>
              <a:t>It is thought that  differences represent splitting of responsibilities between sexes – roles complimentary.  Each parent has a important and unique role.</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Same sex couples – experience same changes – both fathers get peaks in both areas of the brain – meaning primed to fulfil both roles. </a:t>
            </a:r>
          </a:p>
          <a:p>
            <a:pPr marL="171450" indent="-171450">
              <a:buFont typeface="Arial" panose="020B0604020202020204" pitchFamily="34" charset="0"/>
              <a:buChar char="•"/>
            </a:pPr>
            <a:endParaRPr lang="en-GB" dirty="0"/>
          </a:p>
          <a:p>
            <a:r>
              <a:rPr lang="en-GB" dirty="0"/>
              <a:t>Dr Anna Machin – Evolutionary Anthropologist.</a:t>
            </a:r>
          </a:p>
        </p:txBody>
      </p:sp>
      <p:sp>
        <p:nvSpPr>
          <p:cNvPr id="4" name="Slide Number Placeholder 3"/>
          <p:cNvSpPr>
            <a:spLocks noGrp="1"/>
          </p:cNvSpPr>
          <p:nvPr>
            <p:ph type="sldNum" sz="quarter" idx="5"/>
          </p:nvPr>
        </p:nvSpPr>
        <p:spPr/>
        <p:txBody>
          <a:bodyPr/>
          <a:lstStyle/>
          <a:p>
            <a:fld id="{CEECBB90-B4ED-400E-88B3-EAE7FB17B1E9}" type="slidenum">
              <a:rPr lang="en-GB" smtClean="0"/>
              <a:t>5</a:t>
            </a:fld>
            <a:endParaRPr lang="en-GB"/>
          </a:p>
        </p:txBody>
      </p:sp>
    </p:spTree>
    <p:extLst>
      <p:ext uri="{BB962C8B-B14F-4D97-AF65-F5344CB8AC3E}">
        <p14:creationId xmlns:p14="http://schemas.microsoft.com/office/powerpoint/2010/main" val="8438871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200" b="1" dirty="0">
                <a:latin typeface="Arial" panose="020B0604020202020204" pitchFamily="34" charset="0"/>
                <a:cs typeface="Arial" panose="020B0604020202020204" pitchFamily="34" charset="0"/>
              </a:rPr>
              <a:t>Why should we work with and support fathers</a:t>
            </a:r>
          </a:p>
          <a:p>
            <a:pPr marL="0" indent="0">
              <a:buFont typeface="Arial" panose="020B0604020202020204" pitchFamily="34" charset="0"/>
              <a:buNone/>
            </a:pPr>
            <a:endParaRPr lang="en-GB" sz="1200" b="1" dirty="0">
              <a:latin typeface="Arial" panose="020B0604020202020204" pitchFamily="34" charset="0"/>
              <a:cs typeface="Arial" panose="020B0604020202020204" pitchFamily="34" charset="0"/>
            </a:endParaRPr>
          </a:p>
          <a:p>
            <a:pPr marL="0" indent="0">
              <a:buFont typeface="Arial" panose="020B0604020202020204" pitchFamily="34" charset="0"/>
              <a:buNone/>
            </a:pPr>
            <a:r>
              <a:rPr lang="en-GB" sz="1200" b="0" dirty="0">
                <a:latin typeface="Arial" panose="020B0604020202020204" pitchFamily="34" charset="0"/>
                <a:cs typeface="Arial" panose="020B0604020202020204" pitchFamily="34" charset="0"/>
              </a:rPr>
              <a:t>There has been an increasing focus on the earliest years of life, however comparatively few studies have addressed the role of fathers, despite their being an association with child behaviour development.   </a:t>
            </a:r>
          </a:p>
          <a:p>
            <a:pPr marL="0" indent="0">
              <a:buFont typeface="Arial" panose="020B0604020202020204" pitchFamily="34" charset="0"/>
              <a:buNone/>
            </a:pPr>
            <a:endParaRPr lang="en-GB" sz="1200" b="1" dirty="0">
              <a:latin typeface="Arial" panose="020B0604020202020204" pitchFamily="34" charset="0"/>
              <a:cs typeface="Arial" panose="020B0604020202020204" pitchFamily="34" charset="0"/>
            </a:endParaRPr>
          </a:p>
          <a:p>
            <a:pPr marL="0" indent="0">
              <a:buFont typeface="Arial" panose="020B0604020202020204" pitchFamily="34" charset="0"/>
              <a:buNone/>
            </a:pPr>
            <a:r>
              <a:rPr lang="en-GB" sz="1200" b="1" dirty="0">
                <a:latin typeface="Arial" panose="020B0604020202020204" pitchFamily="34" charset="0"/>
                <a:cs typeface="Arial" panose="020B0604020202020204" pitchFamily="34" charset="0"/>
              </a:rPr>
              <a:t>The children of fathers who are involved in a nurturing relationship with them;</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Show Greater empathy</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Have Higher self esteem</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Have better relationships with their peers and in the future</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Achieve higher education outcomes</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Have fewer behaviour problems</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And lower criminality.</a:t>
            </a:r>
          </a:p>
          <a:p>
            <a:pPr marL="0" indent="0">
              <a:buFont typeface="Arial" panose="020B0604020202020204" pitchFamily="34" charset="0"/>
              <a:buNone/>
            </a:pPr>
            <a:endParaRPr lang="en-GB" sz="1200" b="1" dirty="0">
              <a:latin typeface="Arial" panose="020B0604020202020204" pitchFamily="34" charset="0"/>
              <a:cs typeface="Arial" panose="020B0604020202020204" pitchFamily="34" charset="0"/>
            </a:endParaRPr>
          </a:p>
          <a:p>
            <a:pPr marL="0" indent="0">
              <a:buFont typeface="Arial" panose="020B0604020202020204" pitchFamily="34" charset="0"/>
              <a:buNone/>
            </a:pPr>
            <a:r>
              <a:rPr lang="en-GB" sz="1200" baseline="0" dirty="0">
                <a:latin typeface="Arial" panose="020B0604020202020204" pitchFamily="34" charset="0"/>
                <a:cs typeface="Arial" panose="020B0604020202020204" pitchFamily="34" charset="0"/>
              </a:rPr>
              <a:t>We know that undiagnosed and treated mental ill health in Fathers can have an impact on their children: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Paternal mental illness can affect their child’s behavioural, social, cognitive and emotional development (Ramchandani et al, 2005)</a:t>
            </a:r>
          </a:p>
          <a:p>
            <a:pPr marL="171450" indent="-171450">
              <a:buFont typeface="Arial" panose="020B0604020202020204" pitchFamily="34" charset="0"/>
              <a:buChar char="•"/>
            </a:pPr>
            <a:r>
              <a:rPr lang="en-GB" altLang="en-US" sz="1200" dirty="0">
                <a:latin typeface="Arial" panose="020B0604020202020204" pitchFamily="34" charset="0"/>
                <a:ea typeface="MS PGothic"/>
                <a:cs typeface="Arial" panose="020B0604020202020204" pitchFamily="34" charset="0"/>
              </a:rPr>
              <a:t>A study by Ramchandani showed that severe depression in fathers is associated with high levels of emotional and behavioural problems in children aged 3.5 years, and in particular in boys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ltLang="en-US" sz="1200" dirty="0">
                <a:latin typeface="Arial" panose="020B0604020202020204" pitchFamily="34" charset="0"/>
                <a:ea typeface="MS PGothic"/>
                <a:cs typeface="Arial" panose="020B0604020202020204" pitchFamily="34" charset="0"/>
              </a:rPr>
              <a:t>And that children with </a:t>
            </a:r>
            <a:r>
              <a:rPr lang="en-GB" altLang="en-US" sz="1200" b="1" dirty="0">
                <a:latin typeface="Arial" panose="020B0604020202020204" pitchFamily="34" charset="0"/>
                <a:ea typeface="MS PGothic"/>
                <a:cs typeface="Arial" panose="020B0604020202020204" pitchFamily="34" charset="0"/>
              </a:rPr>
              <a:t>2 depressed parents  </a:t>
            </a:r>
            <a:r>
              <a:rPr lang="en-GB" altLang="en-US" sz="1200" dirty="0">
                <a:latin typeface="Arial" panose="020B0604020202020204" pitchFamily="34" charset="0"/>
                <a:ea typeface="MS PGothic"/>
                <a:cs typeface="Arial" panose="020B0604020202020204" pitchFamily="34" charset="0"/>
              </a:rPr>
              <a:t>are at an even higher risk of poor developmental outcomes (Brennan et al 2002)</a:t>
            </a:r>
          </a:p>
          <a:p>
            <a:pPr marL="0" indent="0">
              <a:buFont typeface="Arial" panose="020B0604020202020204" pitchFamily="34" charset="0"/>
              <a:buNone/>
            </a:pPr>
            <a:endParaRPr lang="en-GB" sz="1200" dirty="0">
              <a:solidFill>
                <a:srgbClr val="222222"/>
              </a:solidFill>
              <a:effectLst/>
              <a:latin typeface="Arial" panose="020B0604020202020204" pitchFamily="34" charset="0"/>
              <a:ea typeface="Calibri" panose="020F0502020204030204" pitchFamily="34" charset="0"/>
              <a:cs typeface="Arial" panose="020B0604020202020204" pitchFamily="34" charset="0"/>
            </a:endParaRPr>
          </a:p>
          <a:p>
            <a:pPr marL="0" indent="0">
              <a:buFont typeface="Arial" panose="020B0604020202020204" pitchFamily="34" charset="0"/>
              <a:buNone/>
            </a:pPr>
            <a:r>
              <a:rPr lang="en-GB" sz="1200" b="1" dirty="0">
                <a:latin typeface="Arial" panose="020B0604020202020204" pitchFamily="34" charset="0"/>
                <a:cs typeface="Arial" panose="020B0604020202020204" pitchFamily="34" charset="0"/>
              </a:rPr>
              <a:t>We also understand that ,</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Depressed mothers more likely to turn to their partners for support</a:t>
            </a:r>
          </a:p>
          <a:p>
            <a:pPr marL="171450" indent="-171450">
              <a:buFont typeface="Arial" panose="020B0604020202020204" pitchFamily="34" charset="0"/>
              <a:buChar char="•"/>
            </a:pPr>
            <a:r>
              <a:rPr lang="en-GB" sz="1200" b="1" dirty="0">
                <a:latin typeface="Arial" panose="020B0604020202020204" pitchFamily="34" charset="0"/>
                <a:cs typeface="Arial" panose="020B0604020202020204" pitchFamily="34" charset="0"/>
              </a:rPr>
              <a:t>Perceived support </a:t>
            </a:r>
            <a:r>
              <a:rPr lang="en-GB" sz="1200" dirty="0">
                <a:latin typeface="Arial" panose="020B0604020202020204" pitchFamily="34" charset="0"/>
                <a:cs typeface="Arial" panose="020B0604020202020204" pitchFamily="34" charset="0"/>
              </a:rPr>
              <a:t>from the baby’s father is strongly correlated with lower rates of depression in women in the perinatal period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a:t>
            </a:r>
            <a:r>
              <a:rPr lang="en-GB" sz="1200" b="1" dirty="0">
                <a:latin typeface="Arial" panose="020B0604020202020204" pitchFamily="34" charset="0"/>
                <a:cs typeface="Arial" panose="020B0604020202020204" pitchFamily="34" charset="0"/>
              </a:rPr>
              <a:t>Well’ fathers can act as ‘buffers’ </a:t>
            </a:r>
            <a:r>
              <a:rPr lang="en-GB" sz="1200" dirty="0">
                <a:latin typeface="Arial" panose="020B0604020202020204" pitchFamily="34" charset="0"/>
                <a:cs typeface="Arial" panose="020B0604020202020204" pitchFamily="34" charset="0"/>
              </a:rPr>
              <a:t>protecting the child from any negative effects of the mother’s depression. The f</a:t>
            </a:r>
            <a:r>
              <a:rPr lang="en-GB" sz="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athers’ support has been found to </a:t>
            </a:r>
            <a:r>
              <a:rPr lang="en-GB" sz="12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shield the infants </a:t>
            </a:r>
            <a:r>
              <a:rPr lang="en-GB" sz="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of chronically depressed mothers from negative outcomes (Field, 1998), and reduce the mothers’ parenting stress (Jackson, 1999)</a:t>
            </a:r>
            <a:endParaRPr lang="en-GB" sz="1200" dirty="0">
              <a:effectLst/>
              <a:latin typeface="Arial" panose="020B0604020202020204" pitchFamily="34" charset="0"/>
              <a:ea typeface="Calibri" panose="020F0502020204030204" pitchFamily="34" charset="0"/>
              <a:cs typeface="Arial" panose="020B0604020202020204" pitchFamily="34" charset="0"/>
            </a:endParaRP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Fathers’ attitudes and behaviour play a significant role in mothers’ decision to </a:t>
            </a:r>
            <a:r>
              <a:rPr lang="en-GB" sz="1200" b="1" dirty="0">
                <a:latin typeface="Arial" panose="020B0604020202020204" pitchFamily="34" charset="0"/>
                <a:cs typeface="Arial" panose="020B0604020202020204" pitchFamily="34" charset="0"/>
              </a:rPr>
              <a:t>breastfeed.</a:t>
            </a:r>
            <a:r>
              <a:rPr lang="en-GB" sz="1200" dirty="0">
                <a:latin typeface="Arial" panose="020B0604020202020204" pitchFamily="34" charset="0"/>
                <a:cs typeface="Arial" panose="020B0604020202020204" pitchFamily="34" charset="0"/>
              </a:rPr>
              <a:t> Where fathers are supportive of breastfeeding it is more likely to be successful. Low-income women in particular suggest that male support is crucial in their decision to breastfeed.</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Involved fathers can also reduce stress for the mother in pregnancy and as such contribute to the positive nurturing environment for the developing foetus.</a:t>
            </a:r>
          </a:p>
          <a:p>
            <a:endParaRPr lang="en-GB" dirty="0"/>
          </a:p>
        </p:txBody>
      </p:sp>
      <p:sp>
        <p:nvSpPr>
          <p:cNvPr id="4" name="Slide Number Placeholder 3"/>
          <p:cNvSpPr>
            <a:spLocks noGrp="1"/>
          </p:cNvSpPr>
          <p:nvPr>
            <p:ph type="sldNum" sz="quarter" idx="5"/>
          </p:nvPr>
        </p:nvSpPr>
        <p:spPr/>
        <p:txBody>
          <a:bodyPr/>
          <a:lstStyle/>
          <a:p>
            <a:fld id="{EA13FD3F-49EC-4CE4-BF79-6058D3DD7096}" type="slidenum">
              <a:rPr lang="en-GB" smtClean="0"/>
              <a:t>6</a:t>
            </a:fld>
            <a:endParaRPr lang="en-GB"/>
          </a:p>
        </p:txBody>
      </p:sp>
    </p:spTree>
    <p:extLst>
      <p:ext uri="{BB962C8B-B14F-4D97-AF65-F5344CB8AC3E}">
        <p14:creationId xmlns:p14="http://schemas.microsoft.com/office/powerpoint/2010/main" val="16208182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sz="1200" b="1" dirty="0">
                <a:latin typeface="Arial" panose="020B0604020202020204" pitchFamily="34" charset="0"/>
                <a:cs typeface="Arial" panose="020B0604020202020204" pitchFamily="34" charset="0"/>
              </a:rPr>
              <a:t>And for the fathers….</a:t>
            </a:r>
          </a:p>
          <a:p>
            <a:pPr marL="0" indent="0">
              <a:buNone/>
            </a:pPr>
            <a:endParaRPr lang="en-GB" sz="1200" dirty="0">
              <a:latin typeface="Arial" panose="020B0604020202020204" pitchFamily="34" charset="0"/>
              <a:cs typeface="Arial" panose="020B0604020202020204" pitchFamily="34" charset="0"/>
            </a:endParaRPr>
          </a:p>
          <a:p>
            <a:pPr marL="0" indent="0">
              <a:buNone/>
            </a:pPr>
            <a:r>
              <a:rPr lang="en-GB" sz="1200" dirty="0">
                <a:latin typeface="Arial" panose="020B0604020202020204" pitchFamily="34" charset="0"/>
                <a:cs typeface="Arial" panose="020B0604020202020204" pitchFamily="34" charset="0"/>
              </a:rPr>
              <a:t>Fathers who are highly involved in caring for their babies and children:</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Live longer (</a:t>
            </a:r>
            <a:r>
              <a:rPr lang="en-GB" sz="1200" dirty="0" err="1">
                <a:latin typeface="Arial" panose="020B0604020202020204" pitchFamily="34" charset="0"/>
                <a:cs typeface="Arial" panose="020B0604020202020204" pitchFamily="34" charset="0"/>
              </a:rPr>
              <a:t>Mansdotter</a:t>
            </a:r>
            <a:r>
              <a:rPr lang="en-GB" sz="1200" dirty="0">
                <a:latin typeface="Arial" panose="020B0604020202020204" pitchFamily="34" charset="0"/>
                <a:cs typeface="Arial" panose="020B0604020202020204" pitchFamily="34" charset="0"/>
              </a:rPr>
              <a:t>, 2008) and have high levels of satisfaction in mid life (</a:t>
            </a:r>
            <a:r>
              <a:rPr lang="en-GB" sz="1200" dirty="0" err="1">
                <a:latin typeface="Arial" panose="020B0604020202020204" pitchFamily="34" charset="0"/>
                <a:cs typeface="Arial" panose="020B0604020202020204" pitchFamily="34" charset="0"/>
              </a:rPr>
              <a:t>Snarey</a:t>
            </a:r>
            <a:r>
              <a:rPr lang="en-GB" sz="1200" dirty="0">
                <a:latin typeface="Arial" panose="020B0604020202020204" pitchFamily="34" charset="0"/>
                <a:cs typeface="Arial" panose="020B0604020202020204" pitchFamily="34" charset="0"/>
              </a:rPr>
              <a:t>, 1993)</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They show activation of brain networks linked to emotional processing and social understanding (Abraham 2014)</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Have fewer physical health problems</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Are less likely to abuse drugs</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Develop greater </a:t>
            </a:r>
            <a:r>
              <a:rPr lang="en-GB" sz="1200" dirty="0" err="1">
                <a:latin typeface="Arial" panose="020B0604020202020204" pitchFamily="34" charset="0"/>
                <a:cs typeface="Arial" panose="020B0604020202020204" pitchFamily="34" charset="0"/>
              </a:rPr>
              <a:t>commuintment</a:t>
            </a:r>
            <a:r>
              <a:rPr lang="en-GB" sz="1200" dirty="0">
                <a:latin typeface="Arial" panose="020B0604020202020204" pitchFamily="34" charset="0"/>
                <a:cs typeface="Arial" panose="020B0604020202020204" pitchFamily="34" charset="0"/>
              </a:rPr>
              <a:t>, attachment and responsiveness to their children (</a:t>
            </a:r>
            <a:r>
              <a:rPr lang="en-GB" sz="1200" dirty="0" err="1">
                <a:latin typeface="Arial" panose="020B0604020202020204" pitchFamily="34" charset="0"/>
                <a:cs typeface="Arial" panose="020B0604020202020204" pitchFamily="34" charset="0"/>
              </a:rPr>
              <a:t>Atzil</a:t>
            </a:r>
            <a:r>
              <a:rPr lang="en-GB" sz="1200" dirty="0">
                <a:latin typeface="Arial" panose="020B0604020202020204" pitchFamily="34" charset="0"/>
                <a:cs typeface="Arial" panose="020B0604020202020204" pitchFamily="34" charset="0"/>
              </a:rPr>
              <a:t> 2012)</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And have fewer mental health problems –</a:t>
            </a:r>
          </a:p>
          <a:p>
            <a:pPr marL="0" indent="0">
              <a:buFont typeface="Arial" panose="020B0604020202020204" pitchFamily="34" charset="0"/>
              <a:buNone/>
            </a:pPr>
            <a:endParaRPr lang="en-GB" sz="1200" dirty="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GB" sz="1200" dirty="0">
              <a:latin typeface="Arial" panose="020B060402020202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EA13FD3F-49EC-4CE4-BF79-6058D3DD7096}" type="slidenum">
              <a:rPr lang="en-GB" smtClean="0"/>
              <a:t>7</a:t>
            </a:fld>
            <a:endParaRPr lang="en-GB"/>
          </a:p>
        </p:txBody>
      </p:sp>
    </p:spTree>
    <p:extLst>
      <p:ext uri="{BB962C8B-B14F-4D97-AF65-F5344CB8AC3E}">
        <p14:creationId xmlns:p14="http://schemas.microsoft.com/office/powerpoint/2010/main" val="20879603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Why Fathers Matter.</a:t>
            </a:r>
          </a:p>
          <a:p>
            <a:endParaRPr lang="en-GB" b="1" dirty="0"/>
          </a:p>
          <a:p>
            <a:r>
              <a:rPr lang="en-GB" dirty="0"/>
              <a:t>One of the recent health awareness successes, has been the focus on </a:t>
            </a:r>
            <a:r>
              <a:rPr lang="en-GB" b="1" dirty="0"/>
              <a:t>maternal mental health in the perinatal period</a:t>
            </a:r>
            <a:r>
              <a:rPr lang="en-GB" dirty="0"/>
              <a:t> and the potential effect poor maternal mental health can have on the foetus and infant.  MMH is now high on many political agendas, and there is a broad portfolio of national clinical guidelines, research and policies for professionals to draw from.</a:t>
            </a:r>
          </a:p>
          <a:p>
            <a:endParaRPr lang="en-GB" dirty="0"/>
          </a:p>
          <a:p>
            <a:r>
              <a:rPr lang="en-GB" dirty="0"/>
              <a:t>Conversely, the mental health needs of fathers are often neglected, inadequately understood and poorly addressed.</a:t>
            </a:r>
          </a:p>
          <a:p>
            <a:endParaRPr lang="en-GB" dirty="0"/>
          </a:p>
          <a:p>
            <a:r>
              <a:rPr lang="en-GB" dirty="0"/>
              <a:t>Yet research tells us:</a:t>
            </a:r>
          </a:p>
          <a:p>
            <a:pPr marL="171450" indent="-171450">
              <a:buFont typeface="Arial" panose="020B0604020202020204" pitchFamily="34" charset="0"/>
              <a:buChar char="•"/>
            </a:pPr>
            <a:r>
              <a:rPr lang="en-GB" dirty="0"/>
              <a:t>the </a:t>
            </a:r>
            <a:r>
              <a:rPr lang="en-GB" b="1" dirty="0"/>
              <a:t>important role </a:t>
            </a:r>
            <a:r>
              <a:rPr lang="en-GB" dirty="0"/>
              <a:t>fathers play in the growth and development of their infants and children</a:t>
            </a:r>
          </a:p>
          <a:p>
            <a:pPr marL="171450" indent="-171450">
              <a:buFont typeface="Arial" panose="020B0604020202020204" pitchFamily="34" charset="0"/>
              <a:buChar char="•"/>
            </a:pPr>
            <a:r>
              <a:rPr lang="en-GB" dirty="0"/>
              <a:t>That fathers are often unaware of the </a:t>
            </a:r>
            <a:r>
              <a:rPr lang="en-GB" b="1" dirty="0"/>
              <a:t>possibility</a:t>
            </a:r>
            <a:r>
              <a:rPr lang="en-GB" dirty="0"/>
              <a:t> of perinatal mental health challenges and can find seeking support challenging.  They may feel pressure to be “the rock” or “providers” as opposed to recipients of support.</a:t>
            </a:r>
          </a:p>
          <a:p>
            <a:pPr marL="171450" indent="-171450">
              <a:buFont typeface="Arial" panose="020B0604020202020204" pitchFamily="34" charset="0"/>
              <a:buChar char="•"/>
            </a:pPr>
            <a:r>
              <a:rPr lang="en-GB" dirty="0"/>
              <a:t>We know that a significant number of fathers </a:t>
            </a:r>
            <a:r>
              <a:rPr lang="en-GB" b="1" dirty="0"/>
              <a:t>suffer</a:t>
            </a:r>
            <a:r>
              <a:rPr lang="en-GB" dirty="0"/>
              <a:t> from poor mental health in the perinatal period.  </a:t>
            </a:r>
          </a:p>
          <a:p>
            <a:pPr marL="171450" indent="-171450">
              <a:buFont typeface="Arial" panose="020B0604020202020204" pitchFamily="34" charset="0"/>
              <a:buChar char="•"/>
            </a:pPr>
            <a:r>
              <a:rPr lang="en-GB" sz="1200" dirty="0"/>
              <a:t>And that the fathers mental health can effect the </a:t>
            </a:r>
            <a:r>
              <a:rPr lang="en-GB" sz="1200" b="1" dirty="0"/>
              <a:t>child’s behavioural, social, cognitive and emotional development</a:t>
            </a:r>
            <a:endParaRPr lang="en-GB" sz="1200" dirty="0"/>
          </a:p>
          <a:p>
            <a:pPr marL="171450" indent="-171450">
              <a:buFont typeface="Arial" panose="020B0604020202020204" pitchFamily="34" charset="0"/>
              <a:buChar char="•"/>
            </a:pPr>
            <a:endParaRPr lang="en-GB" sz="1200" dirty="0"/>
          </a:p>
          <a:p>
            <a:pPr marL="171450" indent="-171450">
              <a:buFont typeface="Arial" panose="020B0604020202020204" pitchFamily="34" charset="0"/>
              <a:buChar char="•"/>
            </a:pPr>
            <a:endParaRPr lang="en-GB" sz="1200" dirty="0"/>
          </a:p>
        </p:txBody>
      </p:sp>
      <p:sp>
        <p:nvSpPr>
          <p:cNvPr id="4" name="Slide Number Placeholder 3"/>
          <p:cNvSpPr>
            <a:spLocks noGrp="1"/>
          </p:cNvSpPr>
          <p:nvPr>
            <p:ph type="sldNum" sz="quarter" idx="5"/>
          </p:nvPr>
        </p:nvSpPr>
        <p:spPr/>
        <p:txBody>
          <a:bodyPr/>
          <a:lstStyle/>
          <a:p>
            <a:fld id="{EA13FD3F-49EC-4CE4-BF79-6058D3DD7096}" type="slidenum">
              <a:rPr lang="en-GB" smtClean="0"/>
              <a:t>8</a:t>
            </a:fld>
            <a:endParaRPr lang="en-GB"/>
          </a:p>
        </p:txBody>
      </p:sp>
    </p:spTree>
    <p:extLst>
      <p:ext uri="{BB962C8B-B14F-4D97-AF65-F5344CB8AC3E}">
        <p14:creationId xmlns:p14="http://schemas.microsoft.com/office/powerpoint/2010/main" val="21255672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b="0" dirty="0">
                <a:latin typeface="Arial" panose="020B0604020202020204" pitchFamily="34" charset="0"/>
                <a:cs typeface="Arial" panose="020B0604020202020204" pitchFamily="34" charset="0"/>
              </a:rPr>
              <a:t>Darwin et al 2017 Interviewed 19 fathers for a study who had experienced symptoms of poor mental health.  They found that, f</a:t>
            </a:r>
            <a:r>
              <a:rPr lang="en-GB" sz="1200" dirty="0">
                <a:latin typeface="Arial" panose="020B0604020202020204" pitchFamily="34" charset="0"/>
                <a:cs typeface="Arial" panose="020B0604020202020204" pitchFamily="34" charset="0"/>
              </a:rPr>
              <a:t>athers had difficulty acknowledging their feelings- referring to their poor mental health as stress, rather than depression or anxiety. They felt they did not have a right to feel down and believed that they were not entitled to look for support from health and social care professionals. They experienced considerable guilt, as they felt they were letting their partner and baby down.</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rgbClr val="932784"/>
                </a:solidFill>
                <a:latin typeface="Arial" panose="020B0604020202020204" pitchFamily="34" charset="0"/>
                <a:cs typeface="Arial" panose="020B0604020202020204" pitchFamily="34" charset="0"/>
              </a:rPr>
              <a:t>A systematic review of forty-three papers reported the prevalence rates for ‘any’ </a:t>
            </a:r>
            <a:r>
              <a:rPr lang="en-GB" dirty="0">
                <a:solidFill>
                  <a:schemeClr val="tx1">
                    <a:lumMod val="85000"/>
                    <a:lumOff val="15000"/>
                  </a:schemeClr>
                </a:solidFill>
                <a:latin typeface="Arial" panose="020B0604020202020204" pitchFamily="34" charset="0"/>
                <a:cs typeface="Arial" panose="020B0604020202020204" pitchFamily="34" charset="0"/>
              </a:rPr>
              <a:t>anxiety disorder </a:t>
            </a:r>
            <a:r>
              <a:rPr lang="en-GB" dirty="0">
                <a:solidFill>
                  <a:srgbClr val="932784"/>
                </a:solidFill>
                <a:latin typeface="Arial" panose="020B0604020202020204" pitchFamily="34" charset="0"/>
                <a:cs typeface="Arial" panose="020B0604020202020204" pitchFamily="34" charset="0"/>
              </a:rPr>
              <a:t>in men ranged between </a:t>
            </a:r>
            <a:r>
              <a:rPr lang="en-GB" b="1" dirty="0">
                <a:solidFill>
                  <a:srgbClr val="932784"/>
                </a:solidFill>
                <a:latin typeface="Arial" panose="020B0604020202020204" pitchFamily="34" charset="0"/>
                <a:cs typeface="Arial" panose="020B0604020202020204" pitchFamily="34" charset="0"/>
              </a:rPr>
              <a:t>4.1% - 16.0% during the antenatal period</a:t>
            </a:r>
            <a:r>
              <a:rPr lang="en-GB" dirty="0">
                <a:solidFill>
                  <a:srgbClr val="932784"/>
                </a:solidFill>
                <a:latin typeface="Arial" panose="020B0604020202020204" pitchFamily="34" charset="0"/>
                <a:cs typeface="Arial" panose="020B0604020202020204" pitchFamily="34" charset="0"/>
              </a:rPr>
              <a:t> and </a:t>
            </a:r>
            <a:r>
              <a:rPr lang="en-GB" b="1" dirty="0">
                <a:solidFill>
                  <a:srgbClr val="932784"/>
                </a:solidFill>
                <a:latin typeface="Arial" panose="020B0604020202020204" pitchFamily="34" charset="0"/>
                <a:cs typeface="Arial" panose="020B0604020202020204" pitchFamily="34" charset="0"/>
              </a:rPr>
              <a:t>2.4% – 18.0% during the postnatal period </a:t>
            </a:r>
            <a:r>
              <a:rPr lang="en-GB" dirty="0">
                <a:solidFill>
                  <a:srgbClr val="932784"/>
                </a:solidFill>
                <a:latin typeface="Arial" panose="020B0604020202020204" pitchFamily="34" charset="0"/>
                <a:cs typeface="Arial" panose="020B0604020202020204" pitchFamily="34" charset="0"/>
              </a:rPr>
              <a:t>(Leach et al, 2016).</a:t>
            </a:r>
          </a:p>
          <a:p>
            <a:pPr marL="171450" indent="-171450">
              <a:buFont typeface="Arial" panose="020B0604020202020204" pitchFamily="34" charset="0"/>
              <a:buChar char="•"/>
            </a:pPr>
            <a:r>
              <a:rPr lang="en-GB" dirty="0">
                <a:latin typeface="Arial" panose="020B0604020202020204" pitchFamily="34" charset="0"/>
                <a:cs typeface="Arial" panose="020B0604020202020204" pitchFamily="34" charset="0"/>
              </a:rPr>
              <a:t>The peak time for fathers’ depression is between 3 and 6 months after the birth (Paulson &amp; Bazemore, 2010).</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First time fathers may be particularly prone to depression (Cowan et al, 1991)</a:t>
            </a:r>
          </a:p>
          <a:p>
            <a:pPr marL="171450" indent="-1714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EA13FD3F-49EC-4CE4-BF79-6058D3DD7096}" type="slidenum">
              <a:rPr lang="en-GB" smtClean="0"/>
              <a:t>9</a:t>
            </a:fld>
            <a:endParaRPr lang="en-GB"/>
          </a:p>
        </p:txBody>
      </p:sp>
    </p:spTree>
    <p:extLst>
      <p:ext uri="{BB962C8B-B14F-4D97-AF65-F5344CB8AC3E}">
        <p14:creationId xmlns:p14="http://schemas.microsoft.com/office/powerpoint/2010/main" val="14871179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1/24/2024</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23A1CC3-2375-41D4-9E03-427CAF2A4C1A}" type="datetimeFigureOut">
              <a:rPr lang="en-US" dirty="0"/>
              <a:t>1/24/2024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AFF16868-8199-4C2C-A5B1-63AEE139F88E}" type="datetimeFigureOut">
              <a:rPr lang="en-US" dirty="0"/>
              <a:t>1/24/2024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AAD9FF7F-6988-44CC-821B-644E70CD2F73}" type="datetimeFigureOut">
              <a:rPr lang="en-US" dirty="0"/>
              <a:t>1/24/2024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C12C299-16B2-4475-990D-751901EACC14}" type="datetimeFigureOut">
              <a:rPr lang="en-US" dirty="0"/>
              <a:t>1/24/2024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1/24/2024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1/24/2024</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1/24/2024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1/24/2024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1/24/2024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4E6425-0181-43F2-84FC-787E803FD2F8}" type="datetimeFigureOut">
              <a:rPr lang="en-US" dirty="0"/>
              <a:t>1/24/2024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1/24/2024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1/24/2024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1/24/2024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1/24/2024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6E86A4C-8E40-4F87-A4F0-01A0687C5742}" type="datetimeFigureOut">
              <a:rPr lang="en-US" dirty="0"/>
              <a:t>1/24/2024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5E72C73-2D91-4E12-BA25-F0AA0C03599B}" type="datetimeFigureOut">
              <a:rPr lang="en-US" dirty="0"/>
              <a:t>1/24/2024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1/24/2024</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fatherhoodinstitute.org/wp-content/uploads/2017/12/Whos-the-Bloke-in-the-Room-Full-Report.pdf" TargetMode="External"/><Relationship Id="rId2" Type="http://schemas.openxmlformats.org/officeDocument/2006/relationships/hyperlink" Target="http://www.fatherhoodinstitute.org/wp-content/uploads/2022/06/Bringing-Baby-Home-Main-Report.pdf" TargetMode="External"/><Relationship Id="rId1" Type="http://schemas.openxmlformats.org/officeDocument/2006/relationships/slideLayout" Target="../slideLayouts/slideLayout2.xml"/><Relationship Id="rId5" Type="http://schemas.openxmlformats.org/officeDocument/2006/relationships/image" Target="../media/image21.jpg"/><Relationship Id="rId4" Type="http://schemas.openxmlformats.org/officeDocument/2006/relationships/hyperlink" Target="https://maternalmentalhealthalliance.org/wp-content/uploads/MARK_WILLIAMS_FATHERS_REACHING_OUT_PMH_REPORT10_SEP_2020.pdf"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mailto:kim.jones4@wales.nhs.uk" TargetMode="External"/><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2.png"/><Relationship Id="rId5" Type="http://schemas.openxmlformats.org/officeDocument/2006/relationships/image" Target="../media/image22.jpg"/><Relationship Id="rId4" Type="http://schemas.openxmlformats.org/officeDocument/2006/relationships/hyperlink" Target="https://ihv.org.uk/"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7" Type="http://schemas.openxmlformats.org/officeDocument/2006/relationships/hyperlink" Target="https://pxhere.com/en/photo/536069"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4.jpg"/><Relationship Id="rId5" Type="http://schemas.openxmlformats.org/officeDocument/2006/relationships/hyperlink" Target="https://creativecommons.org/licenses/by-nd/3.0/" TargetMode="External"/><Relationship Id="rId4" Type="http://schemas.openxmlformats.org/officeDocument/2006/relationships/hyperlink" Target="https://truththeory.com/2017/01/03/baby-changes-mothers-brain-years-study-show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hyperlink" Target="https://creativecommons.org/licenses/by-nc-sa/3.0/" TargetMode="External"/><Relationship Id="rId4" Type="http://schemas.openxmlformats.org/officeDocument/2006/relationships/hyperlink" Target="https://tscpl.org/parents/tips-to-improve-your-childs-coping-skills-kindness"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pxhere.com/en/photo/450773"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0A55D-BEE6-416B-BCDF-2CF4959A91DC}"/>
              </a:ext>
            </a:extLst>
          </p:cNvPr>
          <p:cNvSpPr>
            <a:spLocks noGrp="1"/>
          </p:cNvSpPr>
          <p:nvPr>
            <p:ph type="ctrTitle"/>
          </p:nvPr>
        </p:nvSpPr>
        <p:spPr/>
        <p:txBody>
          <a:bodyPr/>
          <a:lstStyle/>
          <a:p>
            <a:r>
              <a:rPr lang="en-GB" dirty="0"/>
              <a:t>Dads – why their mental health matters.</a:t>
            </a:r>
            <a:br>
              <a:rPr lang="en-GB" dirty="0"/>
            </a:br>
            <a:endParaRPr lang="en-GB" sz="3200" dirty="0"/>
          </a:p>
        </p:txBody>
      </p:sp>
      <p:sp>
        <p:nvSpPr>
          <p:cNvPr id="3" name="Subtitle 2">
            <a:extLst>
              <a:ext uri="{FF2B5EF4-FFF2-40B4-BE49-F238E27FC236}">
                <a16:creationId xmlns:a16="http://schemas.microsoft.com/office/drawing/2014/main" id="{EF9F8FB5-7DC7-4ABE-A60A-8C0A8CDD5468}"/>
              </a:ext>
            </a:extLst>
          </p:cNvPr>
          <p:cNvSpPr>
            <a:spLocks noGrp="1"/>
          </p:cNvSpPr>
          <p:nvPr>
            <p:ph type="subTitle" idx="1"/>
          </p:nvPr>
        </p:nvSpPr>
        <p:spPr/>
        <p:txBody>
          <a:bodyPr/>
          <a:lstStyle/>
          <a:p>
            <a:r>
              <a:rPr lang="en-GB" dirty="0"/>
              <a:t>Kim Jones </a:t>
            </a:r>
          </a:p>
          <a:p>
            <a:r>
              <a:rPr lang="en-GB" dirty="0"/>
              <a:t>Specialist Health visitor perinatal mental health – CAVUHB.</a:t>
            </a:r>
          </a:p>
        </p:txBody>
      </p:sp>
      <p:pic>
        <p:nvPicPr>
          <p:cNvPr id="4" name="Picture 3">
            <a:extLst>
              <a:ext uri="{FF2B5EF4-FFF2-40B4-BE49-F238E27FC236}">
                <a16:creationId xmlns:a16="http://schemas.microsoft.com/office/drawing/2014/main" id="{2D21D731-09E6-4533-A84B-123A15A0F7BD}"/>
              </a:ext>
            </a:extLst>
          </p:cNvPr>
          <p:cNvPicPr>
            <a:picLocks noChangeAspect="1"/>
          </p:cNvPicPr>
          <p:nvPr/>
        </p:nvPicPr>
        <p:blipFill>
          <a:blip r:embed="rId3"/>
          <a:stretch>
            <a:fillRect/>
          </a:stretch>
        </p:blipFill>
        <p:spPr>
          <a:xfrm>
            <a:off x="9427779" y="5403350"/>
            <a:ext cx="2029351" cy="681695"/>
          </a:xfrm>
          <a:prstGeom prst="rect">
            <a:avLst/>
          </a:prstGeom>
        </p:spPr>
      </p:pic>
    </p:spTree>
    <p:extLst>
      <p:ext uri="{BB962C8B-B14F-4D97-AF65-F5344CB8AC3E}">
        <p14:creationId xmlns:p14="http://schemas.microsoft.com/office/powerpoint/2010/main" val="2245848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F010C-304E-487D-8DCF-932BA304F99D}"/>
              </a:ext>
            </a:extLst>
          </p:cNvPr>
          <p:cNvSpPr>
            <a:spLocks noGrp="1"/>
          </p:cNvSpPr>
          <p:nvPr>
            <p:ph type="title"/>
          </p:nvPr>
        </p:nvSpPr>
        <p:spPr/>
        <p:txBody>
          <a:bodyPr/>
          <a:lstStyle/>
          <a:p>
            <a:r>
              <a:rPr lang="en-GB" dirty="0"/>
              <a:t>Fathers and Perinatal Mental Health</a:t>
            </a:r>
          </a:p>
        </p:txBody>
      </p:sp>
      <p:sp>
        <p:nvSpPr>
          <p:cNvPr id="3" name="Content Placeholder 2">
            <a:extLst>
              <a:ext uri="{FF2B5EF4-FFF2-40B4-BE49-F238E27FC236}">
                <a16:creationId xmlns:a16="http://schemas.microsoft.com/office/drawing/2014/main" id="{DDC3AE11-E0C1-4AE2-843A-19157AD20BDA}"/>
              </a:ext>
            </a:extLst>
          </p:cNvPr>
          <p:cNvSpPr>
            <a:spLocks noGrp="1"/>
          </p:cNvSpPr>
          <p:nvPr>
            <p:ph sz="half" idx="1"/>
          </p:nvPr>
        </p:nvSpPr>
        <p:spPr>
          <a:xfrm>
            <a:off x="675861" y="2603500"/>
            <a:ext cx="6241774" cy="3416301"/>
          </a:xfrm>
        </p:spPr>
        <p:txBody>
          <a:bodyPr>
            <a:normAutofit fontScale="92500" lnSpcReduction="10000"/>
          </a:bodyPr>
          <a:lstStyle/>
          <a:p>
            <a:r>
              <a:rPr lang="en-GB" dirty="0"/>
              <a:t>Anxiety may be the most common mental illness experienced by fathers </a:t>
            </a:r>
            <a:r>
              <a:rPr lang="en-GB" sz="1200" dirty="0">
                <a:solidFill>
                  <a:schemeClr val="tx1">
                    <a:lumMod val="85000"/>
                    <a:lumOff val="15000"/>
                  </a:schemeClr>
                </a:solidFill>
              </a:rPr>
              <a:t>(Winter, Rowe &amp; Fisher, 2013)</a:t>
            </a:r>
          </a:p>
          <a:p>
            <a:r>
              <a:rPr lang="en-GB" dirty="0"/>
              <a:t>Include, Depression, obsessive-compulsive disorder, bipolar, psychosis and post traumatic stress disorder – traumatic delivery. </a:t>
            </a:r>
          </a:p>
          <a:p>
            <a:r>
              <a:rPr lang="en-GB" dirty="0"/>
              <a:t>Severe Depression effecting 4% </a:t>
            </a:r>
            <a:r>
              <a:rPr lang="en-GB" sz="1000" dirty="0">
                <a:solidFill>
                  <a:schemeClr val="tx1">
                    <a:lumMod val="85000"/>
                    <a:lumOff val="15000"/>
                  </a:schemeClr>
                </a:solidFill>
              </a:rPr>
              <a:t>(</a:t>
            </a:r>
            <a:r>
              <a:rPr lang="en-GB" sz="1000" dirty="0" err="1">
                <a:solidFill>
                  <a:schemeClr val="tx1">
                    <a:lumMod val="85000"/>
                    <a:lumOff val="15000"/>
                  </a:schemeClr>
                </a:solidFill>
              </a:rPr>
              <a:t>Ramchandanu</a:t>
            </a:r>
            <a:r>
              <a:rPr lang="en-GB" sz="1000" dirty="0">
                <a:solidFill>
                  <a:schemeClr val="tx1">
                    <a:lumMod val="85000"/>
                    <a:lumOff val="15000"/>
                  </a:schemeClr>
                </a:solidFill>
              </a:rPr>
              <a:t>, 2006)</a:t>
            </a:r>
          </a:p>
          <a:p>
            <a:r>
              <a:rPr lang="en-GB" dirty="0"/>
              <a:t>Fathers report pregnancy as the most demanding period for their psychological reorganisation of self.</a:t>
            </a:r>
          </a:p>
          <a:p>
            <a:r>
              <a:rPr lang="en-GB" dirty="0"/>
              <a:t>Overall rate 1 in 10 - These rates rise to 50% if their partner is experiencing mental ill health in the perinatal period.</a:t>
            </a:r>
          </a:p>
          <a:p>
            <a:endParaRPr lang="en-GB" dirty="0"/>
          </a:p>
        </p:txBody>
      </p:sp>
      <p:sp>
        <p:nvSpPr>
          <p:cNvPr id="4" name="Content Placeholder 3">
            <a:extLst>
              <a:ext uri="{FF2B5EF4-FFF2-40B4-BE49-F238E27FC236}">
                <a16:creationId xmlns:a16="http://schemas.microsoft.com/office/drawing/2014/main" id="{B3BFE5BF-74EE-4B7E-9907-8AF4FF3B2377}"/>
              </a:ext>
            </a:extLst>
          </p:cNvPr>
          <p:cNvSpPr>
            <a:spLocks noGrp="1"/>
          </p:cNvSpPr>
          <p:nvPr>
            <p:ph sz="half" idx="2"/>
          </p:nvPr>
        </p:nvSpPr>
        <p:spPr>
          <a:xfrm>
            <a:off x="7063409" y="2603500"/>
            <a:ext cx="3538330" cy="3797300"/>
          </a:xfrm>
        </p:spPr>
        <p:txBody>
          <a:bodyPr>
            <a:normAutofit fontScale="92500" lnSpcReduction="10000"/>
          </a:bodyPr>
          <a:lstStyle/>
          <a:p>
            <a:pPr marL="0" indent="0">
              <a:buNone/>
            </a:pPr>
            <a:r>
              <a:rPr lang="en-GB" b="1" i="1" dirty="0">
                <a:solidFill>
                  <a:srgbClr val="008080"/>
                </a:solidFill>
              </a:rPr>
              <a:t>“HCPs ignoring or failing to ask questions about the PMH of men is problematic considering that they are less likely to seek help for MH problems” </a:t>
            </a:r>
            <a:r>
              <a:rPr lang="en-GB" dirty="0">
                <a:solidFill>
                  <a:srgbClr val="008080"/>
                </a:solidFill>
              </a:rPr>
              <a:t>(RCOG, 2017)</a:t>
            </a:r>
          </a:p>
          <a:p>
            <a:endParaRPr lang="en-GB" dirty="0"/>
          </a:p>
        </p:txBody>
      </p:sp>
      <p:pic>
        <p:nvPicPr>
          <p:cNvPr id="5" name="Picture 4">
            <a:extLst>
              <a:ext uri="{FF2B5EF4-FFF2-40B4-BE49-F238E27FC236}">
                <a16:creationId xmlns:a16="http://schemas.microsoft.com/office/drawing/2014/main" id="{2D23237B-7CB0-4EFA-8114-4DBF97DB6A8B}"/>
              </a:ext>
            </a:extLst>
          </p:cNvPr>
          <p:cNvPicPr>
            <a:picLocks noChangeAspect="1"/>
          </p:cNvPicPr>
          <p:nvPr/>
        </p:nvPicPr>
        <p:blipFill>
          <a:blip r:embed="rId3"/>
          <a:stretch>
            <a:fillRect/>
          </a:stretch>
        </p:blipFill>
        <p:spPr>
          <a:xfrm>
            <a:off x="7244102" y="4311650"/>
            <a:ext cx="2869376" cy="1909439"/>
          </a:xfrm>
          <a:prstGeom prst="rect">
            <a:avLst/>
          </a:prstGeom>
        </p:spPr>
      </p:pic>
    </p:spTree>
    <p:extLst>
      <p:ext uri="{BB962C8B-B14F-4D97-AF65-F5344CB8AC3E}">
        <p14:creationId xmlns:p14="http://schemas.microsoft.com/office/powerpoint/2010/main" val="2054461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5A17A-B2B4-4EAA-9BFF-29B17D21F245}"/>
              </a:ext>
            </a:extLst>
          </p:cNvPr>
          <p:cNvSpPr>
            <a:spLocks noGrp="1"/>
          </p:cNvSpPr>
          <p:nvPr>
            <p:ph type="title"/>
          </p:nvPr>
        </p:nvSpPr>
        <p:spPr/>
        <p:txBody>
          <a:bodyPr/>
          <a:lstStyle/>
          <a:p>
            <a:r>
              <a:rPr lang="en-GB" dirty="0"/>
              <a:t>Father Inclusive practice</a:t>
            </a:r>
          </a:p>
        </p:txBody>
      </p:sp>
      <p:sp>
        <p:nvSpPr>
          <p:cNvPr id="3" name="Content Placeholder 2">
            <a:extLst>
              <a:ext uri="{FF2B5EF4-FFF2-40B4-BE49-F238E27FC236}">
                <a16:creationId xmlns:a16="http://schemas.microsoft.com/office/drawing/2014/main" id="{16585B12-3A68-4C05-B8EA-5954C4076267}"/>
              </a:ext>
            </a:extLst>
          </p:cNvPr>
          <p:cNvSpPr>
            <a:spLocks noGrp="1"/>
          </p:cNvSpPr>
          <p:nvPr>
            <p:ph sz="half" idx="1"/>
          </p:nvPr>
        </p:nvSpPr>
        <p:spPr>
          <a:xfrm>
            <a:off x="6398624" y="2640012"/>
            <a:ext cx="4825158" cy="3622677"/>
          </a:xfrm>
        </p:spPr>
        <p:txBody>
          <a:bodyPr>
            <a:normAutofit lnSpcReduction="10000"/>
          </a:bodyPr>
          <a:lstStyle/>
          <a:p>
            <a:pPr lvl="0" fontAlgn="base"/>
            <a:r>
              <a:rPr lang="en-US" dirty="0"/>
              <a:t>Services &amp; Information addressed to them </a:t>
            </a:r>
            <a:r>
              <a:rPr lang="en-US" sz="1300" dirty="0"/>
              <a:t>(Baldwin, 2019)</a:t>
            </a:r>
          </a:p>
          <a:p>
            <a:pPr fontAlgn="base"/>
            <a:r>
              <a:rPr lang="en-US" dirty="0"/>
              <a:t>Information tailored to men </a:t>
            </a:r>
            <a:r>
              <a:rPr lang="en-US" sz="1300" dirty="0"/>
              <a:t>(Darwin, 2017)</a:t>
            </a:r>
            <a:endParaRPr lang="en-GB" sz="1300" dirty="0"/>
          </a:p>
          <a:p>
            <a:pPr lvl="0" fontAlgn="base"/>
            <a:r>
              <a:rPr lang="en-US" dirty="0"/>
              <a:t>Services when they are available </a:t>
            </a:r>
            <a:r>
              <a:rPr lang="en-US" sz="1300" dirty="0"/>
              <a:t>(Fatherhood Institute, 2016)</a:t>
            </a:r>
            <a:endParaRPr lang="en-GB" sz="1300" dirty="0"/>
          </a:p>
          <a:p>
            <a:pPr lvl="0" fontAlgn="base"/>
            <a:r>
              <a:rPr lang="en-US" dirty="0"/>
              <a:t>To know that support was available for both parents not just mothers.</a:t>
            </a:r>
          </a:p>
          <a:p>
            <a:pPr lvl="0" fontAlgn="base"/>
            <a:r>
              <a:rPr lang="en-US" dirty="0"/>
              <a:t>Information around potential mental health problems</a:t>
            </a:r>
          </a:p>
          <a:p>
            <a:pPr lvl="0" fontAlgn="base"/>
            <a:r>
              <a:rPr lang="en-US" dirty="0"/>
              <a:t>Early detection and effective intervention.</a:t>
            </a:r>
          </a:p>
          <a:p>
            <a:pPr lvl="0" fontAlgn="base"/>
            <a:endParaRPr lang="en-GB" dirty="0"/>
          </a:p>
          <a:p>
            <a:endParaRPr lang="en-GB" dirty="0"/>
          </a:p>
        </p:txBody>
      </p:sp>
      <p:sp>
        <p:nvSpPr>
          <p:cNvPr id="5" name="Content Placeholder 4">
            <a:extLst>
              <a:ext uri="{FF2B5EF4-FFF2-40B4-BE49-F238E27FC236}">
                <a16:creationId xmlns:a16="http://schemas.microsoft.com/office/drawing/2014/main" id="{5135E673-B73B-4884-A0E5-77B548DDBEF5}"/>
              </a:ext>
            </a:extLst>
          </p:cNvPr>
          <p:cNvSpPr>
            <a:spLocks noGrp="1"/>
          </p:cNvSpPr>
          <p:nvPr>
            <p:ph sz="half" idx="2"/>
          </p:nvPr>
        </p:nvSpPr>
        <p:spPr>
          <a:xfrm>
            <a:off x="1271588" y="2465191"/>
            <a:ext cx="4824412" cy="1139687"/>
          </a:xfrm>
          <a:prstGeom prst="roundRect">
            <a:avLst/>
          </a:prstGeom>
          <a:solidFill>
            <a:schemeClr val="bg1">
              <a:lumMod val="75000"/>
            </a:schemeClr>
          </a:solidFill>
          <a:ln>
            <a:solidFill>
              <a:srgbClr val="9327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lnSpcReduction="10000"/>
          </a:bodyPr>
          <a:lstStyle/>
          <a:p>
            <a:pPr marL="0" indent="0">
              <a:buNone/>
            </a:pPr>
            <a:r>
              <a:rPr lang="en-US" dirty="0">
                <a:solidFill>
                  <a:srgbClr val="932784"/>
                </a:solidFill>
              </a:rPr>
              <a:t>Policies support father-inclusive practice however implementation is rare.</a:t>
            </a:r>
          </a:p>
          <a:p>
            <a:pPr marL="0" indent="0">
              <a:buNone/>
            </a:pPr>
            <a:r>
              <a:rPr lang="en-US" sz="1400" dirty="0">
                <a:solidFill>
                  <a:srgbClr val="932784"/>
                </a:solidFill>
              </a:rPr>
              <a:t>Fatherhood Institute, 2022</a:t>
            </a:r>
          </a:p>
        </p:txBody>
      </p:sp>
      <p:pic>
        <p:nvPicPr>
          <p:cNvPr id="3074" name="Picture 2" descr="4,226 Young Couple With Baby Stock Photos, Pictures &amp; Royalty-Free Images -  iStock">
            <a:extLst>
              <a:ext uri="{FF2B5EF4-FFF2-40B4-BE49-F238E27FC236}">
                <a16:creationId xmlns:a16="http://schemas.microsoft.com/office/drawing/2014/main" id="{82961209-7833-4C85-81E9-5FC5243205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7308" y="3887892"/>
            <a:ext cx="3320843" cy="2209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8747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C7D26-F912-49B7-94DD-0BAFD9307876}"/>
              </a:ext>
            </a:extLst>
          </p:cNvPr>
          <p:cNvSpPr>
            <a:spLocks noGrp="1"/>
          </p:cNvSpPr>
          <p:nvPr>
            <p:ph type="title"/>
          </p:nvPr>
        </p:nvSpPr>
        <p:spPr/>
        <p:txBody>
          <a:bodyPr/>
          <a:lstStyle/>
          <a:p>
            <a:r>
              <a:rPr lang="en-GB" dirty="0"/>
              <a:t>Finally……</a:t>
            </a:r>
          </a:p>
        </p:txBody>
      </p:sp>
      <p:sp>
        <p:nvSpPr>
          <p:cNvPr id="3" name="Content Placeholder 2">
            <a:extLst>
              <a:ext uri="{FF2B5EF4-FFF2-40B4-BE49-F238E27FC236}">
                <a16:creationId xmlns:a16="http://schemas.microsoft.com/office/drawing/2014/main" id="{698D068D-C73F-4512-99D2-2EF147EB0D78}"/>
              </a:ext>
            </a:extLst>
          </p:cNvPr>
          <p:cNvSpPr>
            <a:spLocks noGrp="1"/>
          </p:cNvSpPr>
          <p:nvPr>
            <p:ph idx="1"/>
          </p:nvPr>
        </p:nvSpPr>
        <p:spPr>
          <a:xfrm>
            <a:off x="1154954" y="2603500"/>
            <a:ext cx="8825659" cy="2273300"/>
          </a:xfrm>
        </p:spPr>
        <p:txBody>
          <a:bodyPr>
            <a:normAutofit/>
          </a:bodyPr>
          <a:lstStyle/>
          <a:p>
            <a:pPr marL="0" indent="0" algn="ctr">
              <a:buNone/>
            </a:pPr>
            <a:r>
              <a:rPr lang="en-GB" sz="2400" i="1" dirty="0"/>
              <a:t>“With greater attention to the importance of fatherhood and more support for fathers, we could give many more children, whatever their family background and circumstances, a better and healthier start in life”</a:t>
            </a:r>
          </a:p>
          <a:p>
            <a:pPr marL="0" indent="0" algn="r">
              <a:buNone/>
            </a:pPr>
            <a:r>
              <a:rPr lang="en-GB" dirty="0"/>
              <a:t>Khan, 2017</a:t>
            </a:r>
          </a:p>
        </p:txBody>
      </p:sp>
      <p:pic>
        <p:nvPicPr>
          <p:cNvPr id="5" name="Picture 4">
            <a:extLst>
              <a:ext uri="{FF2B5EF4-FFF2-40B4-BE49-F238E27FC236}">
                <a16:creationId xmlns:a16="http://schemas.microsoft.com/office/drawing/2014/main" id="{E5DEECC3-216E-4201-8F0E-4018531BFEC3}"/>
              </a:ext>
            </a:extLst>
          </p:cNvPr>
          <p:cNvPicPr>
            <a:picLocks noChangeAspect="1"/>
          </p:cNvPicPr>
          <p:nvPr/>
        </p:nvPicPr>
        <p:blipFill>
          <a:blip r:embed="rId3"/>
          <a:stretch>
            <a:fillRect/>
          </a:stretch>
        </p:blipFill>
        <p:spPr>
          <a:xfrm>
            <a:off x="4387850" y="4389437"/>
            <a:ext cx="3009900" cy="2143125"/>
          </a:xfrm>
          <a:prstGeom prst="rect">
            <a:avLst/>
          </a:prstGeom>
        </p:spPr>
      </p:pic>
    </p:spTree>
    <p:extLst>
      <p:ext uri="{BB962C8B-B14F-4D97-AF65-F5344CB8AC3E}">
        <p14:creationId xmlns:p14="http://schemas.microsoft.com/office/powerpoint/2010/main" val="23751316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209E0D-C6AC-4BA2-B3D6-FD91971764CA}"/>
              </a:ext>
            </a:extLst>
          </p:cNvPr>
          <p:cNvSpPr>
            <a:spLocks noGrp="1"/>
          </p:cNvSpPr>
          <p:nvPr>
            <p:ph type="title"/>
          </p:nvPr>
        </p:nvSpPr>
        <p:spPr/>
        <p:txBody>
          <a:bodyPr/>
          <a:lstStyle/>
          <a:p>
            <a:r>
              <a:rPr lang="en-GB" dirty="0"/>
              <a:t>Resources.</a:t>
            </a:r>
          </a:p>
        </p:txBody>
      </p:sp>
      <p:sp>
        <p:nvSpPr>
          <p:cNvPr id="3" name="Content Placeholder 2">
            <a:extLst>
              <a:ext uri="{FF2B5EF4-FFF2-40B4-BE49-F238E27FC236}">
                <a16:creationId xmlns:a16="http://schemas.microsoft.com/office/drawing/2014/main" id="{041A6E16-6A30-4FF1-A276-C31CBA666AD1}"/>
              </a:ext>
            </a:extLst>
          </p:cNvPr>
          <p:cNvSpPr>
            <a:spLocks noGrp="1"/>
          </p:cNvSpPr>
          <p:nvPr>
            <p:ph idx="1"/>
          </p:nvPr>
        </p:nvSpPr>
        <p:spPr>
          <a:xfrm>
            <a:off x="1154955" y="2603500"/>
            <a:ext cx="6306020" cy="3969578"/>
          </a:xfrm>
        </p:spPr>
        <p:txBody>
          <a:bodyPr>
            <a:normAutofit/>
          </a:bodyPr>
          <a:lstStyle/>
          <a:p>
            <a:r>
              <a:rPr lang="en-GB" sz="1600" b="1" i="1" dirty="0">
                <a:solidFill>
                  <a:srgbClr val="7030A0"/>
                </a:solidFill>
              </a:rPr>
              <a:t>The Life of Dad – The Making of the Modern Father</a:t>
            </a:r>
            <a:r>
              <a:rPr lang="en-GB" sz="1600" b="1" i="1" dirty="0"/>
              <a:t> </a:t>
            </a:r>
            <a:r>
              <a:rPr lang="en-GB" sz="1600" dirty="0"/>
              <a:t>(2018)  – Dr Anna Machin</a:t>
            </a:r>
          </a:p>
          <a:p>
            <a:r>
              <a:rPr lang="en-GB" sz="1600" b="1" i="1" dirty="0">
                <a:solidFill>
                  <a:srgbClr val="7030A0"/>
                </a:solidFill>
              </a:rPr>
              <a:t>Fathers and Perinatal Mental Health </a:t>
            </a:r>
            <a:r>
              <a:rPr lang="en-GB" sz="1600" dirty="0"/>
              <a:t>(2020) – Jane Hanley &amp; Mark Williams</a:t>
            </a:r>
          </a:p>
          <a:p>
            <a:r>
              <a:rPr lang="en-GB" sz="1600" b="1" i="1" dirty="0">
                <a:solidFill>
                  <a:srgbClr val="7030A0"/>
                </a:solidFill>
              </a:rPr>
              <a:t>Bringing Baby Home </a:t>
            </a:r>
            <a:r>
              <a:rPr lang="en-GB" sz="1600" dirty="0"/>
              <a:t>(2022) – Fatherhood Institute. </a:t>
            </a:r>
            <a:r>
              <a:rPr lang="en-GB" sz="1600" dirty="0">
                <a:hlinkClick r:id="rId2"/>
              </a:rPr>
              <a:t>Bringing Baby Home (fatherhoodinstitute.org)</a:t>
            </a:r>
            <a:endParaRPr lang="en-GB" sz="1600" dirty="0"/>
          </a:p>
          <a:p>
            <a:r>
              <a:rPr lang="en-GB" sz="1600" b="1" i="1" dirty="0">
                <a:solidFill>
                  <a:srgbClr val="7030A0"/>
                </a:solidFill>
              </a:rPr>
              <a:t>Who’s the Bloke in the Room </a:t>
            </a:r>
            <a:r>
              <a:rPr lang="en-GB" sz="1600" dirty="0"/>
              <a:t>(2018) – Fatherhood Institute </a:t>
            </a:r>
            <a:r>
              <a:rPr lang="en-GB" sz="1600" dirty="0">
                <a:hlinkClick r:id="rId3"/>
              </a:rPr>
              <a:t>Who's the Bloke in the Room? Full Report (fatherhoodinstitute.org)</a:t>
            </a:r>
            <a:endParaRPr lang="en-GB" sz="1600" dirty="0"/>
          </a:p>
          <a:p>
            <a:r>
              <a:rPr lang="en-GB" sz="1600" b="1" i="1" dirty="0">
                <a:solidFill>
                  <a:srgbClr val="7030A0"/>
                </a:solidFill>
              </a:rPr>
              <a:t>Fathers Reaching Out (2016) </a:t>
            </a:r>
            <a:r>
              <a:rPr lang="en-GB" sz="1600" dirty="0"/>
              <a:t>– Mark Williams </a:t>
            </a:r>
            <a:r>
              <a:rPr lang="en-GB" sz="1600" dirty="0">
                <a:hlinkClick r:id="rId4"/>
              </a:rPr>
              <a:t>MARK_WILLIAMS_FATHERS_REACHING_OUT_PMH_REPORT10_SEP_2020.pdf (maternalmentalhealthalliance.org)</a:t>
            </a:r>
            <a:endParaRPr lang="en-GB" sz="1600" dirty="0"/>
          </a:p>
        </p:txBody>
      </p:sp>
      <p:pic>
        <p:nvPicPr>
          <p:cNvPr id="5" name="Picture 4">
            <a:extLst>
              <a:ext uri="{FF2B5EF4-FFF2-40B4-BE49-F238E27FC236}">
                <a16:creationId xmlns:a16="http://schemas.microsoft.com/office/drawing/2014/main" id="{6DF99B83-DECA-4C4D-8AC7-ABACB4F7A7B6}"/>
              </a:ext>
            </a:extLst>
          </p:cNvPr>
          <p:cNvPicPr>
            <a:picLocks noChangeAspect="1"/>
          </p:cNvPicPr>
          <p:nvPr/>
        </p:nvPicPr>
        <p:blipFill>
          <a:blip r:embed="rId5"/>
          <a:stretch>
            <a:fillRect/>
          </a:stretch>
        </p:blipFill>
        <p:spPr>
          <a:xfrm>
            <a:off x="8665195" y="2603500"/>
            <a:ext cx="2371850" cy="3559165"/>
          </a:xfrm>
          <a:prstGeom prst="rect">
            <a:avLst/>
          </a:prstGeom>
        </p:spPr>
      </p:pic>
    </p:spTree>
    <p:extLst>
      <p:ext uri="{BB962C8B-B14F-4D97-AF65-F5344CB8AC3E}">
        <p14:creationId xmlns:p14="http://schemas.microsoft.com/office/powerpoint/2010/main" val="8764178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F1D2936-C8EE-47D9-A408-671B1C91A4A1}"/>
              </a:ext>
            </a:extLst>
          </p:cNvPr>
          <p:cNvSpPr>
            <a:spLocks noGrp="1"/>
          </p:cNvSpPr>
          <p:nvPr>
            <p:ph type="title"/>
          </p:nvPr>
        </p:nvSpPr>
        <p:spPr/>
        <p:txBody>
          <a:bodyPr/>
          <a:lstStyle/>
          <a:p>
            <a:r>
              <a:rPr lang="en-GB" dirty="0"/>
              <a:t>Thank you.</a:t>
            </a:r>
          </a:p>
        </p:txBody>
      </p:sp>
      <p:sp>
        <p:nvSpPr>
          <p:cNvPr id="5" name="Text Placeholder 4">
            <a:extLst>
              <a:ext uri="{FF2B5EF4-FFF2-40B4-BE49-F238E27FC236}">
                <a16:creationId xmlns:a16="http://schemas.microsoft.com/office/drawing/2014/main" id="{62469501-44B7-4B97-800A-DFB8D2F27C55}"/>
              </a:ext>
            </a:extLst>
          </p:cNvPr>
          <p:cNvSpPr>
            <a:spLocks noGrp="1"/>
          </p:cNvSpPr>
          <p:nvPr>
            <p:ph type="body" idx="4294967295"/>
          </p:nvPr>
        </p:nvSpPr>
        <p:spPr>
          <a:xfrm>
            <a:off x="3046186" y="5273675"/>
            <a:ext cx="5778727" cy="852488"/>
          </a:xfrm>
        </p:spPr>
        <p:txBody>
          <a:bodyPr>
            <a:normAutofit/>
          </a:bodyPr>
          <a:lstStyle/>
          <a:p>
            <a:pPr marL="0" indent="0">
              <a:buNone/>
            </a:pPr>
            <a:r>
              <a:rPr lang="en-GB" dirty="0"/>
              <a:t>Kim Jones – </a:t>
            </a:r>
            <a:r>
              <a:rPr lang="en-GB" dirty="0">
                <a:hlinkClick r:id="rId3"/>
              </a:rPr>
              <a:t>kim.jones4@wales.nhs.uk</a:t>
            </a:r>
            <a:endParaRPr lang="en-GB" dirty="0"/>
          </a:p>
          <a:p>
            <a:pPr marL="0" indent="0">
              <a:buNone/>
            </a:pPr>
            <a:r>
              <a:rPr lang="en-GB" dirty="0"/>
              <a:t>iHV - </a:t>
            </a:r>
            <a:r>
              <a:rPr lang="en-GB" dirty="0">
                <a:hlinkClick r:id="rId4"/>
              </a:rPr>
              <a:t>https://ihv.org.uk</a:t>
            </a:r>
            <a:endParaRPr lang="en-GB" dirty="0"/>
          </a:p>
        </p:txBody>
      </p:sp>
      <p:pic>
        <p:nvPicPr>
          <p:cNvPr id="3" name="Picture 2">
            <a:extLst>
              <a:ext uri="{FF2B5EF4-FFF2-40B4-BE49-F238E27FC236}">
                <a16:creationId xmlns:a16="http://schemas.microsoft.com/office/drawing/2014/main" id="{CEA27D6B-52AF-442B-853E-17B5124F58E3}"/>
              </a:ext>
            </a:extLst>
          </p:cNvPr>
          <p:cNvPicPr>
            <a:picLocks noChangeAspect="1"/>
          </p:cNvPicPr>
          <p:nvPr/>
        </p:nvPicPr>
        <p:blipFill>
          <a:blip r:embed="rId5"/>
          <a:stretch>
            <a:fillRect/>
          </a:stretch>
        </p:blipFill>
        <p:spPr>
          <a:xfrm>
            <a:off x="4221049" y="2541527"/>
            <a:ext cx="3429000" cy="1333500"/>
          </a:xfrm>
          <a:prstGeom prst="rect">
            <a:avLst/>
          </a:prstGeom>
        </p:spPr>
      </p:pic>
      <p:sp>
        <p:nvSpPr>
          <p:cNvPr id="6" name="Rectangle 5">
            <a:extLst>
              <a:ext uri="{FF2B5EF4-FFF2-40B4-BE49-F238E27FC236}">
                <a16:creationId xmlns:a16="http://schemas.microsoft.com/office/drawing/2014/main" id="{4B89FD01-F8AA-45F6-A437-5C238B829DC6}"/>
              </a:ext>
            </a:extLst>
          </p:cNvPr>
          <p:cNvSpPr/>
          <p:nvPr/>
        </p:nvSpPr>
        <p:spPr>
          <a:xfrm>
            <a:off x="3046186" y="4125799"/>
            <a:ext cx="6659195" cy="646331"/>
          </a:xfrm>
          <a:prstGeom prst="rect">
            <a:avLst/>
          </a:prstGeom>
        </p:spPr>
        <p:txBody>
          <a:bodyPr wrap="none">
            <a:spAutoFit/>
          </a:bodyPr>
          <a:lstStyle/>
          <a:p>
            <a:r>
              <a:rPr lang="en-GB" sz="3600" dirty="0"/>
              <a:t>Thank you….. Any questions?</a:t>
            </a:r>
          </a:p>
        </p:txBody>
      </p:sp>
      <p:pic>
        <p:nvPicPr>
          <p:cNvPr id="7" name="Picture 6">
            <a:extLst>
              <a:ext uri="{FF2B5EF4-FFF2-40B4-BE49-F238E27FC236}">
                <a16:creationId xmlns:a16="http://schemas.microsoft.com/office/drawing/2014/main" id="{433760AD-F2B9-42EF-ACB9-69B5AD11C241}"/>
              </a:ext>
            </a:extLst>
          </p:cNvPr>
          <p:cNvPicPr>
            <a:picLocks noChangeAspect="1"/>
          </p:cNvPicPr>
          <p:nvPr/>
        </p:nvPicPr>
        <p:blipFill>
          <a:blip r:embed="rId6"/>
          <a:stretch>
            <a:fillRect/>
          </a:stretch>
        </p:blipFill>
        <p:spPr>
          <a:xfrm>
            <a:off x="9485836" y="5785315"/>
            <a:ext cx="2029351" cy="681695"/>
          </a:xfrm>
          <a:prstGeom prst="rect">
            <a:avLst/>
          </a:prstGeom>
        </p:spPr>
      </p:pic>
    </p:spTree>
    <p:extLst>
      <p:ext uri="{BB962C8B-B14F-4D97-AF65-F5344CB8AC3E}">
        <p14:creationId xmlns:p14="http://schemas.microsoft.com/office/powerpoint/2010/main" val="9826466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2A4C3-1E26-412C-B30E-5BF450A62940}"/>
              </a:ext>
            </a:extLst>
          </p:cNvPr>
          <p:cNvSpPr>
            <a:spLocks noGrp="1"/>
          </p:cNvSpPr>
          <p:nvPr>
            <p:ph type="title"/>
          </p:nvPr>
        </p:nvSpPr>
        <p:spPr/>
        <p:txBody>
          <a:bodyPr/>
          <a:lstStyle/>
          <a:p>
            <a:r>
              <a:rPr lang="en-GB" dirty="0"/>
              <a:t>Why do dads matter?</a:t>
            </a:r>
          </a:p>
        </p:txBody>
      </p:sp>
      <p:sp>
        <p:nvSpPr>
          <p:cNvPr id="3" name="Content Placeholder 2">
            <a:extLst>
              <a:ext uri="{FF2B5EF4-FFF2-40B4-BE49-F238E27FC236}">
                <a16:creationId xmlns:a16="http://schemas.microsoft.com/office/drawing/2014/main" id="{8F229A9E-34B1-4806-84FA-2FCAA062CBF8}"/>
              </a:ext>
            </a:extLst>
          </p:cNvPr>
          <p:cNvSpPr>
            <a:spLocks noGrp="1"/>
          </p:cNvSpPr>
          <p:nvPr>
            <p:ph idx="1"/>
          </p:nvPr>
        </p:nvSpPr>
        <p:spPr>
          <a:xfrm>
            <a:off x="4081670" y="2603500"/>
            <a:ext cx="7240265" cy="3280832"/>
          </a:xfrm>
        </p:spPr>
        <p:txBody>
          <a:bodyPr>
            <a:normAutofit lnSpcReduction="10000"/>
          </a:bodyPr>
          <a:lstStyle/>
          <a:p>
            <a:r>
              <a:rPr lang="en-GB" sz="2000" b="1" dirty="0">
                <a:solidFill>
                  <a:srgbClr val="7030A0"/>
                </a:solidFill>
              </a:rPr>
              <a:t>Dads make a difference!</a:t>
            </a:r>
          </a:p>
          <a:p>
            <a:r>
              <a:rPr lang="en-GB" sz="2000" dirty="0"/>
              <a:t>Majority adjust well to changes and challenges of fatherhood</a:t>
            </a:r>
          </a:p>
          <a:p>
            <a:r>
              <a:rPr lang="en-GB" sz="2000" dirty="0"/>
              <a:t>Human men – select group that provide direct care to their infants (only 10% mammals do)</a:t>
            </a:r>
          </a:p>
          <a:p>
            <a:r>
              <a:rPr lang="en-GB" sz="2000" dirty="0"/>
              <a:t>Babies can form as strong an attachment to their dads as their mums.</a:t>
            </a:r>
          </a:p>
          <a:p>
            <a:r>
              <a:rPr lang="en-GB" sz="2000" dirty="0"/>
              <a:t>Fathers are as capable as mothers at responding sensitively to their child's needs</a:t>
            </a:r>
          </a:p>
          <a:p>
            <a:endParaRPr lang="en-GB" dirty="0"/>
          </a:p>
        </p:txBody>
      </p:sp>
      <p:pic>
        <p:nvPicPr>
          <p:cNvPr id="4" name="Picture 3">
            <a:extLst>
              <a:ext uri="{FF2B5EF4-FFF2-40B4-BE49-F238E27FC236}">
                <a16:creationId xmlns:a16="http://schemas.microsoft.com/office/drawing/2014/main" id="{C4E137D1-86E1-4F21-9B49-814CF14F226B}"/>
              </a:ext>
            </a:extLst>
          </p:cNvPr>
          <p:cNvPicPr>
            <a:picLocks noChangeAspect="1"/>
          </p:cNvPicPr>
          <p:nvPr/>
        </p:nvPicPr>
        <p:blipFill>
          <a:blip r:embed="rId3"/>
          <a:stretch>
            <a:fillRect/>
          </a:stretch>
        </p:blipFill>
        <p:spPr>
          <a:xfrm>
            <a:off x="2065488" y="3733389"/>
            <a:ext cx="1862608" cy="1234990"/>
          </a:xfrm>
          <a:prstGeom prst="rect">
            <a:avLst/>
          </a:prstGeom>
        </p:spPr>
      </p:pic>
      <p:pic>
        <p:nvPicPr>
          <p:cNvPr id="5" name="Picture 4">
            <a:extLst>
              <a:ext uri="{FF2B5EF4-FFF2-40B4-BE49-F238E27FC236}">
                <a16:creationId xmlns:a16="http://schemas.microsoft.com/office/drawing/2014/main" id="{641D1D34-B83D-426A-8FF1-C596FF168025}"/>
              </a:ext>
            </a:extLst>
          </p:cNvPr>
          <p:cNvPicPr>
            <a:picLocks noChangeAspect="1"/>
          </p:cNvPicPr>
          <p:nvPr/>
        </p:nvPicPr>
        <p:blipFill>
          <a:blip r:embed="rId4"/>
          <a:stretch>
            <a:fillRect/>
          </a:stretch>
        </p:blipFill>
        <p:spPr>
          <a:xfrm>
            <a:off x="574590" y="5130427"/>
            <a:ext cx="2102998" cy="1507810"/>
          </a:xfrm>
          <a:prstGeom prst="rect">
            <a:avLst/>
          </a:prstGeom>
        </p:spPr>
      </p:pic>
      <p:pic>
        <p:nvPicPr>
          <p:cNvPr id="6" name="Picture 5">
            <a:extLst>
              <a:ext uri="{FF2B5EF4-FFF2-40B4-BE49-F238E27FC236}">
                <a16:creationId xmlns:a16="http://schemas.microsoft.com/office/drawing/2014/main" id="{5646E424-2AD3-43D4-8BE5-9F02ACFA92AF}"/>
              </a:ext>
            </a:extLst>
          </p:cNvPr>
          <p:cNvPicPr>
            <a:picLocks noChangeAspect="1"/>
          </p:cNvPicPr>
          <p:nvPr/>
        </p:nvPicPr>
        <p:blipFill>
          <a:blip r:embed="rId5"/>
          <a:stretch>
            <a:fillRect/>
          </a:stretch>
        </p:blipFill>
        <p:spPr>
          <a:xfrm>
            <a:off x="639126" y="2311330"/>
            <a:ext cx="1973926" cy="1313558"/>
          </a:xfrm>
          <a:prstGeom prst="rect">
            <a:avLst/>
          </a:prstGeom>
        </p:spPr>
      </p:pic>
    </p:spTree>
    <p:extLst>
      <p:ext uri="{BB962C8B-B14F-4D97-AF65-F5344CB8AC3E}">
        <p14:creationId xmlns:p14="http://schemas.microsoft.com/office/powerpoint/2010/main" val="28739034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514FD-41F3-4D3F-A40A-514CC73B675A}"/>
              </a:ext>
            </a:extLst>
          </p:cNvPr>
          <p:cNvSpPr>
            <a:spLocks noGrp="1"/>
          </p:cNvSpPr>
          <p:nvPr>
            <p:ph type="title"/>
          </p:nvPr>
        </p:nvSpPr>
        <p:spPr/>
        <p:txBody>
          <a:bodyPr/>
          <a:lstStyle/>
          <a:p>
            <a:r>
              <a:rPr lang="en-GB" dirty="0"/>
              <a:t>Father-Infant relationship</a:t>
            </a:r>
          </a:p>
        </p:txBody>
      </p:sp>
      <p:sp>
        <p:nvSpPr>
          <p:cNvPr id="3" name="Content Placeholder 2">
            <a:extLst>
              <a:ext uri="{FF2B5EF4-FFF2-40B4-BE49-F238E27FC236}">
                <a16:creationId xmlns:a16="http://schemas.microsoft.com/office/drawing/2014/main" id="{60637836-3059-4478-9849-2F9C3A29BEA2}"/>
              </a:ext>
            </a:extLst>
          </p:cNvPr>
          <p:cNvSpPr>
            <a:spLocks noGrp="1"/>
          </p:cNvSpPr>
          <p:nvPr>
            <p:ph idx="1"/>
          </p:nvPr>
        </p:nvSpPr>
        <p:spPr>
          <a:xfrm>
            <a:off x="487297" y="2338068"/>
            <a:ext cx="8825659" cy="4154749"/>
          </a:xfrm>
        </p:spPr>
        <p:txBody>
          <a:bodyPr>
            <a:normAutofit lnSpcReduction="10000"/>
          </a:bodyPr>
          <a:lstStyle/>
          <a:p>
            <a:r>
              <a:rPr lang="en-GB" sz="2000" dirty="0"/>
              <a:t>Men’s hearts race as fast as women’s when they hear their baby cry</a:t>
            </a:r>
          </a:p>
          <a:p>
            <a:r>
              <a:rPr lang="en-GB" sz="2000" dirty="0"/>
              <a:t>Fathers can recognise their own infants, blindfold, just by touching their hands – after only an hour spent cuddling them</a:t>
            </a:r>
          </a:p>
          <a:p>
            <a:r>
              <a:rPr lang="en-GB" sz="2000" dirty="0"/>
              <a:t>Frequent, regular, quality interactions with infant are associated with positive child outcomes through to adolescence</a:t>
            </a:r>
          </a:p>
          <a:p>
            <a:r>
              <a:rPr lang="en-GB" sz="2000" dirty="0"/>
              <a:t>Babies with strong attachments to their dads tend to have fewer behavioural problems later on</a:t>
            </a:r>
          </a:p>
          <a:p>
            <a:r>
              <a:rPr lang="en-GB" sz="2000" dirty="0"/>
              <a:t>Substantial father involvement from at least the first month after birth promotes better language development and better cognition skills (higher IQ scores)</a:t>
            </a:r>
          </a:p>
          <a:p>
            <a:pPr marL="0" indent="0">
              <a:buNone/>
            </a:pPr>
            <a:r>
              <a:rPr lang="en-GB" sz="1600" dirty="0"/>
              <a:t>Fatherhood Institute (2014, 2022)</a:t>
            </a:r>
            <a:endParaRPr lang="en-GB" dirty="0"/>
          </a:p>
        </p:txBody>
      </p:sp>
      <p:pic>
        <p:nvPicPr>
          <p:cNvPr id="8" name="Picture 7">
            <a:extLst>
              <a:ext uri="{FF2B5EF4-FFF2-40B4-BE49-F238E27FC236}">
                <a16:creationId xmlns:a16="http://schemas.microsoft.com/office/drawing/2014/main" id="{7E21A943-CA54-4917-BB05-2E5335438BC9}"/>
              </a:ext>
            </a:extLst>
          </p:cNvPr>
          <p:cNvPicPr>
            <a:picLocks noChangeAspect="1"/>
          </p:cNvPicPr>
          <p:nvPr/>
        </p:nvPicPr>
        <p:blipFill>
          <a:blip r:embed="rId3"/>
          <a:stretch>
            <a:fillRect/>
          </a:stretch>
        </p:blipFill>
        <p:spPr>
          <a:xfrm>
            <a:off x="9312955" y="2367579"/>
            <a:ext cx="2391747" cy="1656506"/>
          </a:xfrm>
          <a:prstGeom prst="rect">
            <a:avLst/>
          </a:prstGeom>
        </p:spPr>
      </p:pic>
      <p:pic>
        <p:nvPicPr>
          <p:cNvPr id="10" name="Picture 9">
            <a:extLst>
              <a:ext uri="{FF2B5EF4-FFF2-40B4-BE49-F238E27FC236}">
                <a16:creationId xmlns:a16="http://schemas.microsoft.com/office/drawing/2014/main" id="{58F47684-6A4F-41DC-AD08-A575C5CA9BB6}"/>
              </a:ext>
            </a:extLst>
          </p:cNvPr>
          <p:cNvPicPr>
            <a:picLocks noChangeAspect="1"/>
          </p:cNvPicPr>
          <p:nvPr/>
        </p:nvPicPr>
        <p:blipFill>
          <a:blip r:embed="rId4"/>
          <a:stretch>
            <a:fillRect/>
          </a:stretch>
        </p:blipFill>
        <p:spPr>
          <a:xfrm>
            <a:off x="9312955" y="4415442"/>
            <a:ext cx="2412982" cy="1807407"/>
          </a:xfrm>
          <a:prstGeom prst="rect">
            <a:avLst/>
          </a:prstGeom>
        </p:spPr>
      </p:pic>
    </p:spTree>
    <p:extLst>
      <p:ext uri="{BB962C8B-B14F-4D97-AF65-F5344CB8AC3E}">
        <p14:creationId xmlns:p14="http://schemas.microsoft.com/office/powerpoint/2010/main" val="1734390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FA920-6E2C-4653-90DF-DBF7CAAA2980}"/>
              </a:ext>
            </a:extLst>
          </p:cNvPr>
          <p:cNvSpPr>
            <a:spLocks noGrp="1"/>
          </p:cNvSpPr>
          <p:nvPr>
            <p:ph type="title"/>
          </p:nvPr>
        </p:nvSpPr>
        <p:spPr/>
        <p:txBody>
          <a:bodyPr/>
          <a:lstStyle/>
          <a:p>
            <a:r>
              <a:rPr lang="en-GB" dirty="0"/>
              <a:t>The science behind becoming a dad</a:t>
            </a:r>
          </a:p>
        </p:txBody>
      </p:sp>
      <p:sp>
        <p:nvSpPr>
          <p:cNvPr id="5" name="Content Placeholder 4">
            <a:extLst>
              <a:ext uri="{FF2B5EF4-FFF2-40B4-BE49-F238E27FC236}">
                <a16:creationId xmlns:a16="http://schemas.microsoft.com/office/drawing/2014/main" id="{D581AD9C-3149-4910-BF08-F0655E9D5CEC}"/>
              </a:ext>
            </a:extLst>
          </p:cNvPr>
          <p:cNvSpPr>
            <a:spLocks noGrp="1"/>
          </p:cNvSpPr>
          <p:nvPr>
            <p:ph sz="half" idx="1"/>
          </p:nvPr>
        </p:nvSpPr>
        <p:spPr>
          <a:xfrm>
            <a:off x="5022575" y="2630003"/>
            <a:ext cx="6573077" cy="3823806"/>
          </a:xfrm>
        </p:spPr>
        <p:txBody>
          <a:bodyPr>
            <a:normAutofit/>
          </a:bodyPr>
          <a:lstStyle/>
          <a:p>
            <a:r>
              <a:rPr lang="en-GB" b="1" u="sng" dirty="0"/>
              <a:t>Hormones</a:t>
            </a:r>
          </a:p>
          <a:p>
            <a:pPr lvl="1"/>
            <a:r>
              <a:rPr lang="en-GB" sz="1800" b="1" dirty="0">
                <a:solidFill>
                  <a:srgbClr val="7030A0"/>
                </a:solidFill>
              </a:rPr>
              <a:t>Testosterone</a:t>
            </a:r>
            <a:r>
              <a:rPr lang="en-GB" sz="1800" dirty="0">
                <a:solidFill>
                  <a:srgbClr val="7030A0"/>
                </a:solidFill>
              </a:rPr>
              <a:t> </a:t>
            </a:r>
            <a:r>
              <a:rPr lang="en-GB" sz="1800" dirty="0"/>
              <a:t>– levels drop, never to return to pre-birth level.  More sensitive parenting, better attuned to child’s needs.</a:t>
            </a:r>
          </a:p>
          <a:p>
            <a:pPr lvl="1"/>
            <a:r>
              <a:rPr lang="en-GB" sz="1800" b="1" dirty="0">
                <a:solidFill>
                  <a:srgbClr val="7030A0"/>
                </a:solidFill>
              </a:rPr>
              <a:t>Oxytocin</a:t>
            </a:r>
            <a:r>
              <a:rPr lang="en-GB" sz="1800" dirty="0"/>
              <a:t> – key bonding hormone. Oxytocin levels synchronise with partner – parenting team. Oxytocin released when interacting with the baby/child.  Highest levels of oxytocin released with dads - when they play</a:t>
            </a:r>
          </a:p>
          <a:p>
            <a:pPr lvl="1"/>
            <a:r>
              <a:rPr lang="en-GB" sz="1800" b="1" dirty="0">
                <a:solidFill>
                  <a:srgbClr val="7030A0"/>
                </a:solidFill>
              </a:rPr>
              <a:t>Prolactin</a:t>
            </a:r>
            <a:r>
              <a:rPr lang="en-GB" sz="1800" dirty="0"/>
              <a:t> – More responsive and sensitive to babies cues.</a:t>
            </a:r>
          </a:p>
          <a:p>
            <a:endParaRPr lang="en-GB" dirty="0"/>
          </a:p>
        </p:txBody>
      </p:sp>
      <p:pic>
        <p:nvPicPr>
          <p:cNvPr id="1026" name="Picture 2" descr="Free Photo Of Man Carrying Newborn Baby Stock Photo">
            <a:extLst>
              <a:ext uri="{FF2B5EF4-FFF2-40B4-BE49-F238E27FC236}">
                <a16:creationId xmlns:a16="http://schemas.microsoft.com/office/drawing/2014/main" id="{B2357599-8603-427B-8963-8D011779B10B}"/>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790297" y="2630003"/>
            <a:ext cx="1421364" cy="210930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2D089500-111C-4577-9B28-4B78D82C6C3B}"/>
              </a:ext>
            </a:extLst>
          </p:cNvPr>
          <p:cNvPicPr>
            <a:picLocks noChangeAspect="1"/>
          </p:cNvPicPr>
          <p:nvPr/>
        </p:nvPicPr>
        <p:blipFill>
          <a:blip r:embed="rId4"/>
          <a:stretch>
            <a:fillRect/>
          </a:stretch>
        </p:blipFill>
        <p:spPr>
          <a:xfrm>
            <a:off x="2412123" y="4259100"/>
            <a:ext cx="2347731" cy="1562308"/>
          </a:xfrm>
          <a:prstGeom prst="rect">
            <a:avLst/>
          </a:prstGeom>
        </p:spPr>
      </p:pic>
      <p:pic>
        <p:nvPicPr>
          <p:cNvPr id="10" name="Picture 9">
            <a:extLst>
              <a:ext uri="{FF2B5EF4-FFF2-40B4-BE49-F238E27FC236}">
                <a16:creationId xmlns:a16="http://schemas.microsoft.com/office/drawing/2014/main" id="{117269DE-B871-4877-A1D6-76D697C30291}"/>
              </a:ext>
            </a:extLst>
          </p:cNvPr>
          <p:cNvPicPr>
            <a:picLocks noChangeAspect="1"/>
          </p:cNvPicPr>
          <p:nvPr/>
        </p:nvPicPr>
        <p:blipFill>
          <a:blip r:embed="rId5"/>
          <a:stretch>
            <a:fillRect/>
          </a:stretch>
        </p:blipFill>
        <p:spPr>
          <a:xfrm>
            <a:off x="852554" y="5040254"/>
            <a:ext cx="1296849" cy="1296849"/>
          </a:xfrm>
          <a:prstGeom prst="rect">
            <a:avLst/>
          </a:prstGeom>
        </p:spPr>
      </p:pic>
      <p:pic>
        <p:nvPicPr>
          <p:cNvPr id="11" name="Picture 10">
            <a:extLst>
              <a:ext uri="{FF2B5EF4-FFF2-40B4-BE49-F238E27FC236}">
                <a16:creationId xmlns:a16="http://schemas.microsoft.com/office/drawing/2014/main" id="{E3AFA6EB-CC5B-4A5B-B6A1-553F48783226}"/>
              </a:ext>
            </a:extLst>
          </p:cNvPr>
          <p:cNvPicPr>
            <a:picLocks noChangeAspect="1"/>
          </p:cNvPicPr>
          <p:nvPr/>
        </p:nvPicPr>
        <p:blipFill>
          <a:blip r:embed="rId6"/>
          <a:stretch>
            <a:fillRect/>
          </a:stretch>
        </p:blipFill>
        <p:spPr>
          <a:xfrm>
            <a:off x="2823126" y="2627924"/>
            <a:ext cx="1587983" cy="1056731"/>
          </a:xfrm>
          <a:prstGeom prst="rect">
            <a:avLst/>
          </a:prstGeom>
        </p:spPr>
      </p:pic>
    </p:spTree>
    <p:extLst>
      <p:ext uri="{BB962C8B-B14F-4D97-AF65-F5344CB8AC3E}">
        <p14:creationId xmlns:p14="http://schemas.microsoft.com/office/powerpoint/2010/main" val="9147781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5EB1E-C2CA-4E01-B67C-5DC4601EEE97}"/>
              </a:ext>
            </a:extLst>
          </p:cNvPr>
          <p:cNvSpPr>
            <a:spLocks noGrp="1"/>
          </p:cNvSpPr>
          <p:nvPr>
            <p:ph type="title"/>
          </p:nvPr>
        </p:nvSpPr>
        <p:spPr/>
        <p:txBody>
          <a:bodyPr/>
          <a:lstStyle/>
          <a:p>
            <a:r>
              <a:rPr lang="en-GB" dirty="0"/>
              <a:t>Science of dads…..</a:t>
            </a:r>
          </a:p>
        </p:txBody>
      </p:sp>
      <p:sp>
        <p:nvSpPr>
          <p:cNvPr id="3" name="Content Placeholder 2">
            <a:extLst>
              <a:ext uri="{FF2B5EF4-FFF2-40B4-BE49-F238E27FC236}">
                <a16:creationId xmlns:a16="http://schemas.microsoft.com/office/drawing/2014/main" id="{5BA6586B-59DB-4481-BCF5-7A3D2CD05ABF}"/>
              </a:ext>
            </a:extLst>
          </p:cNvPr>
          <p:cNvSpPr>
            <a:spLocks noGrp="1"/>
          </p:cNvSpPr>
          <p:nvPr>
            <p:ph idx="1"/>
          </p:nvPr>
        </p:nvSpPr>
        <p:spPr>
          <a:xfrm>
            <a:off x="1154954" y="2441526"/>
            <a:ext cx="6928871" cy="3853255"/>
          </a:xfrm>
        </p:spPr>
        <p:txBody>
          <a:bodyPr>
            <a:normAutofit/>
          </a:bodyPr>
          <a:lstStyle/>
          <a:p>
            <a:r>
              <a:rPr lang="en-GB" b="1" u="sng" dirty="0"/>
              <a:t>Brain</a:t>
            </a:r>
          </a:p>
          <a:p>
            <a:pPr lvl="1"/>
            <a:r>
              <a:rPr lang="en-GB" sz="1800" dirty="0"/>
              <a:t>Womens brains rewire when become parent for first time – so do dads!</a:t>
            </a:r>
          </a:p>
          <a:p>
            <a:pPr lvl="1"/>
            <a:r>
              <a:rPr lang="en-GB" sz="1800" dirty="0"/>
              <a:t>Increase in grey and white matter </a:t>
            </a:r>
          </a:p>
          <a:p>
            <a:pPr lvl="1"/>
            <a:r>
              <a:rPr lang="en-GB" sz="1800" dirty="0"/>
              <a:t>Mums – peak activity centre of the brain; relates to nurturing, affection and threat detection </a:t>
            </a:r>
            <a:r>
              <a:rPr lang="en-GB" sz="1800" b="1" dirty="0">
                <a:solidFill>
                  <a:srgbClr val="FF0066"/>
                </a:solidFill>
              </a:rPr>
              <a:t>Keeping baby close</a:t>
            </a:r>
          </a:p>
          <a:p>
            <a:pPr lvl="1"/>
            <a:r>
              <a:rPr lang="en-GB" sz="1800" dirty="0"/>
              <a:t>Dads – peak activity outer area, neocortex; relates to social interaction skills and pushing boundaries </a:t>
            </a:r>
            <a:r>
              <a:rPr lang="en-GB" sz="1800" b="1" dirty="0">
                <a:solidFill>
                  <a:srgbClr val="FF0066"/>
                </a:solidFill>
              </a:rPr>
              <a:t>Preparing for the world</a:t>
            </a:r>
          </a:p>
          <a:p>
            <a:pPr lvl="1"/>
            <a:r>
              <a:rPr lang="en-GB" sz="1800" dirty="0"/>
              <a:t>Same sex couples – peaks in both areas! </a:t>
            </a:r>
          </a:p>
          <a:p>
            <a:pPr lvl="1"/>
            <a:endParaRPr lang="en-GB" dirty="0"/>
          </a:p>
        </p:txBody>
      </p:sp>
      <p:pic>
        <p:nvPicPr>
          <p:cNvPr id="4" name="Picture 3">
            <a:extLst>
              <a:ext uri="{FF2B5EF4-FFF2-40B4-BE49-F238E27FC236}">
                <a16:creationId xmlns:a16="http://schemas.microsoft.com/office/drawing/2014/main" id="{AD7590B0-0DC8-499A-8580-7722B1C93EB1}"/>
              </a:ext>
            </a:extLst>
          </p:cNvPr>
          <p:cNvPicPr>
            <a:picLocks noChangeAspect="1"/>
          </p:cNvPicPr>
          <p:nvPr/>
        </p:nvPicPr>
        <p:blipFill>
          <a:blip r:embed="rId3"/>
          <a:stretch>
            <a:fillRect/>
          </a:stretch>
        </p:blipFill>
        <p:spPr>
          <a:xfrm>
            <a:off x="8083825" y="2916819"/>
            <a:ext cx="3282647" cy="2967513"/>
          </a:xfrm>
          <a:prstGeom prst="rect">
            <a:avLst/>
          </a:prstGeom>
        </p:spPr>
      </p:pic>
      <p:sp>
        <p:nvSpPr>
          <p:cNvPr id="5" name="TextBox 4">
            <a:extLst>
              <a:ext uri="{FF2B5EF4-FFF2-40B4-BE49-F238E27FC236}">
                <a16:creationId xmlns:a16="http://schemas.microsoft.com/office/drawing/2014/main" id="{EDE74069-EE55-4917-90AB-6BAC5DF76BCD}"/>
              </a:ext>
            </a:extLst>
          </p:cNvPr>
          <p:cNvSpPr txBox="1"/>
          <p:nvPr/>
        </p:nvSpPr>
        <p:spPr>
          <a:xfrm>
            <a:off x="2019300" y="6294781"/>
            <a:ext cx="1332416" cy="276999"/>
          </a:xfrm>
          <a:prstGeom prst="rect">
            <a:avLst/>
          </a:prstGeom>
          <a:noFill/>
        </p:spPr>
        <p:txBody>
          <a:bodyPr wrap="none" rtlCol="0">
            <a:spAutoFit/>
          </a:bodyPr>
          <a:lstStyle/>
          <a:p>
            <a:r>
              <a:rPr lang="en-GB" sz="1200" dirty="0"/>
              <a:t>(Machin, 2018)</a:t>
            </a:r>
          </a:p>
        </p:txBody>
      </p:sp>
    </p:spTree>
    <p:extLst>
      <p:ext uri="{BB962C8B-B14F-4D97-AF65-F5344CB8AC3E}">
        <p14:creationId xmlns:p14="http://schemas.microsoft.com/office/powerpoint/2010/main" val="1341513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F6CC6-7FE0-4C6D-875C-DEA5F4C63CA6}"/>
              </a:ext>
            </a:extLst>
          </p:cNvPr>
          <p:cNvSpPr>
            <a:spLocks noGrp="1"/>
          </p:cNvSpPr>
          <p:nvPr>
            <p:ph type="title"/>
          </p:nvPr>
        </p:nvSpPr>
        <p:spPr/>
        <p:txBody>
          <a:bodyPr/>
          <a:lstStyle/>
          <a:p>
            <a:r>
              <a:rPr lang="en-GB" dirty="0"/>
              <a:t>Why should we work </a:t>
            </a:r>
            <a:r>
              <a:rPr lang="en-GB"/>
              <a:t>with fathers?</a:t>
            </a:r>
            <a:endParaRPr lang="en-GB" dirty="0"/>
          </a:p>
        </p:txBody>
      </p:sp>
      <p:pic>
        <p:nvPicPr>
          <p:cNvPr id="7" name="Content Placeholder 6">
            <a:extLst>
              <a:ext uri="{FF2B5EF4-FFF2-40B4-BE49-F238E27FC236}">
                <a16:creationId xmlns:a16="http://schemas.microsoft.com/office/drawing/2014/main" id="{445FB61C-B113-4D25-83AE-5417182240E8}"/>
              </a:ext>
            </a:extLst>
          </p:cNvPr>
          <p:cNvPicPr>
            <a:picLocks noGrp="1" noChangeAspect="1"/>
          </p:cNvPicPr>
          <p:nvPr>
            <p:ph sz="half" idx="2"/>
          </p:nvPr>
        </p:nvPicPr>
        <p:blipFill>
          <a:blip r:embed="rId3">
            <a:extLst>
              <a:ext uri="{837473B0-CC2E-450A-ABE3-18F120FF3D39}">
                <a1611:picAttrSrcUrl xmlns:a1611="http://schemas.microsoft.com/office/drawing/2016/11/main" r:id="rId4"/>
              </a:ext>
            </a:extLst>
          </a:blip>
          <a:stretch>
            <a:fillRect/>
          </a:stretch>
        </p:blipFill>
        <p:spPr>
          <a:xfrm>
            <a:off x="5980113" y="2778559"/>
            <a:ext cx="5053012" cy="3066181"/>
          </a:xfrm>
        </p:spPr>
      </p:pic>
      <p:sp>
        <p:nvSpPr>
          <p:cNvPr id="8" name="TextBox 7">
            <a:extLst>
              <a:ext uri="{FF2B5EF4-FFF2-40B4-BE49-F238E27FC236}">
                <a16:creationId xmlns:a16="http://schemas.microsoft.com/office/drawing/2014/main" id="{FCC81E10-00A8-4006-B4DE-36A185DD2FB5}"/>
              </a:ext>
            </a:extLst>
          </p:cNvPr>
          <p:cNvSpPr txBox="1"/>
          <p:nvPr/>
        </p:nvSpPr>
        <p:spPr>
          <a:xfrm>
            <a:off x="5980113" y="5844740"/>
            <a:ext cx="5053012" cy="230832"/>
          </a:xfrm>
          <a:prstGeom prst="rect">
            <a:avLst/>
          </a:prstGeom>
          <a:noFill/>
        </p:spPr>
        <p:txBody>
          <a:bodyPr wrap="square" rtlCol="0">
            <a:spAutoFit/>
          </a:bodyPr>
          <a:lstStyle/>
          <a:p>
            <a:r>
              <a:rPr lang="en-GB" sz="900">
                <a:hlinkClick r:id="rId4" tooltip="https://truththeory.com/2017/01/03/baby-changes-mothers-brain-years-study-shows/"/>
              </a:rPr>
              <a:t>This Photo</a:t>
            </a:r>
            <a:r>
              <a:rPr lang="en-GB" sz="900"/>
              <a:t> by Unknown Author is licensed under </a:t>
            </a:r>
            <a:r>
              <a:rPr lang="en-GB" sz="900">
                <a:hlinkClick r:id="rId5" tooltip="https://creativecommons.org/licenses/by-nd/3.0/"/>
              </a:rPr>
              <a:t>CC BY-ND</a:t>
            </a:r>
            <a:endParaRPr lang="en-GB" sz="900"/>
          </a:p>
        </p:txBody>
      </p:sp>
      <p:sp>
        <p:nvSpPr>
          <p:cNvPr id="9" name="TextBox 8">
            <a:extLst>
              <a:ext uri="{FF2B5EF4-FFF2-40B4-BE49-F238E27FC236}">
                <a16:creationId xmlns:a16="http://schemas.microsoft.com/office/drawing/2014/main" id="{53249419-DD64-44D3-A994-64E210C5811C}"/>
              </a:ext>
            </a:extLst>
          </p:cNvPr>
          <p:cNvSpPr txBox="1"/>
          <p:nvPr/>
        </p:nvSpPr>
        <p:spPr>
          <a:xfrm>
            <a:off x="5892799" y="2917371"/>
            <a:ext cx="2467429" cy="2862322"/>
          </a:xfrm>
          <a:prstGeom prst="rect">
            <a:avLst/>
          </a:prstGeom>
          <a:noFill/>
        </p:spPr>
        <p:txBody>
          <a:bodyPr wrap="square" rtlCol="0">
            <a:spAutoFit/>
          </a:bodyPr>
          <a:lstStyle/>
          <a:p>
            <a:r>
              <a:rPr lang="en-GB" b="1" dirty="0"/>
              <a:t>Benefits to the mother</a:t>
            </a:r>
            <a:r>
              <a:rPr lang="en-GB" dirty="0"/>
              <a:t>:</a:t>
            </a:r>
          </a:p>
          <a:p>
            <a:pPr marL="285750" indent="-285750">
              <a:buFont typeface="Arial" panose="020B0604020202020204" pitchFamily="34" charset="0"/>
              <a:buChar char="•"/>
            </a:pPr>
            <a:r>
              <a:rPr lang="en-GB" dirty="0">
                <a:solidFill>
                  <a:schemeClr val="tx1">
                    <a:lumMod val="75000"/>
                    <a:lumOff val="25000"/>
                  </a:schemeClr>
                </a:solidFill>
              </a:rPr>
              <a:t>Reduction in depression</a:t>
            </a:r>
          </a:p>
          <a:p>
            <a:pPr marL="285750" indent="-285750">
              <a:buFont typeface="Arial" panose="020B0604020202020204" pitchFamily="34" charset="0"/>
              <a:buChar char="•"/>
            </a:pPr>
            <a:r>
              <a:rPr lang="en-GB" dirty="0">
                <a:solidFill>
                  <a:schemeClr val="tx1">
                    <a:lumMod val="75000"/>
                    <a:lumOff val="25000"/>
                  </a:schemeClr>
                </a:solidFill>
              </a:rPr>
              <a:t>Increased breastfeeding</a:t>
            </a:r>
          </a:p>
          <a:p>
            <a:pPr marL="285750" indent="-285750">
              <a:buFont typeface="Arial" panose="020B0604020202020204" pitchFamily="34" charset="0"/>
              <a:buChar char="•"/>
            </a:pPr>
            <a:r>
              <a:rPr lang="en-GB" dirty="0">
                <a:solidFill>
                  <a:schemeClr val="tx1">
                    <a:lumMod val="75000"/>
                    <a:lumOff val="25000"/>
                  </a:schemeClr>
                </a:solidFill>
              </a:rPr>
              <a:t>Improved engagement with antenatal care</a:t>
            </a:r>
            <a:r>
              <a:rPr lang="en-GB" dirty="0"/>
              <a:t>.</a:t>
            </a:r>
          </a:p>
        </p:txBody>
      </p:sp>
      <p:pic>
        <p:nvPicPr>
          <p:cNvPr id="12" name="Content Placeholder 11">
            <a:extLst>
              <a:ext uri="{FF2B5EF4-FFF2-40B4-BE49-F238E27FC236}">
                <a16:creationId xmlns:a16="http://schemas.microsoft.com/office/drawing/2014/main" id="{3B059A24-4C2A-42DC-A8E1-A12EAF39AE17}"/>
              </a:ext>
            </a:extLst>
          </p:cNvPr>
          <p:cNvPicPr>
            <a:picLocks noGrp="1" noChangeAspect="1"/>
          </p:cNvPicPr>
          <p:nvPr>
            <p:ph sz="half" idx="1"/>
          </p:nvPr>
        </p:nvPicPr>
        <p:blipFill>
          <a:blip r:embed="rId6">
            <a:extLst>
              <a:ext uri="{837473B0-CC2E-450A-ABE3-18F120FF3D39}">
                <a1611:picAttrSrcUrl xmlns:a1611="http://schemas.microsoft.com/office/drawing/2016/11/main" r:id="rId7"/>
              </a:ext>
            </a:extLst>
          </a:blip>
          <a:stretch>
            <a:fillRect/>
          </a:stretch>
        </p:blipFill>
        <p:spPr>
          <a:xfrm>
            <a:off x="278296" y="2741854"/>
            <a:ext cx="4237540" cy="3166384"/>
          </a:xfrm>
        </p:spPr>
      </p:pic>
      <p:sp>
        <p:nvSpPr>
          <p:cNvPr id="13" name="TextBox 12">
            <a:extLst>
              <a:ext uri="{FF2B5EF4-FFF2-40B4-BE49-F238E27FC236}">
                <a16:creationId xmlns:a16="http://schemas.microsoft.com/office/drawing/2014/main" id="{12650F25-CB46-480B-BBEA-1C9C7BC87580}"/>
              </a:ext>
            </a:extLst>
          </p:cNvPr>
          <p:cNvSpPr txBox="1"/>
          <p:nvPr/>
        </p:nvSpPr>
        <p:spPr>
          <a:xfrm>
            <a:off x="3178629" y="2917371"/>
            <a:ext cx="2467428" cy="2862322"/>
          </a:xfrm>
          <a:prstGeom prst="rect">
            <a:avLst/>
          </a:prstGeom>
          <a:noFill/>
        </p:spPr>
        <p:txBody>
          <a:bodyPr wrap="square" rtlCol="0">
            <a:spAutoFit/>
          </a:bodyPr>
          <a:lstStyle/>
          <a:p>
            <a:r>
              <a:rPr lang="en-GB" b="1" dirty="0"/>
              <a:t>Benefits to the child</a:t>
            </a:r>
            <a:r>
              <a:rPr lang="en-GB" dirty="0"/>
              <a:t>:</a:t>
            </a:r>
          </a:p>
          <a:p>
            <a:pPr marL="285750" indent="-285750">
              <a:buFont typeface="Arial" panose="020B0604020202020204" pitchFamily="34" charset="0"/>
              <a:buChar char="•"/>
            </a:pPr>
            <a:r>
              <a:rPr lang="en-GB" dirty="0">
                <a:solidFill>
                  <a:schemeClr val="tx1">
                    <a:lumMod val="75000"/>
                    <a:lumOff val="25000"/>
                  </a:schemeClr>
                </a:solidFill>
              </a:rPr>
              <a:t>Greater empathy</a:t>
            </a:r>
          </a:p>
          <a:p>
            <a:pPr marL="285750" indent="-285750">
              <a:buFont typeface="Arial" panose="020B0604020202020204" pitchFamily="34" charset="0"/>
              <a:buChar char="•"/>
            </a:pPr>
            <a:r>
              <a:rPr lang="en-GB" dirty="0">
                <a:solidFill>
                  <a:schemeClr val="tx1">
                    <a:lumMod val="75000"/>
                    <a:lumOff val="25000"/>
                  </a:schemeClr>
                </a:solidFill>
              </a:rPr>
              <a:t>Higher self esteem</a:t>
            </a:r>
          </a:p>
          <a:p>
            <a:pPr marL="285750" indent="-285750">
              <a:buFont typeface="Arial" panose="020B0604020202020204" pitchFamily="34" charset="0"/>
              <a:buChar char="•"/>
            </a:pPr>
            <a:r>
              <a:rPr lang="en-GB" dirty="0">
                <a:solidFill>
                  <a:schemeClr val="tx1">
                    <a:lumMod val="75000"/>
                    <a:lumOff val="25000"/>
                  </a:schemeClr>
                </a:solidFill>
              </a:rPr>
              <a:t>Better relationships</a:t>
            </a:r>
          </a:p>
          <a:p>
            <a:pPr marL="285750" indent="-285750">
              <a:buFont typeface="Arial" panose="020B0604020202020204" pitchFamily="34" charset="0"/>
              <a:buChar char="•"/>
            </a:pPr>
            <a:r>
              <a:rPr lang="en-GB" dirty="0">
                <a:solidFill>
                  <a:schemeClr val="tx1">
                    <a:lumMod val="75000"/>
                    <a:lumOff val="25000"/>
                  </a:schemeClr>
                </a:solidFill>
              </a:rPr>
              <a:t>Higher education</a:t>
            </a:r>
          </a:p>
          <a:p>
            <a:pPr marL="285750" indent="-285750">
              <a:buFont typeface="Arial" panose="020B0604020202020204" pitchFamily="34" charset="0"/>
              <a:buChar char="•"/>
            </a:pPr>
            <a:r>
              <a:rPr lang="en-GB" dirty="0">
                <a:solidFill>
                  <a:schemeClr val="tx1">
                    <a:lumMod val="75000"/>
                    <a:lumOff val="25000"/>
                  </a:schemeClr>
                </a:solidFill>
              </a:rPr>
              <a:t>Fewer behaviour problems</a:t>
            </a:r>
          </a:p>
          <a:p>
            <a:pPr marL="285750" indent="-285750">
              <a:buFont typeface="Arial" panose="020B0604020202020204" pitchFamily="34" charset="0"/>
              <a:buChar char="•"/>
            </a:pPr>
            <a:r>
              <a:rPr lang="en-GB" dirty="0">
                <a:solidFill>
                  <a:schemeClr val="tx1">
                    <a:lumMod val="75000"/>
                    <a:lumOff val="25000"/>
                  </a:schemeClr>
                </a:solidFill>
              </a:rPr>
              <a:t>Lower criminality.</a:t>
            </a:r>
          </a:p>
        </p:txBody>
      </p:sp>
    </p:spTree>
    <p:extLst>
      <p:ext uri="{BB962C8B-B14F-4D97-AF65-F5344CB8AC3E}">
        <p14:creationId xmlns:p14="http://schemas.microsoft.com/office/powerpoint/2010/main" val="33376475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16182-BFD2-4396-B71A-63954D893FD7}"/>
              </a:ext>
            </a:extLst>
          </p:cNvPr>
          <p:cNvSpPr>
            <a:spLocks noGrp="1"/>
          </p:cNvSpPr>
          <p:nvPr>
            <p:ph type="title"/>
          </p:nvPr>
        </p:nvSpPr>
        <p:spPr/>
        <p:txBody>
          <a:bodyPr/>
          <a:lstStyle/>
          <a:p>
            <a:r>
              <a:rPr lang="en-GB" dirty="0"/>
              <a:t>And the fathers?</a:t>
            </a:r>
          </a:p>
        </p:txBody>
      </p:sp>
      <p:pic>
        <p:nvPicPr>
          <p:cNvPr id="9" name="Content Placeholder 8">
            <a:extLst>
              <a:ext uri="{FF2B5EF4-FFF2-40B4-BE49-F238E27FC236}">
                <a16:creationId xmlns:a16="http://schemas.microsoft.com/office/drawing/2014/main" id="{3741F937-91E2-4ED3-9AB8-CCE78CC49088}"/>
              </a:ext>
            </a:extLst>
          </p:cNvPr>
          <p:cNvPicPr>
            <a:picLocks noGrp="1" noChangeAspect="1"/>
          </p:cNvPicPr>
          <p:nvPr>
            <p:ph sz="half" idx="1"/>
          </p:nvPr>
        </p:nvPicPr>
        <p:blipFill>
          <a:blip r:embed="rId3">
            <a:extLst>
              <a:ext uri="{837473B0-CC2E-450A-ABE3-18F120FF3D39}">
                <a1611:picAttrSrcUrl xmlns:a1611="http://schemas.microsoft.com/office/drawing/2016/11/main" r:id="rId4"/>
              </a:ext>
            </a:extLst>
          </a:blip>
          <a:stretch>
            <a:fillRect/>
          </a:stretch>
        </p:blipFill>
        <p:spPr>
          <a:xfrm>
            <a:off x="783771" y="2922838"/>
            <a:ext cx="3700917" cy="3146956"/>
          </a:xfrm>
        </p:spPr>
      </p:pic>
      <p:sp>
        <p:nvSpPr>
          <p:cNvPr id="4" name="Content Placeholder 3">
            <a:extLst>
              <a:ext uri="{FF2B5EF4-FFF2-40B4-BE49-F238E27FC236}">
                <a16:creationId xmlns:a16="http://schemas.microsoft.com/office/drawing/2014/main" id="{44081FEC-33EA-4351-8EB4-8C350144B829}"/>
              </a:ext>
            </a:extLst>
          </p:cNvPr>
          <p:cNvSpPr>
            <a:spLocks noGrp="1"/>
          </p:cNvSpPr>
          <p:nvPr>
            <p:ph sz="half" idx="2"/>
          </p:nvPr>
        </p:nvSpPr>
        <p:spPr>
          <a:xfrm>
            <a:off x="4992914" y="2603499"/>
            <a:ext cx="6040957" cy="3753757"/>
          </a:xfrm>
        </p:spPr>
        <p:txBody>
          <a:bodyPr/>
          <a:lstStyle/>
          <a:p>
            <a:pPr marL="0" indent="0">
              <a:buNone/>
            </a:pPr>
            <a:r>
              <a:rPr lang="en-GB" dirty="0"/>
              <a:t>Fathers with close</a:t>
            </a:r>
            <a:r>
              <a:rPr lang="en-GB"/>
              <a:t>, connections </a:t>
            </a:r>
            <a:r>
              <a:rPr lang="en-GB" dirty="0"/>
              <a:t>with their children:</a:t>
            </a:r>
          </a:p>
          <a:p>
            <a:r>
              <a:rPr lang="en-GB" dirty="0"/>
              <a:t>Live longer </a:t>
            </a:r>
            <a:r>
              <a:rPr lang="en-GB" sz="1200" dirty="0"/>
              <a:t>(</a:t>
            </a:r>
            <a:r>
              <a:rPr lang="en-GB" sz="1200" dirty="0" err="1"/>
              <a:t>Mansdotter</a:t>
            </a:r>
            <a:r>
              <a:rPr lang="en-GB" sz="1200" dirty="0"/>
              <a:t>, 2008)</a:t>
            </a:r>
          </a:p>
          <a:p>
            <a:r>
              <a:rPr lang="en-GB" dirty="0"/>
              <a:t>Have fewer mental health problems</a:t>
            </a:r>
          </a:p>
          <a:p>
            <a:r>
              <a:rPr lang="en-GB" dirty="0"/>
              <a:t>Have fewer physical health problems</a:t>
            </a:r>
          </a:p>
          <a:p>
            <a:r>
              <a:rPr lang="en-GB" dirty="0"/>
              <a:t>Are less likely to abuse drugs</a:t>
            </a:r>
          </a:p>
          <a:p>
            <a:r>
              <a:rPr lang="en-GB" dirty="0"/>
              <a:t>Are more productive at work</a:t>
            </a:r>
          </a:p>
          <a:p>
            <a:r>
              <a:rPr lang="en-GB" dirty="0"/>
              <a:t>Report being happier than fathers who do not have this connection.</a:t>
            </a:r>
          </a:p>
          <a:p>
            <a:pPr marL="0" indent="0" algn="r">
              <a:buNone/>
            </a:pPr>
            <a:r>
              <a:rPr lang="en-GB" sz="1400" dirty="0"/>
              <a:t>(</a:t>
            </a:r>
            <a:r>
              <a:rPr lang="en-GB" sz="1400" dirty="0" err="1"/>
              <a:t>MenCare</a:t>
            </a:r>
            <a:r>
              <a:rPr lang="en-GB" sz="1400" dirty="0"/>
              <a:t> 2015)</a:t>
            </a:r>
          </a:p>
        </p:txBody>
      </p:sp>
      <p:sp>
        <p:nvSpPr>
          <p:cNvPr id="10" name="TextBox 9">
            <a:extLst>
              <a:ext uri="{FF2B5EF4-FFF2-40B4-BE49-F238E27FC236}">
                <a16:creationId xmlns:a16="http://schemas.microsoft.com/office/drawing/2014/main" id="{EB1ABC81-D6C4-4AB0-A1D4-6383B3A19B0B}"/>
              </a:ext>
            </a:extLst>
          </p:cNvPr>
          <p:cNvSpPr txBox="1"/>
          <p:nvPr/>
        </p:nvSpPr>
        <p:spPr>
          <a:xfrm>
            <a:off x="1155700" y="5700462"/>
            <a:ext cx="3328988" cy="230832"/>
          </a:xfrm>
          <a:prstGeom prst="rect">
            <a:avLst/>
          </a:prstGeom>
          <a:noFill/>
        </p:spPr>
        <p:txBody>
          <a:bodyPr wrap="square" rtlCol="0">
            <a:spAutoFit/>
          </a:bodyPr>
          <a:lstStyle/>
          <a:p>
            <a:r>
              <a:rPr lang="en-GB" sz="900" dirty="0">
                <a:hlinkClick r:id="rId4" tooltip="https://tscpl.org/parents/tips-to-improve-your-childs-coping-skills-kindness">
                  <a:extLst>
                    <a:ext uri="{A12FA001-AC4F-418D-AE19-62706E023703}">
                      <ahyp:hlinkClr xmlns:ahyp="http://schemas.microsoft.com/office/drawing/2018/hyperlinkcolor" val="tx"/>
                    </a:ext>
                  </a:extLst>
                </a:hlinkClick>
              </a:rPr>
              <a:t>This </a:t>
            </a:r>
            <a:r>
              <a:rPr lang="en-GB" sz="800" dirty="0">
                <a:solidFill>
                  <a:schemeClr val="bg1">
                    <a:lumMod val="75000"/>
                  </a:schemeClr>
                </a:solidFill>
                <a:hlinkClick r:id="rId4" tooltip="https://tscpl.org/parents/tips-to-improve-your-childs-coping-skills-kindness">
                  <a:extLst>
                    <a:ext uri="{A12FA001-AC4F-418D-AE19-62706E023703}">
                      <ahyp:hlinkClr xmlns:ahyp="http://schemas.microsoft.com/office/drawing/2018/hyperlinkcolor" val="tx"/>
                    </a:ext>
                  </a:extLst>
                </a:hlinkClick>
              </a:rPr>
              <a:t>Photo</a:t>
            </a:r>
            <a:r>
              <a:rPr lang="en-GB" sz="800" dirty="0">
                <a:solidFill>
                  <a:schemeClr val="bg1">
                    <a:lumMod val="75000"/>
                  </a:schemeClr>
                </a:solidFill>
              </a:rPr>
              <a:t> by Unknown Author is licensed under </a:t>
            </a:r>
            <a:r>
              <a:rPr lang="en-GB" sz="800" dirty="0">
                <a:solidFill>
                  <a:schemeClr val="bg1">
                    <a:lumMod val="75000"/>
                  </a:schemeClr>
                </a:solidFill>
                <a:hlinkClick r:id="rId5" tooltip="https://creativecommons.org/licenses/by-nc-sa/3.0/">
                  <a:extLst>
                    <a:ext uri="{A12FA001-AC4F-418D-AE19-62706E023703}">
                      <ahyp:hlinkClr xmlns:ahyp="http://schemas.microsoft.com/office/drawing/2018/hyperlinkcolor" val="tx"/>
                    </a:ext>
                  </a:extLst>
                </a:hlinkClick>
              </a:rPr>
              <a:t>CC BY-SA-NC</a:t>
            </a:r>
            <a:endParaRPr lang="en-GB" sz="800" dirty="0">
              <a:solidFill>
                <a:schemeClr val="bg1">
                  <a:lumMod val="75000"/>
                </a:schemeClr>
              </a:solidFill>
            </a:endParaRPr>
          </a:p>
        </p:txBody>
      </p:sp>
    </p:spTree>
    <p:extLst>
      <p:ext uri="{BB962C8B-B14F-4D97-AF65-F5344CB8AC3E}">
        <p14:creationId xmlns:p14="http://schemas.microsoft.com/office/powerpoint/2010/main" val="506068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F59CE-2F6D-40BA-858F-BCCE44C83EC1}"/>
              </a:ext>
            </a:extLst>
          </p:cNvPr>
          <p:cNvSpPr>
            <a:spLocks noGrp="1"/>
          </p:cNvSpPr>
          <p:nvPr>
            <p:ph type="title"/>
          </p:nvPr>
        </p:nvSpPr>
        <p:spPr/>
        <p:txBody>
          <a:bodyPr/>
          <a:lstStyle/>
          <a:p>
            <a:r>
              <a:rPr lang="en-GB" dirty="0"/>
              <a:t>Why father’s mental health matter?</a:t>
            </a:r>
          </a:p>
        </p:txBody>
      </p:sp>
      <p:sp>
        <p:nvSpPr>
          <p:cNvPr id="3" name="Content Placeholder 2">
            <a:extLst>
              <a:ext uri="{FF2B5EF4-FFF2-40B4-BE49-F238E27FC236}">
                <a16:creationId xmlns:a16="http://schemas.microsoft.com/office/drawing/2014/main" id="{18D7F26D-5C5C-4AC0-B29E-9C1F91E3613E}"/>
              </a:ext>
            </a:extLst>
          </p:cNvPr>
          <p:cNvSpPr>
            <a:spLocks noGrp="1"/>
          </p:cNvSpPr>
          <p:nvPr>
            <p:ph idx="1"/>
          </p:nvPr>
        </p:nvSpPr>
        <p:spPr>
          <a:xfrm>
            <a:off x="1090708" y="2432304"/>
            <a:ext cx="8825659" cy="4078223"/>
          </a:xfrm>
        </p:spPr>
        <p:txBody>
          <a:bodyPr>
            <a:normAutofit/>
          </a:bodyPr>
          <a:lstStyle/>
          <a:p>
            <a:r>
              <a:rPr lang="en-GB" sz="2000" dirty="0"/>
              <a:t>Focus of recent years on maternal mental health in the perinatal period.</a:t>
            </a:r>
          </a:p>
          <a:p>
            <a:r>
              <a:rPr lang="en-GB" sz="2000" dirty="0">
                <a:solidFill>
                  <a:prstClr val="black">
                    <a:lumMod val="75000"/>
                    <a:lumOff val="25000"/>
                  </a:prstClr>
                </a:solidFill>
              </a:rPr>
              <a:t>MH needs of fathers often neglected, inadequately understood and poorly addressed.</a:t>
            </a:r>
            <a:endParaRPr lang="en-GB" sz="2000" dirty="0"/>
          </a:p>
          <a:p>
            <a:r>
              <a:rPr lang="en-GB" sz="2000" dirty="0"/>
              <a:t>Recent growing body of research:</a:t>
            </a:r>
          </a:p>
          <a:p>
            <a:pPr>
              <a:buFont typeface="Courier New" panose="02070309020205020404" pitchFamily="49" charset="0"/>
              <a:buChar char="o"/>
            </a:pPr>
            <a:r>
              <a:rPr lang="en-GB" sz="1600" dirty="0"/>
              <a:t>Importance of fathers and significant others</a:t>
            </a:r>
          </a:p>
          <a:p>
            <a:pPr>
              <a:buFont typeface="Courier New" panose="02070309020205020404" pitchFamily="49" charset="0"/>
              <a:buChar char="o"/>
            </a:pPr>
            <a:r>
              <a:rPr lang="en-GB" sz="1600" dirty="0"/>
              <a:t>Fathers unaware of possibility of perinatal MH challenges </a:t>
            </a:r>
            <a:r>
              <a:rPr lang="en-GB" sz="1200" dirty="0"/>
              <a:t>(Das and Hodkinson 2019)</a:t>
            </a:r>
          </a:p>
          <a:p>
            <a:pPr>
              <a:buFont typeface="Courier New" panose="02070309020205020404" pitchFamily="49" charset="0"/>
              <a:buChar char="o"/>
            </a:pPr>
            <a:r>
              <a:rPr lang="en-GB" sz="1600" dirty="0"/>
              <a:t>Fathers can also experience mental health difficulties in perinatal period </a:t>
            </a:r>
            <a:r>
              <a:rPr lang="en-GB" sz="1200" dirty="0"/>
              <a:t>(</a:t>
            </a:r>
            <a:r>
              <a:rPr lang="en-GB" sz="1200" dirty="0" err="1"/>
              <a:t>Genesoni</a:t>
            </a:r>
            <a:r>
              <a:rPr lang="en-GB" sz="1200" dirty="0"/>
              <a:t> and </a:t>
            </a:r>
            <a:r>
              <a:rPr lang="en-GB" sz="1200" dirty="0" err="1"/>
              <a:t>Tallandini</a:t>
            </a:r>
            <a:r>
              <a:rPr lang="en-GB" sz="1200" dirty="0"/>
              <a:t> 2009).</a:t>
            </a:r>
          </a:p>
          <a:p>
            <a:pPr>
              <a:buFont typeface="Courier New" panose="02070309020205020404" pitchFamily="49" charset="0"/>
              <a:buChar char="o"/>
            </a:pPr>
            <a:r>
              <a:rPr lang="en-GB" sz="1600" dirty="0"/>
              <a:t>Paternal mental health can effect the child’s behavioural, social, cognitive and emotional development. </a:t>
            </a:r>
            <a:r>
              <a:rPr lang="en-GB" sz="1200" dirty="0"/>
              <a:t>(Ramchandani 2005)</a:t>
            </a:r>
          </a:p>
        </p:txBody>
      </p:sp>
      <p:pic>
        <p:nvPicPr>
          <p:cNvPr id="5" name="Picture 4">
            <a:extLst>
              <a:ext uri="{FF2B5EF4-FFF2-40B4-BE49-F238E27FC236}">
                <a16:creationId xmlns:a16="http://schemas.microsoft.com/office/drawing/2014/main" id="{E6997127-0217-495E-B62E-DA89E35C0425}"/>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9980613" y="2852075"/>
            <a:ext cx="1473694" cy="2619491"/>
          </a:xfrm>
          <a:prstGeom prst="rect">
            <a:avLst/>
          </a:prstGeom>
        </p:spPr>
      </p:pic>
    </p:spTree>
    <p:extLst>
      <p:ext uri="{BB962C8B-B14F-4D97-AF65-F5344CB8AC3E}">
        <p14:creationId xmlns:p14="http://schemas.microsoft.com/office/powerpoint/2010/main" val="3894553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A46DF2F9-47AB-471F-8962-2697B12E7835}"/>
              </a:ext>
            </a:extLst>
          </p:cNvPr>
          <p:cNvSpPr>
            <a:spLocks noGrp="1"/>
          </p:cNvSpPr>
          <p:nvPr>
            <p:ph type="title"/>
          </p:nvPr>
        </p:nvSpPr>
        <p:spPr/>
        <p:txBody>
          <a:bodyPr/>
          <a:lstStyle/>
          <a:p>
            <a:r>
              <a:rPr lang="en-GB" dirty="0"/>
              <a:t>Mental health difficulties and fathers</a:t>
            </a:r>
          </a:p>
        </p:txBody>
      </p:sp>
      <p:sp>
        <p:nvSpPr>
          <p:cNvPr id="11" name="Content Placeholder 10">
            <a:extLst>
              <a:ext uri="{FF2B5EF4-FFF2-40B4-BE49-F238E27FC236}">
                <a16:creationId xmlns:a16="http://schemas.microsoft.com/office/drawing/2014/main" id="{3EDC43F4-19B6-4B8C-81B0-79CD4592AD4E}"/>
              </a:ext>
            </a:extLst>
          </p:cNvPr>
          <p:cNvSpPr>
            <a:spLocks noGrp="1"/>
          </p:cNvSpPr>
          <p:nvPr>
            <p:ph sz="half" idx="1"/>
          </p:nvPr>
        </p:nvSpPr>
        <p:spPr>
          <a:xfrm>
            <a:off x="3678839" y="2575846"/>
            <a:ext cx="7993117" cy="3505303"/>
          </a:xfrm>
        </p:spPr>
        <p:txBody>
          <a:bodyPr>
            <a:normAutofit/>
          </a:bodyPr>
          <a:lstStyle/>
          <a:p>
            <a:r>
              <a:rPr lang="en-GB" dirty="0"/>
              <a:t>Refer to poor mental health as stress rather than depression or anxiety </a:t>
            </a:r>
            <a:r>
              <a:rPr lang="en-GB" sz="1200" dirty="0"/>
              <a:t>(Darwin et al, 2017)</a:t>
            </a:r>
          </a:p>
          <a:p>
            <a:r>
              <a:rPr lang="en-GB" dirty="0"/>
              <a:t>Estimates of depression in fathers vary significantly, ranging from 2.4 – 18.0% (probably underestimations) </a:t>
            </a:r>
            <a:r>
              <a:rPr lang="en-GB" sz="1200" dirty="0"/>
              <a:t>(Leach et al, 2016)</a:t>
            </a:r>
          </a:p>
          <a:p>
            <a:r>
              <a:rPr lang="en-GB" dirty="0"/>
              <a:t>The peak time for fathers’ depression is between 3 and 6 months after the birth </a:t>
            </a:r>
            <a:r>
              <a:rPr lang="en-GB" sz="1200" dirty="0"/>
              <a:t>(Paulson &amp; Bazemore, 2010)</a:t>
            </a:r>
          </a:p>
          <a:p>
            <a:r>
              <a:rPr lang="en-GB" dirty="0">
                <a:ea typeface="Times New Roman" panose="02020603050405020304" pitchFamily="18" charset="0"/>
                <a:cs typeface="Times New Roman" panose="02020603050405020304" pitchFamily="18" charset="0"/>
              </a:rPr>
              <a:t>First time fathers may be particularly prone to depression</a:t>
            </a:r>
          </a:p>
          <a:p>
            <a:r>
              <a:rPr lang="en-GB" dirty="0">
                <a:cs typeface="Times New Roman" panose="02020603050405020304" pitchFamily="18" charset="0"/>
              </a:rPr>
              <a:t>Most at risk – preterm infants, low socio economic background, previous mental health distress, depression in partner </a:t>
            </a:r>
            <a:r>
              <a:rPr lang="en-GB" sz="1200" dirty="0">
                <a:cs typeface="Times New Roman" panose="02020603050405020304" pitchFamily="18" charset="0"/>
              </a:rPr>
              <a:t>(Fatherhood Institute, 2022</a:t>
            </a:r>
            <a:r>
              <a:rPr lang="en-GB" sz="1200" dirty="0">
                <a:solidFill>
                  <a:schemeClr val="tx1">
                    <a:lumMod val="85000"/>
                    <a:lumOff val="15000"/>
                  </a:schemeClr>
                </a:solidFill>
                <a:cs typeface="Times New Roman" panose="02020603050405020304" pitchFamily="18" charset="0"/>
              </a:rPr>
              <a:t>)</a:t>
            </a:r>
            <a:endParaRPr lang="en-GB" sz="1200" dirty="0">
              <a:solidFill>
                <a:schemeClr val="tx1">
                  <a:lumMod val="85000"/>
                  <a:lumOff val="15000"/>
                </a:schemeClr>
              </a:solidFill>
            </a:endParaRPr>
          </a:p>
          <a:p>
            <a:endParaRPr lang="en-GB" dirty="0"/>
          </a:p>
        </p:txBody>
      </p:sp>
      <p:pic>
        <p:nvPicPr>
          <p:cNvPr id="4" name="Content Placeholder 3">
            <a:extLst>
              <a:ext uri="{FF2B5EF4-FFF2-40B4-BE49-F238E27FC236}">
                <a16:creationId xmlns:a16="http://schemas.microsoft.com/office/drawing/2014/main" id="{8B7AED95-C156-4762-93ED-A68030A15851}"/>
              </a:ext>
            </a:extLst>
          </p:cNvPr>
          <p:cNvPicPr>
            <a:picLocks noGrp="1" noChangeAspect="1"/>
          </p:cNvPicPr>
          <p:nvPr>
            <p:ph sz="half" idx="2"/>
          </p:nvPr>
        </p:nvPicPr>
        <p:blipFill>
          <a:blip r:embed="rId3"/>
          <a:stretch>
            <a:fillRect/>
          </a:stretch>
        </p:blipFill>
        <p:spPr>
          <a:xfrm>
            <a:off x="1154954" y="2772664"/>
            <a:ext cx="1977638" cy="3111668"/>
          </a:xfrm>
        </p:spPr>
      </p:pic>
    </p:spTree>
    <p:extLst>
      <p:ext uri="{BB962C8B-B14F-4D97-AF65-F5344CB8AC3E}">
        <p14:creationId xmlns:p14="http://schemas.microsoft.com/office/powerpoint/2010/main" val="1345194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536</TotalTime>
  <Words>3426</Words>
  <Application>Microsoft Office PowerPoint</Application>
  <PresentationFormat>Widescreen</PresentationFormat>
  <Paragraphs>253</Paragraphs>
  <Slides>14</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MS PGothic</vt:lpstr>
      <vt:lpstr>Arial</vt:lpstr>
      <vt:lpstr>Calibri</vt:lpstr>
      <vt:lpstr>Century Gothic</vt:lpstr>
      <vt:lpstr>Courier New</vt:lpstr>
      <vt:lpstr>Times New Roman</vt:lpstr>
      <vt:lpstr>Wingdings 3</vt:lpstr>
      <vt:lpstr>Ion Boardroom</vt:lpstr>
      <vt:lpstr>Dads – why their mental health matters. </vt:lpstr>
      <vt:lpstr>Why do dads matter?</vt:lpstr>
      <vt:lpstr>Father-Infant relationship</vt:lpstr>
      <vt:lpstr>The science behind becoming a dad</vt:lpstr>
      <vt:lpstr>Science of dads…..</vt:lpstr>
      <vt:lpstr>Why should we work with fathers?</vt:lpstr>
      <vt:lpstr>And the fathers?</vt:lpstr>
      <vt:lpstr>Why father’s mental health matter?</vt:lpstr>
      <vt:lpstr>Mental health difficulties and fathers</vt:lpstr>
      <vt:lpstr>Fathers and Perinatal Mental Health</vt:lpstr>
      <vt:lpstr>Father Inclusive practice</vt:lpstr>
      <vt:lpstr>Finally……</vt:lpstr>
      <vt:lpstr>Resources.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Mental health of fathers in the perinatal period </dc:title>
  <dc:creator>Kim Jones</dc:creator>
  <cp:lastModifiedBy>Kim Jones</cp:lastModifiedBy>
  <cp:revision>46</cp:revision>
  <dcterms:created xsi:type="dcterms:W3CDTF">2023-06-08T08:06:03Z</dcterms:created>
  <dcterms:modified xsi:type="dcterms:W3CDTF">2024-01-24T13:25:42Z</dcterms:modified>
</cp:coreProperties>
</file>