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1" r:id="rId3"/>
    <p:sldId id="259" r:id="rId4"/>
    <p:sldId id="274" r:id="rId5"/>
    <p:sldId id="275" r:id="rId6"/>
    <p:sldId id="270"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5486"/>
    <a:srgbClr val="427672"/>
    <a:srgbClr val="657EA3"/>
    <a:srgbClr val="B0C7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2" d="100"/>
          <a:sy n="62" d="100"/>
        </p:scale>
        <p:origin x="40"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00BF4-723A-4C09-ABD5-DC3AB1244B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90C2BEF-AD22-4F1D-9426-2131A3DD81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D9822A7-7E98-4F33-8053-418C6358216F}"/>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5" name="Footer Placeholder 4">
            <a:extLst>
              <a:ext uri="{FF2B5EF4-FFF2-40B4-BE49-F238E27FC236}">
                <a16:creationId xmlns:a16="http://schemas.microsoft.com/office/drawing/2014/main" id="{0247B7C0-182E-4032-B869-F0413B6DE9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13E1C0-30AC-4B87-8930-7031889A05CB}"/>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2512325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41682-3954-4E68-B941-F0CE3D07CE2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81C20EF-71F7-432C-8A44-3F4CF64A764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C51B6A-18C6-4944-BA97-F2AB24B624FA}"/>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5" name="Footer Placeholder 4">
            <a:extLst>
              <a:ext uri="{FF2B5EF4-FFF2-40B4-BE49-F238E27FC236}">
                <a16:creationId xmlns:a16="http://schemas.microsoft.com/office/drawing/2014/main" id="{0D33F11D-0024-4034-9EC1-D49814ED98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CAF068-69FB-463B-A16D-19FFBFDDB4EE}"/>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1752732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A8B914-74D7-433E-A14F-953E64924FB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E81D5DE-38FC-4ECA-A3B4-6769D3B881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269A61-F86B-4D22-8B0D-AE5EBE752936}"/>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5" name="Footer Placeholder 4">
            <a:extLst>
              <a:ext uri="{FF2B5EF4-FFF2-40B4-BE49-F238E27FC236}">
                <a16:creationId xmlns:a16="http://schemas.microsoft.com/office/drawing/2014/main" id="{3B8D2668-9485-4064-BA00-E2857B7B96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54DBDB-A9F7-4CBF-82B5-085A1EE6E1D6}"/>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1584155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DBDE2-D73C-46F3-80F2-335904BA602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F0C589-8CA1-47A0-9F0F-EAA9C170A1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00EE82-77DF-4CCD-B4F6-4CF58EF81656}"/>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5" name="Footer Placeholder 4">
            <a:extLst>
              <a:ext uri="{FF2B5EF4-FFF2-40B4-BE49-F238E27FC236}">
                <a16:creationId xmlns:a16="http://schemas.microsoft.com/office/drawing/2014/main" id="{1D9C51BD-2819-484B-AF92-575B0AF824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BD0EF1-8FF2-4628-94B8-50E7C2F1D9EC}"/>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1712977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25AA7-79F7-4E4F-826B-FE3F4593FC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2CF937D-148C-4B7B-B231-EFD68C61C1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A9AAD8-BD23-4EEB-9EB6-EEC85DD19611}"/>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5" name="Footer Placeholder 4">
            <a:extLst>
              <a:ext uri="{FF2B5EF4-FFF2-40B4-BE49-F238E27FC236}">
                <a16:creationId xmlns:a16="http://schemas.microsoft.com/office/drawing/2014/main" id="{EE55D6C5-87FF-4886-9E42-FCDDFE0443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AEFF21-5EF3-4972-8E50-7678103637A3}"/>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376161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BEC8F-C34F-4D68-9735-B8190AB8B7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49D352-E214-46A8-B009-2A6C4ECCC1E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5851B05-6F48-4B70-A0AC-FA9B6103DA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81CB4B9-FA0E-46EB-89C7-F58451055B51}"/>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6" name="Footer Placeholder 5">
            <a:extLst>
              <a:ext uri="{FF2B5EF4-FFF2-40B4-BE49-F238E27FC236}">
                <a16:creationId xmlns:a16="http://schemas.microsoft.com/office/drawing/2014/main" id="{56F08503-D834-4C3C-8829-F997DB9813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5519D0-1EAE-4A00-8823-04E18A44BBED}"/>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2809318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E99C9-AE7D-4922-ACE7-AA3B3652E0D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5262664-12FF-4E60-9B9D-AC49F26E96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EB4DF2-F840-4043-9F90-EB52AEB313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6B5EB8A-DBBB-4524-892D-CFF7254715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33BCBC-E6DF-44AC-A8AB-CD76DC9D16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F3A51CD-A826-468C-AC7C-E6872EF9A03B}"/>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8" name="Footer Placeholder 7">
            <a:extLst>
              <a:ext uri="{FF2B5EF4-FFF2-40B4-BE49-F238E27FC236}">
                <a16:creationId xmlns:a16="http://schemas.microsoft.com/office/drawing/2014/main" id="{DC0E3FAD-6AA0-4319-BAD3-F8708E8C962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D406778-A0EF-497C-ABC4-65D014E50D9F}"/>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669042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8B157-82FB-424A-825F-8F05880CA3D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06E515-EF05-49C0-873B-8ED32CC888EF}"/>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4" name="Footer Placeholder 3">
            <a:extLst>
              <a:ext uri="{FF2B5EF4-FFF2-40B4-BE49-F238E27FC236}">
                <a16:creationId xmlns:a16="http://schemas.microsoft.com/office/drawing/2014/main" id="{9F8E79C8-4F6A-45F6-8B8B-E593A179E5A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1C3264-6849-4659-9198-2C05D70DE539}"/>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2091745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71462B-9889-41D0-B488-EE39FE0820E0}"/>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3" name="Footer Placeholder 2">
            <a:extLst>
              <a:ext uri="{FF2B5EF4-FFF2-40B4-BE49-F238E27FC236}">
                <a16:creationId xmlns:a16="http://schemas.microsoft.com/office/drawing/2014/main" id="{ED309F85-96CB-42B1-9059-A716450EB83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A834B67-0682-4CBF-961C-2B430AD3AE09}"/>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3865081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00BF1-EF4F-46E2-8B2D-E66CCC4632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8F853B0-450B-49F8-A496-383B7CFBA0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F21A346-9C07-4FC1-A2A2-59C1BDE54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3F8071-14F1-42BB-9766-3D6B47D1E7B7}"/>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6" name="Footer Placeholder 5">
            <a:extLst>
              <a:ext uri="{FF2B5EF4-FFF2-40B4-BE49-F238E27FC236}">
                <a16:creationId xmlns:a16="http://schemas.microsoft.com/office/drawing/2014/main" id="{8AE1C49E-4F2B-42A3-915F-738CD77C01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E9EC65-D74F-4AA6-9333-D4272D2A615C}"/>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135671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49C9E-9E23-4535-9EF8-31C80F3FE0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AA2B9D8-4CB0-4216-AD7C-C15BEA836E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32589FB9-BB76-4147-B31F-FE92270FB6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71009D-0F94-4529-B25C-D13EA62F61CD}"/>
              </a:ext>
            </a:extLst>
          </p:cNvPr>
          <p:cNvSpPr>
            <a:spLocks noGrp="1"/>
          </p:cNvSpPr>
          <p:nvPr>
            <p:ph type="dt" sz="half" idx="10"/>
          </p:nvPr>
        </p:nvSpPr>
        <p:spPr/>
        <p:txBody>
          <a:bodyPr/>
          <a:lstStyle/>
          <a:p>
            <a:fld id="{A58A3211-B59D-4FA6-B1C1-211615CFA20B}" type="datetimeFigureOut">
              <a:rPr lang="en-GB" smtClean="0"/>
              <a:t>19/04/2023</a:t>
            </a:fld>
            <a:endParaRPr lang="en-GB"/>
          </a:p>
        </p:txBody>
      </p:sp>
      <p:sp>
        <p:nvSpPr>
          <p:cNvPr id="6" name="Footer Placeholder 5">
            <a:extLst>
              <a:ext uri="{FF2B5EF4-FFF2-40B4-BE49-F238E27FC236}">
                <a16:creationId xmlns:a16="http://schemas.microsoft.com/office/drawing/2014/main" id="{34C39BDF-69CE-4BFB-928C-1814FE5D22A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519894-2E63-4F09-9CED-2B158974EB20}"/>
              </a:ext>
            </a:extLst>
          </p:cNvPr>
          <p:cNvSpPr>
            <a:spLocks noGrp="1"/>
          </p:cNvSpPr>
          <p:nvPr>
            <p:ph type="sldNum" sz="quarter" idx="12"/>
          </p:nvPr>
        </p:nvSpPr>
        <p:spPr/>
        <p:txBody>
          <a:bodyPr/>
          <a:lstStyle/>
          <a:p>
            <a:fld id="{F882F79D-9864-4C5F-9C88-CBA55CE2E878}" type="slidenum">
              <a:rPr lang="en-GB" smtClean="0"/>
              <a:t>‹#›</a:t>
            </a:fld>
            <a:endParaRPr lang="en-GB"/>
          </a:p>
        </p:txBody>
      </p:sp>
    </p:spTree>
    <p:extLst>
      <p:ext uri="{BB962C8B-B14F-4D97-AF65-F5344CB8AC3E}">
        <p14:creationId xmlns:p14="http://schemas.microsoft.com/office/powerpoint/2010/main" val="1794675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906802-39DA-4465-8B08-21FB6CDF7C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05754AD-B8BD-4E8F-BE53-24F8C45C0D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A12944-BC60-4532-9EB4-8EAF952B52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8A3211-B59D-4FA6-B1C1-211615CFA20B}" type="datetimeFigureOut">
              <a:rPr lang="en-GB" smtClean="0"/>
              <a:t>19/04/2023</a:t>
            </a:fld>
            <a:endParaRPr lang="en-GB"/>
          </a:p>
        </p:txBody>
      </p:sp>
      <p:sp>
        <p:nvSpPr>
          <p:cNvPr id="5" name="Footer Placeholder 4">
            <a:extLst>
              <a:ext uri="{FF2B5EF4-FFF2-40B4-BE49-F238E27FC236}">
                <a16:creationId xmlns:a16="http://schemas.microsoft.com/office/drawing/2014/main" id="{4CE6D430-79E3-4D96-95A8-CED862331F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BB5559A-E3B9-4C0D-926B-8A8033A400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82F79D-9864-4C5F-9C88-CBA55CE2E878}" type="slidenum">
              <a:rPr lang="en-GB" smtClean="0"/>
              <a:t>‹#›</a:t>
            </a:fld>
            <a:endParaRPr lang="en-GB"/>
          </a:p>
        </p:txBody>
      </p:sp>
    </p:spTree>
    <p:extLst>
      <p:ext uri="{BB962C8B-B14F-4D97-AF65-F5344CB8AC3E}">
        <p14:creationId xmlns:p14="http://schemas.microsoft.com/office/powerpoint/2010/main" val="1205609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hyperlink" Target="http://www.acacia.org.uk/bame" TargetMode="External"/><Relationship Id="rId3" Type="http://schemas.openxmlformats.org/officeDocument/2006/relationships/image" Target="../media/image3.png"/><Relationship Id="rId7" Type="http://schemas.openxmlformats.org/officeDocument/2006/relationships/hyperlink" Target="https://www.youtube.com/watch?v=eJDO1rcJbBw" TargetMode="External"/><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hyperlink" Target="https://perinataltreatment.wordpress.com/workbook-for-women-who-have-experienced-trauma/" TargetMode="External"/><Relationship Id="rId5" Type="http://schemas.openxmlformats.org/officeDocument/2006/relationships/hyperlink" Target="https://www.southeastclinicalnetworks.nhs.uk/the-bias-trap/" TargetMode="External"/><Relationship Id="rId10"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hyperlink" Target="https://www.bamementalhealth.org/bereavement-surve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nhswales365-my.sharepoint.com/:v:/g/personal/helen_ranson_wales_nhs_uk/EQHS1jh2ZYVLkiwKV7ZfTpcBA1o8e7DusYXFtjTwMZcHFQ" TargetMode="External"/><Relationship Id="rId2" Type="http://schemas.openxmlformats.org/officeDocument/2006/relationships/hyperlink" Target="https://nhswales365-my.sharepoint.com/:v:/g/personal/helen_ranson_wales_nhs_uk/ETRJn-hOCpxCrcAqNaSa_AkBGj8h26pGLkMfcL2yt3_ut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106499B-F150-4A41-9BE9-CAD97BD05F5C}"/>
              </a:ext>
            </a:extLst>
          </p:cNvPr>
          <p:cNvPicPr>
            <a:picLocks noChangeAspect="1"/>
          </p:cNvPicPr>
          <p:nvPr/>
        </p:nvPicPr>
        <p:blipFill>
          <a:blip r:embed="rId2"/>
          <a:stretch>
            <a:fillRect/>
          </a:stretch>
        </p:blipFill>
        <p:spPr>
          <a:xfrm>
            <a:off x="643467" y="858150"/>
            <a:ext cx="5087748" cy="4943560"/>
          </a:xfrm>
          <a:prstGeom prst="rect">
            <a:avLst/>
          </a:prstGeom>
        </p:spPr>
      </p:pic>
      <p:pic>
        <p:nvPicPr>
          <p:cNvPr id="22" name="Picture 21" descr="Text&#10;&#10;Description automatically generated with low confidence">
            <a:extLst>
              <a:ext uri="{FF2B5EF4-FFF2-40B4-BE49-F238E27FC236}">
                <a16:creationId xmlns:a16="http://schemas.microsoft.com/office/drawing/2014/main" id="{0B7D3400-C364-4171-993F-5F001F0429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6710" y="108349"/>
            <a:ext cx="3524062" cy="942686"/>
          </a:xfrm>
          <a:prstGeom prst="rect">
            <a:avLst/>
          </a:prstGeom>
        </p:spPr>
      </p:pic>
      <p:pic>
        <p:nvPicPr>
          <p:cNvPr id="7" name="Picture 6">
            <a:extLst>
              <a:ext uri="{FF2B5EF4-FFF2-40B4-BE49-F238E27FC236}">
                <a16:creationId xmlns:a16="http://schemas.microsoft.com/office/drawing/2014/main" id="{C4DB8657-F940-4750-88BD-C0E6924C77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6138672"/>
            <a:ext cx="12192000" cy="719327"/>
          </a:xfrm>
          <a:prstGeom prst="rect">
            <a:avLst/>
          </a:prstGeom>
        </p:spPr>
      </p:pic>
      <p:sp>
        <p:nvSpPr>
          <p:cNvPr id="30" name="TextBox 29">
            <a:extLst>
              <a:ext uri="{FF2B5EF4-FFF2-40B4-BE49-F238E27FC236}">
                <a16:creationId xmlns:a16="http://schemas.microsoft.com/office/drawing/2014/main" id="{FDA054B7-E312-4EAB-8A93-5E83A3BF23D5}"/>
              </a:ext>
            </a:extLst>
          </p:cNvPr>
          <p:cNvSpPr txBox="1"/>
          <p:nvPr/>
        </p:nvSpPr>
        <p:spPr>
          <a:xfrm>
            <a:off x="5928652" y="2600038"/>
            <a:ext cx="5882640" cy="2677656"/>
          </a:xfrm>
          <a:prstGeom prst="rect">
            <a:avLst/>
          </a:prstGeom>
          <a:noFill/>
        </p:spPr>
        <p:txBody>
          <a:bodyPr wrap="square">
            <a:spAutoFit/>
          </a:bodyPr>
          <a:lstStyle/>
          <a:p>
            <a:pPr algn="ctr"/>
            <a:r>
              <a:rPr lang="en-GB" sz="2800" dirty="0">
                <a:solidFill>
                  <a:srgbClr val="657EA3"/>
                </a:solidFill>
                <a:latin typeface="Verdana Pro SemiBold" panose="020B0704030504040204" pitchFamily="34" charset="0"/>
              </a:rPr>
              <a:t>Perinatal Community of Practice Event</a:t>
            </a:r>
            <a:br>
              <a:rPr lang="en-GB" sz="2800" dirty="0">
                <a:solidFill>
                  <a:srgbClr val="657EA3"/>
                </a:solidFill>
                <a:latin typeface="Verdana Pro SemiBold" panose="020B0704030504040204" pitchFamily="34" charset="0"/>
              </a:rPr>
            </a:br>
            <a:endParaRPr lang="en-GB" sz="2800" dirty="0">
              <a:solidFill>
                <a:srgbClr val="657EA3"/>
              </a:solidFill>
              <a:latin typeface="Verdana Pro SemiBold" panose="020B0704030504040204" pitchFamily="34" charset="0"/>
            </a:endParaRPr>
          </a:p>
          <a:p>
            <a:pPr algn="ctr"/>
            <a:r>
              <a:rPr lang="en-GB" sz="2800" dirty="0">
                <a:solidFill>
                  <a:srgbClr val="657EA3"/>
                </a:solidFill>
                <a:latin typeface="Verdana Pro SemiBold" panose="020B0704030504040204" pitchFamily="34" charset="0"/>
              </a:rPr>
              <a:t>Cultural Awareness</a:t>
            </a:r>
          </a:p>
          <a:p>
            <a:pPr algn="ctr"/>
            <a:endParaRPr lang="en-GB" sz="2800" dirty="0">
              <a:solidFill>
                <a:srgbClr val="657EA3"/>
              </a:solidFill>
              <a:latin typeface="Verdana Pro SemiBold" panose="020B0704030504040204" pitchFamily="34" charset="0"/>
            </a:endParaRPr>
          </a:p>
          <a:p>
            <a:pPr algn="ctr"/>
            <a:r>
              <a:rPr lang="en-GB" sz="2800" dirty="0">
                <a:solidFill>
                  <a:srgbClr val="657EA3"/>
                </a:solidFill>
                <a:latin typeface="Verdana Pro SemiBold" panose="020B0704030504040204" pitchFamily="34" charset="0"/>
              </a:rPr>
              <a:t>14</a:t>
            </a:r>
            <a:r>
              <a:rPr lang="en-GB" sz="2800" baseline="30000" dirty="0">
                <a:solidFill>
                  <a:srgbClr val="657EA3"/>
                </a:solidFill>
                <a:latin typeface="Verdana Pro SemiBold" panose="020B0704030504040204" pitchFamily="34" charset="0"/>
              </a:rPr>
              <a:t>th</a:t>
            </a:r>
            <a:r>
              <a:rPr lang="en-GB" sz="2800" dirty="0">
                <a:solidFill>
                  <a:srgbClr val="657EA3"/>
                </a:solidFill>
                <a:latin typeface="Verdana Pro SemiBold" panose="020B0704030504040204" pitchFamily="34" charset="0"/>
              </a:rPr>
              <a:t> March 2023</a:t>
            </a:r>
            <a:endParaRPr lang="en-GB" sz="2800" dirty="0">
              <a:solidFill>
                <a:srgbClr val="657EA3"/>
              </a:solidFill>
            </a:endParaRPr>
          </a:p>
        </p:txBody>
      </p:sp>
    </p:spTree>
    <p:extLst>
      <p:ext uri="{BB962C8B-B14F-4D97-AF65-F5344CB8AC3E}">
        <p14:creationId xmlns:p14="http://schemas.microsoft.com/office/powerpoint/2010/main" val="1222341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4DB8657-F940-4750-88BD-C0E6924C77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138672"/>
            <a:ext cx="12192000" cy="719327"/>
          </a:xfrm>
          <a:prstGeom prst="rect">
            <a:avLst/>
          </a:prstGeom>
        </p:spPr>
      </p:pic>
      <p:pic>
        <p:nvPicPr>
          <p:cNvPr id="10" name="Picture 9" descr="Text&#10;&#10;Description automatically generated with low confidence">
            <a:extLst>
              <a:ext uri="{FF2B5EF4-FFF2-40B4-BE49-F238E27FC236}">
                <a16:creationId xmlns:a16="http://schemas.microsoft.com/office/drawing/2014/main" id="{C69A8B48-392D-414C-B10A-B8AA3680D8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6710" y="108349"/>
            <a:ext cx="3524062" cy="942686"/>
          </a:xfrm>
          <a:prstGeom prst="rect">
            <a:avLst/>
          </a:prstGeom>
        </p:spPr>
      </p:pic>
      <p:pic>
        <p:nvPicPr>
          <p:cNvPr id="13" name="Picture 12">
            <a:extLst>
              <a:ext uri="{FF2B5EF4-FFF2-40B4-BE49-F238E27FC236}">
                <a16:creationId xmlns:a16="http://schemas.microsoft.com/office/drawing/2014/main" id="{F177D044-87C1-3A92-4765-6447A8C92CB2}"/>
              </a:ext>
            </a:extLst>
          </p:cNvPr>
          <p:cNvPicPr>
            <a:picLocks noChangeAspect="1"/>
          </p:cNvPicPr>
          <p:nvPr/>
        </p:nvPicPr>
        <p:blipFill rotWithShape="1">
          <a:blip r:embed="rId4"/>
          <a:srcRect l="10431" t="22683" r="10603" b="12183"/>
          <a:stretch/>
        </p:blipFill>
        <p:spPr>
          <a:xfrm>
            <a:off x="593051" y="1051035"/>
            <a:ext cx="10662127" cy="4946949"/>
          </a:xfrm>
          <a:prstGeom prst="rect">
            <a:avLst/>
          </a:prstGeom>
        </p:spPr>
      </p:pic>
    </p:spTree>
    <p:extLst>
      <p:ext uri="{BB962C8B-B14F-4D97-AF65-F5344CB8AC3E}">
        <p14:creationId xmlns:p14="http://schemas.microsoft.com/office/powerpoint/2010/main" val="1963749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195046-3502-4AE7-8DA6-2FC5244DB96A}"/>
              </a:ext>
            </a:extLst>
          </p:cNvPr>
          <p:cNvSpPr txBox="1"/>
          <p:nvPr/>
        </p:nvSpPr>
        <p:spPr>
          <a:xfrm>
            <a:off x="335280" y="63397"/>
            <a:ext cx="9347200" cy="532903"/>
          </a:xfrm>
          <a:prstGeom prst="rect">
            <a:avLst/>
          </a:prstGeom>
          <a:noFill/>
        </p:spPr>
        <p:txBody>
          <a:bodyPr wrap="square" rtlCol="0">
            <a:spAutoFit/>
          </a:bodyPr>
          <a:lstStyle/>
          <a:p>
            <a:pPr>
              <a:lnSpc>
                <a:spcPct val="107000"/>
              </a:lnSpc>
              <a:spcAft>
                <a:spcPts val="80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Useful Links</a:t>
            </a:r>
          </a:p>
        </p:txBody>
      </p:sp>
      <p:pic>
        <p:nvPicPr>
          <p:cNvPr id="11" name="Picture 10" descr="Text&#10;&#10;Description automatically generated with low confidence">
            <a:extLst>
              <a:ext uri="{FF2B5EF4-FFF2-40B4-BE49-F238E27FC236}">
                <a16:creationId xmlns:a16="http://schemas.microsoft.com/office/drawing/2014/main" id="{F04AFADA-58A5-4DC7-B3DD-09EF080D9F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6710" y="108349"/>
            <a:ext cx="3524062" cy="942686"/>
          </a:xfrm>
          <a:prstGeom prst="rect">
            <a:avLst/>
          </a:prstGeom>
        </p:spPr>
      </p:pic>
      <p:pic>
        <p:nvPicPr>
          <p:cNvPr id="15" name="Picture 14">
            <a:extLst>
              <a:ext uri="{FF2B5EF4-FFF2-40B4-BE49-F238E27FC236}">
                <a16:creationId xmlns:a16="http://schemas.microsoft.com/office/drawing/2014/main" id="{A2EA8166-2E6E-43D9-8DF4-02126623F9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138672"/>
            <a:ext cx="12192000" cy="719327"/>
          </a:xfrm>
          <a:prstGeom prst="rect">
            <a:avLst/>
          </a:prstGeom>
        </p:spPr>
      </p:pic>
      <p:pic>
        <p:nvPicPr>
          <p:cNvPr id="18" name="Picture 17">
            <a:extLst>
              <a:ext uri="{FF2B5EF4-FFF2-40B4-BE49-F238E27FC236}">
                <a16:creationId xmlns:a16="http://schemas.microsoft.com/office/drawing/2014/main" id="{12AA8B1B-965C-4CD9-8CF0-C837B3431F9A}"/>
              </a:ext>
            </a:extLst>
          </p:cNvPr>
          <p:cNvPicPr>
            <a:picLocks noChangeAspect="1"/>
          </p:cNvPicPr>
          <p:nvPr/>
        </p:nvPicPr>
        <p:blipFill>
          <a:blip r:embed="rId4"/>
          <a:stretch>
            <a:fillRect/>
          </a:stretch>
        </p:blipFill>
        <p:spPr>
          <a:xfrm>
            <a:off x="10447282" y="4440207"/>
            <a:ext cx="1513490" cy="1470598"/>
          </a:xfrm>
          <a:prstGeom prst="rect">
            <a:avLst/>
          </a:prstGeom>
        </p:spPr>
      </p:pic>
      <p:sp>
        <p:nvSpPr>
          <p:cNvPr id="6" name="TextBox 5">
            <a:extLst>
              <a:ext uri="{FF2B5EF4-FFF2-40B4-BE49-F238E27FC236}">
                <a16:creationId xmlns:a16="http://schemas.microsoft.com/office/drawing/2014/main" id="{16AA1FEC-8E73-FC49-0009-EAF782128593}"/>
              </a:ext>
            </a:extLst>
          </p:cNvPr>
          <p:cNvSpPr txBox="1"/>
          <p:nvPr/>
        </p:nvSpPr>
        <p:spPr>
          <a:xfrm>
            <a:off x="223520" y="1264682"/>
            <a:ext cx="11389360" cy="4801314"/>
          </a:xfrm>
          <a:prstGeom prst="rect">
            <a:avLst/>
          </a:prstGeom>
          <a:noFill/>
        </p:spPr>
        <p:txBody>
          <a:bodyPr wrap="square" rtlCol="0">
            <a:spAutoFit/>
          </a:bodyPr>
          <a:lstStyle/>
          <a:p>
            <a:r>
              <a:rPr lang="en-GB" dirty="0">
                <a:hlinkClick r:id="rId5"/>
              </a:rPr>
              <a:t>https://www.southeastclinicalnetworks.nhs.uk/the-bias-trap/</a:t>
            </a:r>
            <a:endParaRPr lang="en-GB" dirty="0"/>
          </a:p>
          <a:p>
            <a:endParaRPr lang="en-GB" dirty="0"/>
          </a:p>
          <a:p>
            <a:r>
              <a:rPr lang="en-GB" dirty="0">
                <a:hlinkClick r:id="rId6"/>
              </a:rPr>
              <a:t>https://perinataltreatment.wordpress.com/workbook-for-women-who-have-experienced-trauma/</a:t>
            </a:r>
            <a:endParaRPr lang="en-GB" dirty="0"/>
          </a:p>
          <a:p>
            <a:endParaRPr lang="en-GB" dirty="0"/>
          </a:p>
          <a:p>
            <a:r>
              <a:rPr lang="en-GB" dirty="0"/>
              <a:t>Great video to remind us about the importance of co-production and some of the pitfalls - </a:t>
            </a:r>
            <a:r>
              <a:rPr lang="en-GB" dirty="0">
                <a:effectLst/>
                <a:hlinkClick r:id="rId7" tooltip="https://www.youtube.com/watch?v=ejdo1rcjbbw"/>
              </a:rPr>
              <a:t>https://www.youtube.com/watch?v=eJDO1rcJbBw</a:t>
            </a:r>
            <a:endParaRPr lang="en-GB" dirty="0">
              <a:effectLst/>
            </a:endParaRPr>
          </a:p>
          <a:p>
            <a:endParaRPr lang="en-GB" dirty="0"/>
          </a:p>
          <a:p>
            <a:r>
              <a:rPr lang="en-GB" dirty="0">
                <a:hlinkClick r:id="rId8"/>
              </a:rPr>
              <a:t>www.acacia.org.uk/bame</a:t>
            </a:r>
            <a:endParaRPr lang="en-GB" dirty="0"/>
          </a:p>
          <a:p>
            <a:endParaRPr lang="en-GB" dirty="0"/>
          </a:p>
          <a:p>
            <a:endParaRPr lang="en-GB" dirty="0">
              <a:effectLst/>
            </a:endParaRPr>
          </a:p>
          <a:p>
            <a:endParaRPr lang="en-GB" dirty="0"/>
          </a:p>
          <a:p>
            <a:endParaRPr lang="en-GB" dirty="0"/>
          </a:p>
          <a:p>
            <a:endParaRPr lang="en-GB" dirty="0"/>
          </a:p>
          <a:p>
            <a:r>
              <a:rPr lang="en-GB" dirty="0">
                <a:hlinkClick r:id="rId9"/>
              </a:rPr>
              <a:t>https://www.bamementalhealth.org/bereavement-survey</a:t>
            </a:r>
            <a:endParaRPr lang="en-GB" dirty="0"/>
          </a:p>
          <a:p>
            <a:endParaRPr lang="en-GB" dirty="0"/>
          </a:p>
          <a:p>
            <a:endParaRPr lang="en-GB" dirty="0"/>
          </a:p>
          <a:p>
            <a:endParaRPr lang="en-GB" dirty="0"/>
          </a:p>
        </p:txBody>
      </p:sp>
      <p:pic>
        <p:nvPicPr>
          <p:cNvPr id="8" name="Picture 7">
            <a:extLst>
              <a:ext uri="{FF2B5EF4-FFF2-40B4-BE49-F238E27FC236}">
                <a16:creationId xmlns:a16="http://schemas.microsoft.com/office/drawing/2014/main" id="{57F1779D-0DE3-227D-9F40-BB4ABDC67150}"/>
              </a:ext>
            </a:extLst>
          </p:cNvPr>
          <p:cNvPicPr>
            <a:picLocks noChangeAspect="1"/>
          </p:cNvPicPr>
          <p:nvPr/>
        </p:nvPicPr>
        <p:blipFill>
          <a:blip r:embed="rId10"/>
          <a:stretch>
            <a:fillRect/>
          </a:stretch>
        </p:blipFill>
        <p:spPr>
          <a:xfrm>
            <a:off x="2762692" y="3095325"/>
            <a:ext cx="1231686" cy="1199273"/>
          </a:xfrm>
          <a:prstGeom prst="rect">
            <a:avLst/>
          </a:prstGeom>
        </p:spPr>
      </p:pic>
    </p:spTree>
    <p:extLst>
      <p:ext uri="{BB962C8B-B14F-4D97-AF65-F5344CB8AC3E}">
        <p14:creationId xmlns:p14="http://schemas.microsoft.com/office/powerpoint/2010/main" val="941454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C42D1-8B1E-5617-39CF-57D4E1941BA8}"/>
              </a:ext>
            </a:extLst>
          </p:cNvPr>
          <p:cNvSpPr txBox="1"/>
          <p:nvPr/>
        </p:nvSpPr>
        <p:spPr>
          <a:xfrm>
            <a:off x="1016000" y="1097895"/>
            <a:ext cx="10403840" cy="3693319"/>
          </a:xfrm>
          <a:prstGeom prst="rect">
            <a:avLst/>
          </a:prstGeom>
          <a:noFill/>
        </p:spPr>
        <p:txBody>
          <a:bodyPr wrap="square">
            <a:spAutoFit/>
          </a:bodyPr>
          <a:lstStyle/>
          <a:p>
            <a:r>
              <a:rPr lang="en-GB" dirty="0">
                <a:hlinkClick r:id="rId2"/>
              </a:rPr>
              <a:t>https://nhswales365-my.sharepoint.com/:v:/g/personal/helen_ranson_wales_nhs_uk/ETRJn-hOCpxCrcAqNaSa_AkBGj8h26pGLkMfcL2yt3_utg</a:t>
            </a:r>
            <a:endParaRPr lang="en-GB" dirty="0"/>
          </a:p>
          <a:p>
            <a:endParaRPr lang="en-GB" dirty="0"/>
          </a:p>
          <a:p>
            <a:endParaRPr lang="en-GB" dirty="0"/>
          </a:p>
          <a:p>
            <a:endParaRPr lang="en-GB" dirty="0"/>
          </a:p>
          <a:p>
            <a:endParaRPr lang="en-GB" dirty="0"/>
          </a:p>
          <a:p>
            <a:endParaRPr lang="en-GB" dirty="0"/>
          </a:p>
          <a:p>
            <a:endParaRPr lang="en-GB" dirty="0"/>
          </a:p>
          <a:p>
            <a:r>
              <a:rPr lang="en-GB" dirty="0"/>
              <a:t>Rob Ewers, Alfred and Amy</a:t>
            </a:r>
          </a:p>
          <a:p>
            <a:r>
              <a:rPr lang="en-GB" dirty="0">
                <a:hlinkClick r:id="rId3"/>
              </a:rPr>
              <a:t>https://nhswales365-my.sharepoint.com/:v:/g/personal/helen_ranson_wales_nhs_uk/EQHS1jh2ZYVLkiwKV7ZfTpcBA1o8e7DusYXFtjTwMZcHFQ</a:t>
            </a:r>
            <a:endParaRPr lang="en-GB" dirty="0"/>
          </a:p>
          <a:p>
            <a:endParaRPr lang="en-GB" dirty="0"/>
          </a:p>
        </p:txBody>
      </p:sp>
      <p:sp>
        <p:nvSpPr>
          <p:cNvPr id="4" name="TextBox 3">
            <a:extLst>
              <a:ext uri="{FF2B5EF4-FFF2-40B4-BE49-F238E27FC236}">
                <a16:creationId xmlns:a16="http://schemas.microsoft.com/office/drawing/2014/main" id="{1AA8990C-052C-5D56-FC19-2AF206D8ACC3}"/>
              </a:ext>
            </a:extLst>
          </p:cNvPr>
          <p:cNvSpPr txBox="1"/>
          <p:nvPr/>
        </p:nvSpPr>
        <p:spPr>
          <a:xfrm>
            <a:off x="477520" y="337717"/>
            <a:ext cx="9347200" cy="532903"/>
          </a:xfrm>
          <a:prstGeom prst="rect">
            <a:avLst/>
          </a:prstGeom>
          <a:noFill/>
        </p:spPr>
        <p:txBody>
          <a:bodyPr wrap="square" rtlCol="0">
            <a:spAutoFit/>
          </a:bodyPr>
          <a:lstStyle/>
          <a:p>
            <a:pPr>
              <a:lnSpc>
                <a:spcPct val="107000"/>
              </a:lnSpc>
              <a:spcAft>
                <a:spcPts val="80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Meeting Recording</a:t>
            </a:r>
          </a:p>
        </p:txBody>
      </p:sp>
    </p:spTree>
    <p:extLst>
      <p:ext uri="{BB962C8B-B14F-4D97-AF65-F5344CB8AC3E}">
        <p14:creationId xmlns:p14="http://schemas.microsoft.com/office/powerpoint/2010/main" val="1461326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DB2934-BC6A-5D61-16B2-A6DD815F2915}"/>
              </a:ext>
            </a:extLst>
          </p:cNvPr>
          <p:cNvPicPr>
            <a:picLocks noChangeAspect="1"/>
          </p:cNvPicPr>
          <p:nvPr/>
        </p:nvPicPr>
        <p:blipFill>
          <a:blip r:embed="rId2"/>
          <a:stretch>
            <a:fillRect/>
          </a:stretch>
        </p:blipFill>
        <p:spPr>
          <a:xfrm>
            <a:off x="695325" y="233362"/>
            <a:ext cx="10801350" cy="6391275"/>
          </a:xfrm>
          <a:prstGeom prst="rect">
            <a:avLst/>
          </a:prstGeom>
        </p:spPr>
      </p:pic>
    </p:spTree>
    <p:extLst>
      <p:ext uri="{BB962C8B-B14F-4D97-AF65-F5344CB8AC3E}">
        <p14:creationId xmlns:p14="http://schemas.microsoft.com/office/powerpoint/2010/main" val="865988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peech Bubble: Rectangle 23">
            <a:extLst>
              <a:ext uri="{FF2B5EF4-FFF2-40B4-BE49-F238E27FC236}">
                <a16:creationId xmlns:a16="http://schemas.microsoft.com/office/drawing/2014/main" id="{3123B64C-403D-43AD-A1A6-539518ED01BF}"/>
              </a:ext>
            </a:extLst>
          </p:cNvPr>
          <p:cNvSpPr/>
          <p:nvPr/>
        </p:nvSpPr>
        <p:spPr>
          <a:xfrm>
            <a:off x="5854881" y="666849"/>
            <a:ext cx="3402492" cy="1058752"/>
          </a:xfrm>
          <a:prstGeom prst="wedgeRectCallout">
            <a:avLst>
              <a:gd name="adj1" fmla="val -27767"/>
              <a:gd name="adj2" fmla="val 91557"/>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2"/>
                </a:solidFill>
              </a:rPr>
              <a:t>Hi sorry I've got to go. Thank you so much for today its been so informative. Thank you for all the links on the chat</a:t>
            </a:r>
          </a:p>
        </p:txBody>
      </p:sp>
      <p:sp>
        <p:nvSpPr>
          <p:cNvPr id="25" name="Speech Bubble: Rectangle 24">
            <a:extLst>
              <a:ext uri="{FF2B5EF4-FFF2-40B4-BE49-F238E27FC236}">
                <a16:creationId xmlns:a16="http://schemas.microsoft.com/office/drawing/2014/main" id="{48C43444-6A4E-4F68-A2D5-113BC39D7E69}"/>
              </a:ext>
            </a:extLst>
          </p:cNvPr>
          <p:cNvSpPr/>
          <p:nvPr/>
        </p:nvSpPr>
        <p:spPr>
          <a:xfrm>
            <a:off x="6949440" y="3949048"/>
            <a:ext cx="2783840" cy="1756512"/>
          </a:xfrm>
          <a:prstGeom prst="wedgeRectCallout">
            <a:avLst>
              <a:gd name="adj1" fmla="val -71198"/>
              <a:gd name="adj2" fmla="val -68756"/>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2"/>
                </a:solidFill>
              </a:rPr>
              <a:t>Hi all, thank you so much for today. All of the talks have been interesting and insightful. I have to leave now but I have had a great morning, thanks again! </a:t>
            </a:r>
          </a:p>
        </p:txBody>
      </p:sp>
      <p:sp>
        <p:nvSpPr>
          <p:cNvPr id="4" name="TextBox 3">
            <a:extLst>
              <a:ext uri="{FF2B5EF4-FFF2-40B4-BE49-F238E27FC236}">
                <a16:creationId xmlns:a16="http://schemas.microsoft.com/office/drawing/2014/main" id="{81195046-3502-4AE7-8DA6-2FC5244DB96A}"/>
              </a:ext>
            </a:extLst>
          </p:cNvPr>
          <p:cNvSpPr txBox="1"/>
          <p:nvPr/>
        </p:nvSpPr>
        <p:spPr>
          <a:xfrm>
            <a:off x="2237536" y="197007"/>
            <a:ext cx="6553579" cy="532903"/>
          </a:xfrm>
          <a:prstGeom prst="rect">
            <a:avLst/>
          </a:prstGeom>
          <a:noFill/>
        </p:spPr>
        <p:txBody>
          <a:bodyPr wrap="square" rtlCol="0">
            <a:spAutoFit/>
          </a:bodyPr>
          <a:lstStyle/>
          <a:p>
            <a:pPr>
              <a:lnSpc>
                <a:spcPct val="107000"/>
              </a:lnSpc>
              <a:spcAft>
                <a:spcPts val="80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Feedback on the event</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 name="Picture 14">
            <a:extLst>
              <a:ext uri="{FF2B5EF4-FFF2-40B4-BE49-F238E27FC236}">
                <a16:creationId xmlns:a16="http://schemas.microsoft.com/office/drawing/2014/main" id="{A2EA8166-2E6E-43D9-8DF4-02126623F9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138672"/>
            <a:ext cx="12192000" cy="719327"/>
          </a:xfrm>
          <a:prstGeom prst="rect">
            <a:avLst/>
          </a:prstGeom>
        </p:spPr>
      </p:pic>
      <p:pic>
        <p:nvPicPr>
          <p:cNvPr id="18" name="Picture 17">
            <a:extLst>
              <a:ext uri="{FF2B5EF4-FFF2-40B4-BE49-F238E27FC236}">
                <a16:creationId xmlns:a16="http://schemas.microsoft.com/office/drawing/2014/main" id="{12AA8B1B-965C-4CD9-8CF0-C837B3431F9A}"/>
              </a:ext>
            </a:extLst>
          </p:cNvPr>
          <p:cNvPicPr>
            <a:picLocks noChangeAspect="1"/>
          </p:cNvPicPr>
          <p:nvPr/>
        </p:nvPicPr>
        <p:blipFill>
          <a:blip r:embed="rId3"/>
          <a:stretch>
            <a:fillRect/>
          </a:stretch>
        </p:blipFill>
        <p:spPr>
          <a:xfrm>
            <a:off x="134772" y="73384"/>
            <a:ext cx="1513490" cy="1470598"/>
          </a:xfrm>
          <a:prstGeom prst="rect">
            <a:avLst/>
          </a:prstGeom>
        </p:spPr>
      </p:pic>
      <p:sp>
        <p:nvSpPr>
          <p:cNvPr id="2" name="Speech Bubble: Rectangle 1">
            <a:extLst>
              <a:ext uri="{FF2B5EF4-FFF2-40B4-BE49-F238E27FC236}">
                <a16:creationId xmlns:a16="http://schemas.microsoft.com/office/drawing/2014/main" id="{3773B1EF-4209-419B-8721-DB3E06706CE4}"/>
              </a:ext>
            </a:extLst>
          </p:cNvPr>
          <p:cNvSpPr/>
          <p:nvPr/>
        </p:nvSpPr>
        <p:spPr>
          <a:xfrm>
            <a:off x="8791115" y="2585026"/>
            <a:ext cx="2783840" cy="743640"/>
          </a:xfrm>
          <a:prstGeom prst="wedgeRectCallout">
            <a:avLst>
              <a:gd name="adj1" fmla="val -101535"/>
              <a:gd name="adj2" fmla="val 53051"/>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solidFill>
                  <a:schemeClr val="tx2"/>
                </a:solidFill>
              </a:rPr>
              <a:t>such an eye opener, really touching topic.</a:t>
            </a:r>
            <a:endParaRPr lang="en-GB" dirty="0">
              <a:solidFill>
                <a:schemeClr val="tx2"/>
              </a:solidFill>
            </a:endParaRPr>
          </a:p>
        </p:txBody>
      </p:sp>
      <p:sp>
        <p:nvSpPr>
          <p:cNvPr id="5" name="TextBox 4">
            <a:extLst>
              <a:ext uri="{FF2B5EF4-FFF2-40B4-BE49-F238E27FC236}">
                <a16:creationId xmlns:a16="http://schemas.microsoft.com/office/drawing/2014/main" id="{8BD32F5F-EDFA-4D88-931C-17811BEAE95D}"/>
              </a:ext>
            </a:extLst>
          </p:cNvPr>
          <p:cNvSpPr txBox="1"/>
          <p:nvPr/>
        </p:nvSpPr>
        <p:spPr>
          <a:xfrm>
            <a:off x="4416687" y="2491519"/>
            <a:ext cx="3139440" cy="1200329"/>
          </a:xfrm>
          <a:prstGeom prst="rect">
            <a:avLst/>
          </a:prstGeom>
          <a:noFill/>
        </p:spPr>
        <p:txBody>
          <a:bodyPr wrap="square" rtlCol="0">
            <a:spAutoFit/>
          </a:bodyPr>
          <a:lstStyle/>
          <a:p>
            <a:r>
              <a:rPr lang="en-GB" sz="3600" dirty="0">
                <a:solidFill>
                  <a:srgbClr val="427672"/>
                </a:solidFill>
              </a:rPr>
              <a:t>Your feedback / comments</a:t>
            </a:r>
          </a:p>
        </p:txBody>
      </p:sp>
      <p:sp>
        <p:nvSpPr>
          <p:cNvPr id="6" name="TextBox 5">
            <a:extLst>
              <a:ext uri="{FF2B5EF4-FFF2-40B4-BE49-F238E27FC236}">
                <a16:creationId xmlns:a16="http://schemas.microsoft.com/office/drawing/2014/main" id="{71A62A15-9460-6340-3F05-05335154E4DB}"/>
              </a:ext>
            </a:extLst>
          </p:cNvPr>
          <p:cNvSpPr txBox="1"/>
          <p:nvPr/>
        </p:nvSpPr>
        <p:spPr>
          <a:xfrm>
            <a:off x="383167" y="1978938"/>
            <a:ext cx="4033520" cy="3693319"/>
          </a:xfrm>
          <a:prstGeom prst="rect">
            <a:avLst/>
          </a:prstGeom>
          <a:noFill/>
        </p:spPr>
        <p:txBody>
          <a:bodyPr wrap="square">
            <a:spAutoFit/>
          </a:bodyPr>
          <a:lstStyle/>
          <a:p>
            <a:r>
              <a:rPr lang="en-GB" dirty="0"/>
              <a:t>Thank you very much for facilitating today.  As always, very thought provoking.  This is very timely for me as I am the person representing the women of North and Mid Wales in the new MBU development which will be the first MBU in the UK who will cross England and Wales and consideration needs to be given in every aspect of the development regarding women and families who speak Welsh as a first language and who may have different cultural values and beliefs.</a:t>
            </a:r>
          </a:p>
        </p:txBody>
      </p:sp>
    </p:spTree>
    <p:extLst>
      <p:ext uri="{BB962C8B-B14F-4D97-AF65-F5344CB8AC3E}">
        <p14:creationId xmlns:p14="http://schemas.microsoft.com/office/powerpoint/2010/main" val="4247889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E58AA-7A97-120E-5432-C29EE30F720B}"/>
              </a:ext>
            </a:extLst>
          </p:cNvPr>
          <p:cNvPicPr>
            <a:picLocks noChangeAspect="1"/>
          </p:cNvPicPr>
          <p:nvPr/>
        </p:nvPicPr>
        <p:blipFill rotWithShape="1">
          <a:blip r:embed="rId2"/>
          <a:srcRect l="11001" t="22370" r="11083" b="16000"/>
          <a:stretch/>
        </p:blipFill>
        <p:spPr>
          <a:xfrm>
            <a:off x="805701" y="423282"/>
            <a:ext cx="10580597" cy="4707517"/>
          </a:xfrm>
          <a:prstGeom prst="rect">
            <a:avLst/>
          </a:prstGeom>
        </p:spPr>
      </p:pic>
      <p:pic>
        <p:nvPicPr>
          <p:cNvPr id="3" name="Picture 2">
            <a:extLst>
              <a:ext uri="{FF2B5EF4-FFF2-40B4-BE49-F238E27FC236}">
                <a16:creationId xmlns:a16="http://schemas.microsoft.com/office/drawing/2014/main" id="{4FE9A018-0E4F-4053-B162-D17BB10573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138672"/>
            <a:ext cx="12192000" cy="719327"/>
          </a:xfrm>
          <a:prstGeom prst="rect">
            <a:avLst/>
          </a:prstGeom>
        </p:spPr>
      </p:pic>
      <p:pic>
        <p:nvPicPr>
          <p:cNvPr id="5" name="Picture 4">
            <a:extLst>
              <a:ext uri="{FF2B5EF4-FFF2-40B4-BE49-F238E27FC236}">
                <a16:creationId xmlns:a16="http://schemas.microsoft.com/office/drawing/2014/main" id="{647C6707-F75B-4A7B-B46E-F75B8E0CA4F7}"/>
              </a:ext>
            </a:extLst>
          </p:cNvPr>
          <p:cNvPicPr>
            <a:picLocks noChangeAspect="1"/>
          </p:cNvPicPr>
          <p:nvPr/>
        </p:nvPicPr>
        <p:blipFill>
          <a:blip r:embed="rId4"/>
          <a:stretch>
            <a:fillRect/>
          </a:stretch>
        </p:blipFill>
        <p:spPr>
          <a:xfrm>
            <a:off x="10493353" y="4720279"/>
            <a:ext cx="1513490" cy="1470598"/>
          </a:xfrm>
          <a:prstGeom prst="rect">
            <a:avLst/>
          </a:prstGeom>
        </p:spPr>
      </p:pic>
    </p:spTree>
    <p:extLst>
      <p:ext uri="{BB962C8B-B14F-4D97-AF65-F5344CB8AC3E}">
        <p14:creationId xmlns:p14="http://schemas.microsoft.com/office/powerpoint/2010/main" val="35806482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llaborative template 01.potx" id="{81AE8E99-B5E7-42F2-9BAE-8A2537224AEE}" vid="{4B08C0A6-093B-4122-BDB7-97D2FA36F33C}"/>
    </a:ext>
  </a:extLst>
</a:theme>
</file>

<file path=docProps/app.xml><?xml version="1.0" encoding="utf-8"?>
<Properties xmlns="http://schemas.openxmlformats.org/officeDocument/2006/extended-properties" xmlns:vt="http://schemas.openxmlformats.org/officeDocument/2006/docPropsVTypes">
  <Template>Collaborative template 01</Template>
  <TotalTime>959</TotalTime>
  <Words>311</Words>
  <Application>Microsoft Office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Verdana Pro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Collaborative</dc:title>
  <dc:creator>Ceri Dunstan (NHS Wales Health Collaborative)</dc:creator>
  <cp:lastModifiedBy>Helen Ranson (NHS Executive)</cp:lastModifiedBy>
  <cp:revision>7</cp:revision>
  <dcterms:created xsi:type="dcterms:W3CDTF">2022-09-08T11:30:56Z</dcterms:created>
  <dcterms:modified xsi:type="dcterms:W3CDTF">2023-04-19T07:52:23Z</dcterms:modified>
</cp:coreProperties>
</file>