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  <p:sldMasterId id="2147483660" r:id="rId5"/>
  </p:sldMasterIdLst>
  <p:sldIdLst>
    <p:sldId id="257" r:id="rId6"/>
    <p:sldId id="268" r:id="rId7"/>
    <p:sldId id="269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024" autoAdjust="0"/>
    <p:restoredTop sz="94660"/>
  </p:normalViewPr>
  <p:slideViewPr>
    <p:cSldViewPr snapToGrid="0">
      <p:cViewPr varScale="1">
        <p:scale>
          <a:sx n="63" d="100"/>
          <a:sy n="63" d="100"/>
        </p:scale>
        <p:origin x="616" y="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3" Type="http://schemas.openxmlformats.org/officeDocument/2006/relationships/customXml" Target="../customXml/item3.xml"/><Relationship Id="rId7" Type="http://schemas.openxmlformats.org/officeDocument/2006/relationships/slide" Target="slides/slide2.xml"/><Relationship Id="rId12" Type="http://schemas.openxmlformats.org/officeDocument/2006/relationships/tableStyles" Target="tableStyle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theme" Target="theme/theme1.xml"/><Relationship Id="rId5" Type="http://schemas.openxmlformats.org/officeDocument/2006/relationships/slideMaster" Target="slideMasters/slideMaster2.xml"/><Relationship Id="rId10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50CFDB-FC96-1ADC-FAE8-73CF4A3FC2C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D52D724-3CF6-DE05-6077-CD7AAA113D9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AA9D531-ADC4-5A1C-8F5D-3F3BE951686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5B97EA-F8C1-49B8-A05A-9D01EB351721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16271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0D7913-974F-81A6-323F-C774C25D28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FB17E2C-1BF9-DF44-CFAB-00AA57FAA64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0A1E7BE-1328-7A31-5805-F8217E961A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5B97EA-F8C1-49B8-A05A-9D01EB35172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052949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4F7EDF1-70A9-2CBC-BC06-5411E5E3816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65467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14761DD-2D40-7666-AB5E-9E9CEDFBDCE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65467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B8BBE1C-05A0-A237-A9A5-4587823019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5B97EA-F8C1-49B8-A05A-9D01EB35172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0912652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over slide">
    <p:bg>
      <p:bgPr>
        <a:blipFill dpi="0" rotWithShape="1">
          <a:blip r:embed="rId2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4424BA-8B5F-BCB5-D819-AA5D61D2B23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533650"/>
            <a:ext cx="9144000" cy="1900238"/>
          </a:xfrm>
        </p:spPr>
        <p:txBody>
          <a:bodyPr anchor="b"/>
          <a:lstStyle>
            <a:lvl1pPr algn="ctr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498F876-8D23-C4F8-2AC4-2F833E8DFA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516438"/>
            <a:ext cx="9144000" cy="903287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pic>
        <p:nvPicPr>
          <p:cNvPr id="8" name="Picture 7" descr="Text&#10;&#10;Description automatically generated">
            <a:extLst>
              <a:ext uri="{FF2B5EF4-FFF2-40B4-BE49-F238E27FC236}">
                <a16:creationId xmlns:a16="http://schemas.microsoft.com/office/drawing/2014/main" id="{124AB827-6F30-98D9-8515-07546545986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399" y="342900"/>
            <a:ext cx="7551122" cy="17931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962167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A3F174-2B9D-1E35-5A83-955058D7E6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1E3FC60-EB28-55E1-F92F-EC460CF65B7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7AF451A-3556-A1C0-EB4B-FBCEA87C5C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94742" y="6310312"/>
            <a:ext cx="762739" cy="365125"/>
          </a:xfrm>
          <a:prstGeom prst="rect">
            <a:avLst/>
          </a:prstGeom>
        </p:spPr>
        <p:txBody>
          <a:bodyPr/>
          <a:lstStyle/>
          <a:p>
            <a:fld id="{054D9515-E067-4B07-9E35-AF8EAC4D9AAE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9684098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723F14-93B3-08BD-571F-586A5A3ACD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1C2F75A-A5DF-B3C8-0A4C-636B24B0EDE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FA38468-A6F6-2B8B-EB0D-2F7E8559FC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47450" y="6327775"/>
            <a:ext cx="625474" cy="365125"/>
          </a:xfrm>
          <a:prstGeom prst="rect">
            <a:avLst/>
          </a:prstGeom>
        </p:spPr>
        <p:txBody>
          <a:bodyPr/>
          <a:lstStyle/>
          <a:p>
            <a:fld id="{054D9515-E067-4B07-9E35-AF8EAC4D9AA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8520367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C9B1DF-59C9-2B8C-4C7C-E2052274DF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E151983-7002-636C-4D7C-A3D41E7C9A0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B0E3599-4A02-D96C-C1A6-89E5F002744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0D3DB69-4620-C4C0-B1EF-623319F0FC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311900"/>
            <a:ext cx="685799" cy="365125"/>
          </a:xfrm>
          <a:prstGeom prst="rect">
            <a:avLst/>
          </a:prstGeom>
        </p:spPr>
        <p:txBody>
          <a:bodyPr/>
          <a:lstStyle/>
          <a:p>
            <a:fld id="{054D9515-E067-4B07-9E35-AF8EAC4D9AA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5926942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123131-6AF1-01B3-CDFF-6A978FF1AA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CE3ED76-2A3F-D322-A519-7F8EB68F8B1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2B1F82C-3143-8AE9-CD56-77525B5BACE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87BFB4F-2E83-A643-A653-CCD6A2B5759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956472F-0E1A-FDFF-ADFA-28BEF7F1317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999BE3E-F91E-2986-701E-71023E3CFB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5388" y="6310312"/>
            <a:ext cx="655636" cy="365125"/>
          </a:xfrm>
          <a:prstGeom prst="rect">
            <a:avLst/>
          </a:prstGeom>
        </p:spPr>
        <p:txBody>
          <a:bodyPr/>
          <a:lstStyle/>
          <a:p>
            <a:fld id="{054D9515-E067-4B07-9E35-AF8EAC4D9AA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5136670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BE589B-11BE-A445-1CBC-AA238ED298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2A099FA-09E8-74A6-4D66-B011FAC585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310312"/>
            <a:ext cx="657224" cy="365125"/>
          </a:xfrm>
          <a:prstGeom prst="rect">
            <a:avLst/>
          </a:prstGeom>
        </p:spPr>
        <p:txBody>
          <a:bodyPr/>
          <a:lstStyle/>
          <a:p>
            <a:fld id="{054D9515-E067-4B07-9E35-AF8EAC4D9AA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4340608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68B3645-4DD2-49F2-F9B0-EA8EBF72AB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91900" y="6318250"/>
            <a:ext cx="647699" cy="365125"/>
          </a:xfrm>
          <a:prstGeom prst="rect">
            <a:avLst/>
          </a:prstGeom>
        </p:spPr>
        <p:txBody>
          <a:bodyPr/>
          <a:lstStyle/>
          <a:p>
            <a:fld id="{054D9515-E067-4B07-9E35-AF8EAC4D9AA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2497833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690D46-BA4C-9A5C-B218-74AF51EF0F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6331063-AA51-D81C-C4ED-7E07303362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5032455-2A10-18B5-F7E4-B31A85049D2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1DC1C7A-D602-FE95-2C39-EB5F68E17A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5388" y="6327775"/>
            <a:ext cx="684211" cy="365125"/>
          </a:xfrm>
          <a:prstGeom prst="rect">
            <a:avLst/>
          </a:prstGeom>
        </p:spPr>
        <p:txBody>
          <a:bodyPr/>
          <a:lstStyle/>
          <a:p>
            <a:fld id="{054D9515-E067-4B07-9E35-AF8EAC4D9AA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590922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A24F6F-DB79-52AF-3AE1-1CEA2C9216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D1C4A2C-BE48-74D6-5A5F-36798B0CB05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D522EF4-87F8-DD21-AB4A-4964EC6117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5B97EA-F8C1-49B8-A05A-9D01EB35172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967819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E7595E-C5BB-383F-EA05-522EC0E4FF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9F153BE-0966-1C70-7320-83D7CA9B228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74FD499-5355-4CC8-FC99-69D17EFA3B2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23F2848-84A5-AF5C-3838-392AFA02E1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5388" y="6327775"/>
            <a:ext cx="646111" cy="365125"/>
          </a:xfrm>
          <a:prstGeom prst="rect">
            <a:avLst/>
          </a:prstGeom>
        </p:spPr>
        <p:txBody>
          <a:bodyPr/>
          <a:lstStyle/>
          <a:p>
            <a:fld id="{054D9515-E067-4B07-9E35-AF8EAC4D9AA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8820172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D04AAD-8454-7A9E-44F8-13E973888D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0DFA29C-8D93-0C19-33AE-6FF8A44A19B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0E934B-6E49-CE4B-A228-DB7EBA4CB1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324600"/>
            <a:ext cx="666749" cy="365125"/>
          </a:xfrm>
          <a:prstGeom prst="rect">
            <a:avLst/>
          </a:prstGeom>
        </p:spPr>
        <p:txBody>
          <a:bodyPr/>
          <a:lstStyle/>
          <a:p>
            <a:fld id="{054D9515-E067-4B07-9E35-AF8EAC4D9AA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2368093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6CF5740-0195-7F2B-A96E-77D8442D466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E1EA67C-F929-357F-6ED9-61AC4673117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04A0AEC-217C-23BD-E075-9C0809F1EC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799" y="6310312"/>
            <a:ext cx="647699" cy="365125"/>
          </a:xfrm>
          <a:prstGeom prst="rect">
            <a:avLst/>
          </a:prstGeom>
        </p:spPr>
        <p:txBody>
          <a:bodyPr/>
          <a:lstStyle/>
          <a:p>
            <a:fld id="{054D9515-E067-4B07-9E35-AF8EAC4D9AA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564307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FB0DB5-4B4F-C3B6-1C35-7ADADB8FA9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604963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6FE09BD-26B0-5097-6BE6-A72DD2B16FA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0294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5557D39-338A-2382-B355-CDB7A07B8C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5B97EA-F8C1-49B8-A05A-9D01EB35172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374309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5B59B7-8407-D726-66BC-2C58DBE4E8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1C817D6-9257-B6B7-3DC1-7CE745121B4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1751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428FC7E-0477-C872-E8B6-3C430151036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1751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F5A261B-7F5A-D0EE-DBA9-207CF5899B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5B97EA-F8C1-49B8-A05A-9D01EB35172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965167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7EDE23-50E8-278C-74B9-12910FDA00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993288C-726B-7079-25C4-7E7E1F01472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43E7645-3669-014B-9762-749179EA58E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5147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28DED92-85FA-2CCC-306C-4E1F5A38E3A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8366ECB-F96A-23B1-FC34-05D1DD0D779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5147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8A91D5C-D3D8-09BB-1882-B468EE3111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5B97EA-F8C1-49B8-A05A-9D01EB35172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398131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8C0832-F6D2-B55F-35C6-EBDF5315A6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6D31F04-CC8D-5AB7-4042-8C32990E6D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5B97EA-F8C1-49B8-A05A-9D01EB35172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906453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966A21F-A59D-4F70-9A3E-BE161C3933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5B97EA-F8C1-49B8-A05A-9D01EB35172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639186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56C866-9ADE-73F6-2399-BD44107A1D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A585D05-5C0C-08F6-075A-3B28C81D24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E9010C0-C927-3B75-6D74-0DD5B4480DD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0C9DAE8-95C4-15F0-9E1F-B73B25A1B7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5B97EA-F8C1-49B8-A05A-9D01EB35172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208709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C07A31-07D1-8B56-15E2-094AB38DBE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24BBA1E-FBF1-26A5-8AED-0B8571E9FA5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5425005-C274-91B0-9867-F53DFE53FD3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A4FB1D4-D633-AF32-515D-E0161EAE88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5B97EA-F8C1-49B8-A05A-9D01EB35172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829492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53E4119-11A4-DB99-8C9D-4691966F7E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0F3229B-CB9E-AC00-30AB-6F806F70070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2023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07BA40D3-333D-F92A-BE94-C58C645FD3E0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5040" y="6176963"/>
            <a:ext cx="12186960" cy="681037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7D9E465-97DE-AF07-1213-3EBDAF60233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53800" y="6334918"/>
            <a:ext cx="68357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915B97EA-F8C1-49B8-A05A-9D01EB351721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097029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298EECB-4590-D42A-F2D2-A4717BF359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6AEEDB8-C292-448E-02AB-3D82FCB043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73623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hyperlink" Target="http://www.york.ac.uk/business-society/research/spsw/parents-and-their-communities/" TargetMode="External"/><Relationship Id="rId13" Type="http://schemas.openxmlformats.org/officeDocument/2006/relationships/hyperlink" Target="https://allwalespeople1st.co.uk/" TargetMode="External"/><Relationship Id="rId3" Type="http://schemas.openxmlformats.org/officeDocument/2006/relationships/hyperlink" Target="https://www.gov.wales/sites/default/files/publications/2019-05/social-services-and-well-being-wales-act-2014-the-essentials.pdf" TargetMode="External"/><Relationship Id="rId7" Type="http://schemas.openxmlformats.org/officeDocument/2006/relationships/hyperlink" Target="https://phw.nhs.wales/services-and-teams/improvement-cymru/news-and-blog/publications/easy-read-learning-disability-educational-framework-for-healthcare-staff-in-wales/" TargetMode="External"/><Relationship Id="rId12" Type="http://schemas.openxmlformats.org/officeDocument/2006/relationships/hyperlink" Target="https://www.bristol.ac.uk/sps/wtpn/" TargetMode="External"/><Relationship Id="rId2" Type="http://schemas.openxmlformats.org/officeDocument/2006/relationships/hyperlink" Target="https://www.gov.wales/sites/default/files/publications/2021-10/well-being-future-generations-wales-act-2015-the-essentials-2021.pdf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phw.nhs.wales/services-and-teams/improvement-cymru/our-work/learning-disability-health-improvement-programme/health-profile/health-profile-for-professionals/" TargetMode="External"/><Relationship Id="rId11" Type="http://schemas.openxmlformats.org/officeDocument/2006/relationships/hyperlink" Target="https://sharedlivesplus.org.uk/our-work-and-campaigns/our-shared-lives-programmes/supporting-parents-in-shared-lives/" TargetMode="External"/><Relationship Id="rId5" Type="http://schemas.openxmlformats.org/officeDocument/2006/relationships/hyperlink" Target="https://gov.wales/learning-disability-strategic-action-plan-2022-2026-html#:~:text=Overview%20This%20action%20plan%20sets%20out%20the%20Welsh,contains%20specific%20actions%20with%20timelines%20for%20each%20commitment." TargetMode="External"/><Relationship Id="rId10" Type="http://schemas.openxmlformats.org/officeDocument/2006/relationships/hyperlink" Target="https://www.ldw.org.uk/project/ffrindiau-gigiau-gig-buddies/" TargetMode="External"/><Relationship Id="rId4" Type="http://schemas.openxmlformats.org/officeDocument/2006/relationships/hyperlink" Target="https://www.gov.wales/sites/default/files/publications/2021-09/a-healthier-wales-our-plan-for-health-and-social-care.pdf" TargetMode="External"/><Relationship Id="rId9" Type="http://schemas.openxmlformats.org/officeDocument/2006/relationships/hyperlink" Target="https://www.gov.wales/guidance-social-workers-families-where-parent-has-learning-disability-html" TargetMode="External"/><Relationship Id="rId14" Type="http://schemas.openxmlformats.org/officeDocument/2006/relationships/hyperlink" Target="Through%20our%20Eyes%20Project%20(2020%20-%202022)%20-%20All%20Wales%20People%20First%20(allwalespeople1st.co.uk)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downsyndromeuk.co.uk/" TargetMode="External"/><Relationship Id="rId2" Type="http://schemas.openxmlformats.org/officeDocument/2006/relationships/hyperlink" Target="https://www.autisticparentsuk.org/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positiveaboutdownsyndrome.co.uk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C382CE-6878-872B-5D52-AEE66AB1EA1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81743" y="2196192"/>
            <a:ext cx="10668000" cy="1900238"/>
          </a:xfrm>
        </p:spPr>
        <p:txBody>
          <a:bodyPr>
            <a:normAutofit/>
          </a:bodyPr>
          <a:lstStyle/>
          <a:p>
            <a:r>
              <a:rPr lang="en-GB" sz="4800" dirty="0"/>
              <a:t>PNMH Community of Practice – 25</a:t>
            </a:r>
            <a:r>
              <a:rPr lang="en-GB" sz="4800" baseline="30000" dirty="0"/>
              <a:t>th</a:t>
            </a:r>
            <a:r>
              <a:rPr lang="en-GB" sz="4800" dirty="0"/>
              <a:t> September 2023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54C7517-BB35-77B5-C4CB-1919E4F759C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/>
              <a:t>Learning Disabilities and Cognitive Impairment </a:t>
            </a:r>
          </a:p>
        </p:txBody>
      </p:sp>
    </p:spTree>
    <p:extLst>
      <p:ext uri="{BB962C8B-B14F-4D97-AF65-F5344CB8AC3E}">
        <p14:creationId xmlns:p14="http://schemas.microsoft.com/office/powerpoint/2010/main" val="25022454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15C5A142-412E-0F27-DB65-B2DBEFFE56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1640" y="159068"/>
            <a:ext cx="10515600" cy="481012"/>
          </a:xfrm>
        </p:spPr>
        <p:txBody>
          <a:bodyPr>
            <a:normAutofit fontScale="97500"/>
          </a:bodyPr>
          <a:lstStyle/>
          <a:p>
            <a:pPr marL="0" indent="0">
              <a:buNone/>
            </a:pPr>
            <a:r>
              <a:rPr lang="en-US" dirty="0"/>
              <a:t>Suggested reading and useful links</a:t>
            </a:r>
          </a:p>
        </p:txBody>
      </p:sp>
      <p:graphicFrame>
        <p:nvGraphicFramePr>
          <p:cNvPr id="7" name="Table 7">
            <a:extLst>
              <a:ext uri="{FF2B5EF4-FFF2-40B4-BE49-F238E27FC236}">
                <a16:creationId xmlns:a16="http://schemas.microsoft.com/office/drawing/2014/main" id="{8786AB39-F149-35AE-99A8-E05158918D6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13874541"/>
              </p:ext>
            </p:extLst>
          </p:nvPr>
        </p:nvGraphicFramePr>
        <p:xfrm>
          <a:off x="518160" y="691088"/>
          <a:ext cx="11409680" cy="547582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94848">
                  <a:extLst>
                    <a:ext uri="{9D8B030D-6E8A-4147-A177-3AD203B41FA5}">
                      <a16:colId xmlns:a16="http://schemas.microsoft.com/office/drawing/2014/main" val="1754562769"/>
                    </a:ext>
                  </a:extLst>
                </a:gridCol>
                <a:gridCol w="8614832">
                  <a:extLst>
                    <a:ext uri="{9D8B030D-6E8A-4147-A177-3AD203B41FA5}">
                      <a16:colId xmlns:a16="http://schemas.microsoft.com/office/drawing/2014/main" val="2849811310"/>
                    </a:ext>
                  </a:extLst>
                </a:gridCol>
              </a:tblGrid>
              <a:tr h="355600">
                <a:tc>
                  <a:txBody>
                    <a:bodyPr/>
                    <a:lstStyle/>
                    <a:p>
                      <a:r>
                        <a:rPr lang="en-GB" dirty="0">
                          <a:solidFill>
                            <a:schemeClr val="tx1"/>
                          </a:solidFill>
                        </a:rPr>
                        <a:t>Presenter</a:t>
                      </a: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dirty="0">
                          <a:solidFill>
                            <a:schemeClr val="tx1"/>
                          </a:solidFill>
                        </a:rPr>
                        <a:t>Link </a:t>
                      </a: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71192104"/>
                  </a:ext>
                </a:extLst>
              </a:tr>
              <a:tr h="370840">
                <a:tc rowSpan="6">
                  <a:txBody>
                    <a:bodyPr/>
                    <a:lstStyle/>
                    <a:p>
                      <a:r>
                        <a:rPr lang="en-GB" sz="1400" b="0" dirty="0">
                          <a:solidFill>
                            <a:schemeClr val="tx1"/>
                          </a:solidFill>
                        </a:rPr>
                        <a:t>Dr Ruth Williamson</a:t>
                      </a:r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b="0" dirty="0">
                          <a:solidFill>
                            <a:schemeClr val="tx1"/>
                          </a:solidFill>
                          <a:hlinkClick r:id="rId2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Well-being of Future Generations (Wales) Act 2015</a:t>
                      </a:r>
                      <a:endParaRPr lang="en-GB" sz="14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41689514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endParaRPr lang="en-GB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b="0" dirty="0">
                          <a:solidFill>
                            <a:schemeClr val="tx1"/>
                          </a:solidFill>
                          <a:hlinkClick r:id="rId3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Social Services and Wellbeing Act 2014</a:t>
                      </a:r>
                      <a:endParaRPr lang="en-GB" sz="14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55038262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endParaRPr lang="en-GB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b="0" dirty="0">
                          <a:solidFill>
                            <a:schemeClr val="tx1"/>
                          </a:solidFill>
                          <a:hlinkClick r:id="rId4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A Healthier Wales</a:t>
                      </a:r>
                      <a:endParaRPr lang="en-GB" sz="14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61070014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endParaRPr lang="en-GB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b="0" dirty="0">
                          <a:solidFill>
                            <a:schemeClr val="tx1"/>
                          </a:solidFill>
                          <a:hlinkClick r:id="rId5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Learning Disability Strategic Action Plan 2022 to 2026</a:t>
                      </a:r>
                      <a:endParaRPr lang="en-GB" sz="14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63222926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endParaRPr lang="en-GB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b="0" dirty="0">
                          <a:solidFill>
                            <a:schemeClr val="tx1"/>
                          </a:solidFill>
                          <a:hlinkClick r:id="rId6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The Once for Wales Health Profile</a:t>
                      </a:r>
                      <a:endParaRPr lang="en-GB" sz="14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65208973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endParaRPr lang="en-GB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hlinkClick r:id="rId7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Paul </a:t>
                      </a:r>
                      <a:r>
                        <a:rPr lang="en-US" sz="1400" b="0" dirty="0" err="1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hlinkClick r:id="rId7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Ridd</a:t>
                      </a:r>
                      <a:r>
                        <a:rPr lang="en-US" sz="1400" b="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hlinkClick r:id="rId7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 ESR Training</a:t>
                      </a:r>
                      <a:endParaRPr lang="en-US" sz="1400" b="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7253425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1400" b="0" dirty="0">
                          <a:solidFill>
                            <a:schemeClr val="tx1"/>
                          </a:solidFill>
                        </a:rPr>
                        <a:t>Dr Hannah Jobling</a:t>
                      </a: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b="0" dirty="0">
                          <a:solidFill>
                            <a:schemeClr val="tx1"/>
                          </a:solidFill>
                          <a:effectLst/>
                          <a:hlinkClick r:id="rId8" tooltip="http://www.york.ac.uk/business-society/research/spsw/parents-and-their-communities/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www.york.ac.uk/business-society/research/spsw/parents-and-their-communities/</a:t>
                      </a:r>
                      <a:endParaRPr lang="en-US" sz="1400" b="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08994050"/>
                  </a:ext>
                </a:extLst>
              </a:tr>
              <a:tr h="370840">
                <a:tc rowSpan="4">
                  <a:txBody>
                    <a:bodyPr/>
                    <a:lstStyle/>
                    <a:p>
                      <a:r>
                        <a:rPr lang="en-GB" sz="1400" b="0" dirty="0">
                          <a:solidFill>
                            <a:schemeClr val="tx1"/>
                          </a:solidFill>
                        </a:rPr>
                        <a:t>Sam Williams</a:t>
                      </a:r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hlinkClick r:id="rId9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https://www.gov.wales/guidance-social-workers-families-where-parent-has-learning-disability-html</a:t>
                      </a:r>
                      <a:r>
                        <a:rPr lang="en-US" sz="1400" b="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 </a:t>
                      </a:r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11326476"/>
                  </a:ext>
                </a:extLst>
              </a:tr>
              <a:tr h="406296">
                <a:tc vMerge="1">
                  <a:txBody>
                    <a:bodyPr/>
                    <a:lstStyle/>
                    <a:p>
                      <a:endParaRPr lang="en-GB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b="0" dirty="0">
                          <a:solidFill>
                            <a:schemeClr val="tx1"/>
                          </a:solidFill>
                          <a:hlinkClick r:id="rId10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Gig buddies</a:t>
                      </a:r>
                      <a:endParaRPr lang="en-GB" sz="14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70256066"/>
                  </a:ext>
                </a:extLst>
              </a:tr>
              <a:tr h="406296">
                <a:tc vMerge="1">
                  <a:txBody>
                    <a:bodyPr/>
                    <a:lstStyle/>
                    <a:p>
                      <a:endParaRPr lang="en-GB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b="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hlinkClick r:id="rId11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https://sharedlivesplus.org.uk/our-work-and-campaigns/our-shared-lives-programmes/supporting-parents-in-shared-lives/</a:t>
                      </a:r>
                      <a:endParaRPr lang="en-GB" sz="1400" b="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88385615"/>
                  </a:ext>
                </a:extLst>
              </a:tr>
              <a:tr h="406296">
                <a:tc vMerge="1">
                  <a:txBody>
                    <a:bodyPr/>
                    <a:lstStyle/>
                    <a:p>
                      <a:endParaRPr lang="en-GB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b="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hlinkClick r:id="rId12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Working Together with Parents</a:t>
                      </a:r>
                      <a:endParaRPr lang="en-GB" sz="1400" b="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03959907"/>
                  </a:ext>
                </a:extLst>
              </a:tr>
              <a:tr h="406296">
                <a:tc rowSpan="2">
                  <a:txBody>
                    <a:bodyPr/>
                    <a:lstStyle/>
                    <a:p>
                      <a:r>
                        <a:rPr lang="en-GB" sz="1400" b="0" dirty="0">
                          <a:solidFill>
                            <a:schemeClr val="tx1"/>
                          </a:solidFill>
                        </a:rPr>
                        <a:t>Joe Powell</a:t>
                      </a: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b="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hlinkClick r:id="rId13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www.allwalespeople1st.co.uk</a:t>
                      </a:r>
                      <a:endParaRPr lang="en-GB" sz="1400" b="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57384240"/>
                  </a:ext>
                </a:extLst>
              </a:tr>
              <a:tr h="406296">
                <a:tc vMerge="1">
                  <a:txBody>
                    <a:bodyPr/>
                    <a:lstStyle/>
                    <a:p>
                      <a:endParaRPr lang="en-GB" sz="14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b="0" dirty="0">
                          <a:solidFill>
                            <a:schemeClr val="tx1"/>
                          </a:solidFill>
                          <a:hlinkClick r:id="rId14" action="ppaction://hlinkfile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All Wales People 1</a:t>
                      </a:r>
                      <a:r>
                        <a:rPr lang="en-GB" sz="1400" b="0" baseline="30000" dirty="0">
                          <a:solidFill>
                            <a:schemeClr val="tx1"/>
                          </a:solidFill>
                          <a:hlinkClick r:id="rId14" action="ppaction://hlinkfile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st</a:t>
                      </a:r>
                      <a:r>
                        <a:rPr lang="en-GB" sz="1400" b="0" dirty="0">
                          <a:solidFill>
                            <a:schemeClr val="tx1"/>
                          </a:solidFill>
                          <a:hlinkClick r:id="rId14" action="ppaction://hlinkfile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 Through our eyes project_2020-2022</a:t>
                      </a:r>
                      <a:endParaRPr lang="en-GB" sz="14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2472835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807671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15C5A142-412E-0F27-DB65-B2DBEFFE56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1640" y="159068"/>
            <a:ext cx="10515600" cy="481012"/>
          </a:xfrm>
        </p:spPr>
        <p:txBody>
          <a:bodyPr>
            <a:normAutofit fontScale="97500"/>
          </a:bodyPr>
          <a:lstStyle/>
          <a:p>
            <a:pPr marL="0" indent="0">
              <a:buNone/>
            </a:pPr>
            <a:r>
              <a:rPr lang="en-US" dirty="0"/>
              <a:t>Suggested reading and useful links</a:t>
            </a:r>
          </a:p>
        </p:txBody>
      </p:sp>
      <p:graphicFrame>
        <p:nvGraphicFramePr>
          <p:cNvPr id="7" name="Table 7">
            <a:extLst>
              <a:ext uri="{FF2B5EF4-FFF2-40B4-BE49-F238E27FC236}">
                <a16:creationId xmlns:a16="http://schemas.microsoft.com/office/drawing/2014/main" id="{8786AB39-F149-35AE-99A8-E05158918D6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31136040"/>
              </p:ext>
            </p:extLst>
          </p:nvPr>
        </p:nvGraphicFramePr>
        <p:xfrm>
          <a:off x="721360" y="691088"/>
          <a:ext cx="11206480" cy="4815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88640">
                  <a:extLst>
                    <a:ext uri="{9D8B030D-6E8A-4147-A177-3AD203B41FA5}">
                      <a16:colId xmlns:a16="http://schemas.microsoft.com/office/drawing/2014/main" val="1754562769"/>
                    </a:ext>
                  </a:extLst>
                </a:gridCol>
                <a:gridCol w="8117840">
                  <a:extLst>
                    <a:ext uri="{9D8B030D-6E8A-4147-A177-3AD203B41FA5}">
                      <a16:colId xmlns:a16="http://schemas.microsoft.com/office/drawing/2014/main" val="284981131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GB" sz="1400" b="0" dirty="0">
                          <a:solidFill>
                            <a:schemeClr val="tx1"/>
                          </a:solidFill>
                        </a:rPr>
                        <a:t>The Once for Wales Health Profile</a:t>
                      </a: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b="0" dirty="0">
                          <a:solidFill>
                            <a:schemeClr val="tx1"/>
                          </a:solidFill>
                        </a:rPr>
                        <a:t>https://phw.nhs.wales/services-and-teams/improvement-cymru/our-work/learning-disability-health-improvement-programme/health-profile/health-profile-for-professionals/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400" b="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0899405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Autistic Parents </a:t>
                      </a:r>
                      <a:r>
                        <a:rPr lang="en-US" sz="1400" b="0" dirty="0" err="1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Uk</a:t>
                      </a:r>
                      <a:endParaRPr lang="en-US" sz="1400" b="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  <a:p>
                      <a:endParaRPr lang="en-GB" sz="14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b="0" dirty="0">
                          <a:solidFill>
                            <a:schemeClr val="tx1"/>
                          </a:solidFill>
                          <a:hlinkClick r:id="rId2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Autistic Parents UK</a:t>
                      </a:r>
                      <a:endParaRPr lang="en-US" sz="1400" b="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903086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1400" b="0" dirty="0">
                          <a:solidFill>
                            <a:schemeClr val="tx1"/>
                          </a:solidFill>
                        </a:rPr>
                        <a:t>BCUHB Mental Health Hub </a:t>
                      </a: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b="0" dirty="0">
                          <a:solidFill>
                            <a:schemeClr val="tx1"/>
                          </a:solidFill>
                        </a:rPr>
                        <a:t>https://bcuhb.nhs.wales/health-advice/mental-health-hub/maternal-mental-health-hub/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400" b="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2927789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b="0" dirty="0">
                          <a:solidFill>
                            <a:schemeClr val="tx1"/>
                          </a:solidFill>
                        </a:rPr>
                        <a:t>Learning Disability Wales website</a:t>
                      </a:r>
                    </a:p>
                    <a:p>
                      <a:endParaRPr lang="en-GB" sz="14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400" b="0" dirty="0">
                          <a:solidFill>
                            <a:schemeClr val="tx1"/>
                          </a:solidFill>
                        </a:rPr>
                        <a:t>https://www.ldw.org.uk/resources/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400" b="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11326476"/>
                  </a:ext>
                </a:extLst>
              </a:tr>
              <a:tr h="406296">
                <a:tc>
                  <a:txBody>
                    <a:bodyPr/>
                    <a:lstStyle/>
                    <a:p>
                      <a:r>
                        <a:rPr lang="en-GB" sz="1400" b="0" dirty="0" err="1">
                          <a:solidFill>
                            <a:schemeClr val="tx1"/>
                          </a:solidFill>
                        </a:rPr>
                        <a:t>Seren</a:t>
                      </a:r>
                      <a:r>
                        <a:rPr lang="en-GB" sz="1400" b="0" dirty="0">
                          <a:solidFill>
                            <a:schemeClr val="tx1"/>
                          </a:solidFill>
                        </a:rPr>
                        <a:t> Dwt is a not for profit charitable organisation gifting Welcome Boxes to babies born with Down Syndrome across all Health Boards in Wales</a:t>
                      </a: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b="0" dirty="0">
                          <a:solidFill>
                            <a:schemeClr val="tx1"/>
                          </a:solidFill>
                        </a:rPr>
                        <a:t>https://serendwt.org/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400" b="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57384240"/>
                  </a:ext>
                </a:extLst>
              </a:tr>
              <a:tr h="406296">
                <a:tc>
                  <a:txBody>
                    <a:bodyPr/>
                    <a:lstStyle/>
                    <a:p>
                      <a:r>
                        <a:rPr lang="en-GB" sz="1400" b="0" dirty="0">
                          <a:solidFill>
                            <a:schemeClr val="tx1"/>
                          </a:solidFill>
                        </a:rPr>
                        <a:t>Down Syndrome UK</a:t>
                      </a:r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b="0" dirty="0">
                          <a:solidFill>
                            <a:schemeClr val="tx1"/>
                          </a:solidFill>
                          <a:hlinkClick r:id="rId3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https://www.downsyndromeuk.co.uk</a:t>
                      </a:r>
                      <a:endParaRPr lang="en-GB" sz="1400" b="0" dirty="0">
                        <a:solidFill>
                          <a:schemeClr val="tx1"/>
                        </a:solidFill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b="0" dirty="0">
                          <a:solidFill>
                            <a:schemeClr val="tx1"/>
                          </a:solidFill>
                          <a:hlinkClick r:id="rId4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https://www.positiveaboutdownsyndrome.co.uk</a:t>
                      </a:r>
                      <a:endParaRPr lang="en-GB" sz="1400" b="0" dirty="0">
                        <a:solidFill>
                          <a:schemeClr val="tx1"/>
                        </a:solidFill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4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6925855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9585184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Executive_01">
      <a:dk1>
        <a:srgbClr val="325486"/>
      </a:dk1>
      <a:lt1>
        <a:sysClr val="window" lastClr="FFFFFF"/>
      </a:lt1>
      <a:dk2>
        <a:srgbClr val="44546A"/>
      </a:dk2>
      <a:lt2>
        <a:srgbClr val="E7E6E6"/>
      </a:lt2>
      <a:accent1>
        <a:srgbClr val="28B8CE"/>
      </a:accent1>
      <a:accent2>
        <a:srgbClr val="FAC403"/>
      </a:accent2>
      <a:accent3>
        <a:srgbClr val="E03882"/>
      </a:accent3>
      <a:accent4>
        <a:srgbClr val="4FBAAB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1">
      <a:majorFont>
        <a:latin typeface="Verdana Pro SemiBold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NHS Wales Executive template.potx" id="{45E48A4E-9554-4AE6-A6DC-07D2055DF8A0}" vid="{4CFD4A21-2504-4C2A-8C3A-12999E8BC17D}"/>
    </a:ext>
  </a:extLst>
</a:theme>
</file>

<file path=ppt/theme/theme2.xml><?xml version="1.0" encoding="utf-8"?>
<a:theme xmlns:a="http://schemas.openxmlformats.org/drawingml/2006/main" name="Custom Design">
  <a:themeElements>
    <a:clrScheme name="Executive_01">
      <a:dk1>
        <a:srgbClr val="325486"/>
      </a:dk1>
      <a:lt1>
        <a:sysClr val="window" lastClr="FFFFFF"/>
      </a:lt1>
      <a:dk2>
        <a:srgbClr val="44546A"/>
      </a:dk2>
      <a:lt2>
        <a:srgbClr val="E7E6E6"/>
      </a:lt2>
      <a:accent1>
        <a:srgbClr val="28B8CE"/>
      </a:accent1>
      <a:accent2>
        <a:srgbClr val="FAC403"/>
      </a:accent2>
      <a:accent3>
        <a:srgbClr val="E03882"/>
      </a:accent3>
      <a:accent4>
        <a:srgbClr val="4FBAAB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1">
      <a:majorFont>
        <a:latin typeface="Verdana Pro SemiBold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NHS Wales Executive template.potx" id="{45E48A4E-9554-4AE6-A6DC-07D2055DF8A0}" vid="{7CD0DD89-9F4B-43DF-8CF0-0770B47F736F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c678082d-f371-452b-8c71-a1cb5644fcf6" xsi:nil="true"/>
    <lcf76f155ced4ddcb4097134ff3c332f xmlns="4623c619-908a-4acb-8f3c-6c9cc6dc231e">
      <Terms xmlns="http://schemas.microsoft.com/office/infopath/2007/PartnerControls"/>
    </lcf76f155ced4ddcb4097134ff3c332f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EB83C3CE2208A47B666D799C50B739A" ma:contentTypeVersion="12" ma:contentTypeDescription="Create a new document." ma:contentTypeScope="" ma:versionID="06db202a091c5b603acf375a5514fd31">
  <xsd:schema xmlns:xsd="http://www.w3.org/2001/XMLSchema" xmlns:xs="http://www.w3.org/2001/XMLSchema" xmlns:p="http://schemas.microsoft.com/office/2006/metadata/properties" xmlns:ns2="4623c619-908a-4acb-8f3c-6c9cc6dc231e" xmlns:ns3="c678082d-f371-452b-8c71-a1cb5644fcf6" targetNamespace="http://schemas.microsoft.com/office/2006/metadata/properties" ma:root="true" ma:fieldsID="57a0d49063040a8acca38bfa63d9aa47" ns2:_="" ns3:_="">
    <xsd:import namespace="4623c619-908a-4acb-8f3c-6c9cc6dc231e"/>
    <xsd:import namespace="c678082d-f371-452b-8c71-a1cb5644fcf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ObjectDetectorVersions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623c619-908a-4acb-8f3c-6c9cc6dc231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1" nillable="true" ma:taxonomy="true" ma:internalName="lcf76f155ced4ddcb4097134ff3c332f" ma:taxonomyFieldName="MediaServiceImageTags" ma:displayName="Image Tags" ma:readOnly="false" ma:fieldId="{5cf76f15-5ced-4ddc-b409-7134ff3c332f}" ma:taxonomyMulti="true" ma:sspId="cefaef41-70dc-4075-804e-d4e4dbdaeee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3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bjectDetectorVersions" ma:index="17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678082d-f371-452b-8c71-a1cb5644fcf6" elementFormDefault="qualified">
    <xsd:import namespace="http://schemas.microsoft.com/office/2006/documentManagement/types"/>
    <xsd:import namespace="http://schemas.microsoft.com/office/infopath/2007/PartnerControls"/>
    <xsd:element name="TaxCatchAll" ma:index="12" nillable="true" ma:displayName="Taxonomy Catch All Column" ma:hidden="true" ma:list="{7e854807-b4fd-486b-bd60-31e995943525}" ma:internalName="TaxCatchAll" ma:showField="CatchAllData" ma:web="c678082d-f371-452b-8c71-a1cb5644fcf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246A26F6-6E1D-4B0E-84D6-8C6C13873881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5D81BFA3-2A59-4A34-85AF-D8BD46BCA180}">
  <ds:schemaRefs>
    <ds:schemaRef ds:uri="http://schemas.microsoft.com/office/2006/metadata/properties"/>
    <ds:schemaRef ds:uri="http://schemas.microsoft.com/office/infopath/2007/PartnerControls"/>
    <ds:schemaRef ds:uri="c678082d-f371-452b-8c71-a1cb5644fcf6"/>
    <ds:schemaRef ds:uri="4623c619-908a-4acb-8f3c-6c9cc6dc231e"/>
  </ds:schemaRefs>
</ds:datastoreItem>
</file>

<file path=customXml/itemProps3.xml><?xml version="1.0" encoding="utf-8"?>
<ds:datastoreItem xmlns:ds="http://schemas.openxmlformats.org/officeDocument/2006/customXml" ds:itemID="{14D9C35C-9C52-438D-A548-9B51CABEDD7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623c619-908a-4acb-8f3c-6c9cc6dc231e"/>
    <ds:schemaRef ds:uri="c678082d-f371-452b-8c71-a1cb5644fcf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NHS Wales Executive template</Template>
  <TotalTime>80</TotalTime>
  <Words>250</Words>
  <Application>Microsoft Office PowerPoint</Application>
  <PresentationFormat>Widescreen</PresentationFormat>
  <Paragraphs>36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3</vt:i4>
      </vt:variant>
    </vt:vector>
  </HeadingPairs>
  <TitlesOfParts>
    <vt:vector size="9" baseType="lpstr">
      <vt:lpstr>Arial</vt:lpstr>
      <vt:lpstr>Century Gothic</vt:lpstr>
      <vt:lpstr>Verdana</vt:lpstr>
      <vt:lpstr>Verdana Pro SemiBold</vt:lpstr>
      <vt:lpstr>Office Theme</vt:lpstr>
      <vt:lpstr>Custom Design</vt:lpstr>
      <vt:lpstr>PNMH Community of Practice – 25th September 2023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Ceri Dunstan (NHS Executive)</dc:creator>
  <cp:lastModifiedBy>Helen Ranson (NHS Executive)</cp:lastModifiedBy>
  <cp:revision>4</cp:revision>
  <dcterms:created xsi:type="dcterms:W3CDTF">2023-04-17T11:12:21Z</dcterms:created>
  <dcterms:modified xsi:type="dcterms:W3CDTF">2023-09-26T12:18:45Z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0x0101005EB83C3CE2208A47B666D799C50B739A</vt:lpwstr>
  </property>
</Properties>
</file>