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notesMasterIdLst>
    <p:notesMasterId r:id="rId56"/>
  </p:notesMasterIdLst>
  <p:sldIdLst>
    <p:sldId id="257" r:id="rId6"/>
    <p:sldId id="329" r:id="rId7"/>
    <p:sldId id="308" r:id="rId8"/>
    <p:sldId id="309" r:id="rId9"/>
    <p:sldId id="331" r:id="rId10"/>
    <p:sldId id="271" r:id="rId11"/>
    <p:sldId id="270" r:id="rId12"/>
    <p:sldId id="272" r:id="rId13"/>
    <p:sldId id="273" r:id="rId14"/>
    <p:sldId id="275" r:id="rId15"/>
    <p:sldId id="274" r:id="rId16"/>
    <p:sldId id="276" r:id="rId17"/>
    <p:sldId id="278" r:id="rId18"/>
    <p:sldId id="277" r:id="rId19"/>
    <p:sldId id="279" r:id="rId20"/>
    <p:sldId id="280" r:id="rId21"/>
    <p:sldId id="307" r:id="rId22"/>
    <p:sldId id="281" r:id="rId23"/>
    <p:sldId id="282" r:id="rId24"/>
    <p:sldId id="283" r:id="rId25"/>
    <p:sldId id="284" r:id="rId26"/>
    <p:sldId id="310" r:id="rId27"/>
    <p:sldId id="311" r:id="rId28"/>
    <p:sldId id="287" r:id="rId29"/>
    <p:sldId id="288" r:id="rId30"/>
    <p:sldId id="289" r:id="rId31"/>
    <p:sldId id="290" r:id="rId32"/>
    <p:sldId id="291" r:id="rId33"/>
    <p:sldId id="292" r:id="rId34"/>
    <p:sldId id="293" r:id="rId35"/>
    <p:sldId id="294" r:id="rId36"/>
    <p:sldId id="295" r:id="rId37"/>
    <p:sldId id="298" r:id="rId38"/>
    <p:sldId id="296" r:id="rId39"/>
    <p:sldId id="297" r:id="rId40"/>
    <p:sldId id="299" r:id="rId41"/>
    <p:sldId id="300" r:id="rId42"/>
    <p:sldId id="302" r:id="rId43"/>
    <p:sldId id="303" r:id="rId44"/>
    <p:sldId id="304" r:id="rId45"/>
    <p:sldId id="306" r:id="rId46"/>
    <p:sldId id="312" r:id="rId47"/>
    <p:sldId id="313" r:id="rId48"/>
    <p:sldId id="324" r:id="rId49"/>
    <p:sldId id="325" r:id="rId50"/>
    <p:sldId id="326" r:id="rId51"/>
    <p:sldId id="327" r:id="rId52"/>
    <p:sldId id="322" r:id="rId53"/>
    <p:sldId id="332" r:id="rId54"/>
    <p:sldId id="330" r:id="rId5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9701E"/>
    <a:srgbClr val="FF9999"/>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4" autoAdjust="0"/>
    <p:restoredTop sz="80024" autoAdjust="0"/>
  </p:normalViewPr>
  <p:slideViewPr>
    <p:cSldViewPr snapToGrid="0">
      <p:cViewPr varScale="1">
        <p:scale>
          <a:sx n="60" d="100"/>
          <a:sy n="60" d="100"/>
        </p:scale>
        <p:origin x="724"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slide" Target="slides/slide49.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notesMaster" Target="notesMasters/notesMaster1.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F68E299-045A-4000-AF3A-20508BC141DE}" type="datetimeFigureOut">
              <a:rPr lang="en-GB" smtClean="0"/>
              <a:t>30/04/2024</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381CE19-A728-4E03-B1FD-96B4D82E5409}" type="slidenum">
              <a:rPr lang="en-GB" smtClean="0"/>
              <a:t>‹#›</a:t>
            </a:fld>
            <a:endParaRPr lang="en-GB" dirty="0"/>
          </a:p>
        </p:txBody>
      </p:sp>
    </p:spTree>
    <p:extLst>
      <p:ext uri="{BB962C8B-B14F-4D97-AF65-F5344CB8AC3E}">
        <p14:creationId xmlns:p14="http://schemas.microsoft.com/office/powerpoint/2010/main" val="36965131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We would like to acknowledge that the topic we are about to explore may be emotionally challenging and evoke strong emotions for some individuals. If at any point during this presentation you feel uncomfortable, please note it is appropriate step outside of the room or reach out for support.  Our goal for today is to provide valuable insights and resources whilst creating a safe and supportive environment for everyone.</a:t>
            </a:r>
          </a:p>
          <a:p>
            <a:endParaRPr lang="en-GB" dirty="0"/>
          </a:p>
        </p:txBody>
      </p:sp>
      <p:sp>
        <p:nvSpPr>
          <p:cNvPr id="4" name="Slide Number Placeholder 3"/>
          <p:cNvSpPr>
            <a:spLocks noGrp="1"/>
          </p:cNvSpPr>
          <p:nvPr>
            <p:ph type="sldNum" sz="quarter" idx="5"/>
          </p:nvPr>
        </p:nvSpPr>
        <p:spPr/>
        <p:txBody>
          <a:bodyPr/>
          <a:lstStyle/>
          <a:p>
            <a:fld id="{D381CE19-A728-4E03-B1FD-96B4D82E5409}" type="slidenum">
              <a:rPr lang="en-GB" smtClean="0"/>
              <a:t>3</a:t>
            </a:fld>
            <a:endParaRPr lang="en-GB" dirty="0"/>
          </a:p>
        </p:txBody>
      </p:sp>
    </p:spTree>
    <p:extLst>
      <p:ext uri="{BB962C8B-B14F-4D97-AF65-F5344CB8AC3E}">
        <p14:creationId xmlns:p14="http://schemas.microsoft.com/office/powerpoint/2010/main" val="3767105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Obsessive-compulsive disorder (OCD) affects 2-4% of women during pregnancy and postnatally, and is thought to be more common during this period.1 It can also affect fathers.</a:t>
            </a:r>
            <a:r>
              <a:rPr lang="en-GB" baseline="30000" dirty="0"/>
              <a:t>2</a:t>
            </a:r>
          </a:p>
          <a:p>
            <a:endParaRPr lang="en-GB" baseline="30000" dirty="0"/>
          </a:p>
          <a:p>
            <a:r>
              <a:rPr lang="en-GB" dirty="0"/>
              <a:t>Period prevalence of 7.8% in pregnancy and 16.9% in the postpartum. </a:t>
            </a:r>
            <a:r>
              <a:rPr lang="en-GB" baseline="30000" dirty="0"/>
              <a:t>5</a:t>
            </a:r>
          </a:p>
          <a:p>
            <a:endParaRPr lang="en-GB" dirty="0"/>
          </a:p>
        </p:txBody>
      </p:sp>
      <p:sp>
        <p:nvSpPr>
          <p:cNvPr id="4" name="Slide Number Placeholder 3"/>
          <p:cNvSpPr>
            <a:spLocks noGrp="1"/>
          </p:cNvSpPr>
          <p:nvPr>
            <p:ph type="sldNum" sz="quarter" idx="5"/>
          </p:nvPr>
        </p:nvSpPr>
        <p:spPr/>
        <p:txBody>
          <a:bodyPr/>
          <a:lstStyle/>
          <a:p>
            <a:fld id="{D381CE19-A728-4E03-B1FD-96B4D82E5409}" type="slidenum">
              <a:rPr lang="en-GB" smtClean="0"/>
              <a:t>26</a:t>
            </a:fld>
            <a:endParaRPr lang="en-GB" dirty="0"/>
          </a:p>
        </p:txBody>
      </p:sp>
    </p:spTree>
    <p:extLst>
      <p:ext uri="{BB962C8B-B14F-4D97-AF65-F5344CB8AC3E}">
        <p14:creationId xmlns:p14="http://schemas.microsoft.com/office/powerpoint/2010/main" val="26082248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dirty="0">
                <a:solidFill>
                  <a:srgbClr val="C00000"/>
                </a:solidFill>
                <a:effectLst/>
              </a:rPr>
              <a:t>If suspected, ask directly about common intrusive thoughts including sexual intrusions as these carry potential for shame and stigma and women will rarely disclose voluntarily. </a:t>
            </a:r>
          </a:p>
          <a:p>
            <a:endParaRPr lang="en-GB" dirty="0"/>
          </a:p>
        </p:txBody>
      </p:sp>
      <p:sp>
        <p:nvSpPr>
          <p:cNvPr id="4" name="Slide Number Placeholder 3"/>
          <p:cNvSpPr>
            <a:spLocks noGrp="1"/>
          </p:cNvSpPr>
          <p:nvPr>
            <p:ph type="sldNum" sz="quarter" idx="5"/>
          </p:nvPr>
        </p:nvSpPr>
        <p:spPr/>
        <p:txBody>
          <a:bodyPr/>
          <a:lstStyle/>
          <a:p>
            <a:fld id="{D381CE19-A728-4E03-B1FD-96B4D82E5409}" type="slidenum">
              <a:rPr lang="en-GB" smtClean="0"/>
              <a:t>32</a:t>
            </a:fld>
            <a:endParaRPr lang="en-GB" dirty="0"/>
          </a:p>
        </p:txBody>
      </p:sp>
    </p:spTree>
    <p:extLst>
      <p:ext uri="{BB962C8B-B14F-4D97-AF65-F5344CB8AC3E}">
        <p14:creationId xmlns:p14="http://schemas.microsoft.com/office/powerpoint/2010/main" val="22206831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Obsessions that begin in pregnancy are likely to focus on contamination and can be accompanied by cleaning and washing compulsions.</a:t>
            </a:r>
          </a:p>
          <a:p>
            <a:endParaRPr lang="en-GB" dirty="0"/>
          </a:p>
          <a:p>
            <a:r>
              <a:rPr lang="en-GB" dirty="0"/>
              <a:t>Postpartum onset obsessions are more likely to focus on infant harm and be accompanied by checking and avoiding compulsions.</a:t>
            </a:r>
          </a:p>
          <a:p>
            <a:endParaRPr lang="en-GB" dirty="0"/>
          </a:p>
        </p:txBody>
      </p:sp>
      <p:sp>
        <p:nvSpPr>
          <p:cNvPr id="4" name="Slide Number Placeholder 3"/>
          <p:cNvSpPr>
            <a:spLocks noGrp="1"/>
          </p:cNvSpPr>
          <p:nvPr>
            <p:ph type="sldNum" sz="quarter" idx="5"/>
          </p:nvPr>
        </p:nvSpPr>
        <p:spPr/>
        <p:txBody>
          <a:bodyPr/>
          <a:lstStyle/>
          <a:p>
            <a:fld id="{D381CE19-A728-4E03-B1FD-96B4D82E5409}" type="slidenum">
              <a:rPr lang="en-GB" smtClean="0"/>
              <a:t>33</a:t>
            </a:fld>
            <a:endParaRPr lang="en-GB" dirty="0"/>
          </a:p>
        </p:txBody>
      </p:sp>
    </p:spTree>
    <p:extLst>
      <p:ext uri="{BB962C8B-B14F-4D97-AF65-F5344CB8AC3E}">
        <p14:creationId xmlns:p14="http://schemas.microsoft.com/office/powerpoint/2010/main" val="26373612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Obsessions that begin in pregnancy are likely to focus on contamination and can be accompanied by cleaning and washing compulsions.</a:t>
            </a:r>
          </a:p>
          <a:p>
            <a:endParaRPr lang="en-GB" dirty="0"/>
          </a:p>
          <a:p>
            <a:r>
              <a:rPr lang="en-GB" dirty="0"/>
              <a:t>Postpartum onset obsessions are more likely to focus on infant harm and be accompanied by checking and avoiding compulsions.</a:t>
            </a:r>
          </a:p>
          <a:p>
            <a:endParaRPr lang="en-GB" dirty="0"/>
          </a:p>
        </p:txBody>
      </p:sp>
      <p:sp>
        <p:nvSpPr>
          <p:cNvPr id="4" name="Slide Number Placeholder 3"/>
          <p:cNvSpPr>
            <a:spLocks noGrp="1"/>
          </p:cNvSpPr>
          <p:nvPr>
            <p:ph type="sldNum" sz="quarter" idx="5"/>
          </p:nvPr>
        </p:nvSpPr>
        <p:spPr/>
        <p:txBody>
          <a:bodyPr/>
          <a:lstStyle/>
          <a:p>
            <a:fld id="{D381CE19-A728-4E03-B1FD-96B4D82E5409}" type="slidenum">
              <a:rPr lang="en-GB" smtClean="0"/>
              <a:t>35</a:t>
            </a:fld>
            <a:endParaRPr lang="en-GB" dirty="0"/>
          </a:p>
        </p:txBody>
      </p:sp>
    </p:spTree>
    <p:extLst>
      <p:ext uri="{BB962C8B-B14F-4D97-AF65-F5344CB8AC3E}">
        <p14:creationId xmlns:p14="http://schemas.microsoft.com/office/powerpoint/2010/main" val="22150682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20000"/>
              </a:lnSpc>
            </a:pPr>
            <a:r>
              <a:rPr lang="en-GB" sz="1200" dirty="0"/>
              <a:t>We are not aware of any recorded cases of people with OCD acting on intrusive thoughts (challacomb)</a:t>
            </a:r>
            <a:r>
              <a:rPr lang="en-GB" sz="1200" b="1" baseline="30000" dirty="0"/>
              <a:t> 2</a:t>
            </a:r>
            <a:endParaRPr lang="en-GB" sz="1200" dirty="0"/>
          </a:p>
          <a:p>
            <a:pPr>
              <a:lnSpc>
                <a:spcPct val="120000"/>
              </a:lnSpc>
            </a:pPr>
            <a:endParaRPr lang="en-GB" sz="1200" dirty="0"/>
          </a:p>
          <a:p>
            <a:pPr marL="0" marR="0" lvl="0" indent="0" algn="l" defTabSz="914400" rtl="0" eaLnBrk="1" fontAlgn="auto" latinLnBrk="0" hangingPunct="1">
              <a:lnSpc>
                <a:spcPct val="120000"/>
              </a:lnSpc>
              <a:spcBef>
                <a:spcPts val="0"/>
              </a:spcBef>
              <a:spcAft>
                <a:spcPts val="0"/>
              </a:spcAft>
              <a:buClrTx/>
              <a:buSzTx/>
              <a:buFontTx/>
              <a:buNone/>
              <a:tabLst/>
              <a:defRPr/>
            </a:pPr>
            <a:r>
              <a:rPr lang="en-GB" sz="1200" dirty="0"/>
              <a:t>In disorders such as severe depression, intrusive thoughts of harming the baby are not so clearly ego-dystonic, such as “the baby would be better off without me” or “I can’t cope with his crying and want to throw him out of the window.” (challacomb)</a:t>
            </a:r>
            <a:r>
              <a:rPr lang="en-GB" sz="1200" b="1" baseline="30000" dirty="0"/>
              <a:t> 2</a:t>
            </a:r>
            <a:endParaRPr lang="en-GB" dirty="0"/>
          </a:p>
          <a:p>
            <a:pPr>
              <a:lnSpc>
                <a:spcPct val="120000"/>
              </a:lnSpc>
            </a:pPr>
            <a:endParaRPr lang="en-GB" sz="1200" dirty="0"/>
          </a:p>
          <a:p>
            <a:pPr>
              <a:lnSpc>
                <a:spcPct val="120000"/>
              </a:lnSpc>
            </a:pPr>
            <a:endParaRPr lang="en-GB" sz="1200" dirty="0"/>
          </a:p>
          <a:p>
            <a:pPr marL="0" marR="0" lvl="0" indent="0" algn="l" defTabSz="914400" rtl="0" eaLnBrk="1" fontAlgn="auto" latinLnBrk="0" hangingPunct="1">
              <a:lnSpc>
                <a:spcPct val="120000"/>
              </a:lnSpc>
              <a:spcBef>
                <a:spcPts val="0"/>
              </a:spcBef>
              <a:spcAft>
                <a:spcPts val="0"/>
              </a:spcAft>
              <a:buClrTx/>
              <a:buSzTx/>
              <a:buFontTx/>
              <a:buNone/>
              <a:tabLst/>
              <a:defRPr/>
            </a:pPr>
            <a:r>
              <a:rPr lang="en-GB" sz="1200" dirty="0"/>
              <a:t>In OCD there can be serious secondary risks resulting from measures people take to avoid harm, such as avoiding time spent with the baby, excessive food restriction, or excessive cleaning with products such as bleach. (challacomb)</a:t>
            </a:r>
            <a:r>
              <a:rPr lang="en-GB" sz="1200" b="1" baseline="30000" dirty="0"/>
              <a:t> 2</a:t>
            </a:r>
            <a:endParaRPr lang="en-GB" dirty="0"/>
          </a:p>
          <a:p>
            <a:pPr>
              <a:lnSpc>
                <a:spcPct val="120000"/>
              </a:lnSpc>
            </a:pPr>
            <a:endParaRPr lang="en-GB" sz="1200" dirty="0"/>
          </a:p>
          <a:p>
            <a:pPr>
              <a:lnSpc>
                <a:spcPct val="120000"/>
              </a:lnSpc>
            </a:pPr>
            <a:endParaRPr lang="en-GB" sz="1200" i="1" dirty="0"/>
          </a:p>
          <a:p>
            <a:pPr marL="0" marR="0" lvl="0" indent="0" algn="l" defTabSz="914400" rtl="0" eaLnBrk="1" fontAlgn="auto" latinLnBrk="0" hangingPunct="1">
              <a:lnSpc>
                <a:spcPct val="120000"/>
              </a:lnSpc>
              <a:spcBef>
                <a:spcPts val="0"/>
              </a:spcBef>
              <a:spcAft>
                <a:spcPts val="0"/>
              </a:spcAft>
              <a:buClrTx/>
              <a:buSzTx/>
              <a:buFontTx/>
              <a:buNone/>
              <a:tabLst/>
              <a:defRPr/>
            </a:pPr>
            <a:r>
              <a:rPr lang="en-GB" sz="1200" dirty="0"/>
              <a:t>Some studies show reduced maternal responsiveness in those with perinatal OCD </a:t>
            </a:r>
            <a:r>
              <a:rPr lang="en-GB" sz="1200" b="1" baseline="30000" dirty="0"/>
              <a:t>3</a:t>
            </a:r>
            <a:endParaRPr lang="en-GB" dirty="0"/>
          </a:p>
          <a:p>
            <a:pPr>
              <a:lnSpc>
                <a:spcPct val="120000"/>
              </a:lnSpc>
            </a:pPr>
            <a:endParaRPr lang="en-GB" sz="1200" dirty="0"/>
          </a:p>
          <a:p>
            <a:endParaRPr lang="en-GB" dirty="0"/>
          </a:p>
        </p:txBody>
      </p:sp>
      <p:sp>
        <p:nvSpPr>
          <p:cNvPr id="4" name="Slide Number Placeholder 3"/>
          <p:cNvSpPr>
            <a:spLocks noGrp="1"/>
          </p:cNvSpPr>
          <p:nvPr>
            <p:ph type="sldNum" sz="quarter" idx="5"/>
          </p:nvPr>
        </p:nvSpPr>
        <p:spPr/>
        <p:txBody>
          <a:bodyPr/>
          <a:lstStyle/>
          <a:p>
            <a:fld id="{D381CE19-A728-4E03-B1FD-96B4D82E5409}" type="slidenum">
              <a:rPr lang="en-GB" smtClean="0"/>
              <a:t>37</a:t>
            </a:fld>
            <a:endParaRPr lang="en-GB" dirty="0"/>
          </a:p>
        </p:txBody>
      </p:sp>
    </p:spTree>
    <p:extLst>
      <p:ext uri="{BB962C8B-B14F-4D97-AF65-F5344CB8AC3E}">
        <p14:creationId xmlns:p14="http://schemas.microsoft.com/office/powerpoint/2010/main" val="28749844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nSpc>
                <a:spcPct val="120000"/>
              </a:lnSpc>
              <a:buNone/>
            </a:pPr>
            <a:r>
              <a:rPr lang="en-GB" sz="1600" b="1" dirty="0"/>
              <a:t>Psychological</a:t>
            </a:r>
            <a:endParaRPr lang="en-GB" sz="1200" dirty="0"/>
          </a:p>
          <a:p>
            <a:pPr>
              <a:lnSpc>
                <a:spcPct val="120000"/>
              </a:lnSpc>
            </a:pPr>
            <a:r>
              <a:rPr lang="en-GB" sz="1200" dirty="0"/>
              <a:t>Cognitive behaviour therapy (CBT) that includes exposure and response prevention (ERP) as a core component as a first-line treatment option. Individual or group-based. </a:t>
            </a:r>
          </a:p>
          <a:p>
            <a:pPr>
              <a:lnSpc>
                <a:spcPct val="120000"/>
              </a:lnSpc>
            </a:pPr>
            <a:endParaRPr lang="en-GB" sz="1200" dirty="0"/>
          </a:p>
          <a:p>
            <a:pPr>
              <a:lnSpc>
                <a:spcPct val="120000"/>
              </a:lnSpc>
            </a:pPr>
            <a:r>
              <a:rPr lang="en-GB" sz="1200" dirty="0"/>
              <a:t>Treating clinicians should safely involve the infant in CBT (e.g., during exposure-based exercises) if the theme of obsessions/compulsions relates to the infant. </a:t>
            </a:r>
          </a:p>
          <a:p>
            <a:pPr>
              <a:lnSpc>
                <a:spcPct val="120000"/>
              </a:lnSpc>
            </a:pPr>
            <a:endParaRPr lang="en-GB" sz="1200" dirty="0"/>
          </a:p>
          <a:p>
            <a:r>
              <a:rPr lang="en-GB" b="1" dirty="0"/>
              <a:t>Include family and carers around reassurance-seeking</a:t>
            </a:r>
            <a:r>
              <a:rPr lang="en-GB" b="1" dirty="0">
                <a:solidFill>
                  <a:srgbClr val="C00000"/>
                </a:solidFill>
              </a:rPr>
              <a:t>. </a:t>
            </a:r>
            <a:r>
              <a:rPr lang="en-GB" dirty="0">
                <a:solidFill>
                  <a:srgbClr val="C00000"/>
                </a:solidFill>
              </a:rPr>
              <a:t>When family members or carers of people with OCD or BDD have become involved in compulsive behaviours, avoidance or reassurance seeking, treatment plans should help them reduce their involvement in these behaviours in a sensitive and supportive manner. </a:t>
            </a:r>
          </a:p>
          <a:p>
            <a:pPr>
              <a:lnSpc>
                <a:spcPct val="120000"/>
              </a:lnSpc>
            </a:pPr>
            <a:endParaRPr lang="en-GB" sz="1200" dirty="0"/>
          </a:p>
          <a:p>
            <a:pPr>
              <a:lnSpc>
                <a:spcPct val="120000"/>
              </a:lnSpc>
            </a:pPr>
            <a:r>
              <a:rPr lang="en-GB" sz="1200" dirty="0"/>
              <a:t>Clinicians should be aware that combined therapy including both pharmacotherapy and CBT may be more effective than monotherapy (i.e., pharmacotherapy or CBT alone) for some individuals with pnOCD</a:t>
            </a:r>
          </a:p>
          <a:p>
            <a:endParaRPr lang="en-GB" dirty="0"/>
          </a:p>
        </p:txBody>
      </p:sp>
      <p:sp>
        <p:nvSpPr>
          <p:cNvPr id="4" name="Slide Number Placeholder 3"/>
          <p:cNvSpPr>
            <a:spLocks noGrp="1"/>
          </p:cNvSpPr>
          <p:nvPr>
            <p:ph type="sldNum" sz="quarter" idx="5"/>
          </p:nvPr>
        </p:nvSpPr>
        <p:spPr/>
        <p:txBody>
          <a:bodyPr/>
          <a:lstStyle/>
          <a:p>
            <a:fld id="{D381CE19-A728-4E03-B1FD-96B4D82E5409}" type="slidenum">
              <a:rPr lang="en-GB" smtClean="0"/>
              <a:t>38</a:t>
            </a:fld>
            <a:endParaRPr lang="en-GB" dirty="0"/>
          </a:p>
        </p:txBody>
      </p:sp>
    </p:spTree>
    <p:extLst>
      <p:ext uri="{BB962C8B-B14F-4D97-AF65-F5344CB8AC3E}">
        <p14:creationId xmlns:p14="http://schemas.microsoft.com/office/powerpoint/2010/main" val="5777336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nSpc>
                <a:spcPct val="120000"/>
              </a:lnSpc>
              <a:buNone/>
            </a:pPr>
            <a:r>
              <a:rPr lang="en-GB" sz="1600" b="1" dirty="0"/>
              <a:t>Medication </a:t>
            </a:r>
          </a:p>
          <a:p>
            <a:pPr>
              <a:lnSpc>
                <a:spcPct val="150000"/>
              </a:lnSpc>
            </a:pPr>
            <a:r>
              <a:rPr lang="en-GB" sz="1200" dirty="0"/>
              <a:t>Selective Serotonin Reuptake Inhibitors (SSRIs) or Tricyclic Antidepressants (TCAs) should be considered as a recommended pharmacological treatment option for pnOCD. </a:t>
            </a:r>
          </a:p>
          <a:p>
            <a:pPr>
              <a:lnSpc>
                <a:spcPct val="150000"/>
              </a:lnSpc>
            </a:pPr>
            <a:endParaRPr lang="en-GB" sz="1200" dirty="0"/>
          </a:p>
          <a:p>
            <a:pPr>
              <a:lnSpc>
                <a:spcPct val="150000"/>
              </a:lnSpc>
            </a:pPr>
            <a:r>
              <a:rPr lang="en-GB" sz="1200" dirty="0"/>
              <a:t>TCAs- not usually advised in pregnancy. Low RID so OK in breastfeeding. </a:t>
            </a:r>
          </a:p>
          <a:p>
            <a:pPr>
              <a:lnSpc>
                <a:spcPct val="150000"/>
              </a:lnSpc>
            </a:pPr>
            <a:r>
              <a:rPr lang="en-GB" sz="1200" dirty="0"/>
              <a:t>If there is an inadequate response to either pharmacotherapy alone (by 12 weeks) or CBT alone (more than 10 therapist hours), the treatment plan should be reviewed</a:t>
            </a:r>
          </a:p>
          <a:p>
            <a:pPr>
              <a:lnSpc>
                <a:spcPct val="150000"/>
              </a:lnSpc>
            </a:pPr>
            <a:endParaRPr lang="en-GB" sz="1200" dirty="0"/>
          </a:p>
          <a:p>
            <a:pPr>
              <a:lnSpc>
                <a:spcPct val="150000"/>
              </a:lnSpc>
            </a:pPr>
            <a:r>
              <a:rPr lang="en-GB" sz="1200" dirty="0"/>
              <a:t>If treatment for OCD with an SSRI is effective, it should be continued for at least 12 months to prevent relapse and allow for further improvements. </a:t>
            </a:r>
          </a:p>
          <a:p>
            <a:pPr>
              <a:lnSpc>
                <a:spcPct val="150000"/>
              </a:lnSpc>
            </a:pPr>
            <a:r>
              <a:rPr lang="en-GB" sz="1200" dirty="0"/>
              <a:t>Clomipramine should be considered in the treatment of adults with OCD or BDD after an adequate trial of at least 1 SSRI has been ineffective or poorly tolerated, if the patient prefers clomipramine or has had a previous good response to it. </a:t>
            </a:r>
          </a:p>
          <a:p>
            <a:endParaRPr lang="en-GB" dirty="0"/>
          </a:p>
        </p:txBody>
      </p:sp>
      <p:sp>
        <p:nvSpPr>
          <p:cNvPr id="4" name="Slide Number Placeholder 3"/>
          <p:cNvSpPr>
            <a:spLocks noGrp="1"/>
          </p:cNvSpPr>
          <p:nvPr>
            <p:ph type="sldNum" sz="quarter" idx="5"/>
          </p:nvPr>
        </p:nvSpPr>
        <p:spPr/>
        <p:txBody>
          <a:bodyPr/>
          <a:lstStyle/>
          <a:p>
            <a:fld id="{D381CE19-A728-4E03-B1FD-96B4D82E5409}" type="slidenum">
              <a:rPr lang="en-GB" smtClean="0"/>
              <a:t>39</a:t>
            </a:fld>
            <a:endParaRPr lang="en-GB" dirty="0"/>
          </a:p>
        </p:txBody>
      </p:sp>
    </p:spTree>
    <p:extLst>
      <p:ext uri="{BB962C8B-B14F-4D97-AF65-F5344CB8AC3E}">
        <p14:creationId xmlns:p14="http://schemas.microsoft.com/office/powerpoint/2010/main" val="33870031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Nursery nurse- attachment and bonding pathway, baby massage, gro brain, VIG etc. </a:t>
            </a:r>
          </a:p>
          <a:p>
            <a:endParaRPr lang="en-GB" dirty="0"/>
          </a:p>
          <a:p>
            <a:r>
              <a:rPr lang="en-GB" dirty="0"/>
              <a:t>OT-  assessment and input dependent on functional impairment. </a:t>
            </a:r>
          </a:p>
          <a:p>
            <a:endParaRPr lang="en-GB" dirty="0"/>
          </a:p>
          <a:p>
            <a:r>
              <a:rPr lang="en-GB" dirty="0"/>
              <a:t>Heath professionals should consider the effect on the infant if the parent is very anxious, and how this may affect the parent–child relationship and interactions.</a:t>
            </a:r>
          </a:p>
          <a:p>
            <a:endParaRPr lang="en-GB" dirty="0"/>
          </a:p>
          <a:p>
            <a:r>
              <a:rPr lang="en-GB" dirty="0"/>
              <a:t>Consider MBU admission if OCD is severe.</a:t>
            </a:r>
          </a:p>
          <a:p>
            <a:endParaRPr lang="en-GB" dirty="0"/>
          </a:p>
        </p:txBody>
      </p:sp>
      <p:sp>
        <p:nvSpPr>
          <p:cNvPr id="4" name="Slide Number Placeholder 3"/>
          <p:cNvSpPr>
            <a:spLocks noGrp="1"/>
          </p:cNvSpPr>
          <p:nvPr>
            <p:ph type="sldNum" sz="quarter" idx="5"/>
          </p:nvPr>
        </p:nvSpPr>
        <p:spPr/>
        <p:txBody>
          <a:bodyPr/>
          <a:lstStyle/>
          <a:p>
            <a:fld id="{D381CE19-A728-4E03-B1FD-96B4D82E5409}" type="slidenum">
              <a:rPr lang="en-GB" smtClean="0"/>
              <a:t>40</a:t>
            </a:fld>
            <a:endParaRPr lang="en-GB" dirty="0"/>
          </a:p>
        </p:txBody>
      </p:sp>
    </p:spTree>
    <p:extLst>
      <p:ext uri="{BB962C8B-B14F-4D97-AF65-F5344CB8AC3E}">
        <p14:creationId xmlns:p14="http://schemas.microsoft.com/office/powerpoint/2010/main" val="39603299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latin typeface="Calibri" panose="020F0502020204030204" pitchFamily="34" charset="0"/>
                <a:ea typeface="Calibri" panose="020F0502020204030204" pitchFamily="34" charset="0"/>
                <a:cs typeface="Times New Roman" panose="02020603050405020304" pitchFamily="18" charset="0"/>
              </a:rPr>
              <a:t>As we have heard already from the speakers before me, intrusive thoughts are a characteristic feature of OCD and may lead to compulsive behaviour and high levels of anxiety in the person that is experiencing them.  We have also heard from the speakers that the evidence base clearly shows that individuals with an OCD diagnosis do not act on their thoughts and are very distressed by them. </a:t>
            </a:r>
          </a:p>
          <a:p>
            <a:endParaRPr lang="en-GB" sz="1200" dirty="0">
              <a:latin typeface="Calibri" panose="020F0502020204030204" pitchFamily="34" charset="0"/>
              <a:ea typeface="Calibri" panose="020F0502020204030204" pitchFamily="34" charset="0"/>
              <a:cs typeface="Times New Roman" panose="02020603050405020304" pitchFamily="18" charset="0"/>
            </a:endParaRPr>
          </a:p>
          <a:p>
            <a:r>
              <a:rPr lang="en-GB" sz="1200" b="1" i="1" dirty="0">
                <a:latin typeface="Calibri" panose="020F0502020204030204" pitchFamily="34" charset="0"/>
                <a:ea typeface="Calibri" panose="020F0502020204030204" pitchFamily="34" charset="0"/>
                <a:cs typeface="Times New Roman" panose="02020603050405020304" pitchFamily="18" charset="0"/>
              </a:rPr>
              <a:t>As Angharad has also described, patients will often be reluctant to voluntarily disclose these thoughts (particularly those of intentional physical or sexual harm to the infant) and therefore there is need to ask patients directly about whether they are experiencing these thoughts. </a:t>
            </a:r>
          </a:p>
          <a:p>
            <a:endParaRPr lang="en-GB" sz="1200" b="1" i="1" dirty="0">
              <a:latin typeface="Calibri" panose="020F0502020204030204" pitchFamily="34" charset="0"/>
              <a:ea typeface="Calibri" panose="020F0502020204030204" pitchFamily="34" charset="0"/>
              <a:cs typeface="Times New Roman" panose="02020603050405020304" pitchFamily="18" charset="0"/>
            </a:endParaRPr>
          </a:p>
          <a:p>
            <a:r>
              <a:rPr lang="en-GB" sz="1200" b="1" i="1" dirty="0">
                <a:latin typeface="Calibri" panose="020F0502020204030204" pitchFamily="34" charset="0"/>
                <a:ea typeface="Calibri" panose="020F0502020204030204" pitchFamily="34" charset="0"/>
                <a:cs typeface="Times New Roman" panose="02020603050405020304" pitchFamily="18" charset="0"/>
              </a:rPr>
              <a:t>It is recognised in the literature that seeking help is very difficult for these individuals  due to feelings of shame and guilt, and fears they will be judged as a potential harmful parent. </a:t>
            </a:r>
          </a:p>
          <a:p>
            <a:endParaRPr lang="en-GB" sz="1200" b="1" i="1" dirty="0">
              <a:latin typeface="Calibri" panose="020F0502020204030204" pitchFamily="34" charset="0"/>
              <a:ea typeface="Calibri" panose="020F0502020204030204" pitchFamily="34" charset="0"/>
              <a:cs typeface="Times New Roman" panose="02020603050405020304" pitchFamily="18" charset="0"/>
            </a:endParaRPr>
          </a:p>
          <a:p>
            <a:r>
              <a:rPr lang="en-GB" sz="1200" dirty="0">
                <a:latin typeface="Calibri" panose="020F0502020204030204" pitchFamily="34" charset="0"/>
                <a:ea typeface="Calibri" panose="020F0502020204030204" pitchFamily="34" charset="0"/>
                <a:cs typeface="Times New Roman" panose="02020603050405020304" pitchFamily="18" charset="0"/>
              </a:rPr>
              <a:t>Unfortunately, there have been case examples which describe this being the experience of  patients who have sought help, and this is something we have also experienced throughout our time in the MBU and within the community team in Swansea Bay. </a:t>
            </a:r>
            <a:br>
              <a:rPr lang="en-GB" sz="1200" dirty="0">
                <a:latin typeface="Calibri" panose="020F0502020204030204" pitchFamily="34" charset="0"/>
                <a:ea typeface="Calibri" panose="020F0502020204030204" pitchFamily="34" charset="0"/>
                <a:cs typeface="Times New Roman" panose="02020603050405020304" pitchFamily="18" charset="0"/>
              </a:rPr>
            </a:br>
            <a:br>
              <a:rPr lang="en-GB" sz="1200" dirty="0">
                <a:latin typeface="Calibri" panose="020F0502020204030204" pitchFamily="34" charset="0"/>
                <a:ea typeface="Calibri" panose="020F0502020204030204" pitchFamily="34" charset="0"/>
                <a:cs typeface="Times New Roman" panose="02020603050405020304" pitchFamily="18" charset="0"/>
              </a:rPr>
            </a:br>
            <a:endParaRPr lang="en-GB" sz="1200" b="1" i="1" dirty="0">
              <a:latin typeface="Calibri" panose="020F0502020204030204" pitchFamily="34" charset="0"/>
              <a:ea typeface="Calibri" panose="020F0502020204030204" pitchFamily="34" charset="0"/>
              <a:cs typeface="Times New Roman" panose="02020603050405020304" pitchFamily="18" charset="0"/>
            </a:endParaRPr>
          </a:p>
          <a:p>
            <a:endParaRPr lang="en-GB" sz="1200" dirty="0">
              <a:latin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D381CE19-A728-4E03-B1FD-96B4D82E5409}" type="slidenum">
              <a:rPr lang="en-GB" smtClean="0"/>
              <a:t>43</a:t>
            </a:fld>
            <a:endParaRPr lang="en-GB" dirty="0"/>
          </a:p>
        </p:txBody>
      </p:sp>
    </p:spTree>
    <p:extLst>
      <p:ext uri="{BB962C8B-B14F-4D97-AF65-F5344CB8AC3E}">
        <p14:creationId xmlns:p14="http://schemas.microsoft.com/office/powerpoint/2010/main" val="4407887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GB" dirty="0">
                <a:latin typeface="Calibri" panose="020F0502020204030204" pitchFamily="34" charset="0"/>
                <a:cs typeface="Times New Roman" panose="02020603050405020304" pitchFamily="18" charset="0"/>
              </a:rPr>
              <a:t>For example, a</a:t>
            </a:r>
            <a:r>
              <a:rPr lang="en-GB" dirty="0">
                <a:latin typeface="Calibri" panose="020F0502020204030204" pitchFamily="34" charset="0"/>
                <a:ea typeface="Calibri" panose="020F0502020204030204" pitchFamily="34" charset="0"/>
                <a:cs typeface="Times New Roman" panose="02020603050405020304" pitchFamily="18" charset="0"/>
              </a:rPr>
              <a:t> case study detailed by Challacombe &amp; Rowe 2013 describes a case where OCD was not recognised and the woman was classified as high risk of harming their children, and subsequently child protection proceedings were initiated. </a:t>
            </a:r>
          </a:p>
          <a:p>
            <a:pPr marL="0" indent="0">
              <a:buNone/>
            </a:pPr>
            <a:endParaRPr lang="en-GB" dirty="0">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GB" dirty="0">
                <a:latin typeface="Calibri" panose="020F0502020204030204" pitchFamily="34" charset="0"/>
                <a:ea typeface="Calibri" panose="020F0502020204030204" pitchFamily="34" charset="0"/>
                <a:cs typeface="Times New Roman" panose="02020603050405020304" pitchFamily="18" charset="0"/>
              </a:rPr>
              <a:t>This not only served to reinforced the mother’s own fears that their symptoms meant they would harm their babies, but also meant that mum and baby were separated for a period of time and restrictions placed on their contact with each other. </a:t>
            </a:r>
            <a:endParaRPr lang="en-GB" dirty="0"/>
          </a:p>
          <a:p>
            <a:endParaRPr lang="en-GB" dirty="0"/>
          </a:p>
        </p:txBody>
      </p:sp>
      <p:sp>
        <p:nvSpPr>
          <p:cNvPr id="4" name="Slide Number Placeholder 3"/>
          <p:cNvSpPr>
            <a:spLocks noGrp="1"/>
          </p:cNvSpPr>
          <p:nvPr>
            <p:ph type="sldNum" sz="quarter" idx="5"/>
          </p:nvPr>
        </p:nvSpPr>
        <p:spPr/>
        <p:txBody>
          <a:bodyPr/>
          <a:lstStyle/>
          <a:p>
            <a:fld id="{D381CE19-A728-4E03-B1FD-96B4D82E5409}" type="slidenum">
              <a:rPr lang="en-GB" smtClean="0"/>
              <a:t>44</a:t>
            </a:fld>
            <a:endParaRPr lang="en-GB" dirty="0"/>
          </a:p>
        </p:txBody>
      </p:sp>
    </p:spTree>
    <p:extLst>
      <p:ext uri="{BB962C8B-B14F-4D97-AF65-F5344CB8AC3E}">
        <p14:creationId xmlns:p14="http://schemas.microsoft.com/office/powerpoint/2010/main" val="17716941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Inclusive Approach: Partners/Dads/LQBTQ+ and Perinatal Mental Health</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“Embracing Diversity, Nurturing Inclusivity: Perinatal Mental Health for All”</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The language used within this presentation uses the term ‘mothers’, but we recognise that perinatal mental health issues affect men, women, gender diverse individuals and people whose gender identity does not align with the sex they were assigned at birth. Our focus is not an exclusion, and we will continue to campaign for high quality, compassionate perinatal mental health care for everyone who needs it.</a:t>
            </a:r>
          </a:p>
          <a:p>
            <a:endParaRPr lang="en-GB" dirty="0"/>
          </a:p>
        </p:txBody>
      </p:sp>
      <p:sp>
        <p:nvSpPr>
          <p:cNvPr id="4" name="Slide Number Placeholder 3"/>
          <p:cNvSpPr>
            <a:spLocks noGrp="1"/>
          </p:cNvSpPr>
          <p:nvPr>
            <p:ph type="sldNum" sz="quarter" idx="5"/>
          </p:nvPr>
        </p:nvSpPr>
        <p:spPr/>
        <p:txBody>
          <a:bodyPr/>
          <a:lstStyle/>
          <a:p>
            <a:fld id="{D381CE19-A728-4E03-B1FD-96B4D82E5409}" type="slidenum">
              <a:rPr lang="en-GB" smtClean="0"/>
              <a:t>7</a:t>
            </a:fld>
            <a:endParaRPr lang="en-GB" dirty="0"/>
          </a:p>
        </p:txBody>
      </p:sp>
    </p:spTree>
    <p:extLst>
      <p:ext uri="{BB962C8B-B14F-4D97-AF65-F5344CB8AC3E}">
        <p14:creationId xmlns:p14="http://schemas.microsoft.com/office/powerpoint/2010/main" val="22378916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br>
              <a:rPr lang="en-GB" sz="1050" dirty="0">
                <a:latin typeface="Calibri" panose="020F0502020204030204" pitchFamily="34" charset="0"/>
                <a:ea typeface="Calibri" panose="020F0502020204030204" pitchFamily="34" charset="0"/>
                <a:cs typeface="Times New Roman" panose="02020603050405020304" pitchFamily="18" charset="0"/>
              </a:rPr>
            </a:br>
            <a:r>
              <a:rPr lang="en-GB" sz="1200" dirty="0">
                <a:latin typeface="Calibri" panose="020F0502020204030204" pitchFamily="34" charset="0"/>
                <a:ea typeface="Calibri" panose="020F0502020204030204" pitchFamily="34" charset="0"/>
                <a:cs typeface="Times New Roman" panose="02020603050405020304" pitchFamily="18" charset="0"/>
              </a:rPr>
              <a:t>There have been a number of cases in the MBU whereby intrusive </a:t>
            </a:r>
            <a:br>
              <a:rPr lang="en-GB" sz="1200" dirty="0">
                <a:latin typeface="Calibri" panose="020F0502020204030204" pitchFamily="34" charset="0"/>
                <a:ea typeface="Calibri" panose="020F0502020204030204" pitchFamily="34" charset="0"/>
                <a:cs typeface="Times New Roman" panose="02020603050405020304" pitchFamily="18" charset="0"/>
              </a:rPr>
            </a:br>
            <a:r>
              <a:rPr lang="en-GB" sz="1200" dirty="0">
                <a:latin typeface="Calibri" panose="020F0502020204030204" pitchFamily="34" charset="0"/>
                <a:ea typeface="Calibri" panose="020F0502020204030204" pitchFamily="34" charset="0"/>
                <a:cs typeface="Times New Roman" panose="02020603050405020304" pitchFamily="18" charset="0"/>
              </a:rPr>
              <a:t>thoughts expressed by mums with OCD can often be met with alarm by child protection workers, who hear the inflammatory language or thoughts of harm to baby, and assume that presence of these thoughts means that there is a high risk of the person acting on the thoughts. </a:t>
            </a:r>
            <a:br>
              <a:rPr lang="en-GB" sz="1200" dirty="0">
                <a:latin typeface="Calibri" panose="020F0502020204030204" pitchFamily="34" charset="0"/>
                <a:ea typeface="Calibri" panose="020F0502020204030204" pitchFamily="34" charset="0"/>
                <a:cs typeface="Times New Roman" panose="02020603050405020304" pitchFamily="18" charset="0"/>
              </a:rPr>
            </a:br>
            <a:br>
              <a:rPr lang="en-GB" sz="1200" dirty="0">
                <a:latin typeface="Calibri" panose="020F0502020204030204" pitchFamily="34" charset="0"/>
                <a:ea typeface="Calibri" panose="020F0502020204030204" pitchFamily="34" charset="0"/>
                <a:cs typeface="Times New Roman" panose="02020603050405020304" pitchFamily="18" charset="0"/>
              </a:rPr>
            </a:br>
            <a:r>
              <a:rPr lang="en-GB" sz="1200" dirty="0">
                <a:latin typeface="Calibri" panose="020F0502020204030204" pitchFamily="34" charset="0"/>
                <a:ea typeface="Calibri" panose="020F0502020204030204" pitchFamily="34" charset="0"/>
                <a:cs typeface="Times New Roman" panose="02020603050405020304" pitchFamily="18" charset="0"/>
              </a:rPr>
              <a:t>One example is of a mum being referred to social services by her midwife after disclosing her experience of intrusive thoughts. Social services were very concerned about the expression of intrusive thoughts and the impact of these on her ability to parent the infant. They ordered that the infant be subject to an interim care order and for the new mum to be subject to continuous supervision from family members. This was later dropped when Mental Health Professionals became involved and were able to provide reassurance that this mum was not at risk of acting on these thoughts. </a:t>
            </a:r>
            <a:br>
              <a:rPr lang="en-GB" sz="1200" dirty="0">
                <a:latin typeface="Calibri" panose="020F0502020204030204" pitchFamily="34" charset="0"/>
                <a:ea typeface="Calibri" panose="020F0502020204030204" pitchFamily="34" charset="0"/>
                <a:cs typeface="Times New Roman" panose="02020603050405020304" pitchFamily="18" charset="0"/>
              </a:rPr>
            </a:br>
            <a:br>
              <a:rPr lang="en-GB" sz="1200" dirty="0">
                <a:latin typeface="Calibri" panose="020F0502020204030204" pitchFamily="34" charset="0"/>
                <a:ea typeface="Calibri" panose="020F0502020204030204" pitchFamily="34" charset="0"/>
                <a:cs typeface="Times New Roman" panose="02020603050405020304" pitchFamily="18" charset="0"/>
              </a:rPr>
            </a:br>
            <a:r>
              <a:rPr lang="en-GB" sz="1200" dirty="0">
                <a:latin typeface="Calibri" panose="020F0502020204030204" pitchFamily="34" charset="0"/>
                <a:ea typeface="Calibri" panose="020F0502020204030204" pitchFamily="34" charset="0"/>
                <a:cs typeface="Times New Roman" panose="02020603050405020304" pitchFamily="18" charset="0"/>
              </a:rPr>
              <a:t>A typical example we come across in the MBU and perinatal mental health in general,  is around mums with OCD disclosing intrusive thoughts to harm the baby by various violent means, and child protection professionals concluding there is an actual risk of harm to the baby, without any understanding or knowledge of OCD. </a:t>
            </a:r>
          </a:p>
          <a:p>
            <a:endParaRPr lang="en-GB" dirty="0"/>
          </a:p>
        </p:txBody>
      </p:sp>
      <p:sp>
        <p:nvSpPr>
          <p:cNvPr id="4" name="Slide Number Placeholder 3"/>
          <p:cNvSpPr>
            <a:spLocks noGrp="1"/>
          </p:cNvSpPr>
          <p:nvPr>
            <p:ph type="sldNum" sz="quarter" idx="5"/>
          </p:nvPr>
        </p:nvSpPr>
        <p:spPr/>
        <p:txBody>
          <a:bodyPr/>
          <a:lstStyle/>
          <a:p>
            <a:fld id="{D381CE19-A728-4E03-B1FD-96B4D82E5409}" type="slidenum">
              <a:rPr lang="en-GB" smtClean="0"/>
              <a:t>45</a:t>
            </a:fld>
            <a:endParaRPr lang="en-GB" dirty="0"/>
          </a:p>
        </p:txBody>
      </p:sp>
    </p:spTree>
    <p:extLst>
      <p:ext uri="{BB962C8B-B14F-4D97-AF65-F5344CB8AC3E}">
        <p14:creationId xmlns:p14="http://schemas.microsoft.com/office/powerpoint/2010/main" val="20055844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latin typeface="Calibri" panose="020F0502020204030204" pitchFamily="34" charset="0"/>
                <a:ea typeface="Calibri" panose="020F0502020204030204" pitchFamily="34" charset="0"/>
                <a:cs typeface="Times New Roman" panose="02020603050405020304" pitchFamily="18" charset="0"/>
              </a:rPr>
              <a:t>We have observed that there can be a misunderstanding between the intrusive thoughts as a characteristic feature of OCD, and delusional thoughts / command hallucinations which are a product of post-partum psychosis. Individuals with OCD do not act on their thoughts of harm, whereas thoughts of harm in postpartum psychosis is a psychiatric emergency and urgent attention is required. </a:t>
            </a:r>
            <a:br>
              <a:rPr lang="en-GB" sz="1200" dirty="0">
                <a:latin typeface="Calibri" panose="020F0502020204030204" pitchFamily="34" charset="0"/>
                <a:ea typeface="Calibri" panose="020F0502020204030204" pitchFamily="34" charset="0"/>
                <a:cs typeface="Times New Roman" panose="02020603050405020304" pitchFamily="18" charset="0"/>
              </a:rPr>
            </a:br>
            <a:br>
              <a:rPr lang="en-GB" sz="1200" dirty="0">
                <a:latin typeface="Calibri" panose="020F0502020204030204" pitchFamily="34" charset="0"/>
                <a:ea typeface="Calibri" panose="020F0502020204030204" pitchFamily="34" charset="0"/>
                <a:cs typeface="Times New Roman" panose="02020603050405020304" pitchFamily="18" charset="0"/>
              </a:rPr>
            </a:br>
            <a:r>
              <a:rPr lang="en-GB" sz="1200" dirty="0">
                <a:latin typeface="Calibri" panose="020F0502020204030204" pitchFamily="34" charset="0"/>
                <a:ea typeface="Calibri" panose="020F0502020204030204" pitchFamily="34" charset="0"/>
                <a:cs typeface="Times New Roman" panose="02020603050405020304" pitchFamily="18" charset="0"/>
              </a:rPr>
              <a:t>- A clear distinction between intrusive thoughts in OCD and those relating to other mental disorders (such as PPP) is the </a:t>
            </a:r>
            <a:r>
              <a:rPr lang="en-GB" sz="1200" b="1" i="1" dirty="0">
                <a:latin typeface="Calibri" panose="020F0502020204030204" pitchFamily="34" charset="0"/>
                <a:ea typeface="Calibri" panose="020F0502020204030204" pitchFamily="34" charset="0"/>
                <a:cs typeface="Times New Roman" panose="02020603050405020304" pitchFamily="18" charset="0"/>
              </a:rPr>
              <a:t>level of distress</a:t>
            </a:r>
            <a:r>
              <a:rPr lang="en-GB" sz="1200" dirty="0">
                <a:latin typeface="Calibri" panose="020F0502020204030204" pitchFamily="34" charset="0"/>
                <a:ea typeface="Calibri" panose="020F0502020204030204" pitchFamily="34" charset="0"/>
                <a:cs typeface="Times New Roman" panose="02020603050405020304" pitchFamily="18" charset="0"/>
              </a:rPr>
              <a:t> being vocalised by the person experiencing the thoughts. Thoughts of harm in post-partum OCD are experienced as ‘ego dystonic’ (Ie at conflict with the view they hold of themselves)  and therefore not associated with a greater risk of violence (Fairbrother and Woody 2008, Lawrence et al 2017). </a:t>
            </a:r>
            <a:br>
              <a:rPr lang="en-GB" sz="1200" dirty="0">
                <a:latin typeface="Calibri" panose="020F0502020204030204" pitchFamily="34" charset="0"/>
                <a:ea typeface="Calibri" panose="020F0502020204030204" pitchFamily="34" charset="0"/>
                <a:cs typeface="Times New Roman" panose="02020603050405020304" pitchFamily="18" charset="0"/>
              </a:rPr>
            </a:br>
            <a:br>
              <a:rPr lang="en-GB" sz="1200" dirty="0">
                <a:latin typeface="Calibri" panose="020F0502020204030204" pitchFamily="34" charset="0"/>
                <a:ea typeface="Calibri" panose="020F0502020204030204" pitchFamily="34" charset="0"/>
                <a:cs typeface="Times New Roman" panose="02020603050405020304" pitchFamily="18" charset="0"/>
              </a:rPr>
            </a:br>
            <a:r>
              <a:rPr lang="en-GB" sz="1200" dirty="0">
                <a:latin typeface="Calibri" panose="020F0502020204030204" pitchFamily="34" charset="0"/>
                <a:ea typeface="Calibri" panose="020F0502020204030204" pitchFamily="34" charset="0"/>
                <a:cs typeface="Times New Roman" panose="02020603050405020304" pitchFamily="18" charset="0"/>
              </a:rPr>
              <a:t>- In contrast, in postpartum psychosis, delusional thoughts are associated with loss of reality and there is an absence of ability to assess consequences of actions.</a:t>
            </a:r>
            <a:endParaRPr lang="en-GB" dirty="0"/>
          </a:p>
        </p:txBody>
      </p:sp>
      <p:sp>
        <p:nvSpPr>
          <p:cNvPr id="4" name="Slide Number Placeholder 3"/>
          <p:cNvSpPr>
            <a:spLocks noGrp="1"/>
          </p:cNvSpPr>
          <p:nvPr>
            <p:ph type="sldNum" sz="quarter" idx="5"/>
          </p:nvPr>
        </p:nvSpPr>
        <p:spPr/>
        <p:txBody>
          <a:bodyPr/>
          <a:lstStyle/>
          <a:p>
            <a:fld id="{D381CE19-A728-4E03-B1FD-96B4D82E5409}" type="slidenum">
              <a:rPr lang="en-GB" smtClean="0"/>
              <a:t>46</a:t>
            </a:fld>
            <a:endParaRPr lang="en-GB" dirty="0"/>
          </a:p>
        </p:txBody>
      </p:sp>
    </p:spTree>
    <p:extLst>
      <p:ext uri="{BB962C8B-B14F-4D97-AF65-F5344CB8AC3E}">
        <p14:creationId xmlns:p14="http://schemas.microsoft.com/office/powerpoint/2010/main" val="403966916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latin typeface="Calibri" panose="020F0502020204030204" pitchFamily="34" charset="0"/>
                <a:ea typeface="Calibri" panose="020F0502020204030204" pitchFamily="34" charset="0"/>
                <a:cs typeface="Times New Roman" panose="02020603050405020304" pitchFamily="18" charset="0"/>
              </a:rPr>
              <a:t>These case studies illustrate that even among professionals, there is a lack of awareness and understanding of differing mental health diagnoses and the risk associated with each diagnosis. </a:t>
            </a:r>
            <a:r>
              <a:rPr lang="en-GB" b="1" i="1" dirty="0">
                <a:latin typeface="Calibri" panose="020F0502020204030204" pitchFamily="34" charset="0"/>
                <a:ea typeface="Calibri" panose="020F0502020204030204" pitchFamily="34" charset="0"/>
                <a:cs typeface="Times New Roman" panose="02020603050405020304" pitchFamily="18" charset="0"/>
              </a:rPr>
              <a:t>It is therefore vital that the individual is assessed by a mental health specialist who is able to provide specialist assessment of the disorder that is causing the intrusive thoughts. </a:t>
            </a:r>
            <a:br>
              <a:rPr lang="en-GB" b="1" i="1" dirty="0">
                <a:latin typeface="Calibri" panose="020F0502020204030204" pitchFamily="34" charset="0"/>
                <a:ea typeface="Calibri" panose="020F0502020204030204" pitchFamily="34" charset="0"/>
                <a:cs typeface="Times New Roman" panose="02020603050405020304" pitchFamily="18" charset="0"/>
              </a:rPr>
            </a:br>
            <a:br>
              <a:rPr lang="en-GB" b="1" i="1" dirty="0">
                <a:latin typeface="Calibri" panose="020F0502020204030204" pitchFamily="34" charset="0"/>
                <a:ea typeface="Calibri" panose="020F0502020204030204" pitchFamily="34" charset="0"/>
                <a:cs typeface="Times New Roman" panose="02020603050405020304" pitchFamily="18" charset="0"/>
              </a:rPr>
            </a:br>
            <a:r>
              <a:rPr lang="en-GB" b="1" i="1" dirty="0">
                <a:latin typeface="Calibri" panose="020F0502020204030204" pitchFamily="34" charset="0"/>
                <a:ea typeface="Calibri" panose="020F0502020204030204" pitchFamily="34" charset="0"/>
                <a:cs typeface="Times New Roman" panose="02020603050405020304" pitchFamily="18" charset="0"/>
              </a:rPr>
              <a:t>This is particularly important in situations where child protection services are  considering restrictions on mother / baby contact due to the presence of these thoughts. </a:t>
            </a:r>
            <a:br>
              <a:rPr lang="en-GB" b="1" i="1" dirty="0">
                <a:latin typeface="Calibri" panose="020F0502020204030204" pitchFamily="34" charset="0"/>
                <a:ea typeface="Calibri" panose="020F0502020204030204" pitchFamily="34" charset="0"/>
                <a:cs typeface="Times New Roman" panose="02020603050405020304" pitchFamily="18" charset="0"/>
              </a:rPr>
            </a:br>
            <a:br>
              <a:rPr lang="en-GB" b="1" i="1" dirty="0">
                <a:latin typeface="Calibri" panose="020F0502020204030204" pitchFamily="34" charset="0"/>
                <a:ea typeface="Calibri" panose="020F0502020204030204" pitchFamily="34" charset="0"/>
                <a:cs typeface="Times New Roman" panose="02020603050405020304" pitchFamily="18" charset="0"/>
              </a:rPr>
            </a:br>
            <a:r>
              <a:rPr lang="en-GB" b="1" i="1" dirty="0">
                <a:latin typeface="Calibri" panose="020F0502020204030204" pitchFamily="34" charset="0"/>
                <a:ea typeface="Calibri" panose="020F0502020204030204" pitchFamily="34" charset="0"/>
                <a:cs typeface="Times New Roman" panose="02020603050405020304" pitchFamily="18" charset="0"/>
              </a:rPr>
              <a:t>This is because in an OCD diagnosis, there is no link between the presence of these thoughts and actual threat of harm to the infant, and the separation of mother / infant is clearly damaging for a whole range of reasons. </a:t>
            </a:r>
            <a:br>
              <a:rPr lang="en-GB" b="1" i="1" dirty="0">
                <a:latin typeface="Calibri" panose="020F0502020204030204" pitchFamily="34" charset="0"/>
                <a:ea typeface="Calibri" panose="020F0502020204030204" pitchFamily="34" charset="0"/>
                <a:cs typeface="Times New Roman" panose="02020603050405020304" pitchFamily="18" charset="0"/>
              </a:rPr>
            </a:br>
            <a:br>
              <a:rPr lang="en-GB" b="1" i="1" dirty="0">
                <a:latin typeface="Calibri" panose="020F0502020204030204" pitchFamily="34" charset="0"/>
                <a:ea typeface="Calibri" panose="020F0502020204030204" pitchFamily="34" charset="0"/>
                <a:cs typeface="Times New Roman" panose="02020603050405020304" pitchFamily="18" charset="0"/>
              </a:rPr>
            </a:br>
            <a:r>
              <a:rPr lang="en-GB" b="1" i="1" dirty="0">
                <a:latin typeface="Calibri" panose="020F0502020204030204" pitchFamily="34" charset="0"/>
                <a:ea typeface="Calibri" panose="020F0502020204030204" pitchFamily="34" charset="0"/>
                <a:cs typeface="Times New Roman" panose="02020603050405020304" pitchFamily="18" charset="0"/>
              </a:rPr>
              <a:t>The key point for treatment in perinatal OCD is for mum to receive the right support and treatment, in order for her and the infant to thrive.</a:t>
            </a:r>
            <a:endParaRPr lang="en-GB" dirty="0"/>
          </a:p>
          <a:p>
            <a:endParaRPr lang="en-GB" dirty="0"/>
          </a:p>
        </p:txBody>
      </p:sp>
      <p:sp>
        <p:nvSpPr>
          <p:cNvPr id="4" name="Slide Number Placeholder 3"/>
          <p:cNvSpPr>
            <a:spLocks noGrp="1"/>
          </p:cNvSpPr>
          <p:nvPr>
            <p:ph type="sldNum" sz="quarter" idx="5"/>
          </p:nvPr>
        </p:nvSpPr>
        <p:spPr/>
        <p:txBody>
          <a:bodyPr/>
          <a:lstStyle/>
          <a:p>
            <a:fld id="{D381CE19-A728-4E03-B1FD-96B4D82E5409}" type="slidenum">
              <a:rPr lang="en-GB" smtClean="0"/>
              <a:t>47</a:t>
            </a:fld>
            <a:endParaRPr lang="en-GB" dirty="0"/>
          </a:p>
        </p:txBody>
      </p:sp>
    </p:spTree>
    <p:extLst>
      <p:ext uri="{BB962C8B-B14F-4D97-AF65-F5344CB8AC3E}">
        <p14:creationId xmlns:p14="http://schemas.microsoft.com/office/powerpoint/2010/main" val="355469461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0000"/>
              </a:lnSpc>
            </a:pPr>
            <a:r>
              <a:rPr lang="en-GB" sz="1200" dirty="0">
                <a:latin typeface="Calibri" panose="020F0502020204030204" pitchFamily="34" charset="0"/>
                <a:ea typeface="Calibri" panose="020F0502020204030204" pitchFamily="34" charset="0"/>
                <a:cs typeface="Times New Roman" panose="02020603050405020304" pitchFamily="18" charset="0"/>
              </a:rPr>
              <a:t>We hope that this is helpful in providing further information around the topic of perinatal OCD and one of its defining features, intrusive thoughts. Our aim is to raise awareness among professionals about this disorder in the hope that this will lead to more understanding of  how to  manage and respond to intrusive thoughts among the perinatal population. </a:t>
            </a:r>
          </a:p>
          <a:p>
            <a:pPr>
              <a:lnSpc>
                <a:spcPct val="100000"/>
              </a:lnSpc>
            </a:pPr>
            <a:endParaRPr lang="en-GB" sz="1200" dirty="0">
              <a:latin typeface="Calibri" panose="020F0502020204030204" pitchFamily="34" charset="0"/>
              <a:ea typeface="Calibri" panose="020F0502020204030204" pitchFamily="34" charset="0"/>
              <a:cs typeface="Times New Roman" panose="02020603050405020304" pitchFamily="18" charset="0"/>
            </a:endParaRPr>
          </a:p>
          <a:p>
            <a:pPr>
              <a:lnSpc>
                <a:spcPct val="100000"/>
              </a:lnSpc>
            </a:pPr>
            <a:r>
              <a:rPr lang="en-GB" sz="1200" dirty="0">
                <a:latin typeface="Calibri" panose="020F0502020204030204" pitchFamily="34" charset="0"/>
                <a:ea typeface="Calibri" panose="020F0502020204030204" pitchFamily="34" charset="0"/>
                <a:cs typeface="Times New Roman" panose="02020603050405020304" pitchFamily="18" charset="0"/>
              </a:rPr>
              <a:t>We would encourage that wherever possible, that support from a specialist perinatal mental health team is sought in the first instance. They will be best placed to provide advice on the nature of the mental disorder and whether the expression of intrusive thoughts are cause for professional concern. This should certainly be the course of action ahead of any restrictions being placed on mother/ infant contact.   </a:t>
            </a:r>
          </a:p>
          <a:p>
            <a:endParaRPr lang="en-GB" dirty="0"/>
          </a:p>
        </p:txBody>
      </p:sp>
      <p:sp>
        <p:nvSpPr>
          <p:cNvPr id="4" name="Slide Number Placeholder 3"/>
          <p:cNvSpPr>
            <a:spLocks noGrp="1"/>
          </p:cNvSpPr>
          <p:nvPr>
            <p:ph type="sldNum" sz="quarter" idx="5"/>
          </p:nvPr>
        </p:nvSpPr>
        <p:spPr/>
        <p:txBody>
          <a:bodyPr/>
          <a:lstStyle/>
          <a:p>
            <a:fld id="{D381CE19-A728-4E03-B1FD-96B4D82E5409}" type="slidenum">
              <a:rPr lang="en-GB" smtClean="0"/>
              <a:t>48</a:t>
            </a:fld>
            <a:endParaRPr lang="en-GB" dirty="0"/>
          </a:p>
        </p:txBody>
      </p:sp>
    </p:spTree>
    <p:extLst>
      <p:ext uri="{BB962C8B-B14F-4D97-AF65-F5344CB8AC3E}">
        <p14:creationId xmlns:p14="http://schemas.microsoft.com/office/powerpoint/2010/main" val="20183753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Intrusive thoughts can present as clinical features within depression, anxiety, and obsessive-compulsive disorder (OCD). In the UK: Occurrence of PND: 10–15% of mothers, Anxiety: 18-25% antenatally and 15% postnatally, OCD affects 2% and 2 -3% in postnatally (higher if OCD is already diagnosed).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Intrusive thoughts comprise of unwanted negative thoughts and images that frequently intrude, are difficult to dismiss, and, when dismissed, recur. They are common in the general population and their content is the same as those with a psychiatric disorder.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Furthermore, they lead to a narrowed focus of attention that, in turn, can impair a person’s ability to respond to the external world. They can play an important role in maintaining the disorders in which they occur. (Lawrence et al, 2017)</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p>
          <a:p>
            <a:endParaRPr lang="en-GB" dirty="0"/>
          </a:p>
        </p:txBody>
      </p:sp>
      <p:sp>
        <p:nvSpPr>
          <p:cNvPr id="4" name="Slide Number Placeholder 3"/>
          <p:cNvSpPr>
            <a:spLocks noGrp="1"/>
          </p:cNvSpPr>
          <p:nvPr>
            <p:ph type="sldNum" sz="quarter" idx="5"/>
          </p:nvPr>
        </p:nvSpPr>
        <p:spPr/>
        <p:txBody>
          <a:bodyPr/>
          <a:lstStyle/>
          <a:p>
            <a:fld id="{D381CE19-A728-4E03-B1FD-96B4D82E5409}" type="slidenum">
              <a:rPr lang="en-GB" smtClean="0"/>
              <a:t>9</a:t>
            </a:fld>
            <a:endParaRPr lang="en-GB" dirty="0"/>
          </a:p>
        </p:txBody>
      </p:sp>
    </p:spTree>
    <p:extLst>
      <p:ext uri="{BB962C8B-B14F-4D97-AF65-F5344CB8AC3E}">
        <p14:creationId xmlns:p14="http://schemas.microsoft.com/office/powerpoint/2010/main" val="386913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00000"/>
              </a:lnSpc>
            </a:pPr>
            <a:r>
              <a:rPr lang="en-GB" sz="1200" dirty="0"/>
              <a:t>Intrusive thoughts of harming one’s baby are common among clinical and non-clinical samples alike. However, they may become more distressing/challenging in mothers who are suffering from mental health problems &amp; associated with increased feelings of guilt &amp; shame.</a:t>
            </a:r>
          </a:p>
          <a:p>
            <a:pPr algn="just">
              <a:lnSpc>
                <a:spcPct val="100000"/>
              </a:lnSpc>
            </a:pPr>
            <a:endParaRPr lang="en-GB" sz="1200" dirty="0"/>
          </a:p>
          <a:p>
            <a:pPr algn="just">
              <a:lnSpc>
                <a:spcPct val="100000"/>
              </a:lnSpc>
            </a:pPr>
            <a:r>
              <a:rPr lang="en-GB" sz="1200" b="1" dirty="0"/>
              <a:t>Emphasising to parents that these are common and do not mean that they will act on them</a:t>
            </a:r>
          </a:p>
          <a:p>
            <a:pPr algn="just">
              <a:lnSpc>
                <a:spcPct val="100000"/>
              </a:lnSpc>
            </a:pPr>
            <a:endParaRPr lang="en-GB" sz="1200" b="1" dirty="0"/>
          </a:p>
          <a:p>
            <a:pPr algn="just">
              <a:lnSpc>
                <a:spcPct val="100000"/>
              </a:lnSpc>
            </a:pPr>
            <a:r>
              <a:rPr lang="en-GB" sz="1200" dirty="0"/>
              <a:t>Once parents are able to acknowledge and talk about these thoughts, they often diminish in significance and frequency. Persistent intrusive thoughts will require further treatment.</a:t>
            </a:r>
          </a:p>
          <a:p>
            <a:endParaRPr lang="en-GB" dirty="0"/>
          </a:p>
        </p:txBody>
      </p:sp>
      <p:sp>
        <p:nvSpPr>
          <p:cNvPr id="4" name="Slide Number Placeholder 3"/>
          <p:cNvSpPr>
            <a:spLocks noGrp="1"/>
          </p:cNvSpPr>
          <p:nvPr>
            <p:ph type="sldNum" sz="quarter" idx="5"/>
          </p:nvPr>
        </p:nvSpPr>
        <p:spPr/>
        <p:txBody>
          <a:bodyPr/>
          <a:lstStyle/>
          <a:p>
            <a:fld id="{D381CE19-A728-4E03-B1FD-96B4D82E5409}" type="slidenum">
              <a:rPr lang="en-GB" smtClean="0"/>
              <a:t>10</a:t>
            </a:fld>
            <a:endParaRPr lang="en-GB" dirty="0"/>
          </a:p>
        </p:txBody>
      </p:sp>
    </p:spTree>
    <p:extLst>
      <p:ext uri="{BB962C8B-B14F-4D97-AF65-F5344CB8AC3E}">
        <p14:creationId xmlns:p14="http://schemas.microsoft.com/office/powerpoint/2010/main" val="11467421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t>Intrusive thoughts are not, in themselves, indicative of risk, however, they are likely to be of increased significance when they occur as part of depression, anxiety disorders, or OCD.</a:t>
            </a:r>
          </a:p>
          <a:p>
            <a:pPr algn="just"/>
            <a:endParaRPr lang="en-GB" dirty="0"/>
          </a:p>
          <a:p>
            <a:pPr algn="just"/>
            <a:r>
              <a:rPr lang="en-GB" dirty="0"/>
              <a:t>Although much of the research in this area has been with mothers, these intrusive thoughts also frequently occur in fathers.</a:t>
            </a:r>
          </a:p>
          <a:p>
            <a:endParaRPr lang="en-GB" dirty="0"/>
          </a:p>
        </p:txBody>
      </p:sp>
      <p:sp>
        <p:nvSpPr>
          <p:cNvPr id="4" name="Slide Number Placeholder 3"/>
          <p:cNvSpPr>
            <a:spLocks noGrp="1"/>
          </p:cNvSpPr>
          <p:nvPr>
            <p:ph type="sldNum" sz="quarter" idx="5"/>
          </p:nvPr>
        </p:nvSpPr>
        <p:spPr/>
        <p:txBody>
          <a:bodyPr/>
          <a:lstStyle/>
          <a:p>
            <a:fld id="{D381CE19-A728-4E03-B1FD-96B4D82E5409}" type="slidenum">
              <a:rPr lang="en-GB" smtClean="0"/>
              <a:t>11</a:t>
            </a:fld>
            <a:endParaRPr lang="en-GB" dirty="0"/>
          </a:p>
        </p:txBody>
      </p:sp>
    </p:spTree>
    <p:extLst>
      <p:ext uri="{BB962C8B-B14F-4D97-AF65-F5344CB8AC3E}">
        <p14:creationId xmlns:p14="http://schemas.microsoft.com/office/powerpoint/2010/main" val="1343669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t>A common concern of clinicians is that, by enquiring about thoughts related to sensitive and undesirable behaviours they might in some way contribute to the likelihood of a patient acting on such thoughts. </a:t>
            </a:r>
          </a:p>
          <a:p>
            <a:pPr algn="just"/>
            <a:endParaRPr lang="en-GB" dirty="0"/>
          </a:p>
          <a:p>
            <a:pPr algn="just"/>
            <a:r>
              <a:rPr lang="en-GB" dirty="0"/>
              <a:t>Parents very rarely spontaneously volunteer having intrusive thoughts of harming their baby, even when answering questions concerning their mental health. </a:t>
            </a:r>
          </a:p>
          <a:p>
            <a:endParaRPr lang="en-GB" dirty="0"/>
          </a:p>
        </p:txBody>
      </p:sp>
      <p:sp>
        <p:nvSpPr>
          <p:cNvPr id="4" name="Slide Number Placeholder 3"/>
          <p:cNvSpPr>
            <a:spLocks noGrp="1"/>
          </p:cNvSpPr>
          <p:nvPr>
            <p:ph type="sldNum" sz="quarter" idx="5"/>
          </p:nvPr>
        </p:nvSpPr>
        <p:spPr/>
        <p:txBody>
          <a:bodyPr/>
          <a:lstStyle/>
          <a:p>
            <a:fld id="{D381CE19-A728-4E03-B1FD-96B4D82E5409}" type="slidenum">
              <a:rPr lang="en-GB" smtClean="0"/>
              <a:t>12</a:t>
            </a:fld>
            <a:endParaRPr lang="en-GB" dirty="0"/>
          </a:p>
        </p:txBody>
      </p:sp>
    </p:spTree>
    <p:extLst>
      <p:ext uri="{BB962C8B-B14F-4D97-AF65-F5344CB8AC3E}">
        <p14:creationId xmlns:p14="http://schemas.microsoft.com/office/powerpoint/2010/main" val="21818662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00000"/>
              </a:lnSpc>
            </a:pPr>
            <a:r>
              <a:rPr lang="en-GB" sz="1200" dirty="0"/>
              <a:t>Disclosure of intrusive thoughts is more likely within a trusting relationship, possibly one developed via continuity of care. </a:t>
            </a:r>
          </a:p>
          <a:p>
            <a:pPr algn="just">
              <a:lnSpc>
                <a:spcPct val="100000"/>
              </a:lnSpc>
            </a:pPr>
            <a:endParaRPr lang="en-GB" sz="1200" dirty="0"/>
          </a:p>
          <a:p>
            <a:pPr algn="just">
              <a:lnSpc>
                <a:spcPct val="100000"/>
              </a:lnSpc>
            </a:pPr>
            <a:r>
              <a:rPr lang="en-GB" sz="1200" dirty="0"/>
              <a:t>It has been found that, directly before enquiring about intrusive thoughts of harm, it can help to build a parent’s trust by explaining to them that negative intrusive thoughts of all kinds — for example, violent thoughts — are common among the general population. </a:t>
            </a:r>
          </a:p>
          <a:p>
            <a:pPr algn="just">
              <a:lnSpc>
                <a:spcPct val="100000"/>
              </a:lnSpc>
            </a:pPr>
            <a:endParaRPr lang="en-GB" sz="1200" dirty="0"/>
          </a:p>
          <a:p>
            <a:pPr algn="just">
              <a:lnSpc>
                <a:spcPct val="100000"/>
              </a:lnSpc>
            </a:pPr>
            <a:r>
              <a:rPr lang="en-GB" sz="1200" dirty="0"/>
              <a:t>Following such explanation and disclosure, patients have been able to reveal, often with great relief, that they have, indeed, experienced such thoughts. </a:t>
            </a:r>
          </a:p>
          <a:p>
            <a:endParaRPr lang="en-GB" dirty="0"/>
          </a:p>
        </p:txBody>
      </p:sp>
      <p:sp>
        <p:nvSpPr>
          <p:cNvPr id="4" name="Slide Number Placeholder 3"/>
          <p:cNvSpPr>
            <a:spLocks noGrp="1"/>
          </p:cNvSpPr>
          <p:nvPr>
            <p:ph type="sldNum" sz="quarter" idx="5"/>
          </p:nvPr>
        </p:nvSpPr>
        <p:spPr/>
        <p:txBody>
          <a:bodyPr/>
          <a:lstStyle/>
          <a:p>
            <a:fld id="{D381CE19-A728-4E03-B1FD-96B4D82E5409}" type="slidenum">
              <a:rPr lang="en-GB" smtClean="0"/>
              <a:t>13</a:t>
            </a:fld>
            <a:endParaRPr lang="en-GB" dirty="0"/>
          </a:p>
        </p:txBody>
      </p:sp>
    </p:spTree>
    <p:extLst>
      <p:ext uri="{BB962C8B-B14F-4D97-AF65-F5344CB8AC3E}">
        <p14:creationId xmlns:p14="http://schemas.microsoft.com/office/powerpoint/2010/main" val="4181603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t>Intrusive thoughts need to be carefully assessed, by a GP, health visitor, or mental health professional, to distinguish them from those that should trigger child protection and safeguarding proceedings.</a:t>
            </a:r>
          </a:p>
          <a:p>
            <a:pPr algn="just"/>
            <a:r>
              <a:rPr lang="en-GB" dirty="0"/>
              <a:t>The assessment is likely to reveal that the thoughts are intrusive, ego-dystonic (that is, they are inconsistent with the mother’s view of herself), inconsistent with the mother’s behaviour, and cause the mother distress and dismay. There is no intention to act on them or a history of harming the baby; as such, the mother poses no risk of harm to her infant.</a:t>
            </a:r>
          </a:p>
          <a:p>
            <a:endParaRPr lang="en-GB" dirty="0"/>
          </a:p>
        </p:txBody>
      </p:sp>
      <p:sp>
        <p:nvSpPr>
          <p:cNvPr id="4" name="Slide Number Placeholder 3"/>
          <p:cNvSpPr>
            <a:spLocks noGrp="1"/>
          </p:cNvSpPr>
          <p:nvPr>
            <p:ph type="sldNum" sz="quarter" idx="5"/>
          </p:nvPr>
        </p:nvSpPr>
        <p:spPr/>
        <p:txBody>
          <a:bodyPr/>
          <a:lstStyle/>
          <a:p>
            <a:fld id="{D381CE19-A728-4E03-B1FD-96B4D82E5409}" type="slidenum">
              <a:rPr lang="en-GB" smtClean="0"/>
              <a:t>14</a:t>
            </a:fld>
            <a:endParaRPr lang="en-GB" dirty="0"/>
          </a:p>
        </p:txBody>
      </p:sp>
    </p:spTree>
    <p:extLst>
      <p:ext uri="{BB962C8B-B14F-4D97-AF65-F5344CB8AC3E}">
        <p14:creationId xmlns:p14="http://schemas.microsoft.com/office/powerpoint/2010/main" val="3953317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t>Between 70 and 100% of new mothers report unwanted, intrusive thoughts of infant-related harm with as many as half of all new mothers reporting unwanted, intrusive thoughts of harming their infant on purpose.</a:t>
            </a:r>
            <a:r>
              <a:rPr lang="en-GB" sz="1200" b="1" baseline="30000" dirty="0"/>
              <a:t>1</a:t>
            </a:r>
          </a:p>
          <a:p>
            <a:r>
              <a:rPr lang="en-GB" sz="1200" dirty="0"/>
              <a:t>Normally occurring, albeit unwanted, intrusive thoughts may develop into clinical obsessions and in turn OCD if the person experiencing the thoughts makes catastrophically negative appraisals of the meaning of the occurrence and/or the content of the thoughts.</a:t>
            </a:r>
            <a:r>
              <a:rPr lang="en-GB" sz="1200" baseline="30000" dirty="0"/>
              <a:t>1</a:t>
            </a:r>
            <a:endParaRPr lang="en-GB" sz="1200" dirty="0"/>
          </a:p>
          <a:p>
            <a:r>
              <a:rPr lang="en-GB" sz="1200" dirty="0"/>
              <a:t>Normal intrusive thoughts differ from clinical obsessions by virtue of the time they take and the distress and impairment they cause.</a:t>
            </a:r>
            <a:r>
              <a:rPr lang="en-GB" sz="1200" b="1" baseline="30000" dirty="0"/>
              <a:t>4</a:t>
            </a:r>
          </a:p>
          <a:p>
            <a:r>
              <a:rPr lang="en-GB" sz="1200" dirty="0"/>
              <a:t>Compulsions are repetitive mental or behavioural acts that a person engages in, and are often undertaken to decrease the distress associated with obsessions</a:t>
            </a:r>
            <a:r>
              <a:rPr lang="en-GB" sz="1200" baseline="30000" dirty="0"/>
              <a:t>.</a:t>
            </a:r>
            <a:r>
              <a:rPr lang="en-GB" sz="1200" dirty="0"/>
              <a:t> They may include a range of behaviours including avoidance, reassurance seeking, and thought suppression.</a:t>
            </a:r>
            <a:r>
              <a:rPr lang="en-GB" sz="1200" b="1" baseline="30000" dirty="0"/>
              <a:t>2</a:t>
            </a:r>
          </a:p>
          <a:p>
            <a:endParaRPr lang="en-GB" dirty="0"/>
          </a:p>
        </p:txBody>
      </p:sp>
      <p:sp>
        <p:nvSpPr>
          <p:cNvPr id="4" name="Slide Number Placeholder 3"/>
          <p:cNvSpPr>
            <a:spLocks noGrp="1"/>
          </p:cNvSpPr>
          <p:nvPr>
            <p:ph type="sldNum" sz="quarter" idx="5"/>
          </p:nvPr>
        </p:nvSpPr>
        <p:spPr/>
        <p:txBody>
          <a:bodyPr/>
          <a:lstStyle/>
          <a:p>
            <a:fld id="{D381CE19-A728-4E03-B1FD-96B4D82E5409}" type="slidenum">
              <a:rPr lang="en-GB" smtClean="0"/>
              <a:t>25</a:t>
            </a:fld>
            <a:endParaRPr lang="en-GB" dirty="0"/>
          </a:p>
        </p:txBody>
      </p:sp>
    </p:spTree>
    <p:extLst>
      <p:ext uri="{BB962C8B-B14F-4D97-AF65-F5344CB8AC3E}">
        <p14:creationId xmlns:p14="http://schemas.microsoft.com/office/powerpoint/2010/main" val="35487045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50CFDB-FC96-1ADC-FAE8-73CF4A3FC2C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dirty="0"/>
          </a:p>
        </p:txBody>
      </p:sp>
      <p:sp>
        <p:nvSpPr>
          <p:cNvPr id="3" name="Subtitle 2">
            <a:extLst>
              <a:ext uri="{FF2B5EF4-FFF2-40B4-BE49-F238E27FC236}">
                <a16:creationId xmlns:a16="http://schemas.microsoft.com/office/drawing/2014/main" id="{6D52D724-3CF6-DE05-6077-CD7AAA113D9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7" name="Slide Number Placeholder 6">
            <a:extLst>
              <a:ext uri="{FF2B5EF4-FFF2-40B4-BE49-F238E27FC236}">
                <a16:creationId xmlns:a16="http://schemas.microsoft.com/office/drawing/2014/main" id="{7AA9D531-ADC4-5A1C-8F5D-3F3BE9516868}"/>
              </a:ext>
            </a:extLst>
          </p:cNvPr>
          <p:cNvSpPr>
            <a:spLocks noGrp="1"/>
          </p:cNvSpPr>
          <p:nvPr>
            <p:ph type="sldNum" sz="quarter" idx="10"/>
          </p:nvPr>
        </p:nvSpPr>
        <p:spPr/>
        <p:txBody>
          <a:bodyPr/>
          <a:lstStyle/>
          <a:p>
            <a:fld id="{915B97EA-F8C1-49B8-A05A-9D01EB351721}" type="slidenum">
              <a:rPr lang="en-GB" smtClean="0"/>
              <a:pPr/>
              <a:t>‹#›</a:t>
            </a:fld>
            <a:endParaRPr lang="en-GB" dirty="0"/>
          </a:p>
        </p:txBody>
      </p:sp>
    </p:spTree>
    <p:extLst>
      <p:ext uri="{BB962C8B-B14F-4D97-AF65-F5344CB8AC3E}">
        <p14:creationId xmlns:p14="http://schemas.microsoft.com/office/powerpoint/2010/main" val="1216271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0D7913-974F-81A6-323F-C774C25D2806}"/>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FB17E2C-1BF9-DF44-CFAB-00AA57FAA64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A0A1E7BE-1328-7A31-5805-F8217E961AA3}"/>
              </a:ext>
            </a:extLst>
          </p:cNvPr>
          <p:cNvSpPr>
            <a:spLocks noGrp="1"/>
          </p:cNvSpPr>
          <p:nvPr>
            <p:ph type="sldNum" sz="quarter" idx="12"/>
          </p:nvPr>
        </p:nvSpPr>
        <p:spPr/>
        <p:txBody>
          <a:bodyPr/>
          <a:lstStyle/>
          <a:p>
            <a:fld id="{915B97EA-F8C1-49B8-A05A-9D01EB351721}" type="slidenum">
              <a:rPr lang="en-GB" smtClean="0"/>
              <a:t>‹#›</a:t>
            </a:fld>
            <a:endParaRPr lang="en-GB" dirty="0"/>
          </a:p>
        </p:txBody>
      </p:sp>
    </p:spTree>
    <p:extLst>
      <p:ext uri="{BB962C8B-B14F-4D97-AF65-F5344CB8AC3E}">
        <p14:creationId xmlns:p14="http://schemas.microsoft.com/office/powerpoint/2010/main" val="30052949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4F7EDF1-70A9-2CBC-BC06-5411E5E38164}"/>
              </a:ext>
            </a:extLst>
          </p:cNvPr>
          <p:cNvSpPr>
            <a:spLocks noGrp="1"/>
          </p:cNvSpPr>
          <p:nvPr>
            <p:ph type="title" orient="vert"/>
          </p:nvPr>
        </p:nvSpPr>
        <p:spPr>
          <a:xfrm>
            <a:off x="8724900" y="365125"/>
            <a:ext cx="2628900" cy="5654675"/>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14761DD-2D40-7666-AB5E-9E9CEDFBDCE9}"/>
              </a:ext>
            </a:extLst>
          </p:cNvPr>
          <p:cNvSpPr>
            <a:spLocks noGrp="1"/>
          </p:cNvSpPr>
          <p:nvPr>
            <p:ph type="body" orient="vert" idx="1"/>
          </p:nvPr>
        </p:nvSpPr>
        <p:spPr>
          <a:xfrm>
            <a:off x="838200" y="365125"/>
            <a:ext cx="7734300" cy="56546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AB8BBE1C-05A0-A237-A9A5-4587823019AB}"/>
              </a:ext>
            </a:extLst>
          </p:cNvPr>
          <p:cNvSpPr>
            <a:spLocks noGrp="1"/>
          </p:cNvSpPr>
          <p:nvPr>
            <p:ph type="sldNum" sz="quarter" idx="12"/>
          </p:nvPr>
        </p:nvSpPr>
        <p:spPr/>
        <p:txBody>
          <a:bodyPr/>
          <a:lstStyle/>
          <a:p>
            <a:fld id="{915B97EA-F8C1-49B8-A05A-9D01EB351721}" type="slidenum">
              <a:rPr lang="en-GB" smtClean="0"/>
              <a:t>‹#›</a:t>
            </a:fld>
            <a:endParaRPr lang="en-GB" dirty="0"/>
          </a:p>
        </p:txBody>
      </p:sp>
    </p:spTree>
    <p:extLst>
      <p:ext uri="{BB962C8B-B14F-4D97-AF65-F5344CB8AC3E}">
        <p14:creationId xmlns:p14="http://schemas.microsoft.com/office/powerpoint/2010/main" val="30091265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Cover slide">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4424BA-8B5F-BCB5-D819-AA5D61D2B23C}"/>
              </a:ext>
            </a:extLst>
          </p:cNvPr>
          <p:cNvSpPr>
            <a:spLocks noGrp="1"/>
          </p:cNvSpPr>
          <p:nvPr>
            <p:ph type="ctrTitle"/>
          </p:nvPr>
        </p:nvSpPr>
        <p:spPr>
          <a:xfrm>
            <a:off x="1524000" y="2533650"/>
            <a:ext cx="9144000" cy="1900238"/>
          </a:xfrm>
        </p:spPr>
        <p:txBody>
          <a:bodyPr anchor="b"/>
          <a:lstStyle>
            <a:lvl1pPr algn="ctr">
              <a:defRPr sz="6000">
                <a:solidFill>
                  <a:schemeClr val="bg1"/>
                </a:solidFill>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2498F876-8D23-C4F8-2AC4-2F833E8DFA0E}"/>
              </a:ext>
            </a:extLst>
          </p:cNvPr>
          <p:cNvSpPr>
            <a:spLocks noGrp="1"/>
          </p:cNvSpPr>
          <p:nvPr>
            <p:ph type="subTitle" idx="1"/>
          </p:nvPr>
        </p:nvSpPr>
        <p:spPr>
          <a:xfrm>
            <a:off x="1524000" y="4516438"/>
            <a:ext cx="9144000" cy="903287"/>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pic>
        <p:nvPicPr>
          <p:cNvPr id="8" name="Picture 7" descr="Text&#10;&#10;Description automatically generated">
            <a:extLst>
              <a:ext uri="{FF2B5EF4-FFF2-40B4-BE49-F238E27FC236}">
                <a16:creationId xmlns:a16="http://schemas.microsoft.com/office/drawing/2014/main" id="{124AB827-6F30-98D9-8515-07546545986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3399" y="342900"/>
            <a:ext cx="7551122" cy="1793176"/>
          </a:xfrm>
          <a:prstGeom prst="rect">
            <a:avLst/>
          </a:prstGeom>
        </p:spPr>
      </p:pic>
    </p:spTree>
    <p:extLst>
      <p:ext uri="{BB962C8B-B14F-4D97-AF65-F5344CB8AC3E}">
        <p14:creationId xmlns:p14="http://schemas.microsoft.com/office/powerpoint/2010/main" val="13596216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A3F174-2B9D-1E35-5A83-955058D7E6B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1E3FC60-EB28-55E1-F92F-EC460CF65B7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B7AF451A-3556-A1C0-EB4B-FBCEA87C5C2D}"/>
              </a:ext>
            </a:extLst>
          </p:cNvPr>
          <p:cNvSpPr>
            <a:spLocks noGrp="1"/>
          </p:cNvSpPr>
          <p:nvPr>
            <p:ph type="sldNum" sz="quarter" idx="12"/>
          </p:nvPr>
        </p:nvSpPr>
        <p:spPr>
          <a:xfrm>
            <a:off x="11194742" y="6310312"/>
            <a:ext cx="762739" cy="365125"/>
          </a:xfrm>
          <a:prstGeom prst="rect">
            <a:avLst/>
          </a:prstGeom>
        </p:spPr>
        <p:txBody>
          <a:bodyPr/>
          <a:lstStyle/>
          <a:p>
            <a:fld id="{054D9515-E067-4B07-9E35-AF8EAC4D9AAE}" type="slidenum">
              <a:rPr lang="en-GB" smtClean="0"/>
              <a:t>‹#›</a:t>
            </a:fld>
            <a:endParaRPr lang="en-GB" dirty="0"/>
          </a:p>
        </p:txBody>
      </p:sp>
    </p:spTree>
    <p:extLst>
      <p:ext uri="{BB962C8B-B14F-4D97-AF65-F5344CB8AC3E}">
        <p14:creationId xmlns:p14="http://schemas.microsoft.com/office/powerpoint/2010/main" val="8968409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723F14-93B3-08BD-571F-586A5A3ACD6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1C2F75A-A5DF-B3C8-0A4C-636B24B0EDE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6" name="Slide Number Placeholder 5">
            <a:extLst>
              <a:ext uri="{FF2B5EF4-FFF2-40B4-BE49-F238E27FC236}">
                <a16:creationId xmlns:a16="http://schemas.microsoft.com/office/drawing/2014/main" id="{AFA38468-A6F6-2B8B-EB0D-2F7E8559FCDA}"/>
              </a:ext>
            </a:extLst>
          </p:cNvPr>
          <p:cNvSpPr>
            <a:spLocks noGrp="1"/>
          </p:cNvSpPr>
          <p:nvPr>
            <p:ph type="sldNum" sz="quarter" idx="12"/>
          </p:nvPr>
        </p:nvSpPr>
        <p:spPr>
          <a:xfrm>
            <a:off x="11347450" y="6327775"/>
            <a:ext cx="625474" cy="365125"/>
          </a:xfrm>
          <a:prstGeom prst="rect">
            <a:avLst/>
          </a:prstGeom>
        </p:spPr>
        <p:txBody>
          <a:bodyPr/>
          <a:lstStyle/>
          <a:p>
            <a:fld id="{054D9515-E067-4B07-9E35-AF8EAC4D9AAE}" type="slidenum">
              <a:rPr lang="en-GB" smtClean="0"/>
              <a:t>‹#›</a:t>
            </a:fld>
            <a:endParaRPr lang="en-GB" dirty="0"/>
          </a:p>
        </p:txBody>
      </p:sp>
    </p:spTree>
    <p:extLst>
      <p:ext uri="{BB962C8B-B14F-4D97-AF65-F5344CB8AC3E}">
        <p14:creationId xmlns:p14="http://schemas.microsoft.com/office/powerpoint/2010/main" val="16852036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C9B1DF-59C9-2B8C-4C7C-E2052274DFF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E151983-7002-636C-4D7C-A3D41E7C9A0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B0E3599-4A02-D96C-C1A6-89E5F002744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80D3DB69-4620-C4C0-B1EF-623319F0FC4C}"/>
              </a:ext>
            </a:extLst>
          </p:cNvPr>
          <p:cNvSpPr>
            <a:spLocks noGrp="1"/>
          </p:cNvSpPr>
          <p:nvPr>
            <p:ph type="sldNum" sz="quarter" idx="12"/>
          </p:nvPr>
        </p:nvSpPr>
        <p:spPr>
          <a:xfrm>
            <a:off x="11353800" y="6311900"/>
            <a:ext cx="685799" cy="365125"/>
          </a:xfrm>
          <a:prstGeom prst="rect">
            <a:avLst/>
          </a:prstGeom>
        </p:spPr>
        <p:txBody>
          <a:bodyPr/>
          <a:lstStyle/>
          <a:p>
            <a:fld id="{054D9515-E067-4B07-9E35-AF8EAC4D9AAE}" type="slidenum">
              <a:rPr lang="en-GB" smtClean="0"/>
              <a:t>‹#›</a:t>
            </a:fld>
            <a:endParaRPr lang="en-GB" dirty="0"/>
          </a:p>
        </p:txBody>
      </p:sp>
    </p:spTree>
    <p:extLst>
      <p:ext uri="{BB962C8B-B14F-4D97-AF65-F5344CB8AC3E}">
        <p14:creationId xmlns:p14="http://schemas.microsoft.com/office/powerpoint/2010/main" val="8592694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123131-6AF1-01B3-CDFF-6A978FF1AA08}"/>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CE3ED76-2A3F-D322-A519-7F8EB68F8B1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2B1F82C-3143-8AE9-CD56-77525B5BACE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87BFB4F-2E83-A643-A653-CCD6A2B5759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956472F-0E1A-FDFF-ADFA-28BEF7F1317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a:extLst>
              <a:ext uri="{FF2B5EF4-FFF2-40B4-BE49-F238E27FC236}">
                <a16:creationId xmlns:a16="http://schemas.microsoft.com/office/drawing/2014/main" id="{8999BE3E-F91E-2986-701E-71023E3CFBD2}"/>
              </a:ext>
            </a:extLst>
          </p:cNvPr>
          <p:cNvSpPr>
            <a:spLocks noGrp="1"/>
          </p:cNvSpPr>
          <p:nvPr>
            <p:ph type="sldNum" sz="quarter" idx="12"/>
          </p:nvPr>
        </p:nvSpPr>
        <p:spPr>
          <a:xfrm>
            <a:off x="11355388" y="6310312"/>
            <a:ext cx="655636" cy="365125"/>
          </a:xfrm>
          <a:prstGeom prst="rect">
            <a:avLst/>
          </a:prstGeom>
        </p:spPr>
        <p:txBody>
          <a:bodyPr/>
          <a:lstStyle/>
          <a:p>
            <a:fld id="{054D9515-E067-4B07-9E35-AF8EAC4D9AAE}" type="slidenum">
              <a:rPr lang="en-GB" smtClean="0"/>
              <a:t>‹#›</a:t>
            </a:fld>
            <a:endParaRPr lang="en-GB" dirty="0"/>
          </a:p>
        </p:txBody>
      </p:sp>
    </p:spTree>
    <p:extLst>
      <p:ext uri="{BB962C8B-B14F-4D97-AF65-F5344CB8AC3E}">
        <p14:creationId xmlns:p14="http://schemas.microsoft.com/office/powerpoint/2010/main" val="35513667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BE589B-11BE-A445-1CBC-AA238ED298E6}"/>
              </a:ext>
            </a:extLst>
          </p:cNvPr>
          <p:cNvSpPr>
            <a:spLocks noGrp="1"/>
          </p:cNvSpPr>
          <p:nvPr>
            <p:ph type="title"/>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62A099FA-09E8-74A6-4D66-B011FAC585C2}"/>
              </a:ext>
            </a:extLst>
          </p:cNvPr>
          <p:cNvSpPr>
            <a:spLocks noGrp="1"/>
          </p:cNvSpPr>
          <p:nvPr>
            <p:ph type="sldNum" sz="quarter" idx="12"/>
          </p:nvPr>
        </p:nvSpPr>
        <p:spPr>
          <a:xfrm>
            <a:off x="11353800" y="6310312"/>
            <a:ext cx="657224" cy="365125"/>
          </a:xfrm>
          <a:prstGeom prst="rect">
            <a:avLst/>
          </a:prstGeom>
        </p:spPr>
        <p:txBody>
          <a:bodyPr/>
          <a:lstStyle/>
          <a:p>
            <a:fld id="{054D9515-E067-4B07-9E35-AF8EAC4D9AAE}" type="slidenum">
              <a:rPr lang="en-GB" smtClean="0"/>
              <a:t>‹#›</a:t>
            </a:fld>
            <a:endParaRPr lang="en-GB" dirty="0"/>
          </a:p>
        </p:txBody>
      </p:sp>
    </p:spTree>
    <p:extLst>
      <p:ext uri="{BB962C8B-B14F-4D97-AF65-F5344CB8AC3E}">
        <p14:creationId xmlns:p14="http://schemas.microsoft.com/office/powerpoint/2010/main" val="34434060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68B3645-4DD2-49F2-F9B0-EA8EBF72AB1F}"/>
              </a:ext>
            </a:extLst>
          </p:cNvPr>
          <p:cNvSpPr>
            <a:spLocks noGrp="1"/>
          </p:cNvSpPr>
          <p:nvPr>
            <p:ph type="sldNum" sz="quarter" idx="12"/>
          </p:nvPr>
        </p:nvSpPr>
        <p:spPr>
          <a:xfrm>
            <a:off x="11391900" y="6318250"/>
            <a:ext cx="647699" cy="365125"/>
          </a:xfrm>
          <a:prstGeom prst="rect">
            <a:avLst/>
          </a:prstGeom>
        </p:spPr>
        <p:txBody>
          <a:bodyPr/>
          <a:lstStyle/>
          <a:p>
            <a:fld id="{054D9515-E067-4B07-9E35-AF8EAC4D9AAE}" type="slidenum">
              <a:rPr lang="en-GB" smtClean="0"/>
              <a:t>‹#›</a:t>
            </a:fld>
            <a:endParaRPr lang="en-GB" dirty="0"/>
          </a:p>
        </p:txBody>
      </p:sp>
    </p:spTree>
    <p:extLst>
      <p:ext uri="{BB962C8B-B14F-4D97-AF65-F5344CB8AC3E}">
        <p14:creationId xmlns:p14="http://schemas.microsoft.com/office/powerpoint/2010/main" val="72497833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90D46-BA4C-9A5C-B218-74AF51EF0F5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6331063-AA51-D81C-C4ED-7E07303362D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5032455-2A10-18B5-F7E4-B31A85049D2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7" name="Slide Number Placeholder 6">
            <a:extLst>
              <a:ext uri="{FF2B5EF4-FFF2-40B4-BE49-F238E27FC236}">
                <a16:creationId xmlns:a16="http://schemas.microsoft.com/office/drawing/2014/main" id="{61DC1C7A-D602-FE95-2C39-EB5F68E17A8F}"/>
              </a:ext>
            </a:extLst>
          </p:cNvPr>
          <p:cNvSpPr>
            <a:spLocks noGrp="1"/>
          </p:cNvSpPr>
          <p:nvPr>
            <p:ph type="sldNum" sz="quarter" idx="12"/>
          </p:nvPr>
        </p:nvSpPr>
        <p:spPr>
          <a:xfrm>
            <a:off x="11355388" y="6327775"/>
            <a:ext cx="684211" cy="365125"/>
          </a:xfrm>
          <a:prstGeom prst="rect">
            <a:avLst/>
          </a:prstGeom>
        </p:spPr>
        <p:txBody>
          <a:bodyPr/>
          <a:lstStyle/>
          <a:p>
            <a:fld id="{054D9515-E067-4B07-9E35-AF8EAC4D9AAE}" type="slidenum">
              <a:rPr lang="en-GB" smtClean="0"/>
              <a:t>‹#›</a:t>
            </a:fld>
            <a:endParaRPr lang="en-GB" dirty="0"/>
          </a:p>
        </p:txBody>
      </p:sp>
    </p:spTree>
    <p:extLst>
      <p:ext uri="{BB962C8B-B14F-4D97-AF65-F5344CB8AC3E}">
        <p14:creationId xmlns:p14="http://schemas.microsoft.com/office/powerpoint/2010/main" val="10590922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A24F6F-DB79-52AF-3AE1-1CEA2C92160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D1C4A2C-BE48-74D6-5A5F-36798B0CB05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BD522EF4-87F8-DD21-AB4A-4964EC6117E5}"/>
              </a:ext>
            </a:extLst>
          </p:cNvPr>
          <p:cNvSpPr>
            <a:spLocks noGrp="1"/>
          </p:cNvSpPr>
          <p:nvPr>
            <p:ph type="sldNum" sz="quarter" idx="12"/>
          </p:nvPr>
        </p:nvSpPr>
        <p:spPr/>
        <p:txBody>
          <a:bodyPr/>
          <a:lstStyle/>
          <a:p>
            <a:fld id="{915B97EA-F8C1-49B8-A05A-9D01EB351721}" type="slidenum">
              <a:rPr lang="en-GB" smtClean="0"/>
              <a:t>‹#›</a:t>
            </a:fld>
            <a:endParaRPr lang="en-GB" dirty="0"/>
          </a:p>
        </p:txBody>
      </p:sp>
    </p:spTree>
    <p:extLst>
      <p:ext uri="{BB962C8B-B14F-4D97-AF65-F5344CB8AC3E}">
        <p14:creationId xmlns:p14="http://schemas.microsoft.com/office/powerpoint/2010/main" val="17967819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E7595E-C5BB-383F-EA05-522EC0E4FF7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9F153BE-0966-1C70-7320-83D7CA9B228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a:extLst>
              <a:ext uri="{FF2B5EF4-FFF2-40B4-BE49-F238E27FC236}">
                <a16:creationId xmlns:a16="http://schemas.microsoft.com/office/drawing/2014/main" id="{274FD499-5355-4CC8-FC99-69D17EFA3B2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7" name="Slide Number Placeholder 6">
            <a:extLst>
              <a:ext uri="{FF2B5EF4-FFF2-40B4-BE49-F238E27FC236}">
                <a16:creationId xmlns:a16="http://schemas.microsoft.com/office/drawing/2014/main" id="{D23F2848-84A5-AF5C-3838-392AFA02E134}"/>
              </a:ext>
            </a:extLst>
          </p:cNvPr>
          <p:cNvSpPr>
            <a:spLocks noGrp="1"/>
          </p:cNvSpPr>
          <p:nvPr>
            <p:ph type="sldNum" sz="quarter" idx="12"/>
          </p:nvPr>
        </p:nvSpPr>
        <p:spPr>
          <a:xfrm>
            <a:off x="11355388" y="6327775"/>
            <a:ext cx="646111" cy="365125"/>
          </a:xfrm>
          <a:prstGeom prst="rect">
            <a:avLst/>
          </a:prstGeom>
        </p:spPr>
        <p:txBody>
          <a:bodyPr/>
          <a:lstStyle/>
          <a:p>
            <a:fld id="{054D9515-E067-4B07-9E35-AF8EAC4D9AAE}" type="slidenum">
              <a:rPr lang="en-GB" smtClean="0"/>
              <a:t>‹#›</a:t>
            </a:fld>
            <a:endParaRPr lang="en-GB" dirty="0"/>
          </a:p>
        </p:txBody>
      </p:sp>
    </p:spTree>
    <p:extLst>
      <p:ext uri="{BB962C8B-B14F-4D97-AF65-F5344CB8AC3E}">
        <p14:creationId xmlns:p14="http://schemas.microsoft.com/office/powerpoint/2010/main" val="39882017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D04AAD-8454-7A9E-44F8-13E973888D9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0DFA29C-8D93-0C19-33AE-6FF8A44A19B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510E934B-6E49-CE4B-A228-DB7EBA4CB1FC}"/>
              </a:ext>
            </a:extLst>
          </p:cNvPr>
          <p:cNvSpPr>
            <a:spLocks noGrp="1"/>
          </p:cNvSpPr>
          <p:nvPr>
            <p:ph type="sldNum" sz="quarter" idx="12"/>
          </p:nvPr>
        </p:nvSpPr>
        <p:spPr>
          <a:xfrm>
            <a:off x="11353800" y="6324600"/>
            <a:ext cx="666749" cy="365125"/>
          </a:xfrm>
          <a:prstGeom prst="rect">
            <a:avLst/>
          </a:prstGeom>
        </p:spPr>
        <p:txBody>
          <a:bodyPr/>
          <a:lstStyle/>
          <a:p>
            <a:fld id="{054D9515-E067-4B07-9E35-AF8EAC4D9AAE}" type="slidenum">
              <a:rPr lang="en-GB" smtClean="0"/>
              <a:t>‹#›</a:t>
            </a:fld>
            <a:endParaRPr lang="en-GB" dirty="0"/>
          </a:p>
        </p:txBody>
      </p:sp>
    </p:spTree>
    <p:extLst>
      <p:ext uri="{BB962C8B-B14F-4D97-AF65-F5344CB8AC3E}">
        <p14:creationId xmlns:p14="http://schemas.microsoft.com/office/powerpoint/2010/main" val="172368093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6CF5740-0195-7F2B-A96E-77D8442D466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E1EA67C-F929-357F-6ED9-61AC4673117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C04A0AEC-217C-23BD-E075-9C0809F1EC2C}"/>
              </a:ext>
            </a:extLst>
          </p:cNvPr>
          <p:cNvSpPr>
            <a:spLocks noGrp="1"/>
          </p:cNvSpPr>
          <p:nvPr>
            <p:ph type="sldNum" sz="quarter" idx="12"/>
          </p:nvPr>
        </p:nvSpPr>
        <p:spPr>
          <a:xfrm>
            <a:off x="11353799" y="6310312"/>
            <a:ext cx="647699" cy="365125"/>
          </a:xfrm>
          <a:prstGeom prst="rect">
            <a:avLst/>
          </a:prstGeom>
        </p:spPr>
        <p:txBody>
          <a:bodyPr/>
          <a:lstStyle/>
          <a:p>
            <a:fld id="{054D9515-E067-4B07-9E35-AF8EAC4D9AAE}" type="slidenum">
              <a:rPr lang="en-GB" smtClean="0"/>
              <a:t>‹#›</a:t>
            </a:fld>
            <a:endParaRPr lang="en-GB" dirty="0"/>
          </a:p>
        </p:txBody>
      </p:sp>
    </p:spTree>
    <p:extLst>
      <p:ext uri="{BB962C8B-B14F-4D97-AF65-F5344CB8AC3E}">
        <p14:creationId xmlns:p14="http://schemas.microsoft.com/office/powerpoint/2010/main" val="30564307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FB0DB5-4B4F-C3B6-1C35-7ADADB8FA93E}"/>
              </a:ext>
            </a:extLst>
          </p:cNvPr>
          <p:cNvSpPr>
            <a:spLocks noGrp="1"/>
          </p:cNvSpPr>
          <p:nvPr>
            <p:ph type="title"/>
          </p:nvPr>
        </p:nvSpPr>
        <p:spPr>
          <a:xfrm>
            <a:off x="831850" y="1604963"/>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C6FE09BD-26B0-5097-6BE6-A72DD2B16FA0}"/>
              </a:ext>
            </a:extLst>
          </p:cNvPr>
          <p:cNvSpPr>
            <a:spLocks noGrp="1"/>
          </p:cNvSpPr>
          <p:nvPr>
            <p:ph type="body" idx="1"/>
          </p:nvPr>
        </p:nvSpPr>
        <p:spPr>
          <a:xfrm>
            <a:off x="831850" y="450294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6" name="Slide Number Placeholder 5">
            <a:extLst>
              <a:ext uri="{FF2B5EF4-FFF2-40B4-BE49-F238E27FC236}">
                <a16:creationId xmlns:a16="http://schemas.microsoft.com/office/drawing/2014/main" id="{45557D39-338A-2382-B355-CDB7A07B8C04}"/>
              </a:ext>
            </a:extLst>
          </p:cNvPr>
          <p:cNvSpPr>
            <a:spLocks noGrp="1"/>
          </p:cNvSpPr>
          <p:nvPr>
            <p:ph type="sldNum" sz="quarter" idx="12"/>
          </p:nvPr>
        </p:nvSpPr>
        <p:spPr/>
        <p:txBody>
          <a:bodyPr/>
          <a:lstStyle/>
          <a:p>
            <a:fld id="{915B97EA-F8C1-49B8-A05A-9D01EB351721}" type="slidenum">
              <a:rPr lang="en-GB" smtClean="0"/>
              <a:t>‹#›</a:t>
            </a:fld>
            <a:endParaRPr lang="en-GB" dirty="0"/>
          </a:p>
        </p:txBody>
      </p:sp>
    </p:spTree>
    <p:extLst>
      <p:ext uri="{BB962C8B-B14F-4D97-AF65-F5344CB8AC3E}">
        <p14:creationId xmlns:p14="http://schemas.microsoft.com/office/powerpoint/2010/main" val="36374309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5B59B7-8407-D726-66BC-2C58DBE4E83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1C817D6-9257-B6B7-3DC1-7CE745121B4C}"/>
              </a:ext>
            </a:extLst>
          </p:cNvPr>
          <p:cNvSpPr>
            <a:spLocks noGrp="1"/>
          </p:cNvSpPr>
          <p:nvPr>
            <p:ph sz="half" idx="1"/>
          </p:nvPr>
        </p:nvSpPr>
        <p:spPr>
          <a:xfrm>
            <a:off x="838200" y="1825625"/>
            <a:ext cx="5181600" cy="41751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F428FC7E-0477-C872-E8B6-3C4301510366}"/>
              </a:ext>
            </a:extLst>
          </p:cNvPr>
          <p:cNvSpPr>
            <a:spLocks noGrp="1"/>
          </p:cNvSpPr>
          <p:nvPr>
            <p:ph sz="half" idx="2"/>
          </p:nvPr>
        </p:nvSpPr>
        <p:spPr>
          <a:xfrm>
            <a:off x="6172200" y="1825625"/>
            <a:ext cx="5181600" cy="41751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9F5A261B-7F5A-D0EE-DBA9-207CF5899B1D}"/>
              </a:ext>
            </a:extLst>
          </p:cNvPr>
          <p:cNvSpPr>
            <a:spLocks noGrp="1"/>
          </p:cNvSpPr>
          <p:nvPr>
            <p:ph type="sldNum" sz="quarter" idx="12"/>
          </p:nvPr>
        </p:nvSpPr>
        <p:spPr/>
        <p:txBody>
          <a:bodyPr/>
          <a:lstStyle/>
          <a:p>
            <a:fld id="{915B97EA-F8C1-49B8-A05A-9D01EB351721}" type="slidenum">
              <a:rPr lang="en-GB" smtClean="0"/>
              <a:t>‹#›</a:t>
            </a:fld>
            <a:endParaRPr lang="en-GB" dirty="0"/>
          </a:p>
        </p:txBody>
      </p:sp>
    </p:spTree>
    <p:extLst>
      <p:ext uri="{BB962C8B-B14F-4D97-AF65-F5344CB8AC3E}">
        <p14:creationId xmlns:p14="http://schemas.microsoft.com/office/powerpoint/2010/main" val="41965167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7EDE23-50E8-278C-74B9-12910FDA00DA}"/>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993288C-726B-7079-25C4-7E7E1F01472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43E7645-3669-014B-9762-749179EA58ED}"/>
              </a:ext>
            </a:extLst>
          </p:cNvPr>
          <p:cNvSpPr>
            <a:spLocks noGrp="1"/>
          </p:cNvSpPr>
          <p:nvPr>
            <p:ph sz="half" idx="2"/>
          </p:nvPr>
        </p:nvSpPr>
        <p:spPr>
          <a:xfrm>
            <a:off x="839788" y="2505075"/>
            <a:ext cx="5157787" cy="35147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928DED92-85FA-2CCC-306C-4E1F5A38E3A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8366ECB-F96A-23B1-FC34-05D1DD0D779F}"/>
              </a:ext>
            </a:extLst>
          </p:cNvPr>
          <p:cNvSpPr>
            <a:spLocks noGrp="1"/>
          </p:cNvSpPr>
          <p:nvPr>
            <p:ph sz="quarter" idx="4"/>
          </p:nvPr>
        </p:nvSpPr>
        <p:spPr>
          <a:xfrm>
            <a:off x="6172200" y="2505075"/>
            <a:ext cx="5183188" cy="35147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a:extLst>
              <a:ext uri="{FF2B5EF4-FFF2-40B4-BE49-F238E27FC236}">
                <a16:creationId xmlns:a16="http://schemas.microsoft.com/office/drawing/2014/main" id="{88A91D5C-D3D8-09BB-1882-B468EE31113C}"/>
              </a:ext>
            </a:extLst>
          </p:cNvPr>
          <p:cNvSpPr>
            <a:spLocks noGrp="1"/>
          </p:cNvSpPr>
          <p:nvPr>
            <p:ph type="sldNum" sz="quarter" idx="12"/>
          </p:nvPr>
        </p:nvSpPr>
        <p:spPr/>
        <p:txBody>
          <a:bodyPr/>
          <a:lstStyle/>
          <a:p>
            <a:fld id="{915B97EA-F8C1-49B8-A05A-9D01EB351721}" type="slidenum">
              <a:rPr lang="en-GB" smtClean="0"/>
              <a:t>‹#›</a:t>
            </a:fld>
            <a:endParaRPr lang="en-GB" dirty="0"/>
          </a:p>
        </p:txBody>
      </p:sp>
    </p:spTree>
    <p:extLst>
      <p:ext uri="{BB962C8B-B14F-4D97-AF65-F5344CB8AC3E}">
        <p14:creationId xmlns:p14="http://schemas.microsoft.com/office/powerpoint/2010/main" val="31398131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8C0832-F6D2-B55F-35C6-EBDF5315A619}"/>
              </a:ext>
            </a:extLst>
          </p:cNvPr>
          <p:cNvSpPr>
            <a:spLocks noGrp="1"/>
          </p:cNvSpPr>
          <p:nvPr>
            <p:ph type="title"/>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C6D31F04-CC8D-5AB7-4042-8C32990E6D72}"/>
              </a:ext>
            </a:extLst>
          </p:cNvPr>
          <p:cNvSpPr>
            <a:spLocks noGrp="1"/>
          </p:cNvSpPr>
          <p:nvPr>
            <p:ph type="sldNum" sz="quarter" idx="12"/>
          </p:nvPr>
        </p:nvSpPr>
        <p:spPr/>
        <p:txBody>
          <a:bodyPr/>
          <a:lstStyle/>
          <a:p>
            <a:fld id="{915B97EA-F8C1-49B8-A05A-9D01EB351721}" type="slidenum">
              <a:rPr lang="en-GB" smtClean="0"/>
              <a:t>‹#›</a:t>
            </a:fld>
            <a:endParaRPr lang="en-GB" dirty="0"/>
          </a:p>
        </p:txBody>
      </p:sp>
    </p:spTree>
    <p:extLst>
      <p:ext uri="{BB962C8B-B14F-4D97-AF65-F5344CB8AC3E}">
        <p14:creationId xmlns:p14="http://schemas.microsoft.com/office/powerpoint/2010/main" val="14906453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966A21F-A59D-4F70-9A3E-BE161C3933C8}"/>
              </a:ext>
            </a:extLst>
          </p:cNvPr>
          <p:cNvSpPr>
            <a:spLocks noGrp="1"/>
          </p:cNvSpPr>
          <p:nvPr>
            <p:ph type="sldNum" sz="quarter" idx="12"/>
          </p:nvPr>
        </p:nvSpPr>
        <p:spPr/>
        <p:txBody>
          <a:bodyPr/>
          <a:lstStyle/>
          <a:p>
            <a:fld id="{915B97EA-F8C1-49B8-A05A-9D01EB351721}" type="slidenum">
              <a:rPr lang="en-GB" smtClean="0"/>
              <a:t>‹#›</a:t>
            </a:fld>
            <a:endParaRPr lang="en-GB" dirty="0"/>
          </a:p>
        </p:txBody>
      </p:sp>
    </p:spTree>
    <p:extLst>
      <p:ext uri="{BB962C8B-B14F-4D97-AF65-F5344CB8AC3E}">
        <p14:creationId xmlns:p14="http://schemas.microsoft.com/office/powerpoint/2010/main" val="9639186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6C866-9ADE-73F6-2399-BD44107A1D3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A585D05-5C0C-08F6-075A-3B28C81D243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FE9010C0-C927-3B75-6D74-0DD5B4480DD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7" name="Slide Number Placeholder 6">
            <a:extLst>
              <a:ext uri="{FF2B5EF4-FFF2-40B4-BE49-F238E27FC236}">
                <a16:creationId xmlns:a16="http://schemas.microsoft.com/office/drawing/2014/main" id="{F0C9DAE8-95C4-15F0-9E1F-B73B25A1B7BC}"/>
              </a:ext>
            </a:extLst>
          </p:cNvPr>
          <p:cNvSpPr>
            <a:spLocks noGrp="1"/>
          </p:cNvSpPr>
          <p:nvPr>
            <p:ph type="sldNum" sz="quarter" idx="12"/>
          </p:nvPr>
        </p:nvSpPr>
        <p:spPr/>
        <p:txBody>
          <a:bodyPr/>
          <a:lstStyle/>
          <a:p>
            <a:fld id="{915B97EA-F8C1-49B8-A05A-9D01EB351721}" type="slidenum">
              <a:rPr lang="en-GB" smtClean="0"/>
              <a:t>‹#›</a:t>
            </a:fld>
            <a:endParaRPr lang="en-GB" dirty="0"/>
          </a:p>
        </p:txBody>
      </p:sp>
    </p:spTree>
    <p:extLst>
      <p:ext uri="{BB962C8B-B14F-4D97-AF65-F5344CB8AC3E}">
        <p14:creationId xmlns:p14="http://schemas.microsoft.com/office/powerpoint/2010/main" val="29208709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C07A31-07D1-8B56-15E2-094AB38DBE0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224BBA1E-FBF1-26A5-8AED-0B8571E9FA5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endParaRPr lang="en-GB" dirty="0"/>
          </a:p>
        </p:txBody>
      </p:sp>
      <p:sp>
        <p:nvSpPr>
          <p:cNvPr id="4" name="Text Placeholder 3">
            <a:extLst>
              <a:ext uri="{FF2B5EF4-FFF2-40B4-BE49-F238E27FC236}">
                <a16:creationId xmlns:a16="http://schemas.microsoft.com/office/drawing/2014/main" id="{45425005-C274-91B0-9867-F53DFE53FD3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7" name="Slide Number Placeholder 6">
            <a:extLst>
              <a:ext uri="{FF2B5EF4-FFF2-40B4-BE49-F238E27FC236}">
                <a16:creationId xmlns:a16="http://schemas.microsoft.com/office/drawing/2014/main" id="{DA4FB1D4-D633-AF32-515D-E0161EAE8803}"/>
              </a:ext>
            </a:extLst>
          </p:cNvPr>
          <p:cNvSpPr>
            <a:spLocks noGrp="1"/>
          </p:cNvSpPr>
          <p:nvPr>
            <p:ph type="sldNum" sz="quarter" idx="12"/>
          </p:nvPr>
        </p:nvSpPr>
        <p:spPr/>
        <p:txBody>
          <a:bodyPr/>
          <a:lstStyle/>
          <a:p>
            <a:fld id="{915B97EA-F8C1-49B8-A05A-9D01EB351721}" type="slidenum">
              <a:rPr lang="en-GB" smtClean="0"/>
              <a:t>‹#›</a:t>
            </a:fld>
            <a:endParaRPr lang="en-GB" dirty="0"/>
          </a:p>
        </p:txBody>
      </p:sp>
    </p:spTree>
    <p:extLst>
      <p:ext uri="{BB962C8B-B14F-4D97-AF65-F5344CB8AC3E}">
        <p14:creationId xmlns:p14="http://schemas.microsoft.com/office/powerpoint/2010/main" val="19829492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53E4119-11A4-DB99-8C9D-4691966F7E6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40F3229B-CB9E-AC00-30AB-6F806F70070E}"/>
              </a:ext>
            </a:extLst>
          </p:cNvPr>
          <p:cNvSpPr>
            <a:spLocks noGrp="1"/>
          </p:cNvSpPr>
          <p:nvPr>
            <p:ph type="body" idx="1"/>
          </p:nvPr>
        </p:nvSpPr>
        <p:spPr>
          <a:xfrm>
            <a:off x="838200" y="1825625"/>
            <a:ext cx="10515600" cy="420231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10" name="Picture 9">
            <a:extLst>
              <a:ext uri="{FF2B5EF4-FFF2-40B4-BE49-F238E27FC236}">
                <a16:creationId xmlns:a16="http://schemas.microsoft.com/office/drawing/2014/main" id="{07BA40D3-333D-F92A-BE94-C58C645FD3E0}"/>
              </a:ext>
            </a:extLst>
          </p:cNvPr>
          <p:cNvPicPr>
            <a:picLocks noChangeAspect="1"/>
          </p:cNvPicPr>
          <p:nvPr userDrawn="1"/>
        </p:nvPicPr>
        <p:blipFill>
          <a:blip r:embed="rId13"/>
          <a:stretch>
            <a:fillRect/>
          </a:stretch>
        </p:blipFill>
        <p:spPr>
          <a:xfrm>
            <a:off x="5040" y="6176963"/>
            <a:ext cx="12186960" cy="681037"/>
          </a:xfrm>
          <a:prstGeom prst="rect">
            <a:avLst/>
          </a:prstGeom>
        </p:spPr>
      </p:pic>
      <p:sp>
        <p:nvSpPr>
          <p:cNvPr id="6" name="Slide Number Placeholder 5">
            <a:extLst>
              <a:ext uri="{FF2B5EF4-FFF2-40B4-BE49-F238E27FC236}">
                <a16:creationId xmlns:a16="http://schemas.microsoft.com/office/drawing/2014/main" id="{47D9E465-97DE-AF07-1213-3EBDAF60233B}"/>
              </a:ext>
            </a:extLst>
          </p:cNvPr>
          <p:cNvSpPr>
            <a:spLocks noGrp="1"/>
          </p:cNvSpPr>
          <p:nvPr>
            <p:ph type="sldNum" sz="quarter" idx="4"/>
          </p:nvPr>
        </p:nvSpPr>
        <p:spPr>
          <a:xfrm>
            <a:off x="11353800" y="6334918"/>
            <a:ext cx="683579" cy="365125"/>
          </a:xfrm>
          <a:prstGeom prst="rect">
            <a:avLst/>
          </a:prstGeom>
        </p:spPr>
        <p:txBody>
          <a:bodyPr vert="horz" lIns="91440" tIns="45720" rIns="91440" bIns="45720" rtlCol="0" anchor="ctr"/>
          <a:lstStyle>
            <a:lvl1pPr algn="r">
              <a:defRPr sz="1200">
                <a:solidFill>
                  <a:schemeClr val="bg1"/>
                </a:solidFill>
              </a:defRPr>
            </a:lvl1pPr>
          </a:lstStyle>
          <a:p>
            <a:fld id="{915B97EA-F8C1-49B8-A05A-9D01EB351721}" type="slidenum">
              <a:rPr lang="en-GB" smtClean="0"/>
              <a:pPr/>
              <a:t>‹#›</a:t>
            </a:fld>
            <a:endParaRPr lang="en-GB" dirty="0"/>
          </a:p>
        </p:txBody>
      </p:sp>
    </p:spTree>
    <p:extLst>
      <p:ext uri="{BB962C8B-B14F-4D97-AF65-F5344CB8AC3E}">
        <p14:creationId xmlns:p14="http://schemas.microsoft.com/office/powerpoint/2010/main" val="8097029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298EECB-4590-D42A-F2D2-A4717BF3596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6AEEDB8-C292-448E-02AB-3D82FCB043C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7736231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0.svg"/><Relationship Id="rId13" Type="http://schemas.openxmlformats.org/officeDocument/2006/relationships/image" Target="../media/image15.png"/><Relationship Id="rId3" Type="http://schemas.openxmlformats.org/officeDocument/2006/relationships/image" Target="../media/image5.jpg"/><Relationship Id="rId7" Type="http://schemas.openxmlformats.org/officeDocument/2006/relationships/image" Target="../media/image9.png"/><Relationship Id="rId12" Type="http://schemas.openxmlformats.org/officeDocument/2006/relationships/image" Target="../media/image14.svg"/><Relationship Id="rId2" Type="http://schemas.openxmlformats.org/officeDocument/2006/relationships/notesSlide" Target="../notesSlides/notesSlide1.xml"/><Relationship Id="rId1" Type="http://schemas.openxmlformats.org/officeDocument/2006/relationships/slideLayout" Target="../slideLayouts/slideLayout13.xml"/><Relationship Id="rId6" Type="http://schemas.openxmlformats.org/officeDocument/2006/relationships/image" Target="../media/image8.sv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svg"/><Relationship Id="rId4" Type="http://schemas.openxmlformats.org/officeDocument/2006/relationships/image" Target="../media/image6.png"/><Relationship Id="rId9" Type="http://schemas.openxmlformats.org/officeDocument/2006/relationships/image" Target="../media/image11.png"/><Relationship Id="rId14" Type="http://schemas.openxmlformats.org/officeDocument/2006/relationships/image" Target="../media/image16.sv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Layout" Target="../slideLayouts/slideLayout13.xml"/><Relationship Id="rId5" Type="http://schemas.openxmlformats.org/officeDocument/2006/relationships/image" Target="../media/image18.png"/><Relationship Id="rId4" Type="http://schemas.openxmlformats.org/officeDocument/2006/relationships/image" Target="../media/image17.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cid:image001.jpg@01DA68B9.0413DCE0"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C382CE-6878-872B-5D52-AEE66AB1EA1A}"/>
              </a:ext>
            </a:extLst>
          </p:cNvPr>
          <p:cNvSpPr>
            <a:spLocks noGrp="1"/>
          </p:cNvSpPr>
          <p:nvPr>
            <p:ph type="ctrTitle"/>
          </p:nvPr>
        </p:nvSpPr>
        <p:spPr/>
        <p:txBody>
          <a:bodyPr/>
          <a:lstStyle/>
          <a:p>
            <a:r>
              <a:rPr lang="en-GB" dirty="0"/>
              <a:t>Intrusive Thoughts </a:t>
            </a:r>
          </a:p>
        </p:txBody>
      </p:sp>
      <p:sp>
        <p:nvSpPr>
          <p:cNvPr id="3" name="Subtitle 2">
            <a:extLst>
              <a:ext uri="{FF2B5EF4-FFF2-40B4-BE49-F238E27FC236}">
                <a16:creationId xmlns:a16="http://schemas.microsoft.com/office/drawing/2014/main" id="{F54C7517-BB35-77B5-C4CB-1919E4F759CC}"/>
              </a:ext>
            </a:extLst>
          </p:cNvPr>
          <p:cNvSpPr>
            <a:spLocks noGrp="1"/>
          </p:cNvSpPr>
          <p:nvPr>
            <p:ph type="subTitle" idx="1"/>
          </p:nvPr>
        </p:nvSpPr>
        <p:spPr/>
        <p:txBody>
          <a:bodyPr>
            <a:normAutofit fontScale="70000" lnSpcReduction="20000"/>
          </a:bodyPr>
          <a:lstStyle/>
          <a:p>
            <a:r>
              <a:rPr lang="en-GB" dirty="0"/>
              <a:t>Lunch and Learn Webinar</a:t>
            </a:r>
          </a:p>
          <a:p>
            <a:r>
              <a:rPr lang="en-GB" dirty="0"/>
              <a:t>Monday 29</a:t>
            </a:r>
            <a:r>
              <a:rPr lang="en-GB" baseline="30000" dirty="0"/>
              <a:t>th</a:t>
            </a:r>
            <a:r>
              <a:rPr lang="en-GB" dirty="0"/>
              <a:t> April</a:t>
            </a:r>
          </a:p>
          <a:p>
            <a:r>
              <a:rPr lang="en-GB" dirty="0"/>
              <a:t>1.00 – 2.30 pm</a:t>
            </a:r>
          </a:p>
        </p:txBody>
      </p:sp>
    </p:spTree>
    <p:extLst>
      <p:ext uri="{BB962C8B-B14F-4D97-AF65-F5344CB8AC3E}">
        <p14:creationId xmlns:p14="http://schemas.microsoft.com/office/powerpoint/2010/main" val="25022454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6072F7-3614-85F5-B5EC-1A6557A11874}"/>
              </a:ext>
            </a:extLst>
          </p:cNvPr>
          <p:cNvSpPr>
            <a:spLocks noGrp="1"/>
          </p:cNvSpPr>
          <p:nvPr>
            <p:ph type="title"/>
          </p:nvPr>
        </p:nvSpPr>
        <p:spPr>
          <a:xfrm>
            <a:off x="604283" y="85061"/>
            <a:ext cx="11587717" cy="1325563"/>
          </a:xfrm>
        </p:spPr>
        <p:txBody>
          <a:bodyPr/>
          <a:lstStyle/>
          <a:p>
            <a:r>
              <a:rPr lang="en-GB" dirty="0"/>
              <a:t>Perinatal Period &amp; Intrusive Thoughts</a:t>
            </a:r>
          </a:p>
        </p:txBody>
      </p:sp>
      <p:sp>
        <p:nvSpPr>
          <p:cNvPr id="3" name="Content Placeholder 2">
            <a:extLst>
              <a:ext uri="{FF2B5EF4-FFF2-40B4-BE49-F238E27FC236}">
                <a16:creationId xmlns:a16="http://schemas.microsoft.com/office/drawing/2014/main" id="{72231474-84AC-D87A-B9BE-F7F68F8CACED}"/>
              </a:ext>
            </a:extLst>
          </p:cNvPr>
          <p:cNvSpPr>
            <a:spLocks noGrp="1"/>
          </p:cNvSpPr>
          <p:nvPr>
            <p:ph idx="1"/>
          </p:nvPr>
        </p:nvSpPr>
        <p:spPr>
          <a:xfrm>
            <a:off x="604284" y="1230202"/>
            <a:ext cx="10515600" cy="3735203"/>
          </a:xfrm>
        </p:spPr>
        <p:txBody>
          <a:bodyPr>
            <a:normAutofit/>
          </a:bodyPr>
          <a:lstStyle/>
          <a:p>
            <a:pPr algn="just">
              <a:lnSpc>
                <a:spcPct val="100000"/>
              </a:lnSpc>
            </a:pPr>
            <a:endParaRPr lang="en-GB" sz="2000" dirty="0"/>
          </a:p>
          <a:p>
            <a:pPr algn="just">
              <a:lnSpc>
                <a:spcPct val="100000"/>
              </a:lnSpc>
            </a:pPr>
            <a:r>
              <a:rPr lang="en-GB" sz="2000" dirty="0"/>
              <a:t>Intrusive thoughts of harming one’s baby are common among clinical and non-clinical samples alike. However, they may become more distressing/challenging in mothers who are suffering from mental health problems &amp; associated with increased feelings of guilt &amp; shame.</a:t>
            </a:r>
          </a:p>
          <a:p>
            <a:pPr algn="just">
              <a:lnSpc>
                <a:spcPct val="100000"/>
              </a:lnSpc>
            </a:pPr>
            <a:r>
              <a:rPr lang="en-GB" sz="2000" b="1" dirty="0"/>
              <a:t>Emphasising to parents that these are common and do not mean that they will act on them</a:t>
            </a:r>
          </a:p>
          <a:p>
            <a:pPr algn="just">
              <a:lnSpc>
                <a:spcPct val="100000"/>
              </a:lnSpc>
            </a:pPr>
            <a:r>
              <a:rPr lang="en-GB" sz="2000" dirty="0"/>
              <a:t>Ability for parents to acknowledge and talk about these thoughts</a:t>
            </a:r>
          </a:p>
          <a:p>
            <a:pPr lvl="1" algn="just">
              <a:lnSpc>
                <a:spcPct val="100000"/>
              </a:lnSpc>
            </a:pPr>
            <a:r>
              <a:rPr lang="en-GB" sz="1600" dirty="0"/>
              <a:t>Helps to diminish in significance and frequency. </a:t>
            </a:r>
          </a:p>
          <a:p>
            <a:pPr lvl="1" algn="just">
              <a:lnSpc>
                <a:spcPct val="100000"/>
              </a:lnSpc>
            </a:pPr>
            <a:r>
              <a:rPr lang="en-GB" sz="1600" dirty="0"/>
              <a:t>Persistent intrusive thoughts will require further treatment.</a:t>
            </a:r>
          </a:p>
          <a:p>
            <a:pPr>
              <a:lnSpc>
                <a:spcPct val="100000"/>
              </a:lnSpc>
            </a:pPr>
            <a:endParaRPr lang="en-GB" sz="2000" dirty="0"/>
          </a:p>
        </p:txBody>
      </p:sp>
    </p:spTree>
    <p:extLst>
      <p:ext uri="{BB962C8B-B14F-4D97-AF65-F5344CB8AC3E}">
        <p14:creationId xmlns:p14="http://schemas.microsoft.com/office/powerpoint/2010/main" val="5081697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1FF0531-9F3B-F219-DEFE-C12549D34AD8}"/>
              </a:ext>
            </a:extLst>
          </p:cNvPr>
          <p:cNvSpPr>
            <a:spLocks noGrp="1"/>
          </p:cNvSpPr>
          <p:nvPr>
            <p:ph idx="1"/>
          </p:nvPr>
        </p:nvSpPr>
        <p:spPr>
          <a:xfrm>
            <a:off x="838200" y="1453486"/>
            <a:ext cx="10515600" cy="4468849"/>
          </a:xfrm>
        </p:spPr>
        <p:txBody>
          <a:bodyPr>
            <a:normAutofit/>
          </a:bodyPr>
          <a:lstStyle/>
          <a:p>
            <a:pPr algn="just"/>
            <a:r>
              <a:rPr lang="en-GB" dirty="0"/>
              <a:t>Intrusive thoughts are not, in themselves, indicative of risk, however, they are likely to be of increased significance when they occur as part of depression, anxiety disorders, or OCD.</a:t>
            </a:r>
          </a:p>
          <a:p>
            <a:pPr algn="just"/>
            <a:endParaRPr lang="en-GB" dirty="0"/>
          </a:p>
          <a:p>
            <a:pPr algn="just"/>
            <a:r>
              <a:rPr lang="en-GB" dirty="0"/>
              <a:t>Although much of the research in this area has been with mothers, these intrusive thoughts also frequently occur in fathers.</a:t>
            </a:r>
          </a:p>
          <a:p>
            <a:endParaRPr lang="en-GB" dirty="0"/>
          </a:p>
        </p:txBody>
      </p:sp>
    </p:spTree>
    <p:extLst>
      <p:ext uri="{BB962C8B-B14F-4D97-AF65-F5344CB8AC3E}">
        <p14:creationId xmlns:p14="http://schemas.microsoft.com/office/powerpoint/2010/main" val="16506426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248BC9-4815-600C-E866-C89D16D45A06}"/>
              </a:ext>
            </a:extLst>
          </p:cNvPr>
          <p:cNvSpPr>
            <a:spLocks noGrp="1"/>
          </p:cNvSpPr>
          <p:nvPr>
            <p:ph type="title"/>
          </p:nvPr>
        </p:nvSpPr>
        <p:spPr>
          <a:xfrm>
            <a:off x="838200" y="167280"/>
            <a:ext cx="10515600" cy="1325563"/>
          </a:xfrm>
        </p:spPr>
        <p:txBody>
          <a:bodyPr/>
          <a:lstStyle/>
          <a:p>
            <a:r>
              <a:rPr lang="en-GB" dirty="0"/>
              <a:t>Enquiry In Clinical Practice</a:t>
            </a:r>
          </a:p>
        </p:txBody>
      </p:sp>
      <p:sp>
        <p:nvSpPr>
          <p:cNvPr id="3" name="Content Placeholder 2">
            <a:extLst>
              <a:ext uri="{FF2B5EF4-FFF2-40B4-BE49-F238E27FC236}">
                <a16:creationId xmlns:a16="http://schemas.microsoft.com/office/drawing/2014/main" id="{74E94E87-1A47-B22D-8800-2E7D5576916F}"/>
              </a:ext>
            </a:extLst>
          </p:cNvPr>
          <p:cNvSpPr>
            <a:spLocks noGrp="1"/>
          </p:cNvSpPr>
          <p:nvPr>
            <p:ph idx="1"/>
          </p:nvPr>
        </p:nvSpPr>
        <p:spPr>
          <a:xfrm>
            <a:off x="838200" y="1327843"/>
            <a:ext cx="10515600" cy="3733255"/>
          </a:xfrm>
        </p:spPr>
        <p:txBody>
          <a:bodyPr>
            <a:normAutofit/>
          </a:bodyPr>
          <a:lstStyle/>
          <a:p>
            <a:pPr algn="just"/>
            <a:r>
              <a:rPr lang="en-GB" dirty="0"/>
              <a:t>A common concern of clinicians is that, by enquiring about thoughts related to sensitive and undesirable behaviours they might in some way contribute to the likelihood of a patient acting on such thoughts. </a:t>
            </a:r>
          </a:p>
          <a:p>
            <a:pPr algn="just"/>
            <a:endParaRPr lang="en-GB" dirty="0"/>
          </a:p>
          <a:p>
            <a:pPr algn="just"/>
            <a:r>
              <a:rPr lang="en-GB" dirty="0"/>
              <a:t>Parents very rarely spontaneously volunteer having intrusive thoughts of harming their baby, even when answering questions concerning their mental health. </a:t>
            </a:r>
          </a:p>
        </p:txBody>
      </p:sp>
    </p:spTree>
    <p:extLst>
      <p:ext uri="{BB962C8B-B14F-4D97-AF65-F5344CB8AC3E}">
        <p14:creationId xmlns:p14="http://schemas.microsoft.com/office/powerpoint/2010/main" val="9164280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ABA6E5-1B84-ECC1-38AC-2D66BBDD7079}"/>
              </a:ext>
            </a:extLst>
          </p:cNvPr>
          <p:cNvSpPr>
            <a:spLocks noGrp="1"/>
          </p:cNvSpPr>
          <p:nvPr>
            <p:ph type="title"/>
          </p:nvPr>
        </p:nvSpPr>
        <p:spPr>
          <a:xfrm>
            <a:off x="838200" y="-156315"/>
            <a:ext cx="10515600" cy="1237662"/>
          </a:xfrm>
        </p:spPr>
        <p:txBody>
          <a:bodyPr/>
          <a:lstStyle/>
          <a:p>
            <a:r>
              <a:rPr lang="en-GB" dirty="0"/>
              <a:t>Disclosure</a:t>
            </a:r>
          </a:p>
        </p:txBody>
      </p:sp>
      <p:sp>
        <p:nvSpPr>
          <p:cNvPr id="3" name="Content Placeholder 2">
            <a:extLst>
              <a:ext uri="{FF2B5EF4-FFF2-40B4-BE49-F238E27FC236}">
                <a16:creationId xmlns:a16="http://schemas.microsoft.com/office/drawing/2014/main" id="{C6AD4516-A09C-CE1B-71C4-516B52823243}"/>
              </a:ext>
            </a:extLst>
          </p:cNvPr>
          <p:cNvSpPr>
            <a:spLocks noGrp="1"/>
          </p:cNvSpPr>
          <p:nvPr>
            <p:ph idx="1"/>
          </p:nvPr>
        </p:nvSpPr>
        <p:spPr>
          <a:xfrm>
            <a:off x="838200" y="741104"/>
            <a:ext cx="10687493" cy="5500207"/>
          </a:xfrm>
        </p:spPr>
        <p:txBody>
          <a:bodyPr>
            <a:noAutofit/>
          </a:bodyPr>
          <a:lstStyle/>
          <a:p>
            <a:pPr algn="just">
              <a:lnSpc>
                <a:spcPct val="100000"/>
              </a:lnSpc>
            </a:pPr>
            <a:r>
              <a:rPr lang="en-GB" sz="2200" dirty="0"/>
              <a:t>Disclosure of intrusive thoughts is more likely within a trusting relationship, possibly one developed via continuity of care. </a:t>
            </a:r>
          </a:p>
          <a:p>
            <a:pPr algn="just">
              <a:lnSpc>
                <a:spcPct val="100000"/>
              </a:lnSpc>
            </a:pPr>
            <a:endParaRPr lang="en-GB" sz="2200" dirty="0"/>
          </a:p>
          <a:p>
            <a:pPr algn="just">
              <a:lnSpc>
                <a:spcPct val="100000"/>
              </a:lnSpc>
            </a:pPr>
            <a:r>
              <a:rPr lang="en-GB" sz="2200" dirty="0"/>
              <a:t>It has been found that, directly before enquiring about intrusive thoughts of harm, it can help to build a parent’s trust by explaining to them that negative intrusive thoughts of all kinds — for example, violent thoughts — are common among the general population. </a:t>
            </a:r>
          </a:p>
          <a:p>
            <a:pPr algn="just">
              <a:lnSpc>
                <a:spcPct val="100000"/>
              </a:lnSpc>
            </a:pPr>
            <a:endParaRPr lang="en-GB" sz="2200" dirty="0"/>
          </a:p>
          <a:p>
            <a:pPr algn="just">
              <a:lnSpc>
                <a:spcPct val="100000"/>
              </a:lnSpc>
            </a:pPr>
            <a:r>
              <a:rPr lang="en-GB" sz="2200" dirty="0"/>
              <a:t>Following such explanation and disclosure, patients have been able to reveal, often with great relief, that they have, indeed, experienced such thoughts. </a:t>
            </a:r>
          </a:p>
        </p:txBody>
      </p:sp>
    </p:spTree>
    <p:extLst>
      <p:ext uri="{BB962C8B-B14F-4D97-AF65-F5344CB8AC3E}">
        <p14:creationId xmlns:p14="http://schemas.microsoft.com/office/powerpoint/2010/main" val="10074703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758813-2430-5DCF-1976-3D8D60DFC897}"/>
              </a:ext>
            </a:extLst>
          </p:cNvPr>
          <p:cNvSpPr>
            <a:spLocks noGrp="1"/>
          </p:cNvSpPr>
          <p:nvPr>
            <p:ph type="title"/>
          </p:nvPr>
        </p:nvSpPr>
        <p:spPr>
          <a:xfrm>
            <a:off x="731874" y="167280"/>
            <a:ext cx="10515600" cy="1325563"/>
          </a:xfrm>
        </p:spPr>
        <p:txBody>
          <a:bodyPr/>
          <a:lstStyle/>
          <a:p>
            <a:r>
              <a:rPr lang="en-GB" dirty="0"/>
              <a:t>Assessment Following Disclosure</a:t>
            </a:r>
          </a:p>
        </p:txBody>
      </p:sp>
      <p:sp>
        <p:nvSpPr>
          <p:cNvPr id="3" name="Content Placeholder 2">
            <a:extLst>
              <a:ext uri="{FF2B5EF4-FFF2-40B4-BE49-F238E27FC236}">
                <a16:creationId xmlns:a16="http://schemas.microsoft.com/office/drawing/2014/main" id="{C8E1CF45-3433-0AD0-5F13-3B3D0C05D888}"/>
              </a:ext>
            </a:extLst>
          </p:cNvPr>
          <p:cNvSpPr>
            <a:spLocks noGrp="1"/>
          </p:cNvSpPr>
          <p:nvPr>
            <p:ph idx="1"/>
          </p:nvPr>
        </p:nvSpPr>
        <p:spPr>
          <a:xfrm>
            <a:off x="731874" y="1327843"/>
            <a:ext cx="10515600" cy="4668920"/>
          </a:xfrm>
        </p:spPr>
        <p:txBody>
          <a:bodyPr>
            <a:normAutofit/>
          </a:bodyPr>
          <a:lstStyle/>
          <a:p>
            <a:pPr algn="just"/>
            <a:r>
              <a:rPr lang="en-GB" dirty="0"/>
              <a:t>Intrusive thoughts need to be carefully assessed, by a GP, health visitor, or mental health professional, to distinguish them from those that should trigger child protection and safeguarding proceedings.</a:t>
            </a:r>
          </a:p>
          <a:p>
            <a:pPr algn="just"/>
            <a:r>
              <a:rPr lang="en-GB" dirty="0"/>
              <a:t>The assessment is likely to reveal that the thoughts are intrusive, ego-dystonic (that is, they are inconsistent with the mother’s view of herself), inconsistent with the mother’s behaviour, and cause the mother distress and dismay. There is no intention to act on them or a history of harming the baby; as such, the mother poses no risk of harm to her infant.</a:t>
            </a:r>
          </a:p>
          <a:p>
            <a:endParaRPr lang="en-GB" dirty="0"/>
          </a:p>
        </p:txBody>
      </p:sp>
    </p:spTree>
    <p:extLst>
      <p:ext uri="{BB962C8B-B14F-4D97-AF65-F5344CB8AC3E}">
        <p14:creationId xmlns:p14="http://schemas.microsoft.com/office/powerpoint/2010/main" val="20817625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D04E14-1E7C-C170-E711-87BBEE7C2CA1}"/>
              </a:ext>
            </a:extLst>
          </p:cNvPr>
          <p:cNvSpPr>
            <a:spLocks noGrp="1"/>
          </p:cNvSpPr>
          <p:nvPr>
            <p:ph type="title"/>
          </p:nvPr>
        </p:nvSpPr>
        <p:spPr>
          <a:xfrm>
            <a:off x="838200" y="167280"/>
            <a:ext cx="10515600" cy="1325563"/>
          </a:xfrm>
        </p:spPr>
        <p:txBody>
          <a:bodyPr/>
          <a:lstStyle/>
          <a:p>
            <a:r>
              <a:rPr lang="en-GB" dirty="0"/>
              <a:t>Resources</a:t>
            </a:r>
          </a:p>
        </p:txBody>
      </p:sp>
      <p:sp>
        <p:nvSpPr>
          <p:cNvPr id="4" name="Content Placeholder 2">
            <a:extLst>
              <a:ext uri="{FF2B5EF4-FFF2-40B4-BE49-F238E27FC236}">
                <a16:creationId xmlns:a16="http://schemas.microsoft.com/office/drawing/2014/main" id="{C2034702-4DC8-4580-4273-A6B6762BD7B4}"/>
              </a:ext>
            </a:extLst>
          </p:cNvPr>
          <p:cNvSpPr>
            <a:spLocks noGrp="1"/>
          </p:cNvSpPr>
          <p:nvPr>
            <p:ph idx="1"/>
          </p:nvPr>
        </p:nvSpPr>
        <p:spPr>
          <a:xfrm>
            <a:off x="838199" y="1327150"/>
            <a:ext cx="10730023" cy="4722813"/>
          </a:xfrm>
        </p:spPr>
        <p:txBody>
          <a:bodyPr/>
          <a:lstStyle/>
          <a:p>
            <a:r>
              <a:rPr lang="en-GB" dirty="0"/>
              <a:t>Behav Res Ther, . 1993 Nov;31(8):713-20. doi: 10.1016/0005-7967(93)90001-b. Obsessive intrusive thoughts in nonclinical subjects. Part I. Content and relation with depressive, anxious and obsessional symptoms, C Purdon 1, D A Clark</a:t>
            </a:r>
          </a:p>
          <a:p>
            <a:r>
              <a:rPr lang="en-GB" dirty="0"/>
              <a:t>https://www.postpartumstress.com/speak-the-secret</a:t>
            </a:r>
          </a:p>
          <a:p>
            <a:r>
              <a:rPr lang="en-GB" dirty="0"/>
              <a:t>https://youtu.be/laeYq51SYA0?si=C441egkPS6REQrh_</a:t>
            </a:r>
          </a:p>
          <a:p>
            <a:r>
              <a:rPr lang="en-GB" dirty="0"/>
              <a:t>https://youtu.be/0hdDVysvOsY?si=7w2lAnKECmKo6daK</a:t>
            </a:r>
          </a:p>
          <a:p>
            <a:endParaRPr lang="en-GB" dirty="0"/>
          </a:p>
        </p:txBody>
      </p:sp>
    </p:spTree>
    <p:extLst>
      <p:ext uri="{BB962C8B-B14F-4D97-AF65-F5344CB8AC3E}">
        <p14:creationId xmlns:p14="http://schemas.microsoft.com/office/powerpoint/2010/main" val="23541370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FE18D7DA-889E-B62B-7CEF-A5B6CBE744FF}"/>
              </a:ext>
            </a:extLst>
          </p:cNvPr>
          <p:cNvSpPr>
            <a:spLocks noGrp="1"/>
          </p:cNvSpPr>
          <p:nvPr>
            <p:ph idx="1"/>
          </p:nvPr>
        </p:nvSpPr>
        <p:spPr>
          <a:xfrm>
            <a:off x="223284" y="687940"/>
            <a:ext cx="11968716" cy="5159967"/>
          </a:xfrm>
        </p:spPr>
        <p:txBody>
          <a:bodyPr>
            <a:noAutofit/>
          </a:bodyPr>
          <a:lstStyle/>
          <a:p>
            <a:pPr marL="0" indent="0" algn="ctr">
              <a:buNone/>
            </a:pPr>
            <a:r>
              <a:rPr lang="en-GB" sz="3600" dirty="0">
                <a:latin typeface="Arial" panose="020B0604020202020204" pitchFamily="34" charset="0"/>
                <a:cs typeface="Arial" panose="020B0604020202020204" pitchFamily="34" charset="0"/>
              </a:rPr>
              <a:t>Essential Maternal Primary Pre-occupation</a:t>
            </a:r>
            <a:br>
              <a:rPr lang="en-GB" sz="3600" dirty="0">
                <a:latin typeface="Arial" panose="020B0604020202020204" pitchFamily="34" charset="0"/>
                <a:cs typeface="Arial" panose="020B0604020202020204" pitchFamily="34" charset="0"/>
              </a:rPr>
            </a:br>
            <a:r>
              <a:rPr lang="en-GB" sz="3600" dirty="0">
                <a:latin typeface="Arial" panose="020B0604020202020204" pitchFamily="34" charset="0"/>
                <a:cs typeface="Arial" panose="020B0604020202020204" pitchFamily="34" charset="0"/>
              </a:rPr>
              <a:t>…</a:t>
            </a:r>
            <a:r>
              <a:rPr lang="en-GB" sz="3600" i="1" dirty="0">
                <a:latin typeface="Arial" panose="020B0604020202020204" pitchFamily="34" charset="0"/>
                <a:cs typeface="Arial" panose="020B0604020202020204" pitchFamily="34" charset="0"/>
              </a:rPr>
              <a:t>almost like an illness (Winnicott 1956)</a:t>
            </a:r>
            <a:br>
              <a:rPr lang="en-GB" sz="3600" i="1" dirty="0">
                <a:latin typeface="Arial" panose="020B0604020202020204" pitchFamily="34" charset="0"/>
                <a:cs typeface="Arial" panose="020B0604020202020204" pitchFamily="34" charset="0"/>
              </a:rPr>
            </a:br>
            <a:r>
              <a:rPr lang="en-GB" sz="3600" i="1" dirty="0">
                <a:latin typeface="Arial" panose="020B0604020202020204" pitchFamily="34" charset="0"/>
                <a:cs typeface="Arial" panose="020B0604020202020204" pitchFamily="34" charset="0"/>
              </a:rPr>
              <a:t>   </a:t>
            </a:r>
            <a:br>
              <a:rPr lang="en-GB" sz="3600" i="1" dirty="0">
                <a:latin typeface="Arial" panose="020B0604020202020204" pitchFamily="34" charset="0"/>
                <a:cs typeface="Arial" panose="020B0604020202020204" pitchFamily="34" charset="0"/>
              </a:rPr>
            </a:br>
            <a:r>
              <a:rPr lang="en-GB" sz="3600" dirty="0">
                <a:latin typeface="Arial" panose="020B0604020202020204" pitchFamily="34" charset="0"/>
                <a:cs typeface="Arial" panose="020B0604020202020204" pitchFamily="34" charset="0"/>
              </a:rPr>
              <a:t>making the distinction from </a:t>
            </a:r>
            <a:br>
              <a:rPr lang="en-GB" sz="3600" i="1" dirty="0">
                <a:latin typeface="Arial" panose="020B0604020202020204" pitchFamily="34" charset="0"/>
                <a:cs typeface="Arial" panose="020B0604020202020204" pitchFamily="34" charset="0"/>
              </a:rPr>
            </a:br>
            <a:r>
              <a:rPr lang="en-GB" sz="3600" dirty="0">
                <a:latin typeface="Arial" panose="020B0604020202020204" pitchFamily="34" charset="0"/>
                <a:cs typeface="Arial" panose="020B0604020202020204" pitchFamily="34" charset="0"/>
              </a:rPr>
              <a:t>Perinatal Obsessive Compulsive Disorder</a:t>
            </a:r>
          </a:p>
          <a:p>
            <a:pPr marL="0" indent="0" algn="ctr">
              <a:buNone/>
            </a:pPr>
            <a:endParaRPr lang="en-GB" sz="4000" dirty="0">
              <a:latin typeface="Arial" panose="020B0604020202020204" pitchFamily="34" charset="0"/>
              <a:cs typeface="Arial" panose="020B0604020202020204" pitchFamily="34" charset="0"/>
            </a:endParaRPr>
          </a:p>
          <a:p>
            <a:pPr marL="0" indent="0" algn="ctr">
              <a:buNone/>
            </a:pPr>
            <a:r>
              <a:rPr lang="en-GB" sz="4000" b="1" dirty="0"/>
              <a:t>Orion Burns</a:t>
            </a:r>
          </a:p>
          <a:p>
            <a:pPr marL="0" indent="0" algn="ctr">
              <a:buNone/>
            </a:pPr>
            <a:r>
              <a:rPr lang="en-GB" sz="2400" dirty="0"/>
              <a:t>Parent-Infant Mental Health Practitioner</a:t>
            </a:r>
          </a:p>
          <a:p>
            <a:pPr marL="0" indent="0" algn="ctr">
              <a:buNone/>
            </a:pPr>
            <a:r>
              <a:rPr lang="en-GB" sz="2400" dirty="0"/>
              <a:t>PhD RN RM SCPHN-HV CBT Practitioner Trainee Psychotherapist</a:t>
            </a:r>
          </a:p>
          <a:p>
            <a:pPr marL="0" indent="0" algn="ctr">
              <a:buNone/>
            </a:pPr>
            <a:r>
              <a:rPr lang="en-GB" sz="2400" dirty="0"/>
              <a:t>Gwent Parent Infant Mental Health</a:t>
            </a:r>
            <a:br>
              <a:rPr lang="en-GB" sz="4000" dirty="0"/>
            </a:br>
            <a:endParaRPr lang="en-GB" sz="4000" dirty="0"/>
          </a:p>
          <a:p>
            <a:pPr marL="0" indent="0">
              <a:buNone/>
            </a:pPr>
            <a:endParaRPr lang="en-GB" sz="4000" dirty="0"/>
          </a:p>
        </p:txBody>
      </p:sp>
    </p:spTree>
    <p:extLst>
      <p:ext uri="{BB962C8B-B14F-4D97-AF65-F5344CB8AC3E}">
        <p14:creationId xmlns:p14="http://schemas.microsoft.com/office/powerpoint/2010/main" val="38019715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2DED6E8D-8F31-A60B-078B-1B35507FA6DD}"/>
              </a:ext>
            </a:extLst>
          </p:cNvPr>
          <p:cNvSpPr>
            <a:spLocks noGrp="1"/>
          </p:cNvSpPr>
          <p:nvPr>
            <p:ph idx="1"/>
          </p:nvPr>
        </p:nvSpPr>
        <p:spPr>
          <a:xfrm>
            <a:off x="277907" y="129309"/>
            <a:ext cx="11460438" cy="5984412"/>
          </a:xfrm>
        </p:spPr>
        <p:txBody>
          <a:bodyPr>
            <a:noAutofit/>
          </a:bodyPr>
          <a:lstStyle/>
          <a:p>
            <a:pPr marL="0" indent="0">
              <a:buNone/>
            </a:pPr>
            <a:r>
              <a:rPr lang="en-GB" sz="4400" dirty="0">
                <a:latin typeface="+mj-lt"/>
                <a:ea typeface="+mj-ea"/>
                <a:cs typeface="+mj-cs"/>
              </a:rPr>
              <a:t>Maternal Primary Pre-occupation (MPP) </a:t>
            </a:r>
            <a:endParaRPr lang="en-GB" sz="1800" dirty="0">
              <a:effectLst/>
              <a:latin typeface="Arial" panose="020B0604020202020204" pitchFamily="34" charset="0"/>
              <a:ea typeface="Calibri" panose="020F0502020204030204" pitchFamily="34" charset="0"/>
              <a:cs typeface="Times New Roman" panose="02020603050405020304" pitchFamily="18" charset="0"/>
            </a:endParaRPr>
          </a:p>
          <a:p>
            <a:r>
              <a:rPr lang="en-GB" sz="1800" dirty="0">
                <a:effectLst/>
                <a:latin typeface="Arial" panose="020B0604020202020204" pitchFamily="34" charset="0"/>
                <a:ea typeface="Calibri" panose="020F0502020204030204" pitchFamily="34" charset="0"/>
                <a:cs typeface="Arial" panose="020B0604020202020204" pitchFamily="34" charset="0"/>
              </a:rPr>
              <a:t>bio-behavioural mechanism that promotes survival of offspring</a:t>
            </a:r>
            <a:endParaRPr lang="en-GB" sz="1800" kern="0" dirty="0">
              <a:latin typeface="Arial" panose="020B0604020202020204" pitchFamily="34" charset="0"/>
              <a:ea typeface="Calibri" panose="020F0502020204030204" pitchFamily="34" charset="0"/>
              <a:cs typeface="Arial" panose="020B0604020202020204" pitchFamily="34" charset="0"/>
            </a:endParaRPr>
          </a:p>
          <a:p>
            <a:pPr>
              <a:lnSpc>
                <a:spcPct val="100000"/>
              </a:lnSpc>
            </a:pPr>
            <a:r>
              <a:rPr lang="en-GB" sz="1800" kern="0" dirty="0">
                <a:latin typeface="Arial" panose="020B0604020202020204" pitchFamily="34" charset="0"/>
                <a:ea typeface="Calibri" panose="020F0502020204030204" pitchFamily="34" charset="0"/>
                <a:cs typeface="Arial" panose="020B0604020202020204" pitchFamily="34" charset="0"/>
              </a:rPr>
              <a:t>‘</a:t>
            </a:r>
            <a:r>
              <a:rPr lang="en-GB" sz="1800" i="1" kern="0" dirty="0">
                <a:latin typeface="Arial" panose="020B0604020202020204" pitchFamily="34" charset="0"/>
                <a:ea typeface="Calibri" panose="020F0502020204030204" pitchFamily="34" charset="0"/>
                <a:cs typeface="Arial" panose="020B0604020202020204" pitchFamily="34" charset="0"/>
              </a:rPr>
              <a:t>highly elaborate neural mechanisms mediating ‘complex maternal behaviours for vigilant protectiveness‘</a:t>
            </a:r>
            <a:r>
              <a:rPr lang="en-GB" sz="1800" kern="0" dirty="0">
                <a:latin typeface="Arial" panose="020B0604020202020204" pitchFamily="34" charset="0"/>
                <a:ea typeface="Calibri" panose="020F0502020204030204" pitchFamily="34" charset="0"/>
                <a:cs typeface="Arial" panose="020B0604020202020204" pitchFamily="34" charset="0"/>
              </a:rPr>
              <a:t>. </a:t>
            </a:r>
            <a:endParaRPr lang="en-GB" sz="1800" kern="0" dirty="0">
              <a:effectLst/>
              <a:latin typeface="Arial" panose="020B0604020202020204" pitchFamily="34" charset="0"/>
              <a:ea typeface="Calibri" panose="020F0502020204030204" pitchFamily="34" charset="0"/>
              <a:cs typeface="Arial" panose="020B0604020202020204" pitchFamily="34" charset="0"/>
            </a:endParaRPr>
          </a:p>
          <a:p>
            <a:r>
              <a:rPr lang="en-GB" sz="1800" kern="0" dirty="0">
                <a:effectLst/>
                <a:latin typeface="Arial" panose="020B0604020202020204" pitchFamily="34" charset="0"/>
                <a:ea typeface="Calibri" panose="020F0502020204030204" pitchFamily="34" charset="0"/>
                <a:cs typeface="Arial" panose="020B0604020202020204" pitchFamily="34" charset="0"/>
              </a:rPr>
              <a:t>characterised by mental exclusivity and obsessive involvement with the infant.</a:t>
            </a:r>
          </a:p>
          <a:p>
            <a:r>
              <a:rPr lang="en-GB" sz="1800" kern="0" dirty="0">
                <a:effectLst/>
                <a:latin typeface="Arial" panose="020B0604020202020204" pitchFamily="34" charset="0"/>
                <a:ea typeface="Calibri" panose="020F0502020204030204" pitchFamily="34" charset="0"/>
                <a:cs typeface="Arial" panose="020B0604020202020204" pitchFamily="34" charset="0"/>
              </a:rPr>
              <a:t>driven by high levels of</a:t>
            </a:r>
            <a:r>
              <a:rPr lang="en-GB" sz="1800" i="1" kern="0" dirty="0">
                <a:effectLst/>
                <a:latin typeface="Arial" panose="020B0604020202020204" pitchFamily="34" charset="0"/>
                <a:ea typeface="Calibri" panose="020F0502020204030204" pitchFamily="34" charset="0"/>
                <a:cs typeface="Arial" panose="020B0604020202020204" pitchFamily="34" charset="0"/>
              </a:rPr>
              <a:t> anxiety </a:t>
            </a:r>
            <a:r>
              <a:rPr lang="en-GB" sz="1800" kern="0" dirty="0">
                <a:effectLst/>
                <a:latin typeface="Arial" panose="020B0604020202020204" pitchFamily="34" charset="0"/>
                <a:ea typeface="Calibri" panose="020F0502020204030204" pitchFamily="34" charset="0"/>
                <a:cs typeface="Arial" panose="020B0604020202020204" pitchFamily="34" charset="0"/>
              </a:rPr>
              <a:t>(95%), guilt/ </a:t>
            </a:r>
            <a:r>
              <a:rPr lang="en-GB" sz="1800" i="1" kern="0" dirty="0">
                <a:effectLst/>
                <a:latin typeface="Arial" panose="020B0604020202020204" pitchFamily="34" charset="0"/>
                <a:ea typeface="Calibri" panose="020F0502020204030204" pitchFamily="34" charset="0"/>
                <a:cs typeface="Arial" panose="020B0604020202020204" pitchFamily="34" charset="0"/>
              </a:rPr>
              <a:t>blame</a:t>
            </a:r>
            <a:r>
              <a:rPr lang="en-GB" sz="1800" kern="0" dirty="0">
                <a:effectLst/>
                <a:latin typeface="Arial" panose="020B0604020202020204" pitchFamily="34" charset="0"/>
                <a:ea typeface="Calibri" panose="020F0502020204030204" pitchFamily="34" charset="0"/>
                <a:cs typeface="Arial" panose="020B0604020202020204" pitchFamily="34" charset="0"/>
              </a:rPr>
              <a:t> (59%) and </a:t>
            </a:r>
            <a:r>
              <a:rPr lang="en-GB" sz="1800" i="1" kern="0" dirty="0">
                <a:effectLst/>
                <a:latin typeface="Arial" panose="020B0604020202020204" pitchFamily="34" charset="0"/>
                <a:ea typeface="Calibri" panose="020F0502020204030204" pitchFamily="34" charset="0"/>
                <a:cs typeface="Arial" panose="020B0604020202020204" pitchFamily="34" charset="0"/>
              </a:rPr>
              <a:t>panic</a:t>
            </a:r>
            <a:r>
              <a:rPr lang="en-GB" sz="1800" kern="0" dirty="0">
                <a:effectLst/>
                <a:latin typeface="Arial" panose="020B0604020202020204" pitchFamily="34" charset="0"/>
                <a:ea typeface="Calibri" panose="020F0502020204030204" pitchFamily="34" charset="0"/>
                <a:cs typeface="Arial" panose="020B0604020202020204" pitchFamily="34" charset="0"/>
              </a:rPr>
              <a:t> (37%) </a:t>
            </a:r>
            <a:r>
              <a:rPr lang="en-GB" sz="1800" kern="0" dirty="0">
                <a:latin typeface="Arial" panose="020B0604020202020204" pitchFamily="34" charset="0"/>
                <a:ea typeface="Calibri" panose="020F0502020204030204" pitchFamily="34" charset="0"/>
                <a:cs typeface="Arial" panose="020B0604020202020204" pitchFamily="34" charset="0"/>
              </a:rPr>
              <a:t>which </a:t>
            </a:r>
            <a:r>
              <a:rPr lang="en-GB" sz="1800" kern="0" dirty="0">
                <a:effectLst/>
                <a:latin typeface="Arial" panose="020B0604020202020204" pitchFamily="34" charset="0"/>
                <a:ea typeface="Calibri" panose="020F0502020204030204" pitchFamily="34" charset="0"/>
                <a:cs typeface="Arial" panose="020B0604020202020204" pitchFamily="34" charset="0"/>
              </a:rPr>
              <a:t>serve as</a:t>
            </a:r>
            <a:r>
              <a:rPr lang="en-GB" sz="1800" i="1" kern="0" dirty="0">
                <a:effectLst/>
                <a:latin typeface="Arial" panose="020B0604020202020204" pitchFamily="34" charset="0"/>
                <a:ea typeface="Calibri" panose="020F0502020204030204" pitchFamily="34" charset="0"/>
                <a:cs typeface="Arial" panose="020B0604020202020204" pitchFamily="34" charset="0"/>
              </a:rPr>
              <a:t> ‘potent stimuli that facilitate the establishment of selective bonds’ </a:t>
            </a:r>
            <a:r>
              <a:rPr lang="en-GB" sz="1800" kern="0" dirty="0">
                <a:effectLst/>
                <a:latin typeface="Arial" panose="020B0604020202020204" pitchFamily="34" charset="0"/>
                <a:ea typeface="Calibri" panose="020F0502020204030204" pitchFamily="34" charset="0"/>
                <a:cs typeface="Arial" panose="020B0604020202020204" pitchFamily="34" charset="0"/>
              </a:rPr>
              <a:t>and activate</a:t>
            </a:r>
            <a:r>
              <a:rPr lang="en-GB" sz="1800" i="1" kern="0" dirty="0">
                <a:effectLst/>
                <a:latin typeface="Arial" panose="020B0604020202020204" pitchFamily="34" charset="0"/>
                <a:ea typeface="Calibri" panose="020F0502020204030204" pitchFamily="34" charset="0"/>
                <a:cs typeface="Arial" panose="020B0604020202020204" pitchFamily="34" charset="0"/>
              </a:rPr>
              <a:t> </a:t>
            </a:r>
            <a:r>
              <a:rPr lang="en-GB" sz="1800" kern="0" dirty="0">
                <a:effectLst/>
                <a:latin typeface="Arial" panose="020B0604020202020204" pitchFamily="34" charset="0"/>
                <a:ea typeface="Calibri" panose="020F0502020204030204" pitchFamily="34" charset="0"/>
                <a:cs typeface="Arial" panose="020B0604020202020204" pitchFamily="34" charset="0"/>
              </a:rPr>
              <a:t>‘</a:t>
            </a:r>
            <a:r>
              <a:rPr lang="en-GB" sz="1800" i="1" kern="0" dirty="0">
                <a:effectLst/>
                <a:latin typeface="Arial" panose="020B0604020202020204" pitchFamily="34" charset="0"/>
                <a:ea typeface="Calibri" panose="020F0502020204030204" pitchFamily="34" charset="0"/>
                <a:cs typeface="Arial" panose="020B0604020202020204" pitchFamily="34" charset="0"/>
              </a:rPr>
              <a:t>immediate care giving behaviour</a:t>
            </a:r>
            <a:r>
              <a:rPr lang="en-GB" sz="1800" kern="0" dirty="0">
                <a:effectLst/>
                <a:latin typeface="Arial" panose="020B0604020202020204" pitchFamily="34" charset="0"/>
                <a:ea typeface="Calibri" panose="020F0502020204030204" pitchFamily="34" charset="0"/>
                <a:cs typeface="Arial" panose="020B0604020202020204" pitchFamily="34" charset="0"/>
              </a:rPr>
              <a:t>’ (Leckman et al 1999) </a:t>
            </a:r>
          </a:p>
          <a:p>
            <a:r>
              <a:rPr lang="en-GB" sz="1800" kern="0" dirty="0">
                <a:effectLst/>
                <a:latin typeface="Arial" panose="020B0604020202020204" pitchFamily="34" charset="0"/>
                <a:ea typeface="Calibri" panose="020F0502020204030204" pitchFamily="34" charset="0"/>
                <a:cs typeface="Arial" panose="020B0604020202020204" pitchFamily="34" charset="0"/>
              </a:rPr>
              <a:t>Features / sub-types of mood do not equal psychiatric </a:t>
            </a:r>
            <a:r>
              <a:rPr lang="en-GB" sz="1800" kern="0" dirty="0">
                <a:latin typeface="Arial" panose="020B0604020202020204" pitchFamily="34" charset="0"/>
                <a:ea typeface="Calibri" panose="020F0502020204030204" pitchFamily="34" charset="0"/>
                <a:cs typeface="Arial" panose="020B0604020202020204" pitchFamily="34" charset="0"/>
              </a:rPr>
              <a:t>disorder.</a:t>
            </a:r>
            <a:endParaRPr lang="en-GB" sz="1800" kern="0" dirty="0">
              <a:effectLst/>
              <a:latin typeface="Arial" panose="020B0604020202020204" pitchFamily="34" charset="0"/>
              <a:ea typeface="Calibri" panose="020F0502020204030204" pitchFamily="34" charset="0"/>
              <a:cs typeface="Arial" panose="020B0604020202020204" pitchFamily="34" charset="0"/>
            </a:endParaRPr>
          </a:p>
          <a:p>
            <a:r>
              <a:rPr lang="en-GB" sz="1800" kern="0" dirty="0">
                <a:effectLst/>
                <a:latin typeface="Arial" panose="020B0604020202020204" pitchFamily="34" charset="0"/>
                <a:ea typeface="Calibri" panose="020F0502020204030204" pitchFamily="34" charset="0"/>
                <a:cs typeface="Arial" panose="020B0604020202020204" pitchFamily="34" charset="0"/>
              </a:rPr>
              <a:t>Evolutionary theories for features </a:t>
            </a:r>
            <a:r>
              <a:rPr lang="en-GB" sz="1800" kern="0" dirty="0">
                <a:latin typeface="Arial" panose="020B0604020202020204" pitchFamily="34" charset="0"/>
                <a:ea typeface="Calibri" panose="020F0502020204030204" pitchFamily="34" charset="0"/>
                <a:cs typeface="Arial" panose="020B0604020202020204" pitchFamily="34" charset="0"/>
              </a:rPr>
              <a:t>/ </a:t>
            </a:r>
            <a:r>
              <a:rPr lang="en-GB" sz="1800" kern="0" dirty="0">
                <a:effectLst/>
                <a:latin typeface="Arial" panose="020B0604020202020204" pitchFamily="34" charset="0"/>
                <a:ea typeface="Calibri" panose="020F0502020204030204" pitchFamily="34" charset="0"/>
                <a:cs typeface="Arial" panose="020B0604020202020204" pitchFamily="34" charset="0"/>
              </a:rPr>
              <a:t>sub-types of mood propose</a:t>
            </a:r>
            <a:r>
              <a:rPr lang="en-GB" sz="1800" i="1" kern="0" dirty="0">
                <a:effectLst/>
                <a:latin typeface="Arial" panose="020B0604020202020204" pitchFamily="34" charset="0"/>
                <a:ea typeface="Calibri" panose="020F0502020204030204" pitchFamily="34" charset="0"/>
                <a:cs typeface="Arial" panose="020B0604020202020204" pitchFamily="34" charset="0"/>
              </a:rPr>
              <a:t> </a:t>
            </a:r>
            <a:r>
              <a:rPr lang="en-GB" sz="1800" kern="0" dirty="0">
                <a:effectLst/>
                <a:latin typeface="Arial" panose="020B0604020202020204" pitchFamily="34" charset="0"/>
                <a:ea typeface="Calibri" panose="020F0502020204030204" pitchFamily="34" charset="0"/>
                <a:cs typeface="Arial" panose="020B0604020202020204" pitchFamily="34" charset="0"/>
              </a:rPr>
              <a:t>adaptive (</a:t>
            </a:r>
            <a:r>
              <a:rPr lang="en-GB" sz="1800" kern="0" dirty="0">
                <a:latin typeface="Arial" panose="020B0604020202020204" pitchFamily="34" charset="0"/>
                <a:ea typeface="Calibri" panose="020F0502020204030204" pitchFamily="34" charset="0"/>
                <a:cs typeface="Arial" panose="020B0604020202020204" pitchFamily="34" charset="0"/>
              </a:rPr>
              <a:t>normative) </a:t>
            </a:r>
            <a:r>
              <a:rPr lang="en-GB" sz="1800" kern="0" dirty="0">
                <a:effectLst/>
                <a:latin typeface="Arial" panose="020B0604020202020204" pitchFamily="34" charset="0"/>
                <a:ea typeface="Calibri" panose="020F0502020204030204" pitchFamily="34" charset="0"/>
                <a:cs typeface="Arial" panose="020B0604020202020204" pitchFamily="34" charset="0"/>
              </a:rPr>
              <a:t>advantage conferred by their </a:t>
            </a:r>
            <a:r>
              <a:rPr lang="en-GB" sz="1800" kern="0" dirty="0">
                <a:latin typeface="Arial" panose="020B0604020202020204" pitchFamily="34" charset="0"/>
                <a:ea typeface="Calibri" panose="020F0502020204030204" pitchFamily="34" charset="0"/>
                <a:cs typeface="Arial" panose="020B0604020202020204" pitchFamily="34" charset="0"/>
              </a:rPr>
              <a:t>aversiveness </a:t>
            </a:r>
            <a:r>
              <a:rPr lang="en-GB" sz="1800" i="1" kern="0" dirty="0">
                <a:effectLst/>
                <a:latin typeface="Arial" panose="020B0604020202020204" pitchFamily="34" charset="0"/>
                <a:ea typeface="Calibri" panose="020F0502020204030204" pitchFamily="34" charset="0"/>
                <a:cs typeface="Arial" panose="020B0604020202020204" pitchFamily="34" charset="0"/>
              </a:rPr>
              <a:t>‘the function of which makes sense only with consideration of the specific characteristics of that situation by which they are aroused</a:t>
            </a:r>
            <a:r>
              <a:rPr lang="en-GB" sz="1800" kern="0" dirty="0">
                <a:effectLst/>
                <a:latin typeface="Arial" panose="020B0604020202020204" pitchFamily="34" charset="0"/>
                <a:ea typeface="Calibri" panose="020F0502020204030204" pitchFamily="34" charset="0"/>
                <a:cs typeface="Arial" panose="020B0604020202020204" pitchFamily="34" charset="0"/>
              </a:rPr>
              <a:t>’.</a:t>
            </a:r>
          </a:p>
          <a:p>
            <a:r>
              <a:rPr lang="en-GB" sz="1800" dirty="0">
                <a:latin typeface="Arial" panose="020B0604020202020204" pitchFamily="34" charset="0"/>
                <a:ea typeface="Calibri" panose="020F0502020204030204" pitchFamily="34" charset="0"/>
                <a:cs typeface="Arial" panose="020B0604020202020204" pitchFamily="34" charset="0"/>
              </a:rPr>
              <a:t>M</a:t>
            </a:r>
            <a:r>
              <a:rPr lang="en-GB" sz="1800" dirty="0">
                <a:effectLst/>
                <a:latin typeface="Arial" panose="020B0604020202020204" pitchFamily="34" charset="0"/>
                <a:ea typeface="Calibri" panose="020F0502020204030204" pitchFamily="34" charset="0"/>
                <a:cs typeface="Arial" panose="020B0604020202020204" pitchFamily="34" charset="0"/>
              </a:rPr>
              <a:t>edical bias </a:t>
            </a:r>
            <a:r>
              <a:rPr lang="en-GB" sz="1800" dirty="0">
                <a:latin typeface="Arial" panose="020B0604020202020204" pitchFamily="34" charset="0"/>
                <a:ea typeface="Calibri" panose="020F0502020204030204" pitchFamily="34" charset="0"/>
                <a:cs typeface="Arial" panose="020B0604020202020204" pitchFamily="34" charset="0"/>
              </a:rPr>
              <a:t>suggest MPP </a:t>
            </a:r>
            <a:r>
              <a:rPr lang="en-GB" sz="1800" dirty="0">
                <a:effectLst/>
                <a:latin typeface="Arial" panose="020B0604020202020204" pitchFamily="34" charset="0"/>
                <a:ea typeface="Calibri" panose="020F0502020204030204" pitchFamily="34" charset="0"/>
                <a:cs typeface="Arial" panose="020B0604020202020204" pitchFamily="34" charset="0"/>
              </a:rPr>
              <a:t>as “</a:t>
            </a:r>
            <a:r>
              <a:rPr lang="en-GB" sz="1800" i="1" dirty="0">
                <a:effectLst/>
                <a:latin typeface="Arial" panose="020B0604020202020204" pitchFamily="34" charset="0"/>
                <a:ea typeface="Calibri" panose="020F0502020204030204" pitchFamily="34" charset="0"/>
                <a:cs typeface="Arial" panose="020B0604020202020204" pitchFamily="34" charset="0"/>
              </a:rPr>
              <a:t>senseless and benign thoughts</a:t>
            </a:r>
            <a:r>
              <a:rPr lang="en-GB" sz="1800" dirty="0">
                <a:effectLst/>
                <a:latin typeface="Arial" panose="020B0604020202020204" pitchFamily="34" charset="0"/>
                <a:ea typeface="Calibri" panose="020F0502020204030204" pitchFamily="34" charset="0"/>
                <a:cs typeface="Arial" panose="020B0604020202020204" pitchFamily="34" charset="0"/>
              </a:rPr>
              <a:t>” that are misinterpreted as “</a:t>
            </a:r>
            <a:r>
              <a:rPr lang="en-GB" sz="1800" i="1" dirty="0">
                <a:effectLst/>
                <a:latin typeface="Arial" panose="020B0604020202020204" pitchFamily="34" charset="0"/>
                <a:ea typeface="Calibri" panose="020F0502020204030204" pitchFamily="34" charset="0"/>
                <a:cs typeface="Arial" panose="020B0604020202020204" pitchFamily="34" charset="0"/>
              </a:rPr>
              <a:t>very significant and threatening</a:t>
            </a:r>
            <a:r>
              <a:rPr lang="en-GB" sz="1800" dirty="0">
                <a:effectLst/>
                <a:latin typeface="Arial" panose="020B0604020202020204" pitchFamily="34" charset="0"/>
                <a:ea typeface="Calibri" panose="020F0502020204030204" pitchFamily="34" charset="0"/>
                <a:cs typeface="Arial" panose="020B0604020202020204" pitchFamily="34" charset="0"/>
              </a:rPr>
              <a:t>”, leading to “</a:t>
            </a:r>
            <a:r>
              <a:rPr lang="en-GB" sz="1800" i="1" dirty="0">
                <a:effectLst/>
                <a:latin typeface="Arial" panose="020B0604020202020204" pitchFamily="34" charset="0"/>
                <a:ea typeface="Calibri" panose="020F0502020204030204" pitchFamily="34" charset="0"/>
                <a:cs typeface="Arial" panose="020B0604020202020204" pitchFamily="34" charset="0"/>
              </a:rPr>
              <a:t>obsessive preoccupation and urges to perform anxiety-reducing rituals</a:t>
            </a:r>
            <a:r>
              <a:rPr lang="en-GB" sz="1800" dirty="0">
                <a:effectLst/>
                <a:latin typeface="Arial" panose="020B0604020202020204" pitchFamily="34" charset="0"/>
                <a:ea typeface="Calibri" panose="020F0502020204030204" pitchFamily="34" charset="0"/>
                <a:cs typeface="Arial" panose="020B0604020202020204" pitchFamily="34" charset="0"/>
              </a:rPr>
              <a:t>” </a:t>
            </a:r>
          </a:p>
          <a:p>
            <a:r>
              <a:rPr lang="en-GB" sz="1800" i="1" dirty="0">
                <a:effectLst/>
                <a:latin typeface="Arial" panose="020B0604020202020204" pitchFamily="34" charset="0"/>
                <a:ea typeface="Calibri" panose="020F0502020204030204" pitchFamily="34" charset="0"/>
                <a:cs typeface="Arial" panose="020B0604020202020204" pitchFamily="34" charset="0"/>
              </a:rPr>
              <a:t>Consider context before making </a:t>
            </a:r>
            <a:r>
              <a:rPr lang="en-GB" sz="1800" i="1" dirty="0">
                <a:latin typeface="Arial" panose="020B0604020202020204" pitchFamily="34" charset="0"/>
                <a:ea typeface="Calibri" panose="020F0502020204030204" pitchFamily="34" charset="0"/>
                <a:cs typeface="Arial" panose="020B0604020202020204" pitchFamily="34" charset="0"/>
              </a:rPr>
              <a:t>a diagnosis </a:t>
            </a:r>
            <a:r>
              <a:rPr lang="en-GB" sz="1800" dirty="0">
                <a:latin typeface="Arial" panose="020B0604020202020204" pitchFamily="34" charset="0"/>
                <a:ea typeface="Calibri" panose="020F0502020204030204" pitchFamily="34" charset="0"/>
                <a:cs typeface="Arial" panose="020B0604020202020204" pitchFamily="34" charset="0"/>
              </a:rPr>
              <a:t>(DSM-1V (APA, 1994)) - </a:t>
            </a:r>
            <a:r>
              <a:rPr lang="en-GB" sz="1800" dirty="0">
                <a:effectLst/>
                <a:latin typeface="Arial" panose="020B0604020202020204" pitchFamily="34" charset="0"/>
                <a:ea typeface="Calibri" panose="020F0502020204030204" pitchFamily="34" charset="0"/>
                <a:cs typeface="Arial" panose="020B0604020202020204" pitchFamily="34" charset="0"/>
              </a:rPr>
              <a:t>M</a:t>
            </a:r>
            <a:r>
              <a:rPr lang="en-GB" sz="1800" dirty="0">
                <a:latin typeface="Arial" panose="020B0604020202020204" pitchFamily="34" charset="0"/>
                <a:ea typeface="Calibri" panose="020F0502020204030204" pitchFamily="34" charset="0"/>
                <a:cs typeface="Arial" panose="020B0604020202020204" pitchFamily="34" charset="0"/>
              </a:rPr>
              <a:t>PP Vs </a:t>
            </a:r>
            <a:r>
              <a:rPr lang="en-GB" sz="1800" dirty="0">
                <a:effectLst/>
                <a:latin typeface="Arial" panose="020B0604020202020204" pitchFamily="34" charset="0"/>
                <a:ea typeface="Calibri" panose="020F0502020204030204" pitchFamily="34" charset="0"/>
                <a:cs typeface="Arial" panose="020B0604020202020204" pitchFamily="34" charset="0"/>
              </a:rPr>
              <a:t>preoccupations characteristic of psychiatric disorders and implicated in the transmission of mother-to-infant risk</a:t>
            </a:r>
          </a:p>
        </p:txBody>
      </p:sp>
    </p:spTree>
    <p:extLst>
      <p:ext uri="{BB962C8B-B14F-4D97-AF65-F5344CB8AC3E}">
        <p14:creationId xmlns:p14="http://schemas.microsoft.com/office/powerpoint/2010/main" val="42276472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50">
            <a:extLst>
              <a:ext uri="{FF2B5EF4-FFF2-40B4-BE49-F238E27FC236}">
                <a16:creationId xmlns:a16="http://schemas.microsoft.com/office/drawing/2014/main" id="{4A82CB71-51D8-B969-597C-DD9F0948A6B1}"/>
              </a:ext>
            </a:extLst>
          </p:cNvPr>
          <p:cNvSpPr>
            <a:spLocks noGrp="1"/>
          </p:cNvSpPr>
          <p:nvPr>
            <p:ph type="title"/>
          </p:nvPr>
        </p:nvSpPr>
        <p:spPr>
          <a:xfrm>
            <a:off x="551120" y="191387"/>
            <a:ext cx="11964041" cy="1095154"/>
          </a:xfrm>
        </p:spPr>
        <p:txBody>
          <a:bodyPr>
            <a:normAutofit fontScale="90000"/>
          </a:bodyPr>
          <a:lstStyle/>
          <a:p>
            <a:pPr algn="l">
              <a:defRPr/>
            </a:pPr>
            <a:r>
              <a:rPr lang="en-GB" altLang="en-US" dirty="0"/>
              <a:t>Maternal Function                                                                                                                 </a:t>
            </a:r>
            <a:br>
              <a:rPr lang="en-US" altLang="en-US" dirty="0"/>
            </a:br>
            <a:r>
              <a:rPr lang="en-GB" altLang="en-US" dirty="0"/>
              <a:t>Optimum maternal mood and interactions</a:t>
            </a:r>
            <a:endParaRPr lang="en-GB" dirty="0"/>
          </a:p>
        </p:txBody>
      </p:sp>
      <p:sp>
        <p:nvSpPr>
          <p:cNvPr id="5" name="Content Placeholder 4">
            <a:extLst>
              <a:ext uri="{FF2B5EF4-FFF2-40B4-BE49-F238E27FC236}">
                <a16:creationId xmlns:a16="http://schemas.microsoft.com/office/drawing/2014/main" id="{CCB53F1C-16AC-4F58-015D-A125E5B1ED3F}"/>
              </a:ext>
            </a:extLst>
          </p:cNvPr>
          <p:cNvSpPr txBox="1">
            <a:spLocks noGrp="1"/>
          </p:cNvSpPr>
          <p:nvPr>
            <p:ph idx="1"/>
          </p:nvPr>
        </p:nvSpPr>
        <p:spPr>
          <a:xfrm>
            <a:off x="551120" y="1373934"/>
            <a:ext cx="10515600" cy="646331"/>
          </a:xfrm>
          <a:prstGeom prst="rect">
            <a:avLst/>
          </a:prstGeom>
          <a:noFill/>
        </p:spPr>
        <p:txBody>
          <a:bodyPr wrap="square" rtlCol="0">
            <a:spAutoFit/>
          </a:bodyPr>
          <a:lstStyle/>
          <a:p>
            <a:r>
              <a:rPr lang="en-GB" sz="2000" b="1" dirty="0">
                <a:solidFill>
                  <a:schemeClr val="bg2">
                    <a:lumMod val="10000"/>
                  </a:schemeClr>
                </a:solidFill>
                <a:latin typeface="Arial" pitchFamily="34" charset="0"/>
                <a:cs typeface="Arial" pitchFamily="34" charset="0"/>
              </a:rPr>
              <a:t>Early parental Preoccupations and Behaviours </a:t>
            </a:r>
            <a:r>
              <a:rPr lang="en-GB" altLang="en-US" sz="2000" b="1" dirty="0">
                <a:solidFill>
                  <a:schemeClr val="bg2">
                    <a:lumMod val="10000"/>
                  </a:schemeClr>
                </a:solidFill>
                <a:latin typeface="Arial" pitchFamily="34" charset="0"/>
                <a:cs typeface="Arial" pitchFamily="34" charset="0"/>
              </a:rPr>
              <a:t>&amp;  Anxious Intrusive Thoughts &amp; Harm Avoidance Behaviours (Leckman et al 1999) </a:t>
            </a:r>
          </a:p>
        </p:txBody>
      </p:sp>
      <p:graphicFrame>
        <p:nvGraphicFramePr>
          <p:cNvPr id="2" name="Group 138">
            <a:extLst>
              <a:ext uri="{FF2B5EF4-FFF2-40B4-BE49-F238E27FC236}">
                <a16:creationId xmlns:a16="http://schemas.microsoft.com/office/drawing/2014/main" id="{F3325FB5-CB74-1151-B39E-225FC0F65FEF}"/>
              </a:ext>
            </a:extLst>
          </p:cNvPr>
          <p:cNvGraphicFramePr>
            <a:graphicFrameLocks/>
          </p:cNvGraphicFramePr>
          <p:nvPr>
            <p:extLst>
              <p:ext uri="{D42A27DB-BD31-4B8C-83A1-F6EECF244321}">
                <p14:modId xmlns:p14="http://schemas.microsoft.com/office/powerpoint/2010/main" val="3166776571"/>
              </p:ext>
            </p:extLst>
          </p:nvPr>
        </p:nvGraphicFramePr>
        <p:xfrm>
          <a:off x="934297" y="2020265"/>
          <a:ext cx="10323405" cy="4163010"/>
        </p:xfrm>
        <a:graphic>
          <a:graphicData uri="http://schemas.openxmlformats.org/drawingml/2006/table">
            <a:tbl>
              <a:tblPr>
                <a:tableStyleId>{69C7853C-536D-4A76-A0AE-DD22124D55A5}</a:tableStyleId>
              </a:tblPr>
              <a:tblGrid>
                <a:gridCol w="8774493">
                  <a:extLst>
                    <a:ext uri="{9D8B030D-6E8A-4147-A177-3AD203B41FA5}">
                      <a16:colId xmlns:a16="http://schemas.microsoft.com/office/drawing/2014/main" val="20000"/>
                    </a:ext>
                  </a:extLst>
                </a:gridCol>
                <a:gridCol w="774455">
                  <a:extLst>
                    <a:ext uri="{9D8B030D-6E8A-4147-A177-3AD203B41FA5}">
                      <a16:colId xmlns:a16="http://schemas.microsoft.com/office/drawing/2014/main" val="20001"/>
                    </a:ext>
                  </a:extLst>
                </a:gridCol>
                <a:gridCol w="774457">
                  <a:extLst>
                    <a:ext uri="{9D8B030D-6E8A-4147-A177-3AD203B41FA5}">
                      <a16:colId xmlns:a16="http://schemas.microsoft.com/office/drawing/2014/main" val="20002"/>
                    </a:ext>
                  </a:extLst>
                </a:gridCol>
              </a:tblGrid>
              <a:tr h="28729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1" u="none" strike="noStrike" cap="none" normalizeH="0" baseline="0" dirty="0">
                          <a:ln>
                            <a:noFill/>
                          </a:ln>
                          <a:solidFill>
                            <a:schemeClr val="bg2">
                              <a:lumMod val="10000"/>
                            </a:schemeClr>
                          </a:solidFill>
                          <a:effectLst/>
                          <a:latin typeface="Arial" panose="020B0604020202020204" pitchFamily="34" charset="0"/>
                          <a:cs typeface="Arial" panose="020B0604020202020204" pitchFamily="34" charset="0"/>
                        </a:rPr>
                        <a:t>Features /symptoms of mood states 		</a:t>
                      </a:r>
                      <a:endParaRPr kumimoji="0" lang="en-GB" sz="1400" b="1" i="0" u="none" strike="noStrike" cap="none" normalizeH="0" baseline="0" dirty="0">
                        <a:ln>
                          <a:noFill/>
                        </a:ln>
                        <a:solidFill>
                          <a:schemeClr val="bg2">
                            <a:lumMod val="10000"/>
                          </a:schemeClr>
                        </a:solidFill>
                        <a:effectLst/>
                        <a:latin typeface="Arial" panose="020B0604020202020204" pitchFamily="34" charset="0"/>
                        <a:cs typeface="Arial" panose="020B0604020202020204" pitchFamily="34" charset="0"/>
                      </a:endParaRPr>
                    </a:p>
                  </a:txBody>
                  <a:tcPr horzOverflow="overflow">
                    <a:solidFill>
                      <a:schemeClr val="accent3">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1" u="none" strike="noStrike" cap="none" normalizeH="0" baseline="0" dirty="0">
                          <a:ln>
                            <a:noFill/>
                          </a:ln>
                          <a:solidFill>
                            <a:schemeClr val="bg2">
                              <a:lumMod val="10000"/>
                            </a:schemeClr>
                          </a:solidFill>
                          <a:effectLst/>
                          <a:latin typeface="Arial" panose="020B0604020202020204" pitchFamily="34" charset="0"/>
                          <a:cs typeface="Arial" panose="020B0604020202020204" pitchFamily="34" charset="0"/>
                        </a:rPr>
                        <a:t>M/P</a:t>
                      </a:r>
                      <a:endParaRPr kumimoji="0" lang="en-GB" sz="1400" b="1" i="0" u="none" strike="noStrike" cap="none" normalizeH="0" baseline="0" dirty="0">
                        <a:ln>
                          <a:noFill/>
                        </a:ln>
                        <a:solidFill>
                          <a:schemeClr val="bg2">
                            <a:lumMod val="10000"/>
                          </a:schemeClr>
                        </a:solidFill>
                        <a:effectLst/>
                        <a:latin typeface="Arial" panose="020B0604020202020204" pitchFamily="34" charset="0"/>
                        <a:cs typeface="Arial" panose="020B0604020202020204" pitchFamily="34" charset="0"/>
                      </a:endParaRPr>
                    </a:p>
                  </a:txBody>
                  <a:tcPr horzOverflow="overflow">
                    <a:solidFill>
                      <a:schemeClr val="accent3">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1" u="none" strike="noStrike" cap="none" normalizeH="0" baseline="0" dirty="0">
                          <a:ln>
                            <a:noFill/>
                          </a:ln>
                          <a:solidFill>
                            <a:schemeClr val="bg2">
                              <a:lumMod val="10000"/>
                            </a:schemeClr>
                          </a:solidFill>
                          <a:effectLst/>
                          <a:latin typeface="Arial" panose="020B0604020202020204" pitchFamily="34" charset="0"/>
                          <a:cs typeface="Arial" panose="020B0604020202020204" pitchFamily="34" charset="0"/>
                        </a:rPr>
                        <a:t>   % </a:t>
                      </a:r>
                      <a:endParaRPr kumimoji="0" lang="en-GB" sz="1400" b="1" i="0" u="none" strike="noStrike" cap="none" normalizeH="0" baseline="0" dirty="0">
                        <a:ln>
                          <a:noFill/>
                        </a:ln>
                        <a:solidFill>
                          <a:schemeClr val="bg2">
                            <a:lumMod val="10000"/>
                          </a:schemeClr>
                        </a:solidFill>
                        <a:effectLst/>
                        <a:latin typeface="Arial" panose="020B0604020202020204" pitchFamily="34" charset="0"/>
                        <a:cs typeface="Arial" panose="020B0604020202020204" pitchFamily="34" charset="0"/>
                      </a:endParaRPr>
                    </a:p>
                  </a:txBody>
                  <a:tcPr horzOverflow="overflow">
                    <a:solidFill>
                      <a:schemeClr val="accent3">
                        <a:lumMod val="20000"/>
                        <a:lumOff val="80000"/>
                      </a:schemeClr>
                    </a:solidFill>
                  </a:tcPr>
                </a:tc>
                <a:extLst>
                  <a:ext uri="{0D108BD9-81ED-4DB2-BD59-A6C34878D82A}">
                    <a16:rowId xmlns:a16="http://schemas.microsoft.com/office/drawing/2014/main" val="10000"/>
                  </a:ext>
                </a:extLst>
              </a:tr>
              <a:tr h="34741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0" u="none" strike="noStrike" cap="none" normalizeH="0" baseline="0" dirty="0">
                          <a:ln>
                            <a:noFill/>
                          </a:ln>
                          <a:solidFill>
                            <a:schemeClr val="bg2">
                              <a:lumMod val="10000"/>
                            </a:schemeClr>
                          </a:solidFill>
                          <a:effectLst/>
                          <a:latin typeface="Arial" panose="020B0604020202020204" pitchFamily="34" charset="0"/>
                          <a:cs typeface="Arial" panose="020B0604020202020204" pitchFamily="34" charset="0"/>
                        </a:rPr>
                        <a:t>Distress –                                                 if prevented from checking </a:t>
                      </a:r>
                      <a:endParaRPr kumimoji="0" lang="en-GB" sz="1400" b="0" i="0" u="none" strike="noStrike" cap="none" normalizeH="0" baseline="0" dirty="0">
                        <a:ln>
                          <a:noFill/>
                        </a:ln>
                        <a:solidFill>
                          <a:schemeClr val="bg2">
                            <a:lumMod val="10000"/>
                          </a:schemeClr>
                        </a:solidFill>
                        <a:effectLst/>
                        <a:latin typeface="Arial" panose="020B0604020202020204" pitchFamily="34" charset="0"/>
                        <a:cs typeface="Arial" panose="020B0604020202020204" pitchFamily="34" charset="0"/>
                      </a:endParaRPr>
                    </a:p>
                  </a:txBody>
                  <a:tcPr horzOverflow="overflow">
                    <a:solidFill>
                      <a:schemeClr val="accent3">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0" u="none" strike="noStrike" cap="none" normalizeH="0" baseline="0" dirty="0">
                          <a:ln>
                            <a:noFill/>
                          </a:ln>
                          <a:solidFill>
                            <a:schemeClr val="bg2">
                              <a:lumMod val="10000"/>
                            </a:schemeClr>
                          </a:solidFill>
                          <a:effectLst/>
                          <a:latin typeface="Arial" panose="020B0604020202020204" pitchFamily="34" charset="0"/>
                          <a:cs typeface="Arial" panose="020B0604020202020204" pitchFamily="34" charset="0"/>
                        </a:rPr>
                        <a:t>M</a:t>
                      </a:r>
                      <a:endParaRPr kumimoji="0" lang="en-GB" sz="1400" b="0" i="0" u="none" strike="noStrike" cap="none" normalizeH="0" baseline="0" dirty="0">
                        <a:ln>
                          <a:noFill/>
                        </a:ln>
                        <a:solidFill>
                          <a:schemeClr val="bg2">
                            <a:lumMod val="10000"/>
                          </a:schemeClr>
                        </a:solidFill>
                        <a:effectLst/>
                        <a:latin typeface="Arial" panose="020B0604020202020204" pitchFamily="34" charset="0"/>
                        <a:cs typeface="Arial" panose="020B0604020202020204" pitchFamily="34" charset="0"/>
                      </a:endParaRPr>
                    </a:p>
                  </a:txBody>
                  <a:tcPr horzOverflow="overflow">
                    <a:solidFill>
                      <a:schemeClr val="accent3">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0" u="none" strike="noStrike" cap="none" normalizeH="0" baseline="0" dirty="0">
                          <a:ln>
                            <a:noFill/>
                          </a:ln>
                          <a:solidFill>
                            <a:schemeClr val="bg2">
                              <a:lumMod val="10000"/>
                            </a:schemeClr>
                          </a:solidFill>
                          <a:effectLst/>
                          <a:latin typeface="Arial" panose="020B0604020202020204" pitchFamily="34" charset="0"/>
                          <a:cs typeface="Arial" panose="020B0604020202020204" pitchFamily="34" charset="0"/>
                        </a:rPr>
                        <a:t>83%</a:t>
                      </a:r>
                      <a:endParaRPr kumimoji="0" lang="en-GB" sz="1400" b="0" i="0" u="none" strike="noStrike" cap="none" normalizeH="0" baseline="0" dirty="0">
                        <a:ln>
                          <a:noFill/>
                        </a:ln>
                        <a:solidFill>
                          <a:schemeClr val="bg2">
                            <a:lumMod val="10000"/>
                          </a:schemeClr>
                        </a:solidFill>
                        <a:effectLst/>
                        <a:latin typeface="Arial" panose="020B0604020202020204" pitchFamily="34" charset="0"/>
                        <a:cs typeface="Arial" panose="020B0604020202020204" pitchFamily="34" charset="0"/>
                      </a:endParaRPr>
                    </a:p>
                  </a:txBody>
                  <a:tcPr horzOverflow="overflow">
                    <a:solidFill>
                      <a:schemeClr val="accent3">
                        <a:lumMod val="20000"/>
                        <a:lumOff val="80000"/>
                      </a:schemeClr>
                    </a:solidFill>
                  </a:tcPr>
                </a:tc>
                <a:extLst>
                  <a:ext uri="{0D108BD9-81ED-4DB2-BD59-A6C34878D82A}">
                    <a16:rowId xmlns:a16="http://schemas.microsoft.com/office/drawing/2014/main" val="10001"/>
                  </a:ext>
                </a:extLst>
              </a:tr>
              <a:tr h="34741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0" u="none" strike="noStrike" cap="none" normalizeH="0" baseline="0" dirty="0">
                          <a:ln>
                            <a:noFill/>
                          </a:ln>
                          <a:solidFill>
                            <a:schemeClr val="bg2">
                              <a:lumMod val="10000"/>
                            </a:schemeClr>
                          </a:solidFill>
                          <a:effectLst/>
                          <a:latin typeface="Arial" panose="020B0604020202020204" pitchFamily="34" charset="0"/>
                          <a:cs typeface="Arial" panose="020B0604020202020204" pitchFamily="34" charset="0"/>
                        </a:rPr>
                        <a:t>Guilty -                                                      if prevented from checking </a:t>
                      </a:r>
                      <a:endParaRPr kumimoji="0" lang="en-GB" sz="1400" b="0" i="0" u="none" strike="noStrike" cap="none" normalizeH="0" baseline="0" dirty="0">
                        <a:ln>
                          <a:noFill/>
                        </a:ln>
                        <a:solidFill>
                          <a:schemeClr val="bg2">
                            <a:lumMod val="10000"/>
                          </a:schemeClr>
                        </a:solidFill>
                        <a:effectLst/>
                        <a:latin typeface="Arial" panose="020B0604020202020204" pitchFamily="34" charset="0"/>
                        <a:cs typeface="Arial" panose="020B0604020202020204" pitchFamily="34" charset="0"/>
                      </a:endParaRPr>
                    </a:p>
                  </a:txBody>
                  <a:tcPr horzOverflow="overflow">
                    <a:solidFill>
                      <a:schemeClr val="accent3">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0" u="none" strike="noStrike" cap="none" normalizeH="0" baseline="0" dirty="0">
                          <a:ln>
                            <a:noFill/>
                          </a:ln>
                          <a:solidFill>
                            <a:schemeClr val="bg2">
                              <a:lumMod val="10000"/>
                            </a:schemeClr>
                          </a:solidFill>
                          <a:effectLst/>
                          <a:latin typeface="Arial" panose="020B0604020202020204" pitchFamily="34" charset="0"/>
                          <a:cs typeface="Arial" panose="020B0604020202020204" pitchFamily="34" charset="0"/>
                        </a:rPr>
                        <a:t>M</a:t>
                      </a:r>
                      <a:endParaRPr kumimoji="0" lang="en-GB" sz="1400" b="0" i="0" u="none" strike="noStrike" cap="none" normalizeH="0" baseline="0" dirty="0">
                        <a:ln>
                          <a:noFill/>
                        </a:ln>
                        <a:solidFill>
                          <a:schemeClr val="bg2">
                            <a:lumMod val="10000"/>
                          </a:schemeClr>
                        </a:solidFill>
                        <a:effectLst/>
                        <a:latin typeface="Arial" panose="020B0604020202020204" pitchFamily="34" charset="0"/>
                        <a:cs typeface="Arial" panose="020B0604020202020204" pitchFamily="34" charset="0"/>
                      </a:endParaRPr>
                    </a:p>
                  </a:txBody>
                  <a:tcPr horzOverflow="overflow">
                    <a:solidFill>
                      <a:schemeClr val="accent3">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0" u="none" strike="noStrike" cap="none" normalizeH="0" baseline="0" dirty="0">
                          <a:ln>
                            <a:noFill/>
                          </a:ln>
                          <a:solidFill>
                            <a:schemeClr val="bg2">
                              <a:lumMod val="10000"/>
                            </a:schemeClr>
                          </a:solidFill>
                          <a:effectLst/>
                          <a:latin typeface="Arial" panose="020B0604020202020204" pitchFamily="34" charset="0"/>
                          <a:cs typeface="Arial" panose="020B0604020202020204" pitchFamily="34" charset="0"/>
                        </a:rPr>
                        <a:t>59%</a:t>
                      </a:r>
                      <a:endParaRPr kumimoji="0" lang="en-GB" sz="1400" b="0" i="0" u="none" strike="noStrike" cap="none" normalizeH="0" baseline="0" dirty="0">
                        <a:ln>
                          <a:noFill/>
                        </a:ln>
                        <a:solidFill>
                          <a:schemeClr val="bg2">
                            <a:lumMod val="10000"/>
                          </a:schemeClr>
                        </a:solidFill>
                        <a:effectLst/>
                        <a:latin typeface="Arial" panose="020B0604020202020204" pitchFamily="34" charset="0"/>
                        <a:cs typeface="Arial" panose="020B0604020202020204" pitchFamily="34" charset="0"/>
                      </a:endParaRPr>
                    </a:p>
                  </a:txBody>
                  <a:tcPr horzOverflow="overflow">
                    <a:solidFill>
                      <a:schemeClr val="accent3">
                        <a:lumMod val="20000"/>
                        <a:lumOff val="80000"/>
                      </a:schemeClr>
                    </a:solidFill>
                  </a:tcPr>
                </a:tc>
                <a:extLst>
                  <a:ext uri="{0D108BD9-81ED-4DB2-BD59-A6C34878D82A}">
                    <a16:rowId xmlns:a16="http://schemas.microsoft.com/office/drawing/2014/main" val="10002"/>
                  </a:ext>
                </a:extLst>
              </a:tr>
              <a:tr h="34741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0" u="none" strike="noStrike" cap="none" normalizeH="0" baseline="0" dirty="0">
                          <a:ln>
                            <a:noFill/>
                          </a:ln>
                          <a:solidFill>
                            <a:schemeClr val="bg2">
                              <a:lumMod val="10000"/>
                            </a:schemeClr>
                          </a:solidFill>
                          <a:effectLst/>
                          <a:latin typeface="Arial" panose="020B0604020202020204" pitchFamily="34" charset="0"/>
                          <a:cs typeface="Arial" panose="020B0604020202020204" pitchFamily="34" charset="0"/>
                        </a:rPr>
                        <a:t>Anxiety -                                                   general</a:t>
                      </a:r>
                      <a:endParaRPr kumimoji="0" lang="en-GB" sz="1400" b="0" i="0" u="none" strike="noStrike" cap="none" normalizeH="0" baseline="0" dirty="0">
                        <a:ln>
                          <a:noFill/>
                        </a:ln>
                        <a:solidFill>
                          <a:schemeClr val="bg2">
                            <a:lumMod val="10000"/>
                          </a:schemeClr>
                        </a:solidFill>
                        <a:effectLst/>
                        <a:latin typeface="Arial" panose="020B0604020202020204" pitchFamily="34" charset="0"/>
                        <a:cs typeface="Arial" panose="020B0604020202020204" pitchFamily="34" charset="0"/>
                      </a:endParaRPr>
                    </a:p>
                  </a:txBody>
                  <a:tcPr horzOverflow="overflow">
                    <a:solidFill>
                      <a:schemeClr val="accent3">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u="none" strike="noStrike" cap="none" normalizeH="0" baseline="0" dirty="0">
                          <a:ln>
                            <a:noFill/>
                          </a:ln>
                          <a:solidFill>
                            <a:schemeClr val="bg2">
                              <a:lumMod val="10000"/>
                            </a:schemeClr>
                          </a:solidFill>
                          <a:effectLst/>
                          <a:latin typeface="Arial" panose="020B0604020202020204" pitchFamily="34" charset="0"/>
                          <a:cs typeface="Arial" panose="020B0604020202020204" pitchFamily="34" charset="0"/>
                        </a:rPr>
                        <a:t>M</a:t>
                      </a:r>
                      <a:endParaRPr kumimoji="0" lang="en-US" sz="1400" b="0" i="0" u="none" strike="noStrike" cap="none" normalizeH="0" baseline="0" dirty="0">
                        <a:ln>
                          <a:noFill/>
                        </a:ln>
                        <a:solidFill>
                          <a:schemeClr val="bg2">
                            <a:lumMod val="10000"/>
                          </a:schemeClr>
                        </a:solidFill>
                        <a:effectLst/>
                        <a:latin typeface="Arial" panose="020B0604020202020204" pitchFamily="34" charset="0"/>
                        <a:cs typeface="Arial" panose="020B0604020202020204" pitchFamily="34" charset="0"/>
                      </a:endParaRPr>
                    </a:p>
                  </a:txBody>
                  <a:tcPr horzOverflow="overflow">
                    <a:solidFill>
                      <a:schemeClr val="accent3">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u="none" strike="noStrike" cap="none" normalizeH="0" baseline="0" dirty="0">
                          <a:ln>
                            <a:noFill/>
                          </a:ln>
                          <a:solidFill>
                            <a:schemeClr val="bg2">
                              <a:lumMod val="10000"/>
                            </a:schemeClr>
                          </a:solidFill>
                          <a:effectLst/>
                          <a:latin typeface="Arial" panose="020B0604020202020204" pitchFamily="34" charset="0"/>
                          <a:cs typeface="Arial" panose="020B0604020202020204" pitchFamily="34" charset="0"/>
                        </a:rPr>
                        <a:t>95%</a:t>
                      </a:r>
                      <a:endParaRPr kumimoji="0" lang="en-US" sz="1400" b="0" i="0" u="none" strike="noStrike" cap="none" normalizeH="0" baseline="0" dirty="0">
                        <a:ln>
                          <a:noFill/>
                        </a:ln>
                        <a:solidFill>
                          <a:schemeClr val="bg2">
                            <a:lumMod val="10000"/>
                          </a:schemeClr>
                        </a:solidFill>
                        <a:effectLst/>
                        <a:latin typeface="Arial" panose="020B0604020202020204" pitchFamily="34" charset="0"/>
                        <a:cs typeface="Arial" panose="020B0604020202020204" pitchFamily="34" charset="0"/>
                      </a:endParaRPr>
                    </a:p>
                  </a:txBody>
                  <a:tcPr horzOverflow="overflow">
                    <a:solidFill>
                      <a:schemeClr val="accent3">
                        <a:lumMod val="20000"/>
                        <a:lumOff val="80000"/>
                      </a:schemeClr>
                    </a:solidFill>
                  </a:tcPr>
                </a:tc>
                <a:extLst>
                  <a:ext uri="{0D108BD9-81ED-4DB2-BD59-A6C34878D82A}">
                    <a16:rowId xmlns:a16="http://schemas.microsoft.com/office/drawing/2014/main" val="10003"/>
                  </a:ext>
                </a:extLst>
              </a:tr>
              <a:tr h="34741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0" u="none" strike="noStrike" cap="none" normalizeH="0" baseline="0" dirty="0">
                          <a:ln>
                            <a:noFill/>
                          </a:ln>
                          <a:solidFill>
                            <a:schemeClr val="bg2">
                              <a:lumMod val="10000"/>
                            </a:schemeClr>
                          </a:solidFill>
                          <a:effectLst/>
                          <a:latin typeface="Arial" panose="020B0604020202020204" pitchFamily="34" charset="0"/>
                          <a:cs typeface="Arial" panose="020B0604020202020204" pitchFamily="34" charset="0"/>
                        </a:rPr>
                        <a:t>Panicky –                                                 if slept throughout the night </a:t>
                      </a:r>
                      <a:endParaRPr kumimoji="0" lang="en-GB" sz="1400" b="0" i="0" u="none" strike="noStrike" cap="none" normalizeH="0" baseline="0" dirty="0">
                        <a:ln>
                          <a:noFill/>
                        </a:ln>
                        <a:solidFill>
                          <a:schemeClr val="bg2">
                            <a:lumMod val="10000"/>
                          </a:schemeClr>
                        </a:solidFill>
                        <a:effectLst/>
                        <a:latin typeface="Arial" panose="020B0604020202020204" pitchFamily="34" charset="0"/>
                        <a:cs typeface="Arial" panose="020B0604020202020204" pitchFamily="34" charset="0"/>
                      </a:endParaRPr>
                    </a:p>
                  </a:txBody>
                  <a:tcPr horzOverflow="overflow">
                    <a:solidFill>
                      <a:schemeClr val="accent3">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0" u="none" strike="noStrike" cap="none" normalizeH="0" baseline="0" dirty="0">
                          <a:ln>
                            <a:noFill/>
                          </a:ln>
                          <a:solidFill>
                            <a:schemeClr val="bg2">
                              <a:lumMod val="10000"/>
                            </a:schemeClr>
                          </a:solidFill>
                          <a:effectLst/>
                          <a:latin typeface="Arial" panose="020B0604020202020204" pitchFamily="34" charset="0"/>
                          <a:cs typeface="Arial" panose="020B0604020202020204" pitchFamily="34" charset="0"/>
                        </a:rPr>
                        <a:t>M</a:t>
                      </a:r>
                      <a:endParaRPr kumimoji="0" lang="en-GB" sz="1400" b="0" i="0" u="none" strike="noStrike" cap="none" normalizeH="0" baseline="0" dirty="0">
                        <a:ln>
                          <a:noFill/>
                        </a:ln>
                        <a:solidFill>
                          <a:schemeClr val="bg2">
                            <a:lumMod val="10000"/>
                          </a:schemeClr>
                        </a:solidFill>
                        <a:effectLst/>
                        <a:latin typeface="Arial" panose="020B0604020202020204" pitchFamily="34" charset="0"/>
                        <a:cs typeface="Arial" panose="020B0604020202020204" pitchFamily="34" charset="0"/>
                      </a:endParaRPr>
                    </a:p>
                  </a:txBody>
                  <a:tcPr horzOverflow="overflow">
                    <a:solidFill>
                      <a:schemeClr val="accent3">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0" u="none" strike="noStrike" cap="none" normalizeH="0" baseline="0" dirty="0">
                          <a:ln>
                            <a:noFill/>
                          </a:ln>
                          <a:solidFill>
                            <a:schemeClr val="bg2">
                              <a:lumMod val="10000"/>
                            </a:schemeClr>
                          </a:solidFill>
                          <a:effectLst/>
                          <a:latin typeface="Arial" panose="020B0604020202020204" pitchFamily="34" charset="0"/>
                          <a:cs typeface="Arial" panose="020B0604020202020204" pitchFamily="34" charset="0"/>
                        </a:rPr>
                        <a:t>37%</a:t>
                      </a:r>
                      <a:endParaRPr kumimoji="0" lang="en-GB" sz="1400" b="0" i="0" u="none" strike="noStrike" cap="none" normalizeH="0" baseline="0" dirty="0">
                        <a:ln>
                          <a:noFill/>
                        </a:ln>
                        <a:solidFill>
                          <a:schemeClr val="bg2">
                            <a:lumMod val="10000"/>
                          </a:schemeClr>
                        </a:solidFill>
                        <a:effectLst/>
                        <a:latin typeface="Arial" panose="020B0604020202020204" pitchFamily="34" charset="0"/>
                        <a:cs typeface="Arial" panose="020B0604020202020204" pitchFamily="34" charset="0"/>
                      </a:endParaRPr>
                    </a:p>
                  </a:txBody>
                  <a:tcPr horzOverflow="overflow">
                    <a:solidFill>
                      <a:schemeClr val="accent3">
                        <a:lumMod val="20000"/>
                        <a:lumOff val="80000"/>
                      </a:schemeClr>
                    </a:solidFill>
                  </a:tcPr>
                </a:tc>
                <a:extLst>
                  <a:ext uri="{0D108BD9-81ED-4DB2-BD59-A6C34878D82A}">
                    <a16:rowId xmlns:a16="http://schemas.microsoft.com/office/drawing/2014/main" val="10004"/>
                  </a:ext>
                </a:extLst>
              </a:tr>
              <a:tr h="34741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0" u="none" strike="noStrike" cap="none" normalizeH="0" baseline="0" dirty="0">
                          <a:ln>
                            <a:noFill/>
                          </a:ln>
                          <a:solidFill>
                            <a:schemeClr val="bg2">
                              <a:lumMod val="10000"/>
                            </a:schemeClr>
                          </a:solidFill>
                          <a:effectLst/>
                          <a:latin typeface="Arial" panose="020B0604020202020204" pitchFamily="34" charset="0"/>
                          <a:cs typeface="Arial" panose="020B0604020202020204" pitchFamily="34" charset="0"/>
                        </a:rPr>
                        <a:t>Repetitive checking –                               usually in response to infant cues</a:t>
                      </a:r>
                      <a:endParaRPr kumimoji="0" lang="en-GB" sz="1400" b="0" i="0" u="none" strike="noStrike" cap="none" normalizeH="0" baseline="0" dirty="0">
                        <a:ln>
                          <a:noFill/>
                        </a:ln>
                        <a:solidFill>
                          <a:schemeClr val="bg2">
                            <a:lumMod val="10000"/>
                          </a:schemeClr>
                        </a:solidFill>
                        <a:effectLst/>
                        <a:latin typeface="Arial" panose="020B0604020202020204" pitchFamily="34" charset="0"/>
                        <a:cs typeface="Arial" panose="020B0604020202020204" pitchFamily="34" charset="0"/>
                      </a:endParaRPr>
                    </a:p>
                  </a:txBody>
                  <a:tcPr horzOverflow="overflow">
                    <a:solidFill>
                      <a:schemeClr val="accent3">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0" u="none" strike="noStrike" cap="none" normalizeH="0" baseline="0" dirty="0">
                          <a:ln>
                            <a:noFill/>
                          </a:ln>
                          <a:solidFill>
                            <a:schemeClr val="bg2">
                              <a:lumMod val="10000"/>
                            </a:schemeClr>
                          </a:solidFill>
                          <a:effectLst/>
                          <a:latin typeface="Arial" panose="020B0604020202020204" pitchFamily="34" charset="0"/>
                          <a:cs typeface="Arial" panose="020B0604020202020204" pitchFamily="34" charset="0"/>
                        </a:rPr>
                        <a:t>M</a:t>
                      </a:r>
                      <a:endParaRPr kumimoji="0" lang="en-GB" sz="1400" b="0" i="0" u="none" strike="noStrike" cap="none" normalizeH="0" baseline="0" dirty="0">
                        <a:ln>
                          <a:noFill/>
                        </a:ln>
                        <a:solidFill>
                          <a:schemeClr val="bg2">
                            <a:lumMod val="10000"/>
                          </a:schemeClr>
                        </a:solidFill>
                        <a:effectLst/>
                        <a:latin typeface="Arial" panose="020B0604020202020204" pitchFamily="34" charset="0"/>
                        <a:cs typeface="Arial" panose="020B0604020202020204" pitchFamily="34" charset="0"/>
                      </a:endParaRPr>
                    </a:p>
                  </a:txBody>
                  <a:tcPr horzOverflow="overflow">
                    <a:solidFill>
                      <a:schemeClr val="accent3">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0" u="none" strike="noStrike" cap="none" normalizeH="0" baseline="0" dirty="0">
                          <a:ln>
                            <a:noFill/>
                          </a:ln>
                          <a:solidFill>
                            <a:schemeClr val="bg2">
                              <a:lumMod val="10000"/>
                            </a:schemeClr>
                          </a:solidFill>
                          <a:effectLst/>
                          <a:latin typeface="Arial" panose="020B0604020202020204" pitchFamily="34" charset="0"/>
                          <a:cs typeface="Arial" panose="020B0604020202020204" pitchFamily="34" charset="0"/>
                        </a:rPr>
                        <a:t>90%</a:t>
                      </a:r>
                      <a:endParaRPr kumimoji="0" lang="en-GB" sz="1400" b="0" i="0" u="none" strike="noStrike" cap="none" normalizeH="0" baseline="0" dirty="0">
                        <a:ln>
                          <a:noFill/>
                        </a:ln>
                        <a:solidFill>
                          <a:schemeClr val="bg2">
                            <a:lumMod val="10000"/>
                          </a:schemeClr>
                        </a:solidFill>
                        <a:effectLst/>
                        <a:latin typeface="Arial" panose="020B0604020202020204" pitchFamily="34" charset="0"/>
                        <a:cs typeface="Arial" panose="020B0604020202020204" pitchFamily="34" charset="0"/>
                      </a:endParaRPr>
                    </a:p>
                  </a:txBody>
                  <a:tcPr horzOverflow="overflow">
                    <a:solidFill>
                      <a:schemeClr val="accent3">
                        <a:lumMod val="20000"/>
                        <a:lumOff val="80000"/>
                      </a:schemeClr>
                    </a:solidFill>
                  </a:tcPr>
                </a:tc>
                <a:extLst>
                  <a:ext uri="{0D108BD9-81ED-4DB2-BD59-A6C34878D82A}">
                    <a16:rowId xmlns:a16="http://schemas.microsoft.com/office/drawing/2014/main" val="10005"/>
                  </a:ext>
                </a:extLst>
              </a:tr>
              <a:tr h="34741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0" u="none" strike="noStrike" cap="none" normalizeH="0" baseline="0" dirty="0">
                          <a:ln>
                            <a:noFill/>
                          </a:ln>
                          <a:solidFill>
                            <a:schemeClr val="bg2">
                              <a:lumMod val="10000"/>
                            </a:schemeClr>
                          </a:solidFill>
                          <a:effectLst/>
                          <a:latin typeface="Arial" panose="020B0604020202020204" pitchFamily="34" charset="0"/>
                          <a:cs typeface="Arial" panose="020B0604020202020204" pitchFamily="34" charset="0"/>
                        </a:rPr>
                        <a:t>Repetitive thoughts or behaviour –          at least one unrelated to infant care</a:t>
                      </a:r>
                      <a:endParaRPr kumimoji="0" lang="en-GB" sz="1400" b="0" i="0" u="none" strike="noStrike" cap="none" normalizeH="0" baseline="0" dirty="0">
                        <a:ln>
                          <a:noFill/>
                        </a:ln>
                        <a:solidFill>
                          <a:schemeClr val="bg2">
                            <a:lumMod val="10000"/>
                          </a:schemeClr>
                        </a:solidFill>
                        <a:effectLst/>
                        <a:latin typeface="Arial" panose="020B0604020202020204" pitchFamily="34" charset="0"/>
                        <a:cs typeface="Arial" panose="020B0604020202020204" pitchFamily="34" charset="0"/>
                      </a:endParaRPr>
                    </a:p>
                  </a:txBody>
                  <a:tcPr horzOverflow="overflow">
                    <a:solidFill>
                      <a:schemeClr val="accent3">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0" u="none" strike="noStrike" cap="none" normalizeH="0" baseline="0" dirty="0">
                          <a:ln>
                            <a:noFill/>
                          </a:ln>
                          <a:solidFill>
                            <a:schemeClr val="bg2">
                              <a:lumMod val="10000"/>
                            </a:schemeClr>
                          </a:solidFill>
                          <a:effectLst/>
                          <a:latin typeface="Arial" panose="020B0604020202020204" pitchFamily="34" charset="0"/>
                          <a:cs typeface="Arial" panose="020B0604020202020204" pitchFamily="34" charset="0"/>
                        </a:rPr>
                        <a:t>P</a:t>
                      </a:r>
                      <a:endParaRPr kumimoji="0" lang="en-GB" sz="1400" b="0" i="0" u="none" strike="noStrike" cap="none" normalizeH="0" baseline="0" dirty="0">
                        <a:ln>
                          <a:noFill/>
                        </a:ln>
                        <a:solidFill>
                          <a:schemeClr val="bg2">
                            <a:lumMod val="10000"/>
                          </a:schemeClr>
                        </a:solidFill>
                        <a:effectLst/>
                        <a:latin typeface="Arial" panose="020B0604020202020204" pitchFamily="34" charset="0"/>
                        <a:cs typeface="Arial" panose="020B0604020202020204" pitchFamily="34" charset="0"/>
                      </a:endParaRPr>
                    </a:p>
                  </a:txBody>
                  <a:tcPr horzOverflow="overflow">
                    <a:solidFill>
                      <a:schemeClr val="accent3">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0" u="none" strike="noStrike" cap="none" normalizeH="0" baseline="0" dirty="0">
                          <a:ln>
                            <a:noFill/>
                          </a:ln>
                          <a:solidFill>
                            <a:schemeClr val="bg2">
                              <a:lumMod val="10000"/>
                            </a:schemeClr>
                          </a:solidFill>
                          <a:effectLst/>
                          <a:latin typeface="Arial" panose="020B0604020202020204" pitchFamily="34" charset="0"/>
                          <a:cs typeface="Arial" panose="020B0604020202020204" pitchFamily="34" charset="0"/>
                        </a:rPr>
                        <a:t>95%</a:t>
                      </a:r>
                      <a:endParaRPr kumimoji="0" lang="en-GB" sz="1400" b="0" i="0" u="none" strike="noStrike" cap="none" normalizeH="0" baseline="0" dirty="0">
                        <a:ln>
                          <a:noFill/>
                        </a:ln>
                        <a:solidFill>
                          <a:schemeClr val="bg2">
                            <a:lumMod val="10000"/>
                          </a:schemeClr>
                        </a:solidFill>
                        <a:effectLst/>
                        <a:latin typeface="Arial" panose="020B0604020202020204" pitchFamily="34" charset="0"/>
                        <a:cs typeface="Arial" panose="020B0604020202020204" pitchFamily="34" charset="0"/>
                      </a:endParaRPr>
                    </a:p>
                  </a:txBody>
                  <a:tcPr horzOverflow="overflow">
                    <a:solidFill>
                      <a:schemeClr val="accent3">
                        <a:lumMod val="20000"/>
                        <a:lumOff val="80000"/>
                      </a:schemeClr>
                    </a:solidFill>
                  </a:tcPr>
                </a:tc>
                <a:extLst>
                  <a:ext uri="{0D108BD9-81ED-4DB2-BD59-A6C34878D82A}">
                    <a16:rowId xmlns:a16="http://schemas.microsoft.com/office/drawing/2014/main" val="10006"/>
                  </a:ext>
                </a:extLst>
              </a:tr>
              <a:tr h="34741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0" u="none" strike="noStrike" cap="none" normalizeH="0" baseline="0" dirty="0">
                          <a:ln>
                            <a:noFill/>
                          </a:ln>
                          <a:solidFill>
                            <a:schemeClr val="bg2">
                              <a:lumMod val="10000"/>
                            </a:schemeClr>
                          </a:solidFill>
                          <a:effectLst/>
                          <a:latin typeface="Arial" panose="020B0604020202020204" pitchFamily="34" charset="0"/>
                          <a:cs typeface="Arial" panose="020B0604020202020204" pitchFamily="34" charset="0"/>
                        </a:rPr>
                        <a:t>Cleanliness/repetitive washing</a:t>
                      </a:r>
                      <a:endParaRPr kumimoji="0" lang="en-GB" sz="1400" b="0" i="0" u="none" strike="noStrike" cap="none" normalizeH="0" baseline="0" dirty="0">
                        <a:ln>
                          <a:noFill/>
                        </a:ln>
                        <a:solidFill>
                          <a:schemeClr val="bg2">
                            <a:lumMod val="10000"/>
                          </a:schemeClr>
                        </a:solidFill>
                        <a:effectLst/>
                        <a:latin typeface="Arial" panose="020B0604020202020204" pitchFamily="34" charset="0"/>
                        <a:cs typeface="Arial" panose="020B0604020202020204" pitchFamily="34" charset="0"/>
                      </a:endParaRPr>
                    </a:p>
                  </a:txBody>
                  <a:tcPr horzOverflow="overflow">
                    <a:solidFill>
                      <a:schemeClr val="accent3">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0" u="none" strike="noStrike" cap="none" normalizeH="0" baseline="0" dirty="0">
                          <a:ln>
                            <a:noFill/>
                          </a:ln>
                          <a:solidFill>
                            <a:schemeClr val="bg2">
                              <a:lumMod val="10000"/>
                            </a:schemeClr>
                          </a:solidFill>
                          <a:effectLst/>
                          <a:latin typeface="Arial" panose="020B0604020202020204" pitchFamily="34" charset="0"/>
                          <a:cs typeface="Arial" panose="020B0604020202020204" pitchFamily="34" charset="0"/>
                        </a:rPr>
                        <a:t>P</a:t>
                      </a:r>
                      <a:endParaRPr kumimoji="0" lang="en-GB" sz="1400" b="0" i="0" u="none" strike="noStrike" cap="none" normalizeH="0" baseline="0" dirty="0">
                        <a:ln>
                          <a:noFill/>
                        </a:ln>
                        <a:solidFill>
                          <a:schemeClr val="bg2">
                            <a:lumMod val="10000"/>
                          </a:schemeClr>
                        </a:solidFill>
                        <a:effectLst/>
                        <a:latin typeface="Arial" panose="020B0604020202020204" pitchFamily="34" charset="0"/>
                        <a:cs typeface="Arial" panose="020B0604020202020204" pitchFamily="34" charset="0"/>
                      </a:endParaRPr>
                    </a:p>
                  </a:txBody>
                  <a:tcPr horzOverflow="overflow">
                    <a:solidFill>
                      <a:schemeClr val="accent3">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0" u="none" strike="noStrike" cap="none" normalizeH="0" baseline="0" dirty="0">
                          <a:ln>
                            <a:noFill/>
                          </a:ln>
                          <a:solidFill>
                            <a:schemeClr val="bg2">
                              <a:lumMod val="10000"/>
                            </a:schemeClr>
                          </a:solidFill>
                          <a:effectLst/>
                          <a:latin typeface="Arial" panose="020B0604020202020204" pitchFamily="34" charset="0"/>
                          <a:cs typeface="Arial" panose="020B0604020202020204" pitchFamily="34" charset="0"/>
                        </a:rPr>
                        <a:t>79%</a:t>
                      </a:r>
                      <a:endParaRPr kumimoji="0" lang="en-GB" sz="1400" b="0" i="0" u="none" strike="noStrike" cap="none" normalizeH="0" baseline="0" dirty="0">
                        <a:ln>
                          <a:noFill/>
                        </a:ln>
                        <a:solidFill>
                          <a:schemeClr val="bg2">
                            <a:lumMod val="10000"/>
                          </a:schemeClr>
                        </a:solidFill>
                        <a:effectLst/>
                        <a:latin typeface="Arial" panose="020B0604020202020204" pitchFamily="34" charset="0"/>
                        <a:cs typeface="Arial" panose="020B0604020202020204" pitchFamily="34" charset="0"/>
                      </a:endParaRPr>
                    </a:p>
                  </a:txBody>
                  <a:tcPr horzOverflow="overflow">
                    <a:solidFill>
                      <a:schemeClr val="accent3">
                        <a:lumMod val="20000"/>
                        <a:lumOff val="80000"/>
                      </a:schemeClr>
                    </a:solidFill>
                  </a:tcPr>
                </a:tc>
                <a:extLst>
                  <a:ext uri="{0D108BD9-81ED-4DB2-BD59-A6C34878D82A}">
                    <a16:rowId xmlns:a16="http://schemas.microsoft.com/office/drawing/2014/main" val="10007"/>
                  </a:ext>
                </a:extLst>
              </a:tr>
              <a:tr h="34741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0" u="none" strike="noStrike" cap="none" normalizeH="0" baseline="0" dirty="0">
                          <a:ln>
                            <a:noFill/>
                          </a:ln>
                          <a:solidFill>
                            <a:schemeClr val="bg2">
                              <a:lumMod val="10000"/>
                            </a:schemeClr>
                          </a:solidFill>
                          <a:effectLst/>
                          <a:latin typeface="Arial" panose="020B0604020202020204" pitchFamily="34" charset="0"/>
                          <a:cs typeface="Arial" panose="020B0604020202020204" pitchFamily="34" charset="0"/>
                        </a:rPr>
                        <a:t>Arranging behaviours –                            not usually associated with parental distress</a:t>
                      </a:r>
                      <a:endParaRPr kumimoji="0" lang="en-GB" sz="1400" b="0" i="0" u="none" strike="noStrike" cap="none" normalizeH="0" baseline="0" dirty="0">
                        <a:ln>
                          <a:noFill/>
                        </a:ln>
                        <a:solidFill>
                          <a:schemeClr val="bg2">
                            <a:lumMod val="10000"/>
                          </a:schemeClr>
                        </a:solidFill>
                        <a:effectLst/>
                        <a:latin typeface="Arial" panose="020B0604020202020204" pitchFamily="34" charset="0"/>
                        <a:cs typeface="Arial" panose="020B0604020202020204" pitchFamily="34" charset="0"/>
                      </a:endParaRPr>
                    </a:p>
                  </a:txBody>
                  <a:tcPr horzOverflow="overflow">
                    <a:solidFill>
                      <a:schemeClr val="accent3">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0" u="none" strike="noStrike" cap="none" normalizeH="0" baseline="0" dirty="0">
                          <a:ln>
                            <a:noFill/>
                          </a:ln>
                          <a:solidFill>
                            <a:schemeClr val="bg2">
                              <a:lumMod val="10000"/>
                            </a:schemeClr>
                          </a:solidFill>
                          <a:effectLst/>
                          <a:latin typeface="Arial" panose="020B0604020202020204" pitchFamily="34" charset="0"/>
                          <a:cs typeface="Arial" panose="020B0604020202020204" pitchFamily="34" charset="0"/>
                        </a:rPr>
                        <a:t>P</a:t>
                      </a:r>
                      <a:endParaRPr kumimoji="0" lang="en-GB" sz="1400" b="0" i="0" u="none" strike="noStrike" cap="none" normalizeH="0" baseline="0" dirty="0">
                        <a:ln>
                          <a:noFill/>
                        </a:ln>
                        <a:solidFill>
                          <a:schemeClr val="bg2">
                            <a:lumMod val="10000"/>
                          </a:schemeClr>
                        </a:solidFill>
                        <a:effectLst/>
                        <a:latin typeface="Arial" panose="020B0604020202020204" pitchFamily="34" charset="0"/>
                        <a:cs typeface="Arial" panose="020B0604020202020204" pitchFamily="34" charset="0"/>
                      </a:endParaRPr>
                    </a:p>
                  </a:txBody>
                  <a:tcPr horzOverflow="overflow">
                    <a:solidFill>
                      <a:schemeClr val="accent3">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0" u="none" strike="noStrike" cap="none" normalizeH="0" baseline="0" dirty="0">
                          <a:ln>
                            <a:noFill/>
                          </a:ln>
                          <a:solidFill>
                            <a:schemeClr val="bg2">
                              <a:lumMod val="10000"/>
                            </a:schemeClr>
                          </a:solidFill>
                          <a:effectLst/>
                          <a:latin typeface="Arial" panose="020B0604020202020204" pitchFamily="34" charset="0"/>
                          <a:cs typeface="Arial" panose="020B0604020202020204" pitchFamily="34" charset="0"/>
                        </a:rPr>
                        <a:t>79%</a:t>
                      </a:r>
                      <a:endParaRPr kumimoji="0" lang="en-GB" sz="1400" b="0" i="0" u="none" strike="noStrike" cap="none" normalizeH="0" baseline="0" dirty="0">
                        <a:ln>
                          <a:noFill/>
                        </a:ln>
                        <a:solidFill>
                          <a:schemeClr val="bg2">
                            <a:lumMod val="10000"/>
                          </a:schemeClr>
                        </a:solidFill>
                        <a:effectLst/>
                        <a:latin typeface="Arial" panose="020B0604020202020204" pitchFamily="34" charset="0"/>
                        <a:cs typeface="Arial" panose="020B0604020202020204" pitchFamily="34" charset="0"/>
                      </a:endParaRPr>
                    </a:p>
                  </a:txBody>
                  <a:tcPr horzOverflow="overflow">
                    <a:solidFill>
                      <a:schemeClr val="accent3">
                        <a:lumMod val="20000"/>
                        <a:lumOff val="80000"/>
                      </a:schemeClr>
                    </a:solidFill>
                  </a:tcPr>
                </a:tc>
                <a:extLst>
                  <a:ext uri="{0D108BD9-81ED-4DB2-BD59-A6C34878D82A}">
                    <a16:rowId xmlns:a16="http://schemas.microsoft.com/office/drawing/2014/main" val="10008"/>
                  </a:ext>
                </a:extLst>
              </a:tr>
              <a:tr h="34741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0" u="none" strike="noStrike" cap="none" normalizeH="0" baseline="0" dirty="0">
                          <a:ln>
                            <a:noFill/>
                          </a:ln>
                          <a:solidFill>
                            <a:schemeClr val="bg2">
                              <a:lumMod val="10000"/>
                            </a:schemeClr>
                          </a:solidFill>
                          <a:effectLst/>
                          <a:latin typeface="Arial" panose="020B0604020202020204" pitchFamily="34" charset="0"/>
                          <a:cs typeface="Arial" panose="020B0604020202020204" pitchFamily="34" charset="0"/>
                        </a:rPr>
                        <a:t>Worry</a:t>
                      </a:r>
                      <a:endParaRPr kumimoji="0" lang="en-GB" sz="1400" b="0" i="0" u="none" strike="noStrike" cap="none" normalizeH="0" baseline="0" dirty="0">
                        <a:ln>
                          <a:noFill/>
                        </a:ln>
                        <a:solidFill>
                          <a:schemeClr val="bg2">
                            <a:lumMod val="10000"/>
                          </a:schemeClr>
                        </a:solidFill>
                        <a:effectLst/>
                        <a:latin typeface="Arial" panose="020B0604020202020204" pitchFamily="34" charset="0"/>
                        <a:cs typeface="Arial" panose="020B0604020202020204" pitchFamily="34" charset="0"/>
                      </a:endParaRPr>
                    </a:p>
                  </a:txBody>
                  <a:tcPr horzOverflow="overflow">
                    <a:solidFill>
                      <a:schemeClr val="accent3">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u="none" strike="noStrike" cap="none" normalizeH="0" baseline="0" dirty="0">
                          <a:ln>
                            <a:noFill/>
                          </a:ln>
                          <a:solidFill>
                            <a:schemeClr val="bg2">
                              <a:lumMod val="10000"/>
                            </a:schemeClr>
                          </a:solidFill>
                          <a:effectLst/>
                          <a:latin typeface="Arial" panose="020B0604020202020204" pitchFamily="34" charset="0"/>
                          <a:cs typeface="Arial" panose="020B0604020202020204" pitchFamily="34" charset="0"/>
                        </a:rPr>
                        <a:t>P</a:t>
                      </a:r>
                      <a:endParaRPr kumimoji="0" lang="en-US" sz="1400" b="0" i="0" u="none" strike="noStrike" cap="none" normalizeH="0" baseline="0" dirty="0">
                        <a:ln>
                          <a:noFill/>
                        </a:ln>
                        <a:solidFill>
                          <a:schemeClr val="bg2">
                            <a:lumMod val="10000"/>
                          </a:schemeClr>
                        </a:solidFill>
                        <a:effectLst/>
                        <a:latin typeface="Arial" panose="020B0604020202020204" pitchFamily="34" charset="0"/>
                        <a:cs typeface="Arial" panose="020B0604020202020204" pitchFamily="34" charset="0"/>
                      </a:endParaRPr>
                    </a:p>
                  </a:txBody>
                  <a:tcPr horzOverflow="overflow">
                    <a:solidFill>
                      <a:schemeClr val="accent3">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0" u="none" strike="noStrike" cap="none" normalizeH="0" baseline="0" dirty="0">
                          <a:ln>
                            <a:noFill/>
                          </a:ln>
                          <a:solidFill>
                            <a:schemeClr val="bg2">
                              <a:lumMod val="10000"/>
                            </a:schemeClr>
                          </a:solidFill>
                          <a:effectLst/>
                          <a:latin typeface="Arial" panose="020B0604020202020204" pitchFamily="34" charset="0"/>
                          <a:cs typeface="Arial" panose="020B0604020202020204" pitchFamily="34" charset="0"/>
                        </a:rPr>
                        <a:t>95%</a:t>
                      </a:r>
                      <a:endParaRPr kumimoji="0" lang="en-GB" sz="1400" b="0" i="0" u="none" strike="noStrike" cap="none" normalizeH="0" baseline="0" dirty="0">
                        <a:ln>
                          <a:noFill/>
                        </a:ln>
                        <a:solidFill>
                          <a:schemeClr val="bg2">
                            <a:lumMod val="10000"/>
                          </a:schemeClr>
                        </a:solidFill>
                        <a:effectLst/>
                        <a:latin typeface="Arial" panose="020B0604020202020204" pitchFamily="34" charset="0"/>
                        <a:cs typeface="Arial" panose="020B0604020202020204" pitchFamily="34" charset="0"/>
                      </a:endParaRPr>
                    </a:p>
                  </a:txBody>
                  <a:tcPr horzOverflow="overflow">
                    <a:solidFill>
                      <a:schemeClr val="accent3">
                        <a:lumMod val="20000"/>
                        <a:lumOff val="80000"/>
                      </a:schemeClr>
                    </a:solidFill>
                  </a:tcPr>
                </a:tc>
                <a:extLst>
                  <a:ext uri="{0D108BD9-81ED-4DB2-BD59-A6C34878D82A}">
                    <a16:rowId xmlns:a16="http://schemas.microsoft.com/office/drawing/2014/main" val="10009"/>
                  </a:ext>
                </a:extLst>
              </a:tr>
              <a:tr h="689508">
                <a:tc gridSpan="3">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0" u="none" strike="noStrike" cap="none" normalizeH="0" baseline="0" dirty="0">
                          <a:ln>
                            <a:noFill/>
                          </a:ln>
                          <a:solidFill>
                            <a:schemeClr val="bg2">
                              <a:lumMod val="10000"/>
                            </a:schemeClr>
                          </a:solidFill>
                          <a:effectLst/>
                          <a:latin typeface="Arial" panose="020B0604020202020204" pitchFamily="34" charset="0"/>
                          <a:cs typeface="Arial" panose="020B0604020202020204" pitchFamily="34" charset="0"/>
                        </a:rPr>
                        <a:t>EPPB stable and consistently higher for mother than for fathers.</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0" u="none" strike="noStrike" cap="none" normalizeH="0" baseline="0" dirty="0">
                          <a:ln>
                            <a:noFill/>
                          </a:ln>
                          <a:solidFill>
                            <a:schemeClr val="bg2">
                              <a:lumMod val="10000"/>
                            </a:schemeClr>
                          </a:solidFill>
                          <a:effectLst/>
                          <a:latin typeface="Arial" panose="020B0604020202020204" pitchFamily="34" charset="0"/>
                          <a:cs typeface="Arial" panose="020B0604020202020204" pitchFamily="34" charset="0"/>
                        </a:rPr>
                        <a:t>Shown to be distinct from OCD and D.</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a:ln>
                            <a:noFill/>
                          </a:ln>
                          <a:solidFill>
                            <a:schemeClr val="bg2">
                              <a:lumMod val="10000"/>
                            </a:schemeClr>
                          </a:solidFill>
                          <a:effectLst/>
                          <a:latin typeface="Arial" panose="020B0604020202020204" pitchFamily="34" charset="0"/>
                          <a:cs typeface="Arial" panose="020B0604020202020204" pitchFamily="34" charset="0"/>
                        </a:rPr>
                        <a:t>Key : M = Mothers / P = Parental (Mothers &amp; Fathers)</a:t>
                      </a:r>
                    </a:p>
                  </a:txBody>
                  <a:tcPr horzOverflow="overflow">
                    <a:solidFill>
                      <a:schemeClr val="accent3">
                        <a:lumMod val="20000"/>
                        <a:lumOff val="80000"/>
                      </a:schemeClr>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1260362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6">
            <a:extLst>
              <a:ext uri="{FF2B5EF4-FFF2-40B4-BE49-F238E27FC236}">
                <a16:creationId xmlns:a16="http://schemas.microsoft.com/office/drawing/2014/main" id="{DCA0BB8D-251D-7D0E-6F35-ABEFD1958786}"/>
              </a:ext>
            </a:extLst>
          </p:cNvPr>
          <p:cNvSpPr txBox="1">
            <a:spLocks noGrp="1" noChangeArrowheads="1"/>
          </p:cNvSpPr>
          <p:nvPr>
            <p:ph type="title"/>
          </p:nvPr>
        </p:nvSpPr>
        <p:spPr bwMode="auto">
          <a:xfrm>
            <a:off x="838200" y="344643"/>
            <a:ext cx="10515600" cy="1366528"/>
          </a:xfrm>
          <a:prstGeom prst="rect">
            <a:avLst/>
          </a:prstGeom>
          <a:noFill/>
          <a:ln w="9525">
            <a:noFill/>
            <a:miter lim="800000"/>
            <a:headEnd/>
            <a:tailEnd/>
          </a:ln>
        </p:spPr>
        <p:txBody>
          <a:bodyPr wrap="square">
            <a:spAutoFit/>
          </a:bodyPr>
          <a:lstStyle/>
          <a:p>
            <a:r>
              <a:rPr lang="en-GB" sz="4000" dirty="0"/>
              <a:t>The Nature of the Mother's Tie (Feldman 1999)</a:t>
            </a:r>
          </a:p>
          <a:p>
            <a:endParaRPr lang="en-GB" sz="1200" dirty="0">
              <a:solidFill>
                <a:schemeClr val="bg2">
                  <a:lumMod val="10000"/>
                </a:schemeClr>
              </a:solidFill>
              <a:latin typeface="Arial" pitchFamily="34" charset="0"/>
              <a:cs typeface="Arial" pitchFamily="34" charset="0"/>
            </a:endParaRPr>
          </a:p>
        </p:txBody>
      </p:sp>
      <p:pic>
        <p:nvPicPr>
          <p:cNvPr id="3" name="Picture 2">
            <a:extLst>
              <a:ext uri="{FF2B5EF4-FFF2-40B4-BE49-F238E27FC236}">
                <a16:creationId xmlns:a16="http://schemas.microsoft.com/office/drawing/2014/main" id="{3A7EE71C-C047-CB57-A19C-0B323E32B049}"/>
              </a:ext>
            </a:extLst>
          </p:cNvPr>
          <p:cNvPicPr>
            <a:picLocks noChangeAspect="1"/>
          </p:cNvPicPr>
          <p:nvPr/>
        </p:nvPicPr>
        <p:blipFill>
          <a:blip r:embed="rId2"/>
          <a:stretch>
            <a:fillRect/>
          </a:stretch>
        </p:blipFill>
        <p:spPr>
          <a:xfrm>
            <a:off x="1233377" y="1557930"/>
            <a:ext cx="9405383" cy="4613827"/>
          </a:xfrm>
          <a:prstGeom prst="rect">
            <a:avLst/>
          </a:prstGeom>
        </p:spPr>
      </p:pic>
    </p:spTree>
    <p:extLst>
      <p:ext uri="{BB962C8B-B14F-4D97-AF65-F5344CB8AC3E}">
        <p14:creationId xmlns:p14="http://schemas.microsoft.com/office/powerpoint/2010/main" val="37749219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6845499-8652-4AA0-4584-5B5F54A11B92}"/>
              </a:ext>
            </a:extLst>
          </p:cNvPr>
          <p:cNvPicPr>
            <a:picLocks noChangeAspect="1"/>
          </p:cNvPicPr>
          <p:nvPr/>
        </p:nvPicPr>
        <p:blipFill>
          <a:blip r:embed="rId2"/>
          <a:stretch>
            <a:fillRect/>
          </a:stretch>
        </p:blipFill>
        <p:spPr>
          <a:xfrm>
            <a:off x="754912" y="295275"/>
            <a:ext cx="10281683" cy="6267450"/>
          </a:xfrm>
          <a:prstGeom prst="rect">
            <a:avLst/>
          </a:prstGeom>
        </p:spPr>
      </p:pic>
    </p:spTree>
    <p:extLst>
      <p:ext uri="{BB962C8B-B14F-4D97-AF65-F5344CB8AC3E}">
        <p14:creationId xmlns:p14="http://schemas.microsoft.com/office/powerpoint/2010/main" val="29658410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4B8E87-A80A-5EA9-AD33-D599BA72B737}"/>
              </a:ext>
            </a:extLst>
          </p:cNvPr>
          <p:cNvSpPr>
            <a:spLocks noGrp="1"/>
          </p:cNvSpPr>
          <p:nvPr>
            <p:ph type="title"/>
          </p:nvPr>
        </p:nvSpPr>
        <p:spPr>
          <a:xfrm>
            <a:off x="661876" y="0"/>
            <a:ext cx="10868247" cy="1325563"/>
          </a:xfrm>
        </p:spPr>
        <p:txBody>
          <a:bodyPr/>
          <a:lstStyle/>
          <a:p>
            <a:r>
              <a:rPr lang="en-GB" dirty="0"/>
              <a:t>PND V’s Normative Mood – </a:t>
            </a:r>
            <a:r>
              <a:rPr lang="en-GB" sz="3200" dirty="0"/>
              <a:t>reinterpreting the evidence </a:t>
            </a:r>
          </a:p>
        </p:txBody>
      </p:sp>
      <p:pic>
        <p:nvPicPr>
          <p:cNvPr id="6" name="Picture 5">
            <a:extLst>
              <a:ext uri="{FF2B5EF4-FFF2-40B4-BE49-F238E27FC236}">
                <a16:creationId xmlns:a16="http://schemas.microsoft.com/office/drawing/2014/main" id="{44502B4C-11A9-B70E-E9DC-E58807AAAA2A}"/>
              </a:ext>
            </a:extLst>
          </p:cNvPr>
          <p:cNvPicPr>
            <a:picLocks noChangeAspect="1"/>
          </p:cNvPicPr>
          <p:nvPr/>
        </p:nvPicPr>
        <p:blipFill>
          <a:blip r:embed="rId2"/>
          <a:stretch>
            <a:fillRect/>
          </a:stretch>
        </p:blipFill>
        <p:spPr>
          <a:xfrm>
            <a:off x="2200940" y="1290159"/>
            <a:ext cx="7444951" cy="4931334"/>
          </a:xfrm>
          <a:prstGeom prst="rect">
            <a:avLst/>
          </a:prstGeom>
        </p:spPr>
      </p:pic>
    </p:spTree>
    <p:extLst>
      <p:ext uri="{BB962C8B-B14F-4D97-AF65-F5344CB8AC3E}">
        <p14:creationId xmlns:p14="http://schemas.microsoft.com/office/powerpoint/2010/main" val="26412431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B59DA2-C043-E56A-E0A0-950B658784B6}"/>
              </a:ext>
            </a:extLst>
          </p:cNvPr>
          <p:cNvSpPr>
            <a:spLocks noGrp="1"/>
          </p:cNvSpPr>
          <p:nvPr>
            <p:ph type="title"/>
          </p:nvPr>
        </p:nvSpPr>
        <p:spPr>
          <a:xfrm>
            <a:off x="147084" y="167280"/>
            <a:ext cx="11697586" cy="1325563"/>
          </a:xfrm>
        </p:spPr>
        <p:txBody>
          <a:bodyPr>
            <a:normAutofit fontScale="90000"/>
          </a:bodyPr>
          <a:lstStyle/>
          <a:p>
            <a:r>
              <a:rPr lang="en-GB" sz="4400" b="1" dirty="0">
                <a:solidFill>
                  <a:schemeClr val="bg2">
                    <a:lumMod val="10000"/>
                  </a:schemeClr>
                </a:solidFill>
                <a:latin typeface="Arial" pitchFamily="34" charset="0"/>
                <a:cs typeface="Arial" pitchFamily="34" charset="0"/>
              </a:rPr>
              <a:t>MPP: Triage Assessment ± Clinical Assessment &gt; Formulation, Support and Intervention</a:t>
            </a:r>
            <a:endParaRPr lang="en-GB" dirty="0"/>
          </a:p>
        </p:txBody>
      </p:sp>
      <p:pic>
        <p:nvPicPr>
          <p:cNvPr id="7" name="Picture 6">
            <a:extLst>
              <a:ext uri="{FF2B5EF4-FFF2-40B4-BE49-F238E27FC236}">
                <a16:creationId xmlns:a16="http://schemas.microsoft.com/office/drawing/2014/main" id="{B0BA28A5-7361-7C64-CAC4-475614B3D6A5}"/>
              </a:ext>
            </a:extLst>
          </p:cNvPr>
          <p:cNvPicPr>
            <a:picLocks noChangeAspect="1"/>
          </p:cNvPicPr>
          <p:nvPr/>
        </p:nvPicPr>
        <p:blipFill>
          <a:blip r:embed="rId2"/>
          <a:stretch>
            <a:fillRect/>
          </a:stretch>
        </p:blipFill>
        <p:spPr>
          <a:xfrm>
            <a:off x="1822432" y="1257999"/>
            <a:ext cx="8547136" cy="4791925"/>
          </a:xfrm>
          <a:prstGeom prst="rect">
            <a:avLst/>
          </a:prstGeom>
        </p:spPr>
      </p:pic>
    </p:spTree>
    <p:extLst>
      <p:ext uri="{BB962C8B-B14F-4D97-AF65-F5344CB8AC3E}">
        <p14:creationId xmlns:p14="http://schemas.microsoft.com/office/powerpoint/2010/main" val="38465640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D7641CDC-FE39-9525-640B-07C17825FC09}"/>
              </a:ext>
            </a:extLst>
          </p:cNvPr>
          <p:cNvSpPr>
            <a:spLocks noGrp="1"/>
          </p:cNvSpPr>
          <p:nvPr>
            <p:ph idx="1"/>
          </p:nvPr>
        </p:nvSpPr>
        <p:spPr>
          <a:xfrm>
            <a:off x="838200" y="836797"/>
            <a:ext cx="10515600" cy="4202113"/>
          </a:xfrm>
        </p:spPr>
        <p:txBody>
          <a:bodyPr/>
          <a:lstStyle/>
          <a:p>
            <a:r>
              <a:rPr lang="en-GB" dirty="0"/>
              <a:t>‘‘What fascinated me most was how intimate relationships and the desire for being with the other precede the rest of cognitive development, and that this social motivation moves these other achievements forward, including meta-representation and theories about other minds. This intuitive, deeply encoded social orientation is first expressed in the mother’s arms and then forms the basis for all future I-Thou relationships.’’ </a:t>
            </a:r>
          </a:p>
          <a:p>
            <a:pPr marL="0" indent="0">
              <a:buNone/>
            </a:pPr>
            <a:endParaRPr lang="en-GB" dirty="0"/>
          </a:p>
          <a:p>
            <a:pPr marL="0" indent="0">
              <a:buNone/>
            </a:pPr>
            <a:r>
              <a:rPr lang="en-GB" dirty="0"/>
              <a:t>   Donald J Cohen (2001)</a:t>
            </a:r>
          </a:p>
        </p:txBody>
      </p:sp>
    </p:spTree>
    <p:extLst>
      <p:ext uri="{BB962C8B-B14F-4D97-AF65-F5344CB8AC3E}">
        <p14:creationId xmlns:p14="http://schemas.microsoft.com/office/powerpoint/2010/main" val="42401219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59F8C52F-589C-F58B-20A2-AA54935C2A13}"/>
              </a:ext>
            </a:extLst>
          </p:cNvPr>
          <p:cNvSpPr txBox="1"/>
          <p:nvPr/>
        </p:nvSpPr>
        <p:spPr>
          <a:xfrm>
            <a:off x="1985630" y="874455"/>
            <a:ext cx="8381113" cy="2554545"/>
          </a:xfrm>
          <a:prstGeom prst="rect">
            <a:avLst/>
          </a:prstGeom>
          <a:noFill/>
        </p:spPr>
        <p:txBody>
          <a:bodyPr wrap="square">
            <a:spAutoFit/>
          </a:bodyPr>
          <a:lstStyle/>
          <a:p>
            <a:pPr marL="0" indent="0" algn="ctr">
              <a:buNone/>
            </a:pPr>
            <a:r>
              <a:rPr lang="en-GB" sz="3200" dirty="0">
                <a:latin typeface="Arial" panose="020B0604020202020204" pitchFamily="34" charset="0"/>
                <a:cs typeface="Arial" panose="020B0604020202020204" pitchFamily="34" charset="0"/>
              </a:rPr>
              <a:t>Essential Maternal Primary Pre-occupation</a:t>
            </a:r>
            <a:br>
              <a:rPr lang="en-GB" sz="3200" dirty="0">
                <a:latin typeface="Arial" panose="020B0604020202020204" pitchFamily="34" charset="0"/>
                <a:cs typeface="Arial" panose="020B0604020202020204" pitchFamily="34" charset="0"/>
              </a:rPr>
            </a:br>
            <a:r>
              <a:rPr lang="en-GB" sz="3200" dirty="0">
                <a:latin typeface="Arial" panose="020B0604020202020204" pitchFamily="34" charset="0"/>
                <a:cs typeface="Arial" panose="020B0604020202020204" pitchFamily="34" charset="0"/>
              </a:rPr>
              <a:t>…</a:t>
            </a:r>
            <a:r>
              <a:rPr lang="en-GB" sz="3200" i="1" dirty="0">
                <a:latin typeface="Arial" panose="020B0604020202020204" pitchFamily="34" charset="0"/>
                <a:cs typeface="Arial" panose="020B0604020202020204" pitchFamily="34" charset="0"/>
              </a:rPr>
              <a:t>almost like an illness</a:t>
            </a:r>
            <a:br>
              <a:rPr lang="en-GB" sz="3200" i="1" dirty="0">
                <a:latin typeface="Arial" panose="020B0604020202020204" pitchFamily="34" charset="0"/>
                <a:cs typeface="Arial" panose="020B0604020202020204" pitchFamily="34" charset="0"/>
              </a:rPr>
            </a:br>
            <a:endParaRPr lang="en-GB" sz="3200" i="1" dirty="0">
              <a:latin typeface="Arial" panose="020B0604020202020204" pitchFamily="34" charset="0"/>
              <a:cs typeface="Arial" panose="020B0604020202020204" pitchFamily="34" charset="0"/>
            </a:endParaRPr>
          </a:p>
          <a:p>
            <a:pPr marL="0" indent="0" algn="ctr">
              <a:buNone/>
            </a:pPr>
            <a:endParaRPr lang="en-GB" sz="3200" i="1" dirty="0">
              <a:latin typeface="Arial" panose="020B0604020202020204" pitchFamily="34" charset="0"/>
              <a:cs typeface="Arial" panose="020B0604020202020204" pitchFamily="34" charset="0"/>
            </a:endParaRPr>
          </a:p>
          <a:p>
            <a:pPr marL="0" indent="0" algn="ctr">
              <a:buNone/>
            </a:pPr>
            <a:r>
              <a:rPr lang="en-GB" sz="3200" i="1" dirty="0">
                <a:latin typeface="Arial" panose="020B0604020202020204" pitchFamily="34" charset="0"/>
                <a:cs typeface="Arial" panose="020B0604020202020204" pitchFamily="34" charset="0"/>
              </a:rPr>
              <a:t>Thank you!</a:t>
            </a:r>
          </a:p>
        </p:txBody>
      </p:sp>
    </p:spTree>
    <p:extLst>
      <p:ext uri="{BB962C8B-B14F-4D97-AF65-F5344CB8AC3E}">
        <p14:creationId xmlns:p14="http://schemas.microsoft.com/office/powerpoint/2010/main" val="9829926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27A1DD-60F5-E1EB-C760-40BCF1CF7341}"/>
              </a:ext>
            </a:extLst>
          </p:cNvPr>
          <p:cNvSpPr>
            <a:spLocks noGrp="1"/>
          </p:cNvSpPr>
          <p:nvPr>
            <p:ph type="title"/>
          </p:nvPr>
        </p:nvSpPr>
        <p:spPr>
          <a:xfrm>
            <a:off x="838200" y="1260264"/>
            <a:ext cx="10515600" cy="3760308"/>
          </a:xfrm>
        </p:spPr>
        <p:txBody>
          <a:bodyPr>
            <a:normAutofit/>
          </a:bodyPr>
          <a:lstStyle/>
          <a:p>
            <a:pPr algn="ctr">
              <a:spcBef>
                <a:spcPts val="1000"/>
              </a:spcBef>
            </a:pPr>
            <a:r>
              <a:rPr lang="en-GB" sz="4000" b="1" dirty="0">
                <a:latin typeface="+mn-lt"/>
                <a:ea typeface="+mn-ea"/>
                <a:cs typeface="+mn-cs"/>
              </a:rPr>
              <a:t>Angharad Piette</a:t>
            </a:r>
            <a:br>
              <a:rPr lang="en-GB" sz="4000" b="1" dirty="0">
                <a:latin typeface="+mn-lt"/>
                <a:ea typeface="+mn-ea"/>
                <a:cs typeface="+mn-cs"/>
              </a:rPr>
            </a:br>
            <a:r>
              <a:rPr lang="en-GB" sz="4000" dirty="0">
                <a:latin typeface="+mn-lt"/>
                <a:ea typeface="+mn-ea"/>
                <a:cs typeface="+mn-cs"/>
              </a:rPr>
              <a:t> </a:t>
            </a:r>
            <a:br>
              <a:rPr lang="en-GB" sz="4000" dirty="0">
                <a:latin typeface="+mn-lt"/>
                <a:ea typeface="+mn-ea"/>
                <a:cs typeface="+mn-cs"/>
              </a:rPr>
            </a:br>
            <a:r>
              <a:rPr lang="en-GB" sz="3200" dirty="0">
                <a:latin typeface="+mn-lt"/>
                <a:ea typeface="+mn-ea"/>
                <a:cs typeface="+mn-cs"/>
              </a:rPr>
              <a:t>Consultant Psychiatrist</a:t>
            </a:r>
            <a:br>
              <a:rPr lang="en-GB" sz="3200" dirty="0">
                <a:latin typeface="+mn-lt"/>
                <a:ea typeface="+mn-ea"/>
                <a:cs typeface="+mn-cs"/>
              </a:rPr>
            </a:br>
            <a:r>
              <a:rPr lang="en-GB" sz="3200" dirty="0">
                <a:latin typeface="+mn-lt"/>
                <a:ea typeface="+mn-ea"/>
                <a:cs typeface="+mn-cs"/>
              </a:rPr>
              <a:t>Swansea Bay Community Perinatal Team</a:t>
            </a:r>
            <a:br>
              <a:rPr lang="en-GB" sz="4000" dirty="0">
                <a:latin typeface="+mn-lt"/>
                <a:ea typeface="+mn-ea"/>
                <a:cs typeface="+mn-cs"/>
              </a:rPr>
            </a:br>
            <a:endParaRPr lang="en-GB" sz="4000" dirty="0">
              <a:latin typeface="+mn-lt"/>
              <a:ea typeface="+mn-ea"/>
              <a:cs typeface="+mn-cs"/>
            </a:endParaRPr>
          </a:p>
        </p:txBody>
      </p:sp>
    </p:spTree>
    <p:extLst>
      <p:ext uri="{BB962C8B-B14F-4D97-AF65-F5344CB8AC3E}">
        <p14:creationId xmlns:p14="http://schemas.microsoft.com/office/powerpoint/2010/main" val="9552642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A9A34E-F429-D221-0B8E-34F63315AF83}"/>
              </a:ext>
            </a:extLst>
          </p:cNvPr>
          <p:cNvSpPr>
            <a:spLocks noGrp="1"/>
          </p:cNvSpPr>
          <p:nvPr>
            <p:ph type="title"/>
          </p:nvPr>
        </p:nvSpPr>
        <p:spPr>
          <a:xfrm>
            <a:off x="419100" y="78046"/>
            <a:ext cx="11659486" cy="899107"/>
          </a:xfrm>
        </p:spPr>
        <p:txBody>
          <a:bodyPr>
            <a:normAutofit/>
          </a:bodyPr>
          <a:lstStyle/>
          <a:p>
            <a:r>
              <a:rPr lang="en-GB" sz="4000" dirty="0"/>
              <a:t>When do Intrusive Thought Become OCD?</a:t>
            </a:r>
          </a:p>
        </p:txBody>
      </p:sp>
      <p:sp>
        <p:nvSpPr>
          <p:cNvPr id="3" name="Content Placeholder 2">
            <a:extLst>
              <a:ext uri="{FF2B5EF4-FFF2-40B4-BE49-F238E27FC236}">
                <a16:creationId xmlns:a16="http://schemas.microsoft.com/office/drawing/2014/main" id="{8EF43C77-9946-B345-F524-ED5E4AAA5438}"/>
              </a:ext>
            </a:extLst>
          </p:cNvPr>
          <p:cNvSpPr>
            <a:spLocks noGrp="1"/>
          </p:cNvSpPr>
          <p:nvPr>
            <p:ph idx="1"/>
          </p:nvPr>
        </p:nvSpPr>
        <p:spPr>
          <a:xfrm>
            <a:off x="572386" y="1198305"/>
            <a:ext cx="11506200" cy="4682542"/>
          </a:xfrm>
        </p:spPr>
        <p:txBody>
          <a:bodyPr>
            <a:noAutofit/>
          </a:bodyPr>
          <a:lstStyle/>
          <a:p>
            <a:r>
              <a:rPr lang="en-GB" sz="2200" dirty="0"/>
              <a:t>70 and 100% of new mothers report </a:t>
            </a:r>
          </a:p>
          <a:p>
            <a:pPr lvl="1"/>
            <a:r>
              <a:rPr lang="en-GB" sz="1800" dirty="0"/>
              <a:t>Unwanted, intrusive thoughts of infant-related harm </a:t>
            </a:r>
          </a:p>
          <a:p>
            <a:pPr lvl="1"/>
            <a:r>
              <a:rPr lang="en-GB" sz="1800" dirty="0"/>
              <a:t>Half of all new mothers reporting unwanted, intrusive thoughts of harming their infant on purpose.</a:t>
            </a:r>
            <a:r>
              <a:rPr lang="en-GB" sz="1800" b="1" baseline="30000" dirty="0"/>
              <a:t>1</a:t>
            </a:r>
          </a:p>
          <a:p>
            <a:pPr marL="457200" lvl="1" indent="0">
              <a:buNone/>
            </a:pPr>
            <a:endParaRPr lang="en-GB" sz="1800" b="1" baseline="30000" dirty="0"/>
          </a:p>
          <a:p>
            <a:r>
              <a:rPr lang="en-GB" sz="2200" dirty="0"/>
              <a:t>May develop into clinical obsessions and in turn OCD</a:t>
            </a:r>
            <a:r>
              <a:rPr lang="en-GB" sz="1800" b="1" baseline="30000" dirty="0"/>
              <a:t>1</a:t>
            </a:r>
          </a:p>
          <a:p>
            <a:endParaRPr lang="en-GB" sz="1800" b="1" dirty="0"/>
          </a:p>
          <a:p>
            <a:r>
              <a:rPr lang="en-GB" sz="2200" dirty="0"/>
              <a:t>Normal intrusive thoughts vs clinical obsessions </a:t>
            </a:r>
          </a:p>
          <a:p>
            <a:pPr lvl="1"/>
            <a:r>
              <a:rPr lang="en-GB" sz="1800" dirty="0"/>
              <a:t>The time they take and the distress and impairment they cause.</a:t>
            </a:r>
            <a:r>
              <a:rPr lang="en-GB" sz="1800" b="1" baseline="30000" dirty="0"/>
              <a:t>4</a:t>
            </a:r>
          </a:p>
          <a:p>
            <a:pPr lvl="1"/>
            <a:endParaRPr lang="en-GB" sz="1800" b="1" baseline="30000" dirty="0"/>
          </a:p>
          <a:p>
            <a:r>
              <a:rPr lang="en-GB" sz="2200" dirty="0"/>
              <a:t>Compulsions are repetitive mental or behavioural acts </a:t>
            </a:r>
          </a:p>
          <a:p>
            <a:pPr lvl="1"/>
            <a:r>
              <a:rPr lang="en-GB" sz="1800" dirty="0"/>
              <a:t>Often undertaken to decrease the distress associated with obsessions</a:t>
            </a:r>
            <a:r>
              <a:rPr lang="en-GB" sz="1800" baseline="30000" dirty="0"/>
              <a:t>.</a:t>
            </a:r>
            <a:r>
              <a:rPr lang="en-GB" sz="1800" dirty="0"/>
              <a:t> </a:t>
            </a:r>
          </a:p>
          <a:p>
            <a:pPr lvl="1"/>
            <a:r>
              <a:rPr lang="en-GB" sz="1800" dirty="0"/>
              <a:t>May include a range of behaviours including avoidance, reassurance seeking, and thought suppression.</a:t>
            </a:r>
            <a:r>
              <a:rPr lang="en-GB" sz="1800" b="1" baseline="30000" dirty="0"/>
              <a:t>2</a:t>
            </a:r>
          </a:p>
        </p:txBody>
      </p:sp>
    </p:spTree>
    <p:extLst>
      <p:ext uri="{BB962C8B-B14F-4D97-AF65-F5344CB8AC3E}">
        <p14:creationId xmlns:p14="http://schemas.microsoft.com/office/powerpoint/2010/main" val="27994058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326D90A-0087-F9CB-37FB-EC3A335727EE}"/>
              </a:ext>
            </a:extLst>
          </p:cNvPr>
          <p:cNvSpPr>
            <a:spLocks noGrp="1"/>
          </p:cNvSpPr>
          <p:nvPr>
            <p:ph idx="1"/>
          </p:nvPr>
        </p:nvSpPr>
        <p:spPr/>
        <p:txBody>
          <a:bodyPr/>
          <a:lstStyle/>
          <a:p>
            <a:r>
              <a:rPr lang="en-GB" dirty="0"/>
              <a:t>Obsessive-compulsive disorder (OCD) affects 2-4% of women during pregnancy and postnatally</a:t>
            </a:r>
          </a:p>
          <a:p>
            <a:pPr lvl="1"/>
            <a:r>
              <a:rPr lang="en-GB" dirty="0"/>
              <a:t>Thought to be more common during this period.</a:t>
            </a:r>
            <a:r>
              <a:rPr lang="en-GB" b="1" baseline="30000" dirty="0"/>
              <a:t>1</a:t>
            </a:r>
            <a:r>
              <a:rPr lang="en-GB" dirty="0"/>
              <a:t> </a:t>
            </a:r>
          </a:p>
          <a:p>
            <a:pPr lvl="1"/>
            <a:r>
              <a:rPr lang="en-GB" dirty="0"/>
              <a:t>It can also affect fathers.</a:t>
            </a:r>
            <a:r>
              <a:rPr lang="en-GB" b="1" baseline="30000" dirty="0"/>
              <a:t>2</a:t>
            </a:r>
          </a:p>
          <a:p>
            <a:endParaRPr lang="en-GB" baseline="30000" dirty="0"/>
          </a:p>
          <a:p>
            <a:r>
              <a:rPr lang="en-GB" dirty="0"/>
              <a:t>Period prevalence of 7.8% in pregnancy and 16.9% in the postpartum.</a:t>
            </a:r>
            <a:r>
              <a:rPr lang="en-GB" b="1" baseline="30000" dirty="0"/>
              <a:t>5</a:t>
            </a:r>
          </a:p>
        </p:txBody>
      </p:sp>
      <p:sp>
        <p:nvSpPr>
          <p:cNvPr id="4" name="Title 1">
            <a:extLst>
              <a:ext uri="{FF2B5EF4-FFF2-40B4-BE49-F238E27FC236}">
                <a16:creationId xmlns:a16="http://schemas.microsoft.com/office/drawing/2014/main" id="{C3FEAACA-C7C4-4E84-5601-259F1D4EFD9D}"/>
              </a:ext>
            </a:extLst>
          </p:cNvPr>
          <p:cNvSpPr>
            <a:spLocks noGrp="1"/>
          </p:cNvSpPr>
          <p:nvPr>
            <p:ph type="title"/>
          </p:nvPr>
        </p:nvSpPr>
        <p:spPr>
          <a:xfrm>
            <a:off x="838200" y="365126"/>
            <a:ext cx="10515600" cy="761926"/>
          </a:xfrm>
        </p:spPr>
        <p:txBody>
          <a:bodyPr>
            <a:normAutofit/>
          </a:bodyPr>
          <a:lstStyle/>
          <a:p>
            <a:r>
              <a:rPr lang="en-GB" sz="4000" dirty="0"/>
              <a:t>Diagnosis of OCD</a:t>
            </a:r>
          </a:p>
        </p:txBody>
      </p:sp>
    </p:spTree>
    <p:extLst>
      <p:ext uri="{BB962C8B-B14F-4D97-AF65-F5344CB8AC3E}">
        <p14:creationId xmlns:p14="http://schemas.microsoft.com/office/powerpoint/2010/main" val="62014037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7E44C1-162B-6DB7-D517-47CC88D32F40}"/>
              </a:ext>
            </a:extLst>
          </p:cNvPr>
          <p:cNvSpPr>
            <a:spLocks noGrp="1"/>
          </p:cNvSpPr>
          <p:nvPr>
            <p:ph type="title"/>
          </p:nvPr>
        </p:nvSpPr>
        <p:spPr>
          <a:xfrm>
            <a:off x="753139" y="88678"/>
            <a:ext cx="11353800" cy="1325563"/>
          </a:xfrm>
        </p:spPr>
        <p:txBody>
          <a:bodyPr>
            <a:normAutofit/>
          </a:bodyPr>
          <a:lstStyle/>
          <a:p>
            <a:r>
              <a:rPr lang="en-US" altLang="en-US" sz="4200" b="1" dirty="0" bmk="">
                <a:latin typeface="Verdana" panose="020B0604030504040204" pitchFamily="34" charset="0"/>
              </a:rPr>
              <a:t>ICD-10 F42:</a:t>
            </a:r>
            <a:r>
              <a:rPr lang="en-US" altLang="en-US" sz="4200" b="1" dirty="0" bmk="">
                <a:solidFill>
                  <a:srgbClr val="000000"/>
                </a:solidFill>
                <a:latin typeface="Verdana" panose="020B0604030504040204" pitchFamily="34" charset="0"/>
              </a:rPr>
              <a:t>Obsessive-compulsive disorder</a:t>
            </a:r>
            <a:endParaRPr lang="en-GB" sz="4200" dirty="0"/>
          </a:p>
        </p:txBody>
      </p:sp>
      <p:sp>
        <p:nvSpPr>
          <p:cNvPr id="3" name="Content Placeholder 2">
            <a:extLst>
              <a:ext uri="{FF2B5EF4-FFF2-40B4-BE49-F238E27FC236}">
                <a16:creationId xmlns:a16="http://schemas.microsoft.com/office/drawing/2014/main" id="{38BBBC33-30AA-C6F6-7ACF-C06B6C3B826D}"/>
              </a:ext>
            </a:extLst>
          </p:cNvPr>
          <p:cNvSpPr>
            <a:spLocks noGrp="1"/>
          </p:cNvSpPr>
          <p:nvPr>
            <p:ph idx="1"/>
          </p:nvPr>
        </p:nvSpPr>
        <p:spPr>
          <a:xfrm>
            <a:off x="753139" y="1414241"/>
            <a:ext cx="10963940" cy="4202313"/>
          </a:xfrm>
        </p:spPr>
        <p:txBody>
          <a:bodyPr>
            <a:normAutofit fontScale="70000" lnSpcReduction="20000"/>
          </a:bodyPr>
          <a:lstStyle/>
          <a:p>
            <a:pPr>
              <a:lnSpc>
                <a:spcPct val="120000"/>
              </a:lnSpc>
            </a:pPr>
            <a:r>
              <a:rPr lang="en-GB" sz="2800" dirty="0"/>
              <a:t>The essential feature is recurrent obsessional thoughts or compulsive acts. Obsessional thoughts are ideas, images, or impulses that enter the patient's mind again and again in a stereotyped form.  They are almost invariably </a:t>
            </a:r>
            <a:r>
              <a:rPr lang="en-GB" sz="2800" b="1" dirty="0"/>
              <a:t>distressing</a:t>
            </a:r>
            <a:r>
              <a:rPr lang="en-GB" sz="2800" dirty="0"/>
              <a:t> and the </a:t>
            </a:r>
            <a:r>
              <a:rPr lang="en-GB" sz="2800" b="1" dirty="0"/>
              <a:t>patient often tries, unsuccessfully, to resist them.</a:t>
            </a:r>
            <a:r>
              <a:rPr lang="en-GB" sz="2800" dirty="0"/>
              <a:t> They are, however, recognized as his or her own thoughts. </a:t>
            </a:r>
          </a:p>
          <a:p>
            <a:pPr>
              <a:lnSpc>
                <a:spcPct val="120000"/>
              </a:lnSpc>
            </a:pPr>
            <a:r>
              <a:rPr lang="en-GB" sz="2800" dirty="0"/>
              <a:t>Compulsive acts or rituals are stereotyped behaviours that are repeated again and again. They are not inherently enjoyable, nor do they result in the completion of inherently useful tasks. Their function is to prevent some objectively unlikely event, often involving harm to or caused by the patient, which he or she fears might otherwise occur. Usually, this behaviour is recognized by the patient as pointless or ineffectual and repeated attempts are made to resist. Anxiety is almost invariably present. </a:t>
            </a:r>
            <a:r>
              <a:rPr lang="en-GB" sz="2800" b="1" dirty="0"/>
              <a:t>If compulsive acts are resisted the anxiety gets worse.</a:t>
            </a:r>
          </a:p>
          <a:p>
            <a:pPr marL="0" indent="0">
              <a:lnSpc>
                <a:spcPct val="120000"/>
              </a:lnSpc>
              <a:buNone/>
            </a:pPr>
            <a:endParaRPr lang="en-GB" dirty="0"/>
          </a:p>
        </p:txBody>
      </p:sp>
    </p:spTree>
    <p:extLst>
      <p:ext uri="{BB962C8B-B14F-4D97-AF65-F5344CB8AC3E}">
        <p14:creationId xmlns:p14="http://schemas.microsoft.com/office/powerpoint/2010/main" val="4992328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23B5830-9212-861A-AE9A-4A1B13F823A9}"/>
              </a:ext>
            </a:extLst>
          </p:cNvPr>
          <p:cNvSpPr>
            <a:spLocks noGrp="1"/>
          </p:cNvSpPr>
          <p:nvPr>
            <p:ph idx="1"/>
          </p:nvPr>
        </p:nvSpPr>
        <p:spPr/>
        <p:txBody>
          <a:bodyPr>
            <a:normAutofit fontScale="77500" lnSpcReduction="20000"/>
          </a:bodyPr>
          <a:lstStyle/>
          <a:p>
            <a:pPr marL="0" indent="0">
              <a:lnSpc>
                <a:spcPct val="120000"/>
              </a:lnSpc>
              <a:buNone/>
            </a:pPr>
            <a:r>
              <a:rPr lang="en-GB" sz="2800" b="1" dirty="0"/>
              <a:t>F42.0</a:t>
            </a:r>
          </a:p>
          <a:p>
            <a:pPr marL="0" indent="0">
              <a:lnSpc>
                <a:spcPct val="120000"/>
              </a:lnSpc>
              <a:buNone/>
            </a:pPr>
            <a:r>
              <a:rPr lang="en-GB" sz="2800" b="1" dirty="0"/>
              <a:t>Predominantly obsessional thoughts or ruminations</a:t>
            </a:r>
          </a:p>
          <a:p>
            <a:pPr marL="0" indent="0">
              <a:lnSpc>
                <a:spcPct val="120000"/>
              </a:lnSpc>
              <a:buNone/>
            </a:pPr>
            <a:r>
              <a:rPr lang="en-GB" dirty="0"/>
              <a:t>These may take the form of ideas, mental images, or impulses to act, which are nearly always distressing to the subject. Sometimes the ideas are an indecisive, endless consideration of alternatives, associated with an inability to make trivial but necessary decisions in day-to-day living. The relationship between obsessional ruminations and depression is particularly close and a diagnosis of obsessive-compulsive disorder should be preferred only if ruminations arise or persist in the absence of a depressive episode.</a:t>
            </a:r>
          </a:p>
          <a:p>
            <a:pPr>
              <a:lnSpc>
                <a:spcPct val="120000"/>
              </a:lnSpc>
            </a:pPr>
            <a:endParaRPr lang="en-GB" sz="2800" dirty="0"/>
          </a:p>
        </p:txBody>
      </p:sp>
      <p:sp>
        <p:nvSpPr>
          <p:cNvPr id="4" name="Title 1">
            <a:extLst>
              <a:ext uri="{FF2B5EF4-FFF2-40B4-BE49-F238E27FC236}">
                <a16:creationId xmlns:a16="http://schemas.microsoft.com/office/drawing/2014/main" id="{628EECED-228B-6F93-8C0F-F5BCA6CCFFBD}"/>
              </a:ext>
            </a:extLst>
          </p:cNvPr>
          <p:cNvSpPr>
            <a:spLocks noGrp="1"/>
          </p:cNvSpPr>
          <p:nvPr>
            <p:ph type="title"/>
          </p:nvPr>
        </p:nvSpPr>
        <p:spPr>
          <a:xfrm>
            <a:off x="838200" y="365125"/>
            <a:ext cx="10515600" cy="1325563"/>
          </a:xfrm>
        </p:spPr>
        <p:txBody>
          <a:bodyPr>
            <a:normAutofit/>
          </a:bodyPr>
          <a:lstStyle/>
          <a:p>
            <a:r>
              <a:rPr lang="en-US" altLang="en-US" sz="4200" b="1" dirty="0" bmk="">
                <a:latin typeface="Verdana" panose="020B0604030504040204" pitchFamily="34" charset="0"/>
              </a:rPr>
              <a:t>ICD-10 F42:</a:t>
            </a:r>
            <a:r>
              <a:rPr lang="en-US" altLang="en-US" sz="4200" b="1" dirty="0" bmk="">
                <a:solidFill>
                  <a:srgbClr val="000000"/>
                </a:solidFill>
                <a:latin typeface="Verdana" panose="020B0604030504040204" pitchFamily="34" charset="0"/>
              </a:rPr>
              <a:t>Obsessive-compulsive disorder…. Cont’d</a:t>
            </a:r>
            <a:endParaRPr lang="en-GB" sz="4200" dirty="0"/>
          </a:p>
        </p:txBody>
      </p:sp>
    </p:spTree>
    <p:extLst>
      <p:ext uri="{BB962C8B-B14F-4D97-AF65-F5344CB8AC3E}">
        <p14:creationId xmlns:p14="http://schemas.microsoft.com/office/powerpoint/2010/main" val="30872841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AC4F5B3-768B-C602-8178-6B0262E153E8}"/>
              </a:ext>
            </a:extLst>
          </p:cNvPr>
          <p:cNvSpPr>
            <a:spLocks noGrp="1"/>
          </p:cNvSpPr>
          <p:nvPr>
            <p:ph idx="1"/>
          </p:nvPr>
        </p:nvSpPr>
        <p:spPr>
          <a:xfrm>
            <a:off x="838200" y="1592887"/>
            <a:ext cx="10515600" cy="4202313"/>
          </a:xfrm>
        </p:spPr>
        <p:txBody>
          <a:bodyPr>
            <a:normAutofit/>
          </a:bodyPr>
          <a:lstStyle/>
          <a:p>
            <a:pPr marL="0" indent="0">
              <a:lnSpc>
                <a:spcPct val="120000"/>
              </a:lnSpc>
              <a:buNone/>
            </a:pPr>
            <a:r>
              <a:rPr lang="en-GB" sz="2200" b="1" dirty="0"/>
              <a:t>F42.1</a:t>
            </a:r>
          </a:p>
          <a:p>
            <a:pPr marL="0" indent="0">
              <a:lnSpc>
                <a:spcPct val="120000"/>
              </a:lnSpc>
              <a:buNone/>
            </a:pPr>
            <a:r>
              <a:rPr lang="en-GB" sz="2200" b="1" dirty="0"/>
              <a:t>Predominantly compulsive acts [obsessional rituals]</a:t>
            </a:r>
          </a:p>
          <a:p>
            <a:pPr marL="0" indent="0">
              <a:lnSpc>
                <a:spcPct val="120000"/>
              </a:lnSpc>
              <a:buNone/>
            </a:pPr>
            <a:r>
              <a:rPr lang="en-GB" sz="2200" dirty="0"/>
              <a:t>The majority of compulsive acts are concerned with cleaning (particularly handwashing), repeated checking to ensure that a potentially dangerous situation has not been allowed to develop, or orderliness and tidiness. Underlying the overt behaviour is a fear, usually of danger either to or caused by the patient, and the ritual is an ineffectual or symbolic attempt to avert that danger.</a:t>
            </a:r>
          </a:p>
          <a:p>
            <a:pPr marL="0" indent="0">
              <a:buNone/>
            </a:pPr>
            <a:endParaRPr lang="en-GB" dirty="0"/>
          </a:p>
        </p:txBody>
      </p:sp>
      <p:sp>
        <p:nvSpPr>
          <p:cNvPr id="4" name="Title 1">
            <a:extLst>
              <a:ext uri="{FF2B5EF4-FFF2-40B4-BE49-F238E27FC236}">
                <a16:creationId xmlns:a16="http://schemas.microsoft.com/office/drawing/2014/main" id="{E08C87AC-581A-51BC-B745-219540140EF7}"/>
              </a:ext>
            </a:extLst>
          </p:cNvPr>
          <p:cNvSpPr>
            <a:spLocks noGrp="1"/>
          </p:cNvSpPr>
          <p:nvPr>
            <p:ph type="title"/>
          </p:nvPr>
        </p:nvSpPr>
        <p:spPr>
          <a:xfrm>
            <a:off x="838200" y="174559"/>
            <a:ext cx="10515600" cy="1325563"/>
          </a:xfrm>
        </p:spPr>
        <p:txBody>
          <a:bodyPr>
            <a:normAutofit/>
          </a:bodyPr>
          <a:lstStyle/>
          <a:p>
            <a:r>
              <a:rPr lang="en-US" altLang="en-US" sz="4200" b="1" dirty="0" bmk="">
                <a:latin typeface="Verdana" panose="020B0604030504040204" pitchFamily="34" charset="0"/>
              </a:rPr>
              <a:t>ICD-10 F42:</a:t>
            </a:r>
            <a:r>
              <a:rPr lang="en-US" altLang="en-US" sz="4200" b="1" dirty="0" bmk="">
                <a:solidFill>
                  <a:srgbClr val="000000"/>
                </a:solidFill>
                <a:latin typeface="Verdana" panose="020B0604030504040204" pitchFamily="34" charset="0"/>
              </a:rPr>
              <a:t>Obsessive-compulsive disorder…. Cont’d</a:t>
            </a:r>
            <a:endParaRPr lang="en-GB" sz="4200" dirty="0"/>
          </a:p>
        </p:txBody>
      </p:sp>
    </p:spTree>
    <p:extLst>
      <p:ext uri="{BB962C8B-B14F-4D97-AF65-F5344CB8AC3E}">
        <p14:creationId xmlns:p14="http://schemas.microsoft.com/office/powerpoint/2010/main" val="27581138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close-up of a logo&#10;&#10;Description automatically generated">
            <a:extLst>
              <a:ext uri="{FF2B5EF4-FFF2-40B4-BE49-F238E27FC236}">
                <a16:creationId xmlns:a16="http://schemas.microsoft.com/office/drawing/2014/main" id="{E4B36E04-1DC7-68C0-5F23-CF9480FE5AC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1086" y="360136"/>
            <a:ext cx="3535973" cy="946149"/>
          </a:xfrm>
          <a:prstGeom prst="rect">
            <a:avLst/>
          </a:prstGeom>
        </p:spPr>
      </p:pic>
      <p:pic>
        <p:nvPicPr>
          <p:cNvPr id="11" name="Picture 10" descr="A heart shaped logo with people in the middle&#10;&#10;Description automatically generated">
            <a:extLst>
              <a:ext uri="{FF2B5EF4-FFF2-40B4-BE49-F238E27FC236}">
                <a16:creationId xmlns:a16="http://schemas.microsoft.com/office/drawing/2014/main" id="{9AF3054A-D77A-3CE7-54D1-E04EC89B405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359551" y="0"/>
            <a:ext cx="1680050" cy="1632857"/>
          </a:xfrm>
          <a:prstGeom prst="rect">
            <a:avLst/>
          </a:prstGeom>
        </p:spPr>
      </p:pic>
      <p:sp>
        <p:nvSpPr>
          <p:cNvPr id="12" name="2021 Programme">
            <a:extLst>
              <a:ext uri="{FF2B5EF4-FFF2-40B4-BE49-F238E27FC236}">
                <a16:creationId xmlns:a16="http://schemas.microsoft.com/office/drawing/2014/main" id="{0F5AB6BB-1152-1372-189E-FBF4BFFD8E5A}"/>
              </a:ext>
            </a:extLst>
          </p:cNvPr>
          <p:cNvSpPr txBox="1">
            <a:spLocks/>
          </p:cNvSpPr>
          <p:nvPr/>
        </p:nvSpPr>
        <p:spPr>
          <a:xfrm>
            <a:off x="604156" y="1077685"/>
            <a:ext cx="10983687" cy="111034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oAutofit/>
          </a:bodyPr>
          <a:lstStyle>
            <a:lvl1pPr marL="0" marR="0" indent="0" algn="l" defTabSz="1926288" rtl="0" latinLnBrk="0">
              <a:lnSpc>
                <a:spcPct val="100000"/>
              </a:lnSpc>
              <a:spcBef>
                <a:spcPts val="0"/>
              </a:spcBef>
              <a:spcAft>
                <a:spcPts val="0"/>
              </a:spcAft>
              <a:buClrTx/>
              <a:buSzTx/>
              <a:buFontTx/>
              <a:buNone/>
              <a:tabLst/>
              <a:defRPr sz="8690" b="1" i="0" u="none" strike="noStrike" cap="none" spc="86" baseline="0">
                <a:solidFill>
                  <a:srgbClr val="1F4B4C"/>
                </a:solidFill>
                <a:uFillTx/>
                <a:latin typeface="Trebuchet MS"/>
                <a:ea typeface="Trebuchet MS"/>
                <a:cs typeface="Trebuchet MS"/>
                <a:sym typeface="Trebuchet MS"/>
              </a:defRPr>
            </a:lvl1pPr>
            <a:lvl2pPr marL="0" marR="0" indent="457200" algn="l" defTabSz="2438339" rtl="0" latinLnBrk="0">
              <a:lnSpc>
                <a:spcPct val="100000"/>
              </a:lnSpc>
              <a:spcBef>
                <a:spcPts val="0"/>
              </a:spcBef>
              <a:spcAft>
                <a:spcPts val="0"/>
              </a:spcAft>
              <a:buClrTx/>
              <a:buSzTx/>
              <a:buFontTx/>
              <a:buNone/>
              <a:tabLst/>
              <a:defRPr sz="11000" b="1" i="0" u="none" strike="noStrike" cap="none" spc="110" baseline="0">
                <a:solidFill>
                  <a:srgbClr val="1F4B4C"/>
                </a:solidFill>
                <a:uFillTx/>
                <a:latin typeface="Trebuchet MS"/>
                <a:ea typeface="Trebuchet MS"/>
                <a:cs typeface="Trebuchet MS"/>
                <a:sym typeface="Trebuchet MS"/>
              </a:defRPr>
            </a:lvl2pPr>
            <a:lvl3pPr marL="0" marR="0" indent="914400" algn="l" defTabSz="2438339" rtl="0" latinLnBrk="0">
              <a:lnSpc>
                <a:spcPct val="100000"/>
              </a:lnSpc>
              <a:spcBef>
                <a:spcPts val="0"/>
              </a:spcBef>
              <a:spcAft>
                <a:spcPts val="0"/>
              </a:spcAft>
              <a:buClrTx/>
              <a:buSzTx/>
              <a:buFontTx/>
              <a:buNone/>
              <a:tabLst/>
              <a:defRPr sz="11000" b="1" i="0" u="none" strike="noStrike" cap="none" spc="110" baseline="0">
                <a:solidFill>
                  <a:srgbClr val="1F4B4C"/>
                </a:solidFill>
                <a:uFillTx/>
                <a:latin typeface="Trebuchet MS"/>
                <a:ea typeface="Trebuchet MS"/>
                <a:cs typeface="Trebuchet MS"/>
                <a:sym typeface="Trebuchet MS"/>
              </a:defRPr>
            </a:lvl3pPr>
            <a:lvl4pPr marL="0" marR="0" indent="1371600" algn="l" defTabSz="2438339" rtl="0" latinLnBrk="0">
              <a:lnSpc>
                <a:spcPct val="100000"/>
              </a:lnSpc>
              <a:spcBef>
                <a:spcPts val="0"/>
              </a:spcBef>
              <a:spcAft>
                <a:spcPts val="0"/>
              </a:spcAft>
              <a:buClrTx/>
              <a:buSzTx/>
              <a:buFontTx/>
              <a:buNone/>
              <a:tabLst/>
              <a:defRPr sz="11000" b="1" i="0" u="none" strike="noStrike" cap="none" spc="110" baseline="0">
                <a:solidFill>
                  <a:srgbClr val="1F4B4C"/>
                </a:solidFill>
                <a:uFillTx/>
                <a:latin typeface="Trebuchet MS"/>
                <a:ea typeface="Trebuchet MS"/>
                <a:cs typeface="Trebuchet MS"/>
                <a:sym typeface="Trebuchet MS"/>
              </a:defRPr>
            </a:lvl4pPr>
            <a:lvl5pPr marL="0" marR="0" indent="1828800" algn="l" defTabSz="2438339" rtl="0" latinLnBrk="0">
              <a:lnSpc>
                <a:spcPct val="100000"/>
              </a:lnSpc>
              <a:spcBef>
                <a:spcPts val="0"/>
              </a:spcBef>
              <a:spcAft>
                <a:spcPts val="0"/>
              </a:spcAft>
              <a:buClrTx/>
              <a:buSzTx/>
              <a:buFontTx/>
              <a:buNone/>
              <a:tabLst/>
              <a:defRPr sz="11000" b="1" i="0" u="none" strike="noStrike" cap="none" spc="110" baseline="0">
                <a:solidFill>
                  <a:srgbClr val="1F4B4C"/>
                </a:solidFill>
                <a:uFillTx/>
                <a:latin typeface="Trebuchet MS"/>
                <a:ea typeface="Trebuchet MS"/>
                <a:cs typeface="Trebuchet MS"/>
                <a:sym typeface="Trebuchet MS"/>
              </a:defRPr>
            </a:lvl5pPr>
            <a:lvl6pPr marL="0" marR="0" indent="2286000" algn="l" defTabSz="2438339" rtl="0" latinLnBrk="0">
              <a:lnSpc>
                <a:spcPct val="100000"/>
              </a:lnSpc>
              <a:spcBef>
                <a:spcPts val="0"/>
              </a:spcBef>
              <a:spcAft>
                <a:spcPts val="0"/>
              </a:spcAft>
              <a:buClrTx/>
              <a:buSzTx/>
              <a:buFontTx/>
              <a:buNone/>
              <a:tabLst/>
              <a:defRPr sz="11000" b="1" i="0" u="none" strike="noStrike" cap="none" spc="110" baseline="0">
                <a:solidFill>
                  <a:srgbClr val="1F4B4C"/>
                </a:solidFill>
                <a:uFillTx/>
                <a:latin typeface="Trebuchet MS"/>
                <a:ea typeface="Trebuchet MS"/>
                <a:cs typeface="Trebuchet MS"/>
                <a:sym typeface="Trebuchet MS"/>
              </a:defRPr>
            </a:lvl6pPr>
            <a:lvl7pPr marL="0" marR="0" indent="2743200" algn="l" defTabSz="2438339" rtl="0" latinLnBrk="0">
              <a:lnSpc>
                <a:spcPct val="100000"/>
              </a:lnSpc>
              <a:spcBef>
                <a:spcPts val="0"/>
              </a:spcBef>
              <a:spcAft>
                <a:spcPts val="0"/>
              </a:spcAft>
              <a:buClrTx/>
              <a:buSzTx/>
              <a:buFontTx/>
              <a:buNone/>
              <a:tabLst/>
              <a:defRPr sz="11000" b="1" i="0" u="none" strike="noStrike" cap="none" spc="110" baseline="0">
                <a:solidFill>
                  <a:srgbClr val="1F4B4C"/>
                </a:solidFill>
                <a:uFillTx/>
                <a:latin typeface="Trebuchet MS"/>
                <a:ea typeface="Trebuchet MS"/>
                <a:cs typeface="Trebuchet MS"/>
                <a:sym typeface="Trebuchet MS"/>
              </a:defRPr>
            </a:lvl7pPr>
            <a:lvl8pPr marL="0" marR="0" indent="3200400" algn="l" defTabSz="2438339" rtl="0" latinLnBrk="0">
              <a:lnSpc>
                <a:spcPct val="100000"/>
              </a:lnSpc>
              <a:spcBef>
                <a:spcPts val="0"/>
              </a:spcBef>
              <a:spcAft>
                <a:spcPts val="0"/>
              </a:spcAft>
              <a:buClrTx/>
              <a:buSzTx/>
              <a:buFontTx/>
              <a:buNone/>
              <a:tabLst/>
              <a:defRPr sz="11000" b="1" i="0" u="none" strike="noStrike" cap="none" spc="110" baseline="0">
                <a:solidFill>
                  <a:srgbClr val="1F4B4C"/>
                </a:solidFill>
                <a:uFillTx/>
                <a:latin typeface="Trebuchet MS"/>
                <a:ea typeface="Trebuchet MS"/>
                <a:cs typeface="Trebuchet MS"/>
                <a:sym typeface="Trebuchet MS"/>
              </a:defRPr>
            </a:lvl8pPr>
            <a:lvl9pPr marL="0" marR="0" indent="3657600" algn="l" defTabSz="2438339" rtl="0" latinLnBrk="0">
              <a:lnSpc>
                <a:spcPct val="100000"/>
              </a:lnSpc>
              <a:spcBef>
                <a:spcPts val="0"/>
              </a:spcBef>
              <a:spcAft>
                <a:spcPts val="0"/>
              </a:spcAft>
              <a:buClrTx/>
              <a:buSzTx/>
              <a:buFontTx/>
              <a:buNone/>
              <a:tabLst/>
              <a:defRPr sz="11000" b="1" i="0" u="none" strike="noStrike" cap="none" spc="110" baseline="0">
                <a:solidFill>
                  <a:srgbClr val="1F4B4C"/>
                </a:solidFill>
                <a:uFillTx/>
                <a:latin typeface="Trebuchet MS"/>
                <a:ea typeface="Trebuchet MS"/>
                <a:cs typeface="Trebuchet MS"/>
                <a:sym typeface="Trebuchet MS"/>
              </a:defRPr>
            </a:lvl9pPr>
          </a:lstStyle>
          <a:p>
            <a:pPr algn="ctr" hangingPunct="1">
              <a:lnSpc>
                <a:spcPct val="170000"/>
              </a:lnSpc>
            </a:pPr>
            <a:r>
              <a:rPr lang="en-GB" sz="2400" dirty="0">
                <a:solidFill>
                  <a:srgbClr val="215458"/>
                </a:solidFill>
                <a:latin typeface="+mn-lt"/>
              </a:rPr>
              <a:t>Lunch and Learn Webinar – 29</a:t>
            </a:r>
            <a:r>
              <a:rPr lang="en-GB" sz="2400" baseline="30000" dirty="0">
                <a:solidFill>
                  <a:srgbClr val="215458"/>
                </a:solidFill>
                <a:latin typeface="+mn-lt"/>
              </a:rPr>
              <a:t>th</a:t>
            </a:r>
            <a:r>
              <a:rPr lang="en-GB" sz="2400" dirty="0">
                <a:solidFill>
                  <a:srgbClr val="215458"/>
                </a:solidFill>
                <a:latin typeface="+mn-lt"/>
              </a:rPr>
              <a:t> April 2024</a:t>
            </a:r>
          </a:p>
          <a:p>
            <a:pPr algn="ctr" hangingPunct="1">
              <a:lnSpc>
                <a:spcPct val="170000"/>
              </a:lnSpc>
            </a:pPr>
            <a:r>
              <a:rPr lang="en-GB" sz="2400" dirty="0">
                <a:solidFill>
                  <a:srgbClr val="215458"/>
                </a:solidFill>
                <a:latin typeface="+mn-lt"/>
              </a:rPr>
              <a:t>Intrusive Thoughts</a:t>
            </a:r>
          </a:p>
        </p:txBody>
      </p:sp>
      <p:sp>
        <p:nvSpPr>
          <p:cNvPr id="13" name="TextBox 12">
            <a:extLst>
              <a:ext uri="{FF2B5EF4-FFF2-40B4-BE49-F238E27FC236}">
                <a16:creationId xmlns:a16="http://schemas.microsoft.com/office/drawing/2014/main" id="{EDC9B6D3-82AA-7B5D-D663-759AC03FF3D0}"/>
              </a:ext>
            </a:extLst>
          </p:cNvPr>
          <p:cNvSpPr txBox="1"/>
          <p:nvPr/>
        </p:nvSpPr>
        <p:spPr>
          <a:xfrm>
            <a:off x="493486" y="2199305"/>
            <a:ext cx="10475597" cy="272959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857250" marR="0" indent="-857250" algn="l" defTabSz="2438339" rtl="0" fontAlgn="auto" latinLnBrk="0" hangingPunct="0">
              <a:lnSpc>
                <a:spcPct val="100000"/>
              </a:lnSpc>
              <a:spcBef>
                <a:spcPts val="0"/>
              </a:spcBef>
              <a:spcAft>
                <a:spcPts val="0"/>
              </a:spcAft>
              <a:buClrTx/>
              <a:buSzTx/>
              <a:buFont typeface="Arial" panose="020B0604020202020204" pitchFamily="34" charset="0"/>
              <a:buChar char="•"/>
              <a:tabLst/>
            </a:pPr>
            <a:r>
              <a:rPr kumimoji="0" lang="en-GB" sz="2400" i="0" u="none" strike="noStrike" cap="none" spc="0" normalizeH="0" baseline="0" dirty="0">
                <a:ln>
                  <a:noFill/>
                </a:ln>
                <a:solidFill>
                  <a:srgbClr val="26406B"/>
                </a:solidFill>
                <a:effectLst/>
                <a:uFillTx/>
                <a:ea typeface="Calibri"/>
                <a:cs typeface="Calibri"/>
                <a:sym typeface="Calibri"/>
              </a:rPr>
              <a:t>Welcome and Introductions</a:t>
            </a:r>
          </a:p>
          <a:p>
            <a:pPr marL="857250" marR="0" indent="-857250" algn="l" defTabSz="2438339" rtl="0" fontAlgn="auto" latinLnBrk="0" hangingPunct="0">
              <a:lnSpc>
                <a:spcPct val="100000"/>
              </a:lnSpc>
              <a:spcBef>
                <a:spcPts val="0"/>
              </a:spcBef>
              <a:spcAft>
                <a:spcPts val="0"/>
              </a:spcAft>
              <a:buClrTx/>
              <a:buSzTx/>
              <a:buFont typeface="Arial" panose="020B0604020202020204" pitchFamily="34" charset="0"/>
              <a:buChar char="•"/>
              <a:tabLst/>
            </a:pPr>
            <a:r>
              <a:rPr lang="en-GB" sz="2400" dirty="0">
                <a:solidFill>
                  <a:srgbClr val="26406B"/>
                </a:solidFill>
              </a:rPr>
              <a:t>Format for the day </a:t>
            </a:r>
          </a:p>
          <a:p>
            <a:pPr marL="1436688" lvl="1" indent="-544513">
              <a:buFont typeface="Wingdings" panose="05000000000000000000" pitchFamily="2" charset="2"/>
              <a:buChar char="Ø"/>
            </a:pPr>
            <a:r>
              <a:rPr lang="en-GB" sz="2400" dirty="0">
                <a:solidFill>
                  <a:srgbClr val="26406B"/>
                </a:solidFill>
              </a:rPr>
              <a:t>Self care</a:t>
            </a:r>
          </a:p>
          <a:p>
            <a:pPr marL="1436688" lvl="1" indent="-544513">
              <a:buFont typeface="Wingdings" panose="05000000000000000000" pitchFamily="2" charset="2"/>
              <a:buChar char="Ø"/>
            </a:pPr>
            <a:r>
              <a:rPr lang="en-GB" sz="2400" dirty="0">
                <a:solidFill>
                  <a:srgbClr val="26406B"/>
                </a:solidFill>
              </a:rPr>
              <a:t>Presentations</a:t>
            </a:r>
          </a:p>
          <a:p>
            <a:pPr marL="1436688" lvl="1" indent="-544513">
              <a:buFont typeface="Wingdings" panose="05000000000000000000" pitchFamily="2" charset="2"/>
              <a:buChar char="Ø"/>
            </a:pPr>
            <a:r>
              <a:rPr lang="en-GB" sz="2400" dirty="0">
                <a:solidFill>
                  <a:srgbClr val="26406B"/>
                </a:solidFill>
              </a:rPr>
              <a:t>Q&amp;A’s</a:t>
            </a:r>
          </a:p>
          <a:p>
            <a:pPr marL="1436688" lvl="1" indent="-544513">
              <a:buFont typeface="Wingdings" panose="05000000000000000000" pitchFamily="2" charset="2"/>
              <a:buChar char="Ø"/>
            </a:pPr>
            <a:r>
              <a:rPr lang="en-GB" sz="2400" dirty="0">
                <a:solidFill>
                  <a:srgbClr val="26406B"/>
                </a:solidFill>
              </a:rPr>
              <a:t>Lunch</a:t>
            </a:r>
          </a:p>
          <a:p>
            <a:pPr marL="857250" marR="0" indent="-857250" algn="l" defTabSz="2438339" rtl="0" fontAlgn="auto" latinLnBrk="0" hangingPunct="0">
              <a:lnSpc>
                <a:spcPct val="100000"/>
              </a:lnSpc>
              <a:spcBef>
                <a:spcPts val="0"/>
              </a:spcBef>
              <a:spcAft>
                <a:spcPts val="0"/>
              </a:spcAft>
              <a:buClrTx/>
              <a:buSzTx/>
              <a:buFont typeface="Arial" panose="020B0604020202020204" pitchFamily="34" charset="0"/>
              <a:buChar char="•"/>
              <a:tabLst/>
            </a:pPr>
            <a:r>
              <a:rPr kumimoji="0" lang="en-GB" sz="2400" i="0" u="none" strike="noStrike" cap="none" spc="0" normalizeH="0" baseline="0" dirty="0">
                <a:ln>
                  <a:noFill/>
                </a:ln>
                <a:solidFill>
                  <a:srgbClr val="26406B"/>
                </a:solidFill>
                <a:effectLst/>
                <a:uFillTx/>
                <a:ea typeface="Calibri"/>
                <a:cs typeface="Calibri"/>
                <a:sym typeface="Calibri"/>
              </a:rPr>
              <a:t>House Keeping</a:t>
            </a:r>
          </a:p>
        </p:txBody>
      </p:sp>
      <p:pic>
        <p:nvPicPr>
          <p:cNvPr id="14" name="Graphic 13" descr="Mute speaker with solid fill">
            <a:extLst>
              <a:ext uri="{FF2B5EF4-FFF2-40B4-BE49-F238E27FC236}">
                <a16:creationId xmlns:a16="http://schemas.microsoft.com/office/drawing/2014/main" id="{15B0EC2D-3FCE-589E-2FF4-5654473608F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857104" y="4668031"/>
            <a:ext cx="860701" cy="860701"/>
          </a:xfrm>
          <a:prstGeom prst="rect">
            <a:avLst/>
          </a:prstGeom>
        </p:spPr>
      </p:pic>
      <p:pic>
        <p:nvPicPr>
          <p:cNvPr id="15" name="Graphic 14" descr="Camera outline">
            <a:extLst>
              <a:ext uri="{FF2B5EF4-FFF2-40B4-BE49-F238E27FC236}">
                <a16:creationId xmlns:a16="http://schemas.microsoft.com/office/drawing/2014/main" id="{71E846F2-3816-B305-A87B-3705E9A6D150}"/>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427556" y="4746024"/>
            <a:ext cx="836707" cy="836707"/>
          </a:xfrm>
          <a:prstGeom prst="rect">
            <a:avLst/>
          </a:prstGeom>
        </p:spPr>
      </p:pic>
      <p:pic>
        <p:nvPicPr>
          <p:cNvPr id="16" name="Graphic 15" descr="Raised hand with solid fill">
            <a:extLst>
              <a:ext uri="{FF2B5EF4-FFF2-40B4-BE49-F238E27FC236}">
                <a16:creationId xmlns:a16="http://schemas.microsoft.com/office/drawing/2014/main" id="{5F3B67DE-EA60-8A59-0109-F4001FE2F033}"/>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6600287" y="4768225"/>
            <a:ext cx="842717" cy="842717"/>
          </a:xfrm>
          <a:prstGeom prst="rect">
            <a:avLst/>
          </a:prstGeom>
        </p:spPr>
      </p:pic>
      <p:pic>
        <p:nvPicPr>
          <p:cNvPr id="17" name="Graphic 16" descr="Questions with solid fill">
            <a:extLst>
              <a:ext uri="{FF2B5EF4-FFF2-40B4-BE49-F238E27FC236}">
                <a16:creationId xmlns:a16="http://schemas.microsoft.com/office/drawing/2014/main" id="{D6EE2876-0BB5-5911-9508-575F348E0C33}"/>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4558744" y="4744231"/>
            <a:ext cx="1220366" cy="1220366"/>
          </a:xfrm>
          <a:prstGeom prst="rect">
            <a:avLst/>
          </a:prstGeom>
        </p:spPr>
      </p:pic>
      <p:pic>
        <p:nvPicPr>
          <p:cNvPr id="18" name="Graphic 17" descr="Chat with solid fill">
            <a:extLst>
              <a:ext uri="{FF2B5EF4-FFF2-40B4-BE49-F238E27FC236}">
                <a16:creationId xmlns:a16="http://schemas.microsoft.com/office/drawing/2014/main" id="{D4602DFF-6C22-5B5A-59A2-2D047974A5F9}"/>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8349539" y="4699477"/>
            <a:ext cx="1077127" cy="1077127"/>
          </a:xfrm>
          <a:prstGeom prst="rect">
            <a:avLst/>
          </a:prstGeom>
        </p:spPr>
      </p:pic>
    </p:spTree>
    <p:extLst>
      <p:ext uri="{BB962C8B-B14F-4D97-AF65-F5344CB8AC3E}">
        <p14:creationId xmlns:p14="http://schemas.microsoft.com/office/powerpoint/2010/main" val="83426756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0ED3AC34-9B5F-423B-ACF2-ADC50A5ECCAC}"/>
              </a:ext>
            </a:extLst>
          </p:cNvPr>
          <p:cNvSpPr>
            <a:spLocks noGrp="1"/>
          </p:cNvSpPr>
          <p:nvPr>
            <p:ph type="title"/>
          </p:nvPr>
        </p:nvSpPr>
        <p:spPr>
          <a:xfrm>
            <a:off x="742507" y="78046"/>
            <a:ext cx="10515600" cy="1325563"/>
          </a:xfrm>
        </p:spPr>
        <p:txBody>
          <a:bodyPr>
            <a:normAutofit/>
          </a:bodyPr>
          <a:lstStyle/>
          <a:p>
            <a:r>
              <a:rPr lang="en-GB" sz="3200" b="1" dirty="0">
                <a:latin typeface="+mn-lt"/>
              </a:rPr>
              <a:t>DSM-5 Diagnostic Criteria for Obsessive -Compulsive Disorder (300.3)</a:t>
            </a:r>
            <a:endParaRPr lang="en-GB" sz="3200" dirty="0">
              <a:latin typeface="+mn-lt"/>
            </a:endParaRPr>
          </a:p>
        </p:txBody>
      </p:sp>
      <p:sp>
        <p:nvSpPr>
          <p:cNvPr id="5" name="Content Placeholder 2">
            <a:extLst>
              <a:ext uri="{FF2B5EF4-FFF2-40B4-BE49-F238E27FC236}">
                <a16:creationId xmlns:a16="http://schemas.microsoft.com/office/drawing/2014/main" id="{A620F98B-CC6D-FE0C-267F-474D51AB3AE2}"/>
              </a:ext>
            </a:extLst>
          </p:cNvPr>
          <p:cNvSpPr>
            <a:spLocks noGrp="1"/>
          </p:cNvSpPr>
          <p:nvPr>
            <p:ph idx="1"/>
          </p:nvPr>
        </p:nvSpPr>
        <p:spPr>
          <a:xfrm>
            <a:off x="838200" y="1403350"/>
            <a:ext cx="10515600" cy="4593413"/>
          </a:xfrm>
        </p:spPr>
        <p:txBody>
          <a:bodyPr>
            <a:noAutofit/>
          </a:bodyPr>
          <a:lstStyle/>
          <a:p>
            <a:pPr marL="0" indent="0">
              <a:buNone/>
            </a:pPr>
            <a:r>
              <a:rPr lang="en-GB" sz="1600" dirty="0"/>
              <a:t>A.    Presence of obsessions, compulsions, or both:</a:t>
            </a:r>
          </a:p>
          <a:p>
            <a:pPr marL="0" indent="0">
              <a:buNone/>
            </a:pPr>
            <a:r>
              <a:rPr lang="en-GB" sz="1600" dirty="0"/>
              <a:t>Obsessions are defined by (1) and (2):</a:t>
            </a:r>
          </a:p>
          <a:p>
            <a:pPr marL="0" indent="0">
              <a:buNone/>
            </a:pPr>
            <a:r>
              <a:rPr lang="en-GB" sz="1600" dirty="0"/>
              <a:t>1. Recurrent and persistent thoughts, urges, or impulses that are experienced, at some time during the disturbance, as intrusive and unwanted, and that in most individuals cause marked anxiety or distress.</a:t>
            </a:r>
          </a:p>
          <a:p>
            <a:pPr marL="0" indent="0">
              <a:buNone/>
            </a:pPr>
            <a:r>
              <a:rPr lang="en-GB" sz="1600" dirty="0"/>
              <a:t>2.The individual attempts to ignore or suppress such thoughts, urges, or images, or to neutralize them with some other thought or action (i.e., by performing a compulsion).</a:t>
            </a:r>
          </a:p>
          <a:p>
            <a:pPr marL="0" indent="0">
              <a:buNone/>
            </a:pPr>
            <a:r>
              <a:rPr lang="en-GB" sz="1600" dirty="0"/>
              <a:t>Compulsions are defined by (1) and (2):</a:t>
            </a:r>
          </a:p>
          <a:p>
            <a:pPr marL="0" indent="0">
              <a:buNone/>
            </a:pPr>
            <a:r>
              <a:rPr lang="en-GB" sz="1600" dirty="0"/>
              <a:t>1. Repetitive behaviours (e.g., hand washing, ordering, checking) or mental acts (e.g., praying, counting, repeating words silently) that the individual feels driven to perform in response to an obsession or according to rules that must be applied rigidly.</a:t>
            </a:r>
          </a:p>
          <a:p>
            <a:pPr marL="0" indent="0">
              <a:buNone/>
            </a:pPr>
            <a:r>
              <a:rPr lang="en-GB" sz="1600" dirty="0"/>
              <a:t>2.The behaviours or mental acts are aimed at preventing or reducing anxiety or distress, or preventing some dreaded event or situation; however, these behaviours or mental acts are not connected in a realistic way with what they are designed to neutralize or prevent, or are clearly excessive.</a:t>
            </a:r>
          </a:p>
          <a:p>
            <a:pPr marL="0" indent="0">
              <a:buNone/>
            </a:pPr>
            <a:r>
              <a:rPr lang="en-GB" sz="1600" b="1" i="1" dirty="0"/>
              <a:t>Note</a:t>
            </a:r>
            <a:r>
              <a:rPr lang="en-GB" sz="1600" i="1" dirty="0"/>
              <a:t>:</a:t>
            </a:r>
            <a:r>
              <a:rPr lang="en-GB" sz="1600" dirty="0"/>
              <a:t> Young children may not be able to articulate the aims of these behaviours or mental acts.</a:t>
            </a:r>
          </a:p>
        </p:txBody>
      </p:sp>
    </p:spTree>
    <p:extLst>
      <p:ext uri="{BB962C8B-B14F-4D97-AF65-F5344CB8AC3E}">
        <p14:creationId xmlns:p14="http://schemas.microsoft.com/office/powerpoint/2010/main" val="37546009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0BD3CB0-C95D-5541-AB4B-AEAC146AE053}"/>
              </a:ext>
            </a:extLst>
          </p:cNvPr>
          <p:cNvSpPr>
            <a:spLocks noGrp="1"/>
          </p:cNvSpPr>
          <p:nvPr>
            <p:ph type="title"/>
          </p:nvPr>
        </p:nvSpPr>
        <p:spPr>
          <a:xfrm>
            <a:off x="838200" y="365125"/>
            <a:ext cx="10515600" cy="1325563"/>
          </a:xfrm>
        </p:spPr>
        <p:txBody>
          <a:bodyPr/>
          <a:lstStyle/>
          <a:p>
            <a:r>
              <a:rPr lang="en-GB" sz="3200" b="1" dirty="0">
                <a:latin typeface="+mn-lt"/>
              </a:rPr>
              <a:t>DSM-5 Diagnostic Criteria for Obsessive -Compulsive Disorder (300.3)</a:t>
            </a:r>
          </a:p>
        </p:txBody>
      </p:sp>
      <p:sp>
        <p:nvSpPr>
          <p:cNvPr id="5" name="Content Placeholder 2">
            <a:extLst>
              <a:ext uri="{FF2B5EF4-FFF2-40B4-BE49-F238E27FC236}">
                <a16:creationId xmlns:a16="http://schemas.microsoft.com/office/drawing/2014/main" id="{15D3DA70-12A4-345B-072A-73622CF3E97D}"/>
              </a:ext>
            </a:extLst>
          </p:cNvPr>
          <p:cNvSpPr>
            <a:spLocks noGrp="1"/>
          </p:cNvSpPr>
          <p:nvPr>
            <p:ph idx="1"/>
          </p:nvPr>
        </p:nvSpPr>
        <p:spPr>
          <a:xfrm>
            <a:off x="838200" y="1690689"/>
            <a:ext cx="10515600" cy="3870140"/>
          </a:xfrm>
        </p:spPr>
        <p:txBody>
          <a:bodyPr>
            <a:normAutofit fontScale="77500" lnSpcReduction="20000"/>
          </a:bodyPr>
          <a:lstStyle/>
          <a:p>
            <a:pPr marL="0" lvl="0" indent="0">
              <a:lnSpc>
                <a:spcPct val="120000"/>
              </a:lnSpc>
              <a:buNone/>
            </a:pPr>
            <a:r>
              <a:rPr lang="en-GB" sz="2100" dirty="0"/>
              <a:t>B. The obsessions or compulsions are time-consuming (e.g., take more than 1 hour per day) or cause clinically significant distress or impairment in social, occupational, or other important areas of functioning.</a:t>
            </a:r>
          </a:p>
          <a:p>
            <a:pPr marL="0" lvl="0" indent="0">
              <a:lnSpc>
                <a:spcPct val="120000"/>
              </a:lnSpc>
              <a:buNone/>
            </a:pPr>
            <a:endParaRPr lang="en-GB" sz="2100" dirty="0"/>
          </a:p>
          <a:p>
            <a:pPr marL="0" indent="0">
              <a:lnSpc>
                <a:spcPct val="120000"/>
              </a:lnSpc>
              <a:buNone/>
            </a:pPr>
            <a:r>
              <a:rPr lang="en-GB" sz="2100" dirty="0"/>
              <a:t>C. The obsessive-compulsive symptoms are not attributable to the physiological effects of a substance (e.g., a drug of abuse, a medication) or another medical condition.</a:t>
            </a:r>
          </a:p>
          <a:p>
            <a:pPr marL="0" indent="0">
              <a:lnSpc>
                <a:spcPct val="120000"/>
              </a:lnSpc>
              <a:buNone/>
            </a:pPr>
            <a:endParaRPr lang="en-GB" sz="2100" dirty="0"/>
          </a:p>
          <a:p>
            <a:pPr marL="0" indent="0">
              <a:lnSpc>
                <a:spcPct val="120000"/>
              </a:lnSpc>
              <a:buNone/>
            </a:pPr>
            <a:r>
              <a:rPr lang="en-GB" sz="2100" dirty="0"/>
              <a:t>D. The disturbance is not better explained by the symptoms of another mental disorder (e.g., excessive worries, as in generalized anxiety disorder,  body dysmorphic disorder, hoarding disorder; trichotillomania, skin picking, skin-picking disorder, stereotypic movement disorder, eating disorders, addictive disorders, illness anxiety disorder, guilty ruminations, as in major depressive disorder, thought insertion or delusional preoccupations, as in schizophrenia spectrum and other psychotic disorders; or repetitive patterns of behaviour, as in autism spectrum disorder.</a:t>
            </a:r>
          </a:p>
          <a:p>
            <a:pPr>
              <a:lnSpc>
                <a:spcPct val="120000"/>
              </a:lnSpc>
            </a:pPr>
            <a:endParaRPr lang="en-GB" dirty="0"/>
          </a:p>
        </p:txBody>
      </p:sp>
    </p:spTree>
    <p:extLst>
      <p:ext uri="{BB962C8B-B14F-4D97-AF65-F5344CB8AC3E}">
        <p14:creationId xmlns:p14="http://schemas.microsoft.com/office/powerpoint/2010/main" val="42807741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22CE4F05-DD4D-3B5D-614E-BA3FF4B72C0D}"/>
              </a:ext>
            </a:extLst>
          </p:cNvPr>
          <p:cNvSpPr>
            <a:spLocks noGrp="1"/>
          </p:cNvSpPr>
          <p:nvPr>
            <p:ph type="title"/>
          </p:nvPr>
        </p:nvSpPr>
        <p:spPr>
          <a:xfrm>
            <a:off x="838200" y="0"/>
            <a:ext cx="10515600" cy="1325563"/>
          </a:xfrm>
        </p:spPr>
        <p:txBody>
          <a:bodyPr/>
          <a:lstStyle/>
          <a:p>
            <a:r>
              <a:rPr lang="en-GB" dirty="0"/>
              <a:t>Assessment</a:t>
            </a:r>
          </a:p>
        </p:txBody>
      </p:sp>
      <p:sp>
        <p:nvSpPr>
          <p:cNvPr id="5" name="Content Placeholder 2">
            <a:extLst>
              <a:ext uri="{FF2B5EF4-FFF2-40B4-BE49-F238E27FC236}">
                <a16:creationId xmlns:a16="http://schemas.microsoft.com/office/drawing/2014/main" id="{AB19CA86-0F7F-4F2B-6A99-7EE836AE0AFD}"/>
              </a:ext>
            </a:extLst>
          </p:cNvPr>
          <p:cNvSpPr>
            <a:spLocks noGrp="1"/>
          </p:cNvSpPr>
          <p:nvPr>
            <p:ph idx="1"/>
          </p:nvPr>
        </p:nvSpPr>
        <p:spPr>
          <a:xfrm>
            <a:off x="838200" y="1145434"/>
            <a:ext cx="10515600" cy="4932636"/>
          </a:xfrm>
        </p:spPr>
        <p:txBody>
          <a:bodyPr>
            <a:noAutofit/>
          </a:bodyPr>
          <a:lstStyle/>
          <a:p>
            <a:r>
              <a:rPr lang="en-GB" sz="1600" b="0" i="0" dirty="0">
                <a:effectLst/>
              </a:rPr>
              <a:t>If suspected, ask directly about common intrusive thoughts. </a:t>
            </a:r>
          </a:p>
          <a:p>
            <a:pPr marL="0" indent="0">
              <a:buNone/>
            </a:pPr>
            <a:endParaRPr lang="en-GB" sz="1600" b="0" i="0" dirty="0">
              <a:effectLst/>
            </a:endParaRPr>
          </a:p>
          <a:p>
            <a:pPr marL="0" indent="0">
              <a:buNone/>
            </a:pPr>
            <a:r>
              <a:rPr lang="en-GB" sz="1600" b="1" dirty="0"/>
              <a:t>Ask specifically about:</a:t>
            </a:r>
          </a:p>
          <a:p>
            <a:r>
              <a:rPr lang="en-GB" sz="1600" dirty="0"/>
              <a:t>Avoidance of baby care</a:t>
            </a:r>
          </a:p>
          <a:p>
            <a:r>
              <a:rPr lang="en-GB" sz="1600" b="0" i="0" dirty="0">
                <a:effectLst/>
              </a:rPr>
              <a:t>Reassurance seeking</a:t>
            </a:r>
          </a:p>
          <a:p>
            <a:r>
              <a:rPr lang="en-GB" sz="1600" dirty="0"/>
              <a:t>Mental compulsions</a:t>
            </a:r>
          </a:p>
          <a:p>
            <a:r>
              <a:rPr lang="en-GB" sz="1600" dirty="0"/>
              <a:t>Assess if  attempting to avoid or suppress intrusive thoughts (indicative of pnOCD) Vs. engaging in the thoughts with an increasing amount of detail (other diagnoses)</a:t>
            </a:r>
          </a:p>
          <a:p>
            <a:r>
              <a:rPr lang="en-GB" sz="1600" dirty="0"/>
              <a:t>Assess if pnOCD fears that are bizarre and senseless (e.g., contaminating the baby by nappy changing) vs. depressive ruminations  (e.g., “I’m an inadequate parent”) Vs. delusions (e.g., “The FBI is coming to take my baby”)</a:t>
            </a:r>
          </a:p>
          <a:p>
            <a:r>
              <a:rPr lang="en-GB" sz="1600" dirty="0"/>
              <a:t>Avoidance, thought suppression and reassurance seeking (OCD diagnosis) Vs. for example withdrawal/amotivation (depressed mood) Vs. negative symptoms of Schizophrenia </a:t>
            </a:r>
          </a:p>
          <a:p>
            <a:r>
              <a:rPr lang="en-GB" sz="1600" dirty="0"/>
              <a:t>Assess if voiding triggers that increase intrusive thoughts (OCD) Vs. seeking out stimuli associated with these taboo thoughts (indicative of other mental health concerns e.g. delusions)</a:t>
            </a:r>
            <a:r>
              <a:rPr lang="en-GB" sz="1600" b="1" baseline="30000" dirty="0"/>
              <a:t>6</a:t>
            </a:r>
          </a:p>
        </p:txBody>
      </p:sp>
    </p:spTree>
    <p:extLst>
      <p:ext uri="{BB962C8B-B14F-4D97-AF65-F5344CB8AC3E}">
        <p14:creationId xmlns:p14="http://schemas.microsoft.com/office/powerpoint/2010/main" val="317859890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EAC9BA4B-2484-A182-2DB6-471EE098F700}"/>
              </a:ext>
            </a:extLst>
          </p:cNvPr>
          <p:cNvSpPr>
            <a:spLocks noGrp="1"/>
          </p:cNvSpPr>
          <p:nvPr>
            <p:ph type="title"/>
          </p:nvPr>
        </p:nvSpPr>
        <p:spPr>
          <a:xfrm>
            <a:off x="721241" y="0"/>
            <a:ext cx="11261651" cy="1325563"/>
          </a:xfrm>
        </p:spPr>
        <p:txBody>
          <a:bodyPr/>
          <a:lstStyle/>
          <a:p>
            <a:r>
              <a:rPr lang="en-GB" dirty="0"/>
              <a:t>Associated Mental Health Conditions</a:t>
            </a:r>
          </a:p>
        </p:txBody>
      </p:sp>
      <p:sp>
        <p:nvSpPr>
          <p:cNvPr id="5" name="Content Placeholder 2">
            <a:extLst>
              <a:ext uri="{FF2B5EF4-FFF2-40B4-BE49-F238E27FC236}">
                <a16:creationId xmlns:a16="http://schemas.microsoft.com/office/drawing/2014/main" id="{3EFDB28B-B418-8493-1B86-02BBAA4C975D}"/>
              </a:ext>
            </a:extLst>
          </p:cNvPr>
          <p:cNvSpPr>
            <a:spLocks noGrp="1"/>
          </p:cNvSpPr>
          <p:nvPr>
            <p:ph idx="1"/>
          </p:nvPr>
        </p:nvSpPr>
        <p:spPr>
          <a:xfrm>
            <a:off x="838200" y="1209676"/>
            <a:ext cx="10515600" cy="3004516"/>
          </a:xfrm>
        </p:spPr>
        <p:txBody>
          <a:bodyPr>
            <a:normAutofit/>
          </a:bodyPr>
          <a:lstStyle/>
          <a:p>
            <a:pPr>
              <a:lnSpc>
                <a:spcPct val="150000"/>
              </a:lnSpc>
            </a:pPr>
            <a:r>
              <a:rPr lang="en-GB" dirty="0"/>
              <a:t>Depression</a:t>
            </a:r>
          </a:p>
          <a:p>
            <a:pPr>
              <a:lnSpc>
                <a:spcPct val="150000"/>
              </a:lnSpc>
            </a:pPr>
            <a:r>
              <a:rPr lang="en-GB" dirty="0"/>
              <a:t>Link with PTSD</a:t>
            </a:r>
          </a:p>
          <a:p>
            <a:pPr>
              <a:lnSpc>
                <a:spcPct val="150000"/>
              </a:lnSpc>
            </a:pPr>
            <a:r>
              <a:rPr lang="en-GB" dirty="0"/>
              <a:t>Differential or comorbid diagnoses of GAD/panic disorder/agoraphobia etc </a:t>
            </a:r>
          </a:p>
        </p:txBody>
      </p:sp>
    </p:spTree>
    <p:extLst>
      <p:ext uri="{BB962C8B-B14F-4D97-AF65-F5344CB8AC3E}">
        <p14:creationId xmlns:p14="http://schemas.microsoft.com/office/powerpoint/2010/main" val="91304032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0CAFDF0-7CFC-D599-0CEF-E361D31532E8}"/>
              </a:ext>
            </a:extLst>
          </p:cNvPr>
          <p:cNvSpPr>
            <a:spLocks noGrp="1"/>
          </p:cNvSpPr>
          <p:nvPr>
            <p:ph type="title"/>
          </p:nvPr>
        </p:nvSpPr>
        <p:spPr>
          <a:xfrm>
            <a:off x="838200" y="167280"/>
            <a:ext cx="10515600" cy="1325563"/>
          </a:xfrm>
        </p:spPr>
        <p:txBody>
          <a:bodyPr/>
          <a:lstStyle/>
          <a:p>
            <a:r>
              <a:rPr lang="en-GB" dirty="0"/>
              <a:t>Risk Factors for Maternal OCD</a:t>
            </a:r>
          </a:p>
        </p:txBody>
      </p:sp>
      <p:sp>
        <p:nvSpPr>
          <p:cNvPr id="5" name="Content Placeholder 2">
            <a:extLst>
              <a:ext uri="{FF2B5EF4-FFF2-40B4-BE49-F238E27FC236}">
                <a16:creationId xmlns:a16="http://schemas.microsoft.com/office/drawing/2014/main" id="{17B0EA43-F8FB-A2CF-DA91-7F07B4560C78}"/>
              </a:ext>
            </a:extLst>
          </p:cNvPr>
          <p:cNvSpPr>
            <a:spLocks noGrp="1"/>
          </p:cNvSpPr>
          <p:nvPr>
            <p:ph idx="1"/>
          </p:nvPr>
        </p:nvSpPr>
        <p:spPr>
          <a:xfrm>
            <a:off x="838200" y="1327150"/>
            <a:ext cx="10515600" cy="4203700"/>
          </a:xfrm>
        </p:spPr>
        <p:txBody>
          <a:bodyPr/>
          <a:lstStyle/>
          <a:p>
            <a:r>
              <a:rPr lang="en-GB" dirty="0"/>
              <a:t>Some studies suggest obstetric complications and mode of delivery affect risk, not consistent </a:t>
            </a:r>
          </a:p>
          <a:p>
            <a:r>
              <a:rPr lang="en-GB" dirty="0"/>
              <a:t>Avoidant, obsessive compulsive personality</a:t>
            </a:r>
          </a:p>
          <a:p>
            <a:r>
              <a:rPr lang="en-GB" dirty="0"/>
              <a:t>History of mood disorder</a:t>
            </a:r>
          </a:p>
          <a:p>
            <a:r>
              <a:rPr lang="en-GB" dirty="0"/>
              <a:t>History of OCD</a:t>
            </a:r>
          </a:p>
          <a:p>
            <a:r>
              <a:rPr lang="en-GB" dirty="0"/>
              <a:t>Primiparity</a:t>
            </a:r>
          </a:p>
          <a:p>
            <a:r>
              <a:rPr lang="en-GB" dirty="0"/>
              <a:t>Sleep deprivation</a:t>
            </a:r>
          </a:p>
        </p:txBody>
      </p:sp>
    </p:spTree>
    <p:extLst>
      <p:ext uri="{BB962C8B-B14F-4D97-AF65-F5344CB8AC3E}">
        <p14:creationId xmlns:p14="http://schemas.microsoft.com/office/powerpoint/2010/main" val="211897579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E56F6B69-678D-47F0-BD28-E5FBD55E6600}"/>
              </a:ext>
            </a:extLst>
          </p:cNvPr>
          <p:cNvSpPr>
            <a:spLocks noGrp="1"/>
          </p:cNvSpPr>
          <p:nvPr>
            <p:ph type="title"/>
          </p:nvPr>
        </p:nvSpPr>
        <p:spPr>
          <a:xfrm>
            <a:off x="838200" y="365125"/>
            <a:ext cx="10900144" cy="1325563"/>
          </a:xfrm>
        </p:spPr>
        <p:txBody>
          <a:bodyPr>
            <a:normAutofit fontScale="90000"/>
          </a:bodyPr>
          <a:lstStyle/>
          <a:p>
            <a:r>
              <a:rPr lang="en-GB" dirty="0"/>
              <a:t>Perinatal OCD – </a:t>
            </a:r>
            <a:br>
              <a:rPr lang="en-GB" dirty="0"/>
            </a:br>
            <a:r>
              <a:rPr lang="en-GB" dirty="0"/>
              <a:t>Nature of symptoms in our population</a:t>
            </a:r>
          </a:p>
        </p:txBody>
      </p:sp>
      <p:sp>
        <p:nvSpPr>
          <p:cNvPr id="5" name="Content Placeholder 2">
            <a:extLst>
              <a:ext uri="{FF2B5EF4-FFF2-40B4-BE49-F238E27FC236}">
                <a16:creationId xmlns:a16="http://schemas.microsoft.com/office/drawing/2014/main" id="{75E84BD7-297B-4FC1-8B78-47F8AFA1B723}"/>
              </a:ext>
            </a:extLst>
          </p:cNvPr>
          <p:cNvSpPr>
            <a:spLocks noGrp="1"/>
          </p:cNvSpPr>
          <p:nvPr>
            <p:ph idx="1"/>
          </p:nvPr>
        </p:nvSpPr>
        <p:spPr>
          <a:xfrm>
            <a:off x="838200" y="1825625"/>
            <a:ext cx="10515600" cy="4202113"/>
          </a:xfrm>
        </p:spPr>
        <p:txBody>
          <a:bodyPr/>
          <a:lstStyle/>
          <a:p>
            <a:r>
              <a:rPr lang="en-GB" dirty="0"/>
              <a:t>Obsessions that begin in pregnancy: </a:t>
            </a:r>
          </a:p>
          <a:p>
            <a:pPr lvl="1"/>
            <a:r>
              <a:rPr lang="en-GB" dirty="0"/>
              <a:t>Likely to focus on contamination </a:t>
            </a:r>
          </a:p>
          <a:p>
            <a:pPr lvl="1"/>
            <a:r>
              <a:rPr lang="en-GB" dirty="0"/>
              <a:t>Can be accompanied by cleaning and washing compulsions</a:t>
            </a:r>
          </a:p>
          <a:p>
            <a:endParaRPr lang="en-GB" dirty="0"/>
          </a:p>
          <a:p>
            <a:r>
              <a:rPr lang="en-GB" dirty="0"/>
              <a:t>Postpartum onset obsessions:</a:t>
            </a:r>
          </a:p>
          <a:p>
            <a:pPr lvl="1"/>
            <a:r>
              <a:rPr lang="en-GB" dirty="0"/>
              <a:t>More likely to focus on infant harm </a:t>
            </a:r>
          </a:p>
          <a:p>
            <a:pPr lvl="1"/>
            <a:r>
              <a:rPr lang="en-GB" dirty="0"/>
              <a:t>And be accompanied by checking and avoiding compulsions</a:t>
            </a:r>
          </a:p>
        </p:txBody>
      </p:sp>
    </p:spTree>
    <p:extLst>
      <p:ext uri="{BB962C8B-B14F-4D97-AF65-F5344CB8AC3E}">
        <p14:creationId xmlns:p14="http://schemas.microsoft.com/office/powerpoint/2010/main" val="211381604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C0E50F81-08A7-640E-23BB-F326ECDB6B7E}"/>
              </a:ext>
            </a:extLst>
          </p:cNvPr>
          <p:cNvSpPr>
            <a:spLocks noGrp="1"/>
          </p:cNvSpPr>
          <p:nvPr>
            <p:ph type="title"/>
          </p:nvPr>
        </p:nvSpPr>
        <p:spPr>
          <a:xfrm>
            <a:off x="838200" y="167280"/>
            <a:ext cx="10515600" cy="1325563"/>
          </a:xfrm>
        </p:spPr>
        <p:txBody>
          <a:bodyPr/>
          <a:lstStyle/>
          <a:p>
            <a:r>
              <a:rPr lang="en-GB" dirty="0"/>
              <a:t>Risk</a:t>
            </a:r>
          </a:p>
        </p:txBody>
      </p:sp>
      <p:sp>
        <p:nvSpPr>
          <p:cNvPr id="5" name="Content Placeholder 2">
            <a:extLst>
              <a:ext uri="{FF2B5EF4-FFF2-40B4-BE49-F238E27FC236}">
                <a16:creationId xmlns:a16="http://schemas.microsoft.com/office/drawing/2014/main" id="{5F1A2A36-9623-B849-CAC8-F38B66673F73}"/>
              </a:ext>
            </a:extLst>
          </p:cNvPr>
          <p:cNvSpPr>
            <a:spLocks noGrp="1"/>
          </p:cNvSpPr>
          <p:nvPr>
            <p:ph idx="1"/>
          </p:nvPr>
        </p:nvSpPr>
        <p:spPr>
          <a:xfrm>
            <a:off x="838200" y="1327943"/>
            <a:ext cx="10515600" cy="2912753"/>
          </a:xfrm>
        </p:spPr>
        <p:txBody>
          <a:bodyPr>
            <a:normAutofit/>
          </a:bodyPr>
          <a:lstStyle/>
          <a:p>
            <a:pPr>
              <a:lnSpc>
                <a:spcPct val="150000"/>
              </a:lnSpc>
            </a:pPr>
            <a:r>
              <a:rPr lang="en-GB" dirty="0"/>
              <a:t>Risk of suicide </a:t>
            </a:r>
          </a:p>
          <a:p>
            <a:pPr>
              <a:lnSpc>
                <a:spcPct val="150000"/>
              </a:lnSpc>
            </a:pPr>
            <a:r>
              <a:rPr lang="en-GB" dirty="0"/>
              <a:t>Consider increased risk when starting SSRI</a:t>
            </a:r>
          </a:p>
          <a:p>
            <a:pPr>
              <a:lnSpc>
                <a:spcPct val="150000"/>
              </a:lnSpc>
            </a:pPr>
            <a:r>
              <a:rPr lang="en-GB" dirty="0"/>
              <a:t>Particular increased risk in teenage and younger adult population</a:t>
            </a:r>
          </a:p>
        </p:txBody>
      </p:sp>
    </p:spTree>
    <p:extLst>
      <p:ext uri="{BB962C8B-B14F-4D97-AF65-F5344CB8AC3E}">
        <p14:creationId xmlns:p14="http://schemas.microsoft.com/office/powerpoint/2010/main" val="105753700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6399E2F-B7AA-5630-9A46-A6155BD5178D}"/>
              </a:ext>
            </a:extLst>
          </p:cNvPr>
          <p:cNvSpPr>
            <a:spLocks noGrp="1"/>
          </p:cNvSpPr>
          <p:nvPr>
            <p:ph type="title"/>
          </p:nvPr>
        </p:nvSpPr>
        <p:spPr>
          <a:xfrm>
            <a:off x="838200" y="0"/>
            <a:ext cx="10515600" cy="998154"/>
          </a:xfrm>
        </p:spPr>
        <p:txBody>
          <a:bodyPr/>
          <a:lstStyle/>
          <a:p>
            <a:r>
              <a:rPr lang="en-GB" dirty="0"/>
              <a:t>Risk to Others</a:t>
            </a:r>
          </a:p>
        </p:txBody>
      </p:sp>
      <p:sp>
        <p:nvSpPr>
          <p:cNvPr id="5" name="Content Placeholder 2">
            <a:extLst>
              <a:ext uri="{FF2B5EF4-FFF2-40B4-BE49-F238E27FC236}">
                <a16:creationId xmlns:a16="http://schemas.microsoft.com/office/drawing/2014/main" id="{1FB3E255-3F9C-5947-DE68-C132952332C2}"/>
              </a:ext>
            </a:extLst>
          </p:cNvPr>
          <p:cNvSpPr>
            <a:spLocks noGrp="1"/>
          </p:cNvSpPr>
          <p:nvPr>
            <p:ph idx="1"/>
          </p:nvPr>
        </p:nvSpPr>
        <p:spPr>
          <a:xfrm>
            <a:off x="838200" y="783911"/>
            <a:ext cx="10900144" cy="5361707"/>
          </a:xfrm>
        </p:spPr>
        <p:txBody>
          <a:bodyPr>
            <a:noAutofit/>
          </a:bodyPr>
          <a:lstStyle/>
          <a:p>
            <a:pPr>
              <a:lnSpc>
                <a:spcPct val="100000"/>
              </a:lnSpc>
            </a:pPr>
            <a:r>
              <a:rPr lang="en-GB" dirty="0"/>
              <a:t>We are not aware of any recorded cases of people with OCD acting on intrusive thoughts (</a:t>
            </a:r>
            <a:r>
              <a:rPr lang="en-GB" dirty="0" err="1"/>
              <a:t>challacomb</a:t>
            </a:r>
            <a:r>
              <a:rPr lang="en-GB" dirty="0"/>
              <a:t>)</a:t>
            </a:r>
            <a:r>
              <a:rPr lang="en-GB" sz="2800" b="1" baseline="30000" dirty="0"/>
              <a:t>2</a:t>
            </a:r>
            <a:endParaRPr lang="en-GB" dirty="0"/>
          </a:p>
          <a:p>
            <a:pPr>
              <a:lnSpc>
                <a:spcPct val="100000"/>
              </a:lnSpc>
            </a:pPr>
            <a:r>
              <a:rPr lang="en-GB" dirty="0"/>
              <a:t>Severe depression</a:t>
            </a:r>
          </a:p>
          <a:p>
            <a:pPr marL="446088" indent="-180975">
              <a:lnSpc>
                <a:spcPct val="100000"/>
              </a:lnSpc>
            </a:pPr>
            <a:r>
              <a:rPr lang="en-GB" sz="2000" dirty="0"/>
              <a:t>Intrusive thoughts of harming the baby are not so clearly ego-dystonic, such as “the baby would be better off without me” or “I can’t cope with his crying and want to throw him out of the window.” (</a:t>
            </a:r>
            <a:r>
              <a:rPr lang="en-GB" sz="2000" dirty="0" err="1"/>
              <a:t>challacomb</a:t>
            </a:r>
            <a:r>
              <a:rPr lang="en-GB" sz="2000" dirty="0"/>
              <a:t>)</a:t>
            </a:r>
            <a:r>
              <a:rPr lang="en-GB" sz="2000" b="1" baseline="30000" dirty="0"/>
              <a:t>2</a:t>
            </a:r>
            <a:endParaRPr lang="en-GB" sz="2400" dirty="0"/>
          </a:p>
          <a:p>
            <a:pPr>
              <a:lnSpc>
                <a:spcPct val="100000"/>
              </a:lnSpc>
            </a:pPr>
            <a:r>
              <a:rPr lang="en-GB" dirty="0"/>
              <a:t>OCD </a:t>
            </a:r>
          </a:p>
          <a:p>
            <a:pPr marL="446088" indent="-180975">
              <a:lnSpc>
                <a:spcPct val="100000"/>
              </a:lnSpc>
            </a:pPr>
            <a:r>
              <a:rPr lang="en-GB" sz="2000" dirty="0"/>
              <a:t>There can be serious secondary risks resulting from measures people take to avoid harm, such as avoiding time spent with the baby, excessive food restriction, or excessive cleaning with products such as bleach. (</a:t>
            </a:r>
            <a:r>
              <a:rPr lang="en-GB" sz="2000" dirty="0" err="1"/>
              <a:t>challacomb</a:t>
            </a:r>
            <a:r>
              <a:rPr lang="en-GB" sz="2000" dirty="0"/>
              <a:t>)</a:t>
            </a:r>
            <a:r>
              <a:rPr lang="en-GB" sz="2000" b="1" baseline="30000" dirty="0"/>
              <a:t>2</a:t>
            </a:r>
            <a:endParaRPr lang="en-GB" sz="2400" dirty="0"/>
          </a:p>
          <a:p>
            <a:pPr>
              <a:lnSpc>
                <a:spcPct val="100000"/>
              </a:lnSpc>
            </a:pPr>
            <a:r>
              <a:rPr lang="en-GB" dirty="0"/>
              <a:t>Some studies show reduced maternal responsiveness in those with perinatal OCD</a:t>
            </a:r>
            <a:r>
              <a:rPr lang="en-GB" b="1" baseline="30000" dirty="0"/>
              <a:t>3</a:t>
            </a:r>
            <a:endParaRPr lang="en-GB" dirty="0"/>
          </a:p>
          <a:p>
            <a:pPr marL="0" indent="0">
              <a:lnSpc>
                <a:spcPct val="100000"/>
              </a:lnSpc>
              <a:buNone/>
            </a:pPr>
            <a:endParaRPr lang="en-GB" dirty="0"/>
          </a:p>
        </p:txBody>
      </p:sp>
    </p:spTree>
    <p:extLst>
      <p:ext uri="{BB962C8B-B14F-4D97-AF65-F5344CB8AC3E}">
        <p14:creationId xmlns:p14="http://schemas.microsoft.com/office/powerpoint/2010/main" val="311607526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E3C584CC-36A8-BEF1-493B-B1AC6C6A6AC1}"/>
              </a:ext>
            </a:extLst>
          </p:cNvPr>
          <p:cNvSpPr>
            <a:spLocks noGrp="1"/>
          </p:cNvSpPr>
          <p:nvPr>
            <p:ph type="title"/>
          </p:nvPr>
        </p:nvSpPr>
        <p:spPr>
          <a:xfrm>
            <a:off x="753140" y="0"/>
            <a:ext cx="10515600" cy="1325563"/>
          </a:xfrm>
        </p:spPr>
        <p:txBody>
          <a:bodyPr/>
          <a:lstStyle/>
          <a:p>
            <a:r>
              <a:rPr lang="en-GB" dirty="0"/>
              <a:t>Treatment</a:t>
            </a:r>
          </a:p>
        </p:txBody>
      </p:sp>
      <p:sp>
        <p:nvSpPr>
          <p:cNvPr id="5" name="Content Placeholder 2">
            <a:extLst>
              <a:ext uri="{FF2B5EF4-FFF2-40B4-BE49-F238E27FC236}">
                <a16:creationId xmlns:a16="http://schemas.microsoft.com/office/drawing/2014/main" id="{2639521F-957D-4987-AFA2-7FF7C723B1A3}"/>
              </a:ext>
            </a:extLst>
          </p:cNvPr>
          <p:cNvSpPr>
            <a:spLocks noGrp="1"/>
          </p:cNvSpPr>
          <p:nvPr>
            <p:ph idx="1"/>
          </p:nvPr>
        </p:nvSpPr>
        <p:spPr>
          <a:xfrm>
            <a:off x="838200" y="1038816"/>
            <a:ext cx="10515600" cy="3909702"/>
          </a:xfrm>
        </p:spPr>
        <p:txBody>
          <a:bodyPr>
            <a:noAutofit/>
          </a:bodyPr>
          <a:lstStyle/>
          <a:p>
            <a:pPr marL="0" indent="0">
              <a:lnSpc>
                <a:spcPct val="120000"/>
              </a:lnSpc>
              <a:buNone/>
            </a:pPr>
            <a:r>
              <a:rPr lang="en-GB" sz="2400" b="1" dirty="0"/>
              <a:t>Psychological</a:t>
            </a:r>
            <a:endParaRPr lang="en-GB" sz="1800" dirty="0"/>
          </a:p>
          <a:p>
            <a:pPr>
              <a:lnSpc>
                <a:spcPct val="120000"/>
              </a:lnSpc>
            </a:pPr>
            <a:r>
              <a:rPr lang="en-GB" sz="1800" dirty="0"/>
              <a:t>Cognitive behaviour therapy (CBT) that includes exposure and response prevention (ERP) as a core component as a first-line treatment option. Individual or group-based. </a:t>
            </a:r>
          </a:p>
          <a:p>
            <a:pPr>
              <a:lnSpc>
                <a:spcPct val="120000"/>
              </a:lnSpc>
            </a:pPr>
            <a:r>
              <a:rPr lang="en-GB" sz="1800" dirty="0"/>
              <a:t>Treating clinicians should safely involve the infant in CBT (e.g., during exposure-based exercises) if the theme of obsessions/compulsions relates to the infant. </a:t>
            </a:r>
          </a:p>
          <a:p>
            <a:pPr>
              <a:lnSpc>
                <a:spcPct val="120000"/>
              </a:lnSpc>
            </a:pPr>
            <a:r>
              <a:rPr lang="en-GB" sz="1800" dirty="0"/>
              <a:t>Include family and carers around reassurance-seeking.</a:t>
            </a:r>
          </a:p>
          <a:p>
            <a:pPr>
              <a:lnSpc>
                <a:spcPct val="120000"/>
              </a:lnSpc>
            </a:pPr>
            <a:r>
              <a:rPr lang="en-GB" sz="1800" dirty="0"/>
              <a:t>Clinicians should be aware that combined therapy including both pharmacotherapy and CBT may be more effective than monotherapy (i.e., pharmacotherapy or CBT alone) for some individuals with pnOCD.</a:t>
            </a:r>
          </a:p>
        </p:txBody>
      </p:sp>
    </p:spTree>
    <p:extLst>
      <p:ext uri="{BB962C8B-B14F-4D97-AF65-F5344CB8AC3E}">
        <p14:creationId xmlns:p14="http://schemas.microsoft.com/office/powerpoint/2010/main" val="213978040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F6B280F-E529-95CD-8779-55EB0A22E936}"/>
              </a:ext>
            </a:extLst>
          </p:cNvPr>
          <p:cNvSpPr>
            <a:spLocks noGrp="1"/>
          </p:cNvSpPr>
          <p:nvPr>
            <p:ph type="title"/>
          </p:nvPr>
        </p:nvSpPr>
        <p:spPr>
          <a:xfrm>
            <a:off x="721242" y="82220"/>
            <a:ext cx="10515600" cy="1022339"/>
          </a:xfrm>
        </p:spPr>
        <p:txBody>
          <a:bodyPr/>
          <a:lstStyle/>
          <a:p>
            <a:r>
              <a:rPr lang="en-GB" dirty="0"/>
              <a:t>Treatment</a:t>
            </a:r>
          </a:p>
        </p:txBody>
      </p:sp>
      <p:sp>
        <p:nvSpPr>
          <p:cNvPr id="5" name="Content Placeholder 2">
            <a:extLst>
              <a:ext uri="{FF2B5EF4-FFF2-40B4-BE49-F238E27FC236}">
                <a16:creationId xmlns:a16="http://schemas.microsoft.com/office/drawing/2014/main" id="{50C29A51-E038-14A0-305A-412638FDF579}"/>
              </a:ext>
            </a:extLst>
          </p:cNvPr>
          <p:cNvSpPr txBox="1">
            <a:spLocks/>
          </p:cNvSpPr>
          <p:nvPr/>
        </p:nvSpPr>
        <p:spPr>
          <a:xfrm>
            <a:off x="838199" y="921858"/>
            <a:ext cx="10995837" cy="555336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None/>
            </a:pPr>
            <a:r>
              <a:rPr lang="en-GB" sz="2400" b="1" dirty="0"/>
              <a:t>Medication </a:t>
            </a:r>
          </a:p>
          <a:p>
            <a:pPr>
              <a:lnSpc>
                <a:spcPct val="150000"/>
              </a:lnSpc>
            </a:pPr>
            <a:r>
              <a:rPr lang="en-GB" sz="1800" dirty="0"/>
              <a:t>Selective Serotonin Reuptake Inhibitors (SSRIs) or Tricyclic Antidepressants (TCAs) should be considered as a recommended pharmacological treatment option for pnOCD. </a:t>
            </a:r>
          </a:p>
          <a:p>
            <a:pPr>
              <a:lnSpc>
                <a:spcPct val="150000"/>
              </a:lnSpc>
            </a:pPr>
            <a:r>
              <a:rPr lang="en-GB" sz="1800" dirty="0"/>
              <a:t>TCAs - not usually advised in pregnancy. Low RID so OK in breastfeeding. </a:t>
            </a:r>
          </a:p>
          <a:p>
            <a:pPr>
              <a:lnSpc>
                <a:spcPct val="150000"/>
              </a:lnSpc>
            </a:pPr>
            <a:r>
              <a:rPr lang="en-GB" sz="1800" dirty="0"/>
              <a:t>If there is an inadequate response to either pharmacotherapy alone (by 12 weeks) or CBT alone (more than 10 therapist hours), the treatment plan should be reviewed.</a:t>
            </a:r>
          </a:p>
          <a:p>
            <a:pPr>
              <a:lnSpc>
                <a:spcPct val="150000"/>
              </a:lnSpc>
            </a:pPr>
            <a:r>
              <a:rPr lang="en-GB" sz="1800" dirty="0"/>
              <a:t>If treatment for OCD with an SSRI is effective, it should be continued for at least 12 months to prevent relapse and allow for further improvements. </a:t>
            </a:r>
          </a:p>
          <a:p>
            <a:pPr>
              <a:lnSpc>
                <a:spcPct val="150000"/>
              </a:lnSpc>
            </a:pPr>
            <a:r>
              <a:rPr lang="en-GB" sz="1800" dirty="0"/>
              <a:t>Clomipramine should be considered in the treatment of adults with OCD or BDD after an adequate trial of at least 1 SSRI has been ineffective or poorly tolerated, if the patient prefers clomipramine or has had a previous good response to it. </a:t>
            </a:r>
          </a:p>
        </p:txBody>
      </p:sp>
    </p:spTree>
    <p:extLst>
      <p:ext uri="{BB962C8B-B14F-4D97-AF65-F5344CB8AC3E}">
        <p14:creationId xmlns:p14="http://schemas.microsoft.com/office/powerpoint/2010/main" val="3438004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close-up of a logo&#10;&#10;Description automatically generated">
            <a:extLst>
              <a:ext uri="{FF2B5EF4-FFF2-40B4-BE49-F238E27FC236}">
                <a16:creationId xmlns:a16="http://schemas.microsoft.com/office/drawing/2014/main" id="{E4B36E04-1DC7-68C0-5F23-CF9480FE5AC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1086" y="360136"/>
            <a:ext cx="3535973" cy="946149"/>
          </a:xfrm>
          <a:prstGeom prst="rect">
            <a:avLst/>
          </a:prstGeom>
        </p:spPr>
      </p:pic>
      <p:pic>
        <p:nvPicPr>
          <p:cNvPr id="11" name="Picture 10" descr="A heart shaped logo with people in the middle&#10;&#10;Description automatically generated">
            <a:extLst>
              <a:ext uri="{FF2B5EF4-FFF2-40B4-BE49-F238E27FC236}">
                <a16:creationId xmlns:a16="http://schemas.microsoft.com/office/drawing/2014/main" id="{9AF3054A-D77A-3CE7-54D1-E04EC89B405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359551" y="0"/>
            <a:ext cx="1680050" cy="1632857"/>
          </a:xfrm>
          <a:prstGeom prst="rect">
            <a:avLst/>
          </a:prstGeom>
        </p:spPr>
      </p:pic>
      <p:sp>
        <p:nvSpPr>
          <p:cNvPr id="12" name="2021 Programme">
            <a:extLst>
              <a:ext uri="{FF2B5EF4-FFF2-40B4-BE49-F238E27FC236}">
                <a16:creationId xmlns:a16="http://schemas.microsoft.com/office/drawing/2014/main" id="{0F5AB6BB-1152-1372-189E-FBF4BFFD8E5A}"/>
              </a:ext>
            </a:extLst>
          </p:cNvPr>
          <p:cNvSpPr txBox="1">
            <a:spLocks/>
          </p:cNvSpPr>
          <p:nvPr/>
        </p:nvSpPr>
        <p:spPr>
          <a:xfrm>
            <a:off x="604156" y="1306285"/>
            <a:ext cx="10983687" cy="111034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oAutofit/>
          </a:bodyPr>
          <a:lstStyle>
            <a:lvl1pPr marL="0" marR="0" indent="0" algn="l" defTabSz="1926288" rtl="0" latinLnBrk="0">
              <a:lnSpc>
                <a:spcPct val="100000"/>
              </a:lnSpc>
              <a:spcBef>
                <a:spcPts val="0"/>
              </a:spcBef>
              <a:spcAft>
                <a:spcPts val="0"/>
              </a:spcAft>
              <a:buClrTx/>
              <a:buSzTx/>
              <a:buFontTx/>
              <a:buNone/>
              <a:tabLst/>
              <a:defRPr sz="8690" b="1" i="0" u="none" strike="noStrike" cap="none" spc="86" baseline="0">
                <a:solidFill>
                  <a:srgbClr val="1F4B4C"/>
                </a:solidFill>
                <a:uFillTx/>
                <a:latin typeface="Trebuchet MS"/>
                <a:ea typeface="Trebuchet MS"/>
                <a:cs typeface="Trebuchet MS"/>
                <a:sym typeface="Trebuchet MS"/>
              </a:defRPr>
            </a:lvl1pPr>
            <a:lvl2pPr marL="0" marR="0" indent="457200" algn="l" defTabSz="2438339" rtl="0" latinLnBrk="0">
              <a:lnSpc>
                <a:spcPct val="100000"/>
              </a:lnSpc>
              <a:spcBef>
                <a:spcPts val="0"/>
              </a:spcBef>
              <a:spcAft>
                <a:spcPts val="0"/>
              </a:spcAft>
              <a:buClrTx/>
              <a:buSzTx/>
              <a:buFontTx/>
              <a:buNone/>
              <a:tabLst/>
              <a:defRPr sz="11000" b="1" i="0" u="none" strike="noStrike" cap="none" spc="110" baseline="0">
                <a:solidFill>
                  <a:srgbClr val="1F4B4C"/>
                </a:solidFill>
                <a:uFillTx/>
                <a:latin typeface="Trebuchet MS"/>
                <a:ea typeface="Trebuchet MS"/>
                <a:cs typeface="Trebuchet MS"/>
                <a:sym typeface="Trebuchet MS"/>
              </a:defRPr>
            </a:lvl2pPr>
            <a:lvl3pPr marL="0" marR="0" indent="914400" algn="l" defTabSz="2438339" rtl="0" latinLnBrk="0">
              <a:lnSpc>
                <a:spcPct val="100000"/>
              </a:lnSpc>
              <a:spcBef>
                <a:spcPts val="0"/>
              </a:spcBef>
              <a:spcAft>
                <a:spcPts val="0"/>
              </a:spcAft>
              <a:buClrTx/>
              <a:buSzTx/>
              <a:buFontTx/>
              <a:buNone/>
              <a:tabLst/>
              <a:defRPr sz="11000" b="1" i="0" u="none" strike="noStrike" cap="none" spc="110" baseline="0">
                <a:solidFill>
                  <a:srgbClr val="1F4B4C"/>
                </a:solidFill>
                <a:uFillTx/>
                <a:latin typeface="Trebuchet MS"/>
                <a:ea typeface="Trebuchet MS"/>
                <a:cs typeface="Trebuchet MS"/>
                <a:sym typeface="Trebuchet MS"/>
              </a:defRPr>
            </a:lvl3pPr>
            <a:lvl4pPr marL="0" marR="0" indent="1371600" algn="l" defTabSz="2438339" rtl="0" latinLnBrk="0">
              <a:lnSpc>
                <a:spcPct val="100000"/>
              </a:lnSpc>
              <a:spcBef>
                <a:spcPts val="0"/>
              </a:spcBef>
              <a:spcAft>
                <a:spcPts val="0"/>
              </a:spcAft>
              <a:buClrTx/>
              <a:buSzTx/>
              <a:buFontTx/>
              <a:buNone/>
              <a:tabLst/>
              <a:defRPr sz="11000" b="1" i="0" u="none" strike="noStrike" cap="none" spc="110" baseline="0">
                <a:solidFill>
                  <a:srgbClr val="1F4B4C"/>
                </a:solidFill>
                <a:uFillTx/>
                <a:latin typeface="Trebuchet MS"/>
                <a:ea typeface="Trebuchet MS"/>
                <a:cs typeface="Trebuchet MS"/>
                <a:sym typeface="Trebuchet MS"/>
              </a:defRPr>
            </a:lvl4pPr>
            <a:lvl5pPr marL="0" marR="0" indent="1828800" algn="l" defTabSz="2438339" rtl="0" latinLnBrk="0">
              <a:lnSpc>
                <a:spcPct val="100000"/>
              </a:lnSpc>
              <a:spcBef>
                <a:spcPts val="0"/>
              </a:spcBef>
              <a:spcAft>
                <a:spcPts val="0"/>
              </a:spcAft>
              <a:buClrTx/>
              <a:buSzTx/>
              <a:buFontTx/>
              <a:buNone/>
              <a:tabLst/>
              <a:defRPr sz="11000" b="1" i="0" u="none" strike="noStrike" cap="none" spc="110" baseline="0">
                <a:solidFill>
                  <a:srgbClr val="1F4B4C"/>
                </a:solidFill>
                <a:uFillTx/>
                <a:latin typeface="Trebuchet MS"/>
                <a:ea typeface="Trebuchet MS"/>
                <a:cs typeface="Trebuchet MS"/>
                <a:sym typeface="Trebuchet MS"/>
              </a:defRPr>
            </a:lvl5pPr>
            <a:lvl6pPr marL="0" marR="0" indent="2286000" algn="l" defTabSz="2438339" rtl="0" latinLnBrk="0">
              <a:lnSpc>
                <a:spcPct val="100000"/>
              </a:lnSpc>
              <a:spcBef>
                <a:spcPts val="0"/>
              </a:spcBef>
              <a:spcAft>
                <a:spcPts val="0"/>
              </a:spcAft>
              <a:buClrTx/>
              <a:buSzTx/>
              <a:buFontTx/>
              <a:buNone/>
              <a:tabLst/>
              <a:defRPr sz="11000" b="1" i="0" u="none" strike="noStrike" cap="none" spc="110" baseline="0">
                <a:solidFill>
                  <a:srgbClr val="1F4B4C"/>
                </a:solidFill>
                <a:uFillTx/>
                <a:latin typeface="Trebuchet MS"/>
                <a:ea typeface="Trebuchet MS"/>
                <a:cs typeface="Trebuchet MS"/>
                <a:sym typeface="Trebuchet MS"/>
              </a:defRPr>
            </a:lvl6pPr>
            <a:lvl7pPr marL="0" marR="0" indent="2743200" algn="l" defTabSz="2438339" rtl="0" latinLnBrk="0">
              <a:lnSpc>
                <a:spcPct val="100000"/>
              </a:lnSpc>
              <a:spcBef>
                <a:spcPts val="0"/>
              </a:spcBef>
              <a:spcAft>
                <a:spcPts val="0"/>
              </a:spcAft>
              <a:buClrTx/>
              <a:buSzTx/>
              <a:buFontTx/>
              <a:buNone/>
              <a:tabLst/>
              <a:defRPr sz="11000" b="1" i="0" u="none" strike="noStrike" cap="none" spc="110" baseline="0">
                <a:solidFill>
                  <a:srgbClr val="1F4B4C"/>
                </a:solidFill>
                <a:uFillTx/>
                <a:latin typeface="Trebuchet MS"/>
                <a:ea typeface="Trebuchet MS"/>
                <a:cs typeface="Trebuchet MS"/>
                <a:sym typeface="Trebuchet MS"/>
              </a:defRPr>
            </a:lvl7pPr>
            <a:lvl8pPr marL="0" marR="0" indent="3200400" algn="l" defTabSz="2438339" rtl="0" latinLnBrk="0">
              <a:lnSpc>
                <a:spcPct val="100000"/>
              </a:lnSpc>
              <a:spcBef>
                <a:spcPts val="0"/>
              </a:spcBef>
              <a:spcAft>
                <a:spcPts val="0"/>
              </a:spcAft>
              <a:buClrTx/>
              <a:buSzTx/>
              <a:buFontTx/>
              <a:buNone/>
              <a:tabLst/>
              <a:defRPr sz="11000" b="1" i="0" u="none" strike="noStrike" cap="none" spc="110" baseline="0">
                <a:solidFill>
                  <a:srgbClr val="1F4B4C"/>
                </a:solidFill>
                <a:uFillTx/>
                <a:latin typeface="Trebuchet MS"/>
                <a:ea typeface="Trebuchet MS"/>
                <a:cs typeface="Trebuchet MS"/>
                <a:sym typeface="Trebuchet MS"/>
              </a:defRPr>
            </a:lvl8pPr>
            <a:lvl9pPr marL="0" marR="0" indent="3657600" algn="l" defTabSz="2438339" rtl="0" latinLnBrk="0">
              <a:lnSpc>
                <a:spcPct val="100000"/>
              </a:lnSpc>
              <a:spcBef>
                <a:spcPts val="0"/>
              </a:spcBef>
              <a:spcAft>
                <a:spcPts val="0"/>
              </a:spcAft>
              <a:buClrTx/>
              <a:buSzTx/>
              <a:buFontTx/>
              <a:buNone/>
              <a:tabLst/>
              <a:defRPr sz="11000" b="1" i="0" u="none" strike="noStrike" cap="none" spc="110" baseline="0">
                <a:solidFill>
                  <a:srgbClr val="1F4B4C"/>
                </a:solidFill>
                <a:uFillTx/>
                <a:latin typeface="Trebuchet MS"/>
                <a:ea typeface="Trebuchet MS"/>
                <a:cs typeface="Trebuchet MS"/>
                <a:sym typeface="Trebuchet MS"/>
              </a:defRPr>
            </a:lvl9pPr>
          </a:lstStyle>
          <a:p>
            <a:pPr algn="ctr" hangingPunct="1">
              <a:lnSpc>
                <a:spcPct val="170000"/>
              </a:lnSpc>
            </a:pPr>
            <a:r>
              <a:rPr lang="en-GB" sz="2400" dirty="0">
                <a:solidFill>
                  <a:srgbClr val="215458"/>
                </a:solidFill>
                <a:latin typeface="+mn-lt"/>
              </a:rPr>
              <a:t>Lunch and Learn Webinar – Intrusive Thoughts</a:t>
            </a:r>
          </a:p>
          <a:p>
            <a:pPr algn="ctr" hangingPunct="1">
              <a:lnSpc>
                <a:spcPct val="170000"/>
              </a:lnSpc>
            </a:pPr>
            <a:r>
              <a:rPr lang="en-GB" sz="2400" dirty="0">
                <a:solidFill>
                  <a:srgbClr val="215458"/>
                </a:solidFill>
                <a:latin typeface="+mn-lt"/>
              </a:rPr>
              <a:t>Mentimeter</a:t>
            </a:r>
          </a:p>
        </p:txBody>
      </p:sp>
      <p:sp>
        <p:nvSpPr>
          <p:cNvPr id="4" name="TextBox 3">
            <a:extLst>
              <a:ext uri="{FF2B5EF4-FFF2-40B4-BE49-F238E27FC236}">
                <a16:creationId xmlns:a16="http://schemas.microsoft.com/office/drawing/2014/main" id="{3015A781-90A4-2488-859C-66655275C5F7}"/>
              </a:ext>
            </a:extLst>
          </p:cNvPr>
          <p:cNvSpPr txBox="1"/>
          <p:nvPr/>
        </p:nvSpPr>
        <p:spPr>
          <a:xfrm>
            <a:off x="829058" y="2873829"/>
            <a:ext cx="10983687" cy="400110"/>
          </a:xfrm>
          <a:prstGeom prst="rect">
            <a:avLst/>
          </a:prstGeom>
          <a:noFill/>
        </p:spPr>
        <p:txBody>
          <a:bodyPr wrap="square" rtlCol="0">
            <a:spAutoFit/>
          </a:bodyPr>
          <a:lstStyle/>
          <a:p>
            <a:r>
              <a:rPr lang="en-GB" sz="2000" b="1" dirty="0"/>
              <a:t>Q1 – What roles or identities bring you to today’s event? </a:t>
            </a:r>
          </a:p>
        </p:txBody>
      </p:sp>
      <p:sp>
        <p:nvSpPr>
          <p:cNvPr id="10" name="TextBox 9">
            <a:extLst>
              <a:ext uri="{FF2B5EF4-FFF2-40B4-BE49-F238E27FC236}">
                <a16:creationId xmlns:a16="http://schemas.microsoft.com/office/drawing/2014/main" id="{EFDE17AE-448A-8AB6-9887-C9992006E74E}"/>
              </a:ext>
            </a:extLst>
          </p:cNvPr>
          <p:cNvSpPr txBox="1"/>
          <p:nvPr/>
        </p:nvSpPr>
        <p:spPr>
          <a:xfrm>
            <a:off x="752858" y="4746171"/>
            <a:ext cx="11439141" cy="369332"/>
          </a:xfrm>
          <a:prstGeom prst="rect">
            <a:avLst/>
          </a:prstGeom>
          <a:noFill/>
        </p:spPr>
        <p:txBody>
          <a:bodyPr wrap="square" rtlCol="0">
            <a:spAutoFit/>
          </a:bodyPr>
          <a:lstStyle/>
          <a:p>
            <a:r>
              <a:rPr lang="en-GB" b="1" dirty="0"/>
              <a:t>Q2 – What one word best describes the impact of today's event for you as participant?</a:t>
            </a:r>
          </a:p>
        </p:txBody>
      </p:sp>
      <p:pic>
        <p:nvPicPr>
          <p:cNvPr id="6" name="Picture 5">
            <a:extLst>
              <a:ext uri="{FF2B5EF4-FFF2-40B4-BE49-F238E27FC236}">
                <a16:creationId xmlns:a16="http://schemas.microsoft.com/office/drawing/2014/main" id="{F0DB2918-7014-82F0-6A37-1E5059BD4BBC}"/>
              </a:ext>
            </a:extLst>
          </p:cNvPr>
          <p:cNvPicPr>
            <a:picLocks noChangeAspect="1"/>
          </p:cNvPicPr>
          <p:nvPr/>
        </p:nvPicPr>
        <p:blipFill>
          <a:blip r:embed="rId4"/>
          <a:stretch>
            <a:fillRect/>
          </a:stretch>
        </p:blipFill>
        <p:spPr>
          <a:xfrm>
            <a:off x="920651" y="3362777"/>
            <a:ext cx="1188421" cy="1172575"/>
          </a:xfrm>
          <a:prstGeom prst="rect">
            <a:avLst/>
          </a:prstGeom>
        </p:spPr>
      </p:pic>
      <p:sp>
        <p:nvSpPr>
          <p:cNvPr id="9" name="TextBox 8">
            <a:extLst>
              <a:ext uri="{FF2B5EF4-FFF2-40B4-BE49-F238E27FC236}">
                <a16:creationId xmlns:a16="http://schemas.microsoft.com/office/drawing/2014/main" id="{B1727CF8-997A-D45C-66D7-CA1C1D244D03}"/>
              </a:ext>
            </a:extLst>
          </p:cNvPr>
          <p:cNvSpPr txBox="1"/>
          <p:nvPr/>
        </p:nvSpPr>
        <p:spPr>
          <a:xfrm>
            <a:off x="2240812" y="3427596"/>
            <a:ext cx="6097772" cy="369332"/>
          </a:xfrm>
          <a:prstGeom prst="rect">
            <a:avLst/>
          </a:prstGeom>
          <a:noFill/>
        </p:spPr>
        <p:txBody>
          <a:bodyPr wrap="square">
            <a:spAutoFit/>
          </a:bodyPr>
          <a:lstStyle/>
          <a:p>
            <a:r>
              <a:rPr lang="en-GB" dirty="0"/>
              <a:t>https://www.menti.com/aluajcnskjfv</a:t>
            </a:r>
          </a:p>
        </p:txBody>
      </p:sp>
      <p:pic>
        <p:nvPicPr>
          <p:cNvPr id="14" name="Picture 13">
            <a:extLst>
              <a:ext uri="{FF2B5EF4-FFF2-40B4-BE49-F238E27FC236}">
                <a16:creationId xmlns:a16="http://schemas.microsoft.com/office/drawing/2014/main" id="{8D23A452-894E-A224-4983-4B23778F7984}"/>
              </a:ext>
            </a:extLst>
          </p:cNvPr>
          <p:cNvPicPr>
            <a:picLocks noChangeAspect="1"/>
          </p:cNvPicPr>
          <p:nvPr/>
        </p:nvPicPr>
        <p:blipFill>
          <a:blip r:embed="rId5"/>
          <a:stretch>
            <a:fillRect/>
          </a:stretch>
        </p:blipFill>
        <p:spPr>
          <a:xfrm>
            <a:off x="920651" y="5268376"/>
            <a:ext cx="1491009" cy="1478416"/>
          </a:xfrm>
          <a:prstGeom prst="rect">
            <a:avLst/>
          </a:prstGeom>
        </p:spPr>
      </p:pic>
      <p:sp>
        <p:nvSpPr>
          <p:cNvPr id="16" name="TextBox 15">
            <a:extLst>
              <a:ext uri="{FF2B5EF4-FFF2-40B4-BE49-F238E27FC236}">
                <a16:creationId xmlns:a16="http://schemas.microsoft.com/office/drawing/2014/main" id="{FCC8614C-BB65-8598-FD65-AA3D660C2CA9}"/>
              </a:ext>
            </a:extLst>
          </p:cNvPr>
          <p:cNvSpPr txBox="1"/>
          <p:nvPr/>
        </p:nvSpPr>
        <p:spPr>
          <a:xfrm>
            <a:off x="2411660" y="5603482"/>
            <a:ext cx="6097772" cy="369332"/>
          </a:xfrm>
          <a:prstGeom prst="rect">
            <a:avLst/>
          </a:prstGeom>
          <a:noFill/>
        </p:spPr>
        <p:txBody>
          <a:bodyPr wrap="square">
            <a:spAutoFit/>
          </a:bodyPr>
          <a:lstStyle/>
          <a:p>
            <a:r>
              <a:rPr lang="en-GB" dirty="0"/>
              <a:t>https://www.menti.com/alsx6m7t2x4v</a:t>
            </a:r>
          </a:p>
        </p:txBody>
      </p:sp>
    </p:spTree>
    <p:extLst>
      <p:ext uri="{BB962C8B-B14F-4D97-AF65-F5344CB8AC3E}">
        <p14:creationId xmlns:p14="http://schemas.microsoft.com/office/powerpoint/2010/main" val="222233016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0CBE9F-08CC-0A4C-4E92-70702E3CB912}"/>
              </a:ext>
            </a:extLst>
          </p:cNvPr>
          <p:cNvSpPr>
            <a:spLocks noGrp="1"/>
          </p:cNvSpPr>
          <p:nvPr>
            <p:ph type="title"/>
          </p:nvPr>
        </p:nvSpPr>
        <p:spPr>
          <a:xfrm>
            <a:off x="838200" y="167280"/>
            <a:ext cx="10515600" cy="1325563"/>
          </a:xfrm>
        </p:spPr>
        <p:txBody>
          <a:bodyPr/>
          <a:lstStyle/>
          <a:p>
            <a:r>
              <a:rPr lang="en-GB" dirty="0"/>
              <a:t>MDT Input in Perinatal Context</a:t>
            </a:r>
          </a:p>
        </p:txBody>
      </p:sp>
      <p:sp>
        <p:nvSpPr>
          <p:cNvPr id="4" name="Content Placeholder 2">
            <a:extLst>
              <a:ext uri="{FF2B5EF4-FFF2-40B4-BE49-F238E27FC236}">
                <a16:creationId xmlns:a16="http://schemas.microsoft.com/office/drawing/2014/main" id="{0185790E-E10D-D46A-3C8A-3C58B528BD14}"/>
              </a:ext>
            </a:extLst>
          </p:cNvPr>
          <p:cNvSpPr>
            <a:spLocks noGrp="1"/>
          </p:cNvSpPr>
          <p:nvPr>
            <p:ph idx="1"/>
          </p:nvPr>
        </p:nvSpPr>
        <p:spPr>
          <a:xfrm>
            <a:off x="838199" y="1327944"/>
            <a:ext cx="10956235" cy="4662040"/>
          </a:xfrm>
        </p:spPr>
        <p:txBody>
          <a:bodyPr>
            <a:noAutofit/>
          </a:bodyPr>
          <a:lstStyle/>
          <a:p>
            <a:pPr>
              <a:lnSpc>
                <a:spcPct val="100000"/>
              </a:lnSpc>
            </a:pPr>
            <a:r>
              <a:rPr lang="en-GB" dirty="0"/>
              <a:t>Nursery Nurse</a:t>
            </a:r>
          </a:p>
          <a:p>
            <a:pPr lvl="1">
              <a:lnSpc>
                <a:spcPct val="100000"/>
              </a:lnSpc>
            </a:pPr>
            <a:r>
              <a:rPr lang="en-GB" sz="1600" dirty="0"/>
              <a:t>Attachment and bonding pathway</a:t>
            </a:r>
          </a:p>
          <a:p>
            <a:pPr lvl="1">
              <a:lnSpc>
                <a:spcPct val="100000"/>
              </a:lnSpc>
            </a:pPr>
            <a:r>
              <a:rPr lang="en-GB" sz="1600" dirty="0"/>
              <a:t>Baby massage</a:t>
            </a:r>
          </a:p>
          <a:p>
            <a:pPr lvl="1">
              <a:lnSpc>
                <a:spcPct val="100000"/>
              </a:lnSpc>
            </a:pPr>
            <a:r>
              <a:rPr lang="en-GB" sz="1600" dirty="0"/>
              <a:t>Gro brain</a:t>
            </a:r>
          </a:p>
          <a:p>
            <a:pPr lvl="1">
              <a:lnSpc>
                <a:spcPct val="100000"/>
              </a:lnSpc>
            </a:pPr>
            <a:r>
              <a:rPr lang="en-GB" sz="1600" dirty="0"/>
              <a:t>VIG etc </a:t>
            </a:r>
          </a:p>
          <a:p>
            <a:pPr>
              <a:lnSpc>
                <a:spcPct val="100000"/>
              </a:lnSpc>
            </a:pPr>
            <a:r>
              <a:rPr lang="en-GB" dirty="0"/>
              <a:t>Occupational Therapist</a:t>
            </a:r>
          </a:p>
          <a:p>
            <a:pPr lvl="1">
              <a:lnSpc>
                <a:spcPct val="100000"/>
              </a:lnSpc>
            </a:pPr>
            <a:r>
              <a:rPr lang="en-GB" sz="1600" dirty="0"/>
              <a:t>Assessment and input dependent on functional impairment</a:t>
            </a:r>
          </a:p>
          <a:p>
            <a:pPr>
              <a:lnSpc>
                <a:spcPct val="100000"/>
              </a:lnSpc>
            </a:pPr>
            <a:r>
              <a:rPr lang="en-GB" dirty="0"/>
              <a:t>Heath professionals should consider the effect on the infant if the parent is very anxious, and how this may affect the parent–child relationship and interactions.</a:t>
            </a:r>
          </a:p>
          <a:p>
            <a:pPr>
              <a:lnSpc>
                <a:spcPct val="100000"/>
              </a:lnSpc>
            </a:pPr>
            <a:r>
              <a:rPr lang="en-GB" dirty="0"/>
              <a:t>Consider MBU admission if OCD is severe</a:t>
            </a:r>
          </a:p>
        </p:txBody>
      </p:sp>
    </p:spTree>
    <p:extLst>
      <p:ext uri="{BB962C8B-B14F-4D97-AF65-F5344CB8AC3E}">
        <p14:creationId xmlns:p14="http://schemas.microsoft.com/office/powerpoint/2010/main" val="325844552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B430F5-051D-0C38-DA73-5A9182940F58}"/>
              </a:ext>
            </a:extLst>
          </p:cNvPr>
          <p:cNvSpPr>
            <a:spLocks noGrp="1"/>
          </p:cNvSpPr>
          <p:nvPr>
            <p:ph type="title"/>
          </p:nvPr>
        </p:nvSpPr>
        <p:spPr>
          <a:xfrm>
            <a:off x="838200" y="167281"/>
            <a:ext cx="10515600" cy="1012934"/>
          </a:xfrm>
        </p:spPr>
        <p:txBody>
          <a:bodyPr/>
          <a:lstStyle/>
          <a:p>
            <a:r>
              <a:rPr lang="en-GB" dirty="0"/>
              <a:t>References</a:t>
            </a:r>
          </a:p>
        </p:txBody>
      </p:sp>
      <p:sp>
        <p:nvSpPr>
          <p:cNvPr id="4" name="Content Placeholder 2">
            <a:extLst>
              <a:ext uri="{FF2B5EF4-FFF2-40B4-BE49-F238E27FC236}">
                <a16:creationId xmlns:a16="http://schemas.microsoft.com/office/drawing/2014/main" id="{E11ACB5C-A440-BA01-7877-37F2FC2852EC}"/>
              </a:ext>
            </a:extLst>
          </p:cNvPr>
          <p:cNvSpPr>
            <a:spLocks noGrp="1"/>
          </p:cNvSpPr>
          <p:nvPr>
            <p:ph idx="1"/>
          </p:nvPr>
        </p:nvSpPr>
        <p:spPr>
          <a:xfrm>
            <a:off x="763588" y="1327150"/>
            <a:ext cx="10815268" cy="4722776"/>
          </a:xfrm>
        </p:spPr>
        <p:txBody>
          <a:bodyPr>
            <a:noAutofit/>
          </a:bodyPr>
          <a:lstStyle/>
          <a:p>
            <a:pPr marL="514350" indent="-514350">
              <a:buFont typeface="+mj-lt"/>
              <a:buAutoNum type="arabicPeriod"/>
            </a:pPr>
            <a:r>
              <a:rPr lang="en-GB" sz="1600" dirty="0"/>
              <a:t>Collardeau, Fanie, et al. "Maternal unwanted and intrusive thoughts of infant-related harm, obsessive-compulsive disorder and depression in the perinatal period: study protocol." </a:t>
            </a:r>
            <a:r>
              <a:rPr lang="en-GB" sz="1600" i="1" dirty="0"/>
              <a:t>BMC psychiatry</a:t>
            </a:r>
            <a:r>
              <a:rPr lang="en-GB" sz="1600" dirty="0"/>
              <a:t> 19.1 (2019): 1-15.</a:t>
            </a:r>
          </a:p>
          <a:p>
            <a:pPr marL="514350" indent="-514350">
              <a:buFont typeface="+mj-lt"/>
              <a:buAutoNum type="arabicPeriod"/>
            </a:pPr>
            <a:r>
              <a:rPr lang="en-GB" sz="1600" dirty="0"/>
              <a:t>Challacombe, Fiona L., Maria Bavetta, and Stephanie DeGiorgio. "Intrusive thoughts in perinatal obsessive-compulsive disorder." </a:t>
            </a:r>
            <a:r>
              <a:rPr lang="en-GB" sz="1600" i="1" dirty="0"/>
              <a:t>BMJ</a:t>
            </a:r>
            <a:r>
              <a:rPr lang="en-GB" sz="1600" dirty="0"/>
              <a:t> 367 (2019).</a:t>
            </a:r>
          </a:p>
          <a:p>
            <a:pPr marL="514350" indent="-514350">
              <a:buFont typeface="+mj-lt"/>
              <a:buAutoNum type="arabicPeriod"/>
            </a:pPr>
            <a:r>
              <a:rPr lang="en-GB" sz="1600" dirty="0"/>
              <a:t>Miller, Michelle L., and Michael W. O’Hara. "Obsessive-compulsive symptoms, intrusive thoughts and depressive symptoms: a longitudinal study examining relation to maternal responsiveness." </a:t>
            </a:r>
            <a:r>
              <a:rPr lang="en-GB" sz="1600" i="1" dirty="0"/>
              <a:t>Journal of reproductive and infant psychology</a:t>
            </a:r>
            <a:r>
              <a:rPr lang="en-GB" sz="1600" dirty="0"/>
              <a:t> 38.3 (2020): 226-242.</a:t>
            </a:r>
          </a:p>
          <a:p>
            <a:pPr marL="514350" indent="-514350">
              <a:buFont typeface="+mj-lt"/>
              <a:buAutoNum type="arabicPeriod"/>
            </a:pPr>
            <a:r>
              <a:rPr lang="en-GB" sz="1600" dirty="0"/>
              <a:t>NICE guidelines obsessive compulsive disorder and body dysmorphic disorder (2005)</a:t>
            </a:r>
          </a:p>
          <a:p>
            <a:pPr marL="514350" indent="-514350">
              <a:buFont typeface="+mj-lt"/>
              <a:buAutoNum type="arabicPeriod"/>
            </a:pPr>
            <a:r>
              <a:rPr lang="en-GB" sz="1600" dirty="0"/>
              <a:t>Hudepohl, Neha, Joanna V. MacLean, and Lauren M. Osborne. "Perinatal obsessive–compulsive disorder: epidemiology, phenomenology, etiology, and treatment." </a:t>
            </a:r>
            <a:r>
              <a:rPr lang="en-GB" sz="1600" i="1" dirty="0"/>
              <a:t>Current psychiatry reports</a:t>
            </a:r>
            <a:r>
              <a:rPr lang="en-GB" sz="1600" dirty="0"/>
              <a:t> 24.4 (2022): 229-237.</a:t>
            </a:r>
          </a:p>
          <a:p>
            <a:pPr marL="514350" indent="-514350">
              <a:buFont typeface="+mj-lt"/>
              <a:buAutoNum type="arabicPeriod"/>
            </a:pPr>
            <a:r>
              <a:rPr lang="en-GB" sz="1600" dirty="0"/>
              <a:t>Mulcahy, Melissa, et al. "Consensus recommendations for the assessment and treatment of perinatal obsessive–compulsive disorder (OCD): A Delphi study." </a:t>
            </a:r>
            <a:r>
              <a:rPr lang="en-GB" sz="1600" i="1" dirty="0"/>
              <a:t>Archives of women's mental health</a:t>
            </a:r>
            <a:r>
              <a:rPr lang="en-GB" sz="1600" dirty="0"/>
              <a:t> 26.3 (2023): 389-399.</a:t>
            </a:r>
          </a:p>
          <a:p>
            <a:pPr marL="514350" indent="-514350">
              <a:buFont typeface="+mj-lt"/>
              <a:buAutoNum type="arabicPeriod"/>
            </a:pPr>
            <a:r>
              <a:rPr lang="en-GB" sz="1600" dirty="0"/>
              <a:t>‘don’t‘ drop the baby’ book</a:t>
            </a:r>
          </a:p>
          <a:p>
            <a:pPr marL="514350" indent="-514350">
              <a:buFont typeface="+mj-lt"/>
              <a:buAutoNum type="arabicPeriod"/>
            </a:pPr>
            <a:r>
              <a:rPr lang="en-GB" sz="1600" dirty="0"/>
              <a:t>Overcoming intrusive thoughts</a:t>
            </a:r>
          </a:p>
        </p:txBody>
      </p:sp>
    </p:spTree>
    <p:extLst>
      <p:ext uri="{BB962C8B-B14F-4D97-AF65-F5344CB8AC3E}">
        <p14:creationId xmlns:p14="http://schemas.microsoft.com/office/powerpoint/2010/main" val="237146827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140A0E5-CE89-3705-884E-E1CCE4AA5111}"/>
              </a:ext>
            </a:extLst>
          </p:cNvPr>
          <p:cNvSpPr>
            <a:spLocks noGrp="1"/>
          </p:cNvSpPr>
          <p:nvPr>
            <p:ph idx="1"/>
          </p:nvPr>
        </p:nvSpPr>
        <p:spPr>
          <a:xfrm>
            <a:off x="838200" y="1626842"/>
            <a:ext cx="10515600" cy="2799384"/>
          </a:xfrm>
        </p:spPr>
        <p:txBody>
          <a:bodyPr>
            <a:normAutofit/>
          </a:bodyPr>
          <a:lstStyle/>
          <a:p>
            <a:pPr marL="0" indent="0" algn="ctr">
              <a:buNone/>
            </a:pPr>
            <a:r>
              <a:rPr lang="en-GB" sz="4300" b="1" dirty="0"/>
              <a:t>Rachel Burman</a:t>
            </a:r>
          </a:p>
          <a:p>
            <a:pPr marL="0" indent="0" algn="ctr">
              <a:buNone/>
            </a:pPr>
            <a:endParaRPr lang="en-GB" b="1" dirty="0"/>
          </a:p>
          <a:p>
            <a:pPr marL="0" indent="0" algn="ctr">
              <a:lnSpc>
                <a:spcPct val="100000"/>
              </a:lnSpc>
              <a:buNone/>
            </a:pPr>
            <a:r>
              <a:rPr lang="en-GB" dirty="0">
                <a:latin typeface="+mn-lt"/>
                <a:ea typeface="+mn-ea"/>
                <a:cs typeface="+mn-cs"/>
              </a:rPr>
              <a:t>MBU Social Worker </a:t>
            </a:r>
            <a:endParaRPr lang="en-GB" sz="3500" dirty="0"/>
          </a:p>
        </p:txBody>
      </p:sp>
    </p:spTree>
    <p:extLst>
      <p:ext uri="{BB962C8B-B14F-4D97-AF65-F5344CB8AC3E}">
        <p14:creationId xmlns:p14="http://schemas.microsoft.com/office/powerpoint/2010/main" val="33301413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D716E2C5-9D65-E8C8-B847-55D060515D17}"/>
              </a:ext>
            </a:extLst>
          </p:cNvPr>
          <p:cNvSpPr/>
          <p:nvPr/>
        </p:nvSpPr>
        <p:spPr>
          <a:xfrm>
            <a:off x="776177" y="5273749"/>
            <a:ext cx="10196623" cy="786809"/>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a:extLst>
              <a:ext uri="{FF2B5EF4-FFF2-40B4-BE49-F238E27FC236}">
                <a16:creationId xmlns:a16="http://schemas.microsoft.com/office/drawing/2014/main" id="{E9077515-E395-573D-9D38-1B4A947E4237}"/>
              </a:ext>
            </a:extLst>
          </p:cNvPr>
          <p:cNvSpPr>
            <a:spLocks noGrp="1"/>
          </p:cNvSpPr>
          <p:nvPr>
            <p:ph type="title"/>
          </p:nvPr>
        </p:nvSpPr>
        <p:spPr>
          <a:xfrm>
            <a:off x="472108" y="167280"/>
            <a:ext cx="11247783" cy="885343"/>
          </a:xfrm>
        </p:spPr>
        <p:txBody>
          <a:bodyPr>
            <a:normAutofit fontScale="90000"/>
          </a:bodyPr>
          <a:lstStyle/>
          <a:p>
            <a:r>
              <a:rPr lang="en-GB" b="1" dirty="0">
                <a:latin typeface="+mn-lt"/>
              </a:rPr>
              <a:t>How to Address Concerns About Risk</a:t>
            </a:r>
          </a:p>
        </p:txBody>
      </p:sp>
      <p:sp>
        <p:nvSpPr>
          <p:cNvPr id="3" name="Content Placeholder 2">
            <a:extLst>
              <a:ext uri="{FF2B5EF4-FFF2-40B4-BE49-F238E27FC236}">
                <a16:creationId xmlns:a16="http://schemas.microsoft.com/office/drawing/2014/main" id="{719301F5-F894-5C02-9EF8-B18F87486298}"/>
              </a:ext>
            </a:extLst>
          </p:cNvPr>
          <p:cNvSpPr>
            <a:spLocks noGrp="1"/>
          </p:cNvSpPr>
          <p:nvPr>
            <p:ph idx="1"/>
          </p:nvPr>
        </p:nvSpPr>
        <p:spPr>
          <a:xfrm>
            <a:off x="586409" y="1327843"/>
            <a:ext cx="10515600" cy="4821166"/>
          </a:xfrm>
        </p:spPr>
        <p:txBody>
          <a:bodyPr>
            <a:normAutofit/>
          </a:bodyPr>
          <a:lstStyle/>
          <a:p>
            <a:r>
              <a:rPr lang="en-GB" dirty="0">
                <a:ea typeface="Calibri" panose="020F0502020204030204" pitchFamily="34" charset="0"/>
                <a:cs typeface="Times New Roman" panose="02020603050405020304" pitchFamily="18" charset="0"/>
              </a:rPr>
              <a:t>Intrusive thoughts are a characteristic feature of OCD</a:t>
            </a:r>
          </a:p>
          <a:p>
            <a:pPr lvl="1"/>
            <a:r>
              <a:rPr lang="en-GB" sz="2800" dirty="0">
                <a:ea typeface="Calibri" panose="020F0502020204030204" pitchFamily="34" charset="0"/>
                <a:cs typeface="Times New Roman" panose="02020603050405020304" pitchFamily="18" charset="0"/>
              </a:rPr>
              <a:t>May lead to compulsive behaviour</a:t>
            </a:r>
          </a:p>
          <a:p>
            <a:pPr lvl="1"/>
            <a:r>
              <a:rPr lang="en-GB" sz="2800" dirty="0">
                <a:ea typeface="Calibri" panose="020F0502020204030204" pitchFamily="34" charset="0"/>
                <a:cs typeface="Times New Roman" panose="02020603050405020304" pitchFamily="18" charset="0"/>
              </a:rPr>
              <a:t>High levels of anxiety</a:t>
            </a:r>
          </a:p>
          <a:p>
            <a:r>
              <a:rPr lang="en-GB" dirty="0">
                <a:ea typeface="Calibri" panose="020F0502020204030204" pitchFamily="34" charset="0"/>
                <a:cs typeface="Times New Roman" panose="02020603050405020304" pitchFamily="18" charset="0"/>
              </a:rPr>
              <a:t>Patients are reluctant to disclose their thoughts</a:t>
            </a:r>
          </a:p>
          <a:p>
            <a:r>
              <a:rPr lang="en-GB" dirty="0">
                <a:ea typeface="Calibri" panose="020F0502020204030204" pitchFamily="34" charset="0"/>
                <a:cs typeface="Times New Roman" panose="02020603050405020304" pitchFamily="18" charset="0"/>
              </a:rPr>
              <a:t>They find it difficult to seek help</a:t>
            </a:r>
          </a:p>
          <a:p>
            <a:r>
              <a:rPr lang="en-GB" dirty="0">
                <a:ea typeface="Calibri" panose="020F0502020204030204" pitchFamily="34" charset="0"/>
                <a:cs typeface="Times New Roman" panose="02020603050405020304" pitchFamily="18" charset="0"/>
              </a:rPr>
              <a:t>They feel shame and guilt </a:t>
            </a:r>
          </a:p>
          <a:p>
            <a:r>
              <a:rPr lang="en-GB" dirty="0">
                <a:ea typeface="Calibri" panose="020F0502020204030204" pitchFamily="34" charset="0"/>
                <a:cs typeface="Times New Roman" panose="02020603050405020304" pitchFamily="18" charset="0"/>
              </a:rPr>
              <a:t>They fear they will be judged a potential harmful parent</a:t>
            </a:r>
          </a:p>
          <a:p>
            <a:endParaRPr lang="en-GB" dirty="0">
              <a:latin typeface="Calibri" panose="020F0502020204030204" pitchFamily="34" charset="0"/>
              <a:ea typeface="Calibri" panose="020F0502020204030204" pitchFamily="34" charset="0"/>
              <a:cs typeface="Times New Roman" panose="02020603050405020304" pitchFamily="18" charset="0"/>
            </a:endParaRPr>
          </a:p>
          <a:p>
            <a:pPr marL="0" indent="0" algn="ctr">
              <a:buNone/>
            </a:pPr>
            <a:r>
              <a:rPr lang="en-GB" b="1" dirty="0">
                <a:latin typeface="Calibri" panose="020F0502020204030204" pitchFamily="34" charset="0"/>
                <a:ea typeface="Calibri" panose="020F0502020204030204" pitchFamily="34" charset="0"/>
                <a:cs typeface="Times New Roman" panose="02020603050405020304" pitchFamily="18" charset="0"/>
              </a:rPr>
              <a:t>We have experienced the above during our time MBU and within the Swansea Bay Community Team</a:t>
            </a:r>
          </a:p>
        </p:txBody>
      </p:sp>
      <p:sp>
        <p:nvSpPr>
          <p:cNvPr id="4" name="Arrow: Up 3">
            <a:extLst>
              <a:ext uri="{FF2B5EF4-FFF2-40B4-BE49-F238E27FC236}">
                <a16:creationId xmlns:a16="http://schemas.microsoft.com/office/drawing/2014/main" id="{1A3897F2-45D7-A278-C426-98E55F932BC2}"/>
              </a:ext>
            </a:extLst>
          </p:cNvPr>
          <p:cNvSpPr/>
          <p:nvPr/>
        </p:nvSpPr>
        <p:spPr>
          <a:xfrm>
            <a:off x="5454502" y="4653670"/>
            <a:ext cx="712381" cy="531628"/>
          </a:xfrm>
          <a:prstGeom prst="upArrow">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58480169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645E9A-3C1D-1699-67F3-E6C01ED7B141}"/>
              </a:ext>
            </a:extLst>
          </p:cNvPr>
          <p:cNvSpPr>
            <a:spLocks noGrp="1"/>
          </p:cNvSpPr>
          <p:nvPr>
            <p:ph type="title"/>
          </p:nvPr>
        </p:nvSpPr>
        <p:spPr>
          <a:xfrm>
            <a:off x="742507" y="216270"/>
            <a:ext cx="10515600" cy="804456"/>
          </a:xfrm>
        </p:spPr>
        <p:txBody>
          <a:bodyPr/>
          <a:lstStyle/>
          <a:p>
            <a:r>
              <a:rPr lang="en-GB" dirty="0"/>
              <a:t>Case Study Example</a:t>
            </a:r>
          </a:p>
        </p:txBody>
      </p:sp>
      <p:sp>
        <p:nvSpPr>
          <p:cNvPr id="3" name="Content Placeholder 2">
            <a:extLst>
              <a:ext uri="{FF2B5EF4-FFF2-40B4-BE49-F238E27FC236}">
                <a16:creationId xmlns:a16="http://schemas.microsoft.com/office/drawing/2014/main" id="{78C0C029-366C-6DD2-26D0-0D6181363B37}"/>
              </a:ext>
            </a:extLst>
          </p:cNvPr>
          <p:cNvSpPr>
            <a:spLocks noGrp="1"/>
          </p:cNvSpPr>
          <p:nvPr>
            <p:ph idx="1"/>
          </p:nvPr>
        </p:nvSpPr>
        <p:spPr>
          <a:xfrm>
            <a:off x="742507" y="1180325"/>
            <a:ext cx="10974572" cy="4667582"/>
          </a:xfrm>
        </p:spPr>
        <p:txBody>
          <a:bodyPr>
            <a:normAutofit/>
          </a:bodyPr>
          <a:lstStyle/>
          <a:p>
            <a:pPr marL="0" indent="0">
              <a:lnSpc>
                <a:spcPct val="110000"/>
              </a:lnSpc>
              <a:buNone/>
            </a:pPr>
            <a:r>
              <a:rPr lang="en-GB" b="1" u="sng" dirty="0">
                <a:ea typeface="Calibri" panose="020F0502020204030204" pitchFamily="34" charset="0"/>
                <a:cs typeface="Times New Roman" panose="02020603050405020304" pitchFamily="18" charset="0"/>
              </a:rPr>
              <a:t>Challacombe &amp; Rowe 2013 </a:t>
            </a:r>
          </a:p>
          <a:p>
            <a:pPr>
              <a:lnSpc>
                <a:spcPct val="110000"/>
              </a:lnSpc>
            </a:pPr>
            <a:r>
              <a:rPr lang="en-GB" dirty="0">
                <a:ea typeface="Calibri" panose="020F0502020204030204" pitchFamily="34" charset="0"/>
                <a:cs typeface="Times New Roman" panose="02020603050405020304" pitchFamily="18" charset="0"/>
              </a:rPr>
              <a:t>OCD was not recognised </a:t>
            </a:r>
          </a:p>
          <a:p>
            <a:pPr>
              <a:lnSpc>
                <a:spcPct val="110000"/>
              </a:lnSpc>
            </a:pPr>
            <a:r>
              <a:rPr lang="en-GB" dirty="0">
                <a:ea typeface="Calibri" panose="020F0502020204030204" pitchFamily="34" charset="0"/>
                <a:cs typeface="Times New Roman" panose="02020603050405020304" pitchFamily="18" charset="0"/>
              </a:rPr>
              <a:t>The woman was classified as high risk of harming their children</a:t>
            </a:r>
          </a:p>
          <a:p>
            <a:pPr>
              <a:lnSpc>
                <a:spcPct val="110000"/>
              </a:lnSpc>
            </a:pPr>
            <a:r>
              <a:rPr lang="en-GB" dirty="0">
                <a:ea typeface="Calibri" panose="020F0502020204030204" pitchFamily="34" charset="0"/>
                <a:cs typeface="Times New Roman" panose="02020603050405020304" pitchFamily="18" charset="0"/>
              </a:rPr>
              <a:t>Child protection proceedings were initiated</a:t>
            </a:r>
          </a:p>
          <a:p>
            <a:pPr lvl="1">
              <a:lnSpc>
                <a:spcPct val="110000"/>
              </a:lnSpc>
            </a:pPr>
            <a:r>
              <a:rPr lang="en-GB" sz="2000" dirty="0">
                <a:ea typeface="Calibri" panose="020F0502020204030204" pitchFamily="34" charset="0"/>
                <a:cs typeface="Times New Roman" panose="02020603050405020304" pitchFamily="18" charset="0"/>
              </a:rPr>
              <a:t>Reinforced the mother’s own fears that their symptoms meant they would harm their babies</a:t>
            </a:r>
          </a:p>
          <a:p>
            <a:pPr lvl="1">
              <a:lnSpc>
                <a:spcPct val="110000"/>
              </a:lnSpc>
            </a:pPr>
            <a:r>
              <a:rPr lang="en-GB" sz="2000" dirty="0">
                <a:ea typeface="Calibri" panose="020F0502020204030204" pitchFamily="34" charset="0"/>
                <a:cs typeface="Times New Roman" panose="02020603050405020304" pitchFamily="18" charset="0"/>
              </a:rPr>
              <a:t>Mum and baby were separated for a period of time and restrictions placed on their contact with each other</a:t>
            </a:r>
            <a:endParaRPr lang="en-GB" sz="2000" dirty="0"/>
          </a:p>
        </p:txBody>
      </p:sp>
    </p:spTree>
    <p:extLst>
      <p:ext uri="{BB962C8B-B14F-4D97-AF65-F5344CB8AC3E}">
        <p14:creationId xmlns:p14="http://schemas.microsoft.com/office/powerpoint/2010/main" val="375851707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Rounded Corners 11">
            <a:extLst>
              <a:ext uri="{FF2B5EF4-FFF2-40B4-BE49-F238E27FC236}">
                <a16:creationId xmlns:a16="http://schemas.microsoft.com/office/drawing/2014/main" id="{AF1E0671-3A2F-96A3-D73D-AABF8AA1EB14}"/>
              </a:ext>
            </a:extLst>
          </p:cNvPr>
          <p:cNvSpPr/>
          <p:nvPr/>
        </p:nvSpPr>
        <p:spPr>
          <a:xfrm>
            <a:off x="676941" y="4439799"/>
            <a:ext cx="11193268" cy="62283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itle 1">
            <a:extLst>
              <a:ext uri="{FF2B5EF4-FFF2-40B4-BE49-F238E27FC236}">
                <a16:creationId xmlns:a16="http://schemas.microsoft.com/office/drawing/2014/main" id="{640E1D18-1886-9C96-432D-8522235CE49D}"/>
              </a:ext>
            </a:extLst>
          </p:cNvPr>
          <p:cNvSpPr>
            <a:spLocks noGrp="1"/>
          </p:cNvSpPr>
          <p:nvPr>
            <p:ph idx="1"/>
          </p:nvPr>
        </p:nvSpPr>
        <p:spPr>
          <a:xfrm>
            <a:off x="635391" y="292806"/>
            <a:ext cx="11381789" cy="4453163"/>
          </a:xfrm>
        </p:spPr>
        <p:txBody>
          <a:bodyPr>
            <a:normAutofit fontScale="60000" lnSpcReduction="20000"/>
          </a:bodyPr>
          <a:lstStyle/>
          <a:p>
            <a:pPr marL="0">
              <a:lnSpc>
                <a:spcPct val="120000"/>
              </a:lnSpc>
              <a:spcBef>
                <a:spcPts val="0"/>
              </a:spcBef>
            </a:pPr>
            <a:r>
              <a:rPr lang="en-GB" sz="3000" dirty="0"/>
              <a:t>MBU cases whereby intrusive thoughts expressed by mums with OCD can often be met with  </a:t>
            </a:r>
          </a:p>
          <a:p>
            <a:pPr marL="0" indent="0">
              <a:lnSpc>
                <a:spcPct val="120000"/>
              </a:lnSpc>
              <a:spcBef>
                <a:spcPts val="0"/>
              </a:spcBef>
              <a:buNone/>
            </a:pPr>
            <a:r>
              <a:rPr lang="en-GB" sz="3000" dirty="0"/>
              <a:t>   alarm by child protection workers</a:t>
            </a:r>
          </a:p>
          <a:p>
            <a:pPr marL="0">
              <a:lnSpc>
                <a:spcPct val="120000"/>
              </a:lnSpc>
              <a:spcBef>
                <a:spcPts val="0"/>
              </a:spcBef>
            </a:pPr>
            <a:r>
              <a:rPr lang="en-GB" sz="3000" dirty="0"/>
              <a:t>They may hear inflammatory language or thoughts of harm to baby</a:t>
            </a:r>
          </a:p>
          <a:p>
            <a:pPr marL="0">
              <a:lnSpc>
                <a:spcPct val="120000"/>
              </a:lnSpc>
              <a:spcBef>
                <a:spcPts val="0"/>
              </a:spcBef>
            </a:pPr>
            <a:r>
              <a:rPr lang="en-GB" sz="3000" dirty="0"/>
              <a:t>Assumptions made  that these thoughts means that there is a high risk of the person acting </a:t>
            </a:r>
          </a:p>
          <a:p>
            <a:pPr marL="0" indent="0">
              <a:lnSpc>
                <a:spcPct val="120000"/>
              </a:lnSpc>
              <a:spcBef>
                <a:spcPts val="0"/>
              </a:spcBef>
              <a:buNone/>
            </a:pPr>
            <a:r>
              <a:rPr lang="en-GB" sz="3000" dirty="0"/>
              <a:t>   on the thoughts</a:t>
            </a:r>
          </a:p>
          <a:p>
            <a:pPr marL="0" indent="0">
              <a:lnSpc>
                <a:spcPct val="110000"/>
              </a:lnSpc>
              <a:buNone/>
            </a:pPr>
            <a:r>
              <a:rPr lang="en-GB" sz="3000" b="1" dirty="0"/>
              <a:t>Example</a:t>
            </a:r>
          </a:p>
          <a:p>
            <a:pPr marL="0">
              <a:lnSpc>
                <a:spcPct val="120000"/>
              </a:lnSpc>
              <a:spcBef>
                <a:spcPts val="0"/>
              </a:spcBef>
            </a:pPr>
            <a:r>
              <a:rPr lang="en-GB" sz="3000" dirty="0"/>
              <a:t>Mum was being referred to social services by her midwife after disclosing her experience of </a:t>
            </a:r>
          </a:p>
          <a:p>
            <a:pPr marL="0" indent="0">
              <a:lnSpc>
                <a:spcPct val="120000"/>
              </a:lnSpc>
              <a:spcBef>
                <a:spcPts val="0"/>
              </a:spcBef>
              <a:buNone/>
            </a:pPr>
            <a:r>
              <a:rPr lang="en-GB" sz="3000" dirty="0"/>
              <a:t>   intrusive thoughts. </a:t>
            </a:r>
          </a:p>
          <a:p>
            <a:pPr marL="0">
              <a:lnSpc>
                <a:spcPct val="120000"/>
              </a:lnSpc>
              <a:spcBef>
                <a:spcPts val="0"/>
              </a:spcBef>
            </a:pPr>
            <a:r>
              <a:rPr lang="en-GB" sz="3000" dirty="0"/>
              <a:t>Social services were very concerned about the expression of intrusive thoughts and the impact </a:t>
            </a:r>
          </a:p>
          <a:p>
            <a:pPr marL="0" indent="0">
              <a:lnSpc>
                <a:spcPct val="120000"/>
              </a:lnSpc>
              <a:spcBef>
                <a:spcPts val="0"/>
              </a:spcBef>
              <a:buNone/>
            </a:pPr>
            <a:r>
              <a:rPr lang="en-GB" sz="3000" dirty="0"/>
              <a:t>   of these on her ability to parent the infant. </a:t>
            </a:r>
          </a:p>
          <a:p>
            <a:pPr marL="0">
              <a:lnSpc>
                <a:spcPct val="120000"/>
              </a:lnSpc>
              <a:spcBef>
                <a:spcPts val="0"/>
              </a:spcBef>
            </a:pPr>
            <a:r>
              <a:rPr lang="en-GB" sz="3000" dirty="0"/>
              <a:t>An interim care order was put in place and new mum was subject to continuous supervision </a:t>
            </a:r>
          </a:p>
          <a:p>
            <a:pPr marL="0" indent="0">
              <a:lnSpc>
                <a:spcPct val="120000"/>
              </a:lnSpc>
              <a:spcBef>
                <a:spcPts val="0"/>
              </a:spcBef>
              <a:buNone/>
            </a:pPr>
            <a:r>
              <a:rPr lang="en-GB" sz="3000" dirty="0"/>
              <a:t>   from family members. </a:t>
            </a:r>
          </a:p>
          <a:p>
            <a:pPr marL="0">
              <a:lnSpc>
                <a:spcPct val="120000"/>
              </a:lnSpc>
              <a:spcBef>
                <a:spcPts val="0"/>
              </a:spcBef>
            </a:pPr>
            <a:r>
              <a:rPr lang="en-GB" sz="3000" dirty="0"/>
              <a:t>This was then dropped when Mental Health Professionals became involved and were able to </a:t>
            </a:r>
          </a:p>
          <a:p>
            <a:pPr marL="0" indent="0">
              <a:lnSpc>
                <a:spcPct val="120000"/>
              </a:lnSpc>
              <a:spcBef>
                <a:spcPts val="0"/>
              </a:spcBef>
              <a:buNone/>
            </a:pPr>
            <a:r>
              <a:rPr lang="en-GB" sz="3000" dirty="0"/>
              <a:t>   provide reassurance that this mum was not at risk of acting on these thoughts. </a:t>
            </a:r>
            <a:br>
              <a:rPr lang="en-GB" sz="3000" dirty="0"/>
            </a:br>
            <a:br>
              <a:rPr lang="en-GB" sz="2100" dirty="0">
                <a:ea typeface="Calibri" panose="020F0502020204030204" pitchFamily="34" charset="0"/>
                <a:cs typeface="Times New Roman" panose="02020603050405020304" pitchFamily="18" charset="0"/>
              </a:rPr>
            </a:br>
            <a:endParaRPr lang="en-GB" sz="2100" dirty="0">
              <a:ea typeface="Calibri" panose="020F0502020204030204" pitchFamily="34" charset="0"/>
              <a:cs typeface="Times New Roman" panose="02020603050405020304" pitchFamily="18" charset="0"/>
            </a:endParaRPr>
          </a:p>
        </p:txBody>
      </p:sp>
      <p:sp>
        <p:nvSpPr>
          <p:cNvPr id="5" name="TextBox 4">
            <a:extLst>
              <a:ext uri="{FF2B5EF4-FFF2-40B4-BE49-F238E27FC236}">
                <a16:creationId xmlns:a16="http://schemas.microsoft.com/office/drawing/2014/main" id="{DB54ECFB-E6A8-A9B2-EB3A-CED4CDE4669F}"/>
              </a:ext>
            </a:extLst>
          </p:cNvPr>
          <p:cNvSpPr txBox="1"/>
          <p:nvPr/>
        </p:nvSpPr>
        <p:spPr>
          <a:xfrm>
            <a:off x="878530" y="4515137"/>
            <a:ext cx="10678079" cy="461665"/>
          </a:xfrm>
          <a:prstGeom prst="rect">
            <a:avLst/>
          </a:prstGeom>
          <a:noFill/>
        </p:spPr>
        <p:txBody>
          <a:bodyPr wrap="square" rtlCol="0">
            <a:spAutoFit/>
          </a:bodyPr>
          <a:lstStyle/>
          <a:p>
            <a:r>
              <a:rPr lang="en-GB" sz="2400" dirty="0">
                <a:solidFill>
                  <a:schemeClr val="bg1"/>
                </a:solidFill>
                <a:latin typeface="Calibri" panose="020F0502020204030204" pitchFamily="34" charset="0"/>
                <a:ea typeface="Calibri" panose="020F0502020204030204" pitchFamily="34" charset="0"/>
                <a:cs typeface="Times New Roman" panose="02020603050405020304" pitchFamily="18" charset="0"/>
              </a:rPr>
              <a:t>A typical example we come across in the MBU and perinatal mental health in general</a:t>
            </a:r>
            <a:endParaRPr lang="en-GB" sz="2400" dirty="0">
              <a:solidFill>
                <a:schemeClr val="bg1"/>
              </a:solidFill>
            </a:endParaRPr>
          </a:p>
        </p:txBody>
      </p:sp>
      <p:sp>
        <p:nvSpPr>
          <p:cNvPr id="8" name="Rectangle: Rounded Corners 7">
            <a:extLst>
              <a:ext uri="{FF2B5EF4-FFF2-40B4-BE49-F238E27FC236}">
                <a16:creationId xmlns:a16="http://schemas.microsoft.com/office/drawing/2014/main" id="{25ABE677-570F-9ED0-7852-5F7F994361F5}"/>
              </a:ext>
            </a:extLst>
          </p:cNvPr>
          <p:cNvSpPr/>
          <p:nvPr/>
        </p:nvSpPr>
        <p:spPr>
          <a:xfrm>
            <a:off x="676940" y="5062628"/>
            <a:ext cx="3682409" cy="1060194"/>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latin typeface="Calibri" panose="020F0502020204030204" pitchFamily="34" charset="0"/>
                <a:ea typeface="Calibri" panose="020F0502020204030204" pitchFamily="34" charset="0"/>
                <a:cs typeface="Times New Roman" panose="02020603050405020304" pitchFamily="18" charset="0"/>
              </a:rPr>
              <a:t>M</a:t>
            </a:r>
            <a:r>
              <a:rPr lang="en-GB" sz="1800" dirty="0">
                <a:latin typeface="Calibri" panose="020F0502020204030204" pitchFamily="34" charset="0"/>
                <a:ea typeface="Calibri" panose="020F0502020204030204" pitchFamily="34" charset="0"/>
                <a:cs typeface="Times New Roman" panose="02020603050405020304" pitchFamily="18" charset="0"/>
              </a:rPr>
              <a:t>ums with OCD disclosing intrusive thoughts to harm the baby by various violent means</a:t>
            </a:r>
            <a:endParaRPr lang="en-GB" dirty="0"/>
          </a:p>
        </p:txBody>
      </p:sp>
      <p:sp>
        <p:nvSpPr>
          <p:cNvPr id="9" name="Rectangle: Rounded Corners 8">
            <a:extLst>
              <a:ext uri="{FF2B5EF4-FFF2-40B4-BE49-F238E27FC236}">
                <a16:creationId xmlns:a16="http://schemas.microsoft.com/office/drawing/2014/main" id="{06FF1C43-C68E-0F0E-3541-0C80E6DAF915}"/>
              </a:ext>
            </a:extLst>
          </p:cNvPr>
          <p:cNvSpPr/>
          <p:nvPr/>
        </p:nvSpPr>
        <p:spPr>
          <a:xfrm>
            <a:off x="6512807" y="5062628"/>
            <a:ext cx="5357401" cy="1060194"/>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latin typeface="Calibri" panose="020F0502020204030204" pitchFamily="34" charset="0"/>
                <a:ea typeface="Calibri" panose="020F0502020204030204" pitchFamily="34" charset="0"/>
                <a:cs typeface="Times New Roman" panose="02020603050405020304" pitchFamily="18" charset="0"/>
              </a:rPr>
              <a:t>C</a:t>
            </a:r>
            <a:r>
              <a:rPr lang="en-GB" sz="1800" dirty="0">
                <a:latin typeface="Calibri" panose="020F0502020204030204" pitchFamily="34" charset="0"/>
                <a:ea typeface="Calibri" panose="020F0502020204030204" pitchFamily="34" charset="0"/>
                <a:cs typeface="Times New Roman" panose="02020603050405020304" pitchFamily="18" charset="0"/>
              </a:rPr>
              <a:t>hild protection professionals concluding there is an actual risk of harm to the baby, without any understanding or knowledge of OCD</a:t>
            </a:r>
            <a:endParaRPr lang="en-GB" dirty="0"/>
          </a:p>
        </p:txBody>
      </p:sp>
      <p:sp>
        <p:nvSpPr>
          <p:cNvPr id="10" name="Arrow: Right 9">
            <a:extLst>
              <a:ext uri="{FF2B5EF4-FFF2-40B4-BE49-F238E27FC236}">
                <a16:creationId xmlns:a16="http://schemas.microsoft.com/office/drawing/2014/main" id="{F4D2F0B8-23C2-317D-B617-CAFC0194B817}"/>
              </a:ext>
            </a:extLst>
          </p:cNvPr>
          <p:cNvSpPr/>
          <p:nvPr/>
        </p:nvSpPr>
        <p:spPr>
          <a:xfrm>
            <a:off x="4467810" y="5321595"/>
            <a:ext cx="1936535" cy="54226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160490324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5E40E56-CF16-42D9-56B7-971E07B45363}"/>
              </a:ext>
            </a:extLst>
          </p:cNvPr>
          <p:cNvSpPr>
            <a:spLocks noGrp="1"/>
          </p:cNvSpPr>
          <p:nvPr>
            <p:ph idx="1"/>
          </p:nvPr>
        </p:nvSpPr>
        <p:spPr>
          <a:xfrm>
            <a:off x="838200" y="773002"/>
            <a:ext cx="10515600" cy="3033454"/>
          </a:xfrm>
        </p:spPr>
        <p:txBody>
          <a:bodyPr>
            <a:normAutofit fontScale="92500"/>
          </a:bodyPr>
          <a:lstStyle/>
          <a:p>
            <a:r>
              <a:rPr lang="en-GB" dirty="0">
                <a:ea typeface="Calibri" panose="020F0502020204030204" pitchFamily="34" charset="0"/>
                <a:cs typeface="Times New Roman" panose="02020603050405020304" pitchFamily="18" charset="0"/>
              </a:rPr>
              <a:t>Misunderstanding between the intrusive thoughts as a characteristic feature of OCD, and delusional thoughts / command hallucinations </a:t>
            </a:r>
          </a:p>
          <a:p>
            <a:pPr lvl="1"/>
            <a:r>
              <a:rPr lang="en-GB" sz="2800" dirty="0">
                <a:ea typeface="Calibri" panose="020F0502020204030204" pitchFamily="34" charset="0"/>
                <a:cs typeface="Times New Roman" panose="02020603050405020304" pitchFamily="18" charset="0"/>
              </a:rPr>
              <a:t>a product of post-partum psychosis</a:t>
            </a:r>
          </a:p>
          <a:p>
            <a:r>
              <a:rPr lang="en-GB" dirty="0">
                <a:ea typeface="Calibri" panose="020F0502020204030204" pitchFamily="34" charset="0"/>
                <a:cs typeface="Times New Roman" panose="02020603050405020304" pitchFamily="18" charset="0"/>
              </a:rPr>
              <a:t>Individuals with OCD do not act on their thoughts of harm</a:t>
            </a:r>
          </a:p>
          <a:p>
            <a:r>
              <a:rPr lang="en-GB" dirty="0">
                <a:ea typeface="Calibri" panose="020F0502020204030204" pitchFamily="34" charset="0"/>
                <a:cs typeface="Times New Roman" panose="02020603050405020304" pitchFamily="18" charset="0"/>
              </a:rPr>
              <a:t>Thoughts of harm in postpartum psychosis is a psychiatric emergency and urgent attention is required</a:t>
            </a:r>
            <a:endParaRPr lang="en-GB" dirty="0"/>
          </a:p>
        </p:txBody>
      </p:sp>
      <p:sp>
        <p:nvSpPr>
          <p:cNvPr id="4" name="Rectangle: Rounded Corners 3">
            <a:extLst>
              <a:ext uri="{FF2B5EF4-FFF2-40B4-BE49-F238E27FC236}">
                <a16:creationId xmlns:a16="http://schemas.microsoft.com/office/drawing/2014/main" id="{A36D165A-A5BA-66FF-B723-69BD0ABDE4D9}"/>
              </a:ext>
            </a:extLst>
          </p:cNvPr>
          <p:cNvSpPr/>
          <p:nvPr/>
        </p:nvSpPr>
        <p:spPr>
          <a:xfrm>
            <a:off x="838200" y="3806456"/>
            <a:ext cx="11057861" cy="237106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000" dirty="0">
                <a:latin typeface="Calibri" panose="020F0502020204030204" pitchFamily="34" charset="0"/>
                <a:ea typeface="Calibri" panose="020F0502020204030204" pitchFamily="34" charset="0"/>
                <a:cs typeface="Times New Roman" panose="02020603050405020304" pitchFamily="18" charset="0"/>
              </a:rPr>
              <a:t>A clear distinction between intrusive thoughts in OCD and those relating to other mental disorders (such as PPP) is the </a:t>
            </a:r>
            <a:r>
              <a:rPr lang="en-GB" sz="2000" b="1" i="1" dirty="0">
                <a:latin typeface="Calibri" panose="020F0502020204030204" pitchFamily="34" charset="0"/>
                <a:ea typeface="Calibri" panose="020F0502020204030204" pitchFamily="34" charset="0"/>
                <a:cs typeface="Times New Roman" panose="02020603050405020304" pitchFamily="18" charset="0"/>
              </a:rPr>
              <a:t>level of distress</a:t>
            </a:r>
            <a:r>
              <a:rPr lang="en-GB" sz="2000" dirty="0">
                <a:latin typeface="Calibri" panose="020F0502020204030204" pitchFamily="34" charset="0"/>
                <a:ea typeface="Calibri" panose="020F0502020204030204" pitchFamily="34" charset="0"/>
                <a:cs typeface="Times New Roman" panose="02020603050405020304" pitchFamily="18" charset="0"/>
              </a:rPr>
              <a:t> being vocalised by the person experiencing the thoughts. Thoughts of harm in post-partum OCD are experienced as ‘ego dystonic’ (Ie at conflict with the view they hold of themselves)  and therefore not associated with a greater risk of violence (Fairbrother and Woody 2008, Lawrence et al 2017). </a:t>
            </a:r>
            <a:br>
              <a:rPr lang="en-GB" sz="2000" dirty="0">
                <a:latin typeface="Calibri" panose="020F0502020204030204" pitchFamily="34" charset="0"/>
                <a:ea typeface="Calibri" panose="020F0502020204030204" pitchFamily="34" charset="0"/>
                <a:cs typeface="Times New Roman" panose="02020603050405020304" pitchFamily="18" charset="0"/>
              </a:rPr>
            </a:br>
            <a:r>
              <a:rPr lang="en-GB" sz="2000" dirty="0">
                <a:latin typeface="Calibri" panose="020F0502020204030204" pitchFamily="34" charset="0"/>
                <a:ea typeface="Calibri" panose="020F0502020204030204" pitchFamily="34" charset="0"/>
                <a:cs typeface="Times New Roman" panose="02020603050405020304" pitchFamily="18" charset="0"/>
              </a:rPr>
              <a:t>vs</a:t>
            </a:r>
            <a:br>
              <a:rPr lang="en-GB" sz="2000" dirty="0">
                <a:latin typeface="Calibri" panose="020F0502020204030204" pitchFamily="34" charset="0"/>
                <a:ea typeface="Calibri" panose="020F0502020204030204" pitchFamily="34" charset="0"/>
                <a:cs typeface="Times New Roman" panose="02020603050405020304" pitchFamily="18" charset="0"/>
              </a:rPr>
            </a:br>
            <a:r>
              <a:rPr lang="en-GB" sz="2000" dirty="0">
                <a:latin typeface="Calibri" panose="020F0502020204030204" pitchFamily="34" charset="0"/>
                <a:ea typeface="Calibri" panose="020F0502020204030204" pitchFamily="34" charset="0"/>
                <a:cs typeface="Times New Roman" panose="02020603050405020304" pitchFamily="18" charset="0"/>
              </a:rPr>
              <a:t>Postpartum psychosis, delusional thoughts are associated with loss of reality and there is an absence of ability to assess consequences of actions.</a:t>
            </a:r>
            <a:endParaRPr lang="en-GB" sz="2000" dirty="0"/>
          </a:p>
        </p:txBody>
      </p:sp>
    </p:spTree>
    <p:extLst>
      <p:ext uri="{BB962C8B-B14F-4D97-AF65-F5344CB8AC3E}">
        <p14:creationId xmlns:p14="http://schemas.microsoft.com/office/powerpoint/2010/main" val="331538206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9A6D0D3A-7942-FD56-54B3-A2480DC9DFB3}"/>
              </a:ext>
            </a:extLst>
          </p:cNvPr>
          <p:cNvSpPr>
            <a:spLocks noGrp="1"/>
          </p:cNvSpPr>
          <p:nvPr>
            <p:ph idx="1"/>
          </p:nvPr>
        </p:nvSpPr>
        <p:spPr>
          <a:xfrm>
            <a:off x="1053354" y="943935"/>
            <a:ext cx="9994058" cy="4970129"/>
          </a:xfrm>
        </p:spPr>
        <p:txBody>
          <a:bodyPr>
            <a:normAutofit fontScale="92500"/>
          </a:bodyPr>
          <a:lstStyle/>
          <a:p>
            <a:r>
              <a:rPr lang="en-GB" sz="3000" dirty="0">
                <a:latin typeface="Calibri" panose="020F0502020204030204" pitchFamily="34" charset="0"/>
                <a:ea typeface="Calibri" panose="020F0502020204030204" pitchFamily="34" charset="0"/>
                <a:cs typeface="Times New Roman" panose="02020603050405020304" pitchFamily="18" charset="0"/>
              </a:rPr>
              <a:t>Illustrate lack of awareness and understanding of differing mental health diagnosis and the risk associated with each diagnosis. </a:t>
            </a:r>
          </a:p>
          <a:p>
            <a:r>
              <a:rPr lang="en-GB" sz="3000" b="1" i="1" dirty="0">
                <a:latin typeface="Calibri" panose="020F0502020204030204" pitchFamily="34" charset="0"/>
                <a:ea typeface="Calibri" panose="020F0502020204030204" pitchFamily="34" charset="0"/>
                <a:cs typeface="Times New Roman" panose="02020603050405020304" pitchFamily="18" charset="0"/>
              </a:rPr>
              <a:t>Vital that the individual is assessed by a mental health specialist who is able to provide specialist assessment of the disorder that is causing the intrusive thoughts. </a:t>
            </a:r>
          </a:p>
          <a:p>
            <a:pPr lvl="1"/>
            <a:r>
              <a:rPr lang="en-GB" i="1" dirty="0">
                <a:latin typeface="Calibri" panose="020F0502020204030204" pitchFamily="34" charset="0"/>
                <a:ea typeface="Calibri" panose="020F0502020204030204" pitchFamily="34" charset="0"/>
                <a:cs typeface="Times New Roman" panose="02020603050405020304" pitchFamily="18" charset="0"/>
              </a:rPr>
              <a:t>This is particularly important in situations where child protection services are  considering restrictions on mother / baby contact due to the presence of these thoughts. </a:t>
            </a:r>
            <a:br>
              <a:rPr lang="en-GB" i="1" dirty="0">
                <a:latin typeface="Calibri" panose="020F0502020204030204" pitchFamily="34" charset="0"/>
                <a:ea typeface="Calibri" panose="020F0502020204030204" pitchFamily="34" charset="0"/>
                <a:cs typeface="Times New Roman" panose="02020603050405020304" pitchFamily="18" charset="0"/>
              </a:rPr>
            </a:br>
            <a:r>
              <a:rPr lang="en-GB" i="1" dirty="0">
                <a:latin typeface="Calibri" panose="020F0502020204030204" pitchFamily="34" charset="0"/>
                <a:ea typeface="Calibri" panose="020F0502020204030204" pitchFamily="34" charset="0"/>
                <a:cs typeface="Times New Roman" panose="02020603050405020304" pitchFamily="18" charset="0"/>
              </a:rPr>
              <a:t>This is because in an OCD diagnosis, there is no link between the presence of these thoughts and actual threat of harm to the infant, and the separation of mother / infant is clearly damaging for a whole range of reasons. </a:t>
            </a:r>
            <a:br>
              <a:rPr lang="en-GB" i="1" dirty="0">
                <a:latin typeface="Calibri" panose="020F0502020204030204" pitchFamily="34" charset="0"/>
                <a:ea typeface="Calibri" panose="020F0502020204030204" pitchFamily="34" charset="0"/>
                <a:cs typeface="Times New Roman" panose="02020603050405020304" pitchFamily="18" charset="0"/>
              </a:rPr>
            </a:br>
            <a:br>
              <a:rPr lang="en-GB" b="1" i="1" dirty="0">
                <a:latin typeface="Calibri" panose="020F0502020204030204" pitchFamily="34" charset="0"/>
                <a:ea typeface="Calibri" panose="020F0502020204030204" pitchFamily="34" charset="0"/>
                <a:cs typeface="Times New Roman" panose="02020603050405020304" pitchFamily="18" charset="0"/>
              </a:rPr>
            </a:br>
            <a:endParaRPr lang="en-GB" dirty="0"/>
          </a:p>
        </p:txBody>
      </p:sp>
      <p:sp>
        <p:nvSpPr>
          <p:cNvPr id="5" name="Title 1">
            <a:extLst>
              <a:ext uri="{FF2B5EF4-FFF2-40B4-BE49-F238E27FC236}">
                <a16:creationId xmlns:a16="http://schemas.microsoft.com/office/drawing/2014/main" id="{706112B6-16CE-7B29-571D-B664A3F70593}"/>
              </a:ext>
            </a:extLst>
          </p:cNvPr>
          <p:cNvSpPr>
            <a:spLocks noGrp="1"/>
          </p:cNvSpPr>
          <p:nvPr>
            <p:ph type="title"/>
          </p:nvPr>
        </p:nvSpPr>
        <p:spPr>
          <a:xfrm>
            <a:off x="1144588" y="125227"/>
            <a:ext cx="10515600" cy="868252"/>
          </a:xfrm>
        </p:spPr>
        <p:txBody>
          <a:bodyPr>
            <a:normAutofit fontScale="90000"/>
          </a:bodyPr>
          <a:lstStyle/>
          <a:p>
            <a:r>
              <a:rPr lang="en-GB" dirty="0"/>
              <a:t>What Do Our Case Studies Tell Us?</a:t>
            </a:r>
          </a:p>
        </p:txBody>
      </p:sp>
      <p:sp>
        <p:nvSpPr>
          <p:cNvPr id="7" name="Arrow: Curved Right 6">
            <a:extLst>
              <a:ext uri="{FF2B5EF4-FFF2-40B4-BE49-F238E27FC236}">
                <a16:creationId xmlns:a16="http://schemas.microsoft.com/office/drawing/2014/main" id="{C00AB181-D058-BB0A-B399-81885636BA7C}"/>
              </a:ext>
            </a:extLst>
          </p:cNvPr>
          <p:cNvSpPr/>
          <p:nvPr/>
        </p:nvSpPr>
        <p:spPr>
          <a:xfrm>
            <a:off x="196831" y="1918513"/>
            <a:ext cx="1011008" cy="3472194"/>
          </a:xfrm>
          <a:prstGeom prst="curvedRightArrow">
            <a:avLst>
              <a:gd name="adj1" fmla="val 25000"/>
              <a:gd name="adj2" fmla="val 50000"/>
              <a:gd name="adj3" fmla="val 61054"/>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9" name="Flowchart: Alternate Process 8">
            <a:extLst>
              <a:ext uri="{FF2B5EF4-FFF2-40B4-BE49-F238E27FC236}">
                <a16:creationId xmlns:a16="http://schemas.microsoft.com/office/drawing/2014/main" id="{6A17B270-B1ED-7D2F-D406-039E84177788}"/>
              </a:ext>
            </a:extLst>
          </p:cNvPr>
          <p:cNvSpPr/>
          <p:nvPr/>
        </p:nvSpPr>
        <p:spPr>
          <a:xfrm>
            <a:off x="1275908" y="5007935"/>
            <a:ext cx="9771504" cy="1052623"/>
          </a:xfrm>
          <a:prstGeom prst="flowChartAlternateProcess">
            <a:avLst/>
          </a:prstGeom>
          <a:solidFill>
            <a:srgbClr val="49701E"/>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1" i="1" dirty="0">
                <a:latin typeface="Calibri" panose="020F0502020204030204" pitchFamily="34" charset="0"/>
                <a:ea typeface="Calibri" panose="020F0502020204030204" pitchFamily="34" charset="0"/>
                <a:cs typeface="Times New Roman" panose="02020603050405020304" pitchFamily="18" charset="0"/>
              </a:rPr>
              <a:t>The key point for treatment in perinatal OCD is for mum to receive the right support and treatment, in order for her and the infant to thrive.</a:t>
            </a:r>
            <a:endParaRPr lang="en-GB" sz="2400" dirty="0"/>
          </a:p>
        </p:txBody>
      </p:sp>
      <p:sp>
        <p:nvSpPr>
          <p:cNvPr id="10" name="Arrow: Curved Right 9">
            <a:extLst>
              <a:ext uri="{FF2B5EF4-FFF2-40B4-BE49-F238E27FC236}">
                <a16:creationId xmlns:a16="http://schemas.microsoft.com/office/drawing/2014/main" id="{E5B1E20E-C595-52D0-A45F-CD8B461C8920}"/>
              </a:ext>
            </a:extLst>
          </p:cNvPr>
          <p:cNvSpPr/>
          <p:nvPr/>
        </p:nvSpPr>
        <p:spPr>
          <a:xfrm flipH="1">
            <a:off x="10877975" y="1804544"/>
            <a:ext cx="1199487" cy="3487479"/>
          </a:xfrm>
          <a:prstGeom prst="curvedRightArrow">
            <a:avLst>
              <a:gd name="adj1" fmla="val 25000"/>
              <a:gd name="adj2" fmla="val 50000"/>
              <a:gd name="adj3" fmla="val 61054"/>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Tree>
    <p:extLst>
      <p:ext uri="{BB962C8B-B14F-4D97-AF65-F5344CB8AC3E}">
        <p14:creationId xmlns:p14="http://schemas.microsoft.com/office/powerpoint/2010/main" val="196857193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AE6916-A788-8B31-2D17-BDEB8321033B}"/>
              </a:ext>
            </a:extLst>
          </p:cNvPr>
          <p:cNvSpPr>
            <a:spLocks noGrp="1"/>
          </p:cNvSpPr>
          <p:nvPr>
            <p:ph type="title"/>
          </p:nvPr>
        </p:nvSpPr>
        <p:spPr>
          <a:xfrm>
            <a:off x="668079" y="68954"/>
            <a:ext cx="10515600" cy="772559"/>
          </a:xfrm>
        </p:spPr>
        <p:txBody>
          <a:bodyPr/>
          <a:lstStyle/>
          <a:p>
            <a:r>
              <a:rPr lang="en-GB" dirty="0"/>
              <a:t>To Conclude……</a:t>
            </a:r>
          </a:p>
        </p:txBody>
      </p:sp>
      <p:sp>
        <p:nvSpPr>
          <p:cNvPr id="4" name="Title 1">
            <a:extLst>
              <a:ext uri="{FF2B5EF4-FFF2-40B4-BE49-F238E27FC236}">
                <a16:creationId xmlns:a16="http://schemas.microsoft.com/office/drawing/2014/main" id="{1D977327-85CE-4E75-0EBC-FFC0507FEC11}"/>
              </a:ext>
            </a:extLst>
          </p:cNvPr>
          <p:cNvSpPr>
            <a:spLocks noGrp="1"/>
          </p:cNvSpPr>
          <p:nvPr>
            <p:ph idx="1"/>
          </p:nvPr>
        </p:nvSpPr>
        <p:spPr>
          <a:xfrm>
            <a:off x="668079" y="824362"/>
            <a:ext cx="10515600" cy="5209276"/>
          </a:xfrm>
        </p:spPr>
        <p:txBody>
          <a:bodyPr>
            <a:noAutofit/>
          </a:bodyPr>
          <a:lstStyle/>
          <a:p>
            <a:pPr>
              <a:lnSpc>
                <a:spcPct val="100000"/>
              </a:lnSpc>
            </a:pPr>
            <a:r>
              <a:rPr lang="en-GB" sz="2400" dirty="0">
                <a:ea typeface="Calibri" panose="020F0502020204030204" pitchFamily="34" charset="0"/>
                <a:cs typeface="Times New Roman" panose="02020603050405020304" pitchFamily="18" charset="0"/>
              </a:rPr>
              <a:t> Our aim </a:t>
            </a:r>
          </a:p>
          <a:p>
            <a:pPr lvl="1">
              <a:lnSpc>
                <a:spcPct val="100000"/>
              </a:lnSpc>
            </a:pPr>
            <a:r>
              <a:rPr lang="en-GB" dirty="0">
                <a:ea typeface="Calibri" panose="020F0502020204030204" pitchFamily="34" charset="0"/>
                <a:cs typeface="Times New Roman" panose="02020603050405020304" pitchFamily="18" charset="0"/>
              </a:rPr>
              <a:t>Raise awareness among professionals about this disorder</a:t>
            </a:r>
          </a:p>
          <a:p>
            <a:pPr lvl="1">
              <a:lnSpc>
                <a:spcPct val="100000"/>
              </a:lnSpc>
            </a:pPr>
            <a:r>
              <a:rPr lang="en-GB" dirty="0">
                <a:ea typeface="Calibri" panose="020F0502020204030204" pitchFamily="34" charset="0"/>
                <a:cs typeface="Times New Roman" panose="02020603050405020304" pitchFamily="18" charset="0"/>
              </a:rPr>
              <a:t>Achieve more understanding of  how to  manage and respond to intrusive thoughts among the perinatal population </a:t>
            </a:r>
          </a:p>
          <a:p>
            <a:pPr>
              <a:lnSpc>
                <a:spcPct val="100000"/>
              </a:lnSpc>
            </a:pPr>
            <a:r>
              <a:rPr lang="en-GB" sz="2400" dirty="0">
                <a:ea typeface="Calibri" panose="020F0502020204030204" pitchFamily="34" charset="0"/>
                <a:cs typeface="Times New Roman" panose="02020603050405020304" pitchFamily="18" charset="0"/>
              </a:rPr>
              <a:t>Support from a specialist perinatal mental health team is sought in the first instance. </a:t>
            </a:r>
          </a:p>
          <a:p>
            <a:pPr lvl="1">
              <a:lnSpc>
                <a:spcPct val="100000"/>
              </a:lnSpc>
            </a:pPr>
            <a:r>
              <a:rPr lang="en-GB" dirty="0">
                <a:ea typeface="Calibri" panose="020F0502020204030204" pitchFamily="34" charset="0"/>
                <a:cs typeface="Times New Roman" panose="02020603050405020304" pitchFamily="18" charset="0"/>
              </a:rPr>
              <a:t>Best placed to provide advice on the nature of the mental disorder </a:t>
            </a:r>
          </a:p>
          <a:p>
            <a:pPr lvl="1">
              <a:lnSpc>
                <a:spcPct val="100000"/>
              </a:lnSpc>
            </a:pPr>
            <a:r>
              <a:rPr lang="en-GB" dirty="0">
                <a:ea typeface="Calibri" panose="020F0502020204030204" pitchFamily="34" charset="0"/>
                <a:cs typeface="Times New Roman" panose="02020603050405020304" pitchFamily="18" charset="0"/>
              </a:rPr>
              <a:t>Is the expression of intrusive thoughts are cause for professional concern?</a:t>
            </a:r>
          </a:p>
          <a:p>
            <a:pPr lvl="2">
              <a:lnSpc>
                <a:spcPct val="100000"/>
              </a:lnSpc>
            </a:pPr>
            <a:r>
              <a:rPr lang="en-GB" sz="2400" b="1" dirty="0">
                <a:ea typeface="Calibri" panose="020F0502020204030204" pitchFamily="34" charset="0"/>
                <a:cs typeface="Times New Roman" panose="02020603050405020304" pitchFamily="18" charset="0"/>
              </a:rPr>
              <a:t>This should certainly be the course of action ahead of any restrictions being placed on mother/ infant contact.   </a:t>
            </a:r>
          </a:p>
        </p:txBody>
      </p:sp>
    </p:spTree>
    <p:extLst>
      <p:ext uri="{BB962C8B-B14F-4D97-AF65-F5344CB8AC3E}">
        <p14:creationId xmlns:p14="http://schemas.microsoft.com/office/powerpoint/2010/main" val="94702400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C2DBDCDA-2930-6A7A-86F4-7335238EEF9B}"/>
              </a:ext>
            </a:extLst>
          </p:cNvPr>
          <p:cNvPicPr>
            <a:picLocks noGrp="1" noChangeAspect="1"/>
          </p:cNvPicPr>
          <p:nvPr>
            <p:ph idx="1"/>
          </p:nvPr>
        </p:nvPicPr>
        <p:blipFill rotWithShape="1">
          <a:blip r:embed="rId2"/>
          <a:srcRect l="2582" t="11689" r="14168" b="8862"/>
          <a:stretch/>
        </p:blipFill>
        <p:spPr>
          <a:xfrm>
            <a:off x="261257" y="28212"/>
            <a:ext cx="11526396" cy="6111331"/>
          </a:xfrm>
        </p:spPr>
      </p:pic>
    </p:spTree>
    <p:extLst>
      <p:ext uri="{BB962C8B-B14F-4D97-AF65-F5344CB8AC3E}">
        <p14:creationId xmlns:p14="http://schemas.microsoft.com/office/powerpoint/2010/main" val="18882857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BABB4E72-7801-75FE-9711-50B6EC7A05E9}"/>
              </a:ext>
            </a:extLst>
          </p:cNvPr>
          <p:cNvPicPr>
            <a:picLocks noGrp="1" noChangeAspect="1"/>
          </p:cNvPicPr>
          <p:nvPr>
            <p:ph idx="1"/>
          </p:nvPr>
        </p:nvPicPr>
        <p:blipFill>
          <a:blip r:embed="rId2"/>
          <a:stretch>
            <a:fillRect/>
          </a:stretch>
        </p:blipFill>
        <p:spPr>
          <a:xfrm>
            <a:off x="265813" y="178205"/>
            <a:ext cx="11600122" cy="6525069"/>
          </a:xfrm>
        </p:spPr>
      </p:pic>
    </p:spTree>
    <p:extLst>
      <p:ext uri="{BB962C8B-B14F-4D97-AF65-F5344CB8AC3E}">
        <p14:creationId xmlns:p14="http://schemas.microsoft.com/office/powerpoint/2010/main" val="285378426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Speech Bubble: Rectangle with Corners Rounded 20">
            <a:extLst>
              <a:ext uri="{FF2B5EF4-FFF2-40B4-BE49-F238E27FC236}">
                <a16:creationId xmlns:a16="http://schemas.microsoft.com/office/drawing/2014/main" id="{EC0E381F-B087-10D2-6FAE-36E996A8EA7A}"/>
              </a:ext>
            </a:extLst>
          </p:cNvPr>
          <p:cNvSpPr/>
          <p:nvPr/>
        </p:nvSpPr>
        <p:spPr>
          <a:xfrm>
            <a:off x="4187455" y="1207459"/>
            <a:ext cx="3817089" cy="4608550"/>
          </a:xfrm>
          <a:prstGeom prst="wedgeRoundRectCallout">
            <a:avLst>
              <a:gd name="adj1" fmla="val -21669"/>
              <a:gd name="adj2" fmla="val 50272"/>
              <a:gd name="adj3" fmla="val 1666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Speech Bubble: Rectangle with Corners Rounded 19">
            <a:extLst>
              <a:ext uri="{FF2B5EF4-FFF2-40B4-BE49-F238E27FC236}">
                <a16:creationId xmlns:a16="http://schemas.microsoft.com/office/drawing/2014/main" id="{B9566C74-8553-7A05-67A9-9E2544B18E2D}"/>
              </a:ext>
            </a:extLst>
          </p:cNvPr>
          <p:cNvSpPr/>
          <p:nvPr/>
        </p:nvSpPr>
        <p:spPr>
          <a:xfrm>
            <a:off x="110468" y="2979115"/>
            <a:ext cx="3817089" cy="512858"/>
          </a:xfrm>
          <a:prstGeom prst="wedgeRoundRectCallout">
            <a:avLst>
              <a:gd name="adj1" fmla="val 51312"/>
              <a:gd name="adj2" fmla="val -2523"/>
              <a:gd name="adj3" fmla="val 1666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sp>
        <p:nvSpPr>
          <p:cNvPr id="19" name="Speech Bubble: Rectangle with Corners Rounded 18">
            <a:extLst>
              <a:ext uri="{FF2B5EF4-FFF2-40B4-BE49-F238E27FC236}">
                <a16:creationId xmlns:a16="http://schemas.microsoft.com/office/drawing/2014/main" id="{D697E79F-3550-BA28-8CE1-09696B076751}"/>
              </a:ext>
            </a:extLst>
          </p:cNvPr>
          <p:cNvSpPr/>
          <p:nvPr/>
        </p:nvSpPr>
        <p:spPr>
          <a:xfrm>
            <a:off x="8716003" y="4889365"/>
            <a:ext cx="3284038" cy="769231"/>
          </a:xfrm>
          <a:prstGeom prst="wedgeRoundRectCallout">
            <a:avLst>
              <a:gd name="adj1" fmla="val -52238"/>
              <a:gd name="adj2" fmla="val -25964"/>
              <a:gd name="adj3" fmla="val 1666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Speech Bubble: Rectangle with Corners Rounded 17">
            <a:extLst>
              <a:ext uri="{FF2B5EF4-FFF2-40B4-BE49-F238E27FC236}">
                <a16:creationId xmlns:a16="http://schemas.microsoft.com/office/drawing/2014/main" id="{3BC74570-8008-0356-F498-1C823BEA9F50}"/>
              </a:ext>
            </a:extLst>
          </p:cNvPr>
          <p:cNvSpPr/>
          <p:nvPr/>
        </p:nvSpPr>
        <p:spPr>
          <a:xfrm>
            <a:off x="8353622" y="3242760"/>
            <a:ext cx="3613107" cy="1225679"/>
          </a:xfrm>
          <a:prstGeom prst="wedgeRoundRectCallout">
            <a:avLst>
              <a:gd name="adj1" fmla="val -52909"/>
              <a:gd name="adj2" fmla="val -14707"/>
              <a:gd name="adj3" fmla="val 1666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Speech Bubble: Rectangle with Corners Rounded 16">
            <a:extLst>
              <a:ext uri="{FF2B5EF4-FFF2-40B4-BE49-F238E27FC236}">
                <a16:creationId xmlns:a16="http://schemas.microsoft.com/office/drawing/2014/main" id="{76EB8F43-F89A-FA64-6B1B-C222CB8708A9}"/>
              </a:ext>
            </a:extLst>
          </p:cNvPr>
          <p:cNvSpPr/>
          <p:nvPr/>
        </p:nvSpPr>
        <p:spPr>
          <a:xfrm>
            <a:off x="8691900" y="1900375"/>
            <a:ext cx="3274829" cy="1122689"/>
          </a:xfrm>
          <a:prstGeom prst="wedgeRoundRectCallout">
            <a:avLst>
              <a:gd name="adj1" fmla="val -55248"/>
              <a:gd name="adj2" fmla="val 17041"/>
              <a:gd name="adj3" fmla="val 1666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Speech Bubble: Rectangle with Corners Rounded 15">
            <a:extLst>
              <a:ext uri="{FF2B5EF4-FFF2-40B4-BE49-F238E27FC236}">
                <a16:creationId xmlns:a16="http://schemas.microsoft.com/office/drawing/2014/main" id="{9D835103-E165-F9E4-F216-C1C678CE81D5}"/>
              </a:ext>
            </a:extLst>
          </p:cNvPr>
          <p:cNvSpPr/>
          <p:nvPr/>
        </p:nvSpPr>
        <p:spPr>
          <a:xfrm>
            <a:off x="220730" y="4817533"/>
            <a:ext cx="3319575" cy="1225679"/>
          </a:xfrm>
          <a:prstGeom prst="wedgeRoundRectCallout">
            <a:avLst>
              <a:gd name="adj1" fmla="val 29774"/>
              <a:gd name="adj2" fmla="val -58081"/>
              <a:gd name="adj3" fmla="val 1666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sp>
        <p:nvSpPr>
          <p:cNvPr id="5" name="TextBox 4">
            <a:extLst>
              <a:ext uri="{FF2B5EF4-FFF2-40B4-BE49-F238E27FC236}">
                <a16:creationId xmlns:a16="http://schemas.microsoft.com/office/drawing/2014/main" id="{12417721-D751-4A19-42B6-C2E1CEE871B7}"/>
              </a:ext>
            </a:extLst>
          </p:cNvPr>
          <p:cNvSpPr txBox="1"/>
          <p:nvPr/>
        </p:nvSpPr>
        <p:spPr>
          <a:xfrm>
            <a:off x="4297547" y="1411279"/>
            <a:ext cx="3596904" cy="4247317"/>
          </a:xfrm>
          <a:prstGeom prst="rect">
            <a:avLst/>
          </a:prstGeom>
          <a:noFill/>
        </p:spPr>
        <p:txBody>
          <a:bodyPr wrap="square">
            <a:spAutoFit/>
          </a:bodyPr>
          <a:lstStyle/>
          <a:p>
            <a:r>
              <a:rPr lang="en-GB" dirty="0"/>
              <a:t>Not a question but two great books that demystify intrusive thoughts for parents are 'Good Moms Have Scary Thoughts A healing Guide to the Secret Fears of New Mothers' and 'What about us A new parents guide to safeguard your over-anxious, over-extended, sleep deprived relationship' by Karen Kleiman who also has a #speakthesecret campaign again to demystify IT</a:t>
            </a:r>
          </a:p>
        </p:txBody>
      </p:sp>
      <p:sp>
        <p:nvSpPr>
          <p:cNvPr id="2" name="Title 1">
            <a:extLst>
              <a:ext uri="{FF2B5EF4-FFF2-40B4-BE49-F238E27FC236}">
                <a16:creationId xmlns:a16="http://schemas.microsoft.com/office/drawing/2014/main" id="{FFB71C1A-C990-D672-2E3F-8BFC786BC9F4}"/>
              </a:ext>
            </a:extLst>
          </p:cNvPr>
          <p:cNvSpPr>
            <a:spLocks noGrp="1"/>
          </p:cNvSpPr>
          <p:nvPr>
            <p:ph type="title"/>
          </p:nvPr>
        </p:nvSpPr>
        <p:spPr>
          <a:xfrm>
            <a:off x="4455533" y="74428"/>
            <a:ext cx="3280931" cy="892630"/>
          </a:xfrm>
        </p:spPr>
        <p:txBody>
          <a:bodyPr>
            <a:normAutofit fontScale="90000"/>
          </a:bodyPr>
          <a:lstStyle/>
          <a:p>
            <a:br>
              <a:rPr lang="en-GB" dirty="0"/>
            </a:br>
            <a:r>
              <a:rPr lang="en-GB" dirty="0"/>
              <a:t>Feedback</a:t>
            </a:r>
          </a:p>
        </p:txBody>
      </p:sp>
      <p:sp>
        <p:nvSpPr>
          <p:cNvPr id="4" name="TextBox 3">
            <a:extLst>
              <a:ext uri="{FF2B5EF4-FFF2-40B4-BE49-F238E27FC236}">
                <a16:creationId xmlns:a16="http://schemas.microsoft.com/office/drawing/2014/main" id="{7EB2D485-A8B5-EDEA-B880-B6025DC7413F}"/>
              </a:ext>
            </a:extLst>
          </p:cNvPr>
          <p:cNvSpPr txBox="1"/>
          <p:nvPr/>
        </p:nvSpPr>
        <p:spPr>
          <a:xfrm>
            <a:off x="220729" y="4968707"/>
            <a:ext cx="3623424" cy="923330"/>
          </a:xfrm>
          <a:prstGeom prst="rect">
            <a:avLst/>
          </a:prstGeom>
          <a:noFill/>
        </p:spPr>
        <p:txBody>
          <a:bodyPr wrap="square">
            <a:spAutoFit/>
          </a:bodyPr>
          <a:lstStyle/>
          <a:p>
            <a:r>
              <a:rPr lang="en-GB" dirty="0">
                <a:solidFill>
                  <a:schemeClr val="bg1"/>
                </a:solidFill>
              </a:rPr>
              <a:t>Excellent presentation. Learned a lot and pleased I attended</a:t>
            </a:r>
          </a:p>
        </p:txBody>
      </p:sp>
      <p:sp>
        <p:nvSpPr>
          <p:cNvPr id="8" name="TextBox 7">
            <a:extLst>
              <a:ext uri="{FF2B5EF4-FFF2-40B4-BE49-F238E27FC236}">
                <a16:creationId xmlns:a16="http://schemas.microsoft.com/office/drawing/2014/main" id="{434EC869-C15B-445D-2E11-53C4DB09A9CF}"/>
              </a:ext>
            </a:extLst>
          </p:cNvPr>
          <p:cNvSpPr txBox="1"/>
          <p:nvPr/>
        </p:nvSpPr>
        <p:spPr>
          <a:xfrm>
            <a:off x="8838124" y="2072103"/>
            <a:ext cx="3001039" cy="646331"/>
          </a:xfrm>
          <a:prstGeom prst="rect">
            <a:avLst/>
          </a:prstGeom>
          <a:noFill/>
        </p:spPr>
        <p:txBody>
          <a:bodyPr wrap="square">
            <a:spAutoFit/>
          </a:bodyPr>
          <a:lstStyle/>
          <a:p>
            <a:r>
              <a:rPr lang="en-GB" dirty="0">
                <a:solidFill>
                  <a:schemeClr val="bg1"/>
                </a:solidFill>
              </a:rPr>
              <a:t>Thank you ladies. very informative</a:t>
            </a:r>
          </a:p>
        </p:txBody>
      </p:sp>
      <p:sp>
        <p:nvSpPr>
          <p:cNvPr id="10" name="TextBox 9">
            <a:extLst>
              <a:ext uri="{FF2B5EF4-FFF2-40B4-BE49-F238E27FC236}">
                <a16:creationId xmlns:a16="http://schemas.microsoft.com/office/drawing/2014/main" id="{84AA20A1-006F-7C4B-16F0-5F58A086EDA2}"/>
              </a:ext>
            </a:extLst>
          </p:cNvPr>
          <p:cNvSpPr txBox="1"/>
          <p:nvPr/>
        </p:nvSpPr>
        <p:spPr>
          <a:xfrm>
            <a:off x="8553850" y="3429000"/>
            <a:ext cx="3306474" cy="923330"/>
          </a:xfrm>
          <a:prstGeom prst="rect">
            <a:avLst/>
          </a:prstGeom>
          <a:noFill/>
        </p:spPr>
        <p:txBody>
          <a:bodyPr wrap="square">
            <a:spAutoFit/>
          </a:bodyPr>
          <a:lstStyle/>
          <a:p>
            <a:r>
              <a:rPr lang="en-GB" dirty="0">
                <a:solidFill>
                  <a:schemeClr val="bg1"/>
                </a:solidFill>
              </a:rPr>
              <a:t>Thank you, great to know more about the work you do</a:t>
            </a:r>
          </a:p>
        </p:txBody>
      </p:sp>
      <p:sp>
        <p:nvSpPr>
          <p:cNvPr id="12" name="TextBox 11">
            <a:extLst>
              <a:ext uri="{FF2B5EF4-FFF2-40B4-BE49-F238E27FC236}">
                <a16:creationId xmlns:a16="http://schemas.microsoft.com/office/drawing/2014/main" id="{003F1D46-883B-FC9D-F527-88874712AAA7}"/>
              </a:ext>
            </a:extLst>
          </p:cNvPr>
          <p:cNvSpPr txBox="1"/>
          <p:nvPr/>
        </p:nvSpPr>
        <p:spPr>
          <a:xfrm>
            <a:off x="248889" y="3007608"/>
            <a:ext cx="3817089" cy="369332"/>
          </a:xfrm>
          <a:prstGeom prst="rect">
            <a:avLst/>
          </a:prstGeom>
          <a:noFill/>
        </p:spPr>
        <p:txBody>
          <a:bodyPr wrap="square">
            <a:spAutoFit/>
          </a:bodyPr>
          <a:lstStyle/>
          <a:p>
            <a:r>
              <a:rPr lang="en-GB" dirty="0">
                <a:solidFill>
                  <a:schemeClr val="bg1"/>
                </a:solidFill>
              </a:rPr>
              <a:t>Excellent webinar - thank you</a:t>
            </a:r>
          </a:p>
        </p:txBody>
      </p:sp>
      <p:sp>
        <p:nvSpPr>
          <p:cNvPr id="14" name="TextBox 13">
            <a:extLst>
              <a:ext uri="{FF2B5EF4-FFF2-40B4-BE49-F238E27FC236}">
                <a16:creationId xmlns:a16="http://schemas.microsoft.com/office/drawing/2014/main" id="{077C9ADF-6F0B-AE6E-E3CD-37E3356DB9D2}"/>
              </a:ext>
            </a:extLst>
          </p:cNvPr>
          <p:cNvSpPr txBox="1"/>
          <p:nvPr/>
        </p:nvSpPr>
        <p:spPr>
          <a:xfrm>
            <a:off x="8852042" y="4990203"/>
            <a:ext cx="3011959" cy="646331"/>
          </a:xfrm>
          <a:prstGeom prst="rect">
            <a:avLst/>
          </a:prstGeom>
          <a:noFill/>
        </p:spPr>
        <p:txBody>
          <a:bodyPr wrap="square">
            <a:spAutoFit/>
          </a:bodyPr>
          <a:lstStyle/>
          <a:p>
            <a:r>
              <a:rPr lang="en-GB" dirty="0">
                <a:solidFill>
                  <a:schemeClr val="bg1"/>
                </a:solidFill>
              </a:rPr>
              <a:t>Thanks all for a great informative webinar </a:t>
            </a:r>
          </a:p>
        </p:txBody>
      </p:sp>
      <p:sp>
        <p:nvSpPr>
          <p:cNvPr id="15" name="Speech Bubble: Rectangle with Corners Rounded 14">
            <a:extLst>
              <a:ext uri="{FF2B5EF4-FFF2-40B4-BE49-F238E27FC236}">
                <a16:creationId xmlns:a16="http://schemas.microsoft.com/office/drawing/2014/main" id="{EE5ED0D7-9B5B-E7FA-243A-FC1D793C9137}"/>
              </a:ext>
            </a:extLst>
          </p:cNvPr>
          <p:cNvSpPr/>
          <p:nvPr/>
        </p:nvSpPr>
        <p:spPr>
          <a:xfrm>
            <a:off x="165601" y="758308"/>
            <a:ext cx="3817089" cy="1225679"/>
          </a:xfrm>
          <a:prstGeom prst="wedgeRoundRectCallout">
            <a:avLst>
              <a:gd name="adj1" fmla="val 37106"/>
              <a:gd name="adj2" fmla="val 54692"/>
              <a:gd name="adj3" fmla="val 1666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C038E995-8E1D-85D9-AF57-A44BA8DE2C5B}"/>
              </a:ext>
            </a:extLst>
          </p:cNvPr>
          <p:cNvSpPr txBox="1"/>
          <p:nvPr/>
        </p:nvSpPr>
        <p:spPr>
          <a:xfrm>
            <a:off x="266610" y="830071"/>
            <a:ext cx="3615070" cy="923330"/>
          </a:xfrm>
          <a:prstGeom prst="rect">
            <a:avLst/>
          </a:prstGeom>
          <a:noFill/>
        </p:spPr>
        <p:txBody>
          <a:bodyPr wrap="square">
            <a:spAutoFit/>
          </a:bodyPr>
          <a:lstStyle/>
          <a:p>
            <a:r>
              <a:rPr lang="en-GB" dirty="0">
                <a:solidFill>
                  <a:schemeClr val="bg1"/>
                </a:solidFill>
              </a:rPr>
              <a:t>Excellent presentation. Learned a lot and pleased I attended.</a:t>
            </a:r>
          </a:p>
        </p:txBody>
      </p:sp>
    </p:spTree>
    <p:extLst>
      <p:ext uri="{BB962C8B-B14F-4D97-AF65-F5344CB8AC3E}">
        <p14:creationId xmlns:p14="http://schemas.microsoft.com/office/powerpoint/2010/main" val="29819052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ABDF540-A2F7-7137-C70F-832ECA6E617C}"/>
              </a:ext>
            </a:extLst>
          </p:cNvPr>
          <p:cNvSpPr>
            <a:spLocks noGrp="1"/>
          </p:cNvSpPr>
          <p:nvPr>
            <p:ph idx="1"/>
          </p:nvPr>
        </p:nvSpPr>
        <p:spPr>
          <a:xfrm>
            <a:off x="1614376" y="645409"/>
            <a:ext cx="9347791" cy="4957948"/>
          </a:xfrm>
        </p:spPr>
        <p:txBody>
          <a:bodyPr>
            <a:noAutofit/>
          </a:bodyPr>
          <a:lstStyle/>
          <a:p>
            <a:pPr marL="0" indent="0" algn="ctr">
              <a:buNone/>
            </a:pPr>
            <a:r>
              <a:rPr lang="en-GB" sz="4000" b="1" dirty="0"/>
              <a:t>Rachel Hughes</a:t>
            </a:r>
          </a:p>
          <a:p>
            <a:pPr marL="0" indent="0" algn="ctr">
              <a:buNone/>
            </a:pPr>
            <a:r>
              <a:rPr lang="en-GB" sz="3200" dirty="0"/>
              <a:t>Perinatal CBT Practitioner </a:t>
            </a:r>
          </a:p>
          <a:p>
            <a:pPr marL="0" indent="0" algn="ctr">
              <a:buNone/>
            </a:pPr>
            <a:endParaRPr lang="en-GB" sz="4000" dirty="0"/>
          </a:p>
          <a:p>
            <a:pPr marL="0" indent="0" algn="ctr">
              <a:buNone/>
            </a:pPr>
            <a:r>
              <a:rPr lang="en-GB" sz="4000" dirty="0"/>
              <a:t>&amp; </a:t>
            </a:r>
          </a:p>
          <a:p>
            <a:pPr marL="0" indent="0" algn="ctr">
              <a:buNone/>
            </a:pPr>
            <a:endParaRPr lang="en-GB" sz="4000" b="1" dirty="0"/>
          </a:p>
          <a:p>
            <a:pPr marL="0" indent="0" algn="ctr">
              <a:buNone/>
            </a:pPr>
            <a:r>
              <a:rPr lang="en-GB" sz="4000" b="1" dirty="0"/>
              <a:t>Kirsten Pearce</a:t>
            </a:r>
          </a:p>
          <a:p>
            <a:pPr marL="0" indent="0" algn="ctr">
              <a:buNone/>
            </a:pPr>
            <a:r>
              <a:rPr lang="en-GB" sz="3200" dirty="0"/>
              <a:t>Perinatal Community Team Leader</a:t>
            </a:r>
          </a:p>
          <a:p>
            <a:pPr marL="0" indent="0">
              <a:buNone/>
            </a:pPr>
            <a:endParaRPr lang="en-GB" sz="4000" dirty="0"/>
          </a:p>
        </p:txBody>
      </p:sp>
    </p:spTree>
    <p:extLst>
      <p:ext uri="{BB962C8B-B14F-4D97-AF65-F5344CB8AC3E}">
        <p14:creationId xmlns:p14="http://schemas.microsoft.com/office/powerpoint/2010/main" val="2121541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CCC238-1848-79DB-6951-F34BD420ECFE}"/>
              </a:ext>
            </a:extLst>
          </p:cNvPr>
          <p:cNvSpPr>
            <a:spLocks noGrp="1"/>
          </p:cNvSpPr>
          <p:nvPr>
            <p:ph type="title"/>
          </p:nvPr>
        </p:nvSpPr>
        <p:spPr>
          <a:xfrm>
            <a:off x="710609" y="400794"/>
            <a:ext cx="10515600" cy="1325563"/>
          </a:xfrm>
        </p:spPr>
        <p:txBody>
          <a:bodyPr/>
          <a:lstStyle/>
          <a:p>
            <a:r>
              <a:rPr lang="en-GB" dirty="0"/>
              <a:t>Statement</a:t>
            </a:r>
          </a:p>
        </p:txBody>
      </p:sp>
      <p:sp>
        <p:nvSpPr>
          <p:cNvPr id="3" name="Content Placeholder 2">
            <a:extLst>
              <a:ext uri="{FF2B5EF4-FFF2-40B4-BE49-F238E27FC236}">
                <a16:creationId xmlns:a16="http://schemas.microsoft.com/office/drawing/2014/main" id="{74CC0EBF-44D5-2E32-A9CA-08DD12F6577B}"/>
              </a:ext>
            </a:extLst>
          </p:cNvPr>
          <p:cNvSpPr>
            <a:spLocks noGrp="1"/>
          </p:cNvSpPr>
          <p:nvPr>
            <p:ph idx="1"/>
          </p:nvPr>
        </p:nvSpPr>
        <p:spPr>
          <a:xfrm>
            <a:off x="625549" y="1940609"/>
            <a:ext cx="10515600" cy="3535158"/>
          </a:xfrm>
        </p:spPr>
        <p:txBody>
          <a:bodyPr>
            <a:noAutofit/>
          </a:bodyPr>
          <a:lstStyle/>
          <a:p>
            <a:pPr algn="just"/>
            <a:r>
              <a:rPr lang="en-GB" dirty="0"/>
              <a:t>Inclusive Approach</a:t>
            </a:r>
          </a:p>
          <a:p>
            <a:pPr algn="just"/>
            <a:r>
              <a:rPr lang="en-GB" dirty="0"/>
              <a:t>Embracing Diversity &amp; Nurturing Inclusivity</a:t>
            </a:r>
          </a:p>
          <a:p>
            <a:pPr algn="just"/>
            <a:r>
              <a:rPr lang="en-GB" dirty="0"/>
              <a:t>Use of language</a:t>
            </a:r>
          </a:p>
          <a:p>
            <a:pPr lvl="1" algn="just"/>
            <a:r>
              <a:rPr lang="en-GB" sz="2800" dirty="0"/>
              <a:t>Perinatal mental health impacts</a:t>
            </a:r>
          </a:p>
          <a:p>
            <a:pPr lvl="1" algn="just"/>
            <a:r>
              <a:rPr lang="en-GB" sz="2800" dirty="0"/>
              <a:t>High quality, compassionate perinatal mental health care for everyone who needs it.</a:t>
            </a:r>
          </a:p>
        </p:txBody>
      </p:sp>
      <p:pic>
        <p:nvPicPr>
          <p:cNvPr id="4" name="Content Placeholder 5" descr="Pregnant married lesbian throuple">
            <a:extLst>
              <a:ext uri="{FF2B5EF4-FFF2-40B4-BE49-F238E27FC236}">
                <a16:creationId xmlns:a16="http://schemas.microsoft.com/office/drawing/2014/main" id="{70BCBB66-6A81-6910-3C78-4AB589D118A9}"/>
              </a:ext>
            </a:extLst>
          </p:cNvPr>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8643747" y="391783"/>
            <a:ext cx="2582462" cy="15488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53386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E3FFFF-8E07-CEC3-C8D9-9C25ABDE6AB2}"/>
              </a:ext>
            </a:extLst>
          </p:cNvPr>
          <p:cNvSpPr>
            <a:spLocks noGrp="1"/>
          </p:cNvSpPr>
          <p:nvPr>
            <p:ph type="title"/>
          </p:nvPr>
        </p:nvSpPr>
        <p:spPr>
          <a:xfrm>
            <a:off x="838200" y="78046"/>
            <a:ext cx="10515600" cy="1325563"/>
          </a:xfrm>
        </p:spPr>
        <p:txBody>
          <a:bodyPr/>
          <a:lstStyle/>
          <a:p>
            <a:r>
              <a:rPr lang="en-GB" dirty="0"/>
              <a:t>Aims and Objectives</a:t>
            </a:r>
          </a:p>
        </p:txBody>
      </p:sp>
      <p:sp>
        <p:nvSpPr>
          <p:cNvPr id="3" name="Content Placeholder 2">
            <a:extLst>
              <a:ext uri="{FF2B5EF4-FFF2-40B4-BE49-F238E27FC236}">
                <a16:creationId xmlns:a16="http://schemas.microsoft.com/office/drawing/2014/main" id="{9B59E2D2-8E97-1993-E34A-CA1F578966AC}"/>
              </a:ext>
            </a:extLst>
          </p:cNvPr>
          <p:cNvSpPr>
            <a:spLocks noGrp="1"/>
          </p:cNvSpPr>
          <p:nvPr>
            <p:ph idx="1"/>
          </p:nvPr>
        </p:nvSpPr>
        <p:spPr>
          <a:xfrm>
            <a:off x="763772" y="1327843"/>
            <a:ext cx="10515600" cy="4202313"/>
          </a:xfrm>
        </p:spPr>
        <p:txBody>
          <a:bodyPr>
            <a:normAutofit/>
          </a:bodyPr>
          <a:lstStyle/>
          <a:p>
            <a:r>
              <a:rPr lang="en-GB" dirty="0"/>
              <a:t>Definition of intrusive thoughts</a:t>
            </a:r>
          </a:p>
          <a:p>
            <a:r>
              <a:rPr lang="en-GB" dirty="0"/>
              <a:t>Intrusive thoughts in the Perinatal Period</a:t>
            </a:r>
          </a:p>
          <a:p>
            <a:r>
              <a:rPr lang="en-GB" dirty="0"/>
              <a:t>Intrusive thoughts in clinical practice</a:t>
            </a:r>
          </a:p>
          <a:p>
            <a:r>
              <a:rPr lang="en-GB" dirty="0"/>
              <a:t>Intrusive thoughts in assessment</a:t>
            </a:r>
          </a:p>
          <a:p>
            <a:r>
              <a:rPr lang="en-GB" dirty="0"/>
              <a:t>Normalising intrusive thoughts</a:t>
            </a:r>
          </a:p>
          <a:p>
            <a:r>
              <a:rPr lang="en-GB" dirty="0"/>
              <a:t>When intrusive thoughts become a problem and require further support and treatment</a:t>
            </a:r>
          </a:p>
          <a:p>
            <a:r>
              <a:rPr lang="en-GB" dirty="0"/>
              <a:t>Intrusive thoughts within the safeguarding arena</a:t>
            </a:r>
          </a:p>
        </p:txBody>
      </p:sp>
    </p:spTree>
    <p:extLst>
      <p:ext uri="{BB962C8B-B14F-4D97-AF65-F5344CB8AC3E}">
        <p14:creationId xmlns:p14="http://schemas.microsoft.com/office/powerpoint/2010/main" val="23206786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3702C6-C75B-DBA5-3BE2-E33779EF6B00}"/>
              </a:ext>
            </a:extLst>
          </p:cNvPr>
          <p:cNvSpPr>
            <a:spLocks noGrp="1"/>
          </p:cNvSpPr>
          <p:nvPr>
            <p:ph type="title"/>
          </p:nvPr>
        </p:nvSpPr>
        <p:spPr>
          <a:xfrm>
            <a:off x="646814" y="78046"/>
            <a:ext cx="10515600" cy="1325563"/>
          </a:xfrm>
        </p:spPr>
        <p:txBody>
          <a:bodyPr/>
          <a:lstStyle/>
          <a:p>
            <a:r>
              <a:rPr lang="en-GB" dirty="0"/>
              <a:t>Definition</a:t>
            </a:r>
          </a:p>
        </p:txBody>
      </p:sp>
      <p:sp>
        <p:nvSpPr>
          <p:cNvPr id="3" name="Content Placeholder 2">
            <a:extLst>
              <a:ext uri="{FF2B5EF4-FFF2-40B4-BE49-F238E27FC236}">
                <a16:creationId xmlns:a16="http://schemas.microsoft.com/office/drawing/2014/main" id="{2CE6BD03-0F9B-F73A-AE1F-F89E67898926}"/>
              </a:ext>
            </a:extLst>
          </p:cNvPr>
          <p:cNvSpPr>
            <a:spLocks noGrp="1"/>
          </p:cNvSpPr>
          <p:nvPr>
            <p:ph idx="1"/>
          </p:nvPr>
        </p:nvSpPr>
        <p:spPr>
          <a:xfrm>
            <a:off x="646814" y="1506649"/>
            <a:ext cx="10706986" cy="3841528"/>
          </a:xfrm>
        </p:spPr>
        <p:txBody>
          <a:bodyPr>
            <a:noAutofit/>
          </a:bodyPr>
          <a:lstStyle/>
          <a:p>
            <a:pPr algn="just">
              <a:lnSpc>
                <a:spcPct val="100000"/>
              </a:lnSpc>
            </a:pPr>
            <a:r>
              <a:rPr lang="en-GB" sz="2000" dirty="0"/>
              <a:t>Intrusive thoughts can present as clinical features within depression, anxiety, and obsessive-compulsive disorder (OCD). </a:t>
            </a:r>
          </a:p>
          <a:p>
            <a:pPr algn="just">
              <a:lnSpc>
                <a:spcPct val="100000"/>
              </a:lnSpc>
            </a:pPr>
            <a:r>
              <a:rPr lang="en-GB" sz="2000" dirty="0"/>
              <a:t>Intrusive thoughts comprise of</a:t>
            </a:r>
          </a:p>
          <a:p>
            <a:pPr lvl="1" algn="just">
              <a:lnSpc>
                <a:spcPct val="100000"/>
              </a:lnSpc>
            </a:pPr>
            <a:r>
              <a:rPr lang="en-GB" sz="1600" dirty="0"/>
              <a:t>Unwanted negative thoughts and images that frequently intrude</a:t>
            </a:r>
          </a:p>
          <a:p>
            <a:pPr lvl="1" algn="just">
              <a:lnSpc>
                <a:spcPct val="100000"/>
              </a:lnSpc>
            </a:pPr>
            <a:r>
              <a:rPr lang="en-GB" sz="1600" dirty="0"/>
              <a:t>Difficult to dismiss</a:t>
            </a:r>
          </a:p>
          <a:p>
            <a:pPr lvl="1" algn="just">
              <a:lnSpc>
                <a:spcPct val="100000"/>
              </a:lnSpc>
            </a:pPr>
            <a:r>
              <a:rPr lang="en-GB" sz="1600" dirty="0"/>
              <a:t>When dismissed, recur</a:t>
            </a:r>
          </a:p>
          <a:p>
            <a:pPr lvl="1" algn="just">
              <a:lnSpc>
                <a:spcPct val="100000"/>
              </a:lnSpc>
            </a:pPr>
            <a:r>
              <a:rPr lang="en-GB" sz="1600" dirty="0"/>
              <a:t>Content is the same as those with a psychiatric disorder.</a:t>
            </a:r>
          </a:p>
          <a:p>
            <a:pPr algn="just">
              <a:lnSpc>
                <a:spcPct val="100000"/>
              </a:lnSpc>
            </a:pPr>
            <a:r>
              <a:rPr lang="en-GB" sz="2000" dirty="0"/>
              <a:t>Narrowed focus of attention </a:t>
            </a:r>
          </a:p>
          <a:p>
            <a:pPr lvl="1" algn="just">
              <a:lnSpc>
                <a:spcPct val="100000"/>
              </a:lnSpc>
            </a:pPr>
            <a:r>
              <a:rPr lang="en-GB" sz="1600" dirty="0"/>
              <a:t>Can impair a person’s ability to respond to the external world. </a:t>
            </a:r>
          </a:p>
          <a:p>
            <a:pPr lvl="1" algn="just">
              <a:lnSpc>
                <a:spcPct val="100000"/>
              </a:lnSpc>
            </a:pPr>
            <a:r>
              <a:rPr lang="en-GB" sz="1600" dirty="0"/>
              <a:t>They can play an important role in maintaining the disorders in which they occur. (Lawrence et al, 2017)</a:t>
            </a:r>
          </a:p>
        </p:txBody>
      </p:sp>
    </p:spTree>
    <p:extLst>
      <p:ext uri="{BB962C8B-B14F-4D97-AF65-F5344CB8AC3E}">
        <p14:creationId xmlns:p14="http://schemas.microsoft.com/office/powerpoint/2010/main" val="1965242045"/>
      </p:ext>
    </p:extLst>
  </p:cSld>
  <p:clrMapOvr>
    <a:masterClrMapping/>
  </p:clrMapOvr>
</p:sld>
</file>

<file path=ppt/theme/theme1.xml><?xml version="1.0" encoding="utf-8"?>
<a:theme xmlns:a="http://schemas.openxmlformats.org/drawingml/2006/main" name="Office Theme">
  <a:themeElements>
    <a:clrScheme name="Executive_01">
      <a:dk1>
        <a:srgbClr val="325486"/>
      </a:dk1>
      <a:lt1>
        <a:sysClr val="window" lastClr="FFFFFF"/>
      </a:lt1>
      <a:dk2>
        <a:srgbClr val="44546A"/>
      </a:dk2>
      <a:lt2>
        <a:srgbClr val="E7E6E6"/>
      </a:lt2>
      <a:accent1>
        <a:srgbClr val="28B8CE"/>
      </a:accent1>
      <a:accent2>
        <a:srgbClr val="FAC403"/>
      </a:accent2>
      <a:accent3>
        <a:srgbClr val="E03882"/>
      </a:accent3>
      <a:accent4>
        <a:srgbClr val="4FBAAB"/>
      </a:accent4>
      <a:accent5>
        <a:srgbClr val="5B9BD5"/>
      </a:accent5>
      <a:accent6>
        <a:srgbClr val="70AD47"/>
      </a:accent6>
      <a:hlink>
        <a:srgbClr val="0563C1"/>
      </a:hlink>
      <a:folHlink>
        <a:srgbClr val="954F72"/>
      </a:folHlink>
    </a:clrScheme>
    <a:fontScheme name="Custom 1">
      <a:majorFont>
        <a:latin typeface="Verdana Pro SemiBold"/>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HS Wales Executive template.potx" id="{45E48A4E-9554-4AE6-A6DC-07D2055DF8A0}" vid="{4CFD4A21-2504-4C2A-8C3A-12999E8BC17D}"/>
    </a:ext>
  </a:extLst>
</a:theme>
</file>

<file path=ppt/theme/theme2.xml><?xml version="1.0" encoding="utf-8"?>
<a:theme xmlns:a="http://schemas.openxmlformats.org/drawingml/2006/main" name="Custom Design">
  <a:themeElements>
    <a:clrScheme name="Executive_01">
      <a:dk1>
        <a:srgbClr val="325486"/>
      </a:dk1>
      <a:lt1>
        <a:sysClr val="window" lastClr="FFFFFF"/>
      </a:lt1>
      <a:dk2>
        <a:srgbClr val="44546A"/>
      </a:dk2>
      <a:lt2>
        <a:srgbClr val="E7E6E6"/>
      </a:lt2>
      <a:accent1>
        <a:srgbClr val="28B8CE"/>
      </a:accent1>
      <a:accent2>
        <a:srgbClr val="FAC403"/>
      </a:accent2>
      <a:accent3>
        <a:srgbClr val="E03882"/>
      </a:accent3>
      <a:accent4>
        <a:srgbClr val="4FBAAB"/>
      </a:accent4>
      <a:accent5>
        <a:srgbClr val="5B9BD5"/>
      </a:accent5>
      <a:accent6>
        <a:srgbClr val="70AD47"/>
      </a:accent6>
      <a:hlink>
        <a:srgbClr val="0563C1"/>
      </a:hlink>
      <a:folHlink>
        <a:srgbClr val="954F72"/>
      </a:folHlink>
    </a:clrScheme>
    <a:fontScheme name="Custom 1">
      <a:majorFont>
        <a:latin typeface="Verdana Pro SemiBold"/>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HS Wales Executive template.potx" id="{45E48A4E-9554-4AE6-A6DC-07D2055DF8A0}" vid="{7CD0DD89-9F4B-43DF-8CF0-0770B47F736F}"/>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EB83C3CE2208A47B666D799C50B739A" ma:contentTypeVersion="9" ma:contentTypeDescription="Create a new document." ma:contentTypeScope="" ma:versionID="3ac08c305415ca0ab2c37fc17785f9d9">
  <xsd:schema xmlns:xsd="http://www.w3.org/2001/XMLSchema" xmlns:xs="http://www.w3.org/2001/XMLSchema" xmlns:p="http://schemas.microsoft.com/office/2006/metadata/properties" xmlns:ns2="4623c619-908a-4acb-8f3c-6c9cc6dc231e" xmlns:ns3="c678082d-f371-452b-8c71-a1cb5644fcf6" targetNamespace="http://schemas.microsoft.com/office/2006/metadata/properties" ma:root="true" ma:fieldsID="d81bfa738b9ca686cfa6fad22e0fb3c0" ns2:_="" ns3:_="">
    <xsd:import namespace="4623c619-908a-4acb-8f3c-6c9cc6dc231e"/>
    <xsd:import namespace="c678082d-f371-452b-8c71-a1cb5644fcf6"/>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623c619-908a-4acb-8f3c-6c9cc6dc231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DateTaken" ma:index="13" nillable="true" ma:displayName="MediaServiceDateTaken" ma:hidden="true" ma:indexed="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678082d-f371-452b-8c71-a1cb5644fcf6"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7e854807-b4fd-486b-bd60-31e995943525}" ma:internalName="TaxCatchAll" ma:showField="CatchAllData" ma:web="c678082d-f371-452b-8c71-a1cb5644fcf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c678082d-f371-452b-8c71-a1cb5644fcf6" xsi:nil="true"/>
    <lcf76f155ced4ddcb4097134ff3c332f xmlns="4623c619-908a-4acb-8f3c-6c9cc6dc231e">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61517F2-F0E8-49AE-B48F-4C4C479FE76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623c619-908a-4acb-8f3c-6c9cc6dc231e"/>
    <ds:schemaRef ds:uri="c678082d-f371-452b-8c71-a1cb5644fcf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D81BFA3-2A59-4A34-85AF-D8BD46BCA180}">
  <ds:schemaRefs>
    <ds:schemaRef ds:uri="http://schemas.microsoft.com/office/2006/metadata/properties"/>
    <ds:schemaRef ds:uri="http://schemas.microsoft.com/office/infopath/2007/PartnerControls"/>
    <ds:schemaRef ds:uri="c678082d-f371-452b-8c71-a1cb5644fcf6"/>
    <ds:schemaRef ds:uri="4623c619-908a-4acb-8f3c-6c9cc6dc231e"/>
  </ds:schemaRefs>
</ds:datastoreItem>
</file>

<file path=customXml/itemProps3.xml><?xml version="1.0" encoding="utf-8"?>
<ds:datastoreItem xmlns:ds="http://schemas.openxmlformats.org/officeDocument/2006/customXml" ds:itemID="{246A26F6-6E1D-4B0E-84D6-8C6C1387388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NHS Wales Executive template</Template>
  <TotalTime>1643</TotalTime>
  <Words>6514</Words>
  <Application>Microsoft Office PowerPoint</Application>
  <PresentationFormat>Widescreen</PresentationFormat>
  <Paragraphs>431</Paragraphs>
  <Slides>50</Slides>
  <Notes>23</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50</vt:i4>
      </vt:variant>
    </vt:vector>
  </HeadingPairs>
  <TitlesOfParts>
    <vt:vector size="57" baseType="lpstr">
      <vt:lpstr>Arial</vt:lpstr>
      <vt:lpstr>Calibri</vt:lpstr>
      <vt:lpstr>Verdana</vt:lpstr>
      <vt:lpstr>Verdana Pro SemiBold</vt:lpstr>
      <vt:lpstr>Wingdings</vt:lpstr>
      <vt:lpstr>Office Theme</vt:lpstr>
      <vt:lpstr>Custom Design</vt:lpstr>
      <vt:lpstr>Intrusive Thoughts </vt:lpstr>
      <vt:lpstr>PowerPoint Presentation</vt:lpstr>
      <vt:lpstr>PowerPoint Presentation</vt:lpstr>
      <vt:lpstr>PowerPoint Presentation</vt:lpstr>
      <vt:lpstr>PowerPoint Presentation</vt:lpstr>
      <vt:lpstr>PowerPoint Presentation</vt:lpstr>
      <vt:lpstr>Statement</vt:lpstr>
      <vt:lpstr>Aims and Objectives</vt:lpstr>
      <vt:lpstr>Definition</vt:lpstr>
      <vt:lpstr>Perinatal Period &amp; Intrusive Thoughts</vt:lpstr>
      <vt:lpstr>PowerPoint Presentation</vt:lpstr>
      <vt:lpstr>Enquiry In Clinical Practice</vt:lpstr>
      <vt:lpstr>Disclosure</vt:lpstr>
      <vt:lpstr>Assessment Following Disclosure</vt:lpstr>
      <vt:lpstr>Resources</vt:lpstr>
      <vt:lpstr>PowerPoint Presentation</vt:lpstr>
      <vt:lpstr>PowerPoint Presentation</vt:lpstr>
      <vt:lpstr>Maternal Function                                                                                                                  Optimum maternal mood and interactions</vt:lpstr>
      <vt:lpstr>The Nature of the Mother's Tie (Feldman 1999) </vt:lpstr>
      <vt:lpstr>PND V’s Normative Mood – reinterpreting the evidence </vt:lpstr>
      <vt:lpstr>MPP: Triage Assessment ± Clinical Assessment &gt; Formulation, Support and Intervention</vt:lpstr>
      <vt:lpstr>PowerPoint Presentation</vt:lpstr>
      <vt:lpstr>PowerPoint Presentation</vt:lpstr>
      <vt:lpstr>Angharad Piette   Consultant Psychiatrist Swansea Bay Community Perinatal Team </vt:lpstr>
      <vt:lpstr>When do Intrusive Thought Become OCD?</vt:lpstr>
      <vt:lpstr>Diagnosis of OCD</vt:lpstr>
      <vt:lpstr>ICD-10 F42:Obsessive-compulsive disorder</vt:lpstr>
      <vt:lpstr>ICD-10 F42:Obsessive-compulsive disorder…. Cont’d</vt:lpstr>
      <vt:lpstr>ICD-10 F42:Obsessive-compulsive disorder…. Cont’d</vt:lpstr>
      <vt:lpstr>DSM-5 Diagnostic Criteria for Obsessive -Compulsive Disorder (300.3)</vt:lpstr>
      <vt:lpstr>DSM-5 Diagnostic Criteria for Obsessive -Compulsive Disorder (300.3)</vt:lpstr>
      <vt:lpstr>Assessment</vt:lpstr>
      <vt:lpstr>Associated Mental Health Conditions</vt:lpstr>
      <vt:lpstr>Risk Factors for Maternal OCD</vt:lpstr>
      <vt:lpstr>Perinatal OCD –  Nature of symptoms in our population</vt:lpstr>
      <vt:lpstr>Risk</vt:lpstr>
      <vt:lpstr>Risk to Others</vt:lpstr>
      <vt:lpstr>Treatment</vt:lpstr>
      <vt:lpstr>Treatment</vt:lpstr>
      <vt:lpstr>MDT Input in Perinatal Context</vt:lpstr>
      <vt:lpstr>References</vt:lpstr>
      <vt:lpstr>PowerPoint Presentation</vt:lpstr>
      <vt:lpstr>How to Address Concerns About Risk</vt:lpstr>
      <vt:lpstr>Case Study Example</vt:lpstr>
      <vt:lpstr>PowerPoint Presentation</vt:lpstr>
      <vt:lpstr>PowerPoint Presentation</vt:lpstr>
      <vt:lpstr>What Do Our Case Studies Tell Us?</vt:lpstr>
      <vt:lpstr>To Conclude……</vt:lpstr>
      <vt:lpstr>PowerPoint Presentation</vt:lpstr>
      <vt:lpstr> Feedback</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Ceri Dunstan (NHS Executive)</dc:creator>
  <cp:lastModifiedBy>Helen Ranson (NHS Executive)</cp:lastModifiedBy>
  <cp:revision>116</cp:revision>
  <dcterms:created xsi:type="dcterms:W3CDTF">2023-04-17T11:12:21Z</dcterms:created>
  <dcterms:modified xsi:type="dcterms:W3CDTF">2024-04-30T07:44:29Z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0x0101005EB83C3CE2208A47B666D799C50B739A</vt:lpwstr>
  </property>
</Properties>
</file>