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</p:sldIdLst>
  <p:sldSz cx="30275213" cy="42800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4B4"/>
    <a:srgbClr val="1B36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3679C8-A76C-8CFB-8FDA-14DB1E893519}" v="8" dt="2025-02-25T12:18:25.0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29" d="100"/>
          <a:sy n="29" d="100"/>
        </p:scale>
        <p:origin x="139" y="-27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Williams (NHS Executive)" userId="S::david.williams39@wales.nhs.uk::9c29cb12-0c1b-4396-b588-1a42309b22f4" providerId="AD" clId="Web-{703679C8-A76C-8CFB-8FDA-14DB1E893519}"/>
    <pc:docChg chg="modSld">
      <pc:chgData name="David Williams (NHS Executive)" userId="S::david.williams39@wales.nhs.uk::9c29cb12-0c1b-4396-b588-1a42309b22f4" providerId="AD" clId="Web-{703679C8-A76C-8CFB-8FDA-14DB1E893519}" dt="2025-02-25T12:18:25.042" v="3" actId="20577"/>
      <pc:docMkLst>
        <pc:docMk/>
      </pc:docMkLst>
      <pc:sldChg chg="modSp">
        <pc:chgData name="David Williams (NHS Executive)" userId="S::david.williams39@wales.nhs.uk::9c29cb12-0c1b-4396-b588-1a42309b22f4" providerId="AD" clId="Web-{703679C8-A76C-8CFB-8FDA-14DB1E893519}" dt="2025-02-25T12:18:25.042" v="3" actId="20577"/>
        <pc:sldMkLst>
          <pc:docMk/>
          <pc:sldMk cId="3985820227" sldId="257"/>
        </pc:sldMkLst>
        <pc:spChg chg="mod">
          <ac:chgData name="David Williams (NHS Executive)" userId="S::david.williams39@wales.nhs.uk::9c29cb12-0c1b-4396-b588-1a42309b22f4" providerId="AD" clId="Web-{703679C8-A76C-8CFB-8FDA-14DB1E893519}" dt="2025-02-25T12:18:25.042" v="3" actId="20577"/>
          <ac:spMkLst>
            <pc:docMk/>
            <pc:sldMk cId="3985820227" sldId="257"/>
            <ac:spMk id="25" creationId="{A11139AA-0F6C-9826-A43A-598B0E9D1EE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4637"/>
            <a:ext cx="25733931" cy="14900945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0219"/>
            <a:ext cx="22706410" cy="10333565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848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867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735"/>
            <a:ext cx="6528093" cy="362715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735"/>
            <a:ext cx="19205838" cy="362715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48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205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0437"/>
            <a:ext cx="26112371" cy="1780385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2721"/>
            <a:ext cx="26112371" cy="9362626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>
                    <a:tint val="82000"/>
                  </a:schemeClr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82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82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53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3675"/>
            <a:ext cx="12866966" cy="27156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3675"/>
            <a:ext cx="12866966" cy="27156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891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744"/>
            <a:ext cx="26112371" cy="8272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092"/>
            <a:ext cx="12807832" cy="5142012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4103"/>
            <a:ext cx="12807832" cy="22995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092"/>
            <a:ext cx="12870909" cy="5142012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4103"/>
            <a:ext cx="12870909" cy="22995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749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233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62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372"/>
            <a:ext cx="9764544" cy="9986804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501"/>
            <a:ext cx="15326827" cy="30416159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0176"/>
            <a:ext cx="9764544" cy="23788015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61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372"/>
            <a:ext cx="9764544" cy="9986804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501"/>
            <a:ext cx="15326827" cy="30416159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0176"/>
            <a:ext cx="9764544" cy="23788015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744"/>
            <a:ext cx="26112371" cy="8272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3675"/>
            <a:ext cx="26112371" cy="27156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69814"/>
            <a:ext cx="6811923" cy="2278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DEDE37-6D1B-4798-8DDB-A35A58EABDD7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69814"/>
            <a:ext cx="10217884" cy="2278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69814"/>
            <a:ext cx="6811923" cy="2278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1B8106-B4D3-4B39-94FB-9F52EF06E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98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HSWE.SPMH@wales.nhs.u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69820AA-0CE6-0777-B8FF-4B2B81DABC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96169"/>
            <a:ext cx="30275213" cy="360441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286D9A3-5F2A-7AE5-1853-B200CE0CC6E3}"/>
              </a:ext>
            </a:extLst>
          </p:cNvPr>
          <p:cNvSpPr/>
          <p:nvPr/>
        </p:nvSpPr>
        <p:spPr>
          <a:xfrm>
            <a:off x="1" y="1916857"/>
            <a:ext cx="15137606" cy="2731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6F229F3-CD0B-57F7-D7F4-62EFC69BDBF7}"/>
              </a:ext>
            </a:extLst>
          </p:cNvPr>
          <p:cNvSpPr/>
          <p:nvPr/>
        </p:nvSpPr>
        <p:spPr>
          <a:xfrm>
            <a:off x="0" y="1930401"/>
            <a:ext cx="14588793" cy="2717800"/>
          </a:xfrm>
          <a:prstGeom prst="rect">
            <a:avLst/>
          </a:prstGeom>
          <a:solidFill>
            <a:srgbClr val="1B365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46C17B-F707-5059-8BD5-D8D64EFF8275}"/>
              </a:ext>
            </a:extLst>
          </p:cNvPr>
          <p:cNvSpPr txBox="1"/>
          <p:nvPr/>
        </p:nvSpPr>
        <p:spPr>
          <a:xfrm>
            <a:off x="1347789" y="2529058"/>
            <a:ext cx="112622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 guidance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92ABCB-475A-4D4E-276B-45ABFDF806AB}"/>
              </a:ext>
            </a:extLst>
          </p:cNvPr>
          <p:cNvSpPr txBox="1"/>
          <p:nvPr/>
        </p:nvSpPr>
        <p:spPr>
          <a:xfrm>
            <a:off x="1587616" y="5620056"/>
            <a:ext cx="24114438" cy="24412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Template and formatting</a:t>
            </a:r>
          </a:p>
          <a:p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Please use the next slide as a template for your submission We kindly request that you follow the below guidance:</a:t>
            </a:r>
          </a:p>
          <a:p>
            <a:endParaRPr lang="en-GB" sz="4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Do not edit the format of the template, you may only move the four sub-headings up, down or across, to accommodate your text and supporting images/tables.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Font and font sizes must remain as in the template.</a:t>
            </a:r>
          </a:p>
          <a:p>
            <a:pPr marL="1600200" lvl="2" indent="-685800">
              <a:buFont typeface="Courier New" panose="02070309020205020404" pitchFamily="49" charset="0"/>
              <a:buChar char="o"/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Poster title: Arial Bold, size 88</a:t>
            </a:r>
          </a:p>
          <a:p>
            <a:pPr marL="1600200" lvl="2" indent="-685800">
              <a:buFont typeface="Courier New" panose="02070309020205020404" pitchFamily="49" charset="0"/>
              <a:buChar char="o"/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Headings: Arial Bold, size 35</a:t>
            </a:r>
          </a:p>
          <a:p>
            <a:pPr marL="1600200" lvl="2" indent="-685800">
              <a:buFont typeface="Courier New" panose="02070309020205020404" pitchFamily="49" charset="0"/>
              <a:buChar char="o"/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Body text: Arial, size 35</a:t>
            </a:r>
          </a:p>
          <a:p>
            <a:pPr marL="1600200" lvl="2" indent="-685800">
              <a:buFont typeface="Courier New" panose="02070309020205020404" pitchFamily="49" charset="0"/>
              <a:buChar char="o"/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Table text: Arial, size 35</a:t>
            </a: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685800" lvl="0" indent="-6858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48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For embedded images use .jpeg or .</a:t>
            </a:r>
            <a:r>
              <a:rPr lang="en-GB" sz="48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png</a:t>
            </a:r>
            <a:r>
              <a:rPr lang="en-GB" sz="48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file formats in a resolution of 72 or 96 dpi (high resolution), these posters will be printed in size A0.</a:t>
            </a:r>
          </a:p>
          <a:p>
            <a:pPr marL="685800" lvl="0" indent="-6858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48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Do not use animated effects, animations or videos.</a:t>
            </a:r>
          </a:p>
          <a:p>
            <a:pPr marL="685800" lvl="0" indent="-6858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48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Please write in sentence case and avoid CAPITILISATION.</a:t>
            </a:r>
          </a:p>
          <a:p>
            <a:pPr marL="685800" lvl="0" indent="-6858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48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Do not assum</a:t>
            </a:r>
            <a:r>
              <a:rPr lang="en-GB" sz="48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 people know acronyms, spell them out initially with the acronym in brackets, for example, “Strategic Programme for Mental Health (SPMH)”, then use the acronym thereafter.</a:t>
            </a:r>
          </a:p>
          <a:p>
            <a:pPr marL="685800" lvl="0" indent="-6858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4800" b="1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SzPct val="100000"/>
              <a:tabLst>
                <a:tab pos="457200" algn="l"/>
              </a:tabLst>
            </a:pPr>
            <a:r>
              <a:rPr lang="en-GB" sz="4800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Section titles</a:t>
            </a:r>
            <a:endParaRPr lang="en-GB" sz="4800" b="1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685800" indent="-6858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4800" kern="100" dirty="0">
                <a:effectLst/>
                <a:latin typeface="Arial" panose="020B0604020202020204" pitchFamily="34" charset="0"/>
                <a:ea typeface="Arial Nova" panose="020F0502020204030204" pitchFamily="34" charset="0"/>
                <a:cs typeface="Arial" panose="020B0604020202020204" pitchFamily="34" charset="0"/>
              </a:rPr>
              <a:t>Introduction:  Provides the context and explains why the topic is important.</a:t>
            </a: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685800" indent="-6858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4800" kern="100" dirty="0">
                <a:effectLst/>
                <a:latin typeface="Arial" panose="020B0604020202020204" pitchFamily="34" charset="0"/>
                <a:ea typeface="Arial Nova" panose="020F0502020204030204" pitchFamily="34" charset="0"/>
                <a:cs typeface="Arial" panose="020B0604020202020204" pitchFamily="34" charset="0"/>
              </a:rPr>
              <a:t>Methodology: What were the methods used to put the plan into action. </a:t>
            </a: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685800" indent="-6858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4800" kern="100" dirty="0">
                <a:effectLst/>
                <a:latin typeface="Arial" panose="020B0604020202020204" pitchFamily="34" charset="0"/>
                <a:ea typeface="Arial Nova" panose="020F0502020204030204" pitchFamily="34" charset="0"/>
                <a:cs typeface="Arial" panose="020B0604020202020204" pitchFamily="34" charset="0"/>
              </a:rPr>
              <a:t>Results: What were the key outcomes and their significance.</a:t>
            </a: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685800" indent="-6858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4800" kern="100" dirty="0">
                <a:effectLst/>
                <a:latin typeface="Arial" panose="020B0604020202020204" pitchFamily="34" charset="0"/>
                <a:ea typeface="Arial Nova" panose="020F0502020204030204" pitchFamily="34" charset="0"/>
                <a:cs typeface="Arial" panose="020B0604020202020204" pitchFamily="34" charset="0"/>
              </a:rPr>
              <a:t>Conclusion: Summarises key takeaways and future possible work. </a:t>
            </a: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SzPct val="100000"/>
              <a:tabLst>
                <a:tab pos="457200" algn="l"/>
              </a:tabLst>
            </a:pPr>
            <a:endParaRPr lang="en-GB" sz="4800" kern="1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SzPct val="100000"/>
              <a:tabLst>
                <a:tab pos="457200" algn="l"/>
              </a:tabLst>
            </a:pPr>
            <a:r>
              <a:rPr lang="en-GB" sz="4800" b="1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Submit your poster in PowerPoint format </a:t>
            </a:r>
            <a:r>
              <a:rPr lang="en-GB" sz="4800" b="1" i="1" kern="10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to</a:t>
            </a:r>
            <a:r>
              <a:rPr lang="en-GB" sz="4800" b="1" i="1" kern="10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4800" b="1" i="1" kern="10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hlinkClick r:id="rId3"/>
              </a:rPr>
              <a:t>NHSWE</a:t>
            </a:r>
            <a:r>
              <a:rPr lang="en-GB" sz="4800" b="1" i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hlinkClick r:id="rId3"/>
              </a:rPr>
              <a:t>.SPMH@wales.nhs.uk</a:t>
            </a:r>
            <a:r>
              <a:rPr lang="en-GB" sz="4800" b="1" i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by no later than 14:00 on </a:t>
            </a:r>
            <a:r>
              <a:rPr lang="en-GB" sz="4800" b="1" i="1" kern="10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Friday 21 </a:t>
            </a:r>
            <a:r>
              <a:rPr lang="en-GB" sz="4800" b="1" i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March.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ct val="100000"/>
              <a:tabLst>
                <a:tab pos="457200" algn="l"/>
              </a:tabLst>
            </a:pP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SzPct val="100000"/>
              <a:tabLst>
                <a:tab pos="457200" algn="l"/>
              </a:tabLst>
            </a:pPr>
            <a:r>
              <a:rPr lang="en-GB" sz="48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If you have completed the ‘Notification of Interest Form’ but no longer plan to submit a poster, please let us know.</a:t>
            </a: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425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1761C-D9C9-0BDD-3941-7D718700C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AC2BAFD-D15D-4D92-4676-7BAD3CF309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96169"/>
            <a:ext cx="30275213" cy="360441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1BF4BF1-1B21-0E3C-2413-5BFF09B70F36}"/>
              </a:ext>
            </a:extLst>
          </p:cNvPr>
          <p:cNvSpPr/>
          <p:nvPr/>
        </p:nvSpPr>
        <p:spPr>
          <a:xfrm>
            <a:off x="1038802" y="8579838"/>
            <a:ext cx="13549991" cy="1016801"/>
          </a:xfrm>
          <a:prstGeom prst="rect">
            <a:avLst/>
          </a:prstGeom>
          <a:solidFill>
            <a:srgbClr val="1B3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500" b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0FDC34-6856-0314-AF2B-701DE993F648}"/>
              </a:ext>
            </a:extLst>
          </p:cNvPr>
          <p:cNvSpPr/>
          <p:nvPr/>
        </p:nvSpPr>
        <p:spPr>
          <a:xfrm>
            <a:off x="1038802" y="17933623"/>
            <a:ext cx="13549991" cy="1016801"/>
          </a:xfrm>
          <a:prstGeom prst="rect">
            <a:avLst/>
          </a:prstGeom>
          <a:solidFill>
            <a:srgbClr val="1B3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500" b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A937D2-FCFC-835B-F002-8F597B5C4BC7}"/>
              </a:ext>
            </a:extLst>
          </p:cNvPr>
          <p:cNvSpPr/>
          <p:nvPr/>
        </p:nvSpPr>
        <p:spPr>
          <a:xfrm>
            <a:off x="15686420" y="4419678"/>
            <a:ext cx="13549991" cy="1016801"/>
          </a:xfrm>
          <a:prstGeom prst="rect">
            <a:avLst/>
          </a:prstGeom>
          <a:solidFill>
            <a:srgbClr val="1B3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500" b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9F33AE-5541-001E-E517-65D709E83F87}"/>
              </a:ext>
            </a:extLst>
          </p:cNvPr>
          <p:cNvSpPr/>
          <p:nvPr/>
        </p:nvSpPr>
        <p:spPr>
          <a:xfrm>
            <a:off x="16032616" y="19574950"/>
            <a:ext cx="13549991" cy="1016801"/>
          </a:xfrm>
          <a:prstGeom prst="rect">
            <a:avLst/>
          </a:prstGeom>
          <a:solidFill>
            <a:srgbClr val="1B3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500" b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E67F25D-1A00-CF8B-0629-62E23B89FB5F}"/>
              </a:ext>
            </a:extLst>
          </p:cNvPr>
          <p:cNvSpPr/>
          <p:nvPr/>
        </p:nvSpPr>
        <p:spPr>
          <a:xfrm>
            <a:off x="1" y="748457"/>
            <a:ext cx="15137606" cy="53476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EF1466-369A-E016-36FB-8A9EBA91F0D9}"/>
              </a:ext>
            </a:extLst>
          </p:cNvPr>
          <p:cNvSpPr/>
          <p:nvPr/>
        </p:nvSpPr>
        <p:spPr>
          <a:xfrm>
            <a:off x="0" y="762000"/>
            <a:ext cx="14588793" cy="5334077"/>
          </a:xfrm>
          <a:prstGeom prst="rect">
            <a:avLst/>
          </a:prstGeom>
          <a:solidFill>
            <a:srgbClr val="1B365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06DA24-9AFF-FB72-F064-A8F16CA94161}"/>
              </a:ext>
            </a:extLst>
          </p:cNvPr>
          <p:cNvSpPr txBox="1"/>
          <p:nvPr/>
        </p:nvSpPr>
        <p:spPr>
          <a:xfrm>
            <a:off x="1347789" y="1360658"/>
            <a:ext cx="112622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poster title here not exceeding the three lines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589B7F-BCFE-D5A6-F431-CEE8ABE1119E}"/>
              </a:ext>
            </a:extLst>
          </p:cNvPr>
          <p:cNvSpPr txBox="1"/>
          <p:nvPr/>
        </p:nvSpPr>
        <p:spPr>
          <a:xfrm>
            <a:off x="20220625" y="1650665"/>
            <a:ext cx="7725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organisation logo here (high resolution only)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EF86C6-BDF1-2D94-2332-FFED5952CF7A}"/>
              </a:ext>
            </a:extLst>
          </p:cNvPr>
          <p:cNvSpPr txBox="1"/>
          <p:nvPr/>
        </p:nvSpPr>
        <p:spPr>
          <a:xfrm>
            <a:off x="1038803" y="10113586"/>
            <a:ext cx="1354999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Body text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6E52B0-BCDF-551C-B536-27DBA629C15A}"/>
              </a:ext>
            </a:extLst>
          </p:cNvPr>
          <p:cNvSpPr txBox="1"/>
          <p:nvPr/>
        </p:nvSpPr>
        <p:spPr>
          <a:xfrm>
            <a:off x="15686420" y="5953425"/>
            <a:ext cx="1354999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Body text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C63E8D-48B5-866C-7F32-86A208A1AD5B}"/>
              </a:ext>
            </a:extLst>
          </p:cNvPr>
          <p:cNvSpPr txBox="1"/>
          <p:nvPr/>
        </p:nvSpPr>
        <p:spPr>
          <a:xfrm>
            <a:off x="1038803" y="19275825"/>
            <a:ext cx="1354999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Body 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3CFC11-1494-6FA4-18B4-7A5CC792D410}"/>
              </a:ext>
            </a:extLst>
          </p:cNvPr>
          <p:cNvSpPr txBox="1"/>
          <p:nvPr/>
        </p:nvSpPr>
        <p:spPr>
          <a:xfrm>
            <a:off x="16032617" y="21139941"/>
            <a:ext cx="1354999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Body text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1139AA-0F6C-9826-A43A-598B0E9D1EE7}"/>
              </a:ext>
            </a:extLst>
          </p:cNvPr>
          <p:cNvSpPr txBox="1"/>
          <p:nvPr/>
        </p:nvSpPr>
        <p:spPr>
          <a:xfrm>
            <a:off x="1587616" y="38048280"/>
            <a:ext cx="13549990" cy="63094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500" dirty="0">
                <a:latin typeface="Arial"/>
                <a:cs typeface="Arial"/>
              </a:rPr>
              <a:t>Authors: Full name, job title.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AD48F68-E046-290E-5183-01A76798E872}"/>
              </a:ext>
            </a:extLst>
          </p:cNvPr>
          <p:cNvSpPr txBox="1"/>
          <p:nvPr/>
        </p:nvSpPr>
        <p:spPr>
          <a:xfrm>
            <a:off x="1038802" y="7099778"/>
            <a:ext cx="135499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b="1" dirty="0">
                <a:latin typeface="Arial" panose="020B0604020202020204" pitchFamily="34" charset="0"/>
                <a:cs typeface="Arial" panose="020B0604020202020204" pitchFamily="34" charset="0"/>
              </a:rPr>
              <a:t>Theme: </a:t>
            </a:r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Insert theme name here (for example, Redefining the mental health workforce)</a:t>
            </a:r>
          </a:p>
        </p:txBody>
      </p:sp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FF06246E-BB74-5EA4-7879-DC7A31E216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8722131"/>
              </p:ext>
            </p:extLst>
          </p:nvPr>
        </p:nvGraphicFramePr>
        <p:xfrm>
          <a:off x="16032616" y="12035631"/>
          <a:ext cx="8946882" cy="63914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2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2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8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0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34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806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>
                    <a:solidFill>
                      <a:srgbClr val="0094B4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Table template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>
                    <a:solidFill>
                      <a:srgbClr val="009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06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35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>
                    <a:solidFill>
                      <a:srgbClr val="009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 </a:t>
                      </a:r>
                      <a:endParaRPr lang="en-GB" sz="3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 </a:t>
                      </a:r>
                      <a:endParaRPr lang="en-GB" sz="3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endParaRPr lang="en-GB" sz="3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</a:t>
                      </a:r>
                      <a:endParaRPr lang="en-GB" sz="3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0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2.1.4.1.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>
                    <a:solidFill>
                      <a:srgbClr val="009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0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2.1.4.2.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>
                    <a:solidFill>
                      <a:srgbClr val="009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80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2.1.4.3.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>
                    <a:solidFill>
                      <a:srgbClr val="009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</a:t>
                      </a:r>
                      <a:endParaRPr lang="en-GB" sz="3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1190" marR="4119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881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If </a:t>
                      </a:r>
                      <a:r>
                        <a:rPr lang="en-GB" sz="3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applic</a:t>
                      </a:r>
                      <a:r>
                        <a:rPr lang="en-GB" sz="3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41190" marR="41190" marT="0" marB="0" anchor="ctr">
                    <a:solidFill>
                      <a:srgbClr val="009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114</a:t>
                      </a: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1190" marR="41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134</a:t>
                      </a:r>
                    </a:p>
                  </a:txBody>
                  <a:tcPr marL="41190" marR="4119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5820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3f3306d-c4c8-4181-ad68-d877717d5706">
      <Terms xmlns="http://schemas.microsoft.com/office/infopath/2007/PartnerControls"/>
    </lcf76f155ced4ddcb4097134ff3c332f>
    <TaxCatchAll xmlns="bbe44fd4-9d49-4c8d-ac20-523763f31d5f" xsi:nil="true"/>
    <DocumentType xmlns="c3f3306d-c4c8-4181-ad68-d877717d5706">Generic</DocumentTyp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4000F6A9837F4A9C135A84C31F246F" ma:contentTypeVersion="19" ma:contentTypeDescription="Create a new document." ma:contentTypeScope="" ma:versionID="6d9afe71b6f9def0434dcc7c92b45b57">
  <xsd:schema xmlns:xsd="http://www.w3.org/2001/XMLSchema" xmlns:xs="http://www.w3.org/2001/XMLSchema" xmlns:p="http://schemas.microsoft.com/office/2006/metadata/properties" xmlns:ns2="c3f3306d-c4c8-4181-ad68-d877717d5706" xmlns:ns3="bbe44fd4-9d49-4c8d-ac20-523763f31d5f" targetNamespace="http://schemas.microsoft.com/office/2006/metadata/properties" ma:root="true" ma:fieldsID="3e7a0a843080a22fb64a886b33c49d70" ns2:_="" ns3:_="">
    <xsd:import namespace="c3f3306d-c4c8-4181-ad68-d877717d5706"/>
    <xsd:import namespace="bbe44fd4-9d49-4c8d-ac20-523763f31d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DocumentType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f3306d-c4c8-4181-ad68-d877717d57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DocumentType" ma:index="23" ma:displayName="Document Type" ma:format="Dropdown" ma:internalName="DocumentType">
      <xsd:simpleType>
        <xsd:restriction base="dms:Choice">
          <xsd:enumeration value="Agenda"/>
          <xsd:enumeration value="Minutes"/>
          <xsd:enumeration value="Action Log"/>
          <xsd:enumeration value="Governance"/>
          <xsd:enumeration value="Template"/>
          <xsd:enumeration value="Event"/>
          <xsd:enumeration value="Induction"/>
          <xsd:enumeration value="Policy"/>
          <xsd:enumeration value="Presentation"/>
          <xsd:enumeration value="Reporting"/>
          <xsd:enumeration value="Procurement"/>
          <xsd:enumeration value="Training"/>
          <xsd:enumeration value="Expenses"/>
          <xsd:enumeration value="Highlight Report"/>
          <xsd:enumeration value="Workplan"/>
          <xsd:enumeration value="Meeting Recording"/>
          <xsd:enumeration value="Recruitment"/>
          <xsd:enumeration value="Miscellaneous"/>
          <xsd:enumeration value="Generic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e44fd4-9d49-4c8d-ac20-523763f31d5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dc3524ad-213e-4c5f-9765-f981856656f6}" ma:internalName="TaxCatchAll" ma:showField="CatchAllData" ma:web="bbe44fd4-9d49-4c8d-ac20-523763f31d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6756F9-4F91-46BA-9C1C-E2A7905F251E}">
  <ds:schemaRefs>
    <ds:schemaRef ds:uri="http://schemas.microsoft.com/office/2006/metadata/properties"/>
    <ds:schemaRef ds:uri="http://schemas.microsoft.com/office/infopath/2007/PartnerControls"/>
    <ds:schemaRef ds:uri="c3f3306d-c4c8-4181-ad68-d877717d5706"/>
    <ds:schemaRef ds:uri="bbe44fd4-9d49-4c8d-ac20-523763f31d5f"/>
  </ds:schemaRefs>
</ds:datastoreItem>
</file>

<file path=customXml/itemProps2.xml><?xml version="1.0" encoding="utf-8"?>
<ds:datastoreItem xmlns:ds="http://schemas.openxmlformats.org/officeDocument/2006/customXml" ds:itemID="{30299740-EB4C-4680-9F07-A25DE8848D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4EB732-0470-4D5D-A0B3-B33EF5CBE8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f3306d-c4c8-4181-ad68-d877717d5706"/>
    <ds:schemaRef ds:uri="bbe44fd4-9d49-4c8d-ac20-523763f31d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371</Words>
  <Application>Microsoft Office PowerPoint</Application>
  <PresentationFormat>Custom</PresentationFormat>
  <Paragraphs>63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Williams (NHS Executive)</dc:creator>
  <cp:lastModifiedBy>David Williams (NHS Executive)</cp:lastModifiedBy>
  <cp:revision>9</cp:revision>
  <dcterms:created xsi:type="dcterms:W3CDTF">2025-02-24T16:31:13Z</dcterms:created>
  <dcterms:modified xsi:type="dcterms:W3CDTF">2025-03-17T13:54:27Z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0x010100204000F6A9837F4A9C135A84C31F246F</vt:lpwstr>
  </property>
  <property fmtid="{D5CDD505-2E9C-101B-9397-08002B2CF9AE}" pid="3" name="MediaServiceImageTags">
    <vt:lpwstr/>
  </property>
</Properties>
</file>