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73" r:id="rId5"/>
    <p:sldId id="276" r:id="rId6"/>
    <p:sldId id="277" r:id="rId7"/>
    <p:sldId id="278" r:id="rId8"/>
    <p:sldId id="279" r:id="rId9"/>
    <p:sldId id="282" r:id="rId10"/>
    <p:sldId id="283" r:id="rId11"/>
    <p:sldId id="284" r:id="rId12"/>
    <p:sldId id="285" r:id="rId13"/>
    <p:sldId id="286" r:id="rId14"/>
    <p:sldId id="289" r:id="rId15"/>
    <p:sldId id="287" r:id="rId16"/>
    <p:sldId id="281" r:id="rId17"/>
    <p:sldId id="288" r:id="rId18"/>
    <p:sldId id="2465" r:id="rId19"/>
    <p:sldId id="27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75B"/>
    <a:srgbClr val="E2F1FB"/>
    <a:srgbClr val="6EBAEB"/>
    <a:srgbClr val="006EB6"/>
    <a:srgbClr val="D2AE7E"/>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ke Fox (NHS Wales Performance and Improvement)" userId="47e6f407-caa0-4cad-83c3-a439e97d6cbf" providerId="ADAL" clId="{BE492C94-4357-4711-B542-603B67D713B8}"/>
    <pc:docChg chg="custSel modSld">
      <pc:chgData name="Luke Fox (NHS Wales Performance and Improvement)" userId="47e6f407-caa0-4cad-83c3-a439e97d6cbf" providerId="ADAL" clId="{BE492C94-4357-4711-B542-603B67D713B8}" dt="2026-07-03T15:43:37.273" v="1" actId="478"/>
      <pc:docMkLst>
        <pc:docMk/>
      </pc:docMkLst>
      <pc:sldChg chg="delSp mod">
        <pc:chgData name="Luke Fox (NHS Wales Performance and Improvement)" userId="47e6f407-caa0-4cad-83c3-a439e97d6cbf" providerId="ADAL" clId="{BE492C94-4357-4711-B542-603B67D713B8}" dt="2026-07-03T15:43:37.273" v="1" actId="478"/>
        <pc:sldMkLst>
          <pc:docMk/>
          <pc:sldMk cId="1539395169" sldId="279"/>
        </pc:sldMkLst>
        <pc:spChg chg="del">
          <ac:chgData name="Luke Fox (NHS Wales Performance and Improvement)" userId="47e6f407-caa0-4cad-83c3-a439e97d6cbf" providerId="ADAL" clId="{BE492C94-4357-4711-B542-603B67D713B8}" dt="2026-07-03T15:43:37.273" v="1" actId="478"/>
          <ac:spMkLst>
            <pc:docMk/>
            <pc:sldMk cId="1539395169" sldId="279"/>
            <ac:spMk id="4" creationId="{837D0314-BAFF-7579-5559-A6589B4EBE06}"/>
          </ac:spMkLst>
        </pc:spChg>
      </pc:sldChg>
      <pc:sldChg chg="delSp mod">
        <pc:chgData name="Luke Fox (NHS Wales Performance and Improvement)" userId="47e6f407-caa0-4cad-83c3-a439e97d6cbf" providerId="ADAL" clId="{BE492C94-4357-4711-B542-603B67D713B8}" dt="2026-07-03T15:43:11.243" v="0" actId="478"/>
        <pc:sldMkLst>
          <pc:docMk/>
          <pc:sldMk cId="3754069624" sldId="281"/>
        </pc:sldMkLst>
        <pc:spChg chg="del">
          <ac:chgData name="Luke Fox (NHS Wales Performance and Improvement)" userId="47e6f407-caa0-4cad-83c3-a439e97d6cbf" providerId="ADAL" clId="{BE492C94-4357-4711-B542-603B67D713B8}" dt="2026-07-03T15:43:11.243" v="0" actId="478"/>
          <ac:spMkLst>
            <pc:docMk/>
            <pc:sldMk cId="3754069624" sldId="281"/>
            <ac:spMk id="4" creationId="{E928FC61-09B2-2A37-CA5D-9B576E90CE8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165D12-0ED1-449C-BA30-77CE450CE20F}"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5DC80B4D-357B-4A9D-B8B2-3A72F46E6B3E}">
      <dgm:prSet phldrT="[Text]" phldr="0"/>
      <dgm:spPr/>
      <dgm:t>
        <a:bodyPr/>
        <a:lstStyle/>
        <a:p>
          <a:r>
            <a:rPr lang="en-GB"/>
            <a:t>Step 1: Understand your current quality activities and processes</a:t>
          </a:r>
        </a:p>
      </dgm:t>
    </dgm:pt>
    <dgm:pt modelId="{357CF78F-812F-42ED-B25C-66BCF463534F}" type="parTrans" cxnId="{08041B41-AF31-4044-8AA7-B211F01E2CD9}">
      <dgm:prSet/>
      <dgm:spPr/>
      <dgm:t>
        <a:bodyPr/>
        <a:lstStyle/>
        <a:p>
          <a:endParaRPr lang="en-GB"/>
        </a:p>
      </dgm:t>
    </dgm:pt>
    <dgm:pt modelId="{32F193BB-4BB0-4242-81EB-4592CDFB77F4}" type="sibTrans" cxnId="{08041B41-AF31-4044-8AA7-B211F01E2CD9}">
      <dgm:prSet/>
      <dgm:spPr/>
      <dgm:t>
        <a:bodyPr/>
        <a:lstStyle/>
        <a:p>
          <a:endParaRPr lang="en-GB"/>
        </a:p>
      </dgm:t>
    </dgm:pt>
    <dgm:pt modelId="{149247FB-08A0-49EC-8EEA-2576DF015270}">
      <dgm:prSet phldrT="[Text]" phldr="0"/>
      <dgm:spPr/>
      <dgm:t>
        <a:bodyPr/>
        <a:lstStyle/>
        <a:p>
          <a:r>
            <a:rPr lang="en-GB"/>
            <a:t>Step 2: Visualise your current quality activities</a:t>
          </a:r>
        </a:p>
      </dgm:t>
    </dgm:pt>
    <dgm:pt modelId="{A8E29CA8-343E-46FF-A6B8-1446355446A3}" type="parTrans" cxnId="{A8C4BCE2-1E0E-421D-AC40-B0C8B1215704}">
      <dgm:prSet/>
      <dgm:spPr/>
      <dgm:t>
        <a:bodyPr/>
        <a:lstStyle/>
        <a:p>
          <a:endParaRPr lang="en-GB"/>
        </a:p>
      </dgm:t>
    </dgm:pt>
    <dgm:pt modelId="{A757A873-68CA-43D7-B10E-2C11883BE88E}" type="sibTrans" cxnId="{A8C4BCE2-1E0E-421D-AC40-B0C8B1215704}">
      <dgm:prSet/>
      <dgm:spPr/>
      <dgm:t>
        <a:bodyPr/>
        <a:lstStyle/>
        <a:p>
          <a:endParaRPr lang="en-GB"/>
        </a:p>
      </dgm:t>
    </dgm:pt>
    <dgm:pt modelId="{AA6615BE-7809-4656-87F5-24E44E88216F}">
      <dgm:prSet phldrT="[Text]" phldr="0"/>
      <dgm:spPr/>
      <dgm:t>
        <a:bodyPr/>
        <a:lstStyle/>
        <a:p>
          <a:r>
            <a:rPr lang="en-GB"/>
            <a:t>Step 3: Compare your current system with a desired future state</a:t>
          </a:r>
        </a:p>
      </dgm:t>
    </dgm:pt>
    <dgm:pt modelId="{924CEB3A-747E-43A5-ADC1-9FF2AF129930}" type="parTrans" cxnId="{F2AEBE74-7402-42A5-9E66-E94DCFB32B44}">
      <dgm:prSet/>
      <dgm:spPr/>
      <dgm:t>
        <a:bodyPr/>
        <a:lstStyle/>
        <a:p>
          <a:endParaRPr lang="en-GB"/>
        </a:p>
      </dgm:t>
    </dgm:pt>
    <dgm:pt modelId="{89AE8FB5-7F01-4BF9-9BD0-C5A15C7F0333}" type="sibTrans" cxnId="{F2AEBE74-7402-42A5-9E66-E94DCFB32B44}">
      <dgm:prSet/>
      <dgm:spPr/>
      <dgm:t>
        <a:bodyPr/>
        <a:lstStyle/>
        <a:p>
          <a:endParaRPr lang="en-GB"/>
        </a:p>
      </dgm:t>
    </dgm:pt>
    <dgm:pt modelId="{CA018CB8-CE9D-4FA4-80DB-FA909AD24D69}" type="pres">
      <dgm:prSet presAssocID="{06165D12-0ED1-449C-BA30-77CE450CE20F}" presName="linearFlow" presStyleCnt="0">
        <dgm:presLayoutVars>
          <dgm:dir/>
          <dgm:resizeHandles val="exact"/>
        </dgm:presLayoutVars>
      </dgm:prSet>
      <dgm:spPr/>
    </dgm:pt>
    <dgm:pt modelId="{5B97FDED-D20B-4CB1-8D0A-8D499258CCBD}" type="pres">
      <dgm:prSet presAssocID="{5DC80B4D-357B-4A9D-B8B2-3A72F46E6B3E}" presName="composite" presStyleCnt="0"/>
      <dgm:spPr/>
    </dgm:pt>
    <dgm:pt modelId="{61F89D62-7BF2-4027-AA22-94223C17EFE7}" type="pres">
      <dgm:prSet presAssocID="{5DC80B4D-357B-4A9D-B8B2-3A72F46E6B3E}" presName="imgShp" presStyleLbl="fgImgPlace1" presStyleIdx="0" presStyleCnt="3"/>
      <dgm:spPr/>
    </dgm:pt>
    <dgm:pt modelId="{38EF5A35-67B8-466C-94A4-B6E2071DF659}" type="pres">
      <dgm:prSet presAssocID="{5DC80B4D-357B-4A9D-B8B2-3A72F46E6B3E}" presName="txShp" presStyleLbl="node1" presStyleIdx="0" presStyleCnt="3">
        <dgm:presLayoutVars>
          <dgm:bulletEnabled val="1"/>
        </dgm:presLayoutVars>
      </dgm:prSet>
      <dgm:spPr/>
    </dgm:pt>
    <dgm:pt modelId="{862BCD26-956C-4702-9776-9440502D322E}" type="pres">
      <dgm:prSet presAssocID="{32F193BB-4BB0-4242-81EB-4592CDFB77F4}" presName="spacing" presStyleCnt="0"/>
      <dgm:spPr/>
    </dgm:pt>
    <dgm:pt modelId="{8FAEF53E-FD6D-4CD5-AE59-AA543E9E21F5}" type="pres">
      <dgm:prSet presAssocID="{149247FB-08A0-49EC-8EEA-2576DF015270}" presName="composite" presStyleCnt="0"/>
      <dgm:spPr/>
    </dgm:pt>
    <dgm:pt modelId="{046949E4-3E6C-42D5-8633-58E80506FC78}" type="pres">
      <dgm:prSet presAssocID="{149247FB-08A0-49EC-8EEA-2576DF015270}" presName="imgShp" presStyleLbl="fgImgPlace1" presStyleIdx="1" presStyleCnt="3"/>
      <dgm:spPr/>
    </dgm:pt>
    <dgm:pt modelId="{78882F11-EC42-43F3-97CA-3B46422F7C21}" type="pres">
      <dgm:prSet presAssocID="{149247FB-08A0-49EC-8EEA-2576DF015270}" presName="txShp" presStyleLbl="node1" presStyleIdx="1" presStyleCnt="3">
        <dgm:presLayoutVars>
          <dgm:bulletEnabled val="1"/>
        </dgm:presLayoutVars>
      </dgm:prSet>
      <dgm:spPr/>
    </dgm:pt>
    <dgm:pt modelId="{C366CCD0-1C71-4552-B7FD-581A90E8F80B}" type="pres">
      <dgm:prSet presAssocID="{A757A873-68CA-43D7-B10E-2C11883BE88E}" presName="spacing" presStyleCnt="0"/>
      <dgm:spPr/>
    </dgm:pt>
    <dgm:pt modelId="{A11E6FEB-1BF2-4CFB-ADBC-678139C2DE1D}" type="pres">
      <dgm:prSet presAssocID="{AA6615BE-7809-4656-87F5-24E44E88216F}" presName="composite" presStyleCnt="0"/>
      <dgm:spPr/>
    </dgm:pt>
    <dgm:pt modelId="{E2D12E2C-1958-48EA-ADB5-95588866274F}" type="pres">
      <dgm:prSet presAssocID="{AA6615BE-7809-4656-87F5-24E44E88216F}" presName="imgShp" presStyleLbl="fgImgPlace1" presStyleIdx="2" presStyleCnt="3"/>
      <dgm:spPr/>
    </dgm:pt>
    <dgm:pt modelId="{689D96D0-8FC5-400F-B7B6-188F00406B9A}" type="pres">
      <dgm:prSet presAssocID="{AA6615BE-7809-4656-87F5-24E44E88216F}" presName="txShp" presStyleLbl="node1" presStyleIdx="2" presStyleCnt="3">
        <dgm:presLayoutVars>
          <dgm:bulletEnabled val="1"/>
        </dgm:presLayoutVars>
      </dgm:prSet>
      <dgm:spPr/>
    </dgm:pt>
  </dgm:ptLst>
  <dgm:cxnLst>
    <dgm:cxn modelId="{3A64595E-A145-4C8C-9C76-530591A8085D}" type="presOf" srcId="{149247FB-08A0-49EC-8EEA-2576DF015270}" destId="{78882F11-EC42-43F3-97CA-3B46422F7C21}" srcOrd="0" destOrd="0" presId="urn:microsoft.com/office/officeart/2005/8/layout/vList3"/>
    <dgm:cxn modelId="{08041B41-AF31-4044-8AA7-B211F01E2CD9}" srcId="{06165D12-0ED1-449C-BA30-77CE450CE20F}" destId="{5DC80B4D-357B-4A9D-B8B2-3A72F46E6B3E}" srcOrd="0" destOrd="0" parTransId="{357CF78F-812F-42ED-B25C-66BCF463534F}" sibTransId="{32F193BB-4BB0-4242-81EB-4592CDFB77F4}"/>
    <dgm:cxn modelId="{D7589062-2AF0-40A0-BCF6-A43E66054C93}" type="presOf" srcId="{AA6615BE-7809-4656-87F5-24E44E88216F}" destId="{689D96D0-8FC5-400F-B7B6-188F00406B9A}" srcOrd="0" destOrd="0" presId="urn:microsoft.com/office/officeart/2005/8/layout/vList3"/>
    <dgm:cxn modelId="{48B8EE42-2F89-40F4-B5E2-6040608744C0}" type="presOf" srcId="{06165D12-0ED1-449C-BA30-77CE450CE20F}" destId="{CA018CB8-CE9D-4FA4-80DB-FA909AD24D69}" srcOrd="0" destOrd="0" presId="urn:microsoft.com/office/officeart/2005/8/layout/vList3"/>
    <dgm:cxn modelId="{B8C6A54C-4157-4A55-B21F-4BA71514BDBD}" type="presOf" srcId="{5DC80B4D-357B-4A9D-B8B2-3A72F46E6B3E}" destId="{38EF5A35-67B8-466C-94A4-B6E2071DF659}" srcOrd="0" destOrd="0" presId="urn:microsoft.com/office/officeart/2005/8/layout/vList3"/>
    <dgm:cxn modelId="{F2AEBE74-7402-42A5-9E66-E94DCFB32B44}" srcId="{06165D12-0ED1-449C-BA30-77CE450CE20F}" destId="{AA6615BE-7809-4656-87F5-24E44E88216F}" srcOrd="2" destOrd="0" parTransId="{924CEB3A-747E-43A5-ADC1-9FF2AF129930}" sibTransId="{89AE8FB5-7F01-4BF9-9BD0-C5A15C7F0333}"/>
    <dgm:cxn modelId="{A8C4BCE2-1E0E-421D-AC40-B0C8B1215704}" srcId="{06165D12-0ED1-449C-BA30-77CE450CE20F}" destId="{149247FB-08A0-49EC-8EEA-2576DF015270}" srcOrd="1" destOrd="0" parTransId="{A8E29CA8-343E-46FF-A6B8-1446355446A3}" sibTransId="{A757A873-68CA-43D7-B10E-2C11883BE88E}"/>
    <dgm:cxn modelId="{1FB37766-58CB-46C5-A62F-9E9F3A98A335}" type="presParOf" srcId="{CA018CB8-CE9D-4FA4-80DB-FA909AD24D69}" destId="{5B97FDED-D20B-4CB1-8D0A-8D499258CCBD}" srcOrd="0" destOrd="0" presId="urn:microsoft.com/office/officeart/2005/8/layout/vList3"/>
    <dgm:cxn modelId="{D6D10A0B-58D6-46FD-A136-2B11D71336E4}" type="presParOf" srcId="{5B97FDED-D20B-4CB1-8D0A-8D499258CCBD}" destId="{61F89D62-7BF2-4027-AA22-94223C17EFE7}" srcOrd="0" destOrd="0" presId="urn:microsoft.com/office/officeart/2005/8/layout/vList3"/>
    <dgm:cxn modelId="{DE0A044A-E08E-4F93-9921-885814455C56}" type="presParOf" srcId="{5B97FDED-D20B-4CB1-8D0A-8D499258CCBD}" destId="{38EF5A35-67B8-466C-94A4-B6E2071DF659}" srcOrd="1" destOrd="0" presId="urn:microsoft.com/office/officeart/2005/8/layout/vList3"/>
    <dgm:cxn modelId="{CFAB957A-207F-409F-8745-95EEA544D789}" type="presParOf" srcId="{CA018CB8-CE9D-4FA4-80DB-FA909AD24D69}" destId="{862BCD26-956C-4702-9776-9440502D322E}" srcOrd="1" destOrd="0" presId="urn:microsoft.com/office/officeart/2005/8/layout/vList3"/>
    <dgm:cxn modelId="{E632C5E1-11DD-44C1-9AEB-F09C92E665CB}" type="presParOf" srcId="{CA018CB8-CE9D-4FA4-80DB-FA909AD24D69}" destId="{8FAEF53E-FD6D-4CD5-AE59-AA543E9E21F5}" srcOrd="2" destOrd="0" presId="urn:microsoft.com/office/officeart/2005/8/layout/vList3"/>
    <dgm:cxn modelId="{00F18179-CF4C-4C59-9104-2FC08F638DD0}" type="presParOf" srcId="{8FAEF53E-FD6D-4CD5-AE59-AA543E9E21F5}" destId="{046949E4-3E6C-42D5-8633-58E80506FC78}" srcOrd="0" destOrd="0" presId="urn:microsoft.com/office/officeart/2005/8/layout/vList3"/>
    <dgm:cxn modelId="{12FE1887-0FDB-4BEB-9F40-CBE5F287625F}" type="presParOf" srcId="{8FAEF53E-FD6D-4CD5-AE59-AA543E9E21F5}" destId="{78882F11-EC42-43F3-97CA-3B46422F7C21}" srcOrd="1" destOrd="0" presId="urn:microsoft.com/office/officeart/2005/8/layout/vList3"/>
    <dgm:cxn modelId="{7D75781B-4DB8-42D5-9C8F-4D897E81247B}" type="presParOf" srcId="{CA018CB8-CE9D-4FA4-80DB-FA909AD24D69}" destId="{C366CCD0-1C71-4552-B7FD-581A90E8F80B}" srcOrd="3" destOrd="0" presId="urn:microsoft.com/office/officeart/2005/8/layout/vList3"/>
    <dgm:cxn modelId="{D97C4566-0DA2-4393-B4E3-B569B67CFE29}" type="presParOf" srcId="{CA018CB8-CE9D-4FA4-80DB-FA909AD24D69}" destId="{A11E6FEB-1BF2-4CFB-ADBC-678139C2DE1D}" srcOrd="4" destOrd="0" presId="urn:microsoft.com/office/officeart/2005/8/layout/vList3"/>
    <dgm:cxn modelId="{C1BCA318-A18F-4173-B781-3C996DEBE6FC}" type="presParOf" srcId="{A11E6FEB-1BF2-4CFB-ADBC-678139C2DE1D}" destId="{E2D12E2C-1958-48EA-ADB5-95588866274F}" srcOrd="0" destOrd="0" presId="urn:microsoft.com/office/officeart/2005/8/layout/vList3"/>
    <dgm:cxn modelId="{BD0DFC95-F48F-4C1F-A916-09AEF965A28E}" type="presParOf" srcId="{A11E6FEB-1BF2-4CFB-ADBC-678139C2DE1D}" destId="{689D96D0-8FC5-400F-B7B6-188F00406B9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EF5A35-67B8-466C-94A4-B6E2071DF659}">
      <dsp:nvSpPr>
        <dsp:cNvPr id="0" name=""/>
        <dsp:cNvSpPr/>
      </dsp:nvSpPr>
      <dsp:spPr>
        <a:xfrm rot="10800000">
          <a:off x="1253960" y="3281"/>
          <a:ext cx="3780417" cy="1207001"/>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2254" tIns="80010" rIns="149352" bIns="80010" numCol="1" spcCol="1270" anchor="ctr" anchorCtr="0">
          <a:noAutofit/>
        </a:bodyPr>
        <a:lstStyle/>
        <a:p>
          <a:pPr marL="0" lvl="0" indent="0" algn="ctr" defTabSz="933450">
            <a:lnSpc>
              <a:spcPct val="90000"/>
            </a:lnSpc>
            <a:spcBef>
              <a:spcPct val="0"/>
            </a:spcBef>
            <a:spcAft>
              <a:spcPct val="35000"/>
            </a:spcAft>
            <a:buNone/>
          </a:pPr>
          <a:r>
            <a:rPr lang="en-GB" sz="2100" kern="1200"/>
            <a:t>Step 1: Understand your current quality activities and processes</a:t>
          </a:r>
        </a:p>
      </dsp:txBody>
      <dsp:txXfrm rot="10800000">
        <a:off x="1555710" y="3281"/>
        <a:ext cx="3478667" cy="1207001"/>
      </dsp:txXfrm>
    </dsp:sp>
    <dsp:sp modelId="{61F89D62-7BF2-4027-AA22-94223C17EFE7}">
      <dsp:nvSpPr>
        <dsp:cNvPr id="0" name=""/>
        <dsp:cNvSpPr/>
      </dsp:nvSpPr>
      <dsp:spPr>
        <a:xfrm>
          <a:off x="650460" y="3281"/>
          <a:ext cx="1207001" cy="1207001"/>
        </a:xfrm>
        <a:prstGeom prst="ellipse">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8882F11-EC42-43F3-97CA-3B46422F7C21}">
      <dsp:nvSpPr>
        <dsp:cNvPr id="0" name=""/>
        <dsp:cNvSpPr/>
      </dsp:nvSpPr>
      <dsp:spPr>
        <a:xfrm rot="10800000">
          <a:off x="1253960" y="1570580"/>
          <a:ext cx="3780417" cy="1207001"/>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2254" tIns="80010" rIns="149352" bIns="80010" numCol="1" spcCol="1270" anchor="ctr" anchorCtr="0">
          <a:noAutofit/>
        </a:bodyPr>
        <a:lstStyle/>
        <a:p>
          <a:pPr marL="0" lvl="0" indent="0" algn="ctr" defTabSz="933450">
            <a:lnSpc>
              <a:spcPct val="90000"/>
            </a:lnSpc>
            <a:spcBef>
              <a:spcPct val="0"/>
            </a:spcBef>
            <a:spcAft>
              <a:spcPct val="35000"/>
            </a:spcAft>
            <a:buNone/>
          </a:pPr>
          <a:r>
            <a:rPr lang="en-GB" sz="2100" kern="1200"/>
            <a:t>Step 2: Visualise your current quality activities</a:t>
          </a:r>
        </a:p>
      </dsp:txBody>
      <dsp:txXfrm rot="10800000">
        <a:off x="1555710" y="1570580"/>
        <a:ext cx="3478667" cy="1207001"/>
      </dsp:txXfrm>
    </dsp:sp>
    <dsp:sp modelId="{046949E4-3E6C-42D5-8633-58E80506FC78}">
      <dsp:nvSpPr>
        <dsp:cNvPr id="0" name=""/>
        <dsp:cNvSpPr/>
      </dsp:nvSpPr>
      <dsp:spPr>
        <a:xfrm>
          <a:off x="650460" y="1570580"/>
          <a:ext cx="1207001" cy="1207001"/>
        </a:xfrm>
        <a:prstGeom prst="ellipse">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9D96D0-8FC5-400F-B7B6-188F00406B9A}">
      <dsp:nvSpPr>
        <dsp:cNvPr id="0" name=""/>
        <dsp:cNvSpPr/>
      </dsp:nvSpPr>
      <dsp:spPr>
        <a:xfrm rot="10800000">
          <a:off x="1253960" y="3137880"/>
          <a:ext cx="3780417" cy="1207001"/>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2254" tIns="80010" rIns="149352" bIns="80010" numCol="1" spcCol="1270" anchor="ctr" anchorCtr="0">
          <a:noAutofit/>
        </a:bodyPr>
        <a:lstStyle/>
        <a:p>
          <a:pPr marL="0" lvl="0" indent="0" algn="ctr" defTabSz="933450">
            <a:lnSpc>
              <a:spcPct val="90000"/>
            </a:lnSpc>
            <a:spcBef>
              <a:spcPct val="0"/>
            </a:spcBef>
            <a:spcAft>
              <a:spcPct val="35000"/>
            </a:spcAft>
            <a:buNone/>
          </a:pPr>
          <a:r>
            <a:rPr lang="en-GB" sz="2100" kern="1200"/>
            <a:t>Step 3: Compare your current system with a desired future state</a:t>
          </a:r>
        </a:p>
      </dsp:txBody>
      <dsp:txXfrm rot="10800000">
        <a:off x="1555710" y="3137880"/>
        <a:ext cx="3478667" cy="1207001"/>
      </dsp:txXfrm>
    </dsp:sp>
    <dsp:sp modelId="{E2D12E2C-1958-48EA-ADB5-95588866274F}">
      <dsp:nvSpPr>
        <dsp:cNvPr id="0" name=""/>
        <dsp:cNvSpPr/>
      </dsp:nvSpPr>
      <dsp:spPr>
        <a:xfrm>
          <a:off x="650460" y="3137880"/>
          <a:ext cx="1207001" cy="1207001"/>
        </a:xfrm>
        <a:prstGeom prst="ellipse">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71A564-A7AF-9AF5-2B07-DD0D3BB3E9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A52E14AF-BF84-AF35-820A-22566475C5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E066B5C-E5C0-492E-9B6E-0FFCB21EB789}" type="datetimeFigureOut">
              <a:rPr lang="en-GB" smtClean="0"/>
              <a:t>03/07/2026</a:t>
            </a:fld>
            <a:endParaRPr lang="en-GB"/>
          </a:p>
        </p:txBody>
      </p:sp>
      <p:sp>
        <p:nvSpPr>
          <p:cNvPr id="4" name="Footer Placeholder 3">
            <a:extLst>
              <a:ext uri="{FF2B5EF4-FFF2-40B4-BE49-F238E27FC236}">
                <a16:creationId xmlns:a16="http://schemas.microsoft.com/office/drawing/2014/main" id="{4124AFFB-4481-A058-4B3D-08AC38B1CEB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F4C50835-2AF7-BAEA-AC26-C6C4CB34AF6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ADCA88-C82F-4A45-BC69-B415EDAA6295}" type="slidenum">
              <a:rPr lang="en-GB" smtClean="0"/>
              <a:t>‹#›</a:t>
            </a:fld>
            <a:endParaRPr lang="en-GB"/>
          </a:p>
        </p:txBody>
      </p:sp>
    </p:spTree>
    <p:extLst>
      <p:ext uri="{BB962C8B-B14F-4D97-AF65-F5344CB8AC3E}">
        <p14:creationId xmlns:p14="http://schemas.microsoft.com/office/powerpoint/2010/main" val="7502344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A9DCED-6FBD-42AF-81FD-C39D057FF0C5}" type="datetimeFigureOut">
              <a:rPr lang="en-GB" smtClean="0"/>
              <a:t>03/07/2026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F4535C-9197-410C-950E-8EB50AEE2A0C}" type="slidenum">
              <a:rPr lang="en-GB" smtClean="0"/>
              <a:t>‹#›</a:t>
            </a:fld>
            <a:endParaRPr lang="en-GB"/>
          </a:p>
        </p:txBody>
      </p:sp>
    </p:spTree>
    <p:extLst>
      <p:ext uri="{BB962C8B-B14F-4D97-AF65-F5344CB8AC3E}">
        <p14:creationId xmlns:p14="http://schemas.microsoft.com/office/powerpoint/2010/main" val="1114839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71D62F4-C118-4919-B77A-47A713374CAD}" type="slidenum">
              <a:rPr lang="en-GB" smtClean="0"/>
              <a:t>15</a:t>
            </a:fld>
            <a:endParaRPr lang="en-GB"/>
          </a:p>
        </p:txBody>
      </p:sp>
    </p:spTree>
    <p:extLst>
      <p:ext uri="{BB962C8B-B14F-4D97-AF65-F5344CB8AC3E}">
        <p14:creationId xmlns:p14="http://schemas.microsoft.com/office/powerpoint/2010/main" val="8135472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E2F1FB"/>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F633691-475D-5D2A-563D-AD0C48AAD7D3}"/>
              </a:ext>
            </a:extLst>
          </p:cNvPr>
          <p:cNvPicPr>
            <a:picLocks noChangeAspect="1"/>
          </p:cNvPicPr>
          <p:nvPr userDrawn="1"/>
        </p:nvPicPr>
        <p:blipFill>
          <a:blip r:embed="rId2"/>
          <a:srcRect/>
          <a:stretch/>
        </p:blipFill>
        <p:spPr>
          <a:xfrm>
            <a:off x="3174" y="929"/>
            <a:ext cx="12188825" cy="6857928"/>
          </a:xfrm>
          <a:prstGeom prst="rect">
            <a:avLst/>
          </a:prstGeom>
        </p:spPr>
      </p:pic>
      <p:sp>
        <p:nvSpPr>
          <p:cNvPr id="2" name="Title 1">
            <a:extLst>
              <a:ext uri="{FF2B5EF4-FFF2-40B4-BE49-F238E27FC236}">
                <a16:creationId xmlns:a16="http://schemas.microsoft.com/office/drawing/2014/main" id="{F5C30E4C-D7D4-4E23-1E36-0E7BDF89315A}"/>
              </a:ext>
            </a:extLst>
          </p:cNvPr>
          <p:cNvSpPr>
            <a:spLocks noGrp="1"/>
          </p:cNvSpPr>
          <p:nvPr>
            <p:ph type="ctrTitle" hasCustomPrompt="1"/>
          </p:nvPr>
        </p:nvSpPr>
        <p:spPr>
          <a:xfrm>
            <a:off x="452194" y="1613390"/>
            <a:ext cx="8532229" cy="826477"/>
          </a:xfrm>
        </p:spPr>
        <p:txBody>
          <a:bodyPr anchor="t"/>
          <a:lstStyle>
            <a:lvl1pPr algn="l">
              <a:defRPr sz="6000" b="1" i="0">
                <a:solidFill>
                  <a:srgbClr val="00375B"/>
                </a:solidFill>
                <a:latin typeface="Verdana" panose="020B0604030504040204" pitchFamily="34" charset="0"/>
                <a:ea typeface="Verdana" panose="020B0604030504040204" pitchFamily="34" charset="0"/>
                <a:cs typeface="Verdana" panose="020B0604030504040204" pitchFamily="34" charset="0"/>
              </a:defRPr>
            </a:lvl1pPr>
          </a:lstStyle>
          <a:p>
            <a:r>
              <a:rPr lang="en-GB"/>
              <a:t>Title</a:t>
            </a:r>
            <a:endParaRPr lang="en-US"/>
          </a:p>
        </p:txBody>
      </p:sp>
      <p:sp>
        <p:nvSpPr>
          <p:cNvPr id="5" name="Subtitle 2">
            <a:extLst>
              <a:ext uri="{FF2B5EF4-FFF2-40B4-BE49-F238E27FC236}">
                <a16:creationId xmlns:a16="http://schemas.microsoft.com/office/drawing/2014/main" id="{BD9E4558-EC15-F5EE-E320-33B3C1D90D8F}"/>
              </a:ext>
            </a:extLst>
          </p:cNvPr>
          <p:cNvSpPr>
            <a:spLocks noGrp="1"/>
          </p:cNvSpPr>
          <p:nvPr>
            <p:ph type="subTitle" idx="1"/>
          </p:nvPr>
        </p:nvSpPr>
        <p:spPr>
          <a:xfrm>
            <a:off x="440471" y="2784014"/>
            <a:ext cx="8543952" cy="1269243"/>
          </a:xfrm>
        </p:spPr>
        <p:txBody>
          <a:bodyPr/>
          <a:lstStyle>
            <a:lvl1pPr marL="0" indent="0" algn="l">
              <a:buNone/>
              <a:defRPr sz="2400">
                <a:solidFill>
                  <a:srgbClr val="00375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3" name="Picture 2" descr="A logo with a magnifying glass&#10;&#10;AI-generated content may be incorrect.">
            <a:extLst>
              <a:ext uri="{FF2B5EF4-FFF2-40B4-BE49-F238E27FC236}">
                <a16:creationId xmlns:a16="http://schemas.microsoft.com/office/drawing/2014/main" id="{BEA3E5CC-80EC-7082-51DF-6A677AC08A4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82435" y="172073"/>
            <a:ext cx="3244713" cy="1269243"/>
          </a:xfrm>
          <a:prstGeom prst="rect">
            <a:avLst/>
          </a:prstGeom>
          <a:noFill/>
          <a:ln>
            <a:noFill/>
          </a:ln>
        </p:spPr>
      </p:pic>
    </p:spTree>
    <p:extLst>
      <p:ext uri="{BB962C8B-B14F-4D97-AF65-F5344CB8AC3E}">
        <p14:creationId xmlns:p14="http://schemas.microsoft.com/office/powerpoint/2010/main" val="3484514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F8B57-2FC0-BC9A-3732-DD7B8C0C83FA}"/>
              </a:ext>
            </a:extLst>
          </p:cNvPr>
          <p:cNvSpPr>
            <a:spLocks noGrp="1"/>
          </p:cNvSpPr>
          <p:nvPr>
            <p:ph type="title"/>
          </p:nvPr>
        </p:nvSpPr>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4043E512-3A03-AEA3-7E01-7E2B2F8F7459}"/>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B8738BD4-7E91-6FC3-7E8C-BA35AA46A0AD}"/>
              </a:ext>
            </a:extLst>
          </p:cNvPr>
          <p:cNvSpPr>
            <a:spLocks noGrp="1"/>
          </p:cNvSpPr>
          <p:nvPr>
            <p:ph type="pic" sz="quarter" idx="10"/>
          </p:nvPr>
        </p:nvSpPr>
        <p:spPr>
          <a:xfrm>
            <a:off x="298450" y="1319213"/>
            <a:ext cx="5557227" cy="2707655"/>
          </a:xfrm>
        </p:spPr>
        <p:txBody>
          <a:bodyPr/>
          <a:lstStyle/>
          <a:p>
            <a:r>
              <a:rPr lang="en-US"/>
              <a:t>Click icon to add picture</a:t>
            </a:r>
          </a:p>
        </p:txBody>
      </p:sp>
      <p:sp>
        <p:nvSpPr>
          <p:cNvPr id="3" name="Picture Placeholder 5">
            <a:extLst>
              <a:ext uri="{FF2B5EF4-FFF2-40B4-BE49-F238E27FC236}">
                <a16:creationId xmlns:a16="http://schemas.microsoft.com/office/drawing/2014/main" id="{D0D36FCA-FAC3-950D-CB37-4FB1ECF0745A}"/>
              </a:ext>
            </a:extLst>
          </p:cNvPr>
          <p:cNvSpPr>
            <a:spLocks noGrp="1"/>
          </p:cNvSpPr>
          <p:nvPr>
            <p:ph type="pic" sz="quarter" idx="11"/>
          </p:nvPr>
        </p:nvSpPr>
        <p:spPr>
          <a:xfrm>
            <a:off x="6242050" y="1319213"/>
            <a:ext cx="5557227" cy="2707655"/>
          </a:xfrm>
        </p:spPr>
        <p:txBody>
          <a:bodyPr/>
          <a:lstStyle/>
          <a:p>
            <a:r>
              <a:rPr lang="en-US"/>
              <a:t>Click icon to add picture</a:t>
            </a:r>
          </a:p>
        </p:txBody>
      </p:sp>
      <p:sp>
        <p:nvSpPr>
          <p:cNvPr id="4" name="Text Placeholder 8">
            <a:extLst>
              <a:ext uri="{FF2B5EF4-FFF2-40B4-BE49-F238E27FC236}">
                <a16:creationId xmlns:a16="http://schemas.microsoft.com/office/drawing/2014/main" id="{940B8628-6239-B222-86E5-945880326BCB}"/>
              </a:ext>
            </a:extLst>
          </p:cNvPr>
          <p:cNvSpPr>
            <a:spLocks noGrp="1"/>
          </p:cNvSpPr>
          <p:nvPr>
            <p:ph type="body" sz="quarter" idx="12"/>
          </p:nvPr>
        </p:nvSpPr>
        <p:spPr>
          <a:xfrm>
            <a:off x="297951" y="4326172"/>
            <a:ext cx="5557227" cy="216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a:extLst>
              <a:ext uri="{FF2B5EF4-FFF2-40B4-BE49-F238E27FC236}">
                <a16:creationId xmlns:a16="http://schemas.microsoft.com/office/drawing/2014/main" id="{2735E2EC-B4F7-063F-BA93-CC95190327A5}"/>
              </a:ext>
            </a:extLst>
          </p:cNvPr>
          <p:cNvSpPr>
            <a:spLocks noGrp="1"/>
          </p:cNvSpPr>
          <p:nvPr>
            <p:ph type="body" sz="quarter" idx="13"/>
          </p:nvPr>
        </p:nvSpPr>
        <p:spPr>
          <a:xfrm>
            <a:off x="6223967" y="4326172"/>
            <a:ext cx="5557227" cy="216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8962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F8B57-2FC0-BC9A-3732-DD7B8C0C83FA}"/>
              </a:ext>
            </a:extLst>
          </p:cNvPr>
          <p:cNvSpPr>
            <a:spLocks noGrp="1"/>
          </p:cNvSpPr>
          <p:nvPr>
            <p:ph type="title"/>
          </p:nvPr>
        </p:nvSpPr>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4043E512-3A03-AEA3-7E01-7E2B2F8F7459}"/>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B8738BD4-7E91-6FC3-7E8C-BA35AA46A0AD}"/>
              </a:ext>
            </a:extLst>
          </p:cNvPr>
          <p:cNvSpPr>
            <a:spLocks noGrp="1"/>
          </p:cNvSpPr>
          <p:nvPr>
            <p:ph type="pic" sz="quarter" idx="10"/>
          </p:nvPr>
        </p:nvSpPr>
        <p:spPr>
          <a:xfrm>
            <a:off x="298451" y="1319213"/>
            <a:ext cx="3640503" cy="2707655"/>
          </a:xfrm>
        </p:spPr>
        <p:txBody>
          <a:bodyPr/>
          <a:lstStyle/>
          <a:p>
            <a:r>
              <a:rPr lang="en-US"/>
              <a:t>Click icon to add picture</a:t>
            </a:r>
          </a:p>
        </p:txBody>
      </p:sp>
      <p:sp>
        <p:nvSpPr>
          <p:cNvPr id="13" name="Text Placeholder 8">
            <a:extLst>
              <a:ext uri="{FF2B5EF4-FFF2-40B4-BE49-F238E27FC236}">
                <a16:creationId xmlns:a16="http://schemas.microsoft.com/office/drawing/2014/main" id="{5142379F-DE7A-577B-88C0-B3EE240073BA}"/>
              </a:ext>
            </a:extLst>
          </p:cNvPr>
          <p:cNvSpPr>
            <a:spLocks noGrp="1"/>
          </p:cNvSpPr>
          <p:nvPr>
            <p:ph type="body" sz="quarter" idx="18"/>
          </p:nvPr>
        </p:nvSpPr>
        <p:spPr>
          <a:xfrm>
            <a:off x="290496" y="4326172"/>
            <a:ext cx="3640503" cy="21667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5">
            <a:extLst>
              <a:ext uri="{FF2B5EF4-FFF2-40B4-BE49-F238E27FC236}">
                <a16:creationId xmlns:a16="http://schemas.microsoft.com/office/drawing/2014/main" id="{109E41BF-36EC-1AF2-E3B8-5587E6EEE609}"/>
              </a:ext>
            </a:extLst>
          </p:cNvPr>
          <p:cNvSpPr>
            <a:spLocks noGrp="1"/>
          </p:cNvSpPr>
          <p:nvPr>
            <p:ph type="pic" sz="quarter" idx="19"/>
          </p:nvPr>
        </p:nvSpPr>
        <p:spPr>
          <a:xfrm>
            <a:off x="4258967" y="1319213"/>
            <a:ext cx="3640503" cy="2707655"/>
          </a:xfrm>
        </p:spPr>
        <p:txBody>
          <a:bodyPr/>
          <a:lstStyle/>
          <a:p>
            <a:r>
              <a:rPr lang="en-US"/>
              <a:t>Click icon to add picture</a:t>
            </a:r>
          </a:p>
        </p:txBody>
      </p:sp>
      <p:sp>
        <p:nvSpPr>
          <p:cNvPr id="15" name="Text Placeholder 8">
            <a:extLst>
              <a:ext uri="{FF2B5EF4-FFF2-40B4-BE49-F238E27FC236}">
                <a16:creationId xmlns:a16="http://schemas.microsoft.com/office/drawing/2014/main" id="{C231ED06-ECF0-C4AC-8639-8CE66457C624}"/>
              </a:ext>
            </a:extLst>
          </p:cNvPr>
          <p:cNvSpPr>
            <a:spLocks noGrp="1"/>
          </p:cNvSpPr>
          <p:nvPr>
            <p:ph type="body" sz="quarter" idx="20"/>
          </p:nvPr>
        </p:nvSpPr>
        <p:spPr>
          <a:xfrm>
            <a:off x="4251012" y="4326172"/>
            <a:ext cx="3640503" cy="21667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Placeholder 5">
            <a:extLst>
              <a:ext uri="{FF2B5EF4-FFF2-40B4-BE49-F238E27FC236}">
                <a16:creationId xmlns:a16="http://schemas.microsoft.com/office/drawing/2014/main" id="{AB47843F-5403-C508-8932-7C1D5D38283E}"/>
              </a:ext>
            </a:extLst>
          </p:cNvPr>
          <p:cNvSpPr>
            <a:spLocks noGrp="1"/>
          </p:cNvSpPr>
          <p:nvPr>
            <p:ph type="pic" sz="quarter" idx="21"/>
          </p:nvPr>
        </p:nvSpPr>
        <p:spPr>
          <a:xfrm>
            <a:off x="8211528" y="1319213"/>
            <a:ext cx="3640503" cy="2707655"/>
          </a:xfrm>
        </p:spPr>
        <p:txBody>
          <a:bodyPr/>
          <a:lstStyle/>
          <a:p>
            <a:r>
              <a:rPr lang="en-US"/>
              <a:t>Click icon to add picture</a:t>
            </a:r>
          </a:p>
        </p:txBody>
      </p:sp>
      <p:sp>
        <p:nvSpPr>
          <p:cNvPr id="17" name="Text Placeholder 8">
            <a:extLst>
              <a:ext uri="{FF2B5EF4-FFF2-40B4-BE49-F238E27FC236}">
                <a16:creationId xmlns:a16="http://schemas.microsoft.com/office/drawing/2014/main" id="{35587EFE-E2A8-01B2-B065-AC67F2A9F89D}"/>
              </a:ext>
            </a:extLst>
          </p:cNvPr>
          <p:cNvSpPr>
            <a:spLocks noGrp="1"/>
          </p:cNvSpPr>
          <p:nvPr>
            <p:ph type="body" sz="quarter" idx="22"/>
          </p:nvPr>
        </p:nvSpPr>
        <p:spPr>
          <a:xfrm>
            <a:off x="8203573" y="4326172"/>
            <a:ext cx="3640503" cy="21667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0495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808164A-D755-47BF-68CD-67E85432E20E}"/>
              </a:ext>
            </a:extLst>
          </p:cNvPr>
          <p:cNvSpPr>
            <a:spLocks noGrp="1"/>
          </p:cNvSpPr>
          <p:nvPr>
            <p:ph type="title"/>
          </p:nvPr>
        </p:nvSpPr>
        <p:spPr>
          <a:xfrm>
            <a:off x="297951" y="365126"/>
            <a:ext cx="11558427" cy="487630"/>
          </a:xfrm>
        </p:spPr>
        <p:txBody>
          <a:bodyPr/>
          <a:lstStyle/>
          <a:p>
            <a:r>
              <a:rPr lang="en-US"/>
              <a:t>Click to edit Master title style</a:t>
            </a:r>
          </a:p>
        </p:txBody>
      </p:sp>
      <p:cxnSp>
        <p:nvCxnSpPr>
          <p:cNvPr id="7" name="Straight Connector 6">
            <a:extLst>
              <a:ext uri="{FF2B5EF4-FFF2-40B4-BE49-F238E27FC236}">
                <a16:creationId xmlns:a16="http://schemas.microsoft.com/office/drawing/2014/main" id="{CDFCECBD-CD37-9CFC-6EB5-10D95DA98F02}"/>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9095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6EBA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729D8-8AAC-910E-DC89-63E23EA993D4}"/>
              </a:ext>
            </a:extLst>
          </p:cNvPr>
          <p:cNvSpPr>
            <a:spLocks noGrp="1"/>
          </p:cNvSpPr>
          <p:nvPr>
            <p:ph type="ctrTitle" hasCustomPrompt="1"/>
          </p:nvPr>
        </p:nvSpPr>
        <p:spPr>
          <a:xfrm>
            <a:off x="995202" y="1063283"/>
            <a:ext cx="10201595" cy="2783000"/>
          </a:xfrm>
        </p:spPr>
        <p:txBody>
          <a:bodyPr anchor="t">
            <a:noAutofit/>
          </a:bodyPr>
          <a:lstStyle>
            <a:lvl1pPr algn="l">
              <a:defRPr sz="4400" b="1" i="0">
                <a:solidFill>
                  <a:srgbClr val="00375B"/>
                </a:solidFill>
                <a:latin typeface="Verdana" panose="020B0604030504040204" pitchFamily="34" charset="0"/>
                <a:ea typeface="Verdana" panose="020B0604030504040204" pitchFamily="34" charset="0"/>
                <a:cs typeface="Verdana" panose="020B0604030504040204" pitchFamily="34" charset="0"/>
              </a:defRPr>
            </a:lvl1pPr>
          </a:lstStyle>
          <a:p>
            <a:r>
              <a:rPr lang="en-GB"/>
              <a:t>Statement</a:t>
            </a:r>
            <a:endParaRPr lang="en-US"/>
          </a:p>
        </p:txBody>
      </p:sp>
    </p:spTree>
    <p:extLst>
      <p:ext uri="{BB962C8B-B14F-4D97-AF65-F5344CB8AC3E}">
        <p14:creationId xmlns:p14="http://schemas.microsoft.com/office/powerpoint/2010/main" val="4255461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E2F1FB"/>
        </a:solidFill>
        <a:effectLst/>
      </p:bgPr>
    </p:bg>
    <p:spTree>
      <p:nvGrpSpPr>
        <p:cNvPr id="1" name=""/>
        <p:cNvGrpSpPr/>
        <p:nvPr/>
      </p:nvGrpSpPr>
      <p:grpSpPr>
        <a:xfrm>
          <a:off x="0" y="0"/>
          <a:ext cx="0" cy="0"/>
          <a:chOff x="0" y="0"/>
          <a:chExt cx="0" cy="0"/>
        </a:xfrm>
      </p:grpSpPr>
      <p:pic>
        <p:nvPicPr>
          <p:cNvPr id="4" name="Picture 3" descr="A blue and white background with a blue and white background&#10;&#10;AI-generated content may be incorrect.">
            <a:extLst>
              <a:ext uri="{FF2B5EF4-FFF2-40B4-BE49-F238E27FC236}">
                <a16:creationId xmlns:a16="http://schemas.microsoft.com/office/drawing/2014/main" id="{F709D871-86DD-7150-7ACD-A2551CF55E0B}"/>
              </a:ext>
            </a:extLst>
          </p:cNvPr>
          <p:cNvPicPr>
            <a:picLocks noChangeAspect="1"/>
          </p:cNvPicPr>
          <p:nvPr userDrawn="1"/>
        </p:nvPicPr>
        <p:blipFill>
          <a:blip r:embed="rId2"/>
          <a:stretch>
            <a:fillRect/>
          </a:stretch>
        </p:blipFill>
        <p:spPr>
          <a:xfrm>
            <a:off x="3174" y="0"/>
            <a:ext cx="12188825" cy="6859786"/>
          </a:xfrm>
          <a:prstGeom prst="rect">
            <a:avLst/>
          </a:prstGeom>
        </p:spPr>
      </p:pic>
      <p:sp>
        <p:nvSpPr>
          <p:cNvPr id="11" name="Text Placeholder 10">
            <a:extLst>
              <a:ext uri="{FF2B5EF4-FFF2-40B4-BE49-F238E27FC236}">
                <a16:creationId xmlns:a16="http://schemas.microsoft.com/office/drawing/2014/main" id="{92CEB8FB-C4D3-8725-9FCA-A3768756F114}"/>
              </a:ext>
            </a:extLst>
          </p:cNvPr>
          <p:cNvSpPr>
            <a:spLocks noGrp="1"/>
          </p:cNvSpPr>
          <p:nvPr>
            <p:ph type="body" sz="quarter" idx="10" hasCustomPrompt="1"/>
          </p:nvPr>
        </p:nvSpPr>
        <p:spPr>
          <a:xfrm>
            <a:off x="809625" y="914401"/>
            <a:ext cx="10585450" cy="4413738"/>
          </a:xfrm>
        </p:spPr>
        <p:txBody>
          <a:bodyPr>
            <a:normAutofit/>
          </a:bodyPr>
          <a:lstStyle>
            <a:lvl1pPr marL="0" indent="0">
              <a:buNone/>
              <a:defRPr sz="4000" b="1" i="0">
                <a:latin typeface="Verdana" panose="020B0604030504040204" pitchFamily="34" charset="0"/>
                <a:ea typeface="Verdana" panose="020B0604030504040204" pitchFamily="34" charset="0"/>
                <a:cs typeface="Verdana" panose="020B0604030504040204" pitchFamily="34" charset="0"/>
              </a:defRPr>
            </a:lvl1pPr>
          </a:lstStyle>
          <a:p>
            <a:pPr lvl="0"/>
            <a:r>
              <a:rPr lang="en-GB"/>
              <a:t>Quote here</a:t>
            </a:r>
          </a:p>
        </p:txBody>
      </p:sp>
      <p:sp>
        <p:nvSpPr>
          <p:cNvPr id="12" name="Text Placeholder 10">
            <a:extLst>
              <a:ext uri="{FF2B5EF4-FFF2-40B4-BE49-F238E27FC236}">
                <a16:creationId xmlns:a16="http://schemas.microsoft.com/office/drawing/2014/main" id="{841E84F5-CBC2-E71A-62F0-C3FACBD48B0A}"/>
              </a:ext>
            </a:extLst>
          </p:cNvPr>
          <p:cNvSpPr>
            <a:spLocks noGrp="1"/>
          </p:cNvSpPr>
          <p:nvPr>
            <p:ph type="body" sz="quarter" idx="11" hasCustomPrompt="1"/>
          </p:nvPr>
        </p:nvSpPr>
        <p:spPr>
          <a:xfrm>
            <a:off x="809625" y="5715000"/>
            <a:ext cx="10585450" cy="386862"/>
          </a:xfrm>
        </p:spPr>
        <p:txBody>
          <a:bodyPr>
            <a:noAutofit/>
          </a:bodyPr>
          <a:lstStyle>
            <a:lvl1pPr marL="0" indent="0">
              <a:buNone/>
              <a:defRPr sz="2400"/>
            </a:lvl1pPr>
          </a:lstStyle>
          <a:p>
            <a:pPr lvl="0"/>
            <a:r>
              <a:rPr lang="en-GB"/>
              <a:t>— </a:t>
            </a:r>
            <a:r>
              <a:rPr lang="en-GB" err="1"/>
              <a:t>Quotee</a:t>
            </a:r>
            <a:endParaRPr lang="en-GB"/>
          </a:p>
        </p:txBody>
      </p:sp>
    </p:spTree>
    <p:extLst>
      <p:ext uri="{BB962C8B-B14F-4D97-AF65-F5344CB8AC3E}">
        <p14:creationId xmlns:p14="http://schemas.microsoft.com/office/powerpoint/2010/main" val="2362245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E2F1FB"/>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2CEB8FB-C4D3-8725-9FCA-A3768756F114}"/>
              </a:ext>
            </a:extLst>
          </p:cNvPr>
          <p:cNvSpPr>
            <a:spLocks noGrp="1"/>
          </p:cNvSpPr>
          <p:nvPr>
            <p:ph type="body" sz="quarter" idx="10" hasCustomPrompt="1"/>
          </p:nvPr>
        </p:nvSpPr>
        <p:spPr>
          <a:xfrm>
            <a:off x="809625" y="1776047"/>
            <a:ext cx="10585450" cy="1248507"/>
          </a:xfrm>
        </p:spPr>
        <p:txBody>
          <a:bodyPr>
            <a:normAutofit/>
          </a:bodyPr>
          <a:lstStyle>
            <a:lvl1pPr marL="0" indent="0" algn="ctr">
              <a:buNone/>
              <a:defRPr sz="8000" b="1" i="0">
                <a:latin typeface="Verdana" panose="020B0604030504040204" pitchFamily="34" charset="0"/>
                <a:ea typeface="Verdana" panose="020B0604030504040204" pitchFamily="34" charset="0"/>
                <a:cs typeface="Verdana" panose="020B0604030504040204" pitchFamily="34" charset="0"/>
              </a:defRPr>
            </a:lvl1pPr>
          </a:lstStyle>
          <a:p>
            <a:pPr lvl="0"/>
            <a:r>
              <a:rPr lang="en-GB"/>
              <a:t>Statistic here</a:t>
            </a:r>
          </a:p>
        </p:txBody>
      </p:sp>
      <p:sp>
        <p:nvSpPr>
          <p:cNvPr id="12" name="Text Placeholder 10">
            <a:extLst>
              <a:ext uri="{FF2B5EF4-FFF2-40B4-BE49-F238E27FC236}">
                <a16:creationId xmlns:a16="http://schemas.microsoft.com/office/drawing/2014/main" id="{841E84F5-CBC2-E71A-62F0-C3FACBD48B0A}"/>
              </a:ext>
            </a:extLst>
          </p:cNvPr>
          <p:cNvSpPr>
            <a:spLocks noGrp="1"/>
          </p:cNvSpPr>
          <p:nvPr>
            <p:ph type="body" sz="quarter" idx="11" hasCustomPrompt="1"/>
          </p:nvPr>
        </p:nvSpPr>
        <p:spPr>
          <a:xfrm>
            <a:off x="803275" y="5949461"/>
            <a:ext cx="10585450" cy="386862"/>
          </a:xfrm>
        </p:spPr>
        <p:txBody>
          <a:bodyPr>
            <a:noAutofit/>
          </a:bodyPr>
          <a:lstStyle>
            <a:lvl1pPr marL="0" indent="0">
              <a:buNone/>
              <a:defRPr sz="1400"/>
            </a:lvl1pPr>
          </a:lstStyle>
          <a:p>
            <a:pPr lvl="0"/>
            <a:r>
              <a:rPr lang="en-GB"/>
              <a:t>Source: XXX</a:t>
            </a:r>
          </a:p>
        </p:txBody>
      </p:sp>
      <p:sp>
        <p:nvSpPr>
          <p:cNvPr id="2" name="Text Placeholder 10">
            <a:extLst>
              <a:ext uri="{FF2B5EF4-FFF2-40B4-BE49-F238E27FC236}">
                <a16:creationId xmlns:a16="http://schemas.microsoft.com/office/drawing/2014/main" id="{52913F88-69EC-01A6-2C94-91C05B8E8FFB}"/>
              </a:ext>
            </a:extLst>
          </p:cNvPr>
          <p:cNvSpPr>
            <a:spLocks noGrp="1"/>
          </p:cNvSpPr>
          <p:nvPr>
            <p:ph type="body" sz="quarter" idx="12" hasCustomPrompt="1"/>
          </p:nvPr>
        </p:nvSpPr>
        <p:spPr>
          <a:xfrm>
            <a:off x="809625" y="3200400"/>
            <a:ext cx="10585450" cy="703384"/>
          </a:xfrm>
        </p:spPr>
        <p:txBody>
          <a:bodyPr>
            <a:normAutofit/>
          </a:bodyPr>
          <a:lstStyle>
            <a:lvl1pPr marL="0" indent="0" algn="ctr">
              <a:buNone/>
              <a:defRPr sz="4400"/>
            </a:lvl1pPr>
          </a:lstStyle>
          <a:p>
            <a:pPr lvl="0"/>
            <a:r>
              <a:rPr lang="en-GB"/>
              <a:t>Text here</a:t>
            </a:r>
          </a:p>
        </p:txBody>
      </p:sp>
    </p:spTree>
    <p:extLst>
      <p:ext uri="{BB962C8B-B14F-4D97-AF65-F5344CB8AC3E}">
        <p14:creationId xmlns:p14="http://schemas.microsoft.com/office/powerpoint/2010/main" val="41024128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rgbClr val="00375B"/>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B8AFA5-E6E4-0F99-9C2D-F3CAC4F77108}"/>
              </a:ext>
            </a:extLst>
          </p:cNvPr>
          <p:cNvPicPr>
            <a:picLocks noChangeAspect="1"/>
          </p:cNvPicPr>
          <p:nvPr userDrawn="1"/>
        </p:nvPicPr>
        <p:blipFill>
          <a:blip r:embed="rId2"/>
          <a:srcRect/>
          <a:stretch/>
        </p:blipFill>
        <p:spPr>
          <a:xfrm>
            <a:off x="3174" y="929"/>
            <a:ext cx="12188825" cy="6857928"/>
          </a:xfrm>
          <a:prstGeom prst="rect">
            <a:avLst/>
          </a:prstGeom>
          <a:blipFill>
            <a:blip r:embed="rId3"/>
            <a:stretch>
              <a:fillRect/>
            </a:stretch>
          </a:blipFill>
        </p:spPr>
      </p:pic>
      <p:pic>
        <p:nvPicPr>
          <p:cNvPr id="3" name="Picture 2">
            <a:extLst>
              <a:ext uri="{FF2B5EF4-FFF2-40B4-BE49-F238E27FC236}">
                <a16:creationId xmlns:a16="http://schemas.microsoft.com/office/drawing/2014/main" id="{24950FE7-85F7-CF89-E179-132A24390A84}"/>
              </a:ext>
            </a:extLst>
          </p:cNvPr>
          <p:cNvPicPr>
            <a:picLocks noChangeAspect="1"/>
          </p:cNvPicPr>
          <p:nvPr userDrawn="1"/>
        </p:nvPicPr>
        <p:blipFill>
          <a:blip r:embed="rId4"/>
          <a:srcRect/>
          <a:stretch/>
        </p:blipFill>
        <p:spPr>
          <a:xfrm>
            <a:off x="3174" y="929"/>
            <a:ext cx="12188825" cy="6857928"/>
          </a:xfrm>
          <a:prstGeom prst="rect">
            <a:avLst/>
          </a:prstGeom>
        </p:spPr>
      </p:pic>
      <p:sp>
        <p:nvSpPr>
          <p:cNvPr id="6" name="Text Placeholder 4">
            <a:extLst>
              <a:ext uri="{FF2B5EF4-FFF2-40B4-BE49-F238E27FC236}">
                <a16:creationId xmlns:a16="http://schemas.microsoft.com/office/drawing/2014/main" id="{0F9159C8-EEE9-F401-A5F5-08BEAEEF2BCC}"/>
              </a:ext>
            </a:extLst>
          </p:cNvPr>
          <p:cNvSpPr>
            <a:spLocks noGrp="1"/>
          </p:cNvSpPr>
          <p:nvPr>
            <p:ph type="body" sz="quarter" idx="10" hasCustomPrompt="1"/>
          </p:nvPr>
        </p:nvSpPr>
        <p:spPr>
          <a:xfrm>
            <a:off x="550863" y="2607906"/>
            <a:ext cx="6470650" cy="821094"/>
          </a:xfrm>
        </p:spPr>
        <p:txBody>
          <a:bodyPr>
            <a:normAutofit/>
          </a:bodyPr>
          <a:lstStyle>
            <a:lvl1pPr marL="0" indent="0">
              <a:buNone/>
              <a:defRPr sz="5400" b="1">
                <a:solidFill>
                  <a:srgbClr val="00375B"/>
                </a:solidFill>
              </a:defRPr>
            </a:lvl1pPr>
          </a:lstStyle>
          <a:p>
            <a:pPr lvl="0"/>
            <a:r>
              <a:rPr lang="en-US" err="1"/>
              <a:t>Diolch</a:t>
            </a:r>
            <a:endParaRPr lang="en-US"/>
          </a:p>
          <a:p>
            <a:pPr lvl="0"/>
            <a:r>
              <a:rPr lang="en-US"/>
              <a:t>Thank you</a:t>
            </a:r>
            <a:endParaRPr lang="en-GB"/>
          </a:p>
        </p:txBody>
      </p:sp>
      <p:pic>
        <p:nvPicPr>
          <p:cNvPr id="4" name="Picture 3" descr="A logo with a magnifying glass&#10;&#10;AI-generated content may be incorrect.">
            <a:extLst>
              <a:ext uri="{FF2B5EF4-FFF2-40B4-BE49-F238E27FC236}">
                <a16:creationId xmlns:a16="http://schemas.microsoft.com/office/drawing/2014/main" id="{BE2D8084-CB8A-C943-E0DC-556B5C7C68A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582435" y="172073"/>
            <a:ext cx="3244713" cy="1269243"/>
          </a:xfrm>
          <a:prstGeom prst="rect">
            <a:avLst/>
          </a:prstGeom>
          <a:noFill/>
          <a:ln>
            <a:noFill/>
          </a:ln>
        </p:spPr>
      </p:pic>
    </p:spTree>
    <p:extLst>
      <p:ext uri="{BB962C8B-B14F-4D97-AF65-F5344CB8AC3E}">
        <p14:creationId xmlns:p14="http://schemas.microsoft.com/office/powerpoint/2010/main" val="2669275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6EBAEB"/>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7BB4FC-DFD2-D996-56CA-57603337A393}"/>
              </a:ext>
            </a:extLst>
          </p:cNvPr>
          <p:cNvPicPr>
            <a:picLocks noChangeAspect="1"/>
          </p:cNvPicPr>
          <p:nvPr userDrawn="1"/>
        </p:nvPicPr>
        <p:blipFill>
          <a:blip r:embed="rId2"/>
          <a:srcRect/>
          <a:stretch/>
        </p:blipFill>
        <p:spPr>
          <a:xfrm>
            <a:off x="3174" y="929"/>
            <a:ext cx="12188825" cy="6857928"/>
          </a:xfrm>
          <a:prstGeom prst="rect">
            <a:avLst/>
          </a:prstGeom>
        </p:spPr>
      </p:pic>
      <p:sp>
        <p:nvSpPr>
          <p:cNvPr id="2" name="Title 1">
            <a:extLst>
              <a:ext uri="{FF2B5EF4-FFF2-40B4-BE49-F238E27FC236}">
                <a16:creationId xmlns:a16="http://schemas.microsoft.com/office/drawing/2014/main" id="{B05729D8-8AAC-910E-DC89-63E23EA993D4}"/>
              </a:ext>
            </a:extLst>
          </p:cNvPr>
          <p:cNvSpPr>
            <a:spLocks noGrp="1"/>
          </p:cNvSpPr>
          <p:nvPr>
            <p:ph type="ctrTitle" hasCustomPrompt="1"/>
          </p:nvPr>
        </p:nvSpPr>
        <p:spPr>
          <a:xfrm>
            <a:off x="452194" y="1613390"/>
            <a:ext cx="8532229" cy="826477"/>
          </a:xfrm>
        </p:spPr>
        <p:txBody>
          <a:bodyPr anchor="t"/>
          <a:lstStyle>
            <a:lvl1pPr algn="l">
              <a:defRPr sz="6000" b="1" i="0">
                <a:solidFill>
                  <a:srgbClr val="00375B"/>
                </a:solidFill>
                <a:latin typeface="Verdana" panose="020B0604030504040204" pitchFamily="34" charset="0"/>
                <a:ea typeface="Verdana" panose="020B0604030504040204" pitchFamily="34" charset="0"/>
                <a:cs typeface="Verdana" panose="020B0604030504040204" pitchFamily="34" charset="0"/>
              </a:defRPr>
            </a:lvl1pPr>
          </a:lstStyle>
          <a:p>
            <a:r>
              <a:rPr lang="en-GB"/>
              <a:t>Title</a:t>
            </a:r>
            <a:endParaRPr lang="en-US"/>
          </a:p>
        </p:txBody>
      </p:sp>
      <p:sp>
        <p:nvSpPr>
          <p:cNvPr id="3" name="Subtitle 2">
            <a:extLst>
              <a:ext uri="{FF2B5EF4-FFF2-40B4-BE49-F238E27FC236}">
                <a16:creationId xmlns:a16="http://schemas.microsoft.com/office/drawing/2014/main" id="{A696C1B5-3948-1E32-50FB-D51161353A8C}"/>
              </a:ext>
            </a:extLst>
          </p:cNvPr>
          <p:cNvSpPr>
            <a:spLocks noGrp="1"/>
          </p:cNvSpPr>
          <p:nvPr>
            <p:ph type="subTitle" idx="1"/>
          </p:nvPr>
        </p:nvSpPr>
        <p:spPr>
          <a:xfrm>
            <a:off x="440471" y="2784014"/>
            <a:ext cx="8543952" cy="1269243"/>
          </a:xfrm>
        </p:spPr>
        <p:txBody>
          <a:bodyPr/>
          <a:lstStyle>
            <a:lvl1pPr marL="0" indent="0" algn="l">
              <a:buNone/>
              <a:defRPr sz="2400">
                <a:solidFill>
                  <a:srgbClr val="00375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descr="A logo with a magnifying glass&#10;&#10;AI-generated content may be incorrect.">
            <a:extLst>
              <a:ext uri="{FF2B5EF4-FFF2-40B4-BE49-F238E27FC236}">
                <a16:creationId xmlns:a16="http://schemas.microsoft.com/office/drawing/2014/main" id="{20EEABCC-D730-11EF-D9E7-1181F534249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82435" y="172073"/>
            <a:ext cx="3244713" cy="1269243"/>
          </a:xfrm>
          <a:prstGeom prst="rect">
            <a:avLst/>
          </a:prstGeom>
          <a:noFill/>
          <a:ln>
            <a:noFill/>
          </a:ln>
        </p:spPr>
      </p:pic>
    </p:spTree>
    <p:extLst>
      <p:ext uri="{BB962C8B-B14F-4D97-AF65-F5344CB8AC3E}">
        <p14:creationId xmlns:p14="http://schemas.microsoft.com/office/powerpoint/2010/main" val="3802693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E2F1FB"/>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822636-D4DA-B3DF-A841-9D8859340874}"/>
              </a:ext>
            </a:extLst>
          </p:cNvPr>
          <p:cNvPicPr>
            <a:picLocks noChangeAspect="1"/>
          </p:cNvPicPr>
          <p:nvPr userDrawn="1"/>
        </p:nvPicPr>
        <p:blipFill>
          <a:blip r:embed="rId2"/>
          <a:srcRect/>
          <a:stretch/>
        </p:blipFill>
        <p:spPr>
          <a:xfrm>
            <a:off x="3174" y="929"/>
            <a:ext cx="12188825" cy="6857928"/>
          </a:xfrm>
          <a:prstGeom prst="rect">
            <a:avLst/>
          </a:prstGeom>
        </p:spPr>
      </p:pic>
      <p:sp>
        <p:nvSpPr>
          <p:cNvPr id="5" name="Title 1">
            <a:extLst>
              <a:ext uri="{FF2B5EF4-FFF2-40B4-BE49-F238E27FC236}">
                <a16:creationId xmlns:a16="http://schemas.microsoft.com/office/drawing/2014/main" id="{475E38E9-F1EB-8FAA-FD20-966CFD0E5A99}"/>
              </a:ext>
            </a:extLst>
          </p:cNvPr>
          <p:cNvSpPr>
            <a:spLocks noGrp="1"/>
          </p:cNvSpPr>
          <p:nvPr>
            <p:ph type="ctrTitle" hasCustomPrompt="1"/>
          </p:nvPr>
        </p:nvSpPr>
        <p:spPr>
          <a:xfrm>
            <a:off x="452194" y="2775051"/>
            <a:ext cx="8532229" cy="826477"/>
          </a:xfrm>
        </p:spPr>
        <p:txBody>
          <a:bodyPr anchor="t">
            <a:noAutofit/>
          </a:bodyPr>
          <a:lstStyle>
            <a:lvl1pPr algn="l">
              <a:defRPr sz="4000" b="1" i="0">
                <a:solidFill>
                  <a:srgbClr val="00375B"/>
                </a:solidFill>
                <a:latin typeface="Verdana" panose="020B0604030504040204" pitchFamily="34" charset="0"/>
                <a:ea typeface="Verdana" panose="020B0604030504040204" pitchFamily="34" charset="0"/>
                <a:cs typeface="Verdana" panose="020B0604030504040204" pitchFamily="34" charset="0"/>
              </a:defRPr>
            </a:lvl1pPr>
          </a:lstStyle>
          <a:p>
            <a:r>
              <a:rPr lang="en-GB"/>
              <a:t>Section heading</a:t>
            </a:r>
            <a:endParaRPr lang="en-US"/>
          </a:p>
        </p:txBody>
      </p:sp>
      <p:pic>
        <p:nvPicPr>
          <p:cNvPr id="3" name="Picture 2" descr="A logo with a magnifying glass&#10;&#10;AI-generated content may be incorrect.">
            <a:extLst>
              <a:ext uri="{FF2B5EF4-FFF2-40B4-BE49-F238E27FC236}">
                <a16:creationId xmlns:a16="http://schemas.microsoft.com/office/drawing/2014/main" id="{E7F18CBD-49C8-CBA4-0727-DD017D96A3F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84851" y="172073"/>
            <a:ext cx="3244713" cy="1269243"/>
          </a:xfrm>
          <a:prstGeom prst="rect">
            <a:avLst/>
          </a:prstGeom>
          <a:noFill/>
          <a:ln>
            <a:noFill/>
          </a:ln>
        </p:spPr>
      </p:pic>
    </p:spTree>
    <p:extLst>
      <p:ext uri="{BB962C8B-B14F-4D97-AF65-F5344CB8AC3E}">
        <p14:creationId xmlns:p14="http://schemas.microsoft.com/office/powerpoint/2010/main" val="1905270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07C21-73E3-41B6-A6C8-E4A7298CE2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25F0-FBE3-B0A4-C7A3-3C46B75E9D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FE84468F-252F-17EF-BA58-A34EDB1C6C8C}"/>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0808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F8B57-2FC0-BC9A-3732-DD7B8C0C83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0BC5B3-BF7A-69E9-23E9-F2C734FB8DE2}"/>
              </a:ext>
            </a:extLst>
          </p:cNvPr>
          <p:cNvSpPr>
            <a:spLocks noGrp="1"/>
          </p:cNvSpPr>
          <p:nvPr>
            <p:ph sz="half" idx="1"/>
          </p:nvPr>
        </p:nvSpPr>
        <p:spPr>
          <a:xfrm>
            <a:off x="297951" y="1318848"/>
            <a:ext cx="5721849" cy="4858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FA0C32-5028-E813-2261-6215FC656B2B}"/>
              </a:ext>
            </a:extLst>
          </p:cNvPr>
          <p:cNvSpPr>
            <a:spLocks noGrp="1"/>
          </p:cNvSpPr>
          <p:nvPr>
            <p:ph sz="half" idx="2"/>
          </p:nvPr>
        </p:nvSpPr>
        <p:spPr>
          <a:xfrm>
            <a:off x="6172200" y="1318848"/>
            <a:ext cx="5684178" cy="4858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4043E512-3A03-AEA3-7E01-7E2B2F8F7459}"/>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1491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3166E2-C48B-C35C-FB67-C268F6FD8192}"/>
              </a:ext>
            </a:extLst>
          </p:cNvPr>
          <p:cNvSpPr>
            <a:spLocks noGrp="1"/>
          </p:cNvSpPr>
          <p:nvPr>
            <p:ph type="body" idx="1"/>
          </p:nvPr>
        </p:nvSpPr>
        <p:spPr>
          <a:xfrm>
            <a:off x="297951" y="1269207"/>
            <a:ext cx="5656322"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C546AF-8521-3DC1-A0A8-D06281CAECE9}"/>
              </a:ext>
            </a:extLst>
          </p:cNvPr>
          <p:cNvSpPr>
            <a:spLocks noGrp="1"/>
          </p:cNvSpPr>
          <p:nvPr>
            <p:ph sz="half" idx="2"/>
          </p:nvPr>
        </p:nvSpPr>
        <p:spPr>
          <a:xfrm>
            <a:off x="335622" y="2505075"/>
            <a:ext cx="566195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97FB1E-013B-63F6-8DA0-2D900ABA0171}"/>
              </a:ext>
            </a:extLst>
          </p:cNvPr>
          <p:cNvSpPr>
            <a:spLocks noGrp="1"/>
          </p:cNvSpPr>
          <p:nvPr>
            <p:ph type="body" sz="quarter" idx="3"/>
          </p:nvPr>
        </p:nvSpPr>
        <p:spPr>
          <a:xfrm>
            <a:off x="6172200" y="1269207"/>
            <a:ext cx="568417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5012DD-ED97-F42A-D7BA-3C6B4ED85024}"/>
              </a:ext>
            </a:extLst>
          </p:cNvPr>
          <p:cNvSpPr>
            <a:spLocks noGrp="1"/>
          </p:cNvSpPr>
          <p:nvPr>
            <p:ph sz="quarter" idx="4"/>
          </p:nvPr>
        </p:nvSpPr>
        <p:spPr>
          <a:xfrm>
            <a:off x="6172200" y="2505075"/>
            <a:ext cx="568417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FD10D5DD-4D73-29F6-F90D-B466D671A06E}"/>
              </a:ext>
            </a:extLst>
          </p:cNvPr>
          <p:cNvSpPr>
            <a:spLocks noGrp="1"/>
          </p:cNvSpPr>
          <p:nvPr>
            <p:ph type="title"/>
          </p:nvPr>
        </p:nvSpPr>
        <p:spPr>
          <a:xfrm>
            <a:off x="297951" y="365126"/>
            <a:ext cx="11558427" cy="487630"/>
          </a:xfrm>
        </p:spPr>
        <p:txBody>
          <a:bodyPr/>
          <a:lstStyle/>
          <a:p>
            <a:r>
              <a:rPr lang="en-US"/>
              <a:t>Click to edit Master title style</a:t>
            </a:r>
          </a:p>
        </p:txBody>
      </p:sp>
      <p:cxnSp>
        <p:nvCxnSpPr>
          <p:cNvPr id="11" name="Straight Connector 10">
            <a:extLst>
              <a:ext uri="{FF2B5EF4-FFF2-40B4-BE49-F238E27FC236}">
                <a16:creationId xmlns:a16="http://schemas.microsoft.com/office/drawing/2014/main" id="{AF8A79E2-F1B7-4752-A330-D3E49DBD892A}"/>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0961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F8B57-2FC0-BC9A-3732-DD7B8C0C83FA}"/>
              </a:ext>
            </a:extLst>
          </p:cNvPr>
          <p:cNvSpPr>
            <a:spLocks noGrp="1"/>
          </p:cNvSpPr>
          <p:nvPr>
            <p:ph type="title"/>
          </p:nvPr>
        </p:nvSpPr>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4043E512-3A03-AEA3-7E01-7E2B2F8F7459}"/>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B8738BD4-7E91-6FC3-7E8C-BA35AA46A0AD}"/>
              </a:ext>
            </a:extLst>
          </p:cNvPr>
          <p:cNvSpPr>
            <a:spLocks noGrp="1"/>
          </p:cNvSpPr>
          <p:nvPr>
            <p:ph type="pic" sz="quarter" idx="10"/>
          </p:nvPr>
        </p:nvSpPr>
        <p:spPr>
          <a:xfrm>
            <a:off x="298450" y="1319213"/>
            <a:ext cx="5557227" cy="4857750"/>
          </a:xfrm>
        </p:spPr>
        <p:txBody>
          <a:bodyPr/>
          <a:lstStyle/>
          <a:p>
            <a:r>
              <a:rPr lang="en-US"/>
              <a:t>Click icon to add picture</a:t>
            </a:r>
          </a:p>
        </p:txBody>
      </p:sp>
      <p:sp>
        <p:nvSpPr>
          <p:cNvPr id="9" name="Text Placeholder 8">
            <a:extLst>
              <a:ext uri="{FF2B5EF4-FFF2-40B4-BE49-F238E27FC236}">
                <a16:creationId xmlns:a16="http://schemas.microsoft.com/office/drawing/2014/main" id="{48ADF647-9ED1-514C-39B8-1F19288EA615}"/>
              </a:ext>
            </a:extLst>
          </p:cNvPr>
          <p:cNvSpPr>
            <a:spLocks noGrp="1"/>
          </p:cNvSpPr>
          <p:nvPr>
            <p:ph type="body" sz="quarter" idx="11"/>
          </p:nvPr>
        </p:nvSpPr>
        <p:spPr>
          <a:xfrm>
            <a:off x="6096000" y="1319213"/>
            <a:ext cx="576103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4883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F8B57-2FC0-BC9A-3732-DD7B8C0C83FA}"/>
              </a:ext>
            </a:extLst>
          </p:cNvPr>
          <p:cNvSpPr>
            <a:spLocks noGrp="1"/>
          </p:cNvSpPr>
          <p:nvPr>
            <p:ph type="title"/>
          </p:nvPr>
        </p:nvSpPr>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4043E512-3A03-AEA3-7E01-7E2B2F8F7459}"/>
              </a:ext>
            </a:extLst>
          </p:cNvPr>
          <p:cNvCxnSpPr/>
          <p:nvPr userDrawn="1"/>
        </p:nvCxnSpPr>
        <p:spPr>
          <a:xfrm>
            <a:off x="297951" y="1019908"/>
            <a:ext cx="11558427" cy="0"/>
          </a:xfrm>
          <a:prstGeom prst="line">
            <a:avLst/>
          </a:prstGeom>
          <a:ln>
            <a:solidFill>
              <a:srgbClr val="006EB6"/>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B8738BD4-7E91-6FC3-7E8C-BA35AA46A0AD}"/>
              </a:ext>
            </a:extLst>
          </p:cNvPr>
          <p:cNvSpPr>
            <a:spLocks noGrp="1"/>
          </p:cNvSpPr>
          <p:nvPr>
            <p:ph type="pic" sz="quarter" idx="10"/>
          </p:nvPr>
        </p:nvSpPr>
        <p:spPr>
          <a:xfrm>
            <a:off x="298450" y="1319213"/>
            <a:ext cx="5557227" cy="4857750"/>
          </a:xfrm>
        </p:spPr>
        <p:txBody>
          <a:bodyPr/>
          <a:lstStyle/>
          <a:p>
            <a:r>
              <a:rPr lang="en-US"/>
              <a:t>Click icon to add picture</a:t>
            </a:r>
          </a:p>
        </p:txBody>
      </p:sp>
      <p:sp>
        <p:nvSpPr>
          <p:cNvPr id="3" name="Picture Placeholder 5">
            <a:extLst>
              <a:ext uri="{FF2B5EF4-FFF2-40B4-BE49-F238E27FC236}">
                <a16:creationId xmlns:a16="http://schemas.microsoft.com/office/drawing/2014/main" id="{D0D36FCA-FAC3-950D-CB37-4FB1ECF0745A}"/>
              </a:ext>
            </a:extLst>
          </p:cNvPr>
          <p:cNvSpPr>
            <a:spLocks noGrp="1"/>
          </p:cNvSpPr>
          <p:nvPr>
            <p:ph type="pic" sz="quarter" idx="11"/>
          </p:nvPr>
        </p:nvSpPr>
        <p:spPr>
          <a:xfrm>
            <a:off x="6242050" y="1319213"/>
            <a:ext cx="5557227" cy="4857750"/>
          </a:xfrm>
        </p:spPr>
        <p:txBody>
          <a:bodyPr/>
          <a:lstStyle/>
          <a:p>
            <a:r>
              <a:rPr lang="en-US"/>
              <a:t>Click icon to add picture</a:t>
            </a:r>
          </a:p>
        </p:txBody>
      </p:sp>
    </p:spTree>
    <p:extLst>
      <p:ext uri="{BB962C8B-B14F-4D97-AF65-F5344CB8AC3E}">
        <p14:creationId xmlns:p14="http://schemas.microsoft.com/office/powerpoint/2010/main" val="3572500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8738BD4-7E91-6FC3-7E8C-BA35AA46A0AD}"/>
              </a:ext>
            </a:extLst>
          </p:cNvPr>
          <p:cNvSpPr>
            <a:spLocks noGrp="1"/>
          </p:cNvSpPr>
          <p:nvPr>
            <p:ph type="pic" sz="quarter" idx="10"/>
          </p:nvPr>
        </p:nvSpPr>
        <p:spPr>
          <a:xfrm>
            <a:off x="0" y="0"/>
            <a:ext cx="12192000" cy="6858000"/>
          </a:xfrm>
        </p:spPr>
        <p:txBody>
          <a:bodyPr/>
          <a:lstStyle/>
          <a:p>
            <a:r>
              <a:rPr lang="en-US"/>
              <a:t>Click icon to add picture</a:t>
            </a:r>
          </a:p>
        </p:txBody>
      </p:sp>
    </p:spTree>
    <p:extLst>
      <p:ext uri="{BB962C8B-B14F-4D97-AF65-F5344CB8AC3E}">
        <p14:creationId xmlns:p14="http://schemas.microsoft.com/office/powerpoint/2010/main" val="3373526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7BE98E-6C12-8D00-1A1F-F788B35F5D91}"/>
              </a:ext>
            </a:extLst>
          </p:cNvPr>
          <p:cNvSpPr>
            <a:spLocks noGrp="1"/>
          </p:cNvSpPr>
          <p:nvPr>
            <p:ph type="title"/>
          </p:nvPr>
        </p:nvSpPr>
        <p:spPr>
          <a:xfrm>
            <a:off x="297951" y="365126"/>
            <a:ext cx="11558427" cy="48763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6C9EB8-853B-9B15-7DF0-7586BD04212E}"/>
              </a:ext>
            </a:extLst>
          </p:cNvPr>
          <p:cNvSpPr>
            <a:spLocks noGrp="1"/>
          </p:cNvSpPr>
          <p:nvPr>
            <p:ph type="body" idx="1"/>
          </p:nvPr>
        </p:nvSpPr>
        <p:spPr>
          <a:xfrm>
            <a:off x="297951" y="1335640"/>
            <a:ext cx="11558427" cy="484132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6471785"/>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7" r:id="rId3"/>
    <p:sldLayoutId id="2147483650" r:id="rId4"/>
    <p:sldLayoutId id="2147483652" r:id="rId5"/>
    <p:sldLayoutId id="2147483653" r:id="rId6"/>
    <p:sldLayoutId id="2147483660" r:id="rId7"/>
    <p:sldLayoutId id="2147483661" r:id="rId8"/>
    <p:sldLayoutId id="2147483663" r:id="rId9"/>
    <p:sldLayoutId id="2147483662" r:id="rId10"/>
    <p:sldLayoutId id="2147483665" r:id="rId11"/>
    <p:sldLayoutId id="2147483654" r:id="rId12"/>
    <p:sldLayoutId id="2147483666" r:id="rId13"/>
    <p:sldLayoutId id="2147483655" r:id="rId14"/>
    <p:sldLayoutId id="2147483656" r:id="rId15"/>
    <p:sldLayoutId id="2147483668" r:id="rId16"/>
  </p:sldLayoutIdLst>
  <p:txStyles>
    <p:titleStyle>
      <a:lvl1pPr algn="l" defTabSz="914400" rtl="0" eaLnBrk="1" latinLnBrk="0" hangingPunct="1">
        <a:lnSpc>
          <a:spcPct val="90000"/>
        </a:lnSpc>
        <a:spcBef>
          <a:spcPct val="0"/>
        </a:spcBef>
        <a:buNone/>
        <a:defRPr sz="3600" b="0" u="none" kern="1200">
          <a:solidFill>
            <a:srgbClr val="006EB6"/>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75B"/>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6EB6"/>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i="1"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www.q.thenhsalliance.org/"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hyperlink" Target="https://www.qualityimprovementclinic.com/"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diagramLayout" Target="../diagrams/layout1.xml"/><Relationship Id="rId7" Type="http://schemas.openxmlformats.org/officeDocument/2006/relationships/image" Target="../media/image8.emf"/><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0.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0AB4A-53F5-F1DC-4670-950897FDCB2A}"/>
              </a:ext>
            </a:extLst>
          </p:cNvPr>
          <p:cNvSpPr>
            <a:spLocks noGrp="1"/>
          </p:cNvSpPr>
          <p:nvPr>
            <p:ph type="ctrTitle"/>
          </p:nvPr>
        </p:nvSpPr>
        <p:spPr/>
        <p:txBody>
          <a:bodyPr>
            <a:normAutofit fontScale="90000"/>
          </a:bodyPr>
          <a:lstStyle/>
          <a:p>
            <a:r>
              <a:rPr lang="en-US"/>
              <a:t>Mapping your QMS</a:t>
            </a:r>
          </a:p>
        </p:txBody>
      </p:sp>
      <p:sp>
        <p:nvSpPr>
          <p:cNvPr id="3" name="Subtitle 2">
            <a:extLst>
              <a:ext uri="{FF2B5EF4-FFF2-40B4-BE49-F238E27FC236}">
                <a16:creationId xmlns:a16="http://schemas.microsoft.com/office/drawing/2014/main" id="{FE7DF538-BD40-5589-85EF-B05C692258CF}"/>
              </a:ext>
            </a:extLst>
          </p:cNvPr>
          <p:cNvSpPr>
            <a:spLocks noGrp="1"/>
          </p:cNvSpPr>
          <p:nvPr>
            <p:ph type="subTitle" idx="1"/>
          </p:nvPr>
        </p:nvSpPr>
        <p:spPr/>
        <p:txBody>
          <a:bodyPr/>
          <a:lstStyle/>
          <a:p>
            <a:r>
              <a:rPr lang="en-US"/>
              <a:t>Resource </a:t>
            </a:r>
          </a:p>
        </p:txBody>
      </p:sp>
    </p:spTree>
    <p:extLst>
      <p:ext uri="{BB962C8B-B14F-4D97-AF65-F5344CB8AC3E}">
        <p14:creationId xmlns:p14="http://schemas.microsoft.com/office/powerpoint/2010/main" val="3987029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801A3-6E52-3BFA-4E8A-73FD9CA45A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17C3C5-AFFA-3680-1966-C359F1B57BBA}"/>
              </a:ext>
            </a:extLst>
          </p:cNvPr>
          <p:cNvSpPr>
            <a:spLocks noGrp="1"/>
          </p:cNvSpPr>
          <p:nvPr>
            <p:ph type="title"/>
          </p:nvPr>
        </p:nvSpPr>
        <p:spPr>
          <a:xfrm>
            <a:off x="316786" y="224449"/>
            <a:ext cx="11558427" cy="777874"/>
          </a:xfrm>
        </p:spPr>
        <p:txBody>
          <a:bodyPr>
            <a:noAutofit/>
          </a:bodyPr>
          <a:lstStyle/>
          <a:p>
            <a:r>
              <a:rPr lang="en-GB" sz="2400"/>
              <a:t>Step 1: Understand your current quality activities and processes</a:t>
            </a:r>
            <a:br>
              <a:rPr lang="en-GB" sz="2400"/>
            </a:br>
            <a:r>
              <a:rPr lang="en-GB" sz="2400">
                <a:solidFill>
                  <a:schemeClr val="tx1"/>
                </a:solidFill>
              </a:rPr>
              <a:t>Quality planning</a:t>
            </a:r>
          </a:p>
        </p:txBody>
      </p:sp>
      <p:graphicFrame>
        <p:nvGraphicFramePr>
          <p:cNvPr id="7" name="Content Placeholder 6">
            <a:extLst>
              <a:ext uri="{FF2B5EF4-FFF2-40B4-BE49-F238E27FC236}">
                <a16:creationId xmlns:a16="http://schemas.microsoft.com/office/drawing/2014/main" id="{59226789-8C3D-B2FA-E268-8333F4D03D9B}"/>
              </a:ext>
            </a:extLst>
          </p:cNvPr>
          <p:cNvGraphicFramePr>
            <a:graphicFrameLocks noGrp="1"/>
          </p:cNvGraphicFramePr>
          <p:nvPr>
            <p:ph idx="1"/>
          </p:nvPr>
        </p:nvGraphicFramePr>
        <p:xfrm>
          <a:off x="297790" y="1115280"/>
          <a:ext cx="11558588" cy="5485985"/>
        </p:xfrm>
        <a:graphic>
          <a:graphicData uri="http://schemas.openxmlformats.org/drawingml/2006/table">
            <a:tbl>
              <a:tblPr firstRow="1" bandRow="1">
                <a:tableStyleId>{5C22544A-7EE6-4342-B048-85BDC9FD1C3A}</a:tableStyleId>
              </a:tblPr>
              <a:tblGrid>
                <a:gridCol w="2889647">
                  <a:extLst>
                    <a:ext uri="{9D8B030D-6E8A-4147-A177-3AD203B41FA5}">
                      <a16:colId xmlns:a16="http://schemas.microsoft.com/office/drawing/2014/main" val="2573276861"/>
                    </a:ext>
                  </a:extLst>
                </a:gridCol>
                <a:gridCol w="2889647">
                  <a:extLst>
                    <a:ext uri="{9D8B030D-6E8A-4147-A177-3AD203B41FA5}">
                      <a16:colId xmlns:a16="http://schemas.microsoft.com/office/drawing/2014/main" val="3658801970"/>
                    </a:ext>
                  </a:extLst>
                </a:gridCol>
                <a:gridCol w="2889647">
                  <a:extLst>
                    <a:ext uri="{9D8B030D-6E8A-4147-A177-3AD203B41FA5}">
                      <a16:colId xmlns:a16="http://schemas.microsoft.com/office/drawing/2014/main" val="2756372874"/>
                    </a:ext>
                  </a:extLst>
                </a:gridCol>
                <a:gridCol w="2889647">
                  <a:extLst>
                    <a:ext uri="{9D8B030D-6E8A-4147-A177-3AD203B41FA5}">
                      <a16:colId xmlns:a16="http://schemas.microsoft.com/office/drawing/2014/main" val="652984151"/>
                    </a:ext>
                  </a:extLst>
                </a:gridCol>
              </a:tblGrid>
              <a:tr h="822545">
                <a:tc>
                  <a:txBody>
                    <a:bodyPr/>
                    <a:lstStyle/>
                    <a:p>
                      <a:r>
                        <a:rPr lang="en-GB" sz="1200"/>
                        <a:t>Who is doing this? Which teams?</a:t>
                      </a:r>
                    </a:p>
                  </a:txBody>
                  <a:tcPr/>
                </a:tc>
                <a:tc>
                  <a:txBody>
                    <a:bodyPr/>
                    <a:lstStyle/>
                    <a:p>
                      <a:r>
                        <a:rPr lang="en-GB" sz="1200"/>
                        <a:t>How are we doing this? What's our approach? How are we connecting to QMS components?</a:t>
                      </a:r>
                    </a:p>
                  </a:txBody>
                  <a:tcPr/>
                </a:tc>
                <a:tc>
                  <a:txBody>
                    <a:bodyPr/>
                    <a:lstStyle/>
                    <a:p>
                      <a:r>
                        <a:rPr lang="en-GB" sz="1200"/>
                        <a:t>What's working well?</a:t>
                      </a:r>
                    </a:p>
                  </a:txBody>
                  <a:tcPr/>
                </a:tc>
                <a:tc>
                  <a:txBody>
                    <a:bodyPr/>
                    <a:lstStyle/>
                    <a:p>
                      <a:r>
                        <a:rPr lang="en-GB" sz="1200"/>
                        <a:t>What needs to be improved? What blockers are there? What people/ roles/ processes are missing?</a:t>
                      </a:r>
                    </a:p>
                  </a:txBody>
                  <a:tcPr/>
                </a:tc>
                <a:extLst>
                  <a:ext uri="{0D108BD9-81ED-4DB2-BD59-A6C34878D82A}">
                    <a16:rowId xmlns:a16="http://schemas.microsoft.com/office/drawing/2014/main" val="529799662"/>
                  </a:ext>
                </a:extLst>
              </a:tr>
              <a:tr h="883123">
                <a:tc>
                  <a:txBody>
                    <a:bodyPr/>
                    <a:lstStyle/>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txBody>
                  <a:tcPr/>
                </a:tc>
                <a:tc>
                  <a:txBody>
                    <a:bodyPr/>
                    <a:lstStyle/>
                    <a:p>
                      <a:endParaRPr lang="en-GB" sz="1200"/>
                    </a:p>
                  </a:txBody>
                  <a:tcPr/>
                </a:tc>
                <a:tc>
                  <a:txBody>
                    <a:bodyPr/>
                    <a:lstStyle/>
                    <a:p>
                      <a:endParaRPr lang="en-GB" sz="1200"/>
                    </a:p>
                  </a:txBody>
                  <a:tcPr/>
                </a:tc>
                <a:tc>
                  <a:txBody>
                    <a:bodyPr/>
                    <a:lstStyle/>
                    <a:p>
                      <a:endParaRPr lang="en-GB" sz="1200" dirty="0"/>
                    </a:p>
                  </a:txBody>
                  <a:tcPr/>
                </a:tc>
                <a:extLst>
                  <a:ext uri="{0D108BD9-81ED-4DB2-BD59-A6C34878D82A}">
                    <a16:rowId xmlns:a16="http://schemas.microsoft.com/office/drawing/2014/main" val="3136001267"/>
                  </a:ext>
                </a:extLst>
              </a:tr>
            </a:tbl>
          </a:graphicData>
        </a:graphic>
      </p:graphicFrame>
    </p:spTree>
    <p:extLst>
      <p:ext uri="{BB962C8B-B14F-4D97-AF65-F5344CB8AC3E}">
        <p14:creationId xmlns:p14="http://schemas.microsoft.com/office/powerpoint/2010/main" val="2054078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A3671-A6C9-3884-C944-3F05739E49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20DFA7-4263-B702-74C6-3D5774B7E1F9}"/>
              </a:ext>
            </a:extLst>
          </p:cNvPr>
          <p:cNvSpPr>
            <a:spLocks noGrp="1"/>
          </p:cNvSpPr>
          <p:nvPr>
            <p:ph type="title"/>
          </p:nvPr>
        </p:nvSpPr>
        <p:spPr/>
        <p:txBody>
          <a:bodyPr>
            <a:noAutofit/>
          </a:bodyPr>
          <a:lstStyle/>
          <a:p>
            <a:r>
              <a:rPr lang="en-GB" sz="2400"/>
              <a:t>Step 3: Compare your current system with a desired future state</a:t>
            </a:r>
          </a:p>
        </p:txBody>
      </p:sp>
      <p:sp>
        <p:nvSpPr>
          <p:cNvPr id="3" name="Content Placeholder 2">
            <a:extLst>
              <a:ext uri="{FF2B5EF4-FFF2-40B4-BE49-F238E27FC236}">
                <a16:creationId xmlns:a16="http://schemas.microsoft.com/office/drawing/2014/main" id="{2FDF2710-A9C4-48DA-B48C-F13473CF1912}"/>
              </a:ext>
            </a:extLst>
          </p:cNvPr>
          <p:cNvSpPr>
            <a:spLocks noGrp="1"/>
          </p:cNvSpPr>
          <p:nvPr>
            <p:ph sz="half" idx="1"/>
          </p:nvPr>
        </p:nvSpPr>
        <p:spPr/>
        <p:txBody>
          <a:bodyPr>
            <a:normAutofit/>
          </a:bodyPr>
          <a:lstStyle/>
          <a:p>
            <a:pPr marL="0" indent="0">
              <a:buNone/>
            </a:pPr>
            <a:r>
              <a:rPr lang="en-GB" sz="1400"/>
              <a:t>Now it is time to map your QMS. System mapping enables you to see how parts of the system are connected (or not).</a:t>
            </a:r>
          </a:p>
          <a:p>
            <a:pPr marL="0" indent="0">
              <a:buNone/>
            </a:pPr>
            <a:r>
              <a:rPr lang="en-GB" sz="1400"/>
              <a:t>You have surfaced everything you know about who and what is in your system, and how processes are currently operating in each QMS quadrant. System mapping allows us to articulate the relationships and connections between infrastructure, processes, teams, which help us to understand how the system is operating as a whole.</a:t>
            </a:r>
          </a:p>
          <a:p>
            <a:pPr marL="0" indent="0">
              <a:buNone/>
            </a:pPr>
            <a:r>
              <a:rPr lang="en-GB" sz="1400"/>
              <a:t>This is to enable your team to understand how the system is connected - aim for collective understanding over the perfectly drawn map.</a:t>
            </a:r>
          </a:p>
        </p:txBody>
      </p:sp>
      <p:sp>
        <p:nvSpPr>
          <p:cNvPr id="4" name="Content Placeholder 3">
            <a:extLst>
              <a:ext uri="{FF2B5EF4-FFF2-40B4-BE49-F238E27FC236}">
                <a16:creationId xmlns:a16="http://schemas.microsoft.com/office/drawing/2014/main" id="{A6089034-0026-1DB2-D080-0C00DE20C010}"/>
              </a:ext>
            </a:extLst>
          </p:cNvPr>
          <p:cNvSpPr>
            <a:spLocks noGrp="1"/>
          </p:cNvSpPr>
          <p:nvPr>
            <p:ph sz="half" idx="2"/>
          </p:nvPr>
        </p:nvSpPr>
        <p:spPr>
          <a:solidFill>
            <a:schemeClr val="bg2"/>
          </a:solidFill>
        </p:spPr>
        <p:txBody>
          <a:bodyPr>
            <a:normAutofit/>
          </a:bodyPr>
          <a:lstStyle/>
          <a:p>
            <a:pPr marL="0" indent="0">
              <a:buNone/>
            </a:pPr>
            <a:r>
              <a:rPr lang="en-GB" sz="1400" b="1"/>
              <a:t>Tips to get you started</a:t>
            </a:r>
          </a:p>
          <a:p>
            <a:r>
              <a:rPr lang="en-GB" sz="1400"/>
              <a:t>Don't focus on what you think the 'perfect' QMS may look like, focus on how your system is connected right now.</a:t>
            </a:r>
          </a:p>
          <a:p>
            <a:r>
              <a:rPr lang="en-GB" sz="1400"/>
              <a:t>Begin in one quadrant of QMS and build further from that.</a:t>
            </a:r>
          </a:p>
          <a:p>
            <a:r>
              <a:rPr lang="en-GB" sz="1400"/>
              <a:t>Identify one person to draw the map but ensure everyone can see the map as it is drawn.</a:t>
            </a:r>
          </a:p>
          <a:p>
            <a:pPr marL="0" indent="0">
              <a:buNone/>
            </a:pPr>
            <a:r>
              <a:rPr lang="en-GB" sz="1400" b="1"/>
              <a:t>Helpful talking points</a:t>
            </a:r>
          </a:p>
          <a:p>
            <a:r>
              <a:rPr lang="en-GB" sz="1400"/>
              <a:t>What is (and is not) connected? Use a key to show the strong and weak connections. </a:t>
            </a:r>
          </a:p>
          <a:p>
            <a:r>
              <a:rPr lang="en-GB" sz="1400"/>
              <a:t>How are you connecting parts of your QMS? (what processes, infrastructure, relationships, projects exist?)</a:t>
            </a:r>
          </a:p>
          <a:p>
            <a:pPr marL="0" indent="0">
              <a:buNone/>
            </a:pPr>
            <a:endParaRPr lang="en-GB" sz="1400"/>
          </a:p>
          <a:p>
            <a:endParaRPr lang="en-GB" sz="1400"/>
          </a:p>
          <a:p>
            <a:endParaRPr lang="en-GB" sz="1400"/>
          </a:p>
          <a:p>
            <a:endParaRPr lang="en-GB" sz="1400"/>
          </a:p>
          <a:p>
            <a:endParaRPr lang="en-GB" sz="1400"/>
          </a:p>
          <a:p>
            <a:endParaRPr lang="en-GB" sz="1400"/>
          </a:p>
        </p:txBody>
      </p:sp>
      <p:pic>
        <p:nvPicPr>
          <p:cNvPr id="5" name="Picture 4">
            <a:extLst>
              <a:ext uri="{FF2B5EF4-FFF2-40B4-BE49-F238E27FC236}">
                <a16:creationId xmlns:a16="http://schemas.microsoft.com/office/drawing/2014/main" id="{A7DD13EB-CBC2-6E26-CFA0-CFE93B047A8B}"/>
              </a:ext>
            </a:extLst>
          </p:cNvPr>
          <p:cNvPicPr>
            <a:picLocks noChangeAspect="1"/>
          </p:cNvPicPr>
          <p:nvPr/>
        </p:nvPicPr>
        <p:blipFill>
          <a:blip r:embed="rId2"/>
          <a:stretch>
            <a:fillRect/>
          </a:stretch>
        </p:blipFill>
        <p:spPr>
          <a:xfrm rot="5400000">
            <a:off x="6971474" y="3908071"/>
            <a:ext cx="1310754" cy="2522439"/>
          </a:xfrm>
          <a:prstGeom prst="rect">
            <a:avLst/>
          </a:prstGeom>
        </p:spPr>
      </p:pic>
    </p:spTree>
    <p:extLst>
      <p:ext uri="{BB962C8B-B14F-4D97-AF65-F5344CB8AC3E}">
        <p14:creationId xmlns:p14="http://schemas.microsoft.com/office/powerpoint/2010/main" val="227622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7A9652B-87C2-695F-9B6D-45265DDC9906}"/>
              </a:ext>
            </a:extLst>
          </p:cNvPr>
          <p:cNvSpPr>
            <a:spLocks noGrp="1"/>
          </p:cNvSpPr>
          <p:nvPr>
            <p:ph type="body" idx="1"/>
          </p:nvPr>
        </p:nvSpPr>
        <p:spPr>
          <a:xfrm>
            <a:off x="297950" y="1269207"/>
            <a:ext cx="10956203" cy="823912"/>
          </a:xfrm>
        </p:spPr>
        <p:txBody>
          <a:bodyPr>
            <a:normAutofit/>
          </a:bodyPr>
          <a:lstStyle/>
          <a:p>
            <a:r>
              <a:rPr lang="en-GB" sz="1400" b="0"/>
              <a:t>The visuals below are provided by the Quality, Safety and Improvement team to examples of their early maps. </a:t>
            </a:r>
          </a:p>
        </p:txBody>
      </p:sp>
      <p:pic>
        <p:nvPicPr>
          <p:cNvPr id="13" name="Content Placeholder 12">
            <a:extLst>
              <a:ext uri="{FF2B5EF4-FFF2-40B4-BE49-F238E27FC236}">
                <a16:creationId xmlns:a16="http://schemas.microsoft.com/office/drawing/2014/main" id="{60661F0C-2212-FDB6-34FC-06A8AD0AD596}"/>
              </a:ext>
            </a:extLst>
          </p:cNvPr>
          <p:cNvPicPr>
            <a:picLocks noGrp="1" noChangeAspect="1"/>
          </p:cNvPicPr>
          <p:nvPr>
            <p:ph sz="half" idx="2"/>
          </p:nvPr>
        </p:nvPicPr>
        <p:blipFill>
          <a:blip r:embed="rId2"/>
          <a:stretch>
            <a:fillRect/>
          </a:stretch>
        </p:blipFill>
        <p:spPr>
          <a:xfrm>
            <a:off x="669152" y="2922588"/>
            <a:ext cx="4913919" cy="3684588"/>
          </a:xfrm>
          <a:prstGeom prst="rect">
            <a:avLst/>
          </a:prstGeom>
        </p:spPr>
      </p:pic>
      <p:pic>
        <p:nvPicPr>
          <p:cNvPr id="15" name="Content Placeholder 14">
            <a:extLst>
              <a:ext uri="{FF2B5EF4-FFF2-40B4-BE49-F238E27FC236}">
                <a16:creationId xmlns:a16="http://schemas.microsoft.com/office/drawing/2014/main" id="{5296DF94-A8CB-D102-E9D2-079C2D64E373}"/>
              </a:ext>
            </a:extLst>
          </p:cNvPr>
          <p:cNvPicPr>
            <a:picLocks noGrp="1" noChangeAspect="1"/>
          </p:cNvPicPr>
          <p:nvPr>
            <p:ph sz="quarter" idx="4"/>
          </p:nvPr>
        </p:nvPicPr>
        <p:blipFill>
          <a:blip r:embed="rId3"/>
          <a:stretch>
            <a:fillRect/>
          </a:stretch>
        </p:blipFill>
        <p:spPr>
          <a:xfrm>
            <a:off x="6517806" y="2922816"/>
            <a:ext cx="4913312" cy="3684132"/>
          </a:xfrm>
          <a:prstGeom prst="rect">
            <a:avLst/>
          </a:prstGeom>
        </p:spPr>
      </p:pic>
      <p:sp>
        <p:nvSpPr>
          <p:cNvPr id="2" name="Title 1">
            <a:extLst>
              <a:ext uri="{FF2B5EF4-FFF2-40B4-BE49-F238E27FC236}">
                <a16:creationId xmlns:a16="http://schemas.microsoft.com/office/drawing/2014/main" id="{DF42A30C-479A-A330-B4D0-777DD340C57C}"/>
              </a:ext>
            </a:extLst>
          </p:cNvPr>
          <p:cNvSpPr>
            <a:spLocks noGrp="1"/>
          </p:cNvSpPr>
          <p:nvPr>
            <p:ph type="title"/>
          </p:nvPr>
        </p:nvSpPr>
        <p:spPr/>
        <p:txBody>
          <a:bodyPr>
            <a:normAutofit/>
          </a:bodyPr>
          <a:lstStyle/>
          <a:p>
            <a:r>
              <a:rPr lang="en-GB" sz="2400"/>
              <a:t>Step 2: Visualise your current quality activities and processes</a:t>
            </a:r>
          </a:p>
        </p:txBody>
      </p:sp>
      <p:sp>
        <p:nvSpPr>
          <p:cNvPr id="16" name="Speech Bubble: Rectangle 15">
            <a:extLst>
              <a:ext uri="{FF2B5EF4-FFF2-40B4-BE49-F238E27FC236}">
                <a16:creationId xmlns:a16="http://schemas.microsoft.com/office/drawing/2014/main" id="{BA4C4B6F-9292-4075-1D43-F87F7F99398F}"/>
              </a:ext>
            </a:extLst>
          </p:cNvPr>
          <p:cNvSpPr/>
          <p:nvPr/>
        </p:nvSpPr>
        <p:spPr>
          <a:xfrm>
            <a:off x="1846429" y="1842011"/>
            <a:ext cx="3668273" cy="914400"/>
          </a:xfrm>
          <a:prstGeom prst="wedgeRectCallout">
            <a:avLst>
              <a:gd name="adj1" fmla="val -33536"/>
              <a:gd name="adj2" fmla="val 7403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t>We listed infrastructure, meetings, processes to be able to lay all of it out. The map is a combination of these things.</a:t>
            </a:r>
          </a:p>
        </p:txBody>
      </p:sp>
      <p:sp>
        <p:nvSpPr>
          <p:cNvPr id="17" name="Speech Bubble: Rectangle 16">
            <a:extLst>
              <a:ext uri="{FF2B5EF4-FFF2-40B4-BE49-F238E27FC236}">
                <a16:creationId xmlns:a16="http://schemas.microsoft.com/office/drawing/2014/main" id="{465A20F4-82F2-7CF1-8CF7-CF434A064A82}"/>
              </a:ext>
            </a:extLst>
          </p:cNvPr>
          <p:cNvSpPr/>
          <p:nvPr/>
        </p:nvSpPr>
        <p:spPr>
          <a:xfrm>
            <a:off x="7063180" y="1842011"/>
            <a:ext cx="3668273" cy="914400"/>
          </a:xfrm>
          <a:prstGeom prst="wedgeRectCallout">
            <a:avLst>
              <a:gd name="adj1" fmla="val -38330"/>
              <a:gd name="adj2" fmla="val 7596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t>The exercise was useful to understand connectivity. It also allowed us to prioritise and identify low hanging fruit that we could tackle first.</a:t>
            </a:r>
          </a:p>
        </p:txBody>
      </p:sp>
    </p:spTree>
    <p:extLst>
      <p:ext uri="{BB962C8B-B14F-4D97-AF65-F5344CB8AC3E}">
        <p14:creationId xmlns:p14="http://schemas.microsoft.com/office/powerpoint/2010/main" val="1413314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A3A29-8156-EFF8-1692-2A7E19665A2A}"/>
              </a:ext>
            </a:extLst>
          </p:cNvPr>
          <p:cNvSpPr>
            <a:spLocks noGrp="1"/>
          </p:cNvSpPr>
          <p:nvPr>
            <p:ph type="title"/>
          </p:nvPr>
        </p:nvSpPr>
        <p:spPr/>
        <p:txBody>
          <a:bodyPr>
            <a:noAutofit/>
          </a:bodyPr>
          <a:lstStyle/>
          <a:p>
            <a:r>
              <a:rPr lang="en-GB" sz="2400"/>
              <a:t>Step 3: Compare your current system with a desired future state</a:t>
            </a:r>
          </a:p>
        </p:txBody>
      </p:sp>
      <p:sp>
        <p:nvSpPr>
          <p:cNvPr id="3" name="Content Placeholder 2">
            <a:extLst>
              <a:ext uri="{FF2B5EF4-FFF2-40B4-BE49-F238E27FC236}">
                <a16:creationId xmlns:a16="http://schemas.microsoft.com/office/drawing/2014/main" id="{458B4B2C-5A14-4BAB-AABF-8BA337889BF7}"/>
              </a:ext>
            </a:extLst>
          </p:cNvPr>
          <p:cNvSpPr>
            <a:spLocks noGrp="1"/>
          </p:cNvSpPr>
          <p:nvPr>
            <p:ph sz="half" idx="1"/>
          </p:nvPr>
        </p:nvSpPr>
        <p:spPr/>
        <p:txBody>
          <a:bodyPr>
            <a:normAutofit/>
          </a:bodyPr>
          <a:lstStyle/>
          <a:p>
            <a:pPr marL="0" indent="0">
              <a:buNone/>
            </a:pPr>
            <a:r>
              <a:rPr lang="en-GB" sz="1400"/>
              <a:t>Now that you have visualised your system your team should spend time answering the questions in step 3.</a:t>
            </a:r>
          </a:p>
          <a:p>
            <a:pPr marL="0" indent="0">
              <a:buNone/>
            </a:pPr>
            <a:r>
              <a:rPr lang="en-GB" sz="1400"/>
              <a:t>Until now, all the steps have focused on the current state of your system. In the second half of this activity, spend time articulating what you think good looks like, and how you want the future of your system to look.</a:t>
            </a:r>
          </a:p>
          <a:p>
            <a:pPr marL="0" indent="0">
              <a:buNone/>
            </a:pPr>
            <a:r>
              <a:rPr lang="en-GB" sz="1400"/>
              <a:t>Note: Articulating your desired future should help you with the organisational position statement</a:t>
            </a:r>
          </a:p>
          <a:p>
            <a:endParaRPr lang="en-GB" sz="1400"/>
          </a:p>
        </p:txBody>
      </p:sp>
    </p:spTree>
    <p:extLst>
      <p:ext uri="{BB962C8B-B14F-4D97-AF65-F5344CB8AC3E}">
        <p14:creationId xmlns:p14="http://schemas.microsoft.com/office/powerpoint/2010/main" val="3754069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FB253-1E67-DD4B-FAA6-1E0998F042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F31F56-8CC7-A87A-BAA1-AAC40B016AFF}"/>
              </a:ext>
            </a:extLst>
          </p:cNvPr>
          <p:cNvSpPr>
            <a:spLocks noGrp="1"/>
          </p:cNvSpPr>
          <p:nvPr>
            <p:ph type="title"/>
          </p:nvPr>
        </p:nvSpPr>
        <p:spPr>
          <a:xfrm>
            <a:off x="316786" y="224449"/>
            <a:ext cx="11558427" cy="777874"/>
          </a:xfrm>
        </p:spPr>
        <p:txBody>
          <a:bodyPr>
            <a:noAutofit/>
          </a:bodyPr>
          <a:lstStyle/>
          <a:p>
            <a:r>
              <a:rPr lang="en-GB" sz="2400"/>
              <a:t>Step 3: Compare your current system with a desired future state</a:t>
            </a:r>
            <a:br>
              <a:rPr lang="en-GB" sz="2400"/>
            </a:br>
            <a:r>
              <a:rPr lang="en-GB" sz="2400">
                <a:solidFill>
                  <a:schemeClr val="tx1"/>
                </a:solidFill>
              </a:rPr>
              <a:t>Reflecting on your map and current QMS</a:t>
            </a:r>
          </a:p>
        </p:txBody>
      </p:sp>
      <p:graphicFrame>
        <p:nvGraphicFramePr>
          <p:cNvPr id="7" name="Content Placeholder 6">
            <a:extLst>
              <a:ext uri="{FF2B5EF4-FFF2-40B4-BE49-F238E27FC236}">
                <a16:creationId xmlns:a16="http://schemas.microsoft.com/office/drawing/2014/main" id="{04956A26-E56A-9C20-6EE4-EF391058571D}"/>
              </a:ext>
            </a:extLst>
          </p:cNvPr>
          <p:cNvGraphicFramePr>
            <a:graphicFrameLocks noGrp="1"/>
          </p:cNvGraphicFramePr>
          <p:nvPr>
            <p:ph idx="1"/>
            <p:extLst>
              <p:ext uri="{D42A27DB-BD31-4B8C-83A1-F6EECF244321}">
                <p14:modId xmlns:p14="http://schemas.microsoft.com/office/powerpoint/2010/main" val="1727769"/>
              </p:ext>
            </p:extLst>
          </p:nvPr>
        </p:nvGraphicFramePr>
        <p:xfrm>
          <a:off x="297790" y="1115280"/>
          <a:ext cx="11558588" cy="5669280"/>
        </p:xfrm>
        <a:graphic>
          <a:graphicData uri="http://schemas.openxmlformats.org/drawingml/2006/table">
            <a:tbl>
              <a:tblPr firstRow="1" bandRow="1">
                <a:tableStyleId>{5C22544A-7EE6-4342-B048-85BDC9FD1C3A}</a:tableStyleId>
              </a:tblPr>
              <a:tblGrid>
                <a:gridCol w="5779294">
                  <a:extLst>
                    <a:ext uri="{9D8B030D-6E8A-4147-A177-3AD203B41FA5}">
                      <a16:colId xmlns:a16="http://schemas.microsoft.com/office/drawing/2014/main" val="2573276861"/>
                    </a:ext>
                  </a:extLst>
                </a:gridCol>
                <a:gridCol w="5779294">
                  <a:extLst>
                    <a:ext uri="{9D8B030D-6E8A-4147-A177-3AD203B41FA5}">
                      <a16:colId xmlns:a16="http://schemas.microsoft.com/office/drawing/2014/main" val="2756372874"/>
                    </a:ext>
                  </a:extLst>
                </a:gridCol>
              </a:tblGrid>
              <a:tr h="822545">
                <a:tc>
                  <a:txBody>
                    <a:bodyPr/>
                    <a:lstStyle/>
                    <a:p>
                      <a:r>
                        <a:rPr lang="en-GB" sz="1200"/>
                        <a:t>Reflecting on your map and current QMS</a:t>
                      </a:r>
                    </a:p>
                    <a:p>
                      <a:r>
                        <a:rPr lang="en-GB" sz="1200" b="0"/>
                        <a:t>As a system, where and what are we working really well?</a:t>
                      </a:r>
                    </a:p>
                    <a:p>
                      <a:r>
                        <a:rPr lang="en-GB" sz="1200" b="0"/>
                        <a:t>What is working really well, and can we replicate this in other parts of the system that need improvement?</a:t>
                      </a:r>
                    </a:p>
                    <a:p>
                      <a:r>
                        <a:rPr lang="en-GB" sz="1200" b="0"/>
                        <a:t>What needs strengthening?</a:t>
                      </a:r>
                    </a:p>
                    <a:p>
                      <a:r>
                        <a:rPr lang="en-GB" sz="1200" b="0"/>
                        <a:t>What gaps exist? Why do they exist?</a:t>
                      </a:r>
                    </a:p>
                    <a:p>
                      <a:r>
                        <a:rPr lang="en-GB" sz="1200" b="0"/>
                        <a:t>What is hindering us? (information flows, siloes etc)</a:t>
                      </a:r>
                    </a:p>
                    <a:p>
                      <a:endParaRPr lang="en-GB" sz="1200"/>
                    </a:p>
                  </a:txBody>
                  <a:tcPr/>
                </a:tc>
                <a:tc>
                  <a:txBody>
                    <a:bodyPr/>
                    <a:lstStyle/>
                    <a:p>
                      <a:r>
                        <a:rPr lang="en-GB" sz="1200"/>
                        <a:t>Where do you want to be?</a:t>
                      </a:r>
                    </a:p>
                    <a:p>
                      <a:r>
                        <a:rPr lang="en-GB" sz="1200" b="0"/>
                        <a:t>What does 'great' look like for us as a collective?</a:t>
                      </a:r>
                    </a:p>
                    <a:p>
                      <a:r>
                        <a:rPr lang="en-GB" sz="1200" b="0"/>
                        <a:t>What do we want to be known for?</a:t>
                      </a:r>
                    </a:p>
                    <a:p>
                      <a:r>
                        <a:rPr lang="en-GB" sz="1200" b="0"/>
                        <a:t>What unites us beyond our job titles and sectors?</a:t>
                      </a:r>
                    </a:p>
                    <a:p>
                      <a:r>
                        <a:rPr lang="en-GB" sz="1200" b="0"/>
                        <a:t>What must we collectively improve or change?</a:t>
                      </a:r>
                    </a:p>
                    <a:p>
                      <a:r>
                        <a:rPr lang="en-GB" sz="1200" b="0"/>
                        <a:t>How does the current state fall short of what we collectively want?</a:t>
                      </a:r>
                    </a:p>
                    <a:p>
                      <a:r>
                        <a:rPr lang="en-GB" sz="1200" b="0"/>
                        <a:t>What outcomes matter most for patients, communities, staff and partners?</a:t>
                      </a:r>
                    </a:p>
                    <a:p>
                      <a:r>
                        <a:rPr lang="en-GB" sz="1200" b="0"/>
                        <a:t>How will we know we are living our purpose?</a:t>
                      </a:r>
                    </a:p>
                  </a:txBody>
                  <a:tcPr/>
                </a:tc>
                <a:extLst>
                  <a:ext uri="{0D108BD9-81ED-4DB2-BD59-A6C34878D82A}">
                    <a16:rowId xmlns:a16="http://schemas.microsoft.com/office/drawing/2014/main" val="529799662"/>
                  </a:ext>
                </a:extLst>
              </a:tr>
              <a:tr h="883123">
                <a:tc>
                  <a:txBody>
                    <a:bodyPr/>
                    <a:lstStyle/>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txBody>
                  <a:tcPr/>
                </a:tc>
                <a:tc>
                  <a:txBody>
                    <a:bodyPr/>
                    <a:lstStyle/>
                    <a:p>
                      <a:endParaRPr lang="en-GB" sz="1200"/>
                    </a:p>
                  </a:txBody>
                  <a:tcPr/>
                </a:tc>
                <a:extLst>
                  <a:ext uri="{0D108BD9-81ED-4DB2-BD59-A6C34878D82A}">
                    <a16:rowId xmlns:a16="http://schemas.microsoft.com/office/drawing/2014/main" val="3136001267"/>
                  </a:ext>
                </a:extLst>
              </a:tr>
            </a:tbl>
          </a:graphicData>
        </a:graphic>
      </p:graphicFrame>
    </p:spTree>
    <p:extLst>
      <p:ext uri="{BB962C8B-B14F-4D97-AF65-F5344CB8AC3E}">
        <p14:creationId xmlns:p14="http://schemas.microsoft.com/office/powerpoint/2010/main" val="3923302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5D1D7FE8-7E53-32EE-78D2-2517446C9D84}"/>
              </a:ext>
            </a:extLst>
          </p:cNvPr>
          <p:cNvSpPr>
            <a:spLocks noGrp="1"/>
          </p:cNvSpPr>
          <p:nvPr>
            <p:ph type="title"/>
          </p:nvPr>
        </p:nvSpPr>
        <p:spPr/>
        <p:txBody>
          <a:bodyPr>
            <a:normAutofit fontScale="90000"/>
          </a:bodyPr>
          <a:lstStyle/>
          <a:p>
            <a:r>
              <a:rPr lang="en-GB"/>
              <a:t>About Q and Quality Improvement Clinic</a:t>
            </a:r>
          </a:p>
        </p:txBody>
      </p:sp>
      <p:sp>
        <p:nvSpPr>
          <p:cNvPr id="14" name="Content Placeholder 13">
            <a:extLst>
              <a:ext uri="{FF2B5EF4-FFF2-40B4-BE49-F238E27FC236}">
                <a16:creationId xmlns:a16="http://schemas.microsoft.com/office/drawing/2014/main" id="{B911BBF5-F037-DDFF-2894-978834853233}"/>
              </a:ext>
            </a:extLst>
          </p:cNvPr>
          <p:cNvSpPr>
            <a:spLocks noGrp="1"/>
          </p:cNvSpPr>
          <p:nvPr>
            <p:ph sz="half" idx="1"/>
          </p:nvPr>
        </p:nvSpPr>
        <p:spPr>
          <a:xfrm>
            <a:off x="297951" y="1318848"/>
            <a:ext cx="5721849" cy="5264832"/>
          </a:xfrm>
        </p:spPr>
        <p:txBody>
          <a:bodyPr>
            <a:noAutofit/>
          </a:bodyPr>
          <a:lstStyle/>
          <a:p>
            <a:pPr marL="0" indent="0" fontAlgn="base">
              <a:lnSpc>
                <a:spcPct val="120000"/>
              </a:lnSpc>
              <a:buNone/>
            </a:pPr>
            <a:r>
              <a:rPr lang="en-GB" sz="1800" b="1" dirty="0"/>
              <a:t>The Q community</a:t>
            </a:r>
            <a:r>
              <a:rPr lang="en-US" sz="1800" b="1" dirty="0"/>
              <a:t>​</a:t>
            </a:r>
          </a:p>
          <a:p>
            <a:pPr marL="0" indent="0" fontAlgn="base">
              <a:lnSpc>
                <a:spcPct val="120000"/>
              </a:lnSpc>
              <a:buNone/>
            </a:pPr>
            <a:r>
              <a:rPr lang="en-US" sz="1800" dirty="0"/>
              <a:t>We are a vibrant membership community of people working to improve health and care across the UK and Ireland.</a:t>
            </a:r>
          </a:p>
          <a:p>
            <a:pPr marL="0" indent="0" fontAlgn="base">
              <a:lnSpc>
                <a:spcPct val="120000"/>
              </a:lnSpc>
              <a:buNone/>
            </a:pPr>
            <a:r>
              <a:rPr lang="en-GB" sz="1800" dirty="0"/>
              <a:t>We learn, share and collaborate to address pressing health system challenges. And we share our insight and skills widely to create the culture and conditions for improvement efforts to succeed. </a:t>
            </a:r>
            <a:r>
              <a:rPr lang="en-US" sz="1800" dirty="0"/>
              <a:t>​</a:t>
            </a:r>
          </a:p>
          <a:p>
            <a:pPr marL="0" indent="0" fontAlgn="base">
              <a:lnSpc>
                <a:spcPct val="120000"/>
              </a:lnSpc>
              <a:buNone/>
            </a:pPr>
            <a:r>
              <a:rPr lang="en-GB" sz="1800" dirty="0"/>
              <a:t>​Together, to improve health and care. </a:t>
            </a:r>
            <a:r>
              <a:rPr lang="en-US" sz="1800" dirty="0"/>
              <a:t>​​</a:t>
            </a:r>
          </a:p>
          <a:p>
            <a:pPr marL="0" indent="0" fontAlgn="base">
              <a:lnSpc>
                <a:spcPct val="120000"/>
              </a:lnSpc>
              <a:buNone/>
            </a:pPr>
            <a:r>
              <a:rPr lang="en-US" sz="1800" dirty="0"/>
              <a:t>Q is hosted by The NHS Alliance and supported by the Health Foundation and partners across the UK and Ireland.​</a:t>
            </a:r>
            <a:endParaRPr lang="en-GB" sz="1800" dirty="0"/>
          </a:p>
          <a:p>
            <a:pPr marL="0" indent="0">
              <a:lnSpc>
                <a:spcPct val="100000"/>
              </a:lnSpc>
              <a:buNone/>
            </a:pPr>
            <a:r>
              <a:rPr lang="en-GB" sz="1800" dirty="0"/>
              <a:t>Find out more: </a:t>
            </a:r>
            <a:r>
              <a:rPr lang="en-GB" sz="1800" dirty="0">
                <a:hlinkClick r:id="rId3"/>
              </a:rPr>
              <a:t>Q.thenhsalliance.org </a:t>
            </a:r>
            <a:endParaRPr lang="en-GB" sz="1800" dirty="0"/>
          </a:p>
          <a:p>
            <a:endParaRPr lang="en-GB" sz="1800" dirty="0"/>
          </a:p>
        </p:txBody>
      </p:sp>
      <p:sp>
        <p:nvSpPr>
          <p:cNvPr id="13" name="Text Placeholder 12">
            <a:extLst>
              <a:ext uri="{FF2B5EF4-FFF2-40B4-BE49-F238E27FC236}">
                <a16:creationId xmlns:a16="http://schemas.microsoft.com/office/drawing/2014/main" id="{AF334F98-2671-56E9-6E02-B77BC1714B04}"/>
              </a:ext>
            </a:extLst>
          </p:cNvPr>
          <p:cNvSpPr>
            <a:spLocks noGrp="1"/>
          </p:cNvSpPr>
          <p:nvPr>
            <p:ph sz="half" idx="2"/>
          </p:nvPr>
        </p:nvSpPr>
        <p:spPr>
          <a:xfrm>
            <a:off x="6172200" y="1318848"/>
            <a:ext cx="5684178" cy="5803847"/>
          </a:xfrm>
        </p:spPr>
        <p:txBody>
          <a:bodyPr vert="horz" lIns="91440" tIns="45720" rIns="91440" bIns="45720" rtlCol="0" anchor="t">
            <a:normAutofit fontScale="92500"/>
          </a:bodyPr>
          <a:lstStyle/>
          <a:p>
            <a:pPr marL="0" indent="0">
              <a:lnSpc>
                <a:spcPct val="120000"/>
              </a:lnSpc>
              <a:buNone/>
            </a:pPr>
            <a:r>
              <a:rPr lang="en-GB" sz="1900" b="1">
                <a:latin typeface="Verdana"/>
                <a:ea typeface="Verdana"/>
              </a:rPr>
              <a:t>Quality Improvement Clinic</a:t>
            </a:r>
          </a:p>
          <a:p>
            <a:pPr marL="0" indent="0">
              <a:lnSpc>
                <a:spcPct val="120000"/>
              </a:lnSpc>
              <a:buNone/>
            </a:pPr>
            <a:r>
              <a:rPr lang="en-GB" sz="1900">
                <a:latin typeface="Verdana"/>
                <a:ea typeface="Verdana"/>
              </a:rPr>
              <a:t>We work with healthcare organisations to enact positive change. We help healthcare </a:t>
            </a:r>
            <a:r>
              <a:rPr lang="en-GB" sz="1900"/>
              <a:t>organisations</a:t>
            </a:r>
            <a:r>
              <a:rPr lang="en-GB" sz="1900">
                <a:latin typeface="Verdana"/>
                <a:ea typeface="Verdana"/>
              </a:rPr>
              <a:t> design and deliver quality strategies that drive real impact. Our work combines board development, QMS design, and measurement for impact to embed improvement at every level. </a:t>
            </a:r>
            <a:endParaRPr lang="en-GB" sz="1900"/>
          </a:p>
          <a:p>
            <a:pPr marL="0" indent="0">
              <a:lnSpc>
                <a:spcPct val="130000"/>
              </a:lnSpc>
              <a:buNone/>
            </a:pPr>
            <a:r>
              <a:rPr lang="en-GB" sz="1900">
                <a:latin typeface="Verdana"/>
                <a:ea typeface="Verdana"/>
              </a:rPr>
              <a:t>We align governance, strategy, and delivery so quality is actively managed, not just assured. Through bespoke coaching and learning, we build confident leaders, capable teams, and a culture of continuous improvement that improves outcomes for patients and staff.</a:t>
            </a:r>
            <a:endParaRPr lang="en-GB"/>
          </a:p>
          <a:p>
            <a:pPr marL="0" indent="0">
              <a:lnSpc>
                <a:spcPct val="120000"/>
              </a:lnSpc>
              <a:buNone/>
            </a:pPr>
            <a:r>
              <a:rPr lang="en-GB" sz="1900">
                <a:latin typeface="Verdana"/>
                <a:ea typeface="Verdana"/>
              </a:rPr>
              <a:t>Find out more: </a:t>
            </a:r>
            <a:r>
              <a:rPr lang="en-GB" sz="1900">
                <a:latin typeface="Verdana"/>
                <a:ea typeface="Verdana"/>
                <a:hlinkClick r:id="rId4"/>
              </a:rPr>
              <a:t>qualityimprovementclinic.com</a:t>
            </a:r>
            <a:endParaRPr lang="en-GB" sz="1900">
              <a:latin typeface="Verdana"/>
              <a:ea typeface="Verdana"/>
            </a:endParaRPr>
          </a:p>
        </p:txBody>
      </p:sp>
    </p:spTree>
    <p:extLst>
      <p:ext uri="{BB962C8B-B14F-4D97-AF65-F5344CB8AC3E}">
        <p14:creationId xmlns:p14="http://schemas.microsoft.com/office/powerpoint/2010/main" val="1404847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88A6AC-60AF-6308-5047-FC81A6D94818}"/>
              </a:ext>
            </a:extLst>
          </p:cNvPr>
          <p:cNvSpPr>
            <a:spLocks noGrp="1"/>
          </p:cNvSpPr>
          <p:nvPr>
            <p:ph type="body" sz="quarter" idx="10"/>
          </p:nvPr>
        </p:nvSpPr>
        <p:spPr/>
        <p:txBody>
          <a:bodyPr>
            <a:noAutofit/>
          </a:bodyPr>
          <a:lstStyle/>
          <a:p>
            <a:r>
              <a:rPr lang="en-GB" sz="5200" err="1"/>
              <a:t>Diolch</a:t>
            </a:r>
            <a:endParaRPr lang="en-GB" sz="5200"/>
          </a:p>
          <a:p>
            <a:r>
              <a:rPr lang="en-GB" sz="5200"/>
              <a:t>Thank You</a:t>
            </a:r>
          </a:p>
        </p:txBody>
      </p:sp>
    </p:spTree>
    <p:extLst>
      <p:ext uri="{BB962C8B-B14F-4D97-AF65-F5344CB8AC3E}">
        <p14:creationId xmlns:p14="http://schemas.microsoft.com/office/powerpoint/2010/main" val="2100651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A6097-8148-60D4-74AF-0629789B404A}"/>
              </a:ext>
            </a:extLst>
          </p:cNvPr>
          <p:cNvSpPr>
            <a:spLocks noGrp="1"/>
          </p:cNvSpPr>
          <p:nvPr>
            <p:ph type="title"/>
          </p:nvPr>
        </p:nvSpPr>
        <p:spPr/>
        <p:txBody>
          <a:bodyPr>
            <a:normAutofit fontScale="90000"/>
          </a:bodyPr>
          <a:lstStyle/>
          <a:p>
            <a:r>
              <a:rPr lang="en-GB"/>
              <a:t>Introduction</a:t>
            </a:r>
          </a:p>
        </p:txBody>
      </p:sp>
      <p:sp>
        <p:nvSpPr>
          <p:cNvPr id="3" name="Content Placeholder 2">
            <a:extLst>
              <a:ext uri="{FF2B5EF4-FFF2-40B4-BE49-F238E27FC236}">
                <a16:creationId xmlns:a16="http://schemas.microsoft.com/office/drawing/2014/main" id="{E80A4951-D1B0-23E6-7B0F-48823F661358}"/>
              </a:ext>
            </a:extLst>
          </p:cNvPr>
          <p:cNvSpPr>
            <a:spLocks noGrp="1"/>
          </p:cNvSpPr>
          <p:nvPr>
            <p:ph sz="half" idx="1"/>
          </p:nvPr>
        </p:nvSpPr>
        <p:spPr/>
        <p:txBody>
          <a:bodyPr vert="horz" lIns="91440" tIns="45720" rIns="91440" bIns="45720" rtlCol="0" anchor="t">
            <a:normAutofit/>
          </a:bodyPr>
          <a:lstStyle/>
          <a:p>
            <a:pPr marL="0" indent="0">
              <a:buNone/>
            </a:pPr>
            <a:r>
              <a:rPr lang="en-GB" sz="1400" b="1" dirty="0">
                <a:latin typeface="Verdana"/>
                <a:ea typeface="Verdana"/>
              </a:rPr>
              <a:t>This activity guide was developed to support the QMS Wales Learning and Delivery Network, supported in partnership by the Q community and Quality Improvement Clinic. </a:t>
            </a:r>
            <a:endParaRPr lang="en-US" dirty="0">
              <a:latin typeface="Verdana"/>
              <a:ea typeface="Verdana"/>
            </a:endParaRPr>
          </a:p>
          <a:p>
            <a:pPr marL="0" indent="0">
              <a:buNone/>
            </a:pPr>
            <a:r>
              <a:rPr lang="en-GB" sz="1400" b="1" dirty="0">
                <a:latin typeface="Verdana"/>
                <a:ea typeface="Verdana"/>
              </a:rPr>
              <a:t>It provides a step-by-step guide to map how your organisation is currently organising for quality. </a:t>
            </a:r>
            <a:endParaRPr lang="en-GB" dirty="0">
              <a:latin typeface="Verdana"/>
              <a:ea typeface="Verdana"/>
            </a:endParaRPr>
          </a:p>
          <a:p>
            <a:pPr marL="0" indent="0">
              <a:buNone/>
            </a:pPr>
            <a:r>
              <a:rPr lang="en-GB" sz="1400" b="1" dirty="0">
                <a:latin typeface="Verdana"/>
                <a:ea typeface="Verdana"/>
              </a:rPr>
              <a:t>It is designed to be used at the early stages of QMS development. </a:t>
            </a:r>
            <a:endParaRPr lang="en-GB" dirty="0">
              <a:latin typeface="Verdana"/>
              <a:ea typeface="Verdana"/>
            </a:endParaRPr>
          </a:p>
          <a:p>
            <a:pPr marL="0" indent="0">
              <a:buNone/>
            </a:pPr>
            <a:r>
              <a:rPr lang="en-GB" sz="1400" dirty="0"/>
              <a:t>After this activity, you and your team will have thorough understanding of what is happening within your systems.</a:t>
            </a:r>
          </a:p>
          <a:p>
            <a:pPr marL="0" indent="0">
              <a:buNone/>
            </a:pPr>
            <a:r>
              <a:rPr lang="en-GB" sz="1400" dirty="0"/>
              <a:t>You will have: </a:t>
            </a:r>
          </a:p>
          <a:p>
            <a:r>
              <a:rPr lang="en-GB" sz="1400" dirty="0">
                <a:latin typeface="Verdana"/>
                <a:ea typeface="Verdana"/>
              </a:rPr>
              <a:t>Explored how your current QMS is operating and have a tangible map.</a:t>
            </a:r>
          </a:p>
          <a:p>
            <a:r>
              <a:rPr lang="en-GB" sz="1400" dirty="0">
                <a:latin typeface="Verdana"/>
                <a:ea typeface="Verdana"/>
              </a:rPr>
              <a:t>Discussed what 'good' looks like in your systems and then identified areas for improvement and actionable steps towards this.</a:t>
            </a:r>
          </a:p>
          <a:p>
            <a:r>
              <a:rPr lang="en-GB" sz="1400" dirty="0">
                <a:latin typeface="Verdana"/>
                <a:ea typeface="Verdana"/>
              </a:rPr>
              <a:t>Had the conversations to help you create your vision statements, answer the matrix and begin to identify steps for action planning.</a:t>
            </a:r>
          </a:p>
          <a:p>
            <a:pPr marL="0" indent="0">
              <a:buNone/>
            </a:pPr>
            <a:endParaRPr lang="en-GB" sz="1400" b="1" dirty="0"/>
          </a:p>
        </p:txBody>
      </p:sp>
      <p:sp>
        <p:nvSpPr>
          <p:cNvPr id="4" name="Content Placeholder 3">
            <a:extLst>
              <a:ext uri="{FF2B5EF4-FFF2-40B4-BE49-F238E27FC236}">
                <a16:creationId xmlns:a16="http://schemas.microsoft.com/office/drawing/2014/main" id="{10BF5DC5-DB81-63D1-4E16-D3C48E0B91D2}"/>
              </a:ext>
            </a:extLst>
          </p:cNvPr>
          <p:cNvSpPr>
            <a:spLocks noGrp="1"/>
          </p:cNvSpPr>
          <p:nvPr>
            <p:ph sz="half" idx="2"/>
          </p:nvPr>
        </p:nvSpPr>
        <p:spPr>
          <a:solidFill>
            <a:schemeClr val="bg2"/>
          </a:solidFill>
        </p:spPr>
        <p:txBody>
          <a:bodyPr>
            <a:normAutofit/>
          </a:bodyPr>
          <a:lstStyle/>
          <a:p>
            <a:pPr marL="0" indent="0">
              <a:buNone/>
            </a:pPr>
            <a:r>
              <a:rPr lang="en-GB" sz="1400" b="1"/>
              <a:t>Why system map?</a:t>
            </a:r>
          </a:p>
          <a:p>
            <a:r>
              <a:rPr lang="en-GB" sz="1400"/>
              <a:t>It allows you to understand the interdependencies and relationships between system components.</a:t>
            </a:r>
          </a:p>
          <a:p>
            <a:r>
              <a:rPr lang="en-GB" sz="1400"/>
              <a:t>It will enable your team to build consensus and align understanding and vision for your systems.</a:t>
            </a:r>
          </a:p>
          <a:p>
            <a:r>
              <a:rPr lang="en-GB" sz="1400"/>
              <a:t>System maps can allow you to translate complexity into something tangible that enables you to understand current problems and identify solutions.</a:t>
            </a:r>
          </a:p>
          <a:p>
            <a:r>
              <a:rPr lang="en-GB" sz="1400"/>
              <a:t>It can help inform future decision making</a:t>
            </a:r>
          </a:p>
          <a:p>
            <a:pPr marL="0" indent="0">
              <a:buNone/>
            </a:pPr>
            <a:r>
              <a:rPr lang="en-GB" sz="1400" b="1"/>
              <a:t>The best maps</a:t>
            </a:r>
          </a:p>
          <a:p>
            <a:r>
              <a:rPr lang="en-GB" sz="1400"/>
              <a:t>Focus on usability over perfection</a:t>
            </a:r>
          </a:p>
          <a:p>
            <a:r>
              <a:rPr lang="en-GB" sz="1400"/>
              <a:t>Are iterated on to reflect your evolving systems, rather than seen as a one-time activity </a:t>
            </a:r>
          </a:p>
          <a:p>
            <a:r>
              <a:rPr lang="en-GB" sz="1400"/>
              <a:t>Shared with stakeholders in the system to get feedback and to harness a broad range of vantage points in the system </a:t>
            </a:r>
          </a:p>
        </p:txBody>
      </p:sp>
    </p:spTree>
    <p:extLst>
      <p:ext uri="{BB962C8B-B14F-4D97-AF65-F5344CB8AC3E}">
        <p14:creationId xmlns:p14="http://schemas.microsoft.com/office/powerpoint/2010/main" val="1671108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6C147-0E4A-491E-3287-AF9BEB9AAE6A}"/>
              </a:ext>
            </a:extLst>
          </p:cNvPr>
          <p:cNvSpPr>
            <a:spLocks noGrp="1"/>
          </p:cNvSpPr>
          <p:nvPr>
            <p:ph type="title"/>
          </p:nvPr>
        </p:nvSpPr>
        <p:spPr/>
        <p:txBody>
          <a:bodyPr>
            <a:normAutofit fontScale="90000"/>
          </a:bodyPr>
          <a:lstStyle/>
          <a:p>
            <a:r>
              <a:rPr lang="en-GB"/>
              <a:t>Common challenges with system mapping</a:t>
            </a:r>
          </a:p>
        </p:txBody>
      </p:sp>
      <p:graphicFrame>
        <p:nvGraphicFramePr>
          <p:cNvPr id="6" name="Content Placeholder 5">
            <a:extLst>
              <a:ext uri="{FF2B5EF4-FFF2-40B4-BE49-F238E27FC236}">
                <a16:creationId xmlns:a16="http://schemas.microsoft.com/office/drawing/2014/main" id="{BFBE2D7B-CF2C-5347-7BAF-D291CFFBD3F8}"/>
              </a:ext>
            </a:extLst>
          </p:cNvPr>
          <p:cNvGraphicFramePr>
            <a:graphicFrameLocks noGrp="1"/>
          </p:cNvGraphicFramePr>
          <p:nvPr>
            <p:ph idx="1"/>
            <p:extLst>
              <p:ext uri="{D42A27DB-BD31-4B8C-83A1-F6EECF244321}">
                <p14:modId xmlns:p14="http://schemas.microsoft.com/office/powerpoint/2010/main" val="2965771207"/>
              </p:ext>
            </p:extLst>
          </p:nvPr>
        </p:nvGraphicFramePr>
        <p:xfrm>
          <a:off x="298450" y="1335088"/>
          <a:ext cx="11558585" cy="5034280"/>
        </p:xfrm>
        <a:graphic>
          <a:graphicData uri="http://schemas.openxmlformats.org/drawingml/2006/table">
            <a:tbl>
              <a:tblPr firstRow="1" bandRow="1">
                <a:tableStyleId>{5C22544A-7EE6-4342-B048-85BDC9FD1C3A}</a:tableStyleId>
              </a:tblPr>
              <a:tblGrid>
                <a:gridCol w="2311717">
                  <a:extLst>
                    <a:ext uri="{9D8B030D-6E8A-4147-A177-3AD203B41FA5}">
                      <a16:colId xmlns:a16="http://schemas.microsoft.com/office/drawing/2014/main" val="1685528449"/>
                    </a:ext>
                  </a:extLst>
                </a:gridCol>
                <a:gridCol w="2311717">
                  <a:extLst>
                    <a:ext uri="{9D8B030D-6E8A-4147-A177-3AD203B41FA5}">
                      <a16:colId xmlns:a16="http://schemas.microsoft.com/office/drawing/2014/main" val="845592481"/>
                    </a:ext>
                  </a:extLst>
                </a:gridCol>
                <a:gridCol w="2311717">
                  <a:extLst>
                    <a:ext uri="{9D8B030D-6E8A-4147-A177-3AD203B41FA5}">
                      <a16:colId xmlns:a16="http://schemas.microsoft.com/office/drawing/2014/main" val="2289149843"/>
                    </a:ext>
                  </a:extLst>
                </a:gridCol>
                <a:gridCol w="2311717">
                  <a:extLst>
                    <a:ext uri="{9D8B030D-6E8A-4147-A177-3AD203B41FA5}">
                      <a16:colId xmlns:a16="http://schemas.microsoft.com/office/drawing/2014/main" val="1417144392"/>
                    </a:ext>
                  </a:extLst>
                </a:gridCol>
                <a:gridCol w="2311717">
                  <a:extLst>
                    <a:ext uri="{9D8B030D-6E8A-4147-A177-3AD203B41FA5}">
                      <a16:colId xmlns:a16="http://schemas.microsoft.com/office/drawing/2014/main" val="1244412181"/>
                    </a:ext>
                  </a:extLst>
                </a:gridCol>
              </a:tblGrid>
              <a:tr h="370840">
                <a:tc>
                  <a:txBody>
                    <a:bodyPr/>
                    <a:lstStyle/>
                    <a:p>
                      <a:r>
                        <a:rPr lang="en-GB" sz="1400"/>
                        <a:t>Unclear scope or boundaries</a:t>
                      </a:r>
                    </a:p>
                  </a:txBody>
                  <a:tcPr/>
                </a:tc>
                <a:tc>
                  <a:txBody>
                    <a:bodyPr/>
                    <a:lstStyle/>
                    <a:p>
                      <a:r>
                        <a:rPr lang="en-GB" sz="1400"/>
                        <a:t>Over or under mapping. Getting the right level of detail can be a challenge</a:t>
                      </a:r>
                    </a:p>
                  </a:txBody>
                  <a:tcPr/>
                </a:tc>
                <a:tc>
                  <a:txBody>
                    <a:bodyPr/>
                    <a:lstStyle/>
                    <a:p>
                      <a:r>
                        <a:rPr lang="en-GB" sz="1400"/>
                        <a:t>No ownership of the map which leads to stagnation and the map not being updated to reflect the system</a:t>
                      </a:r>
                    </a:p>
                  </a:txBody>
                  <a:tcPr/>
                </a:tc>
                <a:tc>
                  <a:txBody>
                    <a:bodyPr/>
                    <a:lstStyle/>
                    <a:p>
                      <a:r>
                        <a:rPr lang="en-GB" sz="1400"/>
                        <a:t>Patients not being embedded in the map</a:t>
                      </a:r>
                    </a:p>
                    <a:p>
                      <a:endParaRPr lang="en-GB" sz="1400"/>
                    </a:p>
                  </a:txBody>
                  <a:tcPr/>
                </a:tc>
                <a:tc>
                  <a:txBody>
                    <a:bodyPr/>
                    <a:lstStyle/>
                    <a:p>
                      <a:r>
                        <a:rPr lang="en-GB" sz="1400"/>
                        <a:t>People can get confused between mapping what they desire their system to look like, and what it currently looks like.</a:t>
                      </a:r>
                    </a:p>
                    <a:p>
                      <a:endParaRPr lang="en-GB" sz="1400"/>
                    </a:p>
                  </a:txBody>
                  <a:tcPr/>
                </a:tc>
                <a:extLst>
                  <a:ext uri="{0D108BD9-81ED-4DB2-BD59-A6C34878D82A}">
                    <a16:rowId xmlns:a16="http://schemas.microsoft.com/office/drawing/2014/main" val="2788545013"/>
                  </a:ext>
                </a:extLst>
              </a:tr>
              <a:tr h="370840">
                <a:tc gridSpan="5">
                  <a:txBody>
                    <a:bodyPr/>
                    <a:lstStyle/>
                    <a:p>
                      <a:r>
                        <a:rPr lang="en-GB" sz="1400">
                          <a:solidFill>
                            <a:schemeClr val="bg1"/>
                          </a:solidFill>
                        </a:rPr>
                        <a:t>Ideas to overcome these challenges</a:t>
                      </a:r>
                    </a:p>
                  </a:txBody>
                  <a:tcPr>
                    <a:solidFill>
                      <a:schemeClr val="accent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59048749"/>
                  </a:ext>
                </a:extLst>
              </a:tr>
              <a:tr h="370840">
                <a:tc>
                  <a:txBody>
                    <a:bodyPr/>
                    <a:lstStyle/>
                    <a:p>
                      <a:pPr marL="285750" indent="-285750">
                        <a:buFont typeface="Arial" panose="020B0604020202020204" pitchFamily="34" charset="0"/>
                        <a:buChar char="•"/>
                      </a:pPr>
                      <a:r>
                        <a:rPr lang="en-GB" sz="1400"/>
                        <a:t>Start high level and then go into more detail. Only add the detail that improves collective understanding, or helping you to achieve the purpose of the map.</a:t>
                      </a:r>
                    </a:p>
                    <a:p>
                      <a:pPr marL="285750" indent="-285750">
                        <a:buFont typeface="Arial" panose="020B0604020202020204" pitchFamily="34" charset="0"/>
                        <a:buChar char="•"/>
                      </a:pPr>
                      <a:r>
                        <a:rPr lang="en-GB" sz="1400"/>
                        <a:t>If you feel you are adding too much detail, ask 'so what?' to see whether this addition changes something on the map. If it doesn't, it is likely an unnecessary addition to the map.</a:t>
                      </a:r>
                    </a:p>
                  </a:txBody>
                  <a:tcPr/>
                </a:tc>
                <a:tc>
                  <a:txBody>
                    <a:bodyPr/>
                    <a:lstStyle/>
                    <a:p>
                      <a:pPr marL="285750" indent="-285750">
                        <a:buFont typeface="Arial" panose="020B0604020202020204" pitchFamily="34" charset="0"/>
                        <a:buChar char="•"/>
                      </a:pPr>
                      <a:r>
                        <a:rPr lang="en-GB" sz="1400"/>
                        <a:t>Define the purpose of the map in one sentence. This can help orientate both the boundary, but also the level of detail. </a:t>
                      </a:r>
                    </a:p>
                    <a:p>
                      <a:pPr marL="285750" indent="-285750">
                        <a:buFont typeface="Arial" panose="020B0604020202020204" pitchFamily="34" charset="0"/>
                        <a:buChar char="•"/>
                      </a:pPr>
                      <a:r>
                        <a:rPr lang="en-GB" sz="1400"/>
                        <a:t>Defining what is in and out of scope from the offset can be helpful. </a:t>
                      </a:r>
                    </a:p>
                  </a:txBody>
                  <a:tcPr/>
                </a:tc>
                <a:tc>
                  <a:txBody>
                    <a:bodyPr/>
                    <a:lstStyle/>
                    <a:p>
                      <a:pPr marL="285750" indent="-285750">
                        <a:buFont typeface="Arial" panose="020B0604020202020204" pitchFamily="34" charset="0"/>
                        <a:buChar char="•"/>
                      </a:pPr>
                      <a:r>
                        <a:rPr lang="en-GB" sz="1400"/>
                        <a:t>Discuss roles and responsibilities upfront</a:t>
                      </a:r>
                    </a:p>
                    <a:p>
                      <a:pPr marL="285750" indent="-285750">
                        <a:buFont typeface="Arial" panose="020B0604020202020204" pitchFamily="34" charset="0"/>
                        <a:buChar char="•"/>
                      </a:pPr>
                      <a:r>
                        <a:rPr lang="en-GB" sz="1400"/>
                        <a:t>Identify a map owner</a:t>
                      </a:r>
                    </a:p>
                    <a:p>
                      <a:pPr marL="285750" indent="-285750">
                        <a:buFont typeface="Arial" panose="020B0604020202020204" pitchFamily="34" charset="0"/>
                        <a:buChar char="•"/>
                      </a:pPr>
                      <a:r>
                        <a:rPr lang="en-GB" sz="1400"/>
                        <a:t>Articulate a roadmap for how you want to use and iterate the map. </a:t>
                      </a:r>
                    </a:p>
                  </a:txBody>
                  <a:tcPr/>
                </a:tc>
                <a:tc>
                  <a:txBody>
                    <a:bodyPr/>
                    <a:lstStyle/>
                    <a:p>
                      <a:pPr marL="285750" indent="-285750">
                        <a:buFont typeface="Arial" panose="020B0604020202020204" pitchFamily="34" charset="0"/>
                        <a:buChar char="•"/>
                      </a:pPr>
                      <a:r>
                        <a:rPr lang="en-GB" sz="1400"/>
                        <a:t>Consider and talk about patients from the offset</a:t>
                      </a:r>
                    </a:p>
                    <a:p>
                      <a:pPr marL="285750" indent="-285750">
                        <a:buFont typeface="Arial" panose="020B0604020202020204" pitchFamily="34" charset="0"/>
                        <a:buChar char="•"/>
                      </a:pPr>
                      <a:r>
                        <a:rPr lang="en-GB" sz="1400"/>
                        <a:t>If possible, consider if there are any people/ forums that you can share your map with to gain broader perspectives.</a:t>
                      </a:r>
                    </a:p>
                    <a:p>
                      <a:endParaRPr lang="en-GB" sz="1400"/>
                    </a:p>
                  </a:txBody>
                  <a:tcPr/>
                </a:tc>
                <a:tc>
                  <a:txBody>
                    <a:bodyPr/>
                    <a:lstStyle/>
                    <a:p>
                      <a:pPr marL="285750" indent="-285750">
                        <a:buFont typeface="Arial" panose="020B0604020202020204" pitchFamily="34" charset="0"/>
                        <a:buChar char="•"/>
                      </a:pPr>
                      <a:r>
                        <a:rPr lang="en-GB" sz="1400"/>
                        <a:t>We are mapping current (as-is) states, so use this as your anchor</a:t>
                      </a:r>
                    </a:p>
                    <a:p>
                      <a:endParaRPr lang="en-GB" sz="1400"/>
                    </a:p>
                  </a:txBody>
                  <a:tcPr/>
                </a:tc>
                <a:extLst>
                  <a:ext uri="{0D108BD9-81ED-4DB2-BD59-A6C34878D82A}">
                    <a16:rowId xmlns:a16="http://schemas.microsoft.com/office/drawing/2014/main" val="402630577"/>
                  </a:ext>
                </a:extLst>
              </a:tr>
            </a:tbl>
          </a:graphicData>
        </a:graphic>
      </p:graphicFrame>
    </p:spTree>
    <p:extLst>
      <p:ext uri="{BB962C8B-B14F-4D97-AF65-F5344CB8AC3E}">
        <p14:creationId xmlns:p14="http://schemas.microsoft.com/office/powerpoint/2010/main" val="2608677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93242-ADCB-7127-8240-1DE88932F5D3}"/>
              </a:ext>
            </a:extLst>
          </p:cNvPr>
          <p:cNvSpPr>
            <a:spLocks noGrp="1"/>
          </p:cNvSpPr>
          <p:nvPr>
            <p:ph type="title"/>
          </p:nvPr>
        </p:nvSpPr>
        <p:spPr/>
        <p:txBody>
          <a:bodyPr>
            <a:normAutofit fontScale="90000"/>
          </a:bodyPr>
          <a:lstStyle/>
          <a:p>
            <a:r>
              <a:rPr lang="en-GB"/>
              <a:t>Getting prepared</a:t>
            </a:r>
          </a:p>
        </p:txBody>
      </p:sp>
      <p:sp>
        <p:nvSpPr>
          <p:cNvPr id="3" name="Content Placeholder 2">
            <a:extLst>
              <a:ext uri="{FF2B5EF4-FFF2-40B4-BE49-F238E27FC236}">
                <a16:creationId xmlns:a16="http://schemas.microsoft.com/office/drawing/2014/main" id="{F113F4CE-89BE-8471-C2AD-8BCF6DB64423}"/>
              </a:ext>
            </a:extLst>
          </p:cNvPr>
          <p:cNvSpPr>
            <a:spLocks noGrp="1"/>
          </p:cNvSpPr>
          <p:nvPr>
            <p:ph sz="half" idx="1"/>
          </p:nvPr>
        </p:nvSpPr>
        <p:spPr/>
        <p:txBody>
          <a:bodyPr>
            <a:normAutofit/>
          </a:bodyPr>
          <a:lstStyle/>
          <a:p>
            <a:pPr marL="0" indent="0">
              <a:buNone/>
            </a:pPr>
            <a:r>
              <a:rPr lang="en-GB" sz="1400" b="1"/>
              <a:t>Before you begin the activity</a:t>
            </a:r>
          </a:p>
          <a:p>
            <a:pPr marL="0" indent="0">
              <a:buNone/>
            </a:pPr>
            <a:endParaRPr lang="en-GB" sz="1400" b="1"/>
          </a:p>
          <a:p>
            <a:pPr marL="0" indent="0">
              <a:buNone/>
            </a:pPr>
            <a:r>
              <a:rPr lang="en-GB" sz="1400" b="1"/>
              <a:t>Schedule in meetings with your team:</a:t>
            </a:r>
          </a:p>
          <a:p>
            <a:r>
              <a:rPr lang="en-GB" sz="1400"/>
              <a:t>There are 3 steps to this activity. We suggest you take 1 hour 15 mins per step in the activity</a:t>
            </a:r>
          </a:p>
          <a:p>
            <a:pPr marL="0" indent="0">
              <a:buNone/>
            </a:pPr>
            <a:endParaRPr lang="en-GB" sz="1400"/>
          </a:p>
          <a:p>
            <a:pPr marL="0" indent="0">
              <a:buNone/>
            </a:pPr>
            <a:r>
              <a:rPr lang="en-GB" sz="1400" b="1"/>
              <a:t>Decide how you will create your map: </a:t>
            </a:r>
          </a:p>
          <a:p>
            <a:r>
              <a:rPr lang="en-GB" sz="1400"/>
              <a:t>It is always easier to create maps using paper in a face-to-face meeting. If you are meeting online it will make more sense to use a Digital whiteboard tool. You could try the Whiteboard tool in Teams meetings or other online tools like Miro. </a:t>
            </a:r>
          </a:p>
          <a:p>
            <a:endParaRPr lang="en-GB" sz="1400"/>
          </a:p>
        </p:txBody>
      </p:sp>
      <p:graphicFrame>
        <p:nvGraphicFramePr>
          <p:cNvPr id="5" name="Content Placeholder 4">
            <a:extLst>
              <a:ext uri="{FF2B5EF4-FFF2-40B4-BE49-F238E27FC236}">
                <a16:creationId xmlns:a16="http://schemas.microsoft.com/office/drawing/2014/main" id="{17D25D69-070B-A1FC-1ACA-08350DD24BDC}"/>
              </a:ext>
            </a:extLst>
          </p:cNvPr>
          <p:cNvGraphicFramePr>
            <a:graphicFrameLocks noGrp="1"/>
          </p:cNvGraphicFramePr>
          <p:nvPr>
            <p:ph sz="half" idx="2"/>
            <p:extLst>
              <p:ext uri="{D42A27DB-BD31-4B8C-83A1-F6EECF244321}">
                <p14:modId xmlns:p14="http://schemas.microsoft.com/office/powerpoint/2010/main" val="3689560217"/>
              </p:ext>
            </p:extLst>
          </p:nvPr>
        </p:nvGraphicFramePr>
        <p:xfrm>
          <a:off x="6172200" y="1828799"/>
          <a:ext cx="5684838" cy="4348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583E38C5-18EB-6BA5-3C4A-766293295EEF}"/>
              </a:ext>
            </a:extLst>
          </p:cNvPr>
          <p:cNvSpPr txBox="1"/>
          <p:nvPr/>
        </p:nvSpPr>
        <p:spPr>
          <a:xfrm>
            <a:off x="8080132" y="1318848"/>
            <a:ext cx="2861681" cy="369332"/>
          </a:xfrm>
          <a:prstGeom prst="rect">
            <a:avLst/>
          </a:prstGeom>
          <a:noFill/>
        </p:spPr>
        <p:txBody>
          <a:bodyPr wrap="none" rtlCol="0">
            <a:spAutoFit/>
          </a:bodyPr>
          <a:lstStyle/>
          <a:p>
            <a:r>
              <a:rPr lang="en-GB" b="1">
                <a:solidFill>
                  <a:srgbClr val="00375B"/>
                </a:solidFill>
              </a:rPr>
              <a:t>System mapping process </a:t>
            </a:r>
          </a:p>
        </p:txBody>
      </p:sp>
      <p:pic>
        <p:nvPicPr>
          <p:cNvPr id="7" name="Picture 6">
            <a:extLst>
              <a:ext uri="{FF2B5EF4-FFF2-40B4-BE49-F238E27FC236}">
                <a16:creationId xmlns:a16="http://schemas.microsoft.com/office/drawing/2014/main" id="{D9C5857D-7E12-51F4-BC14-666C6ED8AB7A}"/>
              </a:ext>
            </a:extLst>
          </p:cNvPr>
          <p:cNvPicPr>
            <a:picLocks noChangeAspect="1"/>
          </p:cNvPicPr>
          <p:nvPr/>
        </p:nvPicPr>
        <p:blipFill>
          <a:blip r:embed="rId7"/>
          <a:stretch>
            <a:fillRect/>
          </a:stretch>
        </p:blipFill>
        <p:spPr>
          <a:xfrm>
            <a:off x="7077809" y="2057840"/>
            <a:ext cx="695899" cy="676568"/>
          </a:xfrm>
          <a:prstGeom prst="rect">
            <a:avLst/>
          </a:prstGeom>
        </p:spPr>
      </p:pic>
      <p:pic>
        <p:nvPicPr>
          <p:cNvPr id="8" name="Picture 7">
            <a:extLst>
              <a:ext uri="{FF2B5EF4-FFF2-40B4-BE49-F238E27FC236}">
                <a16:creationId xmlns:a16="http://schemas.microsoft.com/office/drawing/2014/main" id="{A43557B7-78D4-C7CA-5548-0506C21F21AF}"/>
              </a:ext>
            </a:extLst>
          </p:cNvPr>
          <p:cNvPicPr>
            <a:picLocks noChangeAspect="1"/>
          </p:cNvPicPr>
          <p:nvPr/>
        </p:nvPicPr>
        <p:blipFill>
          <a:blip r:embed="rId8"/>
          <a:stretch>
            <a:fillRect/>
          </a:stretch>
        </p:blipFill>
        <p:spPr>
          <a:xfrm>
            <a:off x="7040352" y="3710451"/>
            <a:ext cx="770811" cy="668655"/>
          </a:xfrm>
          <a:prstGeom prst="rect">
            <a:avLst/>
          </a:prstGeom>
        </p:spPr>
      </p:pic>
      <p:pic>
        <p:nvPicPr>
          <p:cNvPr id="9" name="Picture 8">
            <a:extLst>
              <a:ext uri="{FF2B5EF4-FFF2-40B4-BE49-F238E27FC236}">
                <a16:creationId xmlns:a16="http://schemas.microsoft.com/office/drawing/2014/main" id="{EF43BDCF-F12E-E137-DAD0-C8A3D66E57E2}"/>
              </a:ext>
            </a:extLst>
          </p:cNvPr>
          <p:cNvPicPr>
            <a:picLocks noChangeAspect="1"/>
          </p:cNvPicPr>
          <p:nvPr/>
        </p:nvPicPr>
        <p:blipFill>
          <a:blip r:embed="rId9"/>
          <a:stretch>
            <a:fillRect/>
          </a:stretch>
        </p:blipFill>
        <p:spPr>
          <a:xfrm>
            <a:off x="7111188" y="5262148"/>
            <a:ext cx="629138" cy="629138"/>
          </a:xfrm>
          <a:prstGeom prst="rect">
            <a:avLst/>
          </a:prstGeom>
        </p:spPr>
      </p:pic>
    </p:spTree>
    <p:extLst>
      <p:ext uri="{BB962C8B-B14F-4D97-AF65-F5344CB8AC3E}">
        <p14:creationId xmlns:p14="http://schemas.microsoft.com/office/powerpoint/2010/main" val="620789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C5C18-CDA2-289E-5097-7629B52F1D9B}"/>
              </a:ext>
            </a:extLst>
          </p:cNvPr>
          <p:cNvSpPr>
            <a:spLocks noGrp="1"/>
          </p:cNvSpPr>
          <p:nvPr>
            <p:ph type="title"/>
          </p:nvPr>
        </p:nvSpPr>
        <p:spPr/>
        <p:txBody>
          <a:bodyPr>
            <a:noAutofit/>
          </a:bodyPr>
          <a:lstStyle/>
          <a:p>
            <a:r>
              <a:rPr lang="en-GB" sz="2400"/>
              <a:t>Step 1: Understand your current quality activities and processes</a:t>
            </a:r>
          </a:p>
        </p:txBody>
      </p:sp>
      <p:sp>
        <p:nvSpPr>
          <p:cNvPr id="3" name="Content Placeholder 2">
            <a:extLst>
              <a:ext uri="{FF2B5EF4-FFF2-40B4-BE49-F238E27FC236}">
                <a16:creationId xmlns:a16="http://schemas.microsoft.com/office/drawing/2014/main" id="{6D0729A4-5A30-E3DC-B55C-3F569939F0A7}"/>
              </a:ext>
            </a:extLst>
          </p:cNvPr>
          <p:cNvSpPr>
            <a:spLocks noGrp="1"/>
          </p:cNvSpPr>
          <p:nvPr>
            <p:ph sz="half" idx="1"/>
          </p:nvPr>
        </p:nvSpPr>
        <p:spPr/>
        <p:txBody>
          <a:bodyPr vert="horz" lIns="91440" tIns="45720" rIns="91440" bIns="45720" rtlCol="0" anchor="t">
            <a:normAutofit/>
          </a:bodyPr>
          <a:lstStyle/>
          <a:p>
            <a:pPr marL="0" indent="0">
              <a:buNone/>
            </a:pPr>
            <a:r>
              <a:rPr lang="en-GB" sz="1400" dirty="0"/>
              <a:t>Before you begin system mapping spend time as a team understanding what you are currently doing in each QMS quadrant.</a:t>
            </a:r>
          </a:p>
          <a:p>
            <a:pPr marL="0" indent="0">
              <a:buNone/>
            </a:pPr>
            <a:r>
              <a:rPr lang="en-GB" sz="1400" dirty="0"/>
              <a:t>You will find worksheets with questions to use a prompts. Write down everything about what you know. You are focusing on how your system currently works.</a:t>
            </a:r>
          </a:p>
          <a:p>
            <a:pPr marL="0" indent="0">
              <a:buNone/>
            </a:pPr>
            <a:r>
              <a:rPr lang="en-GB" sz="1400" dirty="0">
                <a:latin typeface="Verdana"/>
                <a:ea typeface="Verdana"/>
              </a:rPr>
              <a:t>A suggested way to harness all knowledge quicker is to give everyone 5 minutes per quadrant to brainstorm what they think. Then spend 10 minutes discussing each quadrant</a:t>
            </a:r>
          </a:p>
          <a:p>
            <a:pPr marL="0" indent="0">
              <a:buNone/>
            </a:pPr>
            <a:r>
              <a:rPr lang="en-GB" sz="1400" dirty="0"/>
              <a:t>Note: Discussing this should help you to answer the Maturity Matrix</a:t>
            </a:r>
          </a:p>
          <a:p>
            <a:endParaRPr lang="en-GB" sz="1400" dirty="0"/>
          </a:p>
        </p:txBody>
      </p:sp>
    </p:spTree>
    <p:extLst>
      <p:ext uri="{BB962C8B-B14F-4D97-AF65-F5344CB8AC3E}">
        <p14:creationId xmlns:p14="http://schemas.microsoft.com/office/powerpoint/2010/main" val="1539395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D9D8E-C847-8DC0-D8F2-DD8E90B6A2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84EADD-74E2-D17C-6D81-C234C1FB9A35}"/>
              </a:ext>
            </a:extLst>
          </p:cNvPr>
          <p:cNvSpPr>
            <a:spLocks noGrp="1"/>
          </p:cNvSpPr>
          <p:nvPr>
            <p:ph type="title"/>
          </p:nvPr>
        </p:nvSpPr>
        <p:spPr>
          <a:xfrm>
            <a:off x="316786" y="224449"/>
            <a:ext cx="11558427" cy="777874"/>
          </a:xfrm>
        </p:spPr>
        <p:txBody>
          <a:bodyPr>
            <a:noAutofit/>
          </a:bodyPr>
          <a:lstStyle/>
          <a:p>
            <a:r>
              <a:rPr lang="en-GB" sz="2400"/>
              <a:t>Step 1: Understand your current quality activities and processes</a:t>
            </a:r>
            <a:br>
              <a:rPr lang="en-GB" sz="2400"/>
            </a:br>
            <a:r>
              <a:rPr lang="en-GB" sz="2400">
                <a:solidFill>
                  <a:schemeClr val="tx1"/>
                </a:solidFill>
              </a:rPr>
              <a:t>Feedback system</a:t>
            </a:r>
          </a:p>
        </p:txBody>
      </p:sp>
      <p:graphicFrame>
        <p:nvGraphicFramePr>
          <p:cNvPr id="7" name="Content Placeholder 6">
            <a:extLst>
              <a:ext uri="{FF2B5EF4-FFF2-40B4-BE49-F238E27FC236}">
                <a16:creationId xmlns:a16="http://schemas.microsoft.com/office/drawing/2014/main" id="{E4E65150-C211-B29E-38BE-338B8F541409}"/>
              </a:ext>
            </a:extLst>
          </p:cNvPr>
          <p:cNvGraphicFramePr>
            <a:graphicFrameLocks noGrp="1"/>
          </p:cNvGraphicFramePr>
          <p:nvPr>
            <p:ph idx="1"/>
            <p:extLst>
              <p:ext uri="{D42A27DB-BD31-4B8C-83A1-F6EECF244321}">
                <p14:modId xmlns:p14="http://schemas.microsoft.com/office/powerpoint/2010/main" val="4140704557"/>
              </p:ext>
            </p:extLst>
          </p:nvPr>
        </p:nvGraphicFramePr>
        <p:xfrm>
          <a:off x="297790" y="1115280"/>
          <a:ext cx="11558588" cy="5485985"/>
        </p:xfrm>
        <a:graphic>
          <a:graphicData uri="http://schemas.openxmlformats.org/drawingml/2006/table">
            <a:tbl>
              <a:tblPr firstRow="1" bandRow="1">
                <a:tableStyleId>{5C22544A-7EE6-4342-B048-85BDC9FD1C3A}</a:tableStyleId>
              </a:tblPr>
              <a:tblGrid>
                <a:gridCol w="2889647">
                  <a:extLst>
                    <a:ext uri="{9D8B030D-6E8A-4147-A177-3AD203B41FA5}">
                      <a16:colId xmlns:a16="http://schemas.microsoft.com/office/drawing/2014/main" val="2573276861"/>
                    </a:ext>
                  </a:extLst>
                </a:gridCol>
                <a:gridCol w="2889647">
                  <a:extLst>
                    <a:ext uri="{9D8B030D-6E8A-4147-A177-3AD203B41FA5}">
                      <a16:colId xmlns:a16="http://schemas.microsoft.com/office/drawing/2014/main" val="3658801970"/>
                    </a:ext>
                  </a:extLst>
                </a:gridCol>
                <a:gridCol w="2889647">
                  <a:extLst>
                    <a:ext uri="{9D8B030D-6E8A-4147-A177-3AD203B41FA5}">
                      <a16:colId xmlns:a16="http://schemas.microsoft.com/office/drawing/2014/main" val="2756372874"/>
                    </a:ext>
                  </a:extLst>
                </a:gridCol>
                <a:gridCol w="2889647">
                  <a:extLst>
                    <a:ext uri="{9D8B030D-6E8A-4147-A177-3AD203B41FA5}">
                      <a16:colId xmlns:a16="http://schemas.microsoft.com/office/drawing/2014/main" val="652984151"/>
                    </a:ext>
                  </a:extLst>
                </a:gridCol>
              </a:tblGrid>
              <a:tr h="822545">
                <a:tc>
                  <a:txBody>
                    <a:bodyPr/>
                    <a:lstStyle/>
                    <a:p>
                      <a:r>
                        <a:rPr lang="en-GB" sz="1200"/>
                        <a:t>Who is doing this? Which teams?</a:t>
                      </a:r>
                    </a:p>
                  </a:txBody>
                  <a:tcPr/>
                </a:tc>
                <a:tc>
                  <a:txBody>
                    <a:bodyPr/>
                    <a:lstStyle/>
                    <a:p>
                      <a:r>
                        <a:rPr lang="en-GB" sz="1200"/>
                        <a:t>How are we doing this? What's our approach? How are we connecting to QMS components?</a:t>
                      </a:r>
                    </a:p>
                  </a:txBody>
                  <a:tcPr/>
                </a:tc>
                <a:tc>
                  <a:txBody>
                    <a:bodyPr/>
                    <a:lstStyle/>
                    <a:p>
                      <a:r>
                        <a:rPr lang="en-GB" sz="1200"/>
                        <a:t>What's working well?</a:t>
                      </a:r>
                    </a:p>
                  </a:txBody>
                  <a:tcPr/>
                </a:tc>
                <a:tc>
                  <a:txBody>
                    <a:bodyPr/>
                    <a:lstStyle/>
                    <a:p>
                      <a:r>
                        <a:rPr lang="en-GB" sz="1200"/>
                        <a:t>What needs to be improved? What blockers are there? What people/ roles/ processes are missing?</a:t>
                      </a:r>
                    </a:p>
                  </a:txBody>
                  <a:tcPr/>
                </a:tc>
                <a:extLst>
                  <a:ext uri="{0D108BD9-81ED-4DB2-BD59-A6C34878D82A}">
                    <a16:rowId xmlns:a16="http://schemas.microsoft.com/office/drawing/2014/main" val="529799662"/>
                  </a:ext>
                </a:extLst>
              </a:tr>
              <a:tr h="883123">
                <a:tc>
                  <a:txBody>
                    <a:bodyPr/>
                    <a:lstStyle/>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txBody>
                  <a:tcPr/>
                </a:tc>
                <a:tc>
                  <a:txBody>
                    <a:bodyPr/>
                    <a:lstStyle/>
                    <a:p>
                      <a:endParaRPr lang="en-GB" sz="1200"/>
                    </a:p>
                  </a:txBody>
                  <a:tcPr/>
                </a:tc>
                <a:tc>
                  <a:txBody>
                    <a:bodyPr/>
                    <a:lstStyle/>
                    <a:p>
                      <a:endParaRPr lang="en-GB" sz="1200"/>
                    </a:p>
                  </a:txBody>
                  <a:tcPr/>
                </a:tc>
                <a:tc>
                  <a:txBody>
                    <a:bodyPr/>
                    <a:lstStyle/>
                    <a:p>
                      <a:endParaRPr lang="en-GB" sz="1200"/>
                    </a:p>
                  </a:txBody>
                  <a:tcPr/>
                </a:tc>
                <a:extLst>
                  <a:ext uri="{0D108BD9-81ED-4DB2-BD59-A6C34878D82A}">
                    <a16:rowId xmlns:a16="http://schemas.microsoft.com/office/drawing/2014/main" val="3136001267"/>
                  </a:ext>
                </a:extLst>
              </a:tr>
            </a:tbl>
          </a:graphicData>
        </a:graphic>
      </p:graphicFrame>
    </p:spTree>
    <p:extLst>
      <p:ext uri="{BB962C8B-B14F-4D97-AF65-F5344CB8AC3E}">
        <p14:creationId xmlns:p14="http://schemas.microsoft.com/office/powerpoint/2010/main" val="1108091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0F10B-8C0A-8364-571F-BB74B57FE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579CA4-1366-925C-A071-E0C046F6B1EF}"/>
              </a:ext>
            </a:extLst>
          </p:cNvPr>
          <p:cNvSpPr>
            <a:spLocks noGrp="1"/>
          </p:cNvSpPr>
          <p:nvPr>
            <p:ph type="title"/>
          </p:nvPr>
        </p:nvSpPr>
        <p:spPr>
          <a:xfrm>
            <a:off x="316786" y="224449"/>
            <a:ext cx="11558427" cy="777874"/>
          </a:xfrm>
        </p:spPr>
        <p:txBody>
          <a:bodyPr>
            <a:noAutofit/>
          </a:bodyPr>
          <a:lstStyle/>
          <a:p>
            <a:r>
              <a:rPr lang="en-GB" sz="2400"/>
              <a:t>Step 1: Understand your current quality activities and processes</a:t>
            </a:r>
            <a:br>
              <a:rPr lang="en-GB" sz="2400"/>
            </a:br>
            <a:r>
              <a:rPr lang="en-GB" sz="2400">
                <a:solidFill>
                  <a:schemeClr val="tx1"/>
                </a:solidFill>
              </a:rPr>
              <a:t>Quality assurance</a:t>
            </a:r>
          </a:p>
        </p:txBody>
      </p:sp>
      <p:graphicFrame>
        <p:nvGraphicFramePr>
          <p:cNvPr id="7" name="Content Placeholder 6">
            <a:extLst>
              <a:ext uri="{FF2B5EF4-FFF2-40B4-BE49-F238E27FC236}">
                <a16:creationId xmlns:a16="http://schemas.microsoft.com/office/drawing/2014/main" id="{974357DD-14B9-633C-0F90-F18EFD346702}"/>
              </a:ext>
            </a:extLst>
          </p:cNvPr>
          <p:cNvGraphicFramePr>
            <a:graphicFrameLocks noGrp="1"/>
          </p:cNvGraphicFramePr>
          <p:nvPr>
            <p:ph idx="1"/>
          </p:nvPr>
        </p:nvGraphicFramePr>
        <p:xfrm>
          <a:off x="297790" y="1115280"/>
          <a:ext cx="11558588" cy="5485985"/>
        </p:xfrm>
        <a:graphic>
          <a:graphicData uri="http://schemas.openxmlformats.org/drawingml/2006/table">
            <a:tbl>
              <a:tblPr firstRow="1" bandRow="1">
                <a:tableStyleId>{5C22544A-7EE6-4342-B048-85BDC9FD1C3A}</a:tableStyleId>
              </a:tblPr>
              <a:tblGrid>
                <a:gridCol w="2889647">
                  <a:extLst>
                    <a:ext uri="{9D8B030D-6E8A-4147-A177-3AD203B41FA5}">
                      <a16:colId xmlns:a16="http://schemas.microsoft.com/office/drawing/2014/main" val="2573276861"/>
                    </a:ext>
                  </a:extLst>
                </a:gridCol>
                <a:gridCol w="2889647">
                  <a:extLst>
                    <a:ext uri="{9D8B030D-6E8A-4147-A177-3AD203B41FA5}">
                      <a16:colId xmlns:a16="http://schemas.microsoft.com/office/drawing/2014/main" val="3658801970"/>
                    </a:ext>
                  </a:extLst>
                </a:gridCol>
                <a:gridCol w="2889647">
                  <a:extLst>
                    <a:ext uri="{9D8B030D-6E8A-4147-A177-3AD203B41FA5}">
                      <a16:colId xmlns:a16="http://schemas.microsoft.com/office/drawing/2014/main" val="2756372874"/>
                    </a:ext>
                  </a:extLst>
                </a:gridCol>
                <a:gridCol w="2889647">
                  <a:extLst>
                    <a:ext uri="{9D8B030D-6E8A-4147-A177-3AD203B41FA5}">
                      <a16:colId xmlns:a16="http://schemas.microsoft.com/office/drawing/2014/main" val="652984151"/>
                    </a:ext>
                  </a:extLst>
                </a:gridCol>
              </a:tblGrid>
              <a:tr h="822545">
                <a:tc>
                  <a:txBody>
                    <a:bodyPr/>
                    <a:lstStyle/>
                    <a:p>
                      <a:r>
                        <a:rPr lang="en-GB" sz="1200"/>
                        <a:t>Who is doing this? Which teams?</a:t>
                      </a:r>
                    </a:p>
                  </a:txBody>
                  <a:tcPr/>
                </a:tc>
                <a:tc>
                  <a:txBody>
                    <a:bodyPr/>
                    <a:lstStyle/>
                    <a:p>
                      <a:r>
                        <a:rPr lang="en-GB" sz="1200"/>
                        <a:t>How are we doing this? What's our approach? How are we connecting to QMS components?</a:t>
                      </a:r>
                    </a:p>
                  </a:txBody>
                  <a:tcPr/>
                </a:tc>
                <a:tc>
                  <a:txBody>
                    <a:bodyPr/>
                    <a:lstStyle/>
                    <a:p>
                      <a:r>
                        <a:rPr lang="en-GB" sz="1200"/>
                        <a:t>What's working well?</a:t>
                      </a:r>
                    </a:p>
                  </a:txBody>
                  <a:tcPr/>
                </a:tc>
                <a:tc>
                  <a:txBody>
                    <a:bodyPr/>
                    <a:lstStyle/>
                    <a:p>
                      <a:r>
                        <a:rPr lang="en-GB" sz="1200"/>
                        <a:t>What needs to be improved? What blockers are there? What people/ roles/ processes are missing?</a:t>
                      </a:r>
                    </a:p>
                  </a:txBody>
                  <a:tcPr/>
                </a:tc>
                <a:extLst>
                  <a:ext uri="{0D108BD9-81ED-4DB2-BD59-A6C34878D82A}">
                    <a16:rowId xmlns:a16="http://schemas.microsoft.com/office/drawing/2014/main" val="529799662"/>
                  </a:ext>
                </a:extLst>
              </a:tr>
              <a:tr h="883123">
                <a:tc>
                  <a:txBody>
                    <a:bodyPr/>
                    <a:lstStyle/>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txBody>
                  <a:tcPr/>
                </a:tc>
                <a:tc>
                  <a:txBody>
                    <a:bodyPr/>
                    <a:lstStyle/>
                    <a:p>
                      <a:endParaRPr lang="en-GB" sz="1200"/>
                    </a:p>
                  </a:txBody>
                  <a:tcPr/>
                </a:tc>
                <a:tc>
                  <a:txBody>
                    <a:bodyPr/>
                    <a:lstStyle/>
                    <a:p>
                      <a:endParaRPr lang="en-GB" sz="1200"/>
                    </a:p>
                  </a:txBody>
                  <a:tcPr/>
                </a:tc>
                <a:tc>
                  <a:txBody>
                    <a:bodyPr/>
                    <a:lstStyle/>
                    <a:p>
                      <a:endParaRPr lang="en-GB" sz="1200"/>
                    </a:p>
                  </a:txBody>
                  <a:tcPr/>
                </a:tc>
                <a:extLst>
                  <a:ext uri="{0D108BD9-81ED-4DB2-BD59-A6C34878D82A}">
                    <a16:rowId xmlns:a16="http://schemas.microsoft.com/office/drawing/2014/main" val="3136001267"/>
                  </a:ext>
                </a:extLst>
              </a:tr>
            </a:tbl>
          </a:graphicData>
        </a:graphic>
      </p:graphicFrame>
    </p:spTree>
    <p:extLst>
      <p:ext uri="{BB962C8B-B14F-4D97-AF65-F5344CB8AC3E}">
        <p14:creationId xmlns:p14="http://schemas.microsoft.com/office/powerpoint/2010/main" val="593299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C5F99-0305-FEF7-27CC-E77FF93FF0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5D5A95-E4DA-686A-C882-C7DC5B3253E1}"/>
              </a:ext>
            </a:extLst>
          </p:cNvPr>
          <p:cNvSpPr>
            <a:spLocks noGrp="1"/>
          </p:cNvSpPr>
          <p:nvPr>
            <p:ph type="title"/>
          </p:nvPr>
        </p:nvSpPr>
        <p:spPr>
          <a:xfrm>
            <a:off x="316786" y="224449"/>
            <a:ext cx="11558427" cy="777874"/>
          </a:xfrm>
        </p:spPr>
        <p:txBody>
          <a:bodyPr>
            <a:noAutofit/>
          </a:bodyPr>
          <a:lstStyle/>
          <a:p>
            <a:r>
              <a:rPr lang="en-GB" sz="2400"/>
              <a:t>Step 1: Understand your current quality activities and processes</a:t>
            </a:r>
            <a:br>
              <a:rPr lang="en-GB" sz="2400"/>
            </a:br>
            <a:r>
              <a:rPr lang="en-GB" sz="2400">
                <a:solidFill>
                  <a:schemeClr val="tx1"/>
                </a:solidFill>
              </a:rPr>
              <a:t>Quality control</a:t>
            </a:r>
          </a:p>
        </p:txBody>
      </p:sp>
      <p:graphicFrame>
        <p:nvGraphicFramePr>
          <p:cNvPr id="7" name="Content Placeholder 6">
            <a:extLst>
              <a:ext uri="{FF2B5EF4-FFF2-40B4-BE49-F238E27FC236}">
                <a16:creationId xmlns:a16="http://schemas.microsoft.com/office/drawing/2014/main" id="{2A80C1DE-0F04-5842-21CD-BB84CF0B3E11}"/>
              </a:ext>
            </a:extLst>
          </p:cNvPr>
          <p:cNvGraphicFramePr>
            <a:graphicFrameLocks noGrp="1"/>
          </p:cNvGraphicFramePr>
          <p:nvPr>
            <p:ph idx="1"/>
          </p:nvPr>
        </p:nvGraphicFramePr>
        <p:xfrm>
          <a:off x="297790" y="1115280"/>
          <a:ext cx="11558588" cy="5485985"/>
        </p:xfrm>
        <a:graphic>
          <a:graphicData uri="http://schemas.openxmlformats.org/drawingml/2006/table">
            <a:tbl>
              <a:tblPr firstRow="1" bandRow="1">
                <a:tableStyleId>{5C22544A-7EE6-4342-B048-85BDC9FD1C3A}</a:tableStyleId>
              </a:tblPr>
              <a:tblGrid>
                <a:gridCol w="2889647">
                  <a:extLst>
                    <a:ext uri="{9D8B030D-6E8A-4147-A177-3AD203B41FA5}">
                      <a16:colId xmlns:a16="http://schemas.microsoft.com/office/drawing/2014/main" val="2573276861"/>
                    </a:ext>
                  </a:extLst>
                </a:gridCol>
                <a:gridCol w="2889647">
                  <a:extLst>
                    <a:ext uri="{9D8B030D-6E8A-4147-A177-3AD203B41FA5}">
                      <a16:colId xmlns:a16="http://schemas.microsoft.com/office/drawing/2014/main" val="3658801970"/>
                    </a:ext>
                  </a:extLst>
                </a:gridCol>
                <a:gridCol w="2889647">
                  <a:extLst>
                    <a:ext uri="{9D8B030D-6E8A-4147-A177-3AD203B41FA5}">
                      <a16:colId xmlns:a16="http://schemas.microsoft.com/office/drawing/2014/main" val="2756372874"/>
                    </a:ext>
                  </a:extLst>
                </a:gridCol>
                <a:gridCol w="2889647">
                  <a:extLst>
                    <a:ext uri="{9D8B030D-6E8A-4147-A177-3AD203B41FA5}">
                      <a16:colId xmlns:a16="http://schemas.microsoft.com/office/drawing/2014/main" val="652984151"/>
                    </a:ext>
                  </a:extLst>
                </a:gridCol>
              </a:tblGrid>
              <a:tr h="822545">
                <a:tc>
                  <a:txBody>
                    <a:bodyPr/>
                    <a:lstStyle/>
                    <a:p>
                      <a:r>
                        <a:rPr lang="en-GB" sz="1200"/>
                        <a:t>Who is doing this? Which teams?</a:t>
                      </a:r>
                    </a:p>
                  </a:txBody>
                  <a:tcPr/>
                </a:tc>
                <a:tc>
                  <a:txBody>
                    <a:bodyPr/>
                    <a:lstStyle/>
                    <a:p>
                      <a:r>
                        <a:rPr lang="en-GB" sz="1200"/>
                        <a:t>How are we doing this? What's our approach? How are we connecting to QMS components?</a:t>
                      </a:r>
                    </a:p>
                  </a:txBody>
                  <a:tcPr/>
                </a:tc>
                <a:tc>
                  <a:txBody>
                    <a:bodyPr/>
                    <a:lstStyle/>
                    <a:p>
                      <a:r>
                        <a:rPr lang="en-GB" sz="1200"/>
                        <a:t>What's working well?</a:t>
                      </a:r>
                    </a:p>
                  </a:txBody>
                  <a:tcPr/>
                </a:tc>
                <a:tc>
                  <a:txBody>
                    <a:bodyPr/>
                    <a:lstStyle/>
                    <a:p>
                      <a:r>
                        <a:rPr lang="en-GB" sz="1200"/>
                        <a:t>What needs to be improved? What blockers are there? What people/ roles/ processes are missing?</a:t>
                      </a:r>
                    </a:p>
                  </a:txBody>
                  <a:tcPr/>
                </a:tc>
                <a:extLst>
                  <a:ext uri="{0D108BD9-81ED-4DB2-BD59-A6C34878D82A}">
                    <a16:rowId xmlns:a16="http://schemas.microsoft.com/office/drawing/2014/main" val="529799662"/>
                  </a:ext>
                </a:extLst>
              </a:tr>
              <a:tr h="883123">
                <a:tc>
                  <a:txBody>
                    <a:bodyPr/>
                    <a:lstStyle/>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txBody>
                  <a:tcPr/>
                </a:tc>
                <a:tc>
                  <a:txBody>
                    <a:bodyPr/>
                    <a:lstStyle/>
                    <a:p>
                      <a:endParaRPr lang="en-GB" sz="1200"/>
                    </a:p>
                  </a:txBody>
                  <a:tcPr/>
                </a:tc>
                <a:tc>
                  <a:txBody>
                    <a:bodyPr/>
                    <a:lstStyle/>
                    <a:p>
                      <a:endParaRPr lang="en-GB" sz="1200"/>
                    </a:p>
                  </a:txBody>
                  <a:tcPr/>
                </a:tc>
                <a:tc>
                  <a:txBody>
                    <a:bodyPr/>
                    <a:lstStyle/>
                    <a:p>
                      <a:endParaRPr lang="en-GB" sz="1200"/>
                    </a:p>
                  </a:txBody>
                  <a:tcPr/>
                </a:tc>
                <a:extLst>
                  <a:ext uri="{0D108BD9-81ED-4DB2-BD59-A6C34878D82A}">
                    <a16:rowId xmlns:a16="http://schemas.microsoft.com/office/drawing/2014/main" val="3136001267"/>
                  </a:ext>
                </a:extLst>
              </a:tr>
            </a:tbl>
          </a:graphicData>
        </a:graphic>
      </p:graphicFrame>
    </p:spTree>
    <p:extLst>
      <p:ext uri="{BB962C8B-B14F-4D97-AF65-F5344CB8AC3E}">
        <p14:creationId xmlns:p14="http://schemas.microsoft.com/office/powerpoint/2010/main" val="4017318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8E5DD-E57F-CC23-5E9E-B7BFCA069B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C29237-E306-45DF-42F6-CC677A92FC48}"/>
              </a:ext>
            </a:extLst>
          </p:cNvPr>
          <p:cNvSpPr>
            <a:spLocks noGrp="1"/>
          </p:cNvSpPr>
          <p:nvPr>
            <p:ph type="title"/>
          </p:nvPr>
        </p:nvSpPr>
        <p:spPr>
          <a:xfrm>
            <a:off x="316786" y="224449"/>
            <a:ext cx="11558427" cy="777874"/>
          </a:xfrm>
        </p:spPr>
        <p:txBody>
          <a:bodyPr>
            <a:noAutofit/>
          </a:bodyPr>
          <a:lstStyle/>
          <a:p>
            <a:r>
              <a:rPr lang="en-GB" sz="2400"/>
              <a:t>Step 1: Understand your current quality activities and processes</a:t>
            </a:r>
            <a:br>
              <a:rPr lang="en-GB" sz="2400"/>
            </a:br>
            <a:r>
              <a:rPr lang="en-GB" sz="2400">
                <a:solidFill>
                  <a:schemeClr val="tx1"/>
                </a:solidFill>
              </a:rPr>
              <a:t>Quality improvement</a:t>
            </a:r>
          </a:p>
        </p:txBody>
      </p:sp>
      <p:graphicFrame>
        <p:nvGraphicFramePr>
          <p:cNvPr id="7" name="Content Placeholder 6">
            <a:extLst>
              <a:ext uri="{FF2B5EF4-FFF2-40B4-BE49-F238E27FC236}">
                <a16:creationId xmlns:a16="http://schemas.microsoft.com/office/drawing/2014/main" id="{15FC262C-387B-736D-A491-B91F7752B1A0}"/>
              </a:ext>
            </a:extLst>
          </p:cNvPr>
          <p:cNvGraphicFramePr>
            <a:graphicFrameLocks noGrp="1"/>
          </p:cNvGraphicFramePr>
          <p:nvPr>
            <p:ph idx="1"/>
          </p:nvPr>
        </p:nvGraphicFramePr>
        <p:xfrm>
          <a:off x="297790" y="1115280"/>
          <a:ext cx="11558588" cy="5485985"/>
        </p:xfrm>
        <a:graphic>
          <a:graphicData uri="http://schemas.openxmlformats.org/drawingml/2006/table">
            <a:tbl>
              <a:tblPr firstRow="1" bandRow="1">
                <a:tableStyleId>{5C22544A-7EE6-4342-B048-85BDC9FD1C3A}</a:tableStyleId>
              </a:tblPr>
              <a:tblGrid>
                <a:gridCol w="2889647">
                  <a:extLst>
                    <a:ext uri="{9D8B030D-6E8A-4147-A177-3AD203B41FA5}">
                      <a16:colId xmlns:a16="http://schemas.microsoft.com/office/drawing/2014/main" val="2573276861"/>
                    </a:ext>
                  </a:extLst>
                </a:gridCol>
                <a:gridCol w="2889647">
                  <a:extLst>
                    <a:ext uri="{9D8B030D-6E8A-4147-A177-3AD203B41FA5}">
                      <a16:colId xmlns:a16="http://schemas.microsoft.com/office/drawing/2014/main" val="3658801970"/>
                    </a:ext>
                  </a:extLst>
                </a:gridCol>
                <a:gridCol w="2889647">
                  <a:extLst>
                    <a:ext uri="{9D8B030D-6E8A-4147-A177-3AD203B41FA5}">
                      <a16:colId xmlns:a16="http://schemas.microsoft.com/office/drawing/2014/main" val="2756372874"/>
                    </a:ext>
                  </a:extLst>
                </a:gridCol>
                <a:gridCol w="2889647">
                  <a:extLst>
                    <a:ext uri="{9D8B030D-6E8A-4147-A177-3AD203B41FA5}">
                      <a16:colId xmlns:a16="http://schemas.microsoft.com/office/drawing/2014/main" val="652984151"/>
                    </a:ext>
                  </a:extLst>
                </a:gridCol>
              </a:tblGrid>
              <a:tr h="822545">
                <a:tc>
                  <a:txBody>
                    <a:bodyPr/>
                    <a:lstStyle/>
                    <a:p>
                      <a:r>
                        <a:rPr lang="en-GB" sz="1200"/>
                        <a:t>Who is doing this? Which teams?</a:t>
                      </a:r>
                    </a:p>
                  </a:txBody>
                  <a:tcPr/>
                </a:tc>
                <a:tc>
                  <a:txBody>
                    <a:bodyPr/>
                    <a:lstStyle/>
                    <a:p>
                      <a:r>
                        <a:rPr lang="en-GB" sz="1200"/>
                        <a:t>How are we doing this? What's our approach? How are we connecting to QMS components?</a:t>
                      </a:r>
                    </a:p>
                  </a:txBody>
                  <a:tcPr/>
                </a:tc>
                <a:tc>
                  <a:txBody>
                    <a:bodyPr/>
                    <a:lstStyle/>
                    <a:p>
                      <a:r>
                        <a:rPr lang="en-GB" sz="1200"/>
                        <a:t>What's working well?</a:t>
                      </a:r>
                    </a:p>
                  </a:txBody>
                  <a:tcPr/>
                </a:tc>
                <a:tc>
                  <a:txBody>
                    <a:bodyPr/>
                    <a:lstStyle/>
                    <a:p>
                      <a:r>
                        <a:rPr lang="en-GB" sz="1200"/>
                        <a:t>What needs to be improved? What blockers are there? What people/ roles/ processes are missing?</a:t>
                      </a:r>
                    </a:p>
                  </a:txBody>
                  <a:tcPr/>
                </a:tc>
                <a:extLst>
                  <a:ext uri="{0D108BD9-81ED-4DB2-BD59-A6C34878D82A}">
                    <a16:rowId xmlns:a16="http://schemas.microsoft.com/office/drawing/2014/main" val="529799662"/>
                  </a:ext>
                </a:extLst>
              </a:tr>
              <a:tr h="883123">
                <a:tc>
                  <a:txBody>
                    <a:bodyPr/>
                    <a:lstStyle/>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p>
                      <a:endParaRPr lang="en-GB" sz="1200"/>
                    </a:p>
                  </a:txBody>
                  <a:tcPr/>
                </a:tc>
                <a:tc>
                  <a:txBody>
                    <a:bodyPr/>
                    <a:lstStyle/>
                    <a:p>
                      <a:endParaRPr lang="en-GB" sz="1200"/>
                    </a:p>
                  </a:txBody>
                  <a:tcPr/>
                </a:tc>
                <a:tc>
                  <a:txBody>
                    <a:bodyPr/>
                    <a:lstStyle/>
                    <a:p>
                      <a:endParaRPr lang="en-GB" sz="1200"/>
                    </a:p>
                  </a:txBody>
                  <a:tcPr/>
                </a:tc>
                <a:tc>
                  <a:txBody>
                    <a:bodyPr/>
                    <a:lstStyle/>
                    <a:p>
                      <a:endParaRPr lang="en-GB" sz="1200"/>
                    </a:p>
                  </a:txBody>
                  <a:tcPr/>
                </a:tc>
                <a:extLst>
                  <a:ext uri="{0D108BD9-81ED-4DB2-BD59-A6C34878D82A}">
                    <a16:rowId xmlns:a16="http://schemas.microsoft.com/office/drawing/2014/main" val="3136001267"/>
                  </a:ext>
                </a:extLst>
              </a:tr>
            </a:tbl>
          </a:graphicData>
        </a:graphic>
      </p:graphicFrame>
    </p:spTree>
    <p:extLst>
      <p:ext uri="{BB962C8B-B14F-4D97-AF65-F5344CB8AC3E}">
        <p14:creationId xmlns:p14="http://schemas.microsoft.com/office/powerpoint/2010/main" val="30502505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HS Wales P&amp;I Powerpoint-template draft.pptx" id="{56405266-ECEF-4BF8-8AF1-D09F6DD757C5}" vid="{EE9F3E96-58A8-42CF-BD9F-556EB6F2A7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A58C68E44F07D47BCE2D36A8D927E94" ma:contentTypeVersion="17" ma:contentTypeDescription="Create a new document." ma:contentTypeScope="" ma:versionID="62f9b65f4627dc08a401e69ebb829f98">
  <xsd:schema xmlns:xsd="http://www.w3.org/2001/XMLSchema" xmlns:xs="http://www.w3.org/2001/XMLSchema" xmlns:p="http://schemas.microsoft.com/office/2006/metadata/properties" xmlns:ns2="78fb3912-a71c-494e-9433-cae6b978ba15" xmlns:ns3="48d68c50-b276-452e-b06e-70e72efdcd99" targetNamespace="http://schemas.microsoft.com/office/2006/metadata/properties" ma:root="true" ma:fieldsID="9c70ba395a1a4f20ab96737bdbee13b3" ns2:_="" ns3:_="">
    <xsd:import namespace="78fb3912-a71c-494e-9433-cae6b978ba15"/>
    <xsd:import namespace="48d68c50-b276-452e-b06e-70e72efdcd9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fb3912-a71c-494e-9433-cae6b978ba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9f334ec-5907-4406-9c20-eeaa5f585b82"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8d68c50-b276-452e-b06e-70e72efdcd9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994bbd6-1c11-49cd-9d03-2da7e0b56d96}" ma:internalName="TaxCatchAll" ma:readOnly="false" ma:showField="CatchAllData" ma:web="48d68c50-b276-452e-b06e-70e72efdcd9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8d68c50-b276-452e-b06e-70e72efdcd99" xsi:nil="true"/>
    <lcf76f155ced4ddcb4097134ff3c332f xmlns="78fb3912-a71c-494e-9433-cae6b978ba1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4965F3D-D332-4224-B9A2-5C5A2721E278}">
  <ds:schemaRefs>
    <ds:schemaRef ds:uri="http://schemas.microsoft.com/sharepoint/v3/contenttype/forms"/>
  </ds:schemaRefs>
</ds:datastoreItem>
</file>

<file path=customXml/itemProps2.xml><?xml version="1.0" encoding="utf-8"?>
<ds:datastoreItem xmlns:ds="http://schemas.openxmlformats.org/officeDocument/2006/customXml" ds:itemID="{B7C4BBBC-8CDB-460B-BC2B-645F8690F175}">
  <ds:schemaRefs>
    <ds:schemaRef ds:uri="48d68c50-b276-452e-b06e-70e72efdcd99"/>
    <ds:schemaRef ds:uri="78fb3912-a71c-494e-9433-cae6b978ba1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9E424D1-3893-487E-AC8D-EBC3802A8774}">
  <ds:schemaRefs>
    <ds:schemaRef ds:uri="48d68c50-b276-452e-b06e-70e72efdcd99"/>
    <ds:schemaRef ds:uri="78fb3912-a71c-494e-9433-cae6b978ba1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TotalTime>
  <Words>1816</Words>
  <Application>Microsoft Office PowerPoint</Application>
  <PresentationFormat>Widescreen</PresentationFormat>
  <Paragraphs>266</Paragraphs>
  <Slides>16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Arial</vt:lpstr>
      <vt:lpstr>Verdana</vt:lpstr>
      <vt:lpstr>Office Theme</vt:lpstr>
      <vt:lpstr>Mapping your QMS</vt:lpstr>
      <vt:lpstr>Introduction</vt:lpstr>
      <vt:lpstr>Common challenges with system mapping</vt:lpstr>
      <vt:lpstr>Getting prepared</vt:lpstr>
      <vt:lpstr>Step 1: Understand your current quality activities and processes</vt:lpstr>
      <vt:lpstr>Step 1: Understand your current quality activities and processes Feedback system</vt:lpstr>
      <vt:lpstr>Step 1: Understand your current quality activities and processes Quality assurance</vt:lpstr>
      <vt:lpstr>Step 1: Understand your current quality activities and processes Quality control</vt:lpstr>
      <vt:lpstr>Step 1: Understand your current quality activities and processes Quality improvement</vt:lpstr>
      <vt:lpstr>Step 1: Understand your current quality activities and processes Quality planning</vt:lpstr>
      <vt:lpstr>Step 3: Compare your current system with a desired future state</vt:lpstr>
      <vt:lpstr>Step 2: Visualise your current quality activities and processes</vt:lpstr>
      <vt:lpstr>Step 3: Compare your current system with a desired future state</vt:lpstr>
      <vt:lpstr>Step 3: Compare your current system with a desired future state Reflecting on your map and current QMS</vt:lpstr>
      <vt:lpstr>About Q and Quality Improvement Clinic</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Luke Fox (NHS Wales Performance and Improvement)</dc:creator>
  <cp:keywords/>
  <dc:description/>
  <cp:lastModifiedBy>Luke Fox (NHS Wales Performance and Improvement)</cp:lastModifiedBy>
  <cp:revision>3</cp:revision>
  <dcterms:created xsi:type="dcterms:W3CDTF">2025-09-17T09:50:07Z</dcterms:created>
  <dcterms:modified xsi:type="dcterms:W3CDTF">2026-07-03T15:43:43Z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0x010100BA58C68E44F07D47BCE2D36A8D927E94</vt:lpwstr>
  </property>
  <property fmtid="{D5CDD505-2E9C-101B-9397-08002B2CF9AE}" pid="3" name="MSIP_Label_d6ffb948-953e-42ec-a310-bd443e7b6908_Enabled">
    <vt:lpwstr>true</vt:lpwstr>
  </property>
  <property fmtid="{D5CDD505-2E9C-101B-9397-08002B2CF9AE}" pid="4" name="MSIP_Label_d6ffb948-953e-42ec-a310-bd443e7b6908_SetDate">
    <vt:lpwstr>2025-12-03T17:10:25Z</vt:lpwstr>
  </property>
  <property fmtid="{D5CDD505-2E9C-101B-9397-08002B2CF9AE}" pid="5" name="MSIP_Label_d6ffb948-953e-42ec-a310-bd443e7b6908_Method">
    <vt:lpwstr>Standard</vt:lpwstr>
  </property>
  <property fmtid="{D5CDD505-2E9C-101B-9397-08002B2CF9AE}" pid="6" name="MSIP_Label_d6ffb948-953e-42ec-a310-bd443e7b6908_Name">
    <vt:lpwstr>Commercial in Confidence</vt:lpwstr>
  </property>
  <property fmtid="{D5CDD505-2E9C-101B-9397-08002B2CF9AE}" pid="7" name="MSIP_Label_d6ffb948-953e-42ec-a310-bd443e7b6908_SiteId">
    <vt:lpwstr>b85e4127-ddf3-45f9-bf62-f1ea78c25bf7</vt:lpwstr>
  </property>
  <property fmtid="{D5CDD505-2E9C-101B-9397-08002B2CF9AE}" pid="8" name="MSIP_Label_d6ffb948-953e-42ec-a310-bd443e7b6908_ActionId">
    <vt:lpwstr>7a92442d-3562-446e-a6fd-22a6b858e0b1</vt:lpwstr>
  </property>
  <property fmtid="{D5CDD505-2E9C-101B-9397-08002B2CF9AE}" pid="9" name="MSIP_Label_d6ffb948-953e-42ec-a310-bd443e7b6908_ContentBits">
    <vt:lpwstr>0</vt:lpwstr>
  </property>
  <property fmtid="{D5CDD505-2E9C-101B-9397-08002B2CF9AE}" pid="10" name="MSIP_Label_d6ffb948-953e-42ec-a310-bd443e7b6908_Tag">
    <vt:lpwstr>10, 3, 0, 2</vt:lpwstr>
  </property>
  <property fmtid="{D5CDD505-2E9C-101B-9397-08002B2CF9AE}" pid="11" name="MediaServiceImageTags">
    <vt:lpwstr/>
  </property>
</Properties>
</file>